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sldIdLst>
    <p:sldId id="256" r:id="rId2"/>
    <p:sldId id="364" r:id="rId3"/>
    <p:sldId id="264" r:id="rId4"/>
    <p:sldId id="265" r:id="rId5"/>
    <p:sldId id="266" r:id="rId6"/>
    <p:sldId id="360" r:id="rId7"/>
    <p:sldId id="303" r:id="rId8"/>
    <p:sldId id="257" r:id="rId9"/>
    <p:sldId id="363" r:id="rId10"/>
    <p:sldId id="362" r:id="rId11"/>
    <p:sldId id="258" r:id="rId12"/>
    <p:sldId id="259" r:id="rId13"/>
    <p:sldId id="260" r:id="rId14"/>
    <p:sldId id="3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 snapToGrid="0" snapToObjects="1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E7427-CFBC-6C40-8537-6BFCF4AA35E8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A9C33-CF83-6341-8FC1-F40E7C996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92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Constant = fixed amount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A58678-2270-1649-921C-0A6C659D26E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51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8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7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20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9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3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7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94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7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62" r:id="rId5"/>
    <p:sldLayoutId id="2147483663" r:id="rId6"/>
    <p:sldLayoutId id="2147483669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shorts/726zqQUwDl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mfEC_ktG68Y" TargetMode="External"/><Relationship Id="rId5" Type="http://schemas.openxmlformats.org/officeDocument/2006/relationships/hyperlink" Target="https://www.youtube.com/shorts/DAZpqGb1Jsw" TargetMode="External"/><Relationship Id="rId4" Type="http://schemas.openxmlformats.org/officeDocument/2006/relationships/hyperlink" Target="https://www.youtube.com/shorts/rcOVRKtJRO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0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9CDA64-FB41-074E-A673-54E2C6606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456" y="3275642"/>
            <a:ext cx="11630040" cy="1152663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/>
              <a:t>Recurrence relations and their graphs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782F7-CDDE-40D2-9526-A12A08542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5" b="35515"/>
          <a:stretch/>
        </p:blipFill>
        <p:spPr>
          <a:xfrm>
            <a:off x="838201" y="10"/>
            <a:ext cx="10484412" cy="3811394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48A00E-E887-4583-82D1-D35B7ACB7D6C}"/>
              </a:ext>
            </a:extLst>
          </p:cNvPr>
          <p:cNvSpPr txBox="1"/>
          <p:nvPr/>
        </p:nvSpPr>
        <p:spPr>
          <a:xfrm>
            <a:off x="2469931" y="4571265"/>
            <a:ext cx="756669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>
                <a:hlinkClick r:id="rId3"/>
              </a:rPr>
              <a:t>https://www.youtube.com/shorts/726zqQUwDlw</a:t>
            </a:r>
            <a:r>
              <a:rPr lang="en-AU" dirty="0"/>
              <a:t>   Bobbie</a:t>
            </a:r>
          </a:p>
          <a:p>
            <a:r>
              <a:rPr lang="en-AU" dirty="0">
                <a:hlinkClick r:id="rId4"/>
              </a:rPr>
              <a:t>https://www.youtube.com/shorts/rcOVRKtJROs</a:t>
            </a:r>
            <a:endParaRPr lang="en-AU" dirty="0"/>
          </a:p>
          <a:p>
            <a:r>
              <a:rPr lang="en-AU" dirty="0">
                <a:hlinkClick r:id="rId5"/>
              </a:rPr>
              <a:t>https://www.youtube.com/shorts/DAZpqGb1Jsw</a:t>
            </a:r>
            <a:r>
              <a:rPr lang="en-AU" dirty="0"/>
              <a:t>    Ash</a:t>
            </a:r>
          </a:p>
          <a:p>
            <a:r>
              <a:rPr lang="en-AU" dirty="0">
                <a:hlinkClick r:id="rId6"/>
              </a:rPr>
              <a:t>https://www.youtube.com/watch?v=mfEC_ktG68Y</a:t>
            </a:r>
            <a:r>
              <a:rPr lang="en-AU" dirty="0"/>
              <a:t>   Bobbie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2844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BAFD-BBCC-E748-8D47-2973298F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35C44-C796-EA45-8287-E44FD02E3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recurrence relation is a mathematical rule that we can use to generate a sequence. It has two parts:</a:t>
            </a:r>
          </a:p>
          <a:p>
            <a:endParaRPr lang="en-US" dirty="0"/>
          </a:p>
          <a:p>
            <a:r>
              <a:rPr lang="en-US" dirty="0"/>
              <a:t>a starting point: the value of one of the terms in the sequence</a:t>
            </a:r>
          </a:p>
          <a:p>
            <a:endParaRPr lang="en-US" dirty="0"/>
          </a:p>
          <a:p>
            <a:r>
              <a:rPr lang="en-US" dirty="0"/>
              <a:t>a rule that can be used to generate successive terms in the sequence.</a:t>
            </a:r>
          </a:p>
        </p:txBody>
      </p:sp>
    </p:spTree>
    <p:extLst>
      <p:ext uri="{BB962C8B-B14F-4D97-AF65-F5344CB8AC3E}">
        <p14:creationId xmlns:p14="http://schemas.microsoft.com/office/powerpoint/2010/main" val="247981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71F9-F530-C249-AA2C-59225595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6320D-3369-7A4A-A5C0-01406F2A3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494972"/>
            <a:ext cx="11335657" cy="5123542"/>
          </a:xfrm>
        </p:spPr>
        <p:txBody>
          <a:bodyPr>
            <a:normAutofit/>
          </a:bodyPr>
          <a:lstStyle/>
          <a:p>
            <a:r>
              <a:rPr lang="en-US" dirty="0"/>
              <a:t>For example, in words, a recursion rule that can be used to generate the sequence:</a:t>
            </a:r>
          </a:p>
          <a:p>
            <a:r>
              <a:rPr lang="en-US" dirty="0"/>
              <a:t>10,15,20,…</a:t>
            </a:r>
          </a:p>
          <a:p>
            <a:endParaRPr lang="en-US" dirty="0"/>
          </a:p>
          <a:p>
            <a:r>
              <a:rPr lang="en-US" dirty="0"/>
              <a:t>can be written as follows:</a:t>
            </a:r>
          </a:p>
          <a:p>
            <a:r>
              <a:rPr lang="en-US" dirty="0"/>
              <a:t>Start with 10.</a:t>
            </a:r>
          </a:p>
          <a:p>
            <a:r>
              <a:rPr lang="en-US" dirty="0"/>
              <a:t>To obtain the next term, add 5 to the current term and repeat the process.</a:t>
            </a:r>
          </a:p>
        </p:txBody>
      </p:sp>
    </p:spTree>
    <p:extLst>
      <p:ext uri="{BB962C8B-B14F-4D97-AF65-F5344CB8AC3E}">
        <p14:creationId xmlns:p14="http://schemas.microsoft.com/office/powerpoint/2010/main" val="176150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903F2A-4D17-E242-A34F-C7A4CCDEF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06" y="2164216"/>
            <a:ext cx="11665187" cy="182721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64F117-2077-DE46-BD59-B6990C798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Relation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66F772-132B-4042-BF76-29994F9812FB}"/>
              </a:ext>
            </a:extLst>
          </p:cNvPr>
          <p:cNvSpPr/>
          <p:nvPr/>
        </p:nvSpPr>
        <p:spPr>
          <a:xfrm>
            <a:off x="9374978" y="797708"/>
            <a:ext cx="2122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Open Sans"/>
              </a:rPr>
              <a:t>symbolic form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A7408-57D0-BB44-A22D-9BF9F885AA9E}"/>
              </a:ext>
            </a:extLst>
          </p:cNvPr>
          <p:cNvSpPr/>
          <p:nvPr/>
        </p:nvSpPr>
        <p:spPr>
          <a:xfrm>
            <a:off x="263405" y="4194939"/>
            <a:ext cx="11665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Open Sans"/>
              </a:rPr>
              <a:t>Let </a:t>
            </a:r>
            <a:r>
              <a:rPr lang="en-AU" sz="2400" dirty="0">
                <a:latin typeface="STIXGeneral-Italic" pitchFamily="2" charset="2"/>
              </a:rPr>
              <a:t>𝑉𝑛</a:t>
            </a:r>
            <a:r>
              <a:rPr lang="en-AU" sz="2400" dirty="0">
                <a:latin typeface="Open Sans"/>
              </a:rPr>
              <a:t> be the term in the sequence </a:t>
            </a:r>
            <a:r>
              <a:rPr lang="en-AU" sz="2400" i="1" dirty="0">
                <a:latin typeface="Open Sans"/>
              </a:rPr>
              <a:t>after</a:t>
            </a:r>
            <a:r>
              <a:rPr lang="en-AU" sz="2400" dirty="0">
                <a:latin typeface="Open Sans"/>
              </a:rPr>
              <a:t> </a:t>
            </a:r>
            <a:r>
              <a:rPr lang="en-AU" sz="2400" dirty="0">
                <a:latin typeface="STIXGeneral-Italic" pitchFamily="2" charset="2"/>
              </a:rPr>
              <a:t>𝑛</a:t>
            </a:r>
            <a:r>
              <a:rPr lang="en-AU" sz="2400" dirty="0">
                <a:latin typeface="Open Sans"/>
              </a:rPr>
              <a:t> </a:t>
            </a:r>
            <a:r>
              <a:rPr lang="en-AU" sz="2400" b="1" i="0" dirty="0">
                <a:effectLst/>
                <a:latin typeface="Open Sans"/>
              </a:rPr>
              <a:t>iterations (</a:t>
            </a:r>
            <a:r>
              <a:rPr lang="en-AU" sz="2400" dirty="0"/>
              <a:t>Each time we apply the rule it is called an iteration)</a:t>
            </a:r>
            <a:r>
              <a:rPr lang="en-AU" sz="2400" dirty="0">
                <a:latin typeface="Open Sans"/>
              </a:rPr>
              <a:t>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8A567-AE2E-E542-89B2-8AB5DB1BAA6D}"/>
              </a:ext>
            </a:extLst>
          </p:cNvPr>
          <p:cNvSpPr/>
          <p:nvPr/>
        </p:nvSpPr>
        <p:spPr>
          <a:xfrm>
            <a:off x="263404" y="5229448"/>
            <a:ext cx="116651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effectLst/>
                <a:latin typeface="Open Sans"/>
              </a:rPr>
              <a:t>Note:</a:t>
            </a:r>
            <a:r>
              <a:rPr lang="en-AU" sz="2400" dirty="0">
                <a:latin typeface="Open Sans"/>
              </a:rPr>
              <a:t> Because of the way we defined </a:t>
            </a:r>
            <a:r>
              <a:rPr lang="en-AU" sz="2400" i="1" dirty="0" err="1">
                <a:latin typeface="Open Sans"/>
              </a:rPr>
              <a:t>Vn</a:t>
            </a:r>
            <a:r>
              <a:rPr lang="en-AU" sz="2400" dirty="0">
                <a:latin typeface="Open Sans"/>
              </a:rPr>
              <a:t>, the starting value of </a:t>
            </a:r>
            <a:r>
              <a:rPr lang="en-AU" sz="2400" dirty="0">
                <a:latin typeface="STIXGeneral-Italic" pitchFamily="2" charset="2"/>
              </a:rPr>
              <a:t>𝑛</a:t>
            </a:r>
            <a:r>
              <a:rPr lang="en-AU" sz="2400" dirty="0">
                <a:latin typeface="Open Sans"/>
              </a:rPr>
              <a:t> is </a:t>
            </a:r>
            <a:r>
              <a:rPr lang="en-AU" sz="2400" dirty="0">
                <a:latin typeface="STIXGeneral-Regular" pitchFamily="2" charset="2"/>
              </a:rPr>
              <a:t>0</a:t>
            </a:r>
            <a:r>
              <a:rPr lang="en-AU" sz="2400" dirty="0">
                <a:latin typeface="Open Sans"/>
              </a:rPr>
              <a:t>. At the start there have been no applications of the rule. This is the most appropriate starting point for financial modelling.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4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293AA-5E48-064C-8A3E-C01FFCA6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314960"/>
            <a:ext cx="117602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Generating a sequence from a recurrence relation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A6312D-CB04-D747-B454-767C2541D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3050" y="1640523"/>
                <a:ext cx="11645900" cy="46990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Write down the first five terms of the sequence defined by the recurrence relation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=9,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−4</a:t>
                </a:r>
              </a:p>
              <a:p>
                <a:r>
                  <a:rPr lang="en-US" dirty="0"/>
                  <a:t>showing the values of the first four iterations.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=9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−4 = 9−4 =5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−4=5−4=1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−4=1−4=−3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−4=−3−4=−7</a:t>
                </a:r>
              </a:p>
              <a:p>
                <a:r>
                  <a:rPr lang="en-US" dirty="0"/>
                  <a:t>The sequence is 9, 5, 1, −3, −7,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A6312D-CB04-D747-B454-767C2541D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3050" y="1640523"/>
                <a:ext cx="11645900" cy="4699000"/>
              </a:xfrm>
              <a:blipFill>
                <a:blip r:embed="rId2"/>
                <a:stretch>
                  <a:fillRect l="-942" t="-220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586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C3F66-D7B2-6F4D-BCAC-59221047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Generating a sequence of terms using a recurrence relation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337B8-857B-4548-9C02-57CC7182C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729" y="351349"/>
            <a:ext cx="6745538" cy="615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2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ACFB9E-7421-1D50-F2CD-039C21FE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270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1600" b="1" dirty="0"/>
                  <a:t>5A Recurrence Relations &amp; their graphs</a:t>
                </a:r>
              </a:p>
              <a:p>
                <a:pPr marL="0" indent="0">
                  <a:buNone/>
                </a:pPr>
                <a:r>
                  <a:rPr lang="en-AU" sz="1800" dirty="0"/>
                  <a:t>Sequence: list of numbers written succession.</a:t>
                </a:r>
              </a:p>
              <a:p>
                <a:pPr marL="0" indent="0">
                  <a:buNone/>
                </a:pPr>
                <a:r>
                  <a:rPr lang="en-AU" sz="1800" dirty="0"/>
                  <a:t>Term: each number in a sequence.</a:t>
                </a:r>
              </a:p>
              <a:p>
                <a:pPr marL="0" indent="0">
                  <a:buNone/>
                </a:pPr>
                <a:r>
                  <a:rPr lang="en-AU" sz="1800" dirty="0"/>
                  <a:t>Ellipses (…) shows the sequence continues in the same fashion.</a:t>
                </a:r>
              </a:p>
              <a:p>
                <a:pPr marL="0" indent="0">
                  <a:buNone/>
                </a:pPr>
                <a:r>
                  <a:rPr lang="en-AU" sz="1800" dirty="0"/>
                  <a:t>Recurrence Relation: formula that links each term in a pattern-based sequence to the next. 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800" dirty="0"/>
                  <a:t>There are two parts:</a:t>
                </a:r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AU" sz="1800" dirty="0"/>
                  <a:t>The initial value 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/>
                  <a:t>=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a</a:t>
                </a:r>
                <a:r>
                  <a:rPr lang="en-GB" altLang="en-US" sz="1800" dirty="0"/>
                  <a:t> </a:t>
                </a:r>
                <a:endParaRPr lang="en-AU" sz="1800" dirty="0"/>
              </a:p>
              <a:p>
                <a:pPr marL="342900" indent="-342900">
                  <a:spcBef>
                    <a:spcPts val="0"/>
                  </a:spcBef>
                  <a:buFont typeface="+mj-lt"/>
                  <a:buAutoNum type="arabicParenR"/>
                </a:pPr>
                <a:r>
                  <a:rPr lang="en-AU" sz="1800" dirty="0"/>
                  <a:t>The pattern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800" dirty="0"/>
              </a:p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n-AU" sz="1800" u="sng" dirty="0" err="1"/>
                  <a:t>Arithro</a:t>
                </a:r>
                <a:r>
                  <a:rPr lang="en-AU" sz="1800" u="sng" dirty="0"/>
                  <a:t>-geometric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800" dirty="0"/>
                  <a:t>Combination of linear and geometric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1800" dirty="0"/>
                  <a:t>Multiplication and addition / subtraction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/>
                  <a:t> =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a</a:t>
                </a:r>
                <a:r>
                  <a:rPr lang="en-GB" altLang="en-US" sz="1800" dirty="0"/>
                  <a:t>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800" dirty="0"/>
                  <a:t> =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 R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dirty="0"/>
                  <a:t>  ±  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D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GB" altLang="en-US" sz="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Example:         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×2+1</a:t>
                </a:r>
                <a:endParaRPr lang="en-AU" sz="1800" dirty="0"/>
              </a:p>
              <a:p>
                <a:pPr marL="342900" indent="-342900">
                  <a:spcBef>
                    <a:spcPts val="0"/>
                  </a:spcBef>
                  <a:buAutoNum type="arabicPeriod"/>
                </a:pPr>
                <a:r>
                  <a:rPr lang="en-AU" sz="1800" dirty="0"/>
                  <a:t>Write RR: 11, 23, 47 …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/>
                  <a:t> =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11</a:t>
                </a:r>
                <a:r>
                  <a:rPr lang="en-GB" altLang="en-US" sz="1800" dirty="0"/>
                  <a:t>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800" dirty="0"/>
                  <a:t> =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 </a:t>
                </a:r>
                <a:r>
                  <a:rPr lang="en-GB" altLang="en-US" sz="18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2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dirty="0"/>
                  <a:t>  +   </a:t>
                </a:r>
                <a:r>
                  <a:rPr lang="en-AU" altLang="en-US" sz="1800" dirty="0">
                    <a:highlight>
                      <a:srgbClr val="FFFF00"/>
                    </a:highlight>
                  </a:rPr>
                  <a:t>1</a:t>
                </a:r>
                <a:endParaRPr lang="en-AU" sz="1800" dirty="0">
                  <a:highlight>
                    <a:srgbClr val="FFFF00"/>
                  </a:highlight>
                </a:endParaRPr>
              </a:p>
              <a:p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  <a:p>
                <a:pPr marL="0" indent="0">
                  <a:buNone/>
                </a:pPr>
                <a:endParaRPr lang="en-AU" sz="1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A955F4-EB0D-BB83-7BE7-02CCE7B68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034" t="-177" r="-591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AU" sz="1800" u="sng" dirty="0"/>
                  <a:t>Linear growth / decay</a:t>
                </a:r>
              </a:p>
              <a:p>
                <a:r>
                  <a:rPr lang="en-AU" sz="1800" dirty="0"/>
                  <a:t>Increases or decreases by a constant amount.</a:t>
                </a:r>
              </a:p>
              <a:p>
                <a:r>
                  <a:rPr lang="en-AU" sz="1800" dirty="0"/>
                  <a:t>“common difference” = </a:t>
                </a:r>
                <a:r>
                  <a:rPr lang="en-AU" sz="1800" dirty="0">
                    <a:highlight>
                      <a:srgbClr val="FFFF00"/>
                    </a:highlight>
                  </a:rPr>
                  <a:t>D</a:t>
                </a:r>
              </a:p>
              <a:p>
                <a:pPr marL="0" indent="0">
                  <a:buNone/>
                </a:pPr>
                <a:r>
                  <a:rPr lang="en-AU" sz="1800" dirty="0"/>
                  <a:t>RR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/>
                  <a:t> =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a</a:t>
                </a:r>
                <a:r>
                  <a:rPr lang="en-GB" altLang="en-US" sz="1800" dirty="0"/>
                  <a:t> 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800" dirty="0"/>
                  <a:t> =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altLang="en-US" sz="1800" dirty="0"/>
                  <a:t>  ±  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D</a:t>
                </a:r>
                <a:endParaRPr lang="en-AU" sz="1800" dirty="0">
                  <a:highlight>
                    <a:srgbClr val="FFFF00"/>
                  </a:highlight>
                </a:endParaRP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AU" sz="1400" dirty="0"/>
                  <a:t>   first term        next term  previous term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4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AU" sz="1600" dirty="0"/>
                  <a:t>+ = increase / Growth           Common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AU" sz="1600" dirty="0"/>
                  <a:t>− = decrease / decay          difference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Examples: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6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1. Write the RR for: 30, 23, 16, 9 …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highlight>
                      <a:srgbClr val="FFFF00"/>
                    </a:highlight>
                  </a:rPr>
                  <a:t>30</a:t>
                </a:r>
                <a:r>
                  <a:rPr lang="en-GB" alt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/>
                  <a:t>−</a:t>
                </a:r>
                <a:r>
                  <a:rPr lang="en-AU" sz="1600" dirty="0">
                    <a:highlight>
                      <a:srgbClr val="FFFF00"/>
                    </a:highlight>
                  </a:rPr>
                  <a:t>7</a:t>
                </a:r>
                <a:r>
                  <a:rPr lang="en-AU" sz="16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/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600" dirty="0"/>
                  <a:t>: 23 − 30= − 7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600" dirty="0"/>
                  <a:t>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/>
                  <a:t>: 16 − 23= − 7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16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2. Write the first 5 terms for: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highlight>
                      <a:srgbClr val="FFFF00"/>
                    </a:highlight>
                  </a:rPr>
                  <a:t>150</a:t>
                </a:r>
                <a:r>
                  <a:rPr lang="en-GB" alt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/>
                  <a:t>+</a:t>
                </a:r>
                <a:r>
                  <a:rPr lang="en-AU" sz="1600" dirty="0">
                    <a:highlight>
                      <a:srgbClr val="FFFF00"/>
                    </a:highlight>
                  </a:rPr>
                  <a:t>24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800" dirty="0"/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AU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AU" sz="1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AU" sz="1800" dirty="0"/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en-AU" sz="1800" dirty="0"/>
                  <a:t>150  174  198  222  246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DD2BC70-E670-0B41-52A6-333230444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085" t="-355" r="-310" b="-1065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AU" sz="1800" u="sng" dirty="0"/>
                  <a:t>Geometric growth / decay</a:t>
                </a:r>
              </a:p>
              <a:p>
                <a:r>
                  <a:rPr lang="en-AU" sz="1800" dirty="0"/>
                  <a:t>Increases or decreases by a common ratio.</a:t>
                </a:r>
              </a:p>
              <a:p>
                <a:r>
                  <a:rPr lang="en-AU" sz="1800" dirty="0"/>
                  <a:t>“common ratio” =</a:t>
                </a:r>
                <a:r>
                  <a:rPr lang="en-AU" sz="1800" dirty="0">
                    <a:highlight>
                      <a:srgbClr val="FFFF00"/>
                    </a:highlight>
                  </a:rPr>
                  <a:t>R</a:t>
                </a:r>
              </a:p>
              <a:p>
                <a:pPr marL="0" indent="0">
                  <a:buNone/>
                </a:pPr>
                <a:r>
                  <a:rPr lang="en-AU" sz="1800" dirty="0"/>
                  <a:t>RR: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800" dirty="0"/>
                  <a:t> = </a:t>
                </a:r>
                <a:r>
                  <a:rPr lang="en-GB" altLang="en-US" sz="1800" dirty="0">
                    <a:highlight>
                      <a:srgbClr val="FFFF00"/>
                    </a:highlight>
                  </a:rPr>
                  <a:t>a</a:t>
                </a:r>
                <a:r>
                  <a:rPr lang="en-GB" altLang="en-US" sz="1800" dirty="0"/>
                  <a:t> 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800" dirty="0"/>
                  <a:t> =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  </a:t>
                </a:r>
                <a:r>
                  <a:rPr lang="en-GB" altLang="en-US" sz="18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R </a:t>
                </a:r>
                <a:r>
                  <a:rPr lang="en-GB" altLang="en-US" sz="1800" dirty="0">
                    <a:solidFill>
                      <a:srgbClr val="7030A0"/>
                    </a:solidFill>
                  </a:rPr>
                  <a:t>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AU" sz="1800" dirty="0"/>
              </a:p>
              <a:p>
                <a:pPr marL="0" indent="0">
                  <a:buNone/>
                </a:pPr>
                <a:endParaRPr lang="en-AU" sz="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800" dirty="0"/>
                  <a:t>         </a:t>
                </a:r>
                <a:r>
                  <a:rPr lang="en-AU" sz="1600" dirty="0"/>
                  <a:t>R &gt; 1 = increase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600" dirty="0"/>
                  <a:t>         R &lt; 1 = decrease</a:t>
                </a:r>
              </a:p>
              <a:p>
                <a:pPr marL="0" indent="0">
                  <a:buNone/>
                </a:pPr>
                <a:endParaRPr lang="en-AU" sz="1600" dirty="0"/>
              </a:p>
              <a:p>
                <a:pPr marL="0" indent="0">
                  <a:buNone/>
                </a:pPr>
                <a:endParaRPr lang="en-AU" sz="1600" dirty="0"/>
              </a:p>
              <a:p>
                <a:pPr marL="0" indent="0">
                  <a:buNone/>
                </a:pPr>
                <a:endParaRPr lang="en-AU" sz="1600" dirty="0"/>
              </a:p>
              <a:p>
                <a:pPr marL="0" indent="0">
                  <a:buNone/>
                </a:pPr>
                <a:endParaRPr lang="en-AU" sz="1600" dirty="0"/>
              </a:p>
              <a:p>
                <a:pPr marL="0" indent="0">
                  <a:buNone/>
                </a:pPr>
                <a:r>
                  <a:rPr lang="en-AU" sz="1600" dirty="0"/>
                  <a:t>Examples: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AU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AU" sz="16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AU" sz="1600" dirty="0"/>
              </a:p>
              <a:p>
                <a:pPr marL="0" indent="0">
                  <a:buNone/>
                </a:pPr>
                <a:r>
                  <a:rPr lang="en-AU" sz="1600" dirty="0"/>
                  <a:t>1. RR for:   100, 90, 81 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highlight>
                      <a:srgbClr val="FFFF00"/>
                    </a:highlight>
                  </a:rPr>
                  <a:t>100</a:t>
                </a:r>
                <a:r>
                  <a:rPr lang="en-GB" alt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GB" altLang="en-US" sz="16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0.9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16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16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AU" altLang="en-US" sz="1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1600" dirty="0"/>
                  <a:t> = 0.9</a:t>
                </a:r>
              </a:p>
              <a:p>
                <a:pPr marL="0" indent="0">
                  <a:buNone/>
                </a:pPr>
                <a:r>
                  <a:rPr lang="en-AU" sz="1600" dirty="0"/>
                  <a:t>                   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1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1600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1600" b="0" i="1" dirty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16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81</m:t>
                        </m:r>
                      </m:num>
                      <m:den>
                        <m:r>
                          <a:rPr lang="en-AU" sz="1600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AU" sz="1600" dirty="0"/>
                  <a:t> = 0.9</a:t>
                </a:r>
              </a:p>
              <a:p>
                <a:pPr marL="0" indent="0">
                  <a:buNone/>
                </a:pPr>
                <a:r>
                  <a:rPr lang="en-AU" sz="1600" dirty="0"/>
                  <a:t>2. First 5 terms of: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highlight>
                      <a:srgbClr val="FFFF00"/>
                    </a:highlight>
                  </a:rPr>
                  <a:t>10</a:t>
                </a:r>
                <a:r>
                  <a:rPr lang="en-GB" altLang="en-US" sz="16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altLang="en-US" sz="1600" dirty="0"/>
                  <a:t>=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</a:t>
                </a:r>
                <a:r>
                  <a:rPr lang="en-GB" altLang="en-US" sz="1600" dirty="0">
                    <a:solidFill>
                      <a:srgbClr val="7030A0"/>
                    </a:solidFill>
                    <a:highlight>
                      <a:srgbClr val="FFFF00"/>
                    </a:highlight>
                  </a:rPr>
                  <a:t>2.5</a:t>
                </a:r>
                <a:r>
                  <a:rPr lang="en-GB" altLang="en-US" sz="1600" dirty="0">
                    <a:solidFill>
                      <a:srgbClr val="7030A0"/>
                    </a:solidFill>
                  </a:rPr>
                  <a:t> 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16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AU" sz="1600" dirty="0"/>
              </a:p>
              <a:p>
                <a:pPr marL="0" indent="0">
                  <a:buNone/>
                </a:pPr>
                <a:r>
                  <a:rPr lang="en-AU" sz="1600" dirty="0"/>
                  <a:t>10, 25, 62.5, 156.25, 390.63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AU" sz="18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D7B890C-2AD7-8DDD-CD4E-D5ED49763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170" t="-35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131FD77-6850-5162-CB0F-933C47FC6151}"/>
              </a:ext>
            </a:extLst>
          </p:cNvPr>
          <p:cNvSpPr/>
          <p:nvPr/>
        </p:nvSpPr>
        <p:spPr>
          <a:xfrm>
            <a:off x="76200" y="2188028"/>
            <a:ext cx="2286000" cy="272143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F856A7-DD29-54C5-DCE3-9532246072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0731" y="2879272"/>
            <a:ext cx="1447572" cy="14242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8A9E0E-E228-83D3-B4D0-26AEE03585ED}"/>
              </a:ext>
            </a:extLst>
          </p:cNvPr>
          <p:cNvSpPr txBox="1"/>
          <p:nvPr/>
        </p:nvSpPr>
        <p:spPr>
          <a:xfrm>
            <a:off x="4408240" y="3166251"/>
            <a:ext cx="1077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Growth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BA6C0D-26A4-38BF-D3F6-5603CA5AA0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6006" y="2824844"/>
            <a:ext cx="1447572" cy="14242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E089D6-06F1-83D7-F744-8536EACD79D6}"/>
              </a:ext>
            </a:extLst>
          </p:cNvPr>
          <p:cNvSpPr txBox="1"/>
          <p:nvPr/>
        </p:nvSpPr>
        <p:spPr>
          <a:xfrm>
            <a:off x="6569178" y="3166253"/>
            <a:ext cx="1077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Decay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004808-EAD2-A390-86BC-241B547D7286}"/>
              </a:ext>
            </a:extLst>
          </p:cNvPr>
          <p:cNvSpPr/>
          <p:nvPr/>
        </p:nvSpPr>
        <p:spPr>
          <a:xfrm>
            <a:off x="5083627" y="1523999"/>
            <a:ext cx="26125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8BA589-5235-435F-5FC3-E0D3E4E5338E}"/>
              </a:ext>
            </a:extLst>
          </p:cNvPr>
          <p:cNvSpPr/>
          <p:nvPr/>
        </p:nvSpPr>
        <p:spPr>
          <a:xfrm>
            <a:off x="7075725" y="1524000"/>
            <a:ext cx="26125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EDA7C5-BD71-AF37-41A8-728E40CCEBC6}"/>
              </a:ext>
            </a:extLst>
          </p:cNvPr>
          <p:cNvSpPr/>
          <p:nvPr/>
        </p:nvSpPr>
        <p:spPr>
          <a:xfrm>
            <a:off x="6727370" y="1524000"/>
            <a:ext cx="293925" cy="2612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936BDC-BA03-BB01-47BC-24220625C06D}"/>
              </a:ext>
            </a:extLst>
          </p:cNvPr>
          <p:cNvCxnSpPr/>
          <p:nvPr/>
        </p:nvCxnSpPr>
        <p:spPr>
          <a:xfrm>
            <a:off x="4648200" y="1807027"/>
            <a:ext cx="21771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04E537-7EAF-CDD1-22D3-8AFBFEB75CFE}"/>
              </a:ext>
            </a:extLst>
          </p:cNvPr>
          <p:cNvCxnSpPr>
            <a:cxnSpLocks/>
          </p:cNvCxnSpPr>
          <p:nvPr/>
        </p:nvCxnSpPr>
        <p:spPr>
          <a:xfrm>
            <a:off x="5725886" y="1807023"/>
            <a:ext cx="37011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C74D34-9B40-C93A-396B-56507ABAA67D}"/>
              </a:ext>
            </a:extLst>
          </p:cNvPr>
          <p:cNvCxnSpPr/>
          <p:nvPr/>
        </p:nvCxnSpPr>
        <p:spPr>
          <a:xfrm>
            <a:off x="6466115" y="1807023"/>
            <a:ext cx="21771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A4A6EDE-68C2-4961-6974-F599B2FAADA0}"/>
              </a:ext>
            </a:extLst>
          </p:cNvPr>
          <p:cNvSpPr/>
          <p:nvPr/>
        </p:nvSpPr>
        <p:spPr>
          <a:xfrm>
            <a:off x="6868546" y="2227944"/>
            <a:ext cx="1077685" cy="4499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FDC1227-45B6-DBF8-3E8E-618F78F4F53F}"/>
              </a:ext>
            </a:extLst>
          </p:cNvPr>
          <p:cNvSpPr/>
          <p:nvPr/>
        </p:nvSpPr>
        <p:spPr>
          <a:xfrm>
            <a:off x="4114800" y="2049820"/>
            <a:ext cx="2351315" cy="85121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077D5CE-3543-0A54-0C61-9D1375B018A4}"/>
              </a:ext>
            </a:extLst>
          </p:cNvPr>
          <p:cNvCxnSpPr>
            <a:cxnSpLocks/>
          </p:cNvCxnSpPr>
          <p:nvPr/>
        </p:nvCxnSpPr>
        <p:spPr>
          <a:xfrm>
            <a:off x="4136567" y="6139530"/>
            <a:ext cx="2046516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2C90B8-3A6C-96FA-0230-AB3E5876B63B}"/>
              </a:ext>
            </a:extLst>
          </p:cNvPr>
          <p:cNvCxnSpPr>
            <a:cxnSpLocks/>
          </p:cNvCxnSpPr>
          <p:nvPr/>
        </p:nvCxnSpPr>
        <p:spPr>
          <a:xfrm>
            <a:off x="6128656" y="4942109"/>
            <a:ext cx="0" cy="435434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B3067D06-1F99-A287-A72B-7029CC9E1DB3}"/>
              </a:ext>
            </a:extLst>
          </p:cNvPr>
          <p:cNvSpPr/>
          <p:nvPr/>
        </p:nvSpPr>
        <p:spPr>
          <a:xfrm>
            <a:off x="7652652" y="4865913"/>
            <a:ext cx="293925" cy="2612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1334B99-C833-11D0-F2C3-A5BA21FFDB53}"/>
              </a:ext>
            </a:extLst>
          </p:cNvPr>
          <p:cNvSpPr/>
          <p:nvPr/>
        </p:nvSpPr>
        <p:spPr>
          <a:xfrm>
            <a:off x="7663534" y="5127171"/>
            <a:ext cx="293925" cy="26125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402B07E-2582-54DD-13D9-12E89D67DD9D}"/>
              </a:ext>
            </a:extLst>
          </p:cNvPr>
          <p:cNvCxnSpPr/>
          <p:nvPr/>
        </p:nvCxnSpPr>
        <p:spPr>
          <a:xfrm rot="16200000" flipH="1">
            <a:off x="7309763" y="1714505"/>
            <a:ext cx="500742" cy="446303"/>
          </a:xfrm>
          <a:prstGeom prst="bentConnector3">
            <a:avLst>
              <a:gd name="adj1" fmla="val -4349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2A4E364-13FF-66C1-D3D9-6547897A876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780306" y="1502226"/>
            <a:ext cx="1143008" cy="569361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09798355-D1B5-2CA4-4753-B4BF12C122E9}"/>
              </a:ext>
            </a:extLst>
          </p:cNvPr>
          <p:cNvSpPr/>
          <p:nvPr/>
        </p:nvSpPr>
        <p:spPr>
          <a:xfrm>
            <a:off x="8937170" y="1545767"/>
            <a:ext cx="26125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425F227-E852-2E54-936B-771A0AF2738D}"/>
              </a:ext>
            </a:extLst>
          </p:cNvPr>
          <p:cNvSpPr/>
          <p:nvPr/>
        </p:nvSpPr>
        <p:spPr>
          <a:xfrm>
            <a:off x="10221686" y="1523998"/>
            <a:ext cx="261258" cy="2612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75C2F69-489E-72DE-C8B1-9DEEC57BF77D}"/>
              </a:ext>
            </a:extLst>
          </p:cNvPr>
          <p:cNvSpPr/>
          <p:nvPr/>
        </p:nvSpPr>
        <p:spPr>
          <a:xfrm>
            <a:off x="8539856" y="1970314"/>
            <a:ext cx="2084603" cy="51163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C2ABB6E-1D95-BC16-91F8-65695A9F57B2}"/>
              </a:ext>
            </a:extLst>
          </p:cNvPr>
          <p:cNvCxnSpPr/>
          <p:nvPr/>
        </p:nvCxnSpPr>
        <p:spPr>
          <a:xfrm>
            <a:off x="10330543" y="1807027"/>
            <a:ext cx="0" cy="163287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10D48436-EC8D-32C5-EA60-F620CA93AE22}"/>
              </a:ext>
            </a:extLst>
          </p:cNvPr>
          <p:cNvSpPr/>
          <p:nvPr/>
        </p:nvSpPr>
        <p:spPr>
          <a:xfrm>
            <a:off x="11255829" y="4822365"/>
            <a:ext cx="435427" cy="3483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3477DC1-937D-4A61-9DDB-FFDDA6853F29}"/>
              </a:ext>
            </a:extLst>
          </p:cNvPr>
          <p:cNvSpPr/>
          <p:nvPr/>
        </p:nvSpPr>
        <p:spPr>
          <a:xfrm>
            <a:off x="11179623" y="5301341"/>
            <a:ext cx="435427" cy="3483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3F1E443-D11A-434D-2EF8-F83857B9DBE5}"/>
              </a:ext>
            </a:extLst>
          </p:cNvPr>
          <p:cNvCxnSpPr>
            <a:cxnSpLocks/>
          </p:cNvCxnSpPr>
          <p:nvPr/>
        </p:nvCxnSpPr>
        <p:spPr>
          <a:xfrm>
            <a:off x="10395857" y="4855017"/>
            <a:ext cx="0" cy="79467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C1BDF94C-6C0C-2788-31E1-5BEEFBA273F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2830" y="2591706"/>
            <a:ext cx="1473174" cy="1435093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BA9DD95-2C38-304E-7677-BE311CFEA176}"/>
              </a:ext>
            </a:extLst>
          </p:cNvPr>
          <p:cNvSpPr txBox="1"/>
          <p:nvPr/>
        </p:nvSpPr>
        <p:spPr>
          <a:xfrm>
            <a:off x="10395857" y="2926769"/>
            <a:ext cx="1077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Growth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64C320DE-2B8A-A95A-143C-8EC7CD3AD1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0757" y="2694030"/>
            <a:ext cx="1410063" cy="1295578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5213C26-B90A-2D95-74E1-573CB8FDFC6F}"/>
              </a:ext>
            </a:extLst>
          </p:cNvPr>
          <p:cNvSpPr txBox="1"/>
          <p:nvPr/>
        </p:nvSpPr>
        <p:spPr>
          <a:xfrm>
            <a:off x="8703134" y="3099447"/>
            <a:ext cx="1077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Decay</a:t>
            </a:r>
          </a:p>
        </p:txBody>
      </p:sp>
      <p:sp>
        <p:nvSpPr>
          <p:cNvPr id="60" name="Arrow: Circular 59">
            <a:extLst>
              <a:ext uri="{FF2B5EF4-FFF2-40B4-BE49-F238E27FC236}">
                <a16:creationId xmlns:a16="http://schemas.microsoft.com/office/drawing/2014/main" id="{7A0580FA-1892-5FE4-B4B0-EA921B2EFF4D}"/>
              </a:ext>
            </a:extLst>
          </p:cNvPr>
          <p:cNvSpPr/>
          <p:nvPr/>
        </p:nvSpPr>
        <p:spPr>
          <a:xfrm>
            <a:off x="1632857" y="6074222"/>
            <a:ext cx="293915" cy="174180"/>
          </a:xfrm>
          <a:prstGeom prst="circular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5" grpId="0"/>
      <p:bldP spid="16" grpId="0" animBg="1"/>
      <p:bldP spid="17" grpId="0" animBg="1"/>
      <p:bldP spid="18" grpId="0" animBg="1"/>
      <p:bldP spid="24" grpId="0" animBg="1"/>
      <p:bldP spid="25" grpId="0" animBg="1"/>
      <p:bldP spid="31" grpId="0" animBg="1"/>
      <p:bldP spid="32" grpId="0" animBg="1"/>
      <p:bldP spid="43" grpId="0" animBg="1"/>
      <p:bldP spid="44" grpId="0" animBg="1"/>
      <p:bldP spid="45" grpId="0" animBg="1"/>
      <p:bldP spid="48" grpId="0" animBg="1"/>
      <p:bldP spid="50" grpId="0" animBg="1"/>
      <p:bldP spid="55" grpId="0"/>
      <p:bldP spid="58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AC84-CD4D-484F-9B0D-4C24A890B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8E557-A41D-E249-A1FF-2BCEF52A9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26084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>
                <a:solidFill>
                  <a:srgbClr val="C00000"/>
                </a:solidFill>
              </a:rPr>
              <a:t> sequence </a:t>
            </a:r>
            <a:r>
              <a:rPr lang="en-US" dirty="0"/>
              <a:t>is a list of numbers in a particular order. </a:t>
            </a:r>
          </a:p>
          <a:p>
            <a:r>
              <a:rPr lang="en-US" dirty="0"/>
              <a:t>The numbers or items in a sequence are called the </a:t>
            </a:r>
            <a:r>
              <a:rPr lang="en-US" dirty="0">
                <a:solidFill>
                  <a:srgbClr val="C00000"/>
                </a:solidFill>
              </a:rPr>
              <a:t>terms</a:t>
            </a:r>
            <a:r>
              <a:rPr lang="en-US" dirty="0"/>
              <a:t> of the sequence.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62601B-A73D-4A4C-B296-FC1E0E0CF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3720034"/>
            <a:ext cx="7467600" cy="30755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B3C457-4E49-0B44-8FFB-DBE4D5AB9FB1}"/>
              </a:ext>
            </a:extLst>
          </p:cNvPr>
          <p:cNvSpPr/>
          <p:nvPr/>
        </p:nvSpPr>
        <p:spPr>
          <a:xfrm>
            <a:off x="4489244" y="3720034"/>
            <a:ext cx="718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400" dirty="0">
                <a:solidFill>
                  <a:srgbClr val="000000"/>
                </a:solidFill>
                <a:latin typeface="Open Sans"/>
              </a:rPr>
              <a:t>Each of the numbers in a sequence is called a </a:t>
            </a:r>
            <a:r>
              <a:rPr lang="en-AU" sz="2400" b="1" dirty="0">
                <a:solidFill>
                  <a:srgbClr val="00B050"/>
                </a:solidFill>
                <a:latin typeface="Open Sans"/>
              </a:rPr>
              <a:t>term.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63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>
            <a:extLst>
              <a:ext uri="{FF2B5EF4-FFF2-40B4-BE49-F238E27FC236}">
                <a16:creationId xmlns:a16="http://schemas.microsoft.com/office/drawing/2014/main" id="{F1D578D0-A1C2-CC49-801E-24DF913D3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5374278">
            <a:off x="-600075" y="2505075"/>
            <a:ext cx="6400800" cy="1543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C0C0C0">
                      <a:alpha val="74997"/>
                    </a:srgbClr>
                  </a:outerShdw>
                </a:effectLst>
                <a:cs typeface="Times New Roman" panose="02020603050405020304" pitchFamily="18" charset="0"/>
              </a:rPr>
              <a:t>Definition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20EF3178-B5EE-8246-8AE2-FAFC0407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0"/>
            <a:ext cx="693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A sequence in which a constant (d) can be added to each term to get the next term is called an 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86C315E4-A9BF-7B40-87C0-A2A53C23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447800"/>
            <a:ext cx="502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 typeface="Georgia" panose="02040502050405020303" pitchFamily="18" charset="0"/>
              <a:buAutoNum type="arabicPeriod"/>
            </a:pPr>
            <a:r>
              <a:rPr lang="en-US" altLang="en-US" sz="3200" b="1" u="sng">
                <a:solidFill>
                  <a:schemeClr val="accent2"/>
                </a:solidFill>
              </a:rPr>
              <a:t>Arithmetic Sequence</a:t>
            </a:r>
            <a:r>
              <a:rPr lang="en-US" altLang="en-US" sz="3200">
                <a:solidFill>
                  <a:schemeClr val="accent2"/>
                </a:solidFill>
              </a:rPr>
              <a:t>.</a:t>
            </a:r>
            <a:endParaRPr lang="en-US" altLang="en-US" sz="3200" b="1" u="sng">
              <a:solidFill>
                <a:schemeClr val="accent2"/>
              </a:solidFill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E715C416-1E83-E24D-921C-E579AB7E7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133600"/>
            <a:ext cx="693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Comic Sans MS" panose="030F0902030302020204" pitchFamily="66" charset="0"/>
              </a:rPr>
              <a:t>The constant (d) is called the</a:t>
            </a:r>
          </a:p>
        </p:txBody>
      </p:sp>
      <p:sp>
        <p:nvSpPr>
          <p:cNvPr id="3079" name="Text Box 7">
            <a:extLst>
              <a:ext uri="{FF2B5EF4-FFF2-40B4-BE49-F238E27FC236}">
                <a16:creationId xmlns:a16="http://schemas.microsoft.com/office/drawing/2014/main" id="{BBCB7ECC-5605-FF46-8906-2D07B324C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2590800"/>
            <a:ext cx="403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u="sng">
                <a:solidFill>
                  <a:schemeClr val="accent2"/>
                </a:solidFill>
                <a:latin typeface="Comic Sans MS" panose="030F0902030302020204" pitchFamily="66" charset="0"/>
              </a:rPr>
              <a:t>Common Difference</a:t>
            </a:r>
            <a:r>
              <a:rPr lang="en-US" altLang="en-US" sz="3200">
                <a:solidFill>
                  <a:schemeClr val="accent2"/>
                </a:solidFill>
                <a:latin typeface="Comic Sans MS" panose="030F0902030302020204" pitchFamily="66" charset="0"/>
              </a:rPr>
              <a:t>.</a:t>
            </a:r>
            <a:endParaRPr lang="en-US" altLang="en-US" sz="3200" u="sng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7123576F-6A1E-1B43-B827-4DB1722C5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320040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Comic Sans MS" panose="030F0902030302020204" pitchFamily="66" charset="0"/>
              </a:rPr>
              <a:t>To find the common difference (d), subtracting any pair of successive terms.</a:t>
            </a:r>
          </a:p>
        </p:txBody>
      </p:sp>
      <p:sp>
        <p:nvSpPr>
          <p:cNvPr id="3081" name="Text Box 9">
            <a:extLst>
              <a:ext uri="{FF2B5EF4-FFF2-40B4-BE49-F238E27FC236}">
                <a16:creationId xmlns:a16="http://schemas.microsoft.com/office/drawing/2014/main" id="{450DF0E9-DD24-BF40-8478-FF0BD3698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10201"/>
            <a:ext cx="601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2        5          8          11          14</a:t>
            </a:r>
          </a:p>
        </p:txBody>
      </p:sp>
      <p:sp>
        <p:nvSpPr>
          <p:cNvPr id="3083" name="Line 11">
            <a:extLst>
              <a:ext uri="{FF2B5EF4-FFF2-40B4-BE49-F238E27FC236}">
                <a16:creationId xmlns:a16="http://schemas.microsoft.com/office/drawing/2014/main" id="{37F829AF-36E3-164F-8202-C1F3780D21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3">
            <a:extLst>
              <a:ext uri="{FF2B5EF4-FFF2-40B4-BE49-F238E27FC236}">
                <a16:creationId xmlns:a16="http://schemas.microsoft.com/office/drawing/2014/main" id="{16BCA37C-7866-7B4E-9EBF-13826B3B2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5">
            <a:extLst>
              <a:ext uri="{FF2B5EF4-FFF2-40B4-BE49-F238E27FC236}">
                <a16:creationId xmlns:a16="http://schemas.microsoft.com/office/drawing/2014/main" id="{C83DA21A-039E-4A45-B4AD-4FFB1C984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17">
            <a:extLst>
              <a:ext uri="{FF2B5EF4-FFF2-40B4-BE49-F238E27FC236}">
                <a16:creationId xmlns:a16="http://schemas.microsoft.com/office/drawing/2014/main" id="{A3D929E9-265B-554D-94AF-A6206B984A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Line 19">
            <a:extLst>
              <a:ext uri="{FF2B5EF4-FFF2-40B4-BE49-F238E27FC236}">
                <a16:creationId xmlns:a16="http://schemas.microsoft.com/office/drawing/2014/main" id="{5536A973-8425-A74E-A123-1681A5AD6E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2296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Line 21">
            <a:extLst>
              <a:ext uri="{FF2B5EF4-FFF2-40B4-BE49-F238E27FC236}">
                <a16:creationId xmlns:a16="http://schemas.microsoft.com/office/drawing/2014/main" id="{5C4D5BD5-09B0-2048-BDBF-398B50BC01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59436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4" name="Line 22">
            <a:extLst>
              <a:ext uri="{FF2B5EF4-FFF2-40B4-BE49-F238E27FC236}">
                <a16:creationId xmlns:a16="http://schemas.microsoft.com/office/drawing/2014/main" id="{DFAF8DB0-5C53-3E45-8744-6B16A5E1D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59436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5" name="Text Box 23">
            <a:extLst>
              <a:ext uri="{FF2B5EF4-FFF2-40B4-BE49-F238E27FC236}">
                <a16:creationId xmlns:a16="http://schemas.microsoft.com/office/drawing/2014/main" id="{016E3B69-061C-FF43-9EA0-D6150A753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6172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096" name="Line 24">
            <a:extLst>
              <a:ext uri="{FF2B5EF4-FFF2-40B4-BE49-F238E27FC236}">
                <a16:creationId xmlns:a16="http://schemas.microsoft.com/office/drawing/2014/main" id="{BFBB9929-D571-7E45-BB64-C0CB7BAE58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5867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7" name="Line 25">
            <a:extLst>
              <a:ext uri="{FF2B5EF4-FFF2-40B4-BE49-F238E27FC236}">
                <a16:creationId xmlns:a16="http://schemas.microsoft.com/office/drawing/2014/main" id="{BE3C0FF3-AC5B-834A-BB28-773ABE511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58674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9" name="Text Box 27">
            <a:extLst>
              <a:ext uri="{FF2B5EF4-FFF2-40B4-BE49-F238E27FC236}">
                <a16:creationId xmlns:a16="http://schemas.microsoft.com/office/drawing/2014/main" id="{7B7FF624-926A-ED4D-A01E-D1F50772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61102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0" name="Line 28">
            <a:extLst>
              <a:ext uri="{FF2B5EF4-FFF2-40B4-BE49-F238E27FC236}">
                <a16:creationId xmlns:a16="http://schemas.microsoft.com/office/drawing/2014/main" id="{EF237355-44FC-B84B-85F7-6EEE29F9EF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58674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1" name="Line 29">
            <a:extLst>
              <a:ext uri="{FF2B5EF4-FFF2-40B4-BE49-F238E27FC236}">
                <a16:creationId xmlns:a16="http://schemas.microsoft.com/office/drawing/2014/main" id="{0063CE89-7335-8843-9207-16453BC45D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5867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2" name="Text Box 30">
            <a:extLst>
              <a:ext uri="{FF2B5EF4-FFF2-40B4-BE49-F238E27FC236}">
                <a16:creationId xmlns:a16="http://schemas.microsoft.com/office/drawing/2014/main" id="{57495683-B302-8149-B176-468D5FF86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611028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3" name="Line 31">
            <a:extLst>
              <a:ext uri="{FF2B5EF4-FFF2-40B4-BE49-F238E27FC236}">
                <a16:creationId xmlns:a16="http://schemas.microsoft.com/office/drawing/2014/main" id="{C5670B57-5EF4-CE40-96E1-C5F9CB7E1E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58674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4" name="Line 32">
            <a:extLst>
              <a:ext uri="{FF2B5EF4-FFF2-40B4-BE49-F238E27FC236}">
                <a16:creationId xmlns:a16="http://schemas.microsoft.com/office/drawing/2014/main" id="{78D32464-5F67-A642-B307-84C5DB0717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8674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Text Box 33">
            <a:extLst>
              <a:ext uri="{FF2B5EF4-FFF2-40B4-BE49-F238E27FC236}">
                <a16:creationId xmlns:a16="http://schemas.microsoft.com/office/drawing/2014/main" id="{2095147C-25B9-924C-9B04-B14B10F02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61722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3</a:t>
            </a:r>
          </a:p>
        </p:txBody>
      </p:sp>
      <p:sp>
        <p:nvSpPr>
          <p:cNvPr id="3106" name="Text Box 34">
            <a:extLst>
              <a:ext uri="{FF2B5EF4-FFF2-40B4-BE49-F238E27FC236}">
                <a16:creationId xmlns:a16="http://schemas.microsoft.com/office/drawing/2014/main" id="{AE83B3FE-DF46-0E41-B630-9F60556EF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1</a:t>
            </a:r>
            <a:endParaRPr lang="en-CA" altLang="en-US" i="1" baseline="-25000" dirty="0"/>
          </a:p>
        </p:txBody>
      </p:sp>
      <p:sp>
        <p:nvSpPr>
          <p:cNvPr id="3107" name="Text Box 35">
            <a:extLst>
              <a:ext uri="{FF2B5EF4-FFF2-40B4-BE49-F238E27FC236}">
                <a16:creationId xmlns:a16="http://schemas.microsoft.com/office/drawing/2014/main" id="{150B7C86-B8B4-0E44-A9DB-CD2A0A42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 dirty="0"/>
              <a:t>t</a:t>
            </a:r>
            <a:r>
              <a:rPr lang="en-US" altLang="en-US" i="1" baseline="-25000" dirty="0"/>
              <a:t>2</a:t>
            </a:r>
            <a:endParaRPr lang="en-CA" altLang="en-US" i="1" baseline="-25000" dirty="0"/>
          </a:p>
        </p:txBody>
      </p:sp>
      <p:sp>
        <p:nvSpPr>
          <p:cNvPr id="3108" name="Text Box 36">
            <a:extLst>
              <a:ext uri="{FF2B5EF4-FFF2-40B4-BE49-F238E27FC236}">
                <a16:creationId xmlns:a16="http://schemas.microsoft.com/office/drawing/2014/main" id="{FAC50573-9DCD-6744-AB5C-3800D31CB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3</a:t>
            </a:r>
            <a:endParaRPr lang="en-CA" altLang="en-US" i="1" baseline="-25000"/>
          </a:p>
        </p:txBody>
      </p:sp>
      <p:sp>
        <p:nvSpPr>
          <p:cNvPr id="3109" name="Text Box 37">
            <a:extLst>
              <a:ext uri="{FF2B5EF4-FFF2-40B4-BE49-F238E27FC236}">
                <a16:creationId xmlns:a16="http://schemas.microsoft.com/office/drawing/2014/main" id="{FD3E72D8-5F06-1A4C-B8F0-0822C9B9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4</a:t>
            </a:r>
            <a:endParaRPr lang="en-CA" altLang="en-US" i="1" baseline="-25000"/>
          </a:p>
        </p:txBody>
      </p:sp>
      <p:sp>
        <p:nvSpPr>
          <p:cNvPr id="3110" name="Text Box 38">
            <a:extLst>
              <a:ext uri="{FF2B5EF4-FFF2-40B4-BE49-F238E27FC236}">
                <a16:creationId xmlns:a16="http://schemas.microsoft.com/office/drawing/2014/main" id="{CAD5D623-6663-A245-9AD7-4BCDFBC29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i="1"/>
              <a:t>t</a:t>
            </a:r>
            <a:r>
              <a:rPr lang="en-US" altLang="en-US" i="1" baseline="-25000"/>
              <a:t>5</a:t>
            </a:r>
            <a:endParaRPr lang="en-CA" altLang="en-US" i="1" baseline="-25000"/>
          </a:p>
        </p:txBody>
      </p:sp>
    </p:spTree>
    <p:extLst>
      <p:ext uri="{BB962C8B-B14F-4D97-AF65-F5344CB8AC3E}">
        <p14:creationId xmlns:p14="http://schemas.microsoft.com/office/powerpoint/2010/main" val="27570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7" grpId="0" autoUpdateAnimBg="0"/>
      <p:bldP spid="3078" grpId="0" autoUpdateAnimBg="0"/>
      <p:bldP spid="3079" grpId="0" autoUpdateAnimBg="0"/>
      <p:bldP spid="3080" grpId="0" autoUpdateAnimBg="0"/>
      <p:bldP spid="3081" grpId="0" autoUpdateAnimBg="0"/>
      <p:bldP spid="3095" grpId="0" autoUpdateAnimBg="0"/>
      <p:bldP spid="3099" grpId="0" autoUpdateAnimBg="0"/>
      <p:bldP spid="3102" grpId="0" autoUpdateAnimBg="0"/>
      <p:bldP spid="3105" grpId="0" autoUpdateAnimBg="0"/>
      <p:bldP spid="3106" grpId="0" autoUpdateAnimBg="0"/>
      <p:bldP spid="3107" grpId="0" autoUpdateAnimBg="0"/>
      <p:bldP spid="3108" grpId="0" autoUpdateAnimBg="0"/>
      <p:bldP spid="3109" grpId="0" autoUpdateAnimBg="0"/>
      <p:bldP spid="311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981BF505-A98E-ED49-A389-95E18AD63A72}"/>
              </a:ext>
            </a:extLst>
          </p:cNvPr>
          <p:cNvSpPr/>
          <p:nvPr/>
        </p:nvSpPr>
        <p:spPr>
          <a:xfrm>
            <a:off x="1819596" y="1040166"/>
            <a:ext cx="8643938" cy="166875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5D84F94-A868-C844-AF32-7FE714414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06833"/>
            <a:ext cx="9101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Naming the terms in a sequence</a:t>
            </a:r>
          </a:p>
        </p:txBody>
      </p:sp>
      <p:sp>
        <p:nvSpPr>
          <p:cNvPr id="6150" name="TextBox 20">
            <a:extLst>
              <a:ext uri="{FF2B5EF4-FFF2-40B4-BE49-F238E27FC236}">
                <a16:creationId xmlns:a16="http://schemas.microsoft.com/office/drawing/2014/main" id="{B7104F8E-8395-B843-87A1-52F3EB7D2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880" y="1412777"/>
            <a:ext cx="8900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 dirty="0"/>
              <a:t>2   8  14   20   26  32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FCC757-9ED4-A34F-8187-546BA793F841}"/>
              </a:ext>
            </a:extLst>
          </p:cNvPr>
          <p:cNvSpPr/>
          <p:nvPr/>
        </p:nvSpPr>
        <p:spPr>
          <a:xfrm>
            <a:off x="1797892" y="3047881"/>
            <a:ext cx="8643938" cy="14732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CB82212C-2C2A-9D41-BBF6-9E3FBCC9A4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9596" y="3181666"/>
                <a:ext cx="8900250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altLang="en-US" sz="7200" dirty="0">
                    <a:solidFill>
                      <a:srgbClr val="7030A0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7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GB" altLang="en-US" sz="7200" dirty="0"/>
              </a:p>
            </p:txBody>
          </p:sp>
        </mc:Choice>
        <mc:Fallback xmlns="">
          <p:sp>
            <p:nvSpPr>
              <p:cNvPr id="9" name="TextBox 20">
                <a:extLst>
                  <a:ext uri="{FF2B5EF4-FFF2-40B4-BE49-F238E27FC236}">
                    <a16:creationId xmlns:a16="http://schemas.microsoft.com/office/drawing/2014/main" id="{CB82212C-2C2A-9D41-BBF6-9E3FBCC9A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19596" y="3181666"/>
                <a:ext cx="8900250" cy="1200329"/>
              </a:xfrm>
              <a:prstGeom prst="rect">
                <a:avLst/>
              </a:prstGeom>
              <a:blipFill>
                <a:blip r:embed="rId2"/>
                <a:stretch>
                  <a:fillRect l="-1994" b="-1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68BC3640-FF72-C545-849D-2AC53666A356}"/>
              </a:ext>
            </a:extLst>
          </p:cNvPr>
          <p:cNvSpPr/>
          <p:nvPr/>
        </p:nvSpPr>
        <p:spPr>
          <a:xfrm>
            <a:off x="1774031" y="4869160"/>
            <a:ext cx="8643938" cy="147320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GB">
              <a:ln>
                <a:solidFill>
                  <a:schemeClr val="tx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01C35AAA-0111-724A-A7AE-1F6B6E60EB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9153" y="5251821"/>
                <a:ext cx="910113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altLang="en-US" sz="4000" dirty="0"/>
                  <a:t>=2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altLang="en-US" sz="4000" dirty="0"/>
                  <a:t>=8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altLang="en-US" sz="4000" dirty="0"/>
                  <a:t>=14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GB" altLang="en-US" sz="4000" dirty="0"/>
                  <a:t>=20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altLang="en-US" sz="4000" dirty="0"/>
                  <a:t>=26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40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GB" altLang="en-US" sz="4000" dirty="0"/>
                  <a:t>=32</a:t>
                </a:r>
              </a:p>
            </p:txBody>
          </p:sp>
        </mc:Choice>
        <mc:Fallback xmlns="">
          <p:sp>
            <p:nvSpPr>
              <p:cNvPr id="11" name="TextBox 20">
                <a:extLst>
                  <a:ext uri="{FF2B5EF4-FFF2-40B4-BE49-F238E27FC236}">
                    <a16:creationId xmlns:a16="http://schemas.microsoft.com/office/drawing/2014/main" id="{01C35AAA-0111-724A-A7AE-1F6B6E60EB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9153" y="5251821"/>
                <a:ext cx="9101137" cy="707886"/>
              </a:xfrm>
              <a:prstGeom prst="rect">
                <a:avLst/>
              </a:prstGeom>
              <a:blipFill>
                <a:blip r:embed="rId3"/>
                <a:stretch>
                  <a:fillRect l="-418" t="-14286" b="-35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4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Geometric Sequences</a:t>
            </a:r>
          </a:p>
        </p:txBody>
      </p:sp>
      <p:sp>
        <p:nvSpPr>
          <p:cNvPr id="17" name="Rectangle 7">
            <a:extLst>
              <a:ext uri="{FF2B5EF4-FFF2-40B4-BE49-F238E27FC236}">
                <a16:creationId xmlns:a16="http://schemas.microsoft.com/office/drawing/2014/main" id="{D6853AE2-46F8-E34F-A99C-DAF2A4C3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5" y="2639380"/>
            <a:ext cx="3030180" cy="3229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In geometric sequences, you multiply by a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common ratio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 each time.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  <a:buChar char="¢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78481-35EE-E64D-BA1D-BD438894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19" y="470206"/>
            <a:ext cx="5303352" cy="1339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004AA9-115F-8146-A081-FB601BD4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58" y="2232410"/>
            <a:ext cx="5998029" cy="1248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497517-F5DB-8E43-954A-5C392B58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58" y="4254237"/>
            <a:ext cx="6679057" cy="12484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67374C-7EA8-934A-A000-6823A14B4CAA}"/>
              </a:ext>
            </a:extLst>
          </p:cNvPr>
          <p:cNvSpPr txBox="1"/>
          <p:nvPr/>
        </p:nvSpPr>
        <p:spPr>
          <a:xfrm>
            <a:off x="10254343" y="869171"/>
            <a:ext cx="120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/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blipFill>
                <a:blip r:embed="rId5"/>
                <a:stretch>
                  <a:fillRect l="-1263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/>
              <p:nvPr/>
            </p:nvSpPr>
            <p:spPr>
              <a:xfrm>
                <a:off x="8395518" y="5519491"/>
                <a:ext cx="3318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𝐶𝑜𝑚𝑚𝑜𝑛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𝑅𝑎𝑡𝑖𝑜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18" y="5519491"/>
                <a:ext cx="3318537" cy="584775"/>
              </a:xfrm>
              <a:prstGeom prst="rect">
                <a:avLst/>
              </a:prstGeom>
              <a:blipFill>
                <a:blip r:embed="rId6"/>
                <a:stretch>
                  <a:fillRect l="-4580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829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Arithmetic vs. Geometric </a:t>
            </a:r>
            <a:r>
              <a:rPr lang="en-US" dirty="0">
                <a:solidFill>
                  <a:srgbClr val="FFFFFF"/>
                </a:solidFill>
              </a:rPr>
              <a:t>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Geometric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ratio 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R</a:t>
                </a: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Multiplication or Division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6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blipFill>
                <a:blip r:embed="rId2"/>
                <a:stretch>
                  <a:fillRect l="-842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Arithmetic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difference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Addition or Subtraction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blipFill>
                <a:blip r:embed="rId3"/>
                <a:stretch>
                  <a:fillRect l="-983" t="-1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1C6EB1F-96F1-684E-B459-DB10DAD2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280" y="5359400"/>
            <a:ext cx="7886700" cy="104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/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Common difference d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=any term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 the previous term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>
                  <a:solidFill>
                    <a:srgbClr val="000000"/>
                  </a:solidFill>
                  <a:latin typeface="Aptos Light" panose="020F0502020204030204" pitchFamily="34" charset="0"/>
                </a:endParaRP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Aptos Light" panose="020F0502020204030204" pitchFamily="34" charset="0"/>
                  </a:rPr>
                  <a:t>=…</a:t>
                </a:r>
                <a:endParaRPr lang="en-US" sz="2400" dirty="0">
                  <a:latin typeface="Aptos Light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  <a:blipFill>
                <a:blip r:embed="rId5"/>
                <a:stretch>
                  <a:fillRect l="-2315" t="-3101" b="-775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C0ED7F8-DC4B-0841-B37F-473CE4FB008B}"/>
              </a:ext>
            </a:extLst>
          </p:cNvPr>
          <p:cNvSpPr/>
          <p:nvPr/>
        </p:nvSpPr>
        <p:spPr>
          <a:xfrm>
            <a:off x="27564" y="4602117"/>
            <a:ext cx="4112636" cy="1608183"/>
          </a:xfrm>
          <a:prstGeom prst="frame">
            <a:avLst>
              <a:gd name="adj1" fmla="val 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lasassy Caps" panose="020F0502020204030204" pitchFamily="2" charset="0"/>
              <a:cs typeface="Aldhabi" panose="020F0502020204030204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B2B1CE-9D17-BA8F-A500-6D003A568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9066" y="5653060"/>
            <a:ext cx="323895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91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9B6AA-90FE-9D4A-A9FF-EE4E02A6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a sequence of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F8EB6-2764-8144-9738-8C64160F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5036820"/>
          </a:xfrm>
        </p:spPr>
        <p:txBody>
          <a:bodyPr/>
          <a:lstStyle/>
          <a:p>
            <a:r>
              <a:rPr lang="en-AU" dirty="0"/>
              <a:t>Write down the first five terms of the sequence with a starting value of 5 and the rule ‘double the number and then subtract 3’.</a:t>
            </a:r>
          </a:p>
          <a:p>
            <a:r>
              <a:rPr lang="en-US" dirty="0">
                <a:solidFill>
                  <a:srgbClr val="00B050"/>
                </a:solidFill>
              </a:rPr>
              <a:t>5 </a:t>
            </a:r>
          </a:p>
          <a:p>
            <a:r>
              <a:rPr lang="en-US" dirty="0">
                <a:solidFill>
                  <a:srgbClr val="00B050"/>
                </a:solidFill>
              </a:rPr>
              <a:t>2×5−3=7</a:t>
            </a:r>
          </a:p>
          <a:p>
            <a:r>
              <a:rPr lang="en-US" dirty="0">
                <a:solidFill>
                  <a:srgbClr val="00B050"/>
                </a:solidFill>
              </a:rPr>
              <a:t>2×7−3=11</a:t>
            </a:r>
          </a:p>
          <a:p>
            <a:r>
              <a:rPr lang="en-US" dirty="0">
                <a:solidFill>
                  <a:srgbClr val="00B050"/>
                </a:solidFill>
              </a:rPr>
              <a:t>2×11−3=19</a:t>
            </a:r>
          </a:p>
          <a:p>
            <a:r>
              <a:rPr lang="en-US" dirty="0">
                <a:solidFill>
                  <a:srgbClr val="00B050"/>
                </a:solidFill>
              </a:rPr>
              <a:t>2×19−3=35</a:t>
            </a:r>
          </a:p>
          <a:p>
            <a:r>
              <a:rPr lang="en-US" dirty="0">
                <a:solidFill>
                  <a:srgbClr val="00B050"/>
                </a:solidFill>
              </a:rPr>
              <a:t>The sequence is 5, 7, 11, 19, 35, …</a:t>
            </a:r>
          </a:p>
        </p:txBody>
      </p:sp>
    </p:spTree>
    <p:extLst>
      <p:ext uri="{BB962C8B-B14F-4D97-AF65-F5344CB8AC3E}">
        <p14:creationId xmlns:p14="http://schemas.microsoft.com/office/powerpoint/2010/main" val="274902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3F66-D7B2-6F4D-BCAC-592210475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AU" sz="3200" dirty="0"/>
              <a:t>Generating a sequence of terms using a recurrence relation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96379-05A9-2946-A679-A08D9E6F1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536"/>
            <a:ext cx="10515600" cy="4160520"/>
          </a:xfrm>
        </p:spPr>
        <p:txBody>
          <a:bodyPr/>
          <a:lstStyle/>
          <a:p>
            <a:r>
              <a:rPr lang="en-AU" dirty="0"/>
              <a:t>To generate the first five terms of the sequence with a starting value of 5 and the rule ‘double and then subtract 3’.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B99628-8253-48AD-9D98-A7942E5D269F}"/>
              </a:ext>
            </a:extLst>
          </p:cNvPr>
          <p:cNvSpPr txBox="1"/>
          <p:nvPr/>
        </p:nvSpPr>
        <p:spPr>
          <a:xfrm>
            <a:off x="8875889" y="1564749"/>
            <a:ext cx="3316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00FF00"/>
                </a:highlight>
              </a:rPr>
              <a:t>CAS Notes 5.1</a:t>
            </a:r>
            <a:endParaRPr lang="en-AU" sz="3600" dirty="0">
              <a:highlight>
                <a:srgbClr val="00FF00"/>
              </a:highlight>
            </a:endParaRPr>
          </a:p>
        </p:txBody>
      </p:sp>
      <p:pic>
        <p:nvPicPr>
          <p:cNvPr id="5" name="Picture 4" descr="A screenshot of a calculator&#10;&#10;Description automatically generated">
            <a:extLst>
              <a:ext uri="{FF2B5EF4-FFF2-40B4-BE49-F238E27FC236}">
                <a16:creationId xmlns:a16="http://schemas.microsoft.com/office/drawing/2014/main" id="{847E61BB-1593-455B-A332-8A9E734047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54099"/>
            <a:ext cx="5671524" cy="3726858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7373F2B6-BCD8-4FAC-91CA-FA45F74D8B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71524" y="2490734"/>
            <a:ext cx="6383842" cy="37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8927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3E3423"/>
      </a:dk2>
      <a:lt2>
        <a:srgbClr val="E8E2E7"/>
      </a:lt2>
      <a:accent1>
        <a:srgbClr val="21BA44"/>
      </a:accent1>
      <a:accent2>
        <a:srgbClr val="33B914"/>
      </a:accent2>
      <a:accent3>
        <a:srgbClr val="78B220"/>
      </a:accent3>
      <a:accent4>
        <a:srgbClr val="A8A512"/>
      </a:accent4>
      <a:accent5>
        <a:srgbClr val="E18F25"/>
      </a:accent5>
      <a:accent6>
        <a:srgbClr val="D53317"/>
      </a:accent6>
      <a:hlink>
        <a:srgbClr val="9B7E33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3816</TotalTime>
  <Words>1015</Words>
  <Application>Microsoft Office PowerPoint</Application>
  <PresentationFormat>Widescreen</PresentationFormat>
  <Paragraphs>155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Aptos Light</vt:lpstr>
      <vt:lpstr>Open Sans</vt:lpstr>
      <vt:lpstr>STIXGeneral-Italic</vt:lpstr>
      <vt:lpstr>STIXGeneral-Regular</vt:lpstr>
      <vt:lpstr>Alasassy Caps</vt:lpstr>
      <vt:lpstr>Arial</vt:lpstr>
      <vt:lpstr>Calibri</vt:lpstr>
      <vt:lpstr>Cambria Math</vt:lpstr>
      <vt:lpstr>Century Gothic</vt:lpstr>
      <vt:lpstr>Comic Sans MS</vt:lpstr>
      <vt:lpstr>Elephant</vt:lpstr>
      <vt:lpstr>Georgia</vt:lpstr>
      <vt:lpstr>Times New Roman</vt:lpstr>
      <vt:lpstr>Wingdings</vt:lpstr>
      <vt:lpstr>BrushVTI</vt:lpstr>
      <vt:lpstr>Recurrence relations and their graphs</vt:lpstr>
      <vt:lpstr>PowerPoint Presentation</vt:lpstr>
      <vt:lpstr>Sequence</vt:lpstr>
      <vt:lpstr>PowerPoint Presentation</vt:lpstr>
      <vt:lpstr>Naming the terms in a sequence</vt:lpstr>
      <vt:lpstr>Geometric Sequences</vt:lpstr>
      <vt:lpstr>Arithmetic vs. Geometric Sequences</vt:lpstr>
      <vt:lpstr>Generating a sequence of terms</vt:lpstr>
      <vt:lpstr>Generating a sequence of terms using a recurrence relation</vt:lpstr>
      <vt:lpstr>Recurrence Relation</vt:lpstr>
      <vt:lpstr>Recurrence Relation</vt:lpstr>
      <vt:lpstr>Recurrence Relation</vt:lpstr>
      <vt:lpstr>Generating a sequence from a recurrence relation</vt:lpstr>
      <vt:lpstr>Generating a sequence of terms using a recurrence relation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Recurrence relations and their graphs</dc:title>
  <dc:creator>Lyn ZHANG</dc:creator>
  <cp:lastModifiedBy>Lyn ZHANG</cp:lastModifiedBy>
  <cp:revision>30</cp:revision>
  <dcterms:created xsi:type="dcterms:W3CDTF">2024-12-25T03:23:56Z</dcterms:created>
  <dcterms:modified xsi:type="dcterms:W3CDTF">2025-11-30T00:41:04Z</dcterms:modified>
</cp:coreProperties>
</file>