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10"/>
  </p:notesMasterIdLst>
  <p:sldIdLst>
    <p:sldId id="256" r:id="rId2"/>
    <p:sldId id="272" r:id="rId3"/>
    <p:sldId id="365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590"/>
  </p:normalViewPr>
  <p:slideViewPr>
    <p:cSldViewPr snapToGrid="0" snapToObjects="1">
      <p:cViewPr varScale="1">
        <p:scale>
          <a:sx n="59" d="100"/>
          <a:sy n="59" d="100"/>
        </p:scale>
        <p:origin x="96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9CF16-5E60-41F7-8357-1BB32E60656E}" type="datetimeFigureOut">
              <a:rPr lang="en-AU" smtClean="0"/>
              <a:t>30/11/2025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4994E-0F5D-4D09-8238-D9B44D3CA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9832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4994E-0F5D-4D09-8238-D9B44D3CAE5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6921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55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640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94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12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25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03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06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000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07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604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83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https://dashboard.blooket.com/set/630c42e0aa05729fcc13c31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lay.blooket.com/host?id=67478ccf9d40e5f58c69de67" TargetMode="External"/><Relationship Id="rId5" Type="http://schemas.openxmlformats.org/officeDocument/2006/relationships/hyperlink" Target="https://play.blooket.com/host?id=6747882db8d55150a13895dc" TargetMode="External"/><Relationship Id="rId4" Type="http://schemas.openxmlformats.org/officeDocument/2006/relationships/hyperlink" Target="https://dashboard.blooket.com/set/6507923af3eb74a0c98b08c8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7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A22F210-7186-4074-94C5-FAD2C2EB1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D93057-B056-4D1D-B0DA-F1619DAAF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25689"/>
            <a:ext cx="6795928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30E862-113E-174E-8C68-CA385EF97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103" y="1057522"/>
            <a:ext cx="4741843" cy="217343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en-US" sz="3100" dirty="0">
                <a:solidFill>
                  <a:schemeClr val="bg1"/>
                </a:solidFill>
              </a:rPr>
              <a:t>Reducing balance depreciation – recurrence relations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C68BFF-EC79-CF49-B0E2-ABB5E360F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5104" y="3751119"/>
            <a:ext cx="4797502" cy="1606163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5C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5B41592-BC5E-4AE2-8CA7-91C73FD8F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89697"/>
            <a:ext cx="1070775" cy="2466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574A3D-9991-4D4A-91DF-0D0DE47DB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5A56255-4961-41E1-887B-7319F23C9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9286BC-C697-4473-A335-B807241D50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319" r="17706"/>
          <a:stretch/>
        </p:blipFill>
        <p:spPr>
          <a:xfrm>
            <a:off x="6859936" y="-2"/>
            <a:ext cx="5332064" cy="68580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FB4ACEA-2369-4362-967F-CFC16E61AC35}"/>
              </a:ext>
            </a:extLst>
          </p:cNvPr>
          <p:cNvSpPr txBox="1"/>
          <p:nvPr/>
        </p:nvSpPr>
        <p:spPr>
          <a:xfrm>
            <a:off x="1134781" y="4746037"/>
            <a:ext cx="80831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hlinkClick r:id="rId4"/>
              </a:rPr>
              <a:t>https://dashboard.blooket.com/set/6507923af3eb74a0c98b08c8</a:t>
            </a:r>
            <a:endParaRPr lang="en-AU" dirty="0"/>
          </a:p>
          <a:p>
            <a:endParaRPr lang="en-AU" dirty="0"/>
          </a:p>
          <a:p>
            <a:r>
              <a:rPr lang="en-AU" dirty="0">
                <a:hlinkClick r:id="rId5"/>
              </a:rPr>
              <a:t>https://play.blooket.com/host?id=6747882db8d55150a13895dc</a:t>
            </a:r>
            <a:endParaRPr lang="en-AU" dirty="0"/>
          </a:p>
          <a:p>
            <a:endParaRPr lang="en-AU" dirty="0"/>
          </a:p>
          <a:p>
            <a:r>
              <a:rPr lang="en-AU" dirty="0">
                <a:hlinkClick r:id="rId6"/>
              </a:rPr>
              <a:t>https://play.blooket.com/host?id=67478ccf9d40e5f58c69de67</a:t>
            </a:r>
            <a:endParaRPr lang="en-AU" dirty="0"/>
          </a:p>
          <a:p>
            <a:endParaRPr lang="en-AU" dirty="0"/>
          </a:p>
          <a:p>
            <a:r>
              <a:rPr lang="en-AU" dirty="0">
                <a:hlinkClick r:id="rId7"/>
              </a:rPr>
              <a:t>https://dashboard.blooket.com/set/630c42e0aa05729fcc13c31d</a:t>
            </a:r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04406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CFCEF6-C14A-884C-14F8-5E82FBBC2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56486"/>
            <a:ext cx="12105597" cy="3026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303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A2BA0-60B9-9CA9-7D76-F6226AED0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16E12-7820-B315-CA45-E8DB253E0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C2C7C4-DFE8-5213-08AF-AA84E8B99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-5443"/>
            <a:ext cx="12192000" cy="702672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D0EDBC5-DC0F-73E8-BC3C-2A4091DD01AD}"/>
                  </a:ext>
                </a:extLst>
              </p:cNvPr>
              <p:cNvSpPr txBox="1"/>
              <p:nvPr/>
            </p:nvSpPr>
            <p:spPr>
              <a:xfrm>
                <a:off x="0" y="0"/>
                <a:ext cx="6096000" cy="65192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b="1" dirty="0"/>
                  <a:t>5C: Reducing balance depreciation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AU" dirty="0"/>
                  <a:t>depreciation is by a fixed ratio per period</a:t>
                </a:r>
                <a:br>
                  <a:rPr lang="en-AU" dirty="0"/>
                </a:br>
                <a:r>
                  <a:rPr lang="en-AU" dirty="0"/>
                  <a:t>(rather than a fixed amount like flat-rate or unit cost)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AU" dirty="0"/>
                  <a:t>depreciates by a percentage of its previous value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AU" dirty="0"/>
                  <a:t>amount of depreciation </a:t>
                </a:r>
                <a:r>
                  <a:rPr lang="en-AU" b="1" dirty="0"/>
                  <a:t>decreases</a:t>
                </a:r>
                <a:r>
                  <a:rPr lang="en-AU" dirty="0"/>
                  <a:t> each time period as the value decreases</a:t>
                </a:r>
              </a:p>
              <a:p>
                <a:r>
                  <a:rPr lang="en-AU" b="1" dirty="0"/>
                  <a:t>RR</a:t>
                </a:r>
                <a:r>
                  <a:rPr lang="en-AU" dirty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AU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A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AU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𝑖𝑛𝑖𝑡𝑖𝑎𝑙</m:t>
                    </m:r>
                    <m:r>
                      <a:rPr lang="en-AU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 </m:t>
                    </m:r>
                    <m:r>
                      <a:rPr lang="en-AU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𝑣𝑎𝑙𝑢𝑒</m:t>
                    </m:r>
                    <m:r>
                      <a:rPr lang="en-AU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AU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AU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A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AU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AU" i="1"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AU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AU" i="1" dirty="0"/>
              </a:p>
              <a:p>
                <a:endParaRPr lang="en-AU" i="1" dirty="0"/>
              </a:p>
              <a:p>
                <a:r>
                  <a:rPr lang="en-AU" dirty="0"/>
                  <a:t>               </a:t>
                </a:r>
                <a14:m>
                  <m:oMath xmlns:m="http://schemas.openxmlformats.org/officeDocument/2006/math">
                    <m:r>
                      <a:rPr lang="en-AU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AU" i="1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AU" i="1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r>
                          <a:rPr lang="en-AU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br>
                  <a:rPr lang="en-AU" dirty="0"/>
                </a:br>
                <a:r>
                  <a:rPr lang="en-AU" dirty="0"/>
                  <a:t>               </a:t>
                </a:r>
                <a14:m>
                  <m:oMath xmlns:m="http://schemas.openxmlformats.org/officeDocument/2006/math">
                    <m:r>
                      <a:rPr lang="en-AU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AU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AU" dirty="0"/>
                  <a:t>depreciation rate per period (%)</a:t>
                </a:r>
              </a:p>
              <a:p>
                <a:r>
                  <a:rPr lang="en-AU" dirty="0"/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AU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AU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AU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AU" dirty="0"/>
                  <a:t>next term</a:t>
                </a:r>
                <a:br>
                  <a:rPr lang="en-AU" dirty="0"/>
                </a:br>
                <a:r>
                  <a:rPr lang="en-AU" dirty="0"/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AU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AU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AU" dirty="0"/>
                  <a:t>previous term</a:t>
                </a:r>
              </a:p>
              <a:p>
                <a:br>
                  <a:rPr lang="en-AU" dirty="0"/>
                </a:br>
                <a:endParaRPr lang="en-AU" dirty="0"/>
              </a:p>
              <a:p>
                <a:r>
                  <a:rPr lang="en-AU" b="1" dirty="0">
                    <a:solidFill>
                      <a:srgbClr val="C00000"/>
                    </a:solidFill>
                  </a:rPr>
                  <a:t>Example: </a:t>
                </a:r>
                <a:r>
                  <a:rPr lang="en-AU" b="1" dirty="0"/>
                  <a:t>Office furniture cost $6900 and depreciates by 6.4% per annum.</a:t>
                </a:r>
                <a:endParaRPr lang="en-AU" dirty="0"/>
              </a:p>
              <a:p>
                <a:r>
                  <a:rPr lang="en-AU" b="1" dirty="0">
                    <a:solidFill>
                      <a:srgbClr val="C00000"/>
                    </a:solidFill>
                  </a:rPr>
                  <a:t>a) write the RR:</a:t>
                </a:r>
                <a:endParaRPr lang="en-AU" dirty="0">
                  <a:solidFill>
                    <a:srgbClr val="C00000"/>
                  </a:solidFill>
                </a:endParaRPr>
              </a:p>
              <a:p>
                <a:pPr lvl="0"/>
                <a:r>
                  <a:rPr lang="en-AU" dirty="0"/>
                  <a:t>1. calculate </a:t>
                </a:r>
                <a:r>
                  <a:rPr lang="en-AU" b="1" dirty="0"/>
                  <a:t>R</a:t>
                </a:r>
                <a:r>
                  <a:rPr lang="en-AU" dirty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AU" i="1">
                          <a:latin typeface="Cambria Math" panose="02040503050406030204" pitchFamily="18" charset="0"/>
                        </a:rPr>
                        <m:t>=1−</m:t>
                      </m:r>
                      <m:f>
                        <m:f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6.4</m:t>
                          </m:r>
                        </m:num>
                        <m:den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en-AU" i="1">
                          <a:latin typeface="Cambria Math" panose="02040503050406030204" pitchFamily="18" charset="0"/>
                        </a:rPr>
                        <m:t>=0.936</m:t>
                      </m:r>
                    </m:oMath>
                  </m:oMathPara>
                </a14:m>
                <a:br>
                  <a:rPr lang="en-AU" dirty="0"/>
                </a:br>
                <a:endParaRPr lang="en-AU" dirty="0"/>
              </a:p>
              <a:p>
                <a:pPr algn="r"/>
                <a:r>
                  <a:rPr lang="en-AU" i="1" dirty="0">
                    <a:solidFill>
                      <a:srgbClr val="00B050"/>
                    </a:solidFill>
                  </a:rPr>
                  <a:t>R is below 1   </a:t>
                </a:r>
                <a:r>
                  <a:rPr lang="en-AU" b="1" dirty="0">
                    <a:solidFill>
                      <a:srgbClr val="00B050"/>
                    </a:solidFill>
                  </a:rPr>
                  <a:t>∴ </a:t>
                </a:r>
                <a:r>
                  <a:rPr lang="en-AU" i="1" dirty="0">
                    <a:solidFill>
                      <a:srgbClr val="00B050"/>
                    </a:solidFill>
                  </a:rPr>
                  <a:t>geometric decay will occur</a:t>
                </a:r>
                <a:endParaRPr lang="en-AU" dirty="0">
                  <a:solidFill>
                    <a:srgbClr val="00B050"/>
                  </a:solidFill>
                </a:endParaRPr>
              </a:p>
              <a:p>
                <a:pPr lvl="0"/>
                <a:r>
                  <a:rPr lang="en-AU" dirty="0"/>
                  <a:t>2. fill in </a:t>
                </a:r>
                <a:r>
                  <a:rPr lang="en-AU" b="1" dirty="0"/>
                  <a:t>RR</a:t>
                </a:r>
                <a:r>
                  <a:rPr lang="en-AU" dirty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U" i="1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6900</m:t>
                      </m:r>
                      <m:r>
                        <a:rPr lang="en-AU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AU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U" i="1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0.936</m:t>
                      </m:r>
                      <m:r>
                        <a:rPr lang="en-AU" i="1">
                          <a:latin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AU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D0EDBC5-DC0F-73E8-BC3C-2A4091DD01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6096000" cy="6519285"/>
              </a:xfrm>
              <a:prstGeom prst="rect">
                <a:avLst/>
              </a:prstGeom>
              <a:blipFill>
                <a:blip r:embed="rId3"/>
                <a:stretch>
                  <a:fillRect l="-800" t="-468" r="-800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A872FA-DD5C-C3AB-67E0-7B342E1BE920}"/>
                  </a:ext>
                </a:extLst>
              </p:cNvPr>
              <p:cNvSpPr txBox="1"/>
              <p:nvPr/>
            </p:nvSpPr>
            <p:spPr>
              <a:xfrm>
                <a:off x="6096000" y="-5443"/>
                <a:ext cx="6096000" cy="68341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b="1" dirty="0">
                    <a:solidFill>
                      <a:srgbClr val="C00000"/>
                    </a:solidFill>
                  </a:rPr>
                  <a:t>b) using recursion determine the value of the office furniture after 3 years:</a:t>
                </a:r>
                <a:endParaRPr lang="en-AU" dirty="0">
                  <a:solidFill>
                    <a:srgbClr val="C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=6900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U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AU" i="1">
                          <a:latin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=0.936×6900=6458.4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U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AU" i="1">
                          <a:latin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=0.936×6458.4=6045.06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U" i="1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AU" i="1">
                          <a:latin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=0.936×6045.06=5658.18</m:t>
                      </m:r>
                    </m:oMath>
                  </m:oMathPara>
                </a14:m>
                <a:br>
                  <a:rPr lang="en-AU" dirty="0"/>
                </a:br>
                <a:endParaRPr lang="en-AU" dirty="0"/>
              </a:p>
              <a:p>
                <a:endParaRPr lang="en-AU" dirty="0"/>
              </a:p>
              <a:p>
                <a:r>
                  <a:rPr lang="en-AU" b="1" dirty="0">
                    <a:solidFill>
                      <a:srgbClr val="C00000"/>
                    </a:solidFill>
                  </a:rPr>
                  <a:t>c) In the 3-year period, how much has the office furniture depreciated by?</a:t>
                </a:r>
                <a:endParaRPr lang="en-AU" dirty="0">
                  <a:solidFill>
                    <a:srgbClr val="C0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=6900−5658.18=1241.82</m:t>
                      </m:r>
                    </m:oMath>
                  </m:oMathPara>
                </a14:m>
                <a:br>
                  <a:rPr lang="en-AU" dirty="0"/>
                </a:br>
                <a:endParaRPr lang="en-AU" dirty="0"/>
              </a:p>
              <a:p>
                <a:endParaRPr lang="en-AU" dirty="0"/>
              </a:p>
              <a:p>
                <a:r>
                  <a:rPr lang="en-AU" b="1" dirty="0">
                    <a:solidFill>
                      <a:srgbClr val="C00000"/>
                    </a:solidFill>
                  </a:rPr>
                  <a:t>d) When will the office furniture first drop below $5000?</a:t>
                </a:r>
                <a:endParaRPr lang="en-AU" dirty="0">
                  <a:solidFill>
                    <a:srgbClr val="C00000"/>
                  </a:solidFill>
                </a:endParaRPr>
              </a:p>
              <a:p>
                <a:r>
                  <a:rPr lang="en-AU" i="1" dirty="0"/>
                  <a:t>use CAS trick:</a:t>
                </a:r>
                <a:br>
                  <a:rPr lang="en-AU" dirty="0"/>
                </a:br>
                <a:r>
                  <a:rPr lang="en-AU" dirty="0"/>
                  <a:t>6900 → enter</a:t>
                </a:r>
                <a:br>
                  <a:rPr lang="en-AU" dirty="0"/>
                </a:br>
                <a:r>
                  <a:rPr lang="en-AU" dirty="0"/>
                  <a:t>× 0.936 → keep hitting enter until value drops below 5000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AU" i="1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AU" i="1">
                          <a:latin typeface="Cambria Math" panose="02040503050406030204" pitchFamily="18" charset="0"/>
                        </a:rPr>
                        <m:t>=4957.41</m:t>
                      </m:r>
                    </m:oMath>
                  </m:oMathPara>
                </a14:m>
                <a:br>
                  <a:rPr lang="en-AU" dirty="0"/>
                </a:br>
                <a:endParaRPr lang="en-AU" dirty="0"/>
              </a:p>
              <a:p>
                <a:r>
                  <a:rPr lang="en-AU" dirty="0"/>
                  <a:t>→ </a:t>
                </a:r>
                <a:r>
                  <a:rPr lang="en-AU" i="1" dirty="0"/>
                  <a:t>after 5 years.</a:t>
                </a:r>
                <a:endParaRPr lang="en-AU" dirty="0"/>
              </a:p>
              <a:p>
                <a:endParaRPr lang="en-AU" dirty="0"/>
              </a:p>
              <a:p>
                <a:r>
                  <a:rPr lang="en-AU" b="1" dirty="0">
                    <a:solidFill>
                      <a:srgbClr val="C00000"/>
                    </a:solidFill>
                  </a:rPr>
                  <a:t>e) </a:t>
                </a:r>
                <a:r>
                  <a:rPr lang="en-AU" b="1" i="1" dirty="0">
                    <a:solidFill>
                      <a:srgbClr val="C00000"/>
                    </a:solidFill>
                  </a:rPr>
                  <a:t>the printer is worth $3200 when new, given the RR to model depreciation, what is the depreciation rate?</a:t>
                </a:r>
                <a:endParaRPr lang="en-AU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AU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A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AU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3200</m:t>
                    </m:r>
                    <m:r>
                      <a:rPr lang="en-AU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AU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AU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AU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AU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0.872</m:t>
                    </m:r>
                    <m:r>
                      <a:rPr lang="en-AU" i="1">
                        <a:latin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AU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AU" i="1" dirty="0">
                    <a:latin typeface="Cambria Math" panose="02040503050406030204" pitchFamily="18" charset="0"/>
                  </a:rPr>
                  <a:t>                  </a:t>
                </a:r>
                <a:r>
                  <a:rPr lang="en-AU" i="1" dirty="0">
                    <a:solidFill>
                      <a:srgbClr val="00B050"/>
                    </a:solidFill>
                  </a:rPr>
                  <a:t>R </a:t>
                </a:r>
                <a:br>
                  <a:rPr lang="en-AU" i="1" dirty="0">
                    <a:latin typeface="Cambria Math" panose="02040503050406030204" pitchFamily="18" charset="0"/>
                  </a:rPr>
                </a:br>
                <a:r>
                  <a:rPr lang="en-AU" i="1" dirty="0">
                    <a:latin typeface="Cambria Math" panose="02040503050406030204" pitchFamily="18" charset="0"/>
                  </a:rPr>
                  <a:t>solve (</a:t>
                </a:r>
                <a14:m>
                  <m:oMath xmlns:m="http://schemas.openxmlformats.org/officeDocument/2006/math">
                    <m:r>
                      <a:rPr lang="en-AU" i="1">
                        <a:latin typeface="Cambria Math" panose="02040503050406030204" pitchFamily="18" charset="0"/>
                      </a:rPr>
                      <m:t>0.872=1−</m:t>
                    </m:r>
                    <m:f>
                      <m:fPr>
                        <m:ctrlPr>
                          <a:rPr lang="en-A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AU" i="1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r>
                          <a:rPr lang="en-AU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AU" b="0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AU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en-AU" b="0" i="0" smtClean="0">
                        <a:latin typeface="Cambria Math" panose="02040503050406030204" pitchFamily="18" charset="0"/>
                      </a:rPr>
                      <m:t>)         </m:t>
                    </m:r>
                    <m:r>
                      <a:rPr lang="en-AU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AU" i="1">
                        <a:latin typeface="Cambria Math" panose="02040503050406030204" pitchFamily="18" charset="0"/>
                      </a:rPr>
                      <m:t>=12.8</m:t>
                    </m:r>
                    <m:r>
                      <a:rPr lang="en-AU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br>
                  <a:rPr lang="en-AU" dirty="0"/>
                </a:br>
                <a:endParaRPr lang="en-AU" dirty="0"/>
              </a:p>
              <a:p>
                <a:endParaRPr lang="en-AU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A872FA-DD5C-C3AB-67E0-7B342E1BE9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-5443"/>
                <a:ext cx="6096000" cy="6834179"/>
              </a:xfrm>
              <a:prstGeom prst="rect">
                <a:avLst/>
              </a:prstGeom>
              <a:blipFill>
                <a:blip r:embed="rId4"/>
                <a:stretch>
                  <a:fillRect l="-800" t="-446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A712BCA-A256-324A-A85B-6D8AC3C8C9AE}"/>
              </a:ext>
            </a:extLst>
          </p:cNvPr>
          <p:cNvSpPr txBox="1">
            <a:spLocks/>
          </p:cNvSpPr>
          <p:nvPr/>
        </p:nvSpPr>
        <p:spPr>
          <a:xfrm>
            <a:off x="6095998" y="-131"/>
            <a:ext cx="6096000" cy="7026728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AU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AU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AU" sz="1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F039050-B43D-D1AA-0CE9-670122BDAA75}"/>
              </a:ext>
            </a:extLst>
          </p:cNvPr>
          <p:cNvSpPr txBox="1">
            <a:spLocks/>
          </p:cNvSpPr>
          <p:nvPr/>
        </p:nvSpPr>
        <p:spPr>
          <a:xfrm>
            <a:off x="-4" y="11017"/>
            <a:ext cx="6096000" cy="7026728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AU" sz="1800" dirty="0"/>
          </a:p>
          <a:p>
            <a:endParaRPr lang="en-AU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AU" sz="1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15A625-16D3-7BF1-5443-EC0F79BA55C1}"/>
              </a:ext>
            </a:extLst>
          </p:cNvPr>
          <p:cNvSpPr/>
          <p:nvPr/>
        </p:nvSpPr>
        <p:spPr>
          <a:xfrm>
            <a:off x="37692" y="1691420"/>
            <a:ext cx="358916" cy="26125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0B94DA-7137-43B0-0665-09F15B9BBE91}"/>
              </a:ext>
            </a:extLst>
          </p:cNvPr>
          <p:cNvSpPr/>
          <p:nvPr/>
        </p:nvSpPr>
        <p:spPr>
          <a:xfrm>
            <a:off x="1412766" y="1698242"/>
            <a:ext cx="1308400" cy="25443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D92BF8-27E8-F7F4-727D-AE600F64A6B6}"/>
              </a:ext>
            </a:extLst>
          </p:cNvPr>
          <p:cNvSpPr/>
          <p:nvPr/>
        </p:nvSpPr>
        <p:spPr>
          <a:xfrm>
            <a:off x="3464084" y="1698240"/>
            <a:ext cx="283025" cy="26125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84E94FB-3F30-6A60-4CD0-B2DF17171752}"/>
              </a:ext>
            </a:extLst>
          </p:cNvPr>
          <p:cNvSpPr/>
          <p:nvPr/>
        </p:nvSpPr>
        <p:spPr>
          <a:xfrm>
            <a:off x="3503145" y="5148743"/>
            <a:ext cx="628180" cy="38172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3CD34D5-6AFB-012C-D7DA-1D7EBBB44B2E}"/>
              </a:ext>
            </a:extLst>
          </p:cNvPr>
          <p:cNvCxnSpPr/>
          <p:nvPr/>
        </p:nvCxnSpPr>
        <p:spPr>
          <a:xfrm>
            <a:off x="4163983" y="5323115"/>
            <a:ext cx="495104" cy="240010"/>
          </a:xfrm>
          <a:prstGeom prst="straightConnector1">
            <a:avLst/>
          </a:prstGeom>
          <a:ln w="222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48E5EDCA-486A-89DA-4A90-3E9E5FEA227F}"/>
              </a:ext>
            </a:extLst>
          </p:cNvPr>
          <p:cNvSpPr/>
          <p:nvPr/>
        </p:nvSpPr>
        <p:spPr>
          <a:xfrm>
            <a:off x="9011307" y="5464427"/>
            <a:ext cx="628180" cy="38172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77824AE-240B-E181-BA18-61B02B399498}"/>
              </a:ext>
            </a:extLst>
          </p:cNvPr>
          <p:cNvCxnSpPr>
            <a:cxnSpLocks/>
          </p:cNvCxnSpPr>
          <p:nvPr/>
        </p:nvCxnSpPr>
        <p:spPr>
          <a:xfrm>
            <a:off x="10445043" y="5677061"/>
            <a:ext cx="495104" cy="0"/>
          </a:xfrm>
          <a:prstGeom prst="straightConnector1">
            <a:avLst/>
          </a:prstGeom>
          <a:ln w="222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60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5DDD9-625A-7249-993D-0E2D45553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Reducing-balance depreciation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9B639-20E3-3844-8B6E-81788520A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Reducing-balance depreciation </a:t>
            </a:r>
            <a:r>
              <a:rPr lang="en-US" dirty="0"/>
              <a:t>is another method of depreciation – one where the value of an asset decays geometrically. Each year, the value will be reduced by a percentage, 𝑟%, of the previous year’s value. The calculations are very similar to </a:t>
            </a:r>
            <a:r>
              <a:rPr lang="en-US" dirty="0">
                <a:solidFill>
                  <a:srgbClr val="0070C0"/>
                </a:solidFill>
              </a:rPr>
              <a:t>compounding interest</a:t>
            </a:r>
            <a:r>
              <a:rPr lang="en-US" dirty="0"/>
              <a:t>, but with </a:t>
            </a:r>
            <a:r>
              <a:rPr lang="en-US" dirty="0">
                <a:solidFill>
                  <a:srgbClr val="0070C0"/>
                </a:solidFill>
              </a:rPr>
              <a:t>decay in value</a:t>
            </a:r>
            <a:r>
              <a:rPr lang="en-US" dirty="0"/>
              <a:t>, rather than growth.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5FF442-107D-4711-A705-9E9D89056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712" y="5557036"/>
            <a:ext cx="10249342" cy="8673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F97626-B9A2-4715-8727-B5CE9A8A22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10" y="4722793"/>
            <a:ext cx="1493859" cy="170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958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E3CB43-C9CF-1E47-99BB-B9DD77A3C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880" y="1046279"/>
            <a:ext cx="11069122" cy="1030360"/>
          </a:xfrm>
        </p:spPr>
        <p:txBody>
          <a:bodyPr>
            <a:noAutofit/>
          </a:bodyPr>
          <a:lstStyle/>
          <a:p>
            <a:r>
              <a:rPr lang="en-US" sz="2700" dirty="0">
                <a:solidFill>
                  <a:schemeClr val="bg1"/>
                </a:solidFill>
              </a:rPr>
              <a:t>A recurrence model for reducing balance depreciation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1927044-1F78-3440-9996-5E2F8C7905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02777" y="2535201"/>
                <a:ext cx="10973109" cy="3426158"/>
              </a:xfrm>
            </p:spPr>
            <p:txBody>
              <a:bodyPr anchor="t">
                <a:no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be the value of the asset after 𝑛 years.</a:t>
                </a:r>
              </a:p>
              <a:p>
                <a:r>
                  <a:rPr lang="en-US" sz="2400" dirty="0"/>
                  <a:t>Let </a:t>
                </a:r>
                <a:r>
                  <a:rPr lang="en-US" sz="2400" dirty="0">
                    <a:solidFill>
                      <a:srgbClr val="0070C0"/>
                    </a:solidFill>
                  </a:rPr>
                  <a:t>𝑟</a:t>
                </a:r>
                <a:r>
                  <a:rPr lang="en-US" sz="2400" dirty="0"/>
                  <a:t> be the annual percentage depreciation.</a:t>
                </a:r>
              </a:p>
              <a:p>
                <a:r>
                  <a:rPr lang="en-US" sz="2400" dirty="0"/>
                  <a:t>The recurrence model for the value of the investment after 𝑛 years is: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= initial value,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AU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AU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=𝑅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      where 𝑅=1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A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num>
                      <m:den>
                        <m:r>
                          <a:rPr lang="en-A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1927044-1F78-3440-9996-5E2F8C7905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02777" y="2535201"/>
                <a:ext cx="10973109" cy="3426158"/>
              </a:xfrm>
              <a:blipFill>
                <a:blip r:embed="rId2"/>
                <a:stretch>
                  <a:fillRect l="-722" r="-722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6BA422BA-3CF8-4B64-811A-6526F903CA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4856" y="-13616"/>
            <a:ext cx="10249342" cy="867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91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849917-0FEA-AA48-87E3-26BB8C3B4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766" y="1046279"/>
            <a:ext cx="10810476" cy="1030360"/>
          </a:xfrm>
        </p:spPr>
        <p:txBody>
          <a:bodyPr>
            <a:noAutofit/>
          </a:bodyPr>
          <a:lstStyle/>
          <a:p>
            <a:r>
              <a:rPr lang="en-US" sz="2700" dirty="0">
                <a:solidFill>
                  <a:schemeClr val="bg1"/>
                </a:solidFill>
              </a:rPr>
              <a:t>Modelling reducing-balance depreciation with recurrence relations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C845155-D4B7-194C-A229-DABF6CDA46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70774" y="2226276"/>
                <a:ext cx="11089222" cy="4631723"/>
              </a:xfrm>
            </p:spPr>
            <p:txBody>
              <a:bodyPr anchor="t">
                <a:normAutofit lnSpcReduction="10000"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The following recurrence relation can be used to model the value of office furniture with a purchase price of $</a:t>
                </a:r>
                <a:r>
                  <a:rPr lang="en-US" dirty="0">
                    <a:solidFill>
                      <a:srgbClr val="0070C0"/>
                    </a:solidFill>
                  </a:rPr>
                  <a:t>6900</a:t>
                </a:r>
                <a:r>
                  <a:rPr lang="en-US" dirty="0">
                    <a:solidFill>
                      <a:schemeClr val="tx1"/>
                    </a:solidFill>
                  </a:rPr>
                  <a:t>, depreciating at a reducing-balance rate of </a:t>
                </a:r>
                <a:r>
                  <a:rPr lang="en-US" dirty="0">
                    <a:solidFill>
                      <a:srgbClr val="0070C0"/>
                    </a:solidFill>
                  </a:rPr>
                  <a:t>7</a:t>
                </a:r>
                <a:r>
                  <a:rPr lang="en-US" dirty="0">
                    <a:solidFill>
                      <a:schemeClr val="tx1"/>
                    </a:solidFill>
                  </a:rPr>
                  <a:t>% per annum.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=6900,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=0.93×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In the recurrence relation,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is the value of the office furniture after 𝑛 years.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1. Use the recurrence relation to find the value of the office furniture, correct to the nearest cent, after 1, 2 and 3 years.</a:t>
                </a:r>
              </a:p>
              <a:p>
                <a:r>
                  <a:rPr lang="en-US" dirty="0">
                    <a:solidFill>
                      <a:srgbClr val="0070C0"/>
                    </a:solidFill>
                  </a:rPr>
                  <a:t>1.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=6900 </a:t>
                </a:r>
              </a:p>
              <a:p>
                <a:r>
                  <a:rPr lang="en-US" dirty="0">
                    <a:solidFill>
                      <a:srgbClr val="0070C0"/>
                    </a:solidFill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=0.93×6900=6417</a:t>
                </a:r>
              </a:p>
              <a:p>
                <a:r>
                  <a:rPr lang="en-US" dirty="0">
                    <a:solidFill>
                      <a:srgbClr val="0070C0"/>
                    </a:solidFill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=0.93×6417=5967.81</a:t>
                </a:r>
              </a:p>
              <a:p>
                <a:r>
                  <a:rPr lang="en-US" dirty="0">
                    <a:solidFill>
                      <a:srgbClr val="0070C0"/>
                    </a:solidFill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=0.93×5967.81=5550.06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C845155-D4B7-194C-A229-DABF6CDA46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0774" y="2226276"/>
                <a:ext cx="11089222" cy="4631723"/>
              </a:xfrm>
              <a:blipFill>
                <a:blip r:embed="rId2"/>
                <a:stretch>
                  <a:fillRect l="-330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8B19232F-B6DB-0D4E-9F9D-FCA6385D3D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7894" y="6081010"/>
            <a:ext cx="1994043" cy="77698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4BE59BD-F5AA-4015-80EB-7F4F9AB3AE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7333" y="-4164"/>
            <a:ext cx="10249342" cy="867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12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849917-0FEA-AA48-87E3-26BB8C3B4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766" y="1046279"/>
            <a:ext cx="10810476" cy="1030360"/>
          </a:xfrm>
        </p:spPr>
        <p:txBody>
          <a:bodyPr>
            <a:noAutofit/>
          </a:bodyPr>
          <a:lstStyle/>
          <a:p>
            <a:r>
              <a:rPr lang="en-US" sz="2700" dirty="0">
                <a:solidFill>
                  <a:schemeClr val="bg1"/>
                </a:solidFill>
              </a:rPr>
              <a:t>Modelling reducing-balance depreciation with recurrence relations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C845155-D4B7-194C-A229-DABF6CDA46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70774" y="2226277"/>
                <a:ext cx="11089222" cy="2167923"/>
              </a:xfrm>
            </p:spPr>
            <p:txBody>
              <a:bodyPr anchor="t">
                <a:normAutofit fontScale="92500" lnSpcReduction="20000"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The following recurrence relation can be used to model the value of office furniture with a purchase price of </a:t>
                </a:r>
                <a:r>
                  <a:rPr lang="en-US" dirty="0">
                    <a:solidFill>
                      <a:srgbClr val="C00000"/>
                    </a:solidFill>
                  </a:rPr>
                  <a:t>$6900</a:t>
                </a:r>
                <a:r>
                  <a:rPr lang="en-US" dirty="0">
                    <a:solidFill>
                      <a:schemeClr val="tx1"/>
                    </a:solidFill>
                  </a:rPr>
                  <a:t>, depreciating at a </a:t>
                </a:r>
                <a:r>
                  <a:rPr lang="en-US" dirty="0">
                    <a:solidFill>
                      <a:srgbClr val="C00000"/>
                    </a:solidFill>
                  </a:rPr>
                  <a:t>reducing-balance</a:t>
                </a:r>
                <a:r>
                  <a:rPr lang="en-US" dirty="0">
                    <a:solidFill>
                      <a:schemeClr val="tx1"/>
                    </a:solidFill>
                  </a:rPr>
                  <a:t> rate of </a:t>
                </a:r>
                <a:r>
                  <a:rPr lang="en-US" dirty="0">
                    <a:solidFill>
                      <a:srgbClr val="C00000"/>
                    </a:solidFill>
                  </a:rPr>
                  <a:t>7% per an</a:t>
                </a:r>
                <a:r>
                  <a:rPr lang="en-US" dirty="0">
                    <a:solidFill>
                      <a:schemeClr val="tx1"/>
                    </a:solidFill>
                  </a:rPr>
                  <a:t>num.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=6900,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=0.93×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In the recurrence relation,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is the value of the office furniture after 𝑛 years.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2. Determine when the value of the investment will </a:t>
                </a:r>
                <a:r>
                  <a:rPr lang="en-US" dirty="0">
                    <a:solidFill>
                      <a:srgbClr val="C00000"/>
                    </a:solidFill>
                  </a:rPr>
                  <a:t>first be less than $5000</a:t>
                </a:r>
                <a:r>
                  <a:rPr lang="en-US" dirty="0">
                    <a:solidFill>
                      <a:schemeClr val="tx1"/>
                    </a:solidFill>
                  </a:rPr>
                  <a:t>.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C845155-D4B7-194C-A229-DABF6CDA46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0774" y="2226277"/>
                <a:ext cx="11089222" cy="2167923"/>
              </a:xfrm>
              <a:blipFill>
                <a:blip r:embed="rId2"/>
                <a:stretch>
                  <a:fillRect l="-220" r="-330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8B19232F-B6DB-0D4E-9F9D-FCA6385D3D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7894" y="6081010"/>
            <a:ext cx="1994043" cy="77698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BB16C33-8047-BE46-8EAD-688E7FE91BB7}"/>
              </a:ext>
            </a:extLst>
          </p:cNvPr>
          <p:cNvSpPr/>
          <p:nvPr/>
        </p:nvSpPr>
        <p:spPr>
          <a:xfrm>
            <a:off x="7439189" y="4820097"/>
            <a:ext cx="4073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009EC6"/>
                </a:solidFill>
                <a:latin typeface="Open Sans"/>
              </a:rPr>
              <a:t>2. The value of the furniture drops below $5000 after 5 years.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1B98193-6CB5-4160-9054-80F2B8D99444}"/>
              </a:ext>
            </a:extLst>
          </p:cNvPr>
          <p:cNvSpPr txBox="1"/>
          <p:nvPr/>
        </p:nvSpPr>
        <p:spPr>
          <a:xfrm>
            <a:off x="9476147" y="2668936"/>
            <a:ext cx="2683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highlight>
                  <a:srgbClr val="00FF00"/>
                </a:highlight>
              </a:rPr>
              <a:t>CAS Notes 5.6</a:t>
            </a:r>
            <a:endParaRPr lang="en-AU" sz="3200" dirty="0">
              <a:highlight>
                <a:srgbClr val="00FF00"/>
              </a:highlight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EB6D025-D7C2-4086-ACA0-59610E6DD1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783" y="14666"/>
            <a:ext cx="10249342" cy="8673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FEDE5A1-6AEC-4FF1-BE0A-74D37CB540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0770" y="4394200"/>
            <a:ext cx="3128564" cy="235307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432EC2E-E1C8-4D2E-9E06-17EB8B6AE014}"/>
              </a:ext>
            </a:extLst>
          </p:cNvPr>
          <p:cNvSpPr txBox="1"/>
          <p:nvPr/>
        </p:nvSpPr>
        <p:spPr>
          <a:xfrm>
            <a:off x="6712207" y="6115230"/>
            <a:ext cx="33956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highlight>
                  <a:srgbClr val="00FF00"/>
                </a:highlight>
              </a:rPr>
              <a:t>CAS Notes 6.16.5</a:t>
            </a:r>
            <a:endParaRPr lang="en-AU" sz="320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42949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849917-0FEA-AA48-87E3-26BB8C3B4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766" y="1046279"/>
            <a:ext cx="10810476" cy="1030360"/>
          </a:xfrm>
        </p:spPr>
        <p:txBody>
          <a:bodyPr>
            <a:noAutofit/>
          </a:bodyPr>
          <a:lstStyle/>
          <a:p>
            <a:r>
              <a:rPr lang="en-US" sz="2700" dirty="0">
                <a:solidFill>
                  <a:schemeClr val="bg1"/>
                </a:solidFill>
              </a:rPr>
              <a:t>Modelling reducing-balance depreciation with recurrence relations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C845155-D4B7-194C-A229-DABF6CDA46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70774" y="2226277"/>
                <a:ext cx="11089222" cy="4415824"/>
              </a:xfrm>
            </p:spPr>
            <p:txBody>
              <a:bodyPr anchor="t">
                <a:normAutofit fontScale="92500" lnSpcReduction="20000"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The following recurrence relation can be used to model the value of office furniture with a purchase price of $6900, depreciating at a reducing-balance rate of 7% per annum.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=6900,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=0.93×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In the recurrence relation,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is the value of the office furniture after 𝑛 years.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3. Write down the recurrence relation if the furniture was initially </a:t>
                </a:r>
                <a:r>
                  <a:rPr lang="en-US" dirty="0"/>
                  <a:t>valued at $</a:t>
                </a:r>
                <a:r>
                  <a:rPr lang="en-US" dirty="0">
                    <a:solidFill>
                      <a:srgbClr val="0070C0"/>
                    </a:solidFill>
                  </a:rPr>
                  <a:t>7500</a:t>
                </a:r>
                <a:r>
                  <a:rPr lang="en-US" dirty="0"/>
                  <a:t> and is depreciating at a reducing-balance rate of </a:t>
                </a:r>
                <a:r>
                  <a:rPr lang="en-US" dirty="0">
                    <a:solidFill>
                      <a:srgbClr val="0070C0"/>
                    </a:solidFill>
                  </a:rPr>
                  <a:t>8.4</a:t>
                </a:r>
                <a:r>
                  <a:rPr lang="en-US" dirty="0"/>
                  <a:t>% per annum.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3.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=7500 </a:t>
                </a:r>
              </a:p>
              <a:p>
                <a:r>
                  <a:rPr lang="en-US" dirty="0">
                    <a:solidFill>
                      <a:srgbClr val="0070C0"/>
                    </a:solidFill>
                  </a:rPr>
                  <a:t>   Calculate the value or 𝑅. The depreciation rate is 8.4% per annum.</a:t>
                </a:r>
              </a:p>
              <a:p>
                <a:r>
                  <a:rPr lang="en-US" dirty="0">
                    <a:solidFill>
                      <a:srgbClr val="0070C0"/>
                    </a:solidFill>
                  </a:rPr>
                  <a:t>   𝑅=1−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A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A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A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A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or 𝑅=0.916</a:t>
                </a:r>
              </a:p>
              <a:p>
                <a:r>
                  <a:rPr lang="en-US" dirty="0">
                    <a:solidFill>
                      <a:srgbClr val="0070C0"/>
                    </a:solidFill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=7500,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=0.916×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AU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C845155-D4B7-194C-A229-DABF6CDA46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0774" y="2226277"/>
                <a:ext cx="11089222" cy="4415824"/>
              </a:xfrm>
              <a:blipFill>
                <a:blip r:embed="rId2"/>
                <a:stretch>
                  <a:fillRect l="-220" r="-330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8B19232F-B6DB-0D4E-9F9D-FCA6385D3D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7894" y="6081010"/>
            <a:ext cx="1994043" cy="77698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EBE463E-A37E-47A6-A252-050A4A918B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783" y="14666"/>
            <a:ext cx="10249342" cy="867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76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hojiVTI">
  <a:themeElements>
    <a:clrScheme name="AnalogousFromLightSeedRightStep">
      <a:dk1>
        <a:srgbClr val="000000"/>
      </a:dk1>
      <a:lt1>
        <a:srgbClr val="FFFFFF"/>
      </a:lt1>
      <a:dk2>
        <a:srgbClr val="412429"/>
      </a:dk2>
      <a:lt2>
        <a:srgbClr val="E4E8E2"/>
      </a:lt2>
      <a:accent1>
        <a:srgbClr val="B296C6"/>
      </a:accent1>
      <a:accent2>
        <a:srgbClr val="BA7FBA"/>
      </a:accent2>
      <a:accent3>
        <a:srgbClr val="C696B2"/>
      </a:accent3>
      <a:accent4>
        <a:srgbClr val="BA7F88"/>
      </a:accent4>
      <a:accent5>
        <a:srgbClr val="C29B8E"/>
      </a:accent5>
      <a:accent6>
        <a:srgbClr val="B4A17B"/>
      </a:accent6>
      <a:hlink>
        <a:srgbClr val="6C8C55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13141</TotalTime>
  <Words>818</Words>
  <Application>Microsoft Office PowerPoint</Application>
  <PresentationFormat>Widescreen</PresentationFormat>
  <Paragraphs>77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Meiryo</vt:lpstr>
      <vt:lpstr>Open Sans</vt:lpstr>
      <vt:lpstr>Arial</vt:lpstr>
      <vt:lpstr>Calibri</vt:lpstr>
      <vt:lpstr>Cambria Math</vt:lpstr>
      <vt:lpstr>Corbel</vt:lpstr>
      <vt:lpstr>ShojiVTI</vt:lpstr>
      <vt:lpstr>Reducing balance depreciation – recurrence relations</vt:lpstr>
      <vt:lpstr>PowerPoint Presentation</vt:lpstr>
      <vt:lpstr>PowerPoint Presentation</vt:lpstr>
      <vt:lpstr>Reducing-balance depreciation</vt:lpstr>
      <vt:lpstr>A recurrence model for reducing balance depreciation</vt:lpstr>
      <vt:lpstr>Modelling reducing-balance depreciation with recurrence relations</vt:lpstr>
      <vt:lpstr>Modelling reducing-balance depreciation with recurrence relations</vt:lpstr>
      <vt:lpstr>Modelling reducing-balance depreciation with recurrence relations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Modelling geometric growth and decay</dc:title>
  <dc:creator>Yongmei Zhang</dc:creator>
  <cp:lastModifiedBy>Lyn ZHANG</cp:lastModifiedBy>
  <cp:revision>43</cp:revision>
  <dcterms:created xsi:type="dcterms:W3CDTF">2020-11-30T00:30:29Z</dcterms:created>
  <dcterms:modified xsi:type="dcterms:W3CDTF">2025-11-30T00:44:20Z</dcterms:modified>
</cp:coreProperties>
</file>