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895" r:id="rId3"/>
    <p:sldId id="894" r:id="rId4"/>
    <p:sldId id="908" r:id="rId5"/>
    <p:sldId id="511" r:id="rId6"/>
    <p:sldId id="893" r:id="rId7"/>
    <p:sldId id="257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32"/>
  </p:normalViewPr>
  <p:slideViewPr>
    <p:cSldViewPr snapToGrid="0" snapToObjects="1">
      <p:cViewPr varScale="1">
        <p:scale>
          <a:sx n="59" d="100"/>
          <a:sy n="59" d="100"/>
        </p:scale>
        <p:origin x="2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EAEAD-F820-4FC8-B46F-6FBB2856A533}" type="datetimeFigureOut">
              <a:rPr lang="en-AU" smtClean="0"/>
              <a:t>1/02/2026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4E208-044A-4D9D-BF24-4FED934175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524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1-5, 10,11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4E208-044A-4D9D-BF24-4FED934175B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54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9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1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6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9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Theory slide: Key takeaway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A49C0F-E4F7-D2EF-89A3-A01FECF56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2E17C-0AAA-CE12-6558-95301482E5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00" y="1265745"/>
            <a:ext cx="9480449" cy="32988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‘Key takeaway’ text or equations for this slide.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47C2F7-3116-8C53-6763-951FFE4CAE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01" y="854137"/>
            <a:ext cx="9483172" cy="359833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>
              <a:spcBef>
                <a:spcPts val="0"/>
              </a:spcBef>
              <a:defRPr sz="1866" b="0"/>
            </a:lvl1pPr>
          </a:lstStyle>
          <a:p>
            <a:pPr lvl="0"/>
            <a:r>
              <a:rPr lang="en-GB" dirty="0"/>
              <a:t>Click to edit ‘Key takeaway’ heading </a:t>
            </a:r>
          </a:p>
        </p:txBody>
      </p:sp>
    </p:spTree>
    <p:extLst>
      <p:ext uri="{BB962C8B-B14F-4D97-AF65-F5344CB8AC3E}">
        <p14:creationId xmlns:p14="http://schemas.microsoft.com/office/powerpoint/2010/main" val="160487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2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3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7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0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7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62" r:id="rId5"/>
    <p:sldLayoutId id="2147483663" r:id="rId6"/>
    <p:sldLayoutId id="2147483669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10" Type="http://schemas.openxmlformats.org/officeDocument/2006/relationships/image" Target="../media/image140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5B82F-B87F-4241-878F-257BE4CC2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5" b="5758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8D4B8-4FB3-0E4E-997A-638BB69D1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en-US" sz="4400"/>
              <a:t>Interest-only loans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99CCB-57CC-3142-B2CE-26E92B5EC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r>
              <a:rPr lang="en-US" sz="2000" dirty="0"/>
              <a:t>8H</a:t>
            </a:r>
          </a:p>
        </p:txBody>
      </p:sp>
    </p:spTree>
    <p:extLst>
      <p:ext uri="{BB962C8B-B14F-4D97-AF65-F5344CB8AC3E}">
        <p14:creationId xmlns:p14="http://schemas.microsoft.com/office/powerpoint/2010/main" val="153659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953D-1522-3C40-B646-40FEEA2C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917"/>
          </a:xfrm>
        </p:spPr>
        <p:txBody>
          <a:bodyPr>
            <a:noAutofit/>
          </a:bodyPr>
          <a:lstStyle/>
          <a:p>
            <a:r>
              <a:rPr lang="en-US" sz="3200" dirty="0"/>
              <a:t>Repaying an interest-only loan using a financial solver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6EAD-3142-7C4F-978B-B691F567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6916"/>
            <a:ext cx="12090400" cy="58827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Stuart borrows </a:t>
            </a:r>
            <a:r>
              <a:rPr lang="en-US" dirty="0">
                <a:solidFill>
                  <a:srgbClr val="0070C0"/>
                </a:solidFill>
              </a:rPr>
              <a:t>$180000 </a:t>
            </a:r>
            <a:r>
              <a:rPr lang="en-US" dirty="0"/>
              <a:t>to buy a house. He negotiates an interest-only loan for this amount, at an interest rate of </a:t>
            </a:r>
            <a:r>
              <a:rPr lang="en-US" dirty="0">
                <a:solidFill>
                  <a:srgbClr val="0070C0"/>
                </a:solidFill>
              </a:rPr>
              <a:t>7.6%</a:t>
            </a:r>
            <a:r>
              <a:rPr lang="en-US" dirty="0"/>
              <a:t> per annum, compounding </a:t>
            </a:r>
            <a:r>
              <a:rPr lang="en-US" dirty="0">
                <a:solidFill>
                  <a:srgbClr val="0070C0"/>
                </a:solidFill>
              </a:rPr>
              <a:t>fortnightly</a:t>
            </a:r>
            <a:r>
              <a:rPr lang="en-US" dirty="0"/>
              <a:t>. What is the fortnightly payment, correct to the nearest cent?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Stuart will need to repay $526.15 every fortnight.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2496E-D617-48F9-84FE-8771081C0CF2}"/>
              </a:ext>
            </a:extLst>
          </p:cNvPr>
          <p:cNvSpPr txBox="1"/>
          <p:nvPr/>
        </p:nvSpPr>
        <p:spPr>
          <a:xfrm>
            <a:off x="0" y="3829033"/>
            <a:ext cx="369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6.16.6</a:t>
            </a:r>
            <a:endParaRPr lang="en-AU" sz="3200" dirty="0">
              <a:highlight>
                <a:srgbClr val="00FF00"/>
              </a:highligh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95E7B3-C9E9-482F-A3E0-259EBEC91DC2}"/>
              </a:ext>
            </a:extLst>
          </p:cNvPr>
          <p:cNvGrpSpPr/>
          <p:nvPr/>
        </p:nvGrpSpPr>
        <p:grpSpPr>
          <a:xfrm>
            <a:off x="7836651" y="2068749"/>
            <a:ext cx="4211381" cy="2575008"/>
            <a:chOff x="353086" y="2237108"/>
            <a:chExt cx="3679671" cy="24303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5BCB41-280C-4ADC-B752-2C9A2B513AAC}"/>
                </a:ext>
              </a:extLst>
            </p:cNvPr>
            <p:cNvGrpSpPr/>
            <p:nvPr/>
          </p:nvGrpSpPr>
          <p:grpSpPr>
            <a:xfrm>
              <a:off x="353086" y="2237108"/>
              <a:ext cx="3679671" cy="2430329"/>
              <a:chOff x="0" y="0"/>
              <a:chExt cx="3594100" cy="269875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41163A4-CFEC-4857-BBB2-8F4052B68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94100" cy="26987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C0377EA-FC29-4373-9260-287ABFEB2A5C}"/>
                  </a:ext>
                </a:extLst>
              </p:cNvPr>
              <p:cNvGrpSpPr/>
              <p:nvPr/>
            </p:nvGrpSpPr>
            <p:grpSpPr>
              <a:xfrm>
                <a:off x="779929" y="355784"/>
                <a:ext cx="2411282" cy="2306323"/>
                <a:chOff x="0" y="11539"/>
                <a:chExt cx="2411282" cy="2306323"/>
              </a:xfrm>
            </p:grpSpPr>
            <p:sp>
              <p:nvSpPr>
                <p:cNvPr id="17" name="Text Box 2">
                  <a:extLst>
                    <a:ext uri="{FF2B5EF4-FFF2-40B4-BE49-F238E27FC236}">
                      <a16:creationId xmlns:a16="http://schemas.microsoft.com/office/drawing/2014/main" id="{59D69776-F04E-4B26-9859-DF1D4C6596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1539"/>
                  <a:ext cx="2373630" cy="2419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18" name="Text Box 2">
                  <a:extLst>
                    <a:ext uri="{FF2B5EF4-FFF2-40B4-BE49-F238E27FC236}">
                      <a16:creationId xmlns:a16="http://schemas.microsoft.com/office/drawing/2014/main" id="{1549D468-3002-4A5E-8639-A6F077DC34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44244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19" name="Text Box 2">
                  <a:extLst>
                    <a:ext uri="{FF2B5EF4-FFF2-40B4-BE49-F238E27FC236}">
                      <a16:creationId xmlns:a16="http://schemas.microsoft.com/office/drawing/2014/main" id="{DD2F5857-0266-40DD-A2AB-6A90AC732B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688489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0" name="Text Box 2">
                  <a:extLst>
                    <a:ext uri="{FF2B5EF4-FFF2-40B4-BE49-F238E27FC236}">
                      <a16:creationId xmlns:a16="http://schemas.microsoft.com/office/drawing/2014/main" id="{7D93AB3D-4732-4374-A199-7EFEDB50B1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1032734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1" name="Text Box 2">
                  <a:extLst>
                    <a:ext uri="{FF2B5EF4-FFF2-40B4-BE49-F238E27FC236}">
                      <a16:creationId xmlns:a16="http://schemas.microsoft.com/office/drawing/2014/main" id="{D1280B37-FCC2-4C19-BF5B-51F357632C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895" y="1382357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2" name="Text Box 2">
                  <a:extLst>
                    <a:ext uri="{FF2B5EF4-FFF2-40B4-BE49-F238E27FC236}">
                      <a16:creationId xmlns:a16="http://schemas.microsoft.com/office/drawing/2014/main" id="{2F225266-3A0C-4BBA-BEFA-AF0960D6B4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1731981"/>
                  <a:ext cx="2373630" cy="2362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3" name="Text Box 2">
                  <a:extLst>
                    <a:ext uri="{FF2B5EF4-FFF2-40B4-BE49-F238E27FC236}">
                      <a16:creationId xmlns:a16="http://schemas.microsoft.com/office/drawing/2014/main" id="{E0C6C199-004D-409F-A323-140614C44E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2070847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8505A0-AC31-4E8C-A83A-290B45F84537}"/>
                </a:ext>
              </a:extLst>
            </p:cNvPr>
            <p:cNvSpPr txBox="1"/>
            <p:nvPr/>
          </p:nvSpPr>
          <p:spPr>
            <a:xfrm>
              <a:off x="1090624" y="2536458"/>
              <a:ext cx="2130558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Total number of periods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CCB0E0-048C-473C-BF1A-59BE8712002E}"/>
                </a:ext>
              </a:extLst>
            </p:cNvPr>
            <p:cNvSpPr txBox="1"/>
            <p:nvPr/>
          </p:nvSpPr>
          <p:spPr>
            <a:xfrm>
              <a:off x="1101328" y="2823651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Annual interest rate 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733BD1-7A2E-4BD3-8E25-D51EE6414D3A}"/>
                </a:ext>
              </a:extLst>
            </p:cNvPr>
            <p:cNvSpPr txBox="1"/>
            <p:nvPr/>
          </p:nvSpPr>
          <p:spPr>
            <a:xfrm>
              <a:off x="1090624" y="3133151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Present value 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CBCD3B-20F7-42B3-BE00-32C544F37250}"/>
                </a:ext>
              </a:extLst>
            </p:cNvPr>
            <p:cNvSpPr txBox="1"/>
            <p:nvPr/>
          </p:nvSpPr>
          <p:spPr>
            <a:xfrm>
              <a:off x="1090624" y="344301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Payment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52D1AE-53C3-4491-9056-2776DFF48839}"/>
                </a:ext>
              </a:extLst>
            </p:cNvPr>
            <p:cNvSpPr txBox="1"/>
            <p:nvPr/>
          </p:nvSpPr>
          <p:spPr>
            <a:xfrm>
              <a:off x="1101328" y="374703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Future value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9EF67D-DAC8-45EE-B188-000CEA215E9C}"/>
                </a:ext>
              </a:extLst>
            </p:cNvPr>
            <p:cNvSpPr txBox="1"/>
            <p:nvPr/>
          </p:nvSpPr>
          <p:spPr>
            <a:xfrm>
              <a:off x="1090624" y="405466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Payment periods per year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072E3E-5C05-4AB0-81B1-6DA8C70078A1}"/>
                </a:ext>
              </a:extLst>
            </p:cNvPr>
            <p:cNvSpPr txBox="1"/>
            <p:nvPr/>
          </p:nvSpPr>
          <p:spPr>
            <a:xfrm>
              <a:off x="1090624" y="4365788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Compounding periods per year</a:t>
              </a:r>
              <a:endParaRPr lang="en-AU" sz="1599" dirty="0">
                <a:latin typeface="Whitney SSm Book" pitchFamily="2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1D1CE58-62EB-482B-8BFF-86A1DF208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561" y="4763260"/>
            <a:ext cx="1435051" cy="13974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D3EA85E-9C5C-4D1E-87D3-70A938B67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997" y="2068409"/>
            <a:ext cx="2680197" cy="41895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67B42D0-A569-428E-9102-057716B29447}"/>
              </a:ext>
            </a:extLst>
          </p:cNvPr>
          <p:cNvSpPr txBox="1"/>
          <p:nvPr/>
        </p:nvSpPr>
        <p:spPr>
          <a:xfrm>
            <a:off x="9182225" y="6357256"/>
            <a:ext cx="369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6.13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191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CDDDE9-7B7D-B5BD-6035-EB5270A56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3" y="631371"/>
            <a:ext cx="12130094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AE9E6B-676D-3FE9-DDB3-2DBB552A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117606"/>
            <a:ext cx="9037864" cy="1772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AED963-C404-819E-6095-4FA7EB4E4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4" y="2312492"/>
            <a:ext cx="1524213" cy="2553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A6760-49B1-E319-27B5-2CA0B3322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033" y="838021"/>
            <a:ext cx="8449854" cy="495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A70BF5-F6A4-58A4-2E52-F9DD3E565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855" y="2007741"/>
            <a:ext cx="6487430" cy="1790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B749DE-5720-31E9-F066-B0058D012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551" y="2022010"/>
            <a:ext cx="398994" cy="17995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758A34-2C9B-DDF8-CC17-980DC2ABF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84433"/>
            <a:ext cx="11081657" cy="4110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CC8EFD-CD62-CC70-C7DA-1A3A0ED923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80" y="285492"/>
            <a:ext cx="3965634" cy="10478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188C88-791B-F200-EEA5-AD239A59A9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480" y="2416628"/>
            <a:ext cx="3965634" cy="24489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FEA3BA-FCED-5BE3-2DD8-182094D892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377" y="4405331"/>
            <a:ext cx="10274623" cy="24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6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FF0000"/>
                    </a:solidFill>
                  </a:rPr>
                  <a:t>6C. Interest only loans</a:t>
                </a:r>
                <a:endParaRPr lang="en-AU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AU" sz="2000" dirty="0"/>
                  <a:t>• borrower only repays the interest charged</a:t>
                </a:r>
                <a:br>
                  <a:rPr lang="en-AU" sz="2000" dirty="0"/>
                </a:br>
                <a:r>
                  <a:rPr lang="en-AU" sz="2000" dirty="0"/>
                  <a:t>• principal </a:t>
                </a:r>
                <a:r>
                  <a:rPr lang="en-AU" sz="2000" u="sng" dirty="0"/>
                  <a:t>doesn’t</a:t>
                </a:r>
                <a:r>
                  <a:rPr lang="en-AU" sz="2000" dirty="0"/>
                  <a:t> change</a:t>
                </a:r>
                <a:br>
                  <a:rPr lang="en-AU" sz="2000" dirty="0"/>
                </a:br>
                <a:r>
                  <a:rPr lang="en-AU" sz="2000" dirty="0"/>
                  <a:t>• principal paid back @ termination of loan</a:t>
                </a:r>
                <a:br>
                  <a:rPr lang="en-AU" sz="2000" dirty="0"/>
                </a:br>
                <a:r>
                  <a:rPr lang="en-AU" sz="2000" dirty="0"/>
                  <a:t>• payment = interest charged</a:t>
                </a:r>
              </a:p>
              <a:p>
                <a:pPr marL="0" indent="0">
                  <a:buNone/>
                </a:pPr>
                <a:endParaRPr lang="en-AU" sz="2000" dirty="0"/>
              </a:p>
              <a:p>
                <a:pPr marL="7200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V₀ =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8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𝑝𝑟𝑖𝑛𝑐𝑖𝑝𝑎𝑙</m:t>
                        </m:r>
                      </m:e>
                    </m:borderBox>
                    <m:r>
                      <a:rPr lang="en-AU" sz="1800" i="1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,Vₙ₊₁ =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8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borderBox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 Vₙ −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8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borderBox>
                    <m:r>
                      <a:rPr lang="en-AU" sz="1800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1800" dirty="0">
                  <a:solidFill>
                    <a:srgbClr val="0070C0"/>
                  </a:solidFill>
                  <a:highlight>
                    <a:srgbClr val="FFFF00"/>
                  </a:highlight>
                </a:endParaRPr>
              </a:p>
              <a:p>
                <a:pPr marL="72000" indent="0">
                  <a:spcBef>
                    <a:spcPts val="0"/>
                  </a:spcBef>
                  <a:buNone/>
                </a:pPr>
                <a:r>
                  <a:rPr lang="en-AU" sz="1800" dirty="0"/>
                  <a:t>R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sz="1800" dirty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AU" sz="1800" dirty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AU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800" dirty="0"/>
                  <a:t>                 </a:t>
                </a:r>
                <a:r>
                  <a:rPr lang="en-AU" sz="1400" dirty="0"/>
                  <a:t>interest / payment</a:t>
                </a:r>
              </a:p>
              <a:p>
                <a:pPr marL="72000" indent="0">
                  <a:spcBef>
                    <a:spcPts val="0"/>
                  </a:spcBef>
                  <a:buNone/>
                </a:pPr>
                <a:r>
                  <a:rPr lang="en-AU" sz="1800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sz="18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800" dirty="0"/>
                  <a:t>× V₀</a:t>
                </a:r>
                <a:br>
                  <a:rPr lang="en-AU" sz="2000" dirty="0"/>
                </a:br>
                <a:r>
                  <a:rPr lang="en-AU" sz="1400" dirty="0"/>
                  <a:t>r = interest rate per compounding period</a:t>
                </a:r>
              </a:p>
              <a:p>
                <a:r>
                  <a:rPr lang="en-AU" sz="2000" b="1" dirty="0"/>
                  <a:t>finance solver</a:t>
                </a:r>
                <a:endParaRPr lang="en-AU" sz="2000" dirty="0"/>
              </a:p>
              <a:p>
                <a:pPr marL="457200" lvl="1" indent="0">
                  <a:buNone/>
                </a:pPr>
                <a:r>
                  <a:rPr lang="en-AU" sz="2000" dirty="0"/>
                  <a:t>N  always 1</a:t>
                </a:r>
                <a:br>
                  <a:rPr lang="en-AU" sz="2000" dirty="0"/>
                </a:br>
                <a:r>
                  <a:rPr lang="en-AU" sz="2000" dirty="0"/>
                  <a:t>PV   POSITIVE</a:t>
                </a:r>
                <a:br>
                  <a:rPr lang="en-AU" sz="2000" dirty="0"/>
                </a:br>
                <a:r>
                  <a:rPr lang="en-AU" sz="2000" dirty="0" err="1"/>
                  <a:t>Pmt</a:t>
                </a:r>
                <a:r>
                  <a:rPr lang="en-AU" sz="2000" dirty="0"/>
                  <a:t> NEGATIVE</a:t>
                </a:r>
                <a:br>
                  <a:rPr lang="en-AU" sz="2000" dirty="0"/>
                </a:br>
                <a:r>
                  <a:rPr lang="en-AU" sz="2000" dirty="0"/>
                  <a:t>FV   NEGATIVE</a:t>
                </a:r>
              </a:p>
              <a:p>
                <a:pPr marL="0" indent="0">
                  <a:buNone/>
                </a:pPr>
                <a:r>
                  <a:rPr lang="en-AU" sz="2000" i="1" dirty="0">
                    <a:solidFill>
                      <a:srgbClr val="FF0000"/>
                    </a:solidFill>
                  </a:rPr>
                  <a:t>*PV and FV are the SAME number*</a:t>
                </a:r>
                <a:endParaRPr lang="en-AU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1329" t="-35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FF0000"/>
                    </a:solidFill>
                  </a:rPr>
                  <a:t>Example</a:t>
                </a:r>
                <a:endParaRPr lang="en-AU" sz="2000" dirty="0">
                  <a:solidFill>
                    <a:srgbClr val="FF0000"/>
                  </a:solidFill>
                </a:endParaRPr>
              </a:p>
              <a:p>
                <a:pPr marL="0" lvl="0" indent="0"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1. Georgia borrows $100,000, if the interest rate is 7.35% compounding quarterly, what</a:t>
                </a:r>
                <a:br>
                  <a:rPr lang="en-AU" sz="2000" dirty="0">
                    <a:solidFill>
                      <a:srgbClr val="0070C0"/>
                    </a:solidFill>
                  </a:rPr>
                </a:br>
                <a:r>
                  <a:rPr lang="en-AU" sz="2000" dirty="0">
                    <a:solidFill>
                      <a:srgbClr val="0070C0"/>
                    </a:solidFill>
                  </a:rPr>
                  <a:t>are the quarterly repayments?</a:t>
                </a:r>
              </a:p>
              <a:p>
                <a:pPr marL="457200" lvl="1" indent="0">
                  <a:buNone/>
                </a:pPr>
                <a:r>
                  <a:rPr lang="en-AU" sz="2000" dirty="0"/>
                  <a:t>N           </a:t>
                </a:r>
                <a:r>
                  <a:rPr lang="en-AU" sz="2000" dirty="0">
                    <a:solidFill>
                      <a:srgbClr val="0070C0"/>
                    </a:solidFill>
                  </a:rPr>
                  <a:t>1</a:t>
                </a:r>
                <a:br>
                  <a:rPr lang="en-AU" sz="2000" dirty="0"/>
                </a:br>
                <a:r>
                  <a:rPr lang="en-AU" sz="2000" dirty="0"/>
                  <a:t>I            </a:t>
                </a:r>
                <a:r>
                  <a:rPr lang="en-AU" sz="2000" dirty="0">
                    <a:solidFill>
                      <a:srgbClr val="0070C0"/>
                    </a:solidFill>
                  </a:rPr>
                  <a:t>7.35</a:t>
                </a:r>
                <a:br>
                  <a:rPr lang="en-AU" sz="2000" dirty="0"/>
                </a:br>
                <a:r>
                  <a:rPr lang="en-AU" sz="2000" dirty="0"/>
                  <a:t>PV           </a:t>
                </a:r>
                <a:r>
                  <a:rPr lang="en-AU" sz="2000" dirty="0">
                    <a:solidFill>
                      <a:srgbClr val="0070C0"/>
                    </a:solidFill>
                  </a:rPr>
                  <a:t>100,000</a:t>
                </a:r>
                <a:br>
                  <a:rPr lang="en-AU" sz="2000" dirty="0"/>
                </a:br>
                <a:r>
                  <a:rPr lang="en-AU" sz="2000" dirty="0" err="1"/>
                  <a:t>Pmt</a:t>
                </a:r>
                <a:r>
                  <a:rPr lang="en-AU" sz="2000" dirty="0"/>
                  <a:t>       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AU" sz="2000" b="0" i="0" dirty="0" smtClean="0">
                            <a:solidFill>
                              <a:srgbClr val="0070C0"/>
                            </a:solidFill>
                          </a:rPr>
                          <m:t>1837.50</m:t>
                        </m:r>
                      </m:e>
                    </m:borderBox>
                  </m:oMath>
                </a14:m>
                <a:br>
                  <a:rPr lang="en-AU" sz="2000" dirty="0"/>
                </a:br>
                <a:r>
                  <a:rPr lang="en-AU" sz="2000" dirty="0"/>
                  <a:t>FV          </a:t>
                </a:r>
                <a:r>
                  <a:rPr lang="en-AU" sz="2000" dirty="0">
                    <a:solidFill>
                      <a:srgbClr val="0070C0"/>
                    </a:solidFill>
                  </a:rPr>
                  <a:t>−100,000</a:t>
                </a:r>
                <a:br>
                  <a:rPr lang="en-AU" sz="2000" dirty="0"/>
                </a:br>
                <a:r>
                  <a:rPr lang="en-AU" sz="2000" dirty="0" err="1"/>
                  <a:t>Cpy</a:t>
                </a:r>
                <a:r>
                  <a:rPr lang="en-AU" sz="2000" dirty="0"/>
                  <a:t>/</a:t>
                </a:r>
                <a:r>
                  <a:rPr lang="en-AU" sz="2000" dirty="0" err="1"/>
                  <a:t>Ppy</a:t>
                </a:r>
                <a:r>
                  <a:rPr lang="en-AU" sz="2000" dirty="0"/>
                  <a:t> </a:t>
                </a:r>
                <a:r>
                  <a:rPr lang="en-AU" sz="2000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1395" t="-355" r="-465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000" b="1" u="sng" dirty="0">
                    <a:solidFill>
                      <a:srgbClr val="0070C0"/>
                    </a:solidFill>
                  </a:rPr>
                  <a:t>Finding V₀</a:t>
                </a:r>
                <a:endParaRPr lang="en-AU" sz="2000" u="sng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AU" sz="2000" dirty="0"/>
                  <a:t>If you are asked to find the</a:t>
                </a:r>
                <a:br>
                  <a:rPr lang="en-AU" sz="2000" dirty="0"/>
                </a:br>
                <a:r>
                  <a:rPr lang="en-AU" sz="2000" dirty="0"/>
                  <a:t>V₀ / starting value / amount borrowed</a:t>
                </a:r>
                <a:br>
                  <a:rPr lang="en-AU" sz="2000" dirty="0"/>
                </a:br>
                <a:r>
                  <a:rPr lang="en-AU" sz="2000" dirty="0"/>
                  <a:t>you </a:t>
                </a:r>
                <a:r>
                  <a:rPr lang="en-AU" sz="2000" b="1" dirty="0"/>
                  <a:t>MUST</a:t>
                </a:r>
                <a:r>
                  <a:rPr lang="en-AU" sz="2000" dirty="0"/>
                  <a:t> use the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  <m:r>
                          <a:rPr lang="en-A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𝐑𝐮𝐥𝐞</m:t>
                        </m:r>
                      </m:e>
                    </m:borderBox>
                  </m:oMath>
                </a14:m>
                <a:r>
                  <a:rPr lang="en-AU" sz="2000" dirty="0">
                    <a:solidFill>
                      <a:srgbClr val="0070C0"/>
                    </a:solidFill>
                  </a:rPr>
                  <a:t> </a:t>
                </a:r>
                <a:r>
                  <a:rPr lang="en-AU" sz="2000" dirty="0"/>
                  <a:t>and solve for V₀!!</a:t>
                </a:r>
              </a:p>
              <a:p>
                <a:r>
                  <a:rPr lang="en-AU" sz="2000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sz="20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× V₀</a:t>
                </a:r>
              </a:p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FF0000"/>
                    </a:solidFill>
                  </a:rPr>
                  <a:t>Example:</a:t>
                </a:r>
                <a:r>
                  <a:rPr lang="en-AU" sz="20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2. Jamie takes out a loan that</a:t>
                </a:r>
                <a:br>
                  <a:rPr lang="en-AU" sz="2000" dirty="0">
                    <a:solidFill>
                      <a:srgbClr val="0070C0"/>
                    </a:solidFill>
                  </a:rPr>
                </a:br>
                <a:r>
                  <a:rPr lang="en-AU" sz="2000" dirty="0">
                    <a:solidFill>
                      <a:srgbClr val="0070C0"/>
                    </a:solidFill>
                  </a:rPr>
                  <a:t>requires them to pay </a:t>
                </a:r>
                <a:r>
                  <a:rPr lang="en-AU" sz="2000" u="sng" dirty="0">
                    <a:solidFill>
                      <a:srgbClr val="0070C0"/>
                    </a:solidFill>
                  </a:rPr>
                  <a:t>$339.58 </a:t>
                </a:r>
                <a:r>
                  <a:rPr lang="en-AU" sz="2000" dirty="0">
                    <a:solidFill>
                      <a:srgbClr val="0070C0"/>
                    </a:solidFill>
                  </a:rPr>
                  <a:t>interest monthly.</a:t>
                </a:r>
                <a:br>
                  <a:rPr lang="en-AU" sz="2000" dirty="0">
                    <a:solidFill>
                      <a:srgbClr val="0070C0"/>
                    </a:solidFill>
                  </a:rPr>
                </a:br>
                <a:r>
                  <a:rPr lang="en-AU" sz="2000" dirty="0">
                    <a:solidFill>
                      <a:srgbClr val="0070C0"/>
                    </a:solidFill>
                  </a:rPr>
                  <a:t>The interest rate is 8.15% compounding monthly.</a:t>
                </a:r>
                <a:br>
                  <a:rPr lang="en-AU" sz="2000" dirty="0">
                    <a:solidFill>
                      <a:srgbClr val="0070C0"/>
                    </a:solidFill>
                  </a:rPr>
                </a:br>
                <a:r>
                  <a:rPr lang="en-AU" sz="2000" dirty="0">
                    <a:solidFill>
                      <a:srgbClr val="0070C0"/>
                    </a:solidFill>
                  </a:rPr>
                  <a:t>How much did Jamie borrow</a:t>
                </a:r>
                <a:r>
                  <a:rPr lang="en-AU" sz="2000" dirty="0"/>
                  <a:t>?</a:t>
                </a:r>
              </a:p>
              <a:p>
                <a:pPr marL="0" indent="0">
                  <a:buNone/>
                </a:pPr>
                <a:r>
                  <a:rPr lang="en-AU" sz="2000" dirty="0"/>
                  <a:t>Solve(339.58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8.15/12</m:t>
                        </m:r>
                      </m:num>
                      <m:den>
                        <m:r>
                          <a:rPr lang="en-AU" sz="20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000" dirty="0"/>
                  <a:t> * x, x)</a:t>
                </a:r>
              </a:p>
              <a:p>
                <a:pPr marL="0" indent="0">
                  <a:buNone/>
                </a:pPr>
                <a:r>
                  <a:rPr lang="en-AU" sz="2000" dirty="0"/>
                  <a:t>x = $49,999.51</a:t>
                </a:r>
              </a:p>
              <a:p>
                <a:pPr marL="0" indent="0">
                  <a:buNone/>
                </a:pPr>
                <a:r>
                  <a:rPr lang="en-AU" sz="2000" dirty="0"/>
                  <a:t>∴ Jamie borrowed $50,000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6"/>
                <a:stretch>
                  <a:fillRect l="-1462" t="-35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9F0743-10AC-79FE-A66C-67A133606E49}"/>
              </a:ext>
            </a:extLst>
          </p:cNvPr>
          <p:cNvCxnSpPr>
            <a:cxnSpLocks/>
          </p:cNvCxnSpPr>
          <p:nvPr/>
        </p:nvCxnSpPr>
        <p:spPr>
          <a:xfrm flipH="1">
            <a:off x="2830286" y="3058490"/>
            <a:ext cx="650333" cy="17456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E7E146-AB90-51EC-37D0-86F9E0F49973}"/>
              </a:ext>
            </a:extLst>
          </p:cNvPr>
          <p:cNvSpPr/>
          <p:nvPr/>
        </p:nvSpPr>
        <p:spPr>
          <a:xfrm>
            <a:off x="2743199" y="2601289"/>
            <a:ext cx="783771" cy="174568"/>
          </a:xfrm>
          <a:custGeom>
            <a:avLst/>
            <a:gdLst>
              <a:gd name="csX0" fmla="*/ 0 w 914400"/>
              <a:gd name="csY0" fmla="*/ 413657 h 457200"/>
              <a:gd name="csX1" fmla="*/ 359229 w 914400"/>
              <a:gd name="csY1" fmla="*/ 0 h 457200"/>
              <a:gd name="csX2" fmla="*/ 870858 w 914400"/>
              <a:gd name="csY2" fmla="*/ 413657 h 457200"/>
              <a:gd name="csX3" fmla="*/ 881743 w 914400"/>
              <a:gd name="csY3" fmla="*/ 446314 h 457200"/>
              <a:gd name="csX4" fmla="*/ 914400 w 914400"/>
              <a:gd name="csY4" fmla="*/ 457200 h 457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14400" h="457200">
                <a:moveTo>
                  <a:pt x="0" y="413657"/>
                </a:moveTo>
                <a:cubicBezTo>
                  <a:pt x="107043" y="206828"/>
                  <a:pt x="214086" y="0"/>
                  <a:pt x="359229" y="0"/>
                </a:cubicBezTo>
                <a:cubicBezTo>
                  <a:pt x="504372" y="0"/>
                  <a:pt x="783772" y="339271"/>
                  <a:pt x="870858" y="413657"/>
                </a:cubicBezTo>
                <a:cubicBezTo>
                  <a:pt x="957944" y="488043"/>
                  <a:pt x="874486" y="439057"/>
                  <a:pt x="881743" y="446314"/>
                </a:cubicBezTo>
                <a:cubicBezTo>
                  <a:pt x="889000" y="453571"/>
                  <a:pt x="912586" y="453571"/>
                  <a:pt x="914400" y="4572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25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charRg st="125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charRg st="125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F5AE-C979-F17F-4817-826EE10F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-194747"/>
            <a:ext cx="10515600" cy="1325563"/>
          </a:xfrm>
        </p:spPr>
        <p:txBody>
          <a:bodyPr/>
          <a:lstStyle/>
          <a:p>
            <a:r>
              <a:rPr lang="en-AU" dirty="0"/>
              <a:t>Defining an interest-only loan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4507D-FC57-2C06-441B-F716A92510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8217" y="1248817"/>
            <a:ext cx="9477524" cy="619966"/>
          </a:xfrm>
        </p:spPr>
        <p:txBody>
          <a:bodyPr/>
          <a:lstStyle/>
          <a:p>
            <a:r>
              <a:rPr lang="en-AU" dirty="0"/>
              <a:t>An interest only loan is one where the payment made is equal to the interest. Because of this, the principal is never reduced.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0CBC2-113A-5BC5-F56C-2D674A1E50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Key takeaway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6E0435D-A526-4162-EC9E-FAE09BE68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89492"/>
              </p:ext>
            </p:extLst>
          </p:nvPr>
        </p:nvGraphicFramePr>
        <p:xfrm>
          <a:off x="192321" y="2014451"/>
          <a:ext cx="7166422" cy="440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770">
                  <a:extLst>
                    <a:ext uri="{9D8B030D-6E8A-4147-A177-3AD203B41FA5}">
                      <a16:colId xmlns:a16="http://schemas.microsoft.com/office/drawing/2014/main" val="1272111545"/>
                    </a:ext>
                  </a:extLst>
                </a:gridCol>
                <a:gridCol w="1530692">
                  <a:extLst>
                    <a:ext uri="{9D8B030D-6E8A-4147-A177-3AD203B41FA5}">
                      <a16:colId xmlns:a16="http://schemas.microsoft.com/office/drawing/2014/main" val="3212189945"/>
                    </a:ext>
                  </a:extLst>
                </a:gridCol>
                <a:gridCol w="1530692">
                  <a:extLst>
                    <a:ext uri="{9D8B030D-6E8A-4147-A177-3AD203B41FA5}">
                      <a16:colId xmlns:a16="http://schemas.microsoft.com/office/drawing/2014/main" val="997799363"/>
                    </a:ext>
                  </a:extLst>
                </a:gridCol>
                <a:gridCol w="1530692">
                  <a:extLst>
                    <a:ext uri="{9D8B030D-6E8A-4147-A177-3AD203B41FA5}">
                      <a16:colId xmlns:a16="http://schemas.microsoft.com/office/drawing/2014/main" val="750204216"/>
                    </a:ext>
                  </a:extLst>
                </a:gridCol>
                <a:gridCol w="1878576">
                  <a:extLst>
                    <a:ext uri="{9D8B030D-6E8A-4147-A177-3AD203B41FA5}">
                      <a16:colId xmlns:a16="http://schemas.microsoft.com/office/drawing/2014/main" val="78750051"/>
                    </a:ext>
                  </a:extLst>
                </a:gridCol>
              </a:tblGrid>
              <a:tr h="94571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AU" sz="1400" b="0" i="0" dirty="0">
                        <a:solidFill>
                          <a:schemeClr val="accent4"/>
                        </a:solidFill>
                        <a:latin typeface="Whitney SSm Semibold" pitchFamily="2" charset="0"/>
                        <a:cs typeface="Whitney Office"/>
                      </a:endParaRPr>
                    </a:p>
                  </a:txBody>
                  <a:tcPr marL="95970" marR="95970" marT="47985" marB="47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AU" sz="14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  <a:cs typeface="Whitney Office"/>
                        </a:rPr>
                        <a:t>Payment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AU" sz="14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  <a:cs typeface="Whitney Office"/>
                        </a:rPr>
                        <a:t>Interest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AU" sz="14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  <a:cs typeface="Whitney Office"/>
                        </a:rPr>
                        <a:t>Principal reduction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AU" sz="14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  <a:cs typeface="Whitney Office"/>
                        </a:rPr>
                        <a:t>Balance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843431"/>
                  </a:ext>
                </a:extLst>
              </a:tr>
              <a:tr h="69248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AU" sz="1400" b="0" i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  <a:cs typeface="Whitney Office"/>
                        </a:rPr>
                        <a:t>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620 000.00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500711"/>
                  </a:ext>
                </a:extLst>
              </a:tr>
              <a:tr h="692482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Whitney SSm Semibold" pitchFamily="2" charset="0"/>
                          <a:ea typeface="+mn-ea"/>
                          <a:cs typeface="Whitney Office"/>
                        </a:rPr>
                        <a:t>1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1911.67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1911.67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620 000.00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642759"/>
                  </a:ext>
                </a:extLst>
              </a:tr>
              <a:tr h="692482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Whitney SSm Semibold" pitchFamily="2" charset="0"/>
                          <a:ea typeface="+mn-ea"/>
                          <a:cs typeface="Whitney Office"/>
                        </a:rPr>
                        <a:t>2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1911.67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B3438"/>
                        </a:solidFill>
                        <a:effectLst/>
                        <a:uLnTx/>
                        <a:uFillTx/>
                        <a:latin typeface="Whitney SSm Book" pitchFamily="2" charset="0"/>
                        <a:ea typeface="+mn-ea"/>
                        <a:cs typeface="Whitney Office"/>
                      </a:endParaRP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1911.67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620 000.00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160762"/>
                  </a:ext>
                </a:extLst>
              </a:tr>
              <a:tr h="692482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Whitney SSm Semibold" pitchFamily="2" charset="0"/>
                          <a:ea typeface="+mn-ea"/>
                          <a:cs typeface="Whitney Office"/>
                        </a:rPr>
                        <a:t>3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1911.67</a:t>
                      </a:r>
                      <a:endParaRPr kumimoji="0" lang="en-A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B3438"/>
                        </a:solidFill>
                        <a:effectLst/>
                        <a:uLnTx/>
                        <a:uFillTx/>
                        <a:latin typeface="Whitney SSm Book" pitchFamily="2" charset="0"/>
                        <a:ea typeface="+mn-ea"/>
                        <a:cs typeface="Whitney Office"/>
                      </a:endParaRP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1911.67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620 000.00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76919"/>
                  </a:ext>
                </a:extLst>
              </a:tr>
              <a:tr h="692482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Whitney SSm Semibold" pitchFamily="2" charset="0"/>
                          <a:ea typeface="+mn-ea"/>
                          <a:cs typeface="Whitney Office"/>
                        </a:rPr>
                        <a:t>…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…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…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…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438"/>
                          </a:solidFill>
                          <a:effectLst/>
                          <a:uLnTx/>
                          <a:uFillTx/>
                          <a:latin typeface="Whitney SSm Book" pitchFamily="2" charset="0"/>
                          <a:ea typeface="+mn-ea"/>
                          <a:cs typeface="Whitney Office"/>
                        </a:rPr>
                        <a:t>…</a:t>
                      </a:r>
                    </a:p>
                  </a:txBody>
                  <a:tcPr marL="95970" marR="95970" marT="47985" marB="479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208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70665" y="5106207"/>
                <a:ext cx="9503018" cy="1508353"/>
              </a:xfrm>
            </p:spPr>
            <p:txBody>
              <a:bodyPr/>
              <a:lstStyle/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An interest-only loan is a loan you make regular payments towards, without changing </a:t>
                </a:r>
                <a:br>
                  <a:rPr lang="en-US" dirty="0"/>
                </a:br>
                <a:r>
                  <a:rPr lang="en-US" dirty="0"/>
                  <a:t>the balance owed.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value of the loan increases with interest and then decreases with the payment. </a:t>
                </a:r>
                <a:r>
                  <a:rPr lang="en-AU" dirty="0"/>
                  <a:t>But because the payment in is equal to the interest added, the principal remains the same!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loan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70665" y="5106207"/>
                <a:ext cx="9503018" cy="1508353"/>
              </a:xfrm>
              <a:blipFill>
                <a:blip r:embed="rId3"/>
                <a:stretch>
                  <a:fillRect l="-513" t="-2024"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BCFB51-1F07-7792-FC55-558352DC0BD9}"/>
                  </a:ext>
                </a:extLst>
              </p:cNvPr>
              <p:cNvSpPr txBox="1"/>
              <p:nvPr/>
            </p:nvSpPr>
            <p:spPr>
              <a:xfrm>
                <a:off x="70665" y="2210569"/>
                <a:ext cx="5347624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Interest-only loan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dirty="0">
                  <a:solidFill>
                    <a:schemeClr val="accent5"/>
                  </a:solidFill>
                  <a:latin typeface="Whitney SSm Semibold" pitchFamily="2" charset="0"/>
                  <a:ea typeface="Whitney Office" charset="0"/>
                  <a:cs typeface="Whitney Office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2500</m:t>
                    </m:r>
                  </m:oMath>
                </a14:m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BCFB51-1F07-7792-FC55-558352DC0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5" y="2210569"/>
                <a:ext cx="5347624" cy="677152"/>
              </a:xfrm>
              <a:prstGeom prst="rect">
                <a:avLst/>
              </a:prstGeom>
              <a:blipFill>
                <a:blip r:embed="rId4"/>
                <a:stretch>
                  <a:fillRect b="-180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6D8D04A-992F-FE0A-546B-7706B29FA9E5}"/>
              </a:ext>
            </a:extLst>
          </p:cNvPr>
          <p:cNvSpPr txBox="1"/>
          <p:nvPr/>
        </p:nvSpPr>
        <p:spPr>
          <a:xfrm>
            <a:off x="208217" y="4652152"/>
            <a:ext cx="6617496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DBCB3A-FDC6-4F09-87E0-D7D83A21C848}"/>
                  </a:ext>
                </a:extLst>
              </p:cNvPr>
              <p:cNvSpPr txBox="1"/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DBCB3A-FDC6-4F09-87E0-D7D83A21C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1B1E7-9361-4885-A795-4A3DC05CB897}"/>
                  </a:ext>
                </a:extLst>
              </p:cNvPr>
              <p:cNvSpPr txBox="1"/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1.005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=1+0.005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1B1E7-9361-4885-A795-4A3DC05CB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E11CBB-5DF6-432A-8E51-859B55223EAC}"/>
              </a:ext>
            </a:extLst>
          </p:cNvPr>
          <p:cNvCxnSpPr>
            <a:cxnSpLocks/>
          </p:cNvCxnSpPr>
          <p:nvPr/>
        </p:nvCxnSpPr>
        <p:spPr>
          <a:xfrm>
            <a:off x="8765025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A74BF6-BC14-4A42-AF10-FD8E20364085}"/>
              </a:ext>
            </a:extLst>
          </p:cNvPr>
          <p:cNvCxnSpPr>
            <a:cxnSpLocks/>
          </p:cNvCxnSpPr>
          <p:nvPr/>
        </p:nvCxnSpPr>
        <p:spPr>
          <a:xfrm flipH="1">
            <a:off x="7795642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322999-9D5F-4EAA-B284-74307402239E}"/>
              </a:ext>
            </a:extLst>
          </p:cNvPr>
          <p:cNvCxnSpPr>
            <a:cxnSpLocks/>
          </p:cNvCxnSpPr>
          <p:nvPr/>
        </p:nvCxnSpPr>
        <p:spPr>
          <a:xfrm>
            <a:off x="7787106" y="1948122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813B3-072E-4AD2-918B-4F466A110C24}"/>
              </a:ext>
            </a:extLst>
          </p:cNvPr>
          <p:cNvCxnSpPr>
            <a:cxnSpLocks/>
          </p:cNvCxnSpPr>
          <p:nvPr/>
        </p:nvCxnSpPr>
        <p:spPr>
          <a:xfrm flipH="1">
            <a:off x="9629089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00B020-745E-4D9A-A261-D873CD8614EF}"/>
              </a:ext>
            </a:extLst>
          </p:cNvPr>
          <p:cNvCxnSpPr>
            <a:cxnSpLocks/>
          </p:cNvCxnSpPr>
          <p:nvPr/>
        </p:nvCxnSpPr>
        <p:spPr>
          <a:xfrm>
            <a:off x="9629089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6F9A0D-17B5-49B2-B87C-06C180C66DF5}"/>
              </a:ext>
            </a:extLst>
          </p:cNvPr>
          <p:cNvCxnSpPr>
            <a:cxnSpLocks/>
          </p:cNvCxnSpPr>
          <p:nvPr/>
        </p:nvCxnSpPr>
        <p:spPr>
          <a:xfrm flipH="1">
            <a:off x="10598472" y="1954717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5F232-CF33-4AEA-B955-43B3FC4323A9}"/>
              </a:ext>
            </a:extLst>
          </p:cNvPr>
          <p:cNvSpPr/>
          <p:nvPr/>
        </p:nvSpPr>
        <p:spPr>
          <a:xfrm>
            <a:off x="8464210" y="1366215"/>
            <a:ext cx="487925" cy="3010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91E1D1-D593-4EB1-8F59-C87E5ED96106}"/>
              </a:ext>
            </a:extLst>
          </p:cNvPr>
          <p:cNvSpPr/>
          <p:nvPr/>
        </p:nvSpPr>
        <p:spPr>
          <a:xfrm>
            <a:off x="9157126" y="1366215"/>
            <a:ext cx="770180" cy="29088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9EE83D-1C83-45DF-9F13-F40824972DEF}"/>
                  </a:ext>
                </a:extLst>
              </p:cNvPr>
              <p:cNvSpPr txBox="1"/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𝑝𝑟𝑖𝑛𝑐𝑖𝑝𝑎𝑙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9EE83D-1C83-45DF-9F13-F40824972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DA54D-9B82-4FD0-9246-054C1D813911}"/>
                  </a:ext>
                </a:extLst>
              </p:cNvPr>
              <p:cNvSpPr txBox="1"/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0.005=0.5%: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𝐼𝑛𝑡𝑒𝑟𝑒𝑠𝑡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</m:oMath>
                  </m:oMathPara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DA54D-9B82-4FD0-9246-054C1D813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822AB-80F9-464D-80AF-5E03C3C96E61}"/>
              </a:ext>
            </a:extLst>
          </p:cNvPr>
          <p:cNvCxnSpPr>
            <a:cxnSpLocks/>
          </p:cNvCxnSpPr>
          <p:nvPr/>
        </p:nvCxnSpPr>
        <p:spPr>
          <a:xfrm>
            <a:off x="7687343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4841EF-AC84-4CB9-B5BD-17F43B9CEC51}"/>
              </a:ext>
            </a:extLst>
          </p:cNvPr>
          <p:cNvCxnSpPr>
            <a:cxnSpLocks/>
          </p:cNvCxnSpPr>
          <p:nvPr/>
        </p:nvCxnSpPr>
        <p:spPr>
          <a:xfrm flipH="1">
            <a:off x="6717960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7E76E1-F501-4406-95EC-A034C515D85E}"/>
              </a:ext>
            </a:extLst>
          </p:cNvPr>
          <p:cNvCxnSpPr>
            <a:cxnSpLocks/>
          </p:cNvCxnSpPr>
          <p:nvPr/>
        </p:nvCxnSpPr>
        <p:spPr>
          <a:xfrm>
            <a:off x="6709424" y="305846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508FE1-99DB-4276-958C-4DD253D9BC53}"/>
              </a:ext>
            </a:extLst>
          </p:cNvPr>
          <p:cNvCxnSpPr>
            <a:cxnSpLocks/>
          </p:cNvCxnSpPr>
          <p:nvPr/>
        </p:nvCxnSpPr>
        <p:spPr>
          <a:xfrm flipH="1">
            <a:off x="8551407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A8EB96-A727-4695-9D58-6DAA2CDFB94B}"/>
              </a:ext>
            </a:extLst>
          </p:cNvPr>
          <p:cNvCxnSpPr>
            <a:cxnSpLocks/>
          </p:cNvCxnSpPr>
          <p:nvPr/>
        </p:nvCxnSpPr>
        <p:spPr>
          <a:xfrm>
            <a:off x="8551407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05BBE0-C65C-426F-AE73-B144CA49002F}"/>
              </a:ext>
            </a:extLst>
          </p:cNvPr>
          <p:cNvCxnSpPr>
            <a:cxnSpLocks/>
          </p:cNvCxnSpPr>
          <p:nvPr/>
        </p:nvCxnSpPr>
        <p:spPr>
          <a:xfrm flipH="1">
            <a:off x="9520790" y="3065061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4E7731-3773-488B-B753-2921810D4EBD}"/>
              </a:ext>
            </a:extLst>
          </p:cNvPr>
          <p:cNvCxnSpPr>
            <a:cxnSpLocks/>
          </p:cNvCxnSpPr>
          <p:nvPr/>
        </p:nvCxnSpPr>
        <p:spPr>
          <a:xfrm flipH="1">
            <a:off x="9542558" y="373997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CF8B30-7A9C-49B6-98FF-C32E3E3CAE11}"/>
                  </a:ext>
                </a:extLst>
              </p:cNvPr>
              <p:cNvSpPr txBox="1"/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500 000=2500</m:t>
                    </m:r>
                  </m:oMath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CF8B30-7A9C-49B6-98FF-C32E3E3CA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blipFill>
                <a:blip r:embed="rId9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A21247-912C-4A0F-B2F4-99563AA16C79}"/>
              </a:ext>
            </a:extLst>
          </p:cNvPr>
          <p:cNvCxnSpPr>
            <a:cxnSpLocks/>
          </p:cNvCxnSpPr>
          <p:nvPr/>
        </p:nvCxnSpPr>
        <p:spPr>
          <a:xfrm>
            <a:off x="11055120" y="2649609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D02116-EF98-4B87-AF8B-36802A4E9503}"/>
              </a:ext>
            </a:extLst>
          </p:cNvPr>
          <p:cNvCxnSpPr>
            <a:cxnSpLocks/>
          </p:cNvCxnSpPr>
          <p:nvPr/>
        </p:nvCxnSpPr>
        <p:spPr>
          <a:xfrm>
            <a:off x="11207520" y="2649605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DC394-49BA-477D-9CF3-5AE79D376031}"/>
                  </a:ext>
                </a:extLst>
              </p:cNvPr>
              <p:cNvSpPr txBox="1"/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599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2500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  <a:t> balance stays constant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DC394-49BA-477D-9CF3-5AE79D376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blipFill>
                <a:blip r:embed="rId10"/>
                <a:stretch>
                  <a:fillRect t="-5357" r="-435" b="-214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9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6DFB-3304-4844-B36C-F248D950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Interest-only loan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B74810-ACD9-854A-8499-D711ABFDBF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48740"/>
                <a:ext cx="12192000" cy="145796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To understand how this happens, consider a loan of </a:t>
                </a:r>
                <a:r>
                  <a:rPr lang="en-US" dirty="0">
                    <a:solidFill>
                      <a:srgbClr val="FF0000"/>
                    </a:solidFill>
                  </a:rPr>
                  <a:t>$1000</a:t>
                </a:r>
                <a:r>
                  <a:rPr lang="en-US" dirty="0"/>
                  <a:t>, charged </a:t>
                </a:r>
                <a:r>
                  <a:rPr lang="en-US" dirty="0">
                    <a:solidFill>
                      <a:srgbClr val="FF0000"/>
                    </a:solidFill>
                  </a:rPr>
                  <a:t>5%</a:t>
                </a:r>
                <a:r>
                  <a:rPr lang="en-US" dirty="0"/>
                  <a:t> interest compounding yearly.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−𝐷 </a:t>
                </a:r>
                <a:r>
                  <a:rPr lang="en-US" dirty="0"/>
                  <a:t>can be used to model this loan. The table below shows the balance of the loan over a </a:t>
                </a:r>
                <a:r>
                  <a:rPr lang="en-US" dirty="0">
                    <a:solidFill>
                      <a:srgbClr val="FF0000"/>
                    </a:solidFill>
                  </a:rPr>
                  <a:t>4-year</a:t>
                </a:r>
                <a:r>
                  <a:rPr lang="en-US" dirty="0"/>
                  <a:t> period for three different payment amounts: </a:t>
                </a:r>
                <a:r>
                  <a:rPr lang="en-US" dirty="0">
                    <a:solidFill>
                      <a:srgbClr val="FF0000"/>
                    </a:solidFill>
                  </a:rPr>
                  <a:t>𝐷=40,𝐷=50 and 𝐷=60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B74810-ACD9-854A-8499-D711ABFDB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8740"/>
                <a:ext cx="12192000" cy="1457960"/>
              </a:xfrm>
              <a:blipFill>
                <a:blip r:embed="rId2"/>
                <a:stretch>
                  <a:fillRect l="-416" t="-6957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65A763D-D788-994D-97C8-A596A1EE7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4303"/>
            <a:ext cx="12192000" cy="34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1A89A7-A169-DB42-B017-B92230F0D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4597" y="0"/>
            <a:ext cx="746609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65FA02-587A-F34B-838D-40D9D9C6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-68280"/>
            <a:ext cx="10515600" cy="1325563"/>
          </a:xfrm>
        </p:spPr>
        <p:txBody>
          <a:bodyPr/>
          <a:lstStyle/>
          <a:p>
            <a:r>
              <a:rPr lang="en-US" dirty="0"/>
              <a:t>Interest-only loan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06D3FF-AE65-6A4A-BC79-0CEB2C5016F9}"/>
                  </a:ext>
                </a:extLst>
              </p:cNvPr>
              <p:cNvSpPr/>
              <p:nvPr/>
            </p:nvSpPr>
            <p:spPr>
              <a:xfrm>
                <a:off x="6395705" y="1106488"/>
                <a:ext cx="25704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−𝐷 </a:t>
                </a:r>
                <a:r>
                  <a:rPr lang="en-US" dirty="0">
                    <a:solidFill>
                      <a:srgbClr val="FF0000"/>
                    </a:solidFill>
                  </a:rPr>
                  <a:t>𝐷=40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06D3FF-AE65-6A4A-BC79-0CEB2C501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705" y="1106488"/>
                <a:ext cx="2570495" cy="369332"/>
              </a:xfrm>
              <a:prstGeom prst="rect">
                <a:avLst/>
              </a:prstGeom>
              <a:blipFill>
                <a:blip r:embed="rId3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F368D5B-58F3-6441-9003-37D533F5DD6C}"/>
                  </a:ext>
                </a:extLst>
              </p:cNvPr>
              <p:cNvSpPr/>
              <p:nvPr/>
            </p:nvSpPr>
            <p:spPr>
              <a:xfrm>
                <a:off x="7564105" y="2510910"/>
                <a:ext cx="26593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−𝐷 </a:t>
                </a:r>
                <a:r>
                  <a:rPr lang="en-US" dirty="0">
                    <a:solidFill>
                      <a:srgbClr val="00B050"/>
                    </a:solidFill>
                  </a:rPr>
                  <a:t>𝐷=50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F368D5B-58F3-6441-9003-37D533F5D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105" y="2510910"/>
                <a:ext cx="2659395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8496EA-4469-A043-8A9B-4C396C82286D}"/>
                  </a:ext>
                </a:extLst>
              </p:cNvPr>
              <p:cNvSpPr/>
              <p:nvPr/>
            </p:nvSpPr>
            <p:spPr>
              <a:xfrm>
                <a:off x="6510005" y="4836080"/>
                <a:ext cx="25704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−𝐷 </a:t>
                </a:r>
                <a:r>
                  <a:rPr lang="en-US" dirty="0">
                    <a:solidFill>
                      <a:srgbClr val="0070C0"/>
                    </a:solidFill>
                  </a:rPr>
                  <a:t>𝐷=60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8496EA-4469-A043-8A9B-4C396C822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005" y="4836080"/>
                <a:ext cx="2570495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ED78EF-5B5F-A044-BA2C-2D70533B6427}"/>
                  </a:ext>
                </a:extLst>
              </p:cNvPr>
              <p:cNvSpPr/>
              <p:nvPr/>
            </p:nvSpPr>
            <p:spPr>
              <a:xfrm>
                <a:off x="143172" y="1011754"/>
                <a:ext cx="4278086" cy="5757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be the principal of the loan.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𝑟</a:t>
                </a:r>
                <a:r>
                  <a:rPr lang="en-US" sz="2400" dirty="0"/>
                  <a:t> be the interest rate per compounding period.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𝐷</a:t>
                </a:r>
                <a:r>
                  <a:rPr lang="en-US" sz="2400" dirty="0"/>
                  <a:t> be the regular payment per compounding period.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 interest-only loans: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So, payment 𝐷</a:t>
                </a:r>
              </a:p>
              <a:p>
                <a:r>
                  <a:rPr lang="en-US" sz="2400" dirty="0"/>
                  <a:t>= interest charged </a:t>
                </a:r>
              </a:p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ED78EF-5B5F-A044-BA2C-2D70533B6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2" y="1011754"/>
                <a:ext cx="4278086" cy="5757538"/>
              </a:xfrm>
              <a:prstGeom prst="rect">
                <a:avLst/>
              </a:prstGeom>
              <a:blipFill>
                <a:blip r:embed="rId6"/>
                <a:stretch>
                  <a:fillRect l="-2374" t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1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DAF2-E8F1-A846-AD08-24E525DE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Repaying an interest-only loan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83F5-919F-EC48-8B2E-0404FEEA94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8193"/>
                <a:ext cx="10515600" cy="4974681"/>
              </a:xfrm>
            </p:spPr>
            <p:txBody>
              <a:bodyPr/>
              <a:lstStyle/>
              <a:p>
                <a:r>
                  <a:rPr lang="en-US" dirty="0"/>
                  <a:t>Jane borrows </a:t>
                </a:r>
                <a:r>
                  <a:rPr lang="en-US" dirty="0">
                    <a:solidFill>
                      <a:srgbClr val="0070C0"/>
                    </a:solidFill>
                  </a:rPr>
                  <a:t>$50000 </a:t>
                </a:r>
                <a:r>
                  <a:rPr lang="en-US" dirty="0"/>
                  <a:t>to buy some shares. Jane negotiates an interest-only loan for this amount, at an interest rate of </a:t>
                </a:r>
                <a:r>
                  <a:rPr lang="en-US" dirty="0">
                    <a:solidFill>
                      <a:srgbClr val="0070C0"/>
                    </a:solidFill>
                  </a:rPr>
                  <a:t>9</a:t>
                </a:r>
                <a:r>
                  <a:rPr lang="en-US" dirty="0"/>
                  <a:t>% per annum, compounding </a:t>
                </a:r>
                <a:r>
                  <a:rPr lang="en-US" dirty="0">
                    <a:solidFill>
                      <a:srgbClr val="0070C0"/>
                    </a:solidFill>
                  </a:rPr>
                  <a:t>monthly</a:t>
                </a:r>
                <a:r>
                  <a:rPr lang="en-US" dirty="0"/>
                  <a:t>. What is the monthly amount Jane will be required to pay?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=50000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0.75%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×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</a:rPr>
                      <m:t>50000 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=375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Jane will need to repay $375 every month on this interest-only loan.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83F5-919F-EC48-8B2E-0404FEEA9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8193"/>
                <a:ext cx="10515600" cy="4974681"/>
              </a:xfrm>
              <a:blipFill>
                <a:blip r:embed="rId2"/>
                <a:stretch>
                  <a:fillRect l="-1043" t="-1225" r="-12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46590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3424"/>
      </a:dk2>
      <a:lt2>
        <a:srgbClr val="E2E7E8"/>
      </a:lt2>
      <a:accent1>
        <a:srgbClr val="E73A29"/>
      </a:accent1>
      <a:accent2>
        <a:srgbClr val="D57717"/>
      </a:accent2>
      <a:accent3>
        <a:srgbClr val="B0A51F"/>
      </a:accent3>
      <a:accent4>
        <a:srgbClr val="7CB213"/>
      </a:accent4>
      <a:accent5>
        <a:srgbClr val="46B921"/>
      </a:accent5>
      <a:accent6>
        <a:srgbClr val="14BC31"/>
      </a:accent6>
      <a:hlink>
        <a:srgbClr val="329098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749</Words>
  <Application>Microsoft Office PowerPoint</Application>
  <PresentationFormat>Widescreen</PresentationFormat>
  <Paragraphs>125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Whitney SSm Book</vt:lpstr>
      <vt:lpstr>Whitney SSm Semibold</vt:lpstr>
      <vt:lpstr>Arial</vt:lpstr>
      <vt:lpstr>Calibri</vt:lpstr>
      <vt:lpstr>Cambria Math</vt:lpstr>
      <vt:lpstr>Century Gothic</vt:lpstr>
      <vt:lpstr>Elephant</vt:lpstr>
      <vt:lpstr>BrushVTI</vt:lpstr>
      <vt:lpstr>Interest-only loans</vt:lpstr>
      <vt:lpstr>PowerPoint Presentation</vt:lpstr>
      <vt:lpstr>PowerPoint Presentation</vt:lpstr>
      <vt:lpstr>PowerPoint Presentation</vt:lpstr>
      <vt:lpstr>Defining an interest-only loan</vt:lpstr>
      <vt:lpstr>Recurrence relations for financial products</vt:lpstr>
      <vt:lpstr>Interest-only loan</vt:lpstr>
      <vt:lpstr>Interest-only loan</vt:lpstr>
      <vt:lpstr>Repaying an interest-only loan</vt:lpstr>
      <vt:lpstr>Repaying an interest-only loan using a financial solver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Interest-only loans</dc:title>
  <dc:creator>Yongmei Zhang</dc:creator>
  <cp:lastModifiedBy>Lyn ZHANG</cp:lastModifiedBy>
  <cp:revision>34</cp:revision>
  <dcterms:created xsi:type="dcterms:W3CDTF">2020-12-02T02:29:02Z</dcterms:created>
  <dcterms:modified xsi:type="dcterms:W3CDTF">2026-02-01T07:24:28Z</dcterms:modified>
</cp:coreProperties>
</file>