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1"/>
  </p:notesMasterIdLst>
  <p:sldIdLst>
    <p:sldId id="256" r:id="rId2"/>
    <p:sldId id="296" r:id="rId3"/>
    <p:sldId id="365" r:id="rId4"/>
    <p:sldId id="272" r:id="rId5"/>
    <p:sldId id="257" r:id="rId6"/>
    <p:sldId id="258" r:id="rId7"/>
    <p:sldId id="294" r:id="rId8"/>
    <p:sldId id="259" r:id="rId9"/>
    <p:sldId id="260" r:id="rId10"/>
    <p:sldId id="261" r:id="rId11"/>
    <p:sldId id="262" r:id="rId12"/>
    <p:sldId id="277" r:id="rId13"/>
    <p:sldId id="263" r:id="rId14"/>
    <p:sldId id="264" r:id="rId15"/>
    <p:sldId id="265" r:id="rId16"/>
    <p:sldId id="266" r:id="rId17"/>
    <p:sldId id="285" r:id="rId18"/>
    <p:sldId id="286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0"/>
  </p:normalViewPr>
  <p:slideViewPr>
    <p:cSldViewPr snapToGrid="0" snapToObjects="1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33447-61CC-4F54-B92D-1D38B21DC3C8}" type="datetimeFigureOut">
              <a:rPr lang="en-AU" smtClean="0"/>
              <a:t>8/02/2026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DBA71-778F-4438-921B-19AA678C79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81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3,5,6,10,11,15,16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DBA71-778F-4438-921B-19AA678C79E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4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4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2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6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7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0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dashboard.blooket.com/set/630c42e0aa05729fcc13c31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y.blooket.com/host?id=67478ccf9d40e5f58c69de67" TargetMode="External"/><Relationship Id="rId5" Type="http://schemas.openxmlformats.org/officeDocument/2006/relationships/hyperlink" Target="https://play.blooket.com/host?id=6747882db8d55150a13895dc" TargetMode="External"/><Relationship Id="rId4" Type="http://schemas.openxmlformats.org/officeDocument/2006/relationships/hyperlink" Target="https://dashboard.blooket.com/set/6507923af3eb74a0c98b08c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0E862-113E-174E-8C68-CA385EF97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100" dirty="0">
                <a:solidFill>
                  <a:schemeClr val="bg1"/>
                </a:solidFill>
              </a:rPr>
              <a:t>Compound interest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68BFF-EC79-CF49-B0E2-ABB5E360F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286BC-C697-4473-A335-B807241D5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9" r="17706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8EEB80-C705-4588-9ACE-9AB26C975D3F}"/>
              </a:ext>
            </a:extLst>
          </p:cNvPr>
          <p:cNvSpPr txBox="1"/>
          <p:nvPr/>
        </p:nvSpPr>
        <p:spPr>
          <a:xfrm>
            <a:off x="1134781" y="4746037"/>
            <a:ext cx="8083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4"/>
              </a:rPr>
              <a:t>https://dashboard.blooket.com/set/6507923af3eb74a0c98b08c8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5"/>
              </a:rPr>
              <a:t>https://play.blooket.com/host?id=6747882db8d55150a13895dc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6"/>
              </a:rPr>
              <a:t>https://play.blooket.com/host?id=67478ccf9d40e5f58c69de67</a:t>
            </a:r>
            <a:endParaRPr lang="en-AU" dirty="0"/>
          </a:p>
          <a:p>
            <a:endParaRPr lang="en-AU" dirty="0"/>
          </a:p>
          <a:p>
            <a:r>
              <a:rPr lang="en-AU" dirty="0">
                <a:hlinkClick r:id="rId7"/>
              </a:rPr>
              <a:t>https://dashboard.blooket.com/set/630c42e0aa05729fcc13c31d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440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The following recurrence relation can be used to model a compound interest investment of $2000 paying interest at the rate of 7.5%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1. Use the recurrence relation to find the value of the investment after 1, 2 and 3 years.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=2000,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=1.075×2000=2150,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=1.075×2150=2311.25,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=1.075×2311.25=2484.59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B93E938-A637-634B-B001-89622F66D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38" y="5422900"/>
            <a:ext cx="3683000" cy="143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DF9321-E517-47B5-97E4-832A52C8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E6D748-E6C4-4595-B4A6-A0D10B981FBA}"/>
              </a:ext>
            </a:extLst>
          </p:cNvPr>
          <p:cNvSpPr txBox="1"/>
          <p:nvPr/>
        </p:nvSpPr>
        <p:spPr>
          <a:xfrm>
            <a:off x="7304690" y="3021603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5.5</a:t>
            </a:r>
            <a:endParaRPr lang="en-AU" sz="3200" dirty="0">
              <a:highlight>
                <a:srgbClr val="00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25A3B5-0046-468C-97C3-0C6B669F7768}"/>
              </a:ext>
            </a:extLst>
          </p:cNvPr>
          <p:cNvSpPr txBox="1"/>
          <p:nvPr/>
        </p:nvSpPr>
        <p:spPr>
          <a:xfrm>
            <a:off x="5241454" y="5980839"/>
            <a:ext cx="317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6.16.4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79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The following recurrence relation can be used to model a </a:t>
                </a:r>
                <a:r>
                  <a:rPr lang="en-US" dirty="0">
                    <a:solidFill>
                      <a:srgbClr val="C00000"/>
                    </a:solidFill>
                  </a:rPr>
                  <a:t>compound interest investment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C00000"/>
                    </a:solidFill>
                  </a:rPr>
                  <a:t>$2000 </a:t>
                </a:r>
                <a:r>
                  <a:rPr lang="en-US" dirty="0"/>
                  <a:t>paying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7.5% per annum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2. Determine when the value of the investment will be </a:t>
                </a:r>
                <a:r>
                  <a:rPr lang="en-US" dirty="0">
                    <a:solidFill>
                      <a:srgbClr val="C00000"/>
                    </a:solidFill>
                  </a:rPr>
                  <a:t>first exceed $2500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B7D5FC7-B3ED-C942-8057-304EE995F0AB}"/>
              </a:ext>
            </a:extLst>
          </p:cNvPr>
          <p:cNvSpPr/>
          <p:nvPr/>
        </p:nvSpPr>
        <p:spPr>
          <a:xfrm>
            <a:off x="8718727" y="5057508"/>
            <a:ext cx="3076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After 4 years, the investment will first exceed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$2500</a:t>
            </a:r>
            <a:br>
              <a:rPr lang="en-AU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806207-112F-C84C-8002-4EA1F35A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D0068D-CFDA-4BD2-9F14-A1183523D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53EB2F-605F-4B70-9D0C-9A549096CD50}"/>
              </a:ext>
            </a:extLst>
          </p:cNvPr>
          <p:cNvSpPr txBox="1"/>
          <p:nvPr/>
        </p:nvSpPr>
        <p:spPr>
          <a:xfrm>
            <a:off x="7304690" y="3021603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5.5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52FD12-088C-4457-B702-6509A852A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926" y="4647970"/>
            <a:ext cx="3650631" cy="21487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4FD0B1-E36F-416B-A7C0-ABAD512F813A}"/>
              </a:ext>
            </a:extLst>
          </p:cNvPr>
          <p:cNvSpPr txBox="1"/>
          <p:nvPr/>
        </p:nvSpPr>
        <p:spPr>
          <a:xfrm>
            <a:off x="6074604" y="6026746"/>
            <a:ext cx="317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6.16.4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650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en-US" dirty="0"/>
                  <a:t>The following recurrence relation can be used to model a </a:t>
                </a:r>
                <a:r>
                  <a:rPr lang="en-US" dirty="0">
                    <a:solidFill>
                      <a:srgbClr val="C00000"/>
                    </a:solidFill>
                  </a:rPr>
                  <a:t>compound interest investment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C00000"/>
                    </a:solidFill>
                  </a:rPr>
                  <a:t>$2000 </a:t>
                </a:r>
                <a:r>
                  <a:rPr lang="en-US" dirty="0"/>
                  <a:t>paying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7.5% per annum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𝑛 years.</a:t>
                </a:r>
              </a:p>
              <a:p>
                <a:r>
                  <a:rPr lang="en-US" dirty="0"/>
                  <a:t>2. Determine when the value of the investment will be </a:t>
                </a:r>
                <a:r>
                  <a:rPr lang="en-US" dirty="0">
                    <a:solidFill>
                      <a:srgbClr val="C00000"/>
                    </a:solidFill>
                  </a:rPr>
                  <a:t>first exceed $2500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rule for Compound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=2000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2500=</a:t>
                </a:r>
                <a:r>
                  <a:rPr lang="en-US" dirty="0">
                    <a:solidFill>
                      <a:srgbClr val="0070C0"/>
                    </a:solidFill>
                  </a:rPr>
                  <a:t> 2000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1.25=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n=Log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𝟎𝟕𝟓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𝟐𝟓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𝟎𝟕𝟓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=3.08547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131293"/>
                <a:ext cx="11153231" cy="4604114"/>
              </a:xfrm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B7D5FC7-B3ED-C942-8057-304EE995F0AB}"/>
              </a:ext>
            </a:extLst>
          </p:cNvPr>
          <p:cNvSpPr/>
          <p:nvPr/>
        </p:nvSpPr>
        <p:spPr>
          <a:xfrm>
            <a:off x="8682398" y="4662625"/>
            <a:ext cx="3076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After 4 years, the investment will first exceed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$2500</a:t>
            </a:r>
            <a:br>
              <a:rPr lang="en-AU" dirty="0"/>
            </a:b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37165E-88E7-44AA-8703-8940E4F76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309737-2C3C-46C4-A3E1-4121FEB5573C}"/>
              </a:ext>
            </a:extLst>
          </p:cNvPr>
          <p:cNvSpPr txBox="1"/>
          <p:nvPr/>
        </p:nvSpPr>
        <p:spPr>
          <a:xfrm>
            <a:off x="7737994" y="2773770"/>
            <a:ext cx="531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solve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622EA-F9A0-4C3F-AE98-B675018CF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473" y="5728916"/>
            <a:ext cx="4677901" cy="10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5A186-7202-744C-B941-F7946215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86" y="1024547"/>
            <a:ext cx="8824993" cy="10303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Modelling compound interest with a recurrence relation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3. Write down the recurrence relation if </a:t>
                </a:r>
                <a:r>
                  <a:rPr lang="en-US" dirty="0">
                    <a:solidFill>
                      <a:srgbClr val="C00000"/>
                    </a:solidFill>
                  </a:rPr>
                  <a:t>$1500 </a:t>
                </a:r>
                <a:r>
                  <a:rPr lang="en-US" dirty="0"/>
                  <a:t>was </a:t>
                </a:r>
                <a:r>
                  <a:rPr lang="en-US" dirty="0">
                    <a:solidFill>
                      <a:srgbClr val="C00000"/>
                    </a:solidFill>
                  </a:rPr>
                  <a:t>invested at a compound interest</a:t>
                </a:r>
                <a:r>
                  <a:rPr lang="en-US" dirty="0"/>
                  <a:t> rate of </a:t>
                </a:r>
                <a:r>
                  <a:rPr lang="en-US" dirty="0">
                    <a:solidFill>
                      <a:srgbClr val="C00000"/>
                    </a:solidFill>
                  </a:rPr>
                  <a:t>6.0% per annum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=1500  and 𝑟=6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Calculate the value or 𝑅. The value of the investment will grow over time, so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=1500,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=1.06×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AU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08460-E703-9C41-99D4-EE4FF82A4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5" y="2253886"/>
                <a:ext cx="11153231" cy="4604114"/>
              </a:xfrm>
              <a:blipFill>
                <a:blip r:embed="rId2"/>
                <a:stretch>
                  <a:fillRect l="-273" r="-7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7ABEADD-60EE-7741-B70D-2B7BDBFBE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6FFEC3-4407-4058-8843-AD1612EFD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1046279"/>
            <a:ext cx="11321141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Compound interest with different compounding periods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Ben borrows </a:t>
                </a:r>
                <a:r>
                  <a:rPr lang="en-US" dirty="0">
                    <a:solidFill>
                      <a:srgbClr val="C00000"/>
                    </a:solidFill>
                  </a:rPr>
                  <a:t>$5000 </a:t>
                </a:r>
                <a:r>
                  <a:rPr lang="en-US" dirty="0"/>
                  <a:t>from a bank. He will pay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4.5% per annum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compounding periods.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Write</a:t>
                </a:r>
                <a:r>
                  <a:rPr lang="en-US" dirty="0"/>
                  <a:t> down a </a:t>
                </a:r>
                <a:r>
                  <a:rPr lang="en-US" dirty="0">
                    <a:solidFill>
                      <a:srgbClr val="C00000"/>
                    </a:solidFill>
                  </a:rPr>
                  <a:t>recurrence relat</a:t>
                </a:r>
                <a:r>
                  <a:rPr lang="en-US" dirty="0"/>
                  <a:t>ion to model the value of Ben’s loan if interest is compounded:</a:t>
                </a:r>
              </a:p>
              <a:p>
                <a:r>
                  <a:rPr lang="en-US" dirty="0"/>
                  <a:t>1. yearly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=1.045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=1.045×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3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8C9339-6DB1-4685-B21B-935AC1907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9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1046279"/>
            <a:ext cx="11321141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Compound interest with different compounding periods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Ben borrows </a:t>
                </a:r>
                <a:r>
                  <a:rPr lang="en-US" dirty="0">
                    <a:solidFill>
                      <a:srgbClr val="C00000"/>
                    </a:solidFill>
                  </a:rPr>
                  <a:t>$5000 </a:t>
                </a:r>
                <a:r>
                  <a:rPr lang="en-US" dirty="0"/>
                  <a:t>from a bank. He will pay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4.5% per annum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compounding periods.</a:t>
                </a:r>
              </a:p>
              <a:p>
                <a:r>
                  <a:rPr lang="en-US" dirty="0"/>
                  <a:t>Write down a recurrence relation 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Ben’s loan </a:t>
                </a:r>
                <a:r>
                  <a:rPr lang="en-US" dirty="0"/>
                  <a:t>if interest is compounded:</a:t>
                </a:r>
              </a:p>
              <a:p>
                <a:r>
                  <a:rPr lang="en-US" dirty="0"/>
                  <a:t>2. </a:t>
                </a:r>
                <a:r>
                  <a:rPr lang="en-US" dirty="0">
                    <a:solidFill>
                      <a:srgbClr val="C00000"/>
                    </a:solidFill>
                  </a:rPr>
                  <a:t>quarterly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interest rate is 4.5% per annum. The quarterly rate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=1.125.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=1.01125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=1.01125×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3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80FE3C-F210-4C21-8B2F-B1DD13634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1046279"/>
            <a:ext cx="11321141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Compound interest with different compounding periods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Ben borrows </a:t>
                </a:r>
                <a:r>
                  <a:rPr lang="en-US" dirty="0">
                    <a:solidFill>
                      <a:srgbClr val="C00000"/>
                    </a:solidFill>
                  </a:rPr>
                  <a:t>$5000 </a:t>
                </a:r>
                <a:r>
                  <a:rPr lang="en-US" dirty="0"/>
                  <a:t>from a bank. He will pay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4.5% per annum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compounding periods.</a:t>
                </a:r>
              </a:p>
              <a:p>
                <a:r>
                  <a:rPr lang="en-US" dirty="0"/>
                  <a:t>Write down a recurrence relation 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Ben’s loan </a:t>
                </a:r>
                <a:r>
                  <a:rPr lang="en-US" dirty="0"/>
                  <a:t>if interest is compounded:</a:t>
                </a:r>
              </a:p>
              <a:p>
                <a:r>
                  <a:rPr lang="en-US" dirty="0"/>
                  <a:t>3.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interest rate is 4.5% per annum. The monthly rate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=0.375.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𝟑𝟕𝟓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=1.00375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=5000,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=1.00375×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6"/>
                <a:ext cx="11089222" cy="4631723"/>
              </a:xfrm>
              <a:blipFill>
                <a:blip r:embed="rId2"/>
                <a:stretch>
                  <a:fillRect l="-3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E158E50-8C2E-41F4-8584-D9F4A1B6A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7998-4C16-A845-AD3B-3A28C6BA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344400" cy="375082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A rule for individual terms of a geometric growth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574B5-5C93-ED4F-89BF-8400BF3A6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62062"/>
                <a:ext cx="12192000" cy="525303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invest $</a:t>
                </a:r>
                <a:r>
                  <a:rPr lang="en-US" dirty="0">
                    <a:solidFill>
                      <a:srgbClr val="0070C0"/>
                    </a:solidFill>
                  </a:rPr>
                  <a:t>2000</a:t>
                </a:r>
                <a:r>
                  <a:rPr lang="en-US" dirty="0"/>
                  <a:t> in a compound interest investment paying 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% interest per annum, compounding yearly. If we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value of the investment after 𝑛 years, we can use the following recurrence relation to model this investment: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Using this recurrence relation we can write out the sequence of terms generated 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=2000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=1.05 ×(1.05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1.05 ×(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05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1.05 ×(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05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Following this pattern, after 𝑛 year’s interest has been added, we can write: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574B5-5C93-ED4F-89BF-8400BF3A6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2062"/>
                <a:ext cx="12192000" cy="5253037"/>
              </a:xfrm>
              <a:blipFill>
                <a:blip r:embed="rId2"/>
                <a:stretch>
                  <a:fillRect l="-150" b="-5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67D8F11-8EE2-4DEB-83A4-4ACCC2FA9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002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39D6-DF39-4146-9A38-73C17CBF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00"/>
            <a:ext cx="12090400" cy="35005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Using a rule to find the value of an investment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E0E0B1-DAF5-8B4A-A08A-1E133BE8A5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41680"/>
                <a:ext cx="12090400" cy="611632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 principal value of </a:t>
                </a:r>
                <a:r>
                  <a:rPr lang="en-US" dirty="0">
                    <a:solidFill>
                      <a:srgbClr val="0070C0"/>
                    </a:solidFill>
                  </a:rPr>
                  <a:t>$10000 </a:t>
                </a:r>
                <a:r>
                  <a:rPr lang="en-US" dirty="0"/>
                  <a:t>is invested in an account earning compound interest at the rate of </a:t>
                </a:r>
                <a:r>
                  <a:rPr lang="en-US" dirty="0">
                    <a:solidFill>
                      <a:srgbClr val="0070C0"/>
                    </a:solidFill>
                  </a:rPr>
                  <a:t>9</a:t>
                </a:r>
                <a:r>
                  <a:rPr lang="en-US" dirty="0"/>
                  <a:t>% per annum. The rule for the value of the investment after 𝑛 years,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is shown below.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09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</a:t>
                </a:r>
              </a:p>
              <a:p>
                <a:r>
                  <a:rPr lang="en-US" dirty="0"/>
                  <a:t>1. Find the value of the investment after 4 years, </a:t>
                </a:r>
                <a:r>
                  <a:rPr lang="en-US" dirty="0">
                    <a:solidFill>
                      <a:srgbClr val="0070C0"/>
                    </a:solidFill>
                  </a:rPr>
                  <a:t>correct to the nearest cent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2. Find the amount of interest earned after 4 years, correct to the nearest cent.</a:t>
                </a:r>
              </a:p>
              <a:p>
                <a:r>
                  <a:rPr lang="en-US" dirty="0"/>
                  <a:t>3. Find the amount of interest earned in the fourth year, correct to the nearest cent.</a:t>
                </a:r>
              </a:p>
              <a:p>
                <a:r>
                  <a:rPr lang="en-US" dirty="0"/>
                  <a:t>4. If the interest compounds monthly instead of yearly, write down a rule for the value of the investment after 𝑛 months.</a:t>
                </a:r>
              </a:p>
              <a:p>
                <a:r>
                  <a:rPr lang="en-US" dirty="0"/>
                  <a:t>5. Use this rule to find the value of the investment after 4 years (48 months).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09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 =14115.816...= $14115.82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2. $14115.82−$10000=$4115.82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09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 =12950.29    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 9% 𝑜𝑓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=0.09×12950.29=1165.53 was earned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year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4. 𝑟=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=0.75       𝑅=1+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=1.0075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0075</m:t>
                        </m:r>
                      </m:e>
                      <m:sup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5.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0075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×10000 = $14314.05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E0E0B1-DAF5-8B4A-A08A-1E133BE8A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41680"/>
                <a:ext cx="12090400" cy="6116320"/>
              </a:xfrm>
              <a:blipFill>
                <a:blip r:embed="rId2"/>
                <a:stretch>
                  <a:fillRect l="-50" r="-4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unge green example word with star icon round Vector Image">
            <a:extLst>
              <a:ext uri="{FF2B5EF4-FFF2-40B4-BE49-F238E27FC236}">
                <a16:creationId xmlns:a16="http://schemas.microsoft.com/office/drawing/2014/main" id="{AAECFD0D-4BD6-E948-A76D-4523843C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484495"/>
            <a:ext cx="1303675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515C0C-52A4-40C3-BDD7-A47DAD0E6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2201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0354CA-3814-4B6A-9BEB-A3D6E0BB7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4" y="966165"/>
            <a:ext cx="12195113" cy="3994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0D1A99-4486-490F-B653-96ABB4614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4" y="28925"/>
            <a:ext cx="12192000" cy="9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4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C1D66E-3F09-7472-4424-FBCED0DA5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204"/>
            <a:ext cx="12192000" cy="1708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6FF0A6-345B-971D-775C-1ED6BA0A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2465"/>
            <a:ext cx="12192000" cy="1072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A87C0E-588A-C25C-E1A1-5BBBDF7D6F0C}"/>
              </a:ext>
            </a:extLst>
          </p:cNvPr>
          <p:cNvSpPr txBox="1"/>
          <p:nvPr/>
        </p:nvSpPr>
        <p:spPr>
          <a:xfrm>
            <a:off x="1262743" y="532311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r = (1-R)*100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3BEBC1-EB1E-F7BA-EACA-17F059240354}"/>
              </a:ext>
            </a:extLst>
          </p:cNvPr>
          <p:cNvCxnSpPr/>
          <p:nvPr/>
        </p:nvCxnSpPr>
        <p:spPr>
          <a:xfrm>
            <a:off x="2111829" y="4550229"/>
            <a:ext cx="0" cy="587828"/>
          </a:xfrm>
          <a:prstGeom prst="straightConnector1">
            <a:avLst/>
          </a:prstGeom>
          <a:ln w="920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D277AC-09E9-82FF-C2F5-48A036B2ED38}"/>
                  </a:ext>
                </a:extLst>
              </p:cNvPr>
              <p:cNvSpPr txBox="1"/>
              <p:nvPr/>
            </p:nvSpPr>
            <p:spPr>
              <a:xfrm>
                <a:off x="5497286" y="5138057"/>
                <a:ext cx="5040085" cy="748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dirty="0">
                    <a:highlight>
                      <a:srgbClr val="00FF00"/>
                    </a:highlight>
                  </a:rPr>
                  <a:t>solve</a:t>
                </a:r>
                <a:r>
                  <a:rPr lang="en-AU" sz="3200" dirty="0"/>
                  <a:t>(</a:t>
                </a:r>
                <a:r>
                  <a:rPr lang="en-AU" sz="3200" dirty="0">
                    <a:highlight>
                      <a:srgbClr val="FFFF00"/>
                    </a:highlight>
                  </a:rPr>
                  <a:t>R</a:t>
                </a:r>
                <a:r>
                  <a:rPr lang="en-AU" sz="3200" dirty="0"/>
                  <a:t>=1-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2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3200" b="0" i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3200" dirty="0"/>
                  <a:t>,r)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D277AC-09E9-82FF-C2F5-48A036B2E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286" y="5138057"/>
                <a:ext cx="5040085" cy="748666"/>
              </a:xfrm>
              <a:prstGeom prst="rect">
                <a:avLst/>
              </a:prstGeom>
              <a:blipFill>
                <a:blip r:embed="rId4"/>
                <a:stretch>
                  <a:fillRect l="-3144" t="-1626" b="-130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6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dirty="0">
                    <a:solidFill>
                      <a:srgbClr val="C00000"/>
                    </a:solidFill>
                  </a:rPr>
                  <a:t>5F Compound Interest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b="0" dirty="0">
                    <a:solidFill>
                      <a:srgbClr val="0070C0"/>
                    </a:solidFill>
                  </a:rPr>
                  <a:t>• most common form of interest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b="0" dirty="0">
                    <a:solidFill>
                      <a:srgbClr val="0070C0"/>
                    </a:solidFill>
                  </a:rPr>
                  <a:t>• interest is calculated taking into account the principal and any interest earned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b="0" dirty="0">
                    <a:solidFill>
                      <a:srgbClr val="0070C0"/>
                    </a:solidFill>
                  </a:rPr>
                  <a:t>• the amount of interest increases each time period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b="0" dirty="0">
                    <a:solidFill>
                      <a:srgbClr val="C00000"/>
                    </a:solidFill>
                  </a:rPr>
                  <a:t>recurrence relation: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dirty="0"/>
                  <a:t>V₀ = </a:t>
                </a:r>
                <a:r>
                  <a:rPr lang="en-AU" dirty="0">
                    <a:highlight>
                      <a:srgbClr val="FFFF00"/>
                    </a:highlight>
                  </a:rPr>
                  <a:t>principal</a:t>
                </a:r>
                <a:r>
                  <a:rPr lang="en-AU" dirty="0"/>
                  <a:t>, Vₙ₊₁ = </a:t>
                </a:r>
                <a:r>
                  <a:rPr lang="en-AU" dirty="0">
                    <a:highlight>
                      <a:srgbClr val="FFFF00"/>
                    </a:highlight>
                  </a:rPr>
                  <a:t>R</a:t>
                </a:r>
                <a:r>
                  <a:rPr lang="en-AU" dirty="0"/>
                  <a:t> x Vₙ </a:t>
                </a:r>
              </a:p>
              <a:p>
                <a:pPr algn="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1600" b="0" dirty="0"/>
                  <a:t>R=1+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altLang="en-US" sz="1600" b="0" i="1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AU" sz="1600" b="0" dirty="0"/>
              </a:p>
              <a:p>
                <a:pPr algn="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1600" b="0" dirty="0"/>
                  <a:t>r = interest rate per compound period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b="0" dirty="0">
                    <a:solidFill>
                      <a:srgbClr val="C00000"/>
                    </a:solidFill>
                  </a:rPr>
                  <a:t>rule:</a:t>
                </a:r>
                <a:r>
                  <a:rPr lang="en-AU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chemeClr val="tx1"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dirty="0">
                            <a:solidFill>
                              <a:schemeClr val="tx1">
                                <a:alpha val="77000"/>
                              </a:schemeClr>
                            </a:solidFill>
                          </a:rPr>
                          <m:t>V</m:t>
                        </m:r>
                      </m:e>
                      <m:sub>
                        <m:r>
                          <a:rPr lang="en-AU" b="1" i="1" dirty="0">
                            <a:solidFill>
                              <a:schemeClr val="tx1">
                                <a:alpha val="77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chemeClr val="tx1">
                        <a:alpha val="77000"/>
                      </a:schemeClr>
                    </a:solidFill>
                  </a:rPr>
                  <a:t> = </a:t>
                </a:r>
                <a:r>
                  <a:rPr lang="en-AU" dirty="0">
                    <a:solidFill>
                      <a:schemeClr val="tx1">
                        <a:alpha val="77000"/>
                      </a:schemeClr>
                    </a:solidFill>
                    <a:highlight>
                      <a:srgbClr val="FFFF00"/>
                    </a:highlight>
                  </a:rPr>
                  <a:t>V₀</a:t>
                </a:r>
                <a:r>
                  <a:rPr lang="en-AU" dirty="0">
                    <a:solidFill>
                      <a:schemeClr val="tx1">
                        <a:alpha val="77000"/>
                      </a:schemeClr>
                    </a:solidFill>
                  </a:rPr>
                  <a:t> × </a:t>
                </a:r>
                <a:r>
                  <a:rPr lang="en-AU" dirty="0">
                    <a:solidFill>
                      <a:schemeClr val="tx1">
                        <a:alpha val="77000"/>
                      </a:schemeClr>
                    </a:solidFill>
                    <a:highlight>
                      <a:srgbClr val="FFFF00"/>
                    </a:highlight>
                  </a:rPr>
                  <a:t>R</a:t>
                </a:r>
                <a:r>
                  <a:rPr lang="en-AU" dirty="0">
                    <a:solidFill>
                      <a:schemeClr val="tx1">
                        <a:alpha val="77000"/>
                      </a:schemeClr>
                    </a:solidFill>
                  </a:rPr>
                  <a:t> ⁿ</a:t>
                </a:r>
              </a:p>
              <a:p>
                <a:pPr algn="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1600" b="0" dirty="0"/>
                  <a:t>R=1+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altLang="en-US" sz="1600" b="0" i="1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AU" sz="1600" b="0" dirty="0"/>
              </a:p>
              <a:p>
                <a:pPr algn="r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sz="1600" b="0" dirty="0"/>
                  <a:t>r = interest rate per compound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b="0" u="sng" dirty="0">
                    <a:solidFill>
                      <a:srgbClr val="0070C0"/>
                    </a:solidFill>
                  </a:rPr>
                  <a:t>Compound periods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b="0" dirty="0">
                    <a:solidFill>
                      <a:srgbClr val="0070C0"/>
                    </a:solidFill>
                  </a:rPr>
                  <a:t>• interest rates are often given as a yearly rate/ per annum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b="0" dirty="0">
                    <a:solidFill>
                      <a:srgbClr val="0070C0"/>
                    </a:solidFill>
                  </a:rPr>
                  <a:t>• accounts can compound more frequently than this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en-AU" b="0" dirty="0">
                    <a:solidFill>
                      <a:srgbClr val="0070C0"/>
                    </a:solidFill>
                  </a:rPr>
                  <a:t>the annual interest rate must be converted to the interest rate per compound period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591" r="-73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endParaRPr lang="en-AU" sz="2000" dirty="0"/>
              </a:p>
              <a:p>
                <a:pPr marL="0" indent="0">
                  <a:buNone/>
                </a:pPr>
                <a:endParaRPr lang="en-AU" sz="2000" dirty="0"/>
              </a:p>
              <a:p>
                <a:pPr marL="0" indent="0">
                  <a:buNone/>
                </a:pPr>
                <a:endParaRPr lang="en-AU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C00000"/>
                    </a:solidFill>
                  </a:rPr>
                  <a:t>examples: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1. Trent opens a compound interest account with </a:t>
                </a:r>
                <a:r>
                  <a:rPr lang="en-AU" sz="1800" u="sng" dirty="0">
                    <a:solidFill>
                      <a:srgbClr val="0070C0"/>
                    </a:solidFill>
                  </a:rPr>
                  <a:t>$6500</a:t>
                </a:r>
                <a:r>
                  <a:rPr lang="en-AU" sz="1800" dirty="0">
                    <a:solidFill>
                      <a:srgbClr val="0070C0"/>
                    </a:solidFill>
                  </a:rPr>
                  <a:t>. The bank pays </a:t>
                </a:r>
                <a:r>
                  <a:rPr lang="en-AU" sz="1800" u="sng" dirty="0">
                    <a:solidFill>
                      <a:srgbClr val="0070C0"/>
                    </a:solidFill>
                  </a:rPr>
                  <a:t>5.7</a:t>
                </a:r>
                <a:r>
                  <a:rPr lang="en-AU" sz="1800" dirty="0">
                    <a:solidFill>
                      <a:srgbClr val="0070C0"/>
                    </a:solidFill>
                  </a:rPr>
                  <a:t>% interest p.a. compounding </a:t>
                </a:r>
                <a:r>
                  <a:rPr lang="en-AU" sz="1800" u="sng" dirty="0">
                    <a:solidFill>
                      <a:srgbClr val="0070C0"/>
                    </a:solidFill>
                  </a:rPr>
                  <a:t>quarterly</a:t>
                </a:r>
                <a:r>
                  <a:rPr lang="en-AU" sz="18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C00000"/>
                    </a:solidFill>
                  </a:rPr>
                  <a:t>a. write the recurrence relation</a:t>
                </a:r>
                <a:br>
                  <a:rPr lang="en-AU" sz="2000" dirty="0"/>
                </a:br>
                <a:r>
                  <a:rPr lang="en-AU" sz="1600" dirty="0"/>
                  <a:t>R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dirty="0" smtClean="0">
                            <a:latin typeface="Cambria Math" panose="02040503050406030204" pitchFamily="18" charset="0"/>
                          </a:rPr>
                          <m:t>5.7/4</m:t>
                        </m:r>
                      </m:num>
                      <m:den>
                        <m:r>
                          <a:rPr lang="en-AU" altLang="en-US" sz="1600" i="1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altLang="en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600" dirty="0"/>
                  <a:t>= 1.01425</a:t>
                </a:r>
                <a:br>
                  <a:rPr lang="en-AU" sz="1600" dirty="0"/>
                </a:br>
                <a:r>
                  <a:rPr lang="en-AU" sz="1600" dirty="0"/>
                  <a:t>V₀ = 6500, Vₙ₊₁ = 1.01425 × Vₙ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C00000"/>
                    </a:solidFill>
                  </a:rPr>
                  <a:t>b. write the rule</a:t>
                </a:r>
                <a:br>
                  <a:rPr lang="en-AU" sz="2000" dirty="0"/>
                </a:br>
                <a:r>
                  <a:rPr lang="en-AU" sz="1600" dirty="0"/>
                  <a:t>Vₙ = 1.01425ⁿ × 6500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C00000"/>
                    </a:solidFill>
                  </a:rPr>
                  <a:t>c. determine the value after </a:t>
                </a:r>
                <a:r>
                  <a:rPr lang="en-AU" sz="1800" u="sng" dirty="0">
                    <a:solidFill>
                      <a:srgbClr val="C00000"/>
                    </a:solidFill>
                  </a:rPr>
                  <a:t>1 ye</a:t>
                </a:r>
                <a:r>
                  <a:rPr lang="en-AU" sz="1800" dirty="0">
                    <a:solidFill>
                      <a:srgbClr val="C00000"/>
                    </a:solidFill>
                  </a:rPr>
                  <a:t>ar using recursion (4 comp periods)</a:t>
                </a:r>
                <a:br>
                  <a:rPr lang="en-AU" sz="2000" dirty="0"/>
                </a:br>
                <a:r>
                  <a:rPr lang="en-AU" sz="1600" dirty="0"/>
                  <a:t>V₁ = 1.01425 × 6500 = 6592.63</a:t>
                </a:r>
                <a:br>
                  <a:rPr lang="en-AU" sz="1600" dirty="0"/>
                </a:br>
                <a:r>
                  <a:rPr lang="en-AU" sz="1600" dirty="0"/>
                  <a:t>V₂ = 1.01425 × 6592.63 = 6686.57</a:t>
                </a:r>
                <a:br>
                  <a:rPr lang="en-AU" sz="1600" dirty="0"/>
                </a:br>
                <a:r>
                  <a:rPr lang="en-AU" sz="1600" dirty="0"/>
                  <a:t>V₃ = 1.01425 × 6688.57 = 6781.85</a:t>
                </a:r>
                <a:br>
                  <a:rPr lang="en-AU" sz="1600" dirty="0"/>
                </a:br>
                <a:r>
                  <a:rPr lang="en-AU" sz="1600" dirty="0"/>
                  <a:t>V₄ = 1.01425 </a:t>
                </a:r>
                <a:r>
                  <a:rPr lang="en-AU" sz="1600"/>
                  <a:t>× 6781.85 </a:t>
                </a:r>
                <a:r>
                  <a:rPr lang="en-AU" sz="1600" dirty="0"/>
                  <a:t>= 6878.49</a:t>
                </a:r>
              </a:p>
              <a:p>
                <a:pPr marL="0" indent="0">
                  <a:buNone/>
                </a:pPr>
                <a:endParaRPr lang="en-AU" sz="20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1085" b="-887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D7B890C-2AD7-8DDD-CD4E-D5ED497637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d. Determine the value after 4 years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ar-AE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800">
                          <a:latin typeface="Cambria Math" panose="02040503050406030204" pitchFamily="18" charset="0"/>
                        </a:rPr>
                        <m:t>6500</m:t>
                      </m:r>
                      <m:r>
                        <a:rPr lang="en-AU" sz="180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endChr m:val=""/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01425</m:t>
                          </m:r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8151</m:t>
                          </m:r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43</m:t>
                          </m:r>
                        </m:e>
                      </m:d>
                    </m:oMath>
                  </m:oMathPara>
                </a14:m>
                <a:endParaRPr lang="ar-AE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e. How much interest was earned in 4 years?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8151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43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6500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1651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AU" sz="1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2. </a:t>
                </a:r>
                <a:r>
                  <a:rPr lang="ar-AE" sz="2000" dirty="0">
                    <a:solidFill>
                      <a:srgbClr val="0070C0"/>
                    </a:solidFill>
                  </a:rPr>
                  <a:t>. </a:t>
                </a:r>
                <a:r>
                  <a:rPr lang="en-AU" sz="2000" dirty="0">
                    <a:solidFill>
                      <a:srgbClr val="0070C0"/>
                    </a:solidFill>
                  </a:rPr>
                  <a:t>The rule models a compound interest account (compounding monthly)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8710</m:t>
                      </m:r>
                      <m:r>
                        <a:rPr lang="en-AU" sz="160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endChr m:val=""/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0075</m:t>
                          </m:r>
                          <m:sSup>
                            <m:sSup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AE" sz="1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a. What is the annual interest rate?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/>
                  <a:t>Solve(1.0075</a:t>
                </a:r>
                <a14:m>
                  <m:oMath xmlns:m="http://schemas.openxmlformats.org/officeDocument/2006/math">
                    <m:r>
                      <a:rPr lang="en-AU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6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16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i="1" dirty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altLang="en-US" sz="1600" i="1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alt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altLang="en-US" sz="16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altLang="en-US" sz="1600" b="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AU" sz="16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sz="1600" b="0" i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600" b="0" i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AU" sz="1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/>
                  <a:t>Solve(1.0075</a:t>
                </a:r>
                <a14:m>
                  <m:oMath xmlns:m="http://schemas.openxmlformats.org/officeDocument/2006/math">
                    <m:r>
                      <a:rPr lang="en-AU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AU" sz="16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AU" sz="16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AU" altLang="en-US" sz="1600" i="1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altLang="en-US" sz="1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altLang="en-US" sz="16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altLang="en-US" sz="16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AU" sz="16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9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AU" sz="1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b. When will the account reach $10,000?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/>
                  <a:t>Solve (1000=8710 </a:t>
                </a:r>
                <a14:m>
                  <m:oMath xmlns:m="http://schemas.openxmlformats.org/officeDocument/2006/math">
                    <m:r>
                      <a:rPr lang="en-AU" sz="16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sz="16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6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sz="1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1600">
                            <a:latin typeface="Cambria Math" panose="02040503050406030204" pitchFamily="18" charset="0"/>
                          </a:rPr>
                          <m:t>0075</m:t>
                        </m:r>
                      </m:e>
                      <m:sup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16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ar-AE" sz="16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≈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18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AU" sz="1600" dirty="0"/>
                  <a:t> =19 months</a:t>
                </a:r>
                <a:endParaRPr lang="ar-AE" sz="1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c. How much interest was earned in the 3</a:t>
                </a:r>
                <a:r>
                  <a:rPr lang="en-AU" sz="2000" baseline="30000" dirty="0">
                    <a:solidFill>
                      <a:srgbClr val="C00000"/>
                    </a:solidFill>
                  </a:rPr>
                  <a:t>rd</a:t>
                </a:r>
                <a:r>
                  <a:rPr lang="en-AU" sz="2000" dirty="0">
                    <a:solidFill>
                      <a:srgbClr val="C00000"/>
                    </a:solidFill>
                  </a:rPr>
                  <a:t> year?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8710</m:t>
                      </m:r>
                      <m:r>
                        <a:rPr lang="en-AU" sz="160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endChr m:val=""/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0075</m:t>
                          </m:r>
                          <m:sSup>
                            <m:sSup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p>
                          </m:sSup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420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76</m:t>
                          </m:r>
                        </m:e>
                      </m:d>
                    </m:oMath>
                  </m:oMathPara>
                </a14:m>
                <a:endParaRPr lang="ar-AE" sz="1600" dirty="0"/>
              </a:p>
              <a:p>
                <a:pPr marL="4572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8710</m:t>
                      </m:r>
                      <m:r>
                        <a:rPr lang="en-AU" sz="160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endChr m:val=""/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0075</m:t>
                          </m:r>
                          <m:sSup>
                            <m:sSup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6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sup>
                          </m:sSup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398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</m:oMath>
                  </m:oMathPara>
                </a14:m>
                <a:endParaRPr lang="ar-AE" sz="1600" dirty="0"/>
              </a:p>
              <a:p>
                <a:pPr marL="914400" lvl="2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600" b="0" i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77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sz="1600" b="0" i="0" smtClean="0"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D7B890C-2AD7-8DDD-CD4E-D5ED49763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6"/>
                <a:stretch>
                  <a:fillRect l="-1462" t="-4356" r="-585" b="-497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C2F012D-E134-8DBF-62E3-325063A84CA3}"/>
              </a:ext>
            </a:extLst>
          </p:cNvPr>
          <p:cNvSpPr/>
          <p:nvPr/>
        </p:nvSpPr>
        <p:spPr>
          <a:xfrm>
            <a:off x="574566" y="2590869"/>
            <a:ext cx="1090948" cy="3373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8CA0B3-D1ED-3E11-E418-2CE7EE253ED9}"/>
              </a:ext>
            </a:extLst>
          </p:cNvPr>
          <p:cNvSpPr/>
          <p:nvPr/>
        </p:nvSpPr>
        <p:spPr>
          <a:xfrm>
            <a:off x="2419052" y="2612640"/>
            <a:ext cx="283025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D9A704-2A8A-8A49-94AC-C15AE6D05756}"/>
              </a:ext>
            </a:extLst>
          </p:cNvPr>
          <p:cNvSpPr/>
          <p:nvPr/>
        </p:nvSpPr>
        <p:spPr>
          <a:xfrm>
            <a:off x="1227064" y="3461736"/>
            <a:ext cx="283025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D5C17D-3BF3-9EAF-440E-95FD13681DDD}"/>
              </a:ext>
            </a:extLst>
          </p:cNvPr>
          <p:cNvSpPr/>
          <p:nvPr/>
        </p:nvSpPr>
        <p:spPr>
          <a:xfrm>
            <a:off x="1700593" y="3456285"/>
            <a:ext cx="283025" cy="2612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3D97214-63EF-BDB5-F710-D6E3CF60C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91553"/>
              </p:ext>
            </p:extLst>
          </p:nvPr>
        </p:nvGraphicFramePr>
        <p:xfrm>
          <a:off x="4114800" y="-69600"/>
          <a:ext cx="4105427" cy="2682240"/>
        </p:xfrm>
        <a:graphic>
          <a:graphicData uri="http://schemas.openxmlformats.org/drawingml/2006/table">
            <a:tbl>
              <a:tblPr/>
              <a:tblGrid>
                <a:gridCol w="1317422">
                  <a:extLst>
                    <a:ext uri="{9D8B030D-6E8A-4147-A177-3AD203B41FA5}">
                      <a16:colId xmlns:a16="http://schemas.microsoft.com/office/drawing/2014/main" val="2445123597"/>
                    </a:ext>
                  </a:extLst>
                </a:gridCol>
                <a:gridCol w="2788005">
                  <a:extLst>
                    <a:ext uri="{9D8B030D-6E8A-4147-A177-3AD203B41FA5}">
                      <a16:colId xmlns:a16="http://schemas.microsoft.com/office/drawing/2014/main" val="1672995717"/>
                    </a:ext>
                  </a:extLst>
                </a:gridCol>
              </a:tblGrid>
              <a:tr h="3252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solidFill>
                            <a:srgbClr val="C00000"/>
                          </a:solidFill>
                        </a:rPr>
                        <a:t>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solidFill>
                            <a:srgbClr val="C00000"/>
                          </a:solidFill>
                        </a:rPr>
                        <a:t>Compound periods per year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389849"/>
                  </a:ext>
                </a:extLst>
              </a:tr>
              <a:tr h="3252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solidFill>
                            <a:srgbClr val="0070C0"/>
                          </a:solidFill>
                        </a:rPr>
                        <a:t>annual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174773"/>
                  </a:ext>
                </a:extLst>
              </a:tr>
              <a:tr h="3252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solidFill>
                            <a:srgbClr val="0070C0"/>
                          </a:solidFill>
                        </a:rPr>
                        <a:t>biannual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121511"/>
                  </a:ext>
                </a:extLst>
              </a:tr>
              <a:tr h="3252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solidFill>
                            <a:srgbClr val="0070C0"/>
                          </a:solidFill>
                        </a:rPr>
                        <a:t>quarterly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629015"/>
                  </a:ext>
                </a:extLst>
              </a:tr>
              <a:tr h="3252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>
                          <a:solidFill>
                            <a:srgbClr val="0070C0"/>
                          </a:solidFill>
                        </a:rPr>
                        <a:t>monthly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solidFill>
                            <a:srgbClr val="0070C0"/>
                          </a:solidFill>
                        </a:rPr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265104"/>
                  </a:ext>
                </a:extLst>
              </a:tr>
              <a:tr h="3252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>
                          <a:solidFill>
                            <a:srgbClr val="0070C0"/>
                          </a:solidFill>
                        </a:rPr>
                        <a:t>fortnightly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solidFill>
                            <a:srgbClr val="0070C0"/>
                          </a:solidFill>
                        </a:rPr>
                        <a:t>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840853"/>
                  </a:ext>
                </a:extLst>
              </a:tr>
              <a:tr h="3252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>
                          <a:solidFill>
                            <a:srgbClr val="0070C0"/>
                          </a:solidFill>
                        </a:rPr>
                        <a:t>weekly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solidFill>
                            <a:srgbClr val="0070C0"/>
                          </a:solidFill>
                        </a:rPr>
                        <a:t>52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231366"/>
                  </a:ext>
                </a:extLst>
              </a:tr>
              <a:tr h="3252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solidFill>
                            <a:srgbClr val="0070C0"/>
                          </a:solidFill>
                        </a:rPr>
                        <a:t>daily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solidFill>
                            <a:srgbClr val="0070C0"/>
                          </a:solidFill>
                        </a:rPr>
                        <a:t>365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8444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81398F-C564-F64C-64C5-C83A5CCCAF5B}"/>
                  </a:ext>
                </a:extLst>
              </p:cNvPr>
              <p:cNvSpPr txBox="1"/>
              <p:nvPr/>
            </p:nvSpPr>
            <p:spPr>
              <a:xfrm>
                <a:off x="6245982" y="413657"/>
                <a:ext cx="1787674" cy="1910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u="sng" dirty="0">
                    <a:solidFill>
                      <a:srgbClr val="7030A0"/>
                    </a:solidFill>
                  </a:rPr>
                  <a:t>Divide</a:t>
                </a:r>
                <a:r>
                  <a:rPr lang="en-AU" sz="1400" dirty="0">
                    <a:solidFill>
                      <a:srgbClr val="0070C0"/>
                    </a:solidFill>
                  </a:rPr>
                  <a:t> the annual interest rate by the compound period</a:t>
                </a:r>
              </a:p>
              <a:p>
                <a:r>
                  <a:rPr lang="en-AU" sz="1400" dirty="0">
                    <a:solidFill>
                      <a:srgbClr val="7030A0"/>
                    </a:solidFill>
                  </a:rPr>
                  <a:t>e.g.</a:t>
                </a:r>
              </a:p>
              <a:p>
                <a:r>
                  <a:rPr lang="en-AU" sz="1400" dirty="0">
                    <a:solidFill>
                      <a:srgbClr val="0070C0"/>
                    </a:solidFill>
                  </a:rPr>
                  <a:t>6% pa, compounding monthly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AU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AU" altLang="en-US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altLang="en-US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1400" dirty="0">
                    <a:solidFill>
                      <a:srgbClr val="0070C0"/>
                    </a:solidFill>
                  </a:rPr>
                  <a:t> = 0.5% monthly</a:t>
                </a:r>
              </a:p>
              <a:p>
                <a:endParaRPr lang="en-AU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81398F-C564-F64C-64C5-C83A5CCCA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982" y="413657"/>
                <a:ext cx="1787674" cy="1910588"/>
              </a:xfrm>
              <a:prstGeom prst="rect">
                <a:avLst/>
              </a:prstGeom>
              <a:blipFill>
                <a:blip r:embed="rId7"/>
                <a:stretch>
                  <a:fillRect l="-1024" t="-6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04AFCFE3-03B1-9269-2261-3C82DF29EDA7}"/>
              </a:ext>
            </a:extLst>
          </p:cNvPr>
          <p:cNvSpPr/>
          <p:nvPr/>
        </p:nvSpPr>
        <p:spPr>
          <a:xfrm>
            <a:off x="5900056" y="326569"/>
            <a:ext cx="402772" cy="2177212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526ECC-867A-4DDA-97C5-D45423CA9A27}"/>
                  </a:ext>
                </a:extLst>
              </p:cNvPr>
              <p:cNvSpPr txBox="1"/>
              <p:nvPr/>
            </p:nvSpPr>
            <p:spPr>
              <a:xfrm>
                <a:off x="7228117" y="5893007"/>
                <a:ext cx="7184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ar-AE" sz="14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ar-AE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AU" sz="14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ar-AE" sz="14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ar-AE" sz="1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U" sz="1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14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4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ar-A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ar-AE" sz="14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AU" sz="1400" b="0" i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</m:oMath>
                  </m:oMathPara>
                </a14:m>
                <a:endParaRPr lang="en-A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ar-AE" sz="14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AU" sz="1400" b="0" i="0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</m:sSub>
                    </m:oMath>
                  </m:oMathPara>
                </a14:m>
                <a:endParaRPr lang="en-AU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526ECC-867A-4DDA-97C5-D45423CA9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17" y="5893007"/>
                <a:ext cx="718457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899BBFF-399F-5E3F-96D2-747E3824F52B}"/>
              </a:ext>
            </a:extLst>
          </p:cNvPr>
          <p:cNvSpPr/>
          <p:nvPr/>
        </p:nvSpPr>
        <p:spPr>
          <a:xfrm>
            <a:off x="7761508" y="6074228"/>
            <a:ext cx="272142" cy="14151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79DA7E27-2AF9-030F-C1AC-E2227366043B}"/>
              </a:ext>
            </a:extLst>
          </p:cNvPr>
          <p:cNvSpPr/>
          <p:nvPr/>
        </p:nvSpPr>
        <p:spPr>
          <a:xfrm>
            <a:off x="7783276" y="6302830"/>
            <a:ext cx="272142" cy="14151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88D712F9-2D0F-192C-6CBA-CC217D2607DA}"/>
              </a:ext>
            </a:extLst>
          </p:cNvPr>
          <p:cNvSpPr/>
          <p:nvPr/>
        </p:nvSpPr>
        <p:spPr>
          <a:xfrm>
            <a:off x="7783276" y="6542314"/>
            <a:ext cx="272142" cy="14151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7128D3-B881-3859-8AB7-B9664D43D05F}"/>
              </a:ext>
            </a:extLst>
          </p:cNvPr>
          <p:cNvSpPr txBox="1"/>
          <p:nvPr/>
        </p:nvSpPr>
        <p:spPr>
          <a:xfrm>
            <a:off x="7979220" y="5999596"/>
            <a:ext cx="718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1</a:t>
            </a:r>
            <a:r>
              <a:rPr lang="en-AU" sz="1400" baseline="30000" dirty="0"/>
              <a:t>st</a:t>
            </a:r>
            <a:r>
              <a:rPr lang="en-AU" sz="1400" dirty="0"/>
              <a:t> yr</a:t>
            </a:r>
            <a:endParaRPr lang="en-AU" sz="1400" dirty="0">
              <a:latin typeface="Cambria Math" panose="02040503050406030204" pitchFamily="18" charset="0"/>
            </a:endParaRPr>
          </a:p>
          <a:p>
            <a:r>
              <a:rPr lang="en-AU" sz="1400" dirty="0"/>
              <a:t>2</a:t>
            </a:r>
            <a:r>
              <a:rPr lang="en-AU" sz="1400" baseline="30000" dirty="0"/>
              <a:t>nd</a:t>
            </a:r>
            <a:r>
              <a:rPr lang="en-AU" sz="1400" dirty="0"/>
              <a:t> yr</a:t>
            </a:r>
            <a:endParaRPr lang="en-AU" sz="1400" dirty="0">
              <a:latin typeface="Cambria Math" panose="02040503050406030204" pitchFamily="18" charset="0"/>
            </a:endParaRPr>
          </a:p>
          <a:p>
            <a:r>
              <a:rPr lang="en-AU" sz="1400" dirty="0">
                <a:latin typeface="Cambria Math" panose="02040503050406030204" pitchFamily="18" charset="0"/>
              </a:rPr>
              <a:t>3</a:t>
            </a:r>
            <a:r>
              <a:rPr lang="en-AU" sz="1400" baseline="30000" dirty="0">
                <a:latin typeface="Cambria Math" panose="02040503050406030204" pitchFamily="18" charset="0"/>
              </a:rPr>
              <a:t>rd</a:t>
            </a:r>
            <a:r>
              <a:rPr lang="en-AU" sz="1400" dirty="0">
                <a:latin typeface="Cambria Math" panose="02040503050406030204" pitchFamily="18" charset="0"/>
              </a:rPr>
              <a:t> yr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" grpId="0"/>
      <p:bldP spid="13" grpId="0" animBg="1"/>
      <p:bldP spid="14" grpId="0"/>
      <p:bldP spid="19" grpId="0" animBg="1"/>
      <p:bldP spid="20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5D36-58D8-044B-88F3-8B4C68BA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296"/>
            <a:ext cx="12192000" cy="1371030"/>
          </a:xfrm>
        </p:spPr>
        <p:txBody>
          <a:bodyPr>
            <a:normAutofit/>
          </a:bodyPr>
          <a:lstStyle/>
          <a:p>
            <a:r>
              <a:rPr lang="en-US" sz="3800" dirty="0"/>
              <a:t>A recurrence model for linear growth and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recurrence relations: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 </a:t>
                </a:r>
                <a:r>
                  <a:rPr lang="en-US" dirty="0"/>
                  <a:t>2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2C24-7253-0247-94C6-3AAE9729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1526"/>
                <a:ext cx="12075885" cy="558800"/>
              </a:xfrm>
              <a:blipFill>
                <a:blip r:embed="rId2"/>
                <a:stretch>
                  <a:fillRect l="-252" b="-76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5CFF573-5765-854F-9ACB-889C228D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5" y="1415398"/>
            <a:ext cx="6976835" cy="533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34398-E5B0-DF4A-961E-EDB00315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671" y="1772256"/>
            <a:ext cx="2305373" cy="1561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B01CD-8929-BB4B-B7DA-1C834401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196" y="5123544"/>
            <a:ext cx="3923804" cy="1106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564B3-8CD9-D84C-B04B-F117683386FC}"/>
              </a:ext>
            </a:extLst>
          </p:cNvPr>
          <p:cNvSpPr/>
          <p:nvPr/>
        </p:nvSpPr>
        <p:spPr>
          <a:xfrm>
            <a:off x="7042646" y="1754112"/>
            <a:ext cx="1647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0">
                <a:solidFill>
                  <a:srgbClr val="C41130"/>
                </a:solidFill>
                <a:effectLst/>
                <a:latin typeface="Open Sans"/>
              </a:rPr>
              <a:t>linear growth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AE4E4-609A-8D4F-8C59-DD864CF6B4D3}"/>
              </a:ext>
            </a:extLst>
          </p:cNvPr>
          <p:cNvSpPr/>
          <p:nvPr/>
        </p:nvSpPr>
        <p:spPr>
          <a:xfrm>
            <a:off x="7092950" y="6354798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C41130"/>
                </a:solidFill>
                <a:effectLst/>
                <a:latin typeface="Open Sans"/>
              </a:rPr>
              <a:t>linear decay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E4667-C743-8E4A-8ABF-08069A111960}"/>
              </a:ext>
            </a:extLst>
          </p:cNvPr>
          <p:cNvSpPr/>
          <p:nvPr/>
        </p:nvSpPr>
        <p:spPr>
          <a:xfrm>
            <a:off x="7302500" y="3412062"/>
            <a:ext cx="488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C41130"/>
                </a:solidFill>
                <a:effectLst/>
                <a:latin typeface="Open Sans"/>
              </a:rPr>
              <a:t>Model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and investigate simple interest loans and investments, as well as flat rate depreciation and unit cost depreciation of assets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4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5C3A8-1B91-9F4A-B734-ED17C421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" y="1072110"/>
            <a:ext cx="4644725" cy="186234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300" dirty="0"/>
              <a:t>A recurrence model for geometric growth and decay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36A37803-73C5-4788-8588-F7447CB47E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918" y="2934455"/>
                <a:ext cx="4003332" cy="2840139"/>
              </a:xfrm>
            </p:spPr>
            <p:txBody>
              <a:bodyPr anchor="t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800" b="0" dirty="0"/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b="0" dirty="0"/>
                  <a:t>=3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800" b="0" dirty="0"/>
              </a:p>
              <a:p>
                <a:endParaRPr lang="en-AU" sz="28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800" b="0" dirty="0"/>
                  <a:t>=8,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b="0" dirty="0"/>
                  <a:t>=0.5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800" b="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800" b="0" dirty="0"/>
              </a:p>
              <a:p>
                <a:br>
                  <a:rPr lang="en-AU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36A37803-73C5-4788-8588-F7447CB47E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918" y="2934455"/>
                <a:ext cx="4003332" cy="2840139"/>
              </a:xfrm>
              <a:blipFill>
                <a:blip r:embed="rId2"/>
                <a:stretch>
                  <a:fillRect l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A94E02-46B0-5840-8D6D-66F0B2401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6867"/>
          <a:stretch/>
        </p:blipFill>
        <p:spPr>
          <a:xfrm>
            <a:off x="4695713" y="713436"/>
            <a:ext cx="7500472" cy="543112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6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2B85E-28F3-E74C-B924-B9F91350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69" y="1044054"/>
            <a:ext cx="11153230" cy="10303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recurrence model for geometric growth and decay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57D53-D654-0B45-81F6-BC3E899C9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616200"/>
                <a:ext cx="11006925" cy="3512215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As a general rule, if 𝑅 is a constant, a recurrence relation rule of the form: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</a:t>
                </a:r>
                <a:r>
                  <a:rPr lang="en-US" dirty="0"/>
                  <a:t>for 𝑅 &gt; 1, can be used to model geometric growth.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</a:t>
                </a:r>
                <a:r>
                  <a:rPr lang="en-US" dirty="0"/>
                  <a:t>for 0 &lt; 𝑅 &lt; 1, can be used to model geometric decay.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57D53-D654-0B45-81F6-BC3E899C9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616200"/>
                <a:ext cx="11006925" cy="3512215"/>
              </a:xfrm>
              <a:blipFill>
                <a:blip r:embed="rId2"/>
                <a:stretch>
                  <a:fillRect l="-3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What is Compound Interest, and How does it Work?">
            <a:extLst>
              <a:ext uri="{FF2B5EF4-FFF2-40B4-BE49-F238E27FC236}">
                <a16:creationId xmlns:a16="http://schemas.microsoft.com/office/drawing/2014/main" id="{6E7EE542-3943-4685-A2AF-3FD6AD6B6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15" y="3307889"/>
            <a:ext cx="2302328" cy="12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D5DE4C33-65D2-4968-91C4-B889CDA3B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316" y="4684488"/>
            <a:ext cx="2222116" cy="1326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91B085-200C-4B02-99F0-FB6B2F308318}"/>
              </a:ext>
            </a:extLst>
          </p:cNvPr>
          <p:cNvSpPr txBox="1"/>
          <p:nvPr/>
        </p:nvSpPr>
        <p:spPr>
          <a:xfrm>
            <a:off x="10713239" y="3477934"/>
            <a:ext cx="1478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Compound Interest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3B64B-2A17-4FCD-B361-9A1D3C9E8633}"/>
              </a:ext>
            </a:extLst>
          </p:cNvPr>
          <p:cNvSpPr txBox="1"/>
          <p:nvPr/>
        </p:nvSpPr>
        <p:spPr>
          <a:xfrm>
            <a:off x="10543519" y="4726453"/>
            <a:ext cx="1680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Reducing Balance Depreciation</a:t>
            </a:r>
          </a:p>
        </p:txBody>
      </p:sp>
    </p:spTree>
    <p:extLst>
      <p:ext uri="{BB962C8B-B14F-4D97-AF65-F5344CB8AC3E}">
        <p14:creationId xmlns:p14="http://schemas.microsoft.com/office/powerpoint/2010/main" val="67788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BA6116-ECC1-4E8E-9944-A92EEE381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937"/>
            <a:ext cx="12192000" cy="45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6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C33F9-2C7F-BC40-8AAA-ED17F138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69" y="1044054"/>
            <a:ext cx="10510312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Compound interest investments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8F9BC-0FB7-BD45-A031-D2F197DB9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2777" y="2391770"/>
                <a:ext cx="10909100" cy="4197716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Consider an investment of $5000 that pays </a:t>
                </a:r>
                <a:r>
                  <a:rPr lang="en-US" dirty="0">
                    <a:solidFill>
                      <a:srgbClr val="0070C0"/>
                    </a:solidFill>
                  </a:rPr>
                  <a:t>8% </a:t>
                </a:r>
                <a:r>
                  <a:rPr lang="en-US" dirty="0"/>
                  <a:t>interest per annum, compounding</a:t>
                </a:r>
                <a:r>
                  <a:rPr lang="en-US" dirty="0">
                    <a:solidFill>
                      <a:srgbClr val="0070C0"/>
                    </a:solidFill>
                  </a:rPr>
                  <a:t> yearly</a:t>
                </a:r>
                <a:r>
                  <a:rPr lang="en-US" dirty="0"/>
                  <a:t>. This means that the investment’s value increases by </a:t>
                </a:r>
                <a:r>
                  <a:rPr lang="en-US" dirty="0">
                    <a:solidFill>
                      <a:srgbClr val="0070C0"/>
                    </a:solidFill>
                  </a:rPr>
                  <a:t>8% </a:t>
                </a:r>
                <a:r>
                  <a:rPr lang="en-US" dirty="0"/>
                  <a:t>each year.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be the value of the investment after 𝑛 years.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=$5000</a:t>
                </a:r>
              </a:p>
              <a:p>
                <a:r>
                  <a:rPr lang="en-US" dirty="0"/>
                  <a:t>value next year = this year's value + interest earned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+0.08×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=1.08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8F9BC-0FB7-BD45-A031-D2F197DB9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777" y="2391770"/>
                <a:ext cx="10909100" cy="4197716"/>
              </a:xfrm>
              <a:blipFill>
                <a:blip r:embed="rId2"/>
                <a:stretch>
                  <a:fillRect l="-3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CB4377-80AB-6340-A951-D2157514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38" y="5422900"/>
            <a:ext cx="3683000" cy="1435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9CD41-3EC5-4B70-AC99-B340570ED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3CB43-C9CF-1E47-99BB-B9DD77A3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161" y="1010033"/>
            <a:ext cx="9986444" cy="10303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recurrence model for compound interest investments and loans that compound yearly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2777" y="2241587"/>
                <a:ext cx="10973109" cy="3426158"/>
              </a:xfrm>
            </p:spPr>
            <p:txBody>
              <a:bodyPr anchor="t">
                <a:no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the value of the investment after 𝑛 years.</a:t>
                </a:r>
              </a:p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𝑟</a:t>
                </a:r>
                <a:r>
                  <a:rPr lang="en-US" sz="2400" dirty="0"/>
                  <a:t> be the percentage interest per compound period.</a:t>
                </a:r>
              </a:p>
              <a:p>
                <a:r>
                  <a:rPr lang="en-US" sz="2400" dirty="0"/>
                  <a:t>The recurrence model for the value of the investment after 𝑛 compounding periods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 principal,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     where 𝑅=1+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27044-1F78-3440-9996-5E2F8C7905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777" y="2241587"/>
                <a:ext cx="10973109" cy="3426158"/>
              </a:xfrm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BD31C5A-A51B-49A8-84D1-B2CF5B481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2"/>
            <a:ext cx="12192000" cy="939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7B0450-5D68-9E20-927A-462C470A67BE}"/>
              </a:ext>
            </a:extLst>
          </p:cNvPr>
          <p:cNvSpPr txBox="1"/>
          <p:nvPr/>
        </p:nvSpPr>
        <p:spPr>
          <a:xfrm>
            <a:off x="1262743" y="6263088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r = (R-1)*100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B5336-9A75-21B9-15A7-3C5DC3557539}"/>
                  </a:ext>
                </a:extLst>
              </p:cNvPr>
              <p:cNvSpPr txBox="1"/>
              <p:nvPr/>
            </p:nvSpPr>
            <p:spPr>
              <a:xfrm>
                <a:off x="5252357" y="5899425"/>
                <a:ext cx="5040085" cy="748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dirty="0">
                    <a:highlight>
                      <a:srgbClr val="00FF00"/>
                    </a:highlight>
                  </a:rPr>
                  <a:t>solve</a:t>
                </a:r>
                <a:r>
                  <a:rPr lang="en-AU" sz="3200" dirty="0"/>
                  <a:t>(</a:t>
                </a:r>
                <a:r>
                  <a:rPr lang="en-AU" sz="3200" dirty="0">
                    <a:highlight>
                      <a:srgbClr val="FFFF00"/>
                    </a:highlight>
                  </a:rPr>
                  <a:t>R</a:t>
                </a:r>
                <a:r>
                  <a:rPr lang="en-AU" sz="3200" dirty="0"/>
                  <a:t>=1+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2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3200" b="0" i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3200" dirty="0"/>
                  <a:t>,r)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B5336-9A75-21B9-15A7-3C5DC3557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357" y="5899425"/>
                <a:ext cx="5040085" cy="748666"/>
              </a:xfrm>
              <a:prstGeom prst="rect">
                <a:avLst/>
              </a:prstGeom>
              <a:blipFill>
                <a:blip r:embed="rId4"/>
                <a:stretch>
                  <a:fillRect l="-3148" t="-1626" b="-130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EC24B7-93FE-2706-D5BB-301CD8404787}"/>
              </a:ext>
            </a:extLst>
          </p:cNvPr>
          <p:cNvCxnSpPr/>
          <p:nvPr/>
        </p:nvCxnSpPr>
        <p:spPr>
          <a:xfrm>
            <a:off x="7043054" y="5399315"/>
            <a:ext cx="0" cy="587828"/>
          </a:xfrm>
          <a:prstGeom prst="straightConnector1">
            <a:avLst/>
          </a:prstGeom>
          <a:ln w="920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ojiVTI">
  <a:themeElements>
    <a:clrScheme name="AnalogousFromLightSeedRightStep">
      <a:dk1>
        <a:srgbClr val="000000"/>
      </a:dk1>
      <a:lt1>
        <a:srgbClr val="FFFFFF"/>
      </a:lt1>
      <a:dk2>
        <a:srgbClr val="412429"/>
      </a:dk2>
      <a:lt2>
        <a:srgbClr val="E4E8E2"/>
      </a:lt2>
      <a:accent1>
        <a:srgbClr val="B296C6"/>
      </a:accent1>
      <a:accent2>
        <a:srgbClr val="BA7FBA"/>
      </a:accent2>
      <a:accent3>
        <a:srgbClr val="C696B2"/>
      </a:accent3>
      <a:accent4>
        <a:srgbClr val="BA7F88"/>
      </a:accent4>
      <a:accent5>
        <a:srgbClr val="C29B8E"/>
      </a:accent5>
      <a:accent6>
        <a:srgbClr val="B4A17B"/>
      </a:accent6>
      <a:hlink>
        <a:srgbClr val="6C8C55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12117</TotalTime>
  <Words>1879</Words>
  <Application>Microsoft Office PowerPoint</Application>
  <PresentationFormat>Widescreen</PresentationFormat>
  <Paragraphs>205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Meiryo</vt:lpstr>
      <vt:lpstr>Open Sans</vt:lpstr>
      <vt:lpstr>STIXGeneral-Regular</vt:lpstr>
      <vt:lpstr>Cambria Math</vt:lpstr>
      <vt:lpstr>Corbel</vt:lpstr>
      <vt:lpstr>Wingdings</vt:lpstr>
      <vt:lpstr>ShojiVTI</vt:lpstr>
      <vt:lpstr>Compound interest</vt:lpstr>
      <vt:lpstr>PowerPoint Presentation</vt:lpstr>
      <vt:lpstr>PowerPoint Presentation</vt:lpstr>
      <vt:lpstr>A recurrence model for linear growth and decay</vt:lpstr>
      <vt:lpstr>A recurrence model for geometric growth and decay</vt:lpstr>
      <vt:lpstr>A recurrence model for geometric growth and decay</vt:lpstr>
      <vt:lpstr>PowerPoint Presentation</vt:lpstr>
      <vt:lpstr>Compound interest investments</vt:lpstr>
      <vt:lpstr>A recurrence model for compound interest investments and loans that compound yearly</vt:lpstr>
      <vt:lpstr>Modelling compound interest with a recurrence relation 1</vt:lpstr>
      <vt:lpstr>Modelling compound interest with a recurrence relation 1</vt:lpstr>
      <vt:lpstr>Modelling compound interest with a recurrence relation 1</vt:lpstr>
      <vt:lpstr>Modelling compound interest with a recurrence relation 1</vt:lpstr>
      <vt:lpstr>Compound interest with different compounding periods</vt:lpstr>
      <vt:lpstr>Compound interest with different compounding periods</vt:lpstr>
      <vt:lpstr>Compound interest with different compounding periods</vt:lpstr>
      <vt:lpstr>A rule for individual terms of a geometric growth sequence</vt:lpstr>
      <vt:lpstr>Using a rule to find the value of an investment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geometric growth and decay</dc:title>
  <dc:creator>Yongmei Zhang</dc:creator>
  <cp:lastModifiedBy>Lyn ZHANG</cp:lastModifiedBy>
  <cp:revision>50</cp:revision>
  <dcterms:created xsi:type="dcterms:W3CDTF">2020-11-30T00:30:29Z</dcterms:created>
  <dcterms:modified xsi:type="dcterms:W3CDTF">2026-02-07T20:33:01Z</dcterms:modified>
</cp:coreProperties>
</file>