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15"/>
  </p:notesMasterIdLst>
  <p:sldIdLst>
    <p:sldId id="256" r:id="rId2"/>
    <p:sldId id="925" r:id="rId3"/>
    <p:sldId id="908" r:id="rId4"/>
    <p:sldId id="294" r:id="rId5"/>
    <p:sldId id="891" r:id="rId6"/>
    <p:sldId id="921" r:id="rId7"/>
    <p:sldId id="919" r:id="rId8"/>
    <p:sldId id="923" r:id="rId9"/>
    <p:sldId id="258" r:id="rId10"/>
    <p:sldId id="922" r:id="rId11"/>
    <p:sldId id="910" r:id="rId12"/>
    <p:sldId id="924" r:id="rId13"/>
    <p:sldId id="92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15"/>
  </p:normalViewPr>
  <p:slideViewPr>
    <p:cSldViewPr snapToGrid="0" snapToObjects="1">
      <p:cViewPr>
        <p:scale>
          <a:sx n="60" d="100"/>
          <a:sy n="60" d="100"/>
        </p:scale>
        <p:origin x="8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A30A2-9BF2-4B9C-856B-17A6CE764341}" type="datetimeFigureOut">
              <a:rPr lang="en-AU" smtClean="0"/>
              <a:t>8/02/2026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6BA9D-322A-49BE-BF5C-A9595008C541}" type="slidenum">
              <a:rPr lang="en-AU" smtClean="0"/>
              <a:t>‹#›</a:t>
            </a:fld>
            <a:endParaRPr lang="en-AU"/>
          </a:p>
        </p:txBody>
      </p:sp>
    </p:spTree>
    <p:extLst>
      <p:ext uri="{BB962C8B-B14F-4D97-AF65-F5344CB8AC3E}">
        <p14:creationId xmlns:p14="http://schemas.microsoft.com/office/powerpoint/2010/main" val="215596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1,2,4,7,8,10,12</a:t>
            </a:r>
          </a:p>
        </p:txBody>
      </p:sp>
      <p:sp>
        <p:nvSpPr>
          <p:cNvPr id="4" name="Slide Number Placeholder 3"/>
          <p:cNvSpPr>
            <a:spLocks noGrp="1"/>
          </p:cNvSpPr>
          <p:nvPr>
            <p:ph type="sldNum" sz="quarter" idx="5"/>
          </p:nvPr>
        </p:nvSpPr>
        <p:spPr/>
        <p:txBody>
          <a:bodyPr/>
          <a:lstStyle/>
          <a:p>
            <a:fld id="{6436BA9D-322A-49BE-BF5C-A9595008C541}" type="slidenum">
              <a:rPr lang="en-AU" smtClean="0"/>
              <a:t>1</a:t>
            </a:fld>
            <a:endParaRPr lang="en-AU"/>
          </a:p>
        </p:txBody>
      </p:sp>
    </p:spTree>
    <p:extLst>
      <p:ext uri="{BB962C8B-B14F-4D97-AF65-F5344CB8AC3E}">
        <p14:creationId xmlns:p14="http://schemas.microsoft.com/office/powerpoint/2010/main" val="350862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85BA-8194-A372-BD76-9BC546A64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6942F-CC71-0005-CB95-F1422F0194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37E99-AE2A-416D-17C9-7DFD69327DE2}"/>
              </a:ext>
            </a:extLst>
          </p:cNvPr>
          <p:cNvSpPr>
            <a:spLocks noGrp="1"/>
          </p:cNvSpPr>
          <p:nvPr>
            <p:ph type="body" idx="1"/>
          </p:nvPr>
        </p:nvSpPr>
        <p:spPr/>
        <p:txBody>
          <a:bodyPr/>
          <a:lstStyle/>
          <a:p>
            <a:r>
              <a:rPr lang="en-AU" dirty="0"/>
              <a:t>Board notes</a:t>
            </a:r>
          </a:p>
        </p:txBody>
      </p:sp>
      <p:sp>
        <p:nvSpPr>
          <p:cNvPr id="4" name="Slide Number Placeholder 3">
            <a:extLst>
              <a:ext uri="{FF2B5EF4-FFF2-40B4-BE49-F238E27FC236}">
                <a16:creationId xmlns:a16="http://schemas.microsoft.com/office/drawing/2014/main" id="{DB93DE35-8F2F-6E3B-2F7F-1C3046CB5E51}"/>
              </a:ext>
            </a:extLst>
          </p:cNvPr>
          <p:cNvSpPr>
            <a:spLocks noGrp="1"/>
          </p:cNvSpPr>
          <p:nvPr>
            <p:ph type="sldNum" sz="quarter" idx="5"/>
          </p:nvPr>
        </p:nvSpPr>
        <p:spPr/>
        <p:txBody>
          <a:bodyPr/>
          <a:lstStyle/>
          <a:p>
            <a:fld id="{E91A9C33-CF83-6341-8FC1-F40E7C9969DB}" type="slidenum">
              <a:rPr lang="en-US" smtClean="0"/>
              <a:t>3</a:t>
            </a:fld>
            <a:endParaRPr lang="en-US"/>
          </a:p>
        </p:txBody>
      </p:sp>
    </p:spTree>
    <p:extLst>
      <p:ext uri="{BB962C8B-B14F-4D97-AF65-F5344CB8AC3E}">
        <p14:creationId xmlns:p14="http://schemas.microsoft.com/office/powerpoint/2010/main" val="31051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5</a:t>
            </a:fld>
            <a:endParaRPr lang="en-US"/>
          </a:p>
        </p:txBody>
      </p:sp>
    </p:spTree>
    <p:extLst>
      <p:ext uri="{BB962C8B-B14F-4D97-AF65-F5344CB8AC3E}">
        <p14:creationId xmlns:p14="http://schemas.microsoft.com/office/powerpoint/2010/main" val="52031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6</a:t>
            </a:fld>
            <a:endParaRPr lang="en-US"/>
          </a:p>
        </p:txBody>
      </p:sp>
    </p:spTree>
    <p:extLst>
      <p:ext uri="{BB962C8B-B14F-4D97-AF65-F5344CB8AC3E}">
        <p14:creationId xmlns:p14="http://schemas.microsoft.com/office/powerpoint/2010/main" val="3619306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7</a:t>
            </a:fld>
            <a:endParaRPr lang="en-US"/>
          </a:p>
        </p:txBody>
      </p:sp>
    </p:spTree>
    <p:extLst>
      <p:ext uri="{BB962C8B-B14F-4D97-AF65-F5344CB8AC3E}">
        <p14:creationId xmlns:p14="http://schemas.microsoft.com/office/powerpoint/2010/main" val="348310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10</a:t>
            </a:fld>
            <a:endParaRPr lang="en-US"/>
          </a:p>
        </p:txBody>
      </p:sp>
    </p:spTree>
    <p:extLst>
      <p:ext uri="{BB962C8B-B14F-4D97-AF65-F5344CB8AC3E}">
        <p14:creationId xmlns:p14="http://schemas.microsoft.com/office/powerpoint/2010/main" val="2013296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11</a:t>
            </a:fld>
            <a:endParaRPr lang="en-US"/>
          </a:p>
        </p:txBody>
      </p:sp>
    </p:spTree>
    <p:extLst>
      <p:ext uri="{BB962C8B-B14F-4D97-AF65-F5344CB8AC3E}">
        <p14:creationId xmlns:p14="http://schemas.microsoft.com/office/powerpoint/2010/main" val="2103961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3CD3-52EB-4792-A9D9-987CD03511F0}"/>
              </a:ext>
            </a:extLst>
          </p:cNvPr>
          <p:cNvSpPr>
            <a:spLocks noGrp="1"/>
          </p:cNvSpPr>
          <p:nvPr>
            <p:ph type="ctrTitle"/>
          </p:nvPr>
        </p:nvSpPr>
        <p:spPr>
          <a:xfrm>
            <a:off x="442913" y="441324"/>
            <a:ext cx="11306175" cy="2485349"/>
          </a:xfrm>
        </p:spPr>
        <p:txBody>
          <a:bodyPr wrap="square" lIns="0" tIns="0" rIns="0" bIns="0" anchor="b" anchorCtr="0">
            <a:normAutofit/>
          </a:bodyPr>
          <a:lstStyle>
            <a:lvl1pPr algn="l">
              <a:lnSpc>
                <a:spcPct val="100000"/>
              </a:lnSpc>
              <a:defRPr sz="48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37AA7E-2193-4D1B-A896-BA7E306494CB}"/>
              </a:ext>
            </a:extLst>
          </p:cNvPr>
          <p:cNvSpPr>
            <a:spLocks noGrp="1"/>
          </p:cNvSpPr>
          <p:nvPr>
            <p:ph type="subTitle" idx="1"/>
          </p:nvPr>
        </p:nvSpPr>
        <p:spPr>
          <a:xfrm>
            <a:off x="442913" y="3070799"/>
            <a:ext cx="11306175" cy="2445758"/>
          </a:xfrm>
        </p:spPr>
        <p:txBody>
          <a:bodyPr lIns="0" tIns="0" rIns="0" bIns="0">
            <a:normAutofit/>
          </a:bodyPr>
          <a:lstStyle>
            <a:lvl1pPr marL="0" indent="0" algn="l">
              <a:lnSpc>
                <a:spcPct val="104000"/>
              </a:lnSpc>
              <a:buNone/>
              <a:defRPr sz="4600">
                <a:solidFill>
                  <a:schemeClr val="tx2">
                    <a:alpha val="56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24A14B1-115B-40A3-9D71-3DE33E9DCE4E}"/>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latin typeface="+mn-lt"/>
              </a:defRPr>
            </a:lvl1pPr>
          </a:lstStyle>
          <a:p>
            <a:fld id="{8994394A-E95D-49DE-8614-F37E1FCF0AC3}" type="datetime2">
              <a:rPr lang="en-US" smtClean="0"/>
              <a:pPr/>
              <a:t>Sunday, February 8, 2026</a:t>
            </a:fld>
            <a:endParaRPr lang="en-US" dirty="0"/>
          </a:p>
        </p:txBody>
      </p:sp>
      <p:sp>
        <p:nvSpPr>
          <p:cNvPr id="5" name="Footer Placeholder 4">
            <a:extLst>
              <a:ext uri="{FF2B5EF4-FFF2-40B4-BE49-F238E27FC236}">
                <a16:creationId xmlns:a16="http://schemas.microsoft.com/office/drawing/2014/main" id="{F0BC9B78-0E13-48BD-A3A2-B7E3C6090B8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latin typeface="+mn-lt"/>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944484B9-0F7E-4817-BA9A-C43684759178}"/>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latin typeface="+mn-lt"/>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5506D940-CD1A-46A6-8495-AD6F6CF8B13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50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E95E-B3FC-4D66-AAC3-CE9FD633EBD6}"/>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4D0FFAF-EB02-4979-83B6-66AD14845167}"/>
              </a:ext>
            </a:extLst>
          </p:cNvPr>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0AB40A8D-7F5B-455D-B9AC-EAFE05F87B4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6D51179E-60E8-4F2A-A3F9-6F3CE2ABCAF9}" type="datetime2">
              <a:rPr lang="en-US" smtClean="0"/>
              <a:pPr/>
              <a:t>Sunday, February 8, 2026</a:t>
            </a:fld>
            <a:endParaRPr lang="en-US" dirty="0">
              <a:latin typeface="+mn-lt"/>
            </a:endParaRPr>
          </a:p>
        </p:txBody>
      </p:sp>
      <p:sp>
        <p:nvSpPr>
          <p:cNvPr id="13" name="Footer Placeholder 4">
            <a:extLst>
              <a:ext uri="{FF2B5EF4-FFF2-40B4-BE49-F238E27FC236}">
                <a16:creationId xmlns:a16="http://schemas.microsoft.com/office/drawing/2014/main" id="{45360FA1-A0D1-4CA7-BAC8-9C20FBB59E4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4" name="Slide Number Placeholder 5">
            <a:extLst>
              <a:ext uri="{FF2B5EF4-FFF2-40B4-BE49-F238E27FC236}">
                <a16:creationId xmlns:a16="http://schemas.microsoft.com/office/drawing/2014/main" id="{D2494D40-34C6-48DD-A14E-8065BE4F344D}"/>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7C9D7C2D-6B7C-4FBF-9665-A9282DF48F83}"/>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13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495EC-612C-4307-A7A6-017829B8C834}"/>
              </a:ext>
            </a:extLst>
          </p:cNvPr>
          <p:cNvSpPr>
            <a:spLocks noGrp="1"/>
          </p:cNvSpPr>
          <p:nvPr>
            <p:ph type="title" orient="vert"/>
          </p:nvPr>
        </p:nvSpPr>
        <p:spPr>
          <a:xfrm>
            <a:off x="8724900" y="365125"/>
            <a:ext cx="2628900" cy="51212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FE33132-1A8F-43A9-9321-6FCF01B0F354}"/>
              </a:ext>
            </a:extLst>
          </p:cNvPr>
          <p:cNvSpPr>
            <a:spLocks noGrp="1"/>
          </p:cNvSpPr>
          <p:nvPr>
            <p:ph type="body" orient="vert" idx="1"/>
          </p:nvPr>
        </p:nvSpPr>
        <p:spPr>
          <a:xfrm>
            <a:off x="838200" y="365125"/>
            <a:ext cx="7734300" cy="5121270"/>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F2CA1B-9192-487B-96D3-6D389608F1A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1C32B061-4DDF-403A-A7DB-3B6FD0BE9165}" type="datetime2">
              <a:rPr lang="en-US" smtClean="0"/>
              <a:t>Sunday, February 8, 2026</a:t>
            </a:fld>
            <a:endParaRPr lang="en-US" dirty="0"/>
          </a:p>
        </p:txBody>
      </p:sp>
      <p:sp>
        <p:nvSpPr>
          <p:cNvPr id="8" name="Footer Placeholder 4">
            <a:extLst>
              <a:ext uri="{FF2B5EF4-FFF2-40B4-BE49-F238E27FC236}">
                <a16:creationId xmlns:a16="http://schemas.microsoft.com/office/drawing/2014/main" id="{8B1C9EA4-CA0A-4396-B4AF-4523CD1B2489}"/>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9" name="Slide Number Placeholder 5">
            <a:extLst>
              <a:ext uri="{FF2B5EF4-FFF2-40B4-BE49-F238E27FC236}">
                <a16:creationId xmlns:a16="http://schemas.microsoft.com/office/drawing/2014/main" id="{0CDDF132-C1DB-4EE0-85DA-1FFAC283574F}"/>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08ECED4D-938A-4085-B475-DD4ED90A181B}"/>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592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 Theory slide: Key takeaway +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A49C0F-E4F7-D2EF-89A3-A01FECF56165}"/>
              </a:ext>
            </a:extLst>
          </p:cNvPr>
          <p:cNvSpPr>
            <a:spLocks noGrp="1"/>
          </p:cNvSpPr>
          <p:nvPr>
            <p:ph type="title" hasCustomPrompt="1"/>
          </p:nvPr>
        </p:nvSpPr>
        <p:spPr/>
        <p:txBody>
          <a:bodyPr/>
          <a:lstStyle/>
          <a:p>
            <a:r>
              <a:rPr lang="en-GB" dirty="0"/>
              <a:t>Click to edit slide title</a:t>
            </a:r>
            <a:endParaRPr lang="en-US" dirty="0"/>
          </a:p>
        </p:txBody>
      </p:sp>
      <p:sp>
        <p:nvSpPr>
          <p:cNvPr id="8" name="Text Placeholder 7">
            <a:extLst>
              <a:ext uri="{FF2B5EF4-FFF2-40B4-BE49-F238E27FC236}">
                <a16:creationId xmlns:a16="http://schemas.microsoft.com/office/drawing/2014/main" id="{FF92E17C-0AAA-CE12-6558-95301482E546}"/>
              </a:ext>
            </a:extLst>
          </p:cNvPr>
          <p:cNvSpPr>
            <a:spLocks noGrp="1"/>
          </p:cNvSpPr>
          <p:nvPr>
            <p:ph type="body" sz="quarter" idx="16" hasCustomPrompt="1"/>
          </p:nvPr>
        </p:nvSpPr>
        <p:spPr>
          <a:xfrm>
            <a:off x="206400" y="1263687"/>
            <a:ext cx="9480449" cy="329889"/>
          </a:xfrm>
          <a:prstGeom prst="rect">
            <a:avLst/>
          </a:prstGeom>
        </p:spPr>
        <p:txBody>
          <a:bodyPr wrap="square" lIns="72000" tIns="36000" rIns="72000" bIns="36000">
            <a:spAutoFit/>
          </a:bodyPr>
          <a:lstStyle>
            <a:lvl1pPr>
              <a:lnSpc>
                <a:spcPct val="110000"/>
              </a:lnSpc>
              <a:spcAft>
                <a:spcPts val="800"/>
              </a:spcAft>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add ‘Key takeaway’ text or equations for this slide. </a:t>
            </a:r>
            <a:endParaRPr lang="en-US" dirty="0"/>
          </a:p>
        </p:txBody>
      </p:sp>
      <p:sp>
        <p:nvSpPr>
          <p:cNvPr id="9" name="Text Placeholder 8">
            <a:extLst>
              <a:ext uri="{FF2B5EF4-FFF2-40B4-BE49-F238E27FC236}">
                <a16:creationId xmlns:a16="http://schemas.microsoft.com/office/drawing/2014/main" id="{3E47C2F7-3116-8C53-6763-951FFE4CAE50}"/>
              </a:ext>
            </a:extLst>
          </p:cNvPr>
          <p:cNvSpPr>
            <a:spLocks noGrp="1"/>
          </p:cNvSpPr>
          <p:nvPr>
            <p:ph type="body" sz="quarter" idx="17" hasCustomPrompt="1"/>
          </p:nvPr>
        </p:nvSpPr>
        <p:spPr>
          <a:xfrm>
            <a:off x="206401" y="854137"/>
            <a:ext cx="9483172" cy="391257"/>
          </a:xfrm>
          <a:prstGeom prst="rect">
            <a:avLst/>
          </a:prstGeom>
        </p:spPr>
        <p:txBody>
          <a:bodyPr wrap="square" lIns="72000" tIns="36000" rIns="72000" bIns="36000" anchor="t" anchorCtr="0">
            <a:spAutoFit/>
          </a:bodyPr>
          <a:lstStyle>
            <a:lvl1pPr>
              <a:spcBef>
                <a:spcPts val="0"/>
              </a:spcBef>
              <a:defRPr sz="1866"/>
            </a:lvl1pPr>
          </a:lstStyle>
          <a:p>
            <a:pPr lvl="0"/>
            <a:r>
              <a:rPr lang="en-GB" dirty="0"/>
              <a:t>Click to edit ‘Key takeaway’ heading </a:t>
            </a:r>
          </a:p>
        </p:txBody>
      </p:sp>
    </p:spTree>
    <p:extLst>
      <p:ext uri="{BB962C8B-B14F-4D97-AF65-F5344CB8AC3E}">
        <p14:creationId xmlns:p14="http://schemas.microsoft.com/office/powerpoint/2010/main" val="817462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 Theory slide: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7E64-BF3A-013F-AB28-6246868CFDC5}"/>
              </a:ext>
            </a:extLst>
          </p:cNvPr>
          <p:cNvSpPr>
            <a:spLocks noGrp="1"/>
          </p:cNvSpPr>
          <p:nvPr>
            <p:ph type="title" hasCustomPrompt="1"/>
          </p:nvPr>
        </p:nvSpPr>
        <p:spPr/>
        <p:txBody>
          <a:bodyPr/>
          <a:lstStyle/>
          <a:p>
            <a:r>
              <a:rPr lang="en-GB" dirty="0"/>
              <a:t>Click to edit slide title</a:t>
            </a:r>
            <a:endParaRPr lang="en-US" dirty="0"/>
          </a:p>
        </p:txBody>
      </p:sp>
      <p:sp>
        <p:nvSpPr>
          <p:cNvPr id="8" name="Text Placeholder 7">
            <a:extLst>
              <a:ext uri="{FF2B5EF4-FFF2-40B4-BE49-F238E27FC236}">
                <a16:creationId xmlns:a16="http://schemas.microsoft.com/office/drawing/2014/main" id="{EA267417-C554-4014-17BF-BB00477E8C46}"/>
              </a:ext>
            </a:extLst>
          </p:cNvPr>
          <p:cNvSpPr>
            <a:spLocks noGrp="1"/>
          </p:cNvSpPr>
          <p:nvPr>
            <p:ph type="body" sz="quarter" idx="17" hasCustomPrompt="1"/>
          </p:nvPr>
        </p:nvSpPr>
        <p:spPr>
          <a:xfrm>
            <a:off x="206400" y="1263687"/>
            <a:ext cx="4639435" cy="619966"/>
          </a:xfrm>
          <a:prstGeom prst="rect">
            <a:avLst/>
          </a:prstGeom>
        </p:spPr>
        <p:txBody>
          <a:bodyPr wrap="square" lIns="72000" tIns="36000" rIns="72000" bIns="36000">
            <a:spAutoFit/>
          </a:bodyPr>
          <a:lstStyle>
            <a:lvl1pPr>
              <a:lnSpc>
                <a:spcPct val="110000"/>
              </a:lnSpc>
              <a:spcAft>
                <a:spcPts val="800"/>
              </a:spcAft>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add ‘Key takeaway’ text or equations for this slide. </a:t>
            </a:r>
            <a:endParaRPr lang="en-US" dirty="0"/>
          </a:p>
        </p:txBody>
      </p:sp>
      <p:sp>
        <p:nvSpPr>
          <p:cNvPr id="11" name="Text Placeholder 8">
            <a:extLst>
              <a:ext uri="{FF2B5EF4-FFF2-40B4-BE49-F238E27FC236}">
                <a16:creationId xmlns:a16="http://schemas.microsoft.com/office/drawing/2014/main" id="{443D4F85-F211-5E57-3AFB-AB74E36E3679}"/>
              </a:ext>
            </a:extLst>
          </p:cNvPr>
          <p:cNvSpPr>
            <a:spLocks noGrp="1"/>
          </p:cNvSpPr>
          <p:nvPr>
            <p:ph type="body" sz="quarter" idx="18" hasCustomPrompt="1"/>
          </p:nvPr>
        </p:nvSpPr>
        <p:spPr>
          <a:xfrm>
            <a:off x="206401" y="854137"/>
            <a:ext cx="4639435" cy="391257"/>
          </a:xfrm>
          <a:prstGeom prst="rect">
            <a:avLst/>
          </a:prstGeom>
        </p:spPr>
        <p:txBody>
          <a:bodyPr wrap="square" lIns="72000" tIns="36000" rIns="72000" bIns="36000" anchor="t" anchorCtr="0">
            <a:spAutoFit/>
          </a:bodyPr>
          <a:lstStyle>
            <a:lvl1pPr>
              <a:spcBef>
                <a:spcPts val="0"/>
              </a:spcBef>
              <a:defRPr sz="1866"/>
            </a:lvl1pPr>
          </a:lstStyle>
          <a:p>
            <a:pPr lvl="0"/>
            <a:r>
              <a:rPr lang="en-GB" dirty="0"/>
              <a:t>Click to edit ‘Key takeaway’ heading </a:t>
            </a:r>
          </a:p>
        </p:txBody>
      </p:sp>
      <p:sp>
        <p:nvSpPr>
          <p:cNvPr id="12" name="Text Placeholder 7">
            <a:extLst>
              <a:ext uri="{FF2B5EF4-FFF2-40B4-BE49-F238E27FC236}">
                <a16:creationId xmlns:a16="http://schemas.microsoft.com/office/drawing/2014/main" id="{9C738040-D0FF-C319-3353-97AC31641E6D}"/>
              </a:ext>
            </a:extLst>
          </p:cNvPr>
          <p:cNvSpPr>
            <a:spLocks noGrp="1"/>
          </p:cNvSpPr>
          <p:nvPr>
            <p:ph type="body" sz="quarter" idx="15" hasCustomPrompt="1"/>
          </p:nvPr>
        </p:nvSpPr>
        <p:spPr>
          <a:xfrm>
            <a:off x="5098734" y="1261669"/>
            <a:ext cx="4585393" cy="619966"/>
          </a:xfrm>
          <a:prstGeom prst="rect">
            <a:avLst/>
          </a:prstGeom>
        </p:spPr>
        <p:txBody>
          <a:bodyPr wrap="square" lIns="72000" tIns="36000" rIns="72000" bIns="36000">
            <a:spAutoFit/>
          </a:bodyPr>
          <a:lstStyle>
            <a:lvl1pPr marL="228526" indent="-228526">
              <a:lnSpc>
                <a:spcPct val="110000"/>
              </a:lnSpc>
              <a:spcAft>
                <a:spcPts val="800"/>
              </a:spcAft>
              <a:buFont typeface="Arial" panose="020B0604020202020204" pitchFamily="34" charset="0"/>
              <a:buChar char="•"/>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add ‘Deep dive’ text or equations for this slide. </a:t>
            </a:r>
            <a:endParaRPr lang="en-US" dirty="0"/>
          </a:p>
        </p:txBody>
      </p:sp>
      <p:sp>
        <p:nvSpPr>
          <p:cNvPr id="7" name="Text Placeholder 8">
            <a:extLst>
              <a:ext uri="{FF2B5EF4-FFF2-40B4-BE49-F238E27FC236}">
                <a16:creationId xmlns:a16="http://schemas.microsoft.com/office/drawing/2014/main" id="{E7EDB318-FFE1-CCFE-B7B2-F87B344F7FBD}"/>
              </a:ext>
            </a:extLst>
          </p:cNvPr>
          <p:cNvSpPr>
            <a:spLocks noGrp="1"/>
          </p:cNvSpPr>
          <p:nvPr>
            <p:ph type="body" sz="quarter" idx="20" hasCustomPrompt="1"/>
          </p:nvPr>
        </p:nvSpPr>
        <p:spPr>
          <a:xfrm>
            <a:off x="5100140" y="854137"/>
            <a:ext cx="4586709" cy="391257"/>
          </a:xfrm>
          <a:prstGeom prst="rect">
            <a:avLst/>
          </a:prstGeom>
        </p:spPr>
        <p:txBody>
          <a:bodyPr wrap="square" lIns="72000" tIns="36000" rIns="72000" bIns="36000" anchor="t" anchorCtr="0">
            <a:spAutoFit/>
          </a:bodyPr>
          <a:lstStyle>
            <a:lvl1pPr>
              <a:spcBef>
                <a:spcPts val="0"/>
              </a:spcBef>
              <a:defRPr sz="1866"/>
            </a:lvl1pPr>
          </a:lstStyle>
          <a:p>
            <a:pPr lvl="0"/>
            <a:r>
              <a:rPr lang="en-GB" dirty="0"/>
              <a:t>Click to edit ‘Deep dive’ heading </a:t>
            </a:r>
          </a:p>
        </p:txBody>
      </p:sp>
    </p:spTree>
    <p:extLst>
      <p:ext uri="{BB962C8B-B14F-4D97-AF65-F5344CB8AC3E}">
        <p14:creationId xmlns:p14="http://schemas.microsoft.com/office/powerpoint/2010/main" val="1654698301"/>
      </p:ext>
    </p:extLst>
  </p:cSld>
  <p:clrMapOvr>
    <a:masterClrMapping/>
  </p:clrMapOvr>
  <p:extLst>
    <p:ext uri="{DCECCB84-F9BA-43D5-87BE-67443E8EF086}">
      <p15:sldGuideLst xmlns:p15="http://schemas.microsoft.com/office/powerpoint/2012/main">
        <p15:guide id="1" pos="2290">
          <p15:clr>
            <a:srgbClr val="5ACBF0"/>
          </p15:clr>
        </p15:guide>
        <p15:guide id="2" pos="240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 Summary: text + cards">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5CABC9-D1FE-EACB-8190-876CFC5A7C8D}"/>
              </a:ext>
            </a:extLst>
          </p:cNvPr>
          <p:cNvSpPr txBox="1"/>
          <p:nvPr userDrawn="1"/>
        </p:nvSpPr>
        <p:spPr>
          <a:xfrm>
            <a:off x="206385" y="143955"/>
            <a:ext cx="3504689" cy="645081"/>
          </a:xfrm>
          <a:prstGeom prst="rect">
            <a:avLst/>
          </a:prstGeom>
          <a:noFill/>
        </p:spPr>
        <p:txBody>
          <a:bodyPr wrap="square" lIns="0" tIns="95970" rIns="95970" bIns="95970" rtlCol="0">
            <a:noAutofit/>
          </a:bodyPr>
          <a:lstStyle/>
          <a:p>
            <a:r>
              <a:rPr lang="en-GB" sz="2932" b="1" i="0" dirty="0">
                <a:solidFill>
                  <a:schemeClr val="bg1"/>
                </a:solidFill>
                <a:latin typeface="Whitney SSm Semibold" pitchFamily="2" charset="0"/>
              </a:rPr>
              <a:t>Summary</a:t>
            </a:r>
            <a:endParaRPr lang="en-US" sz="2932" b="1" i="0" dirty="0">
              <a:solidFill>
                <a:schemeClr val="bg1"/>
              </a:solidFill>
              <a:latin typeface="Whitney SSm Semibold" pitchFamily="2" charset="0"/>
            </a:endParaRPr>
          </a:p>
        </p:txBody>
      </p:sp>
      <p:sp>
        <p:nvSpPr>
          <p:cNvPr id="7" name="Text Placeholder 8">
            <a:extLst>
              <a:ext uri="{FF2B5EF4-FFF2-40B4-BE49-F238E27FC236}">
                <a16:creationId xmlns:a16="http://schemas.microsoft.com/office/drawing/2014/main" id="{16AC0E89-74EC-E692-8C37-0FF84D41767D}"/>
              </a:ext>
            </a:extLst>
          </p:cNvPr>
          <p:cNvSpPr>
            <a:spLocks noGrp="1"/>
          </p:cNvSpPr>
          <p:nvPr>
            <p:ph type="body" sz="quarter" idx="11" hasCustomPrompt="1"/>
          </p:nvPr>
        </p:nvSpPr>
        <p:spPr>
          <a:xfrm>
            <a:off x="206385" y="3036906"/>
            <a:ext cx="9492792" cy="331107"/>
          </a:xfrm>
          <a:prstGeom prst="rect">
            <a:avLst/>
          </a:prstGeom>
        </p:spPr>
        <p:txBody>
          <a:bodyPr wrap="square" lIns="72000" tIns="36000" rIns="72000" bIns="36000">
            <a:spAutoFit/>
          </a:bodyPr>
          <a:lstStyle>
            <a:lvl1pPr marL="0" marR="0" indent="0" algn="l" defTabSz="1218804" rtl="0" eaLnBrk="1" fontAlgn="auto" latinLnBrk="0" hangingPunct="1">
              <a:lnSpc>
                <a:spcPct val="90000"/>
              </a:lnSpc>
              <a:spcBef>
                <a:spcPts val="1333"/>
              </a:spcBef>
              <a:spcAft>
                <a:spcPts val="0"/>
              </a:spcAft>
              <a:buClrTx/>
              <a:buSzTx/>
              <a:buFont typeface="Arial" panose="020B0604020202020204" pitchFamily="34" charset="0"/>
              <a:buNone/>
              <a:tabLst/>
              <a:defRPr sz="1866" b="1" i="0">
                <a:latin typeface="Whitney SSm Semibold" pitchFamily="2" charset="0"/>
              </a:defRPr>
            </a:lvl1pPr>
          </a:lstStyle>
          <a:p>
            <a:pPr marL="0" marR="0" lvl="0" indent="0" algn="l" defTabSz="1218804"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dirty="0"/>
              <a:t>Click to edit key summary sub-point heading </a:t>
            </a:r>
          </a:p>
        </p:txBody>
      </p:sp>
      <p:sp>
        <p:nvSpPr>
          <p:cNvPr id="8" name="Text Placeholder 7">
            <a:extLst>
              <a:ext uri="{FF2B5EF4-FFF2-40B4-BE49-F238E27FC236}">
                <a16:creationId xmlns:a16="http://schemas.microsoft.com/office/drawing/2014/main" id="{384005E4-2635-0971-1177-8E2B9FCF544A}"/>
              </a:ext>
            </a:extLst>
          </p:cNvPr>
          <p:cNvSpPr>
            <a:spLocks noGrp="1"/>
          </p:cNvSpPr>
          <p:nvPr>
            <p:ph type="body" sz="quarter" idx="15" hasCustomPrompt="1"/>
          </p:nvPr>
        </p:nvSpPr>
        <p:spPr>
          <a:xfrm>
            <a:off x="206384" y="1591490"/>
            <a:ext cx="9490067" cy="329889"/>
          </a:xfrm>
          <a:prstGeom prst="rect">
            <a:avLst/>
          </a:prstGeom>
        </p:spPr>
        <p:txBody>
          <a:bodyPr wrap="square" lIns="72000" tIns="36000" rIns="72000" bIns="36000">
            <a:spAutoFit/>
          </a:bodyPr>
          <a:lstStyle>
            <a:lvl1pPr marL="0" indent="0">
              <a:lnSpc>
                <a:spcPct val="110000"/>
              </a:lnSpc>
              <a:spcAft>
                <a:spcPts val="800"/>
              </a:spcAft>
              <a:buNone/>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edit the text</a:t>
            </a:r>
          </a:p>
        </p:txBody>
      </p:sp>
      <p:sp>
        <p:nvSpPr>
          <p:cNvPr id="9" name="Text Placeholder 7">
            <a:extLst>
              <a:ext uri="{FF2B5EF4-FFF2-40B4-BE49-F238E27FC236}">
                <a16:creationId xmlns:a16="http://schemas.microsoft.com/office/drawing/2014/main" id="{E2E74FEE-7E60-7FD4-9D84-31823BD6E98D}"/>
              </a:ext>
            </a:extLst>
          </p:cNvPr>
          <p:cNvSpPr>
            <a:spLocks noGrp="1"/>
          </p:cNvSpPr>
          <p:nvPr>
            <p:ph type="body" sz="quarter" idx="16" hasCustomPrompt="1"/>
          </p:nvPr>
        </p:nvSpPr>
        <p:spPr>
          <a:xfrm>
            <a:off x="206384" y="3403509"/>
            <a:ext cx="9490067" cy="722526"/>
          </a:xfrm>
          <a:prstGeom prst="rect">
            <a:avLst/>
          </a:prstGeom>
        </p:spPr>
        <p:txBody>
          <a:bodyPr wrap="square" lIns="72000" tIns="36000" rIns="72000" bIns="36000">
            <a:spAutoFit/>
          </a:bodyPr>
          <a:lstStyle>
            <a:lvl1pPr marL="228526" indent="-228526">
              <a:lnSpc>
                <a:spcPct val="110000"/>
              </a:lnSpc>
              <a:spcBef>
                <a:spcPts val="0"/>
              </a:spcBef>
              <a:spcAft>
                <a:spcPts val="800"/>
              </a:spcAft>
              <a:buFont typeface="Arial" panose="020B0604020202020204" pitchFamily="34" charset="0"/>
              <a:buChar char="•"/>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edit the text</a:t>
            </a:r>
          </a:p>
          <a:p>
            <a:pPr lvl="0"/>
            <a:endParaRPr lang="en-US" dirty="0"/>
          </a:p>
        </p:txBody>
      </p:sp>
      <p:sp>
        <p:nvSpPr>
          <p:cNvPr id="10" name="Text Placeholder 8">
            <a:extLst>
              <a:ext uri="{FF2B5EF4-FFF2-40B4-BE49-F238E27FC236}">
                <a16:creationId xmlns:a16="http://schemas.microsoft.com/office/drawing/2014/main" id="{36F05BA5-1DFD-3EE7-4B87-B2C12B8DE14A}"/>
              </a:ext>
            </a:extLst>
          </p:cNvPr>
          <p:cNvSpPr>
            <a:spLocks noGrp="1"/>
          </p:cNvSpPr>
          <p:nvPr>
            <p:ph type="body" sz="quarter" idx="17" hasCustomPrompt="1"/>
          </p:nvPr>
        </p:nvSpPr>
        <p:spPr>
          <a:xfrm>
            <a:off x="206385" y="1220941"/>
            <a:ext cx="9492792" cy="331107"/>
          </a:xfrm>
          <a:prstGeom prst="rect">
            <a:avLst/>
          </a:prstGeom>
        </p:spPr>
        <p:txBody>
          <a:bodyPr wrap="square" lIns="72000" tIns="36000" rIns="72000" bIns="36000" anchor="t" anchorCtr="0">
            <a:spAutoFit/>
          </a:bodyPr>
          <a:lstStyle>
            <a:lvl1pPr marL="0" marR="0" indent="0" algn="l" defTabSz="1218804" rtl="0" eaLnBrk="1" fontAlgn="auto" latinLnBrk="0" hangingPunct="1">
              <a:lnSpc>
                <a:spcPct val="90000"/>
              </a:lnSpc>
              <a:spcBef>
                <a:spcPts val="0"/>
              </a:spcBef>
              <a:spcAft>
                <a:spcPts val="0"/>
              </a:spcAft>
              <a:buClrTx/>
              <a:buSzTx/>
              <a:buFont typeface="Arial" panose="020B0604020202020204" pitchFamily="34" charset="0"/>
              <a:buNone/>
              <a:tabLst/>
              <a:defRPr sz="1866" b="1" i="0">
                <a:latin typeface="Whitney SSm Semibold" pitchFamily="2" charset="0"/>
              </a:defRPr>
            </a:lvl1pPr>
          </a:lstStyle>
          <a:p>
            <a:pPr marL="0" marR="0" lvl="0" indent="0" algn="l" defTabSz="1218804" rtl="0" eaLnBrk="1" fontAlgn="auto" latinLnBrk="0" hangingPunct="1">
              <a:lnSpc>
                <a:spcPct val="90000"/>
              </a:lnSpc>
              <a:spcBef>
                <a:spcPts val="0"/>
              </a:spcBef>
              <a:spcAft>
                <a:spcPts val="0"/>
              </a:spcAft>
              <a:buClrTx/>
              <a:buSzTx/>
              <a:buFont typeface="Arial" panose="020B0604020202020204" pitchFamily="34" charset="0"/>
              <a:buNone/>
              <a:tabLst/>
              <a:defRPr/>
            </a:pPr>
            <a:r>
              <a:rPr lang="en-GB" dirty="0"/>
              <a:t>Click to edit key summary point</a:t>
            </a:r>
          </a:p>
        </p:txBody>
      </p:sp>
    </p:spTree>
    <p:extLst>
      <p:ext uri="{BB962C8B-B14F-4D97-AF65-F5344CB8AC3E}">
        <p14:creationId xmlns:p14="http://schemas.microsoft.com/office/powerpoint/2010/main" val="33312838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96C-4B86-4CA0-A733-55338D7B1EBF}"/>
              </a:ext>
            </a:extLst>
          </p:cNvPr>
          <p:cNvSpPr>
            <a:spLocks noGrp="1"/>
          </p:cNvSpPr>
          <p:nvPr>
            <p:ph type="title"/>
          </p:nvPr>
        </p:nvSpPr>
        <p:spPr>
          <a:xfrm>
            <a:off x="1343025" y="328839"/>
            <a:ext cx="10406063" cy="1263423"/>
          </a:xfrm>
        </p:spPr>
        <p:txBody>
          <a:bodyPr wrap="square">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3DB26C1-D742-4B12-B5E3-153A24D0AAAD}"/>
              </a:ext>
            </a:extLst>
          </p:cNvPr>
          <p:cNvSpPr>
            <a:spLocks noGrp="1"/>
          </p:cNvSpPr>
          <p:nvPr>
            <p:ph idx="1"/>
          </p:nvPr>
        </p:nvSpPr>
        <p:spPr>
          <a:xfrm>
            <a:off x="1343025" y="2060575"/>
            <a:ext cx="10406063" cy="4356100"/>
          </a:xfrm>
        </p:spPr>
        <p:txBody>
          <a:bodyPr lIns="0" tIns="0" rIns="0" bIns="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58D82CC3-100B-41FC-9DB0-99A6D4849F72}" type="datetime2">
              <a:rPr lang="en-US" smtClean="0"/>
              <a:pPr/>
              <a:t>Sunday, February 8, 2026</a:t>
            </a:fld>
            <a:endParaRPr lang="en-US" dirty="0">
              <a:latin typeface="+mn-lt"/>
            </a:endParaRPr>
          </a:p>
        </p:txBody>
      </p:sp>
      <p:sp>
        <p:nvSpPr>
          <p:cNvPr id="12" name="Footer Placeholder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3" name="Slide Number Placeholder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36386491-6F13-4235-A32F-9F6D67F13D05}"/>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36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4A12-D27E-4943-9C01-3BAB8E6F376E}"/>
              </a:ext>
            </a:extLst>
          </p:cNvPr>
          <p:cNvSpPr>
            <a:spLocks noGrp="1"/>
          </p:cNvSpPr>
          <p:nvPr>
            <p:ph type="title"/>
          </p:nvPr>
        </p:nvSpPr>
        <p:spPr>
          <a:xfrm>
            <a:off x="442913" y="435429"/>
            <a:ext cx="11269661" cy="3317307"/>
          </a:xfrm>
        </p:spPr>
        <p:txBody>
          <a:bodyPr anchor="b">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7C9FB4-A15D-4A4C-9518-2A54AAF12E11}"/>
              </a:ext>
            </a:extLst>
          </p:cNvPr>
          <p:cNvSpPr>
            <a:spLocks noGrp="1"/>
          </p:cNvSpPr>
          <p:nvPr>
            <p:ph type="body" idx="1"/>
          </p:nvPr>
        </p:nvSpPr>
        <p:spPr>
          <a:xfrm>
            <a:off x="442913" y="3832563"/>
            <a:ext cx="11269661" cy="1527175"/>
          </a:xfrm>
        </p:spPr>
        <p:txBody>
          <a:bodyPr lIns="0" tIns="0" rIns="0" bIns="0"/>
          <a:lstStyle>
            <a:lvl1pPr marL="0" indent="0">
              <a:buNone/>
              <a:defRPr sz="2400">
                <a:solidFill>
                  <a:schemeClr val="tx2">
                    <a:alpha val="56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Date Placeholder 3">
            <a:extLst>
              <a:ext uri="{FF2B5EF4-FFF2-40B4-BE49-F238E27FC236}">
                <a16:creationId xmlns:a16="http://schemas.microsoft.com/office/drawing/2014/main" id="{8F31430D-78C1-413D-9D0E-779491324EB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3E58FDCC-AC46-4D9F-98DC-C163BFA43704}" type="datetime2">
              <a:rPr lang="en-US" smtClean="0"/>
              <a:t>Sunday, February 8, 2026</a:t>
            </a:fld>
            <a:endParaRPr lang="en-US" dirty="0"/>
          </a:p>
        </p:txBody>
      </p:sp>
      <p:sp>
        <p:nvSpPr>
          <p:cNvPr id="15" name="Footer Placeholder 4">
            <a:extLst>
              <a:ext uri="{FF2B5EF4-FFF2-40B4-BE49-F238E27FC236}">
                <a16:creationId xmlns:a16="http://schemas.microsoft.com/office/drawing/2014/main" id="{F437B06F-6E01-48C4-A79E-B8559775EE4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3C4C198-D899-4BDA-877C-D8A3CAD32D69}"/>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77955689-FF51-4F45-9ABB-35CEF1E96A0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6EFA-DCD1-439C-848B-9465217A68CA}"/>
              </a:ext>
            </a:extLst>
          </p:cNvPr>
          <p:cNvSpPr>
            <a:spLocks noGrp="1"/>
          </p:cNvSpPr>
          <p:nvPr>
            <p:ph type="title"/>
          </p:nvPr>
        </p:nvSpPr>
        <p:spPr>
          <a:xfrm>
            <a:off x="442800" y="327600"/>
            <a:ext cx="11269660" cy="11412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E0590-915B-4BD8-8660-C5BE9D175699}"/>
              </a:ext>
            </a:extLst>
          </p:cNvPr>
          <p:cNvSpPr>
            <a:spLocks noGrp="1"/>
          </p:cNvSpPr>
          <p:nvPr>
            <p:ph sz="half" idx="1"/>
          </p:nvPr>
        </p:nvSpPr>
        <p:spPr>
          <a:xfrm>
            <a:off x="442914"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E1B82F1-F0AC-48D5-9F1C-5141E4C177EA}"/>
              </a:ext>
            </a:extLst>
          </p:cNvPr>
          <p:cNvSpPr>
            <a:spLocks noGrp="1"/>
          </p:cNvSpPr>
          <p:nvPr>
            <p:ph sz="half" idx="2"/>
          </p:nvPr>
        </p:nvSpPr>
        <p:spPr>
          <a:xfrm>
            <a:off x="6311899"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51D4ED8D-AAB0-42B0-91B5-93260AC18FC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45832F11-C374-493A-BB7E-11B09A67FAD0}" type="datetime2">
              <a:rPr lang="en-US" smtClean="0"/>
              <a:t>Sunday, February 8, 2026</a:t>
            </a:fld>
            <a:endParaRPr lang="en-US" dirty="0"/>
          </a:p>
        </p:txBody>
      </p:sp>
      <p:sp>
        <p:nvSpPr>
          <p:cNvPr id="17" name="Footer Placeholder 4">
            <a:extLst>
              <a:ext uri="{FF2B5EF4-FFF2-40B4-BE49-F238E27FC236}">
                <a16:creationId xmlns:a16="http://schemas.microsoft.com/office/drawing/2014/main" id="{6C7CAD99-5F8F-43D0-83F2-E1F53021D332}"/>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8" name="Slide Number Placeholder 5">
            <a:extLst>
              <a:ext uri="{FF2B5EF4-FFF2-40B4-BE49-F238E27FC236}">
                <a16:creationId xmlns:a16="http://schemas.microsoft.com/office/drawing/2014/main" id="{5A52DE47-9FB8-4EF9-B8CE-36891260097B}"/>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9" name="Straight Connector 18">
            <a:extLst>
              <a:ext uri="{FF2B5EF4-FFF2-40B4-BE49-F238E27FC236}">
                <a16:creationId xmlns:a16="http://schemas.microsoft.com/office/drawing/2014/main" id="{9BC5E49A-E440-42D6-8B0F-D4B5BAD8CAB8}"/>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51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82FF-2A32-49DE-8CD8-110B8656515F}"/>
              </a:ext>
            </a:extLst>
          </p:cNvPr>
          <p:cNvSpPr>
            <a:spLocks noGrp="1"/>
          </p:cNvSpPr>
          <p:nvPr>
            <p:ph type="title"/>
          </p:nvPr>
        </p:nvSpPr>
        <p:spPr>
          <a:xfrm>
            <a:off x="442799" y="327598"/>
            <a:ext cx="11269775" cy="1363091"/>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B8169D-3731-4C94-88AE-B0A6F9E0B556}"/>
              </a:ext>
            </a:extLst>
          </p:cNvPr>
          <p:cNvSpPr>
            <a:spLocks noGrp="1"/>
          </p:cNvSpPr>
          <p:nvPr>
            <p:ph type="body" idx="1"/>
          </p:nvPr>
        </p:nvSpPr>
        <p:spPr>
          <a:xfrm>
            <a:off x="442797" y="1790700"/>
            <a:ext cx="5437187" cy="615950"/>
          </a:xfrm>
        </p:spPr>
        <p:txBody>
          <a:bodyPr anchor="b">
            <a:normAutofit/>
          </a:bodyPr>
          <a:lstStyle>
            <a:lvl1pPr marL="0" indent="0">
              <a:buNone/>
              <a:defRPr sz="12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5437187" cy="3011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F90129-65EC-4BFC-B51F-3F2174644348}"/>
              </a:ext>
            </a:extLst>
          </p:cNvPr>
          <p:cNvSpPr>
            <a:spLocks noGrp="1"/>
          </p:cNvSpPr>
          <p:nvPr>
            <p:ph type="body" sz="quarter" idx="3"/>
          </p:nvPr>
        </p:nvSpPr>
        <p:spPr>
          <a:xfrm>
            <a:off x="6311786" y="1790700"/>
            <a:ext cx="5437187" cy="615950"/>
          </a:xfrm>
        </p:spPr>
        <p:txBody>
          <a:bodyPr anchor="b">
            <a:normAutofit/>
          </a:bodyPr>
          <a:lstStyle>
            <a:lvl1pPr marL="0" indent="0">
              <a:buNone/>
              <a:defRPr sz="12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AAB39-390C-4C6E-90BC-E2A2548658B2}"/>
              </a:ext>
            </a:extLst>
          </p:cNvPr>
          <p:cNvSpPr>
            <a:spLocks noGrp="1"/>
          </p:cNvSpPr>
          <p:nvPr>
            <p:ph sz="quarter" idx="4"/>
          </p:nvPr>
        </p:nvSpPr>
        <p:spPr>
          <a:xfrm>
            <a:off x="6311786" y="2505075"/>
            <a:ext cx="5437187" cy="3011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5136546C-EE55-422E-9D57-50E6C4234F80}" type="datetime2">
              <a:rPr lang="en-US" smtClean="0"/>
              <a:t>Sunday, February 8, 2026</a:t>
            </a:fld>
            <a:endParaRPr lang="en-US" dirty="0"/>
          </a:p>
        </p:txBody>
      </p:sp>
      <p:sp>
        <p:nvSpPr>
          <p:cNvPr id="15" name="Footer Placeholder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92246C7-481F-434A-A687-C6734C2FA1CA}"/>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930E56EE-505D-4420-971C-982EA4EF0564}"/>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56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FFBA-B7FA-43C2-A543-187E29A622A3}"/>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EB4886C6-7F2A-4A13-85F1-EFDA370C5B8D}"/>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83685C8A-A1A1-423D-82D7-1ACC187CCA77}" type="datetime2">
              <a:rPr lang="en-US" smtClean="0"/>
              <a:pPr/>
              <a:t>Sunday, February 8, 2026</a:t>
            </a:fld>
            <a:endParaRPr lang="en-US" dirty="0">
              <a:latin typeface="+mn-lt"/>
            </a:endParaRPr>
          </a:p>
        </p:txBody>
      </p:sp>
      <p:sp>
        <p:nvSpPr>
          <p:cNvPr id="14" name="Footer Placeholder 4">
            <a:extLst>
              <a:ext uri="{FF2B5EF4-FFF2-40B4-BE49-F238E27FC236}">
                <a16:creationId xmlns:a16="http://schemas.microsoft.com/office/drawing/2014/main" id="{69FAAFC2-F91B-4189-A9FA-0696BF84D63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5" name="Slide Number Placeholder 5">
            <a:extLst>
              <a:ext uri="{FF2B5EF4-FFF2-40B4-BE49-F238E27FC236}">
                <a16:creationId xmlns:a16="http://schemas.microsoft.com/office/drawing/2014/main" id="{05B673D0-3765-46AD-B094-DDF79E463DD3}"/>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2" name="Straight Connector 11">
            <a:extLst>
              <a:ext uri="{FF2B5EF4-FFF2-40B4-BE49-F238E27FC236}">
                <a16:creationId xmlns:a16="http://schemas.microsoft.com/office/drawing/2014/main" id="{DEA31187-FB8B-4DDF-A5A9-69AB1359F0E9}"/>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10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325DF798-D264-4BC9-8824-70A25106E4C6}" type="datetime2">
              <a:rPr lang="en-US" smtClean="0"/>
              <a:pPr/>
              <a:t>Sunday, February 8, 2026</a:t>
            </a:fld>
            <a:endParaRPr lang="en-US" dirty="0">
              <a:latin typeface="+mn-lt"/>
            </a:endParaRPr>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9" name="Straight Connector 8">
            <a:extLst>
              <a:ext uri="{FF2B5EF4-FFF2-40B4-BE49-F238E27FC236}">
                <a16:creationId xmlns:a16="http://schemas.microsoft.com/office/drawing/2014/main" id="{01AA0935-460F-4638-9E37-D59F2DEC0AC4}"/>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18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A843-22A2-45CD-8189-8D0947C0466B}"/>
              </a:ext>
            </a:extLst>
          </p:cNvPr>
          <p:cNvSpPr>
            <a:spLocks noGrp="1"/>
          </p:cNvSpPr>
          <p:nvPr>
            <p:ph type="title"/>
          </p:nvPr>
        </p:nvSpPr>
        <p:spPr>
          <a:xfrm>
            <a:off x="442915" y="383270"/>
            <a:ext cx="3457573" cy="1373076"/>
          </a:xfrm>
        </p:spPr>
        <p:txBody>
          <a:bodyPr anchor="t" anchorCtr="0">
            <a:normAutofit/>
          </a:bodyPr>
          <a:lstStyle>
            <a:lvl1pPr>
              <a:lnSpc>
                <a:spcPct val="100000"/>
              </a:lnSpc>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AAAB4C-B3C9-4E63-8A1B-082C0F49215B}"/>
              </a:ext>
            </a:extLst>
          </p:cNvPr>
          <p:cNvSpPr>
            <a:spLocks noGrp="1"/>
          </p:cNvSpPr>
          <p:nvPr>
            <p:ph idx="1"/>
          </p:nvPr>
        </p:nvSpPr>
        <p:spPr>
          <a:xfrm>
            <a:off x="4367213" y="349369"/>
            <a:ext cx="7345362" cy="5167187"/>
          </a:xfrm>
        </p:spPr>
        <p:txBody>
          <a:bodyPr/>
          <a:lstStyle>
            <a:lvl1pPr>
              <a:lnSpc>
                <a:spcPct val="112000"/>
              </a:lnSpc>
              <a:defRPr sz="3200">
                <a:solidFill>
                  <a:schemeClr val="tx2">
                    <a:alpha val="77000"/>
                  </a:schemeClr>
                </a:solidFill>
              </a:defRPr>
            </a:lvl1pPr>
            <a:lvl2pPr>
              <a:lnSpc>
                <a:spcPct val="112000"/>
              </a:lnSpc>
              <a:defRPr sz="3200">
                <a:solidFill>
                  <a:schemeClr val="tx2">
                    <a:alpha val="77000"/>
                  </a:schemeClr>
                </a:solidFill>
              </a:defRPr>
            </a:lvl2pPr>
            <a:lvl3pPr>
              <a:lnSpc>
                <a:spcPct val="120000"/>
              </a:lnSpc>
              <a:defRPr sz="2000">
                <a:solidFill>
                  <a:schemeClr val="tx2">
                    <a:alpha val="77000"/>
                  </a:schemeClr>
                </a:solidFill>
              </a:defRPr>
            </a:lvl3pPr>
            <a:lvl4pPr>
              <a:lnSpc>
                <a:spcPct val="120000"/>
              </a:lnSpc>
              <a:defRPr sz="2000">
                <a:solidFill>
                  <a:schemeClr val="tx2">
                    <a:alpha val="77000"/>
                  </a:schemeClr>
                </a:solidFill>
              </a:defRPr>
            </a:lvl4pPr>
            <a:lvl5pPr>
              <a:lnSpc>
                <a:spcPct val="120000"/>
              </a:lnSpc>
              <a:defRPr sz="1600">
                <a:solidFill>
                  <a:schemeClr val="tx2">
                    <a:alpha val="77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5EDF08E-8814-4AB5-9EEC-0052256A7047}"/>
              </a:ext>
            </a:extLst>
          </p:cNvPr>
          <p:cNvSpPr>
            <a:spLocks noGrp="1"/>
          </p:cNvSpPr>
          <p:nvPr>
            <p:ph type="body" sz="half" idx="2"/>
          </p:nvPr>
        </p:nvSpPr>
        <p:spPr>
          <a:xfrm>
            <a:off x="442915" y="2264229"/>
            <a:ext cx="3457573" cy="3171372"/>
          </a:xfrm>
        </p:spPr>
        <p:txBody>
          <a:bodyPr>
            <a:normAutofit/>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Date Placeholder 3">
            <a:extLst>
              <a:ext uri="{FF2B5EF4-FFF2-40B4-BE49-F238E27FC236}">
                <a16:creationId xmlns:a16="http://schemas.microsoft.com/office/drawing/2014/main" id="{65940B35-2B52-4835-9F7F-6AB86A1212B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29ACAD25-C1CF-4F11-8692-066E6505443C}" type="datetime2">
              <a:rPr lang="en-US" smtClean="0"/>
              <a:t>Sunday, February 8, 2026</a:t>
            </a:fld>
            <a:endParaRPr lang="en-US" dirty="0"/>
          </a:p>
        </p:txBody>
      </p:sp>
      <p:sp>
        <p:nvSpPr>
          <p:cNvPr id="18" name="Footer Placeholder 4">
            <a:extLst>
              <a:ext uri="{FF2B5EF4-FFF2-40B4-BE49-F238E27FC236}">
                <a16:creationId xmlns:a16="http://schemas.microsoft.com/office/drawing/2014/main" id="{0BAE5D7E-7CFE-48B9-836B-640E4E881CFE}"/>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9" name="Slide Number Placeholder 5">
            <a:extLst>
              <a:ext uri="{FF2B5EF4-FFF2-40B4-BE49-F238E27FC236}">
                <a16:creationId xmlns:a16="http://schemas.microsoft.com/office/drawing/2014/main" id="{507FA91D-E0EF-4D4B-9E56-5E0033042E01}"/>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20" name="Straight Connector 19">
            <a:extLst>
              <a:ext uri="{FF2B5EF4-FFF2-40B4-BE49-F238E27FC236}">
                <a16:creationId xmlns:a16="http://schemas.microsoft.com/office/drawing/2014/main" id="{E703507D-4779-4D32-85CB-0A8040B6E552}"/>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48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69B5-6EAD-4108-B9E2-9CABAB9DE89D}"/>
              </a:ext>
            </a:extLst>
          </p:cNvPr>
          <p:cNvSpPr>
            <a:spLocks noGrp="1"/>
          </p:cNvSpPr>
          <p:nvPr>
            <p:ph type="title"/>
          </p:nvPr>
        </p:nvSpPr>
        <p:spPr>
          <a:xfrm>
            <a:off x="1335088" y="441324"/>
            <a:ext cx="3932237" cy="952047"/>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275599E-B10D-4308-A5CB-CC7D487B495D}"/>
              </a:ext>
            </a:extLst>
          </p:cNvPr>
          <p:cNvSpPr>
            <a:spLocks noGrp="1"/>
          </p:cNvSpPr>
          <p:nvPr>
            <p:ph type="pic" idx="1"/>
          </p:nvPr>
        </p:nvSpPr>
        <p:spPr>
          <a:xfrm>
            <a:off x="5678488" y="441324"/>
            <a:ext cx="6078083" cy="5508626"/>
          </a:xfrm>
        </p:spPr>
        <p:txBody>
          <a:bodyPr/>
          <a:lstStyle>
            <a:lvl1pPr marL="0" indent="0">
              <a:buNone/>
              <a:defRPr sz="3200">
                <a:solidFill>
                  <a:schemeClr val="tx2">
                    <a:alpha val="77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6034C18-5042-469D-BCF7-26AD9FDCCC1B}"/>
              </a:ext>
            </a:extLst>
          </p:cNvPr>
          <p:cNvSpPr>
            <a:spLocks noGrp="1"/>
          </p:cNvSpPr>
          <p:nvPr>
            <p:ph type="body" sz="half" idx="2"/>
          </p:nvPr>
        </p:nvSpPr>
        <p:spPr>
          <a:xfrm>
            <a:off x="1335088" y="1778000"/>
            <a:ext cx="3932237" cy="4171950"/>
          </a:xfrm>
        </p:spPr>
        <p:txBody>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9FB01925-1670-4C63-8B44-2B14B7BE9D24}"/>
              </a:ext>
            </a:extLst>
          </p:cNvPr>
          <p:cNvSpPr>
            <a:spLocks noGrp="1"/>
          </p:cNvSpPr>
          <p:nvPr>
            <p:ph type="dt" sz="half" idx="10"/>
          </p:nvPr>
        </p:nvSpPr>
        <p:spPr>
          <a:xfrm rot="5400000">
            <a:off x="-935887" y="1377212"/>
            <a:ext cx="2771775" cy="900000"/>
          </a:xfrm>
          <a:prstGeom prst="rect">
            <a:avLst/>
          </a:prstGeom>
        </p:spPr>
        <p:txBody>
          <a:bodyPr/>
          <a:lstStyle>
            <a:lvl1pPr>
              <a:defRPr>
                <a:solidFill>
                  <a:schemeClr val="tx2"/>
                </a:solidFill>
              </a:defRPr>
            </a:lvl1pPr>
          </a:lstStyle>
          <a:p>
            <a:fld id="{91688A1C-01B8-42B6-BBF1-2BCF5E311248}" type="datetime2">
              <a:rPr lang="en-US" smtClean="0"/>
              <a:t>Sunday, February 8, 2026</a:t>
            </a:fld>
            <a:endParaRPr lang="en-US" dirty="0"/>
          </a:p>
        </p:txBody>
      </p:sp>
      <p:sp>
        <p:nvSpPr>
          <p:cNvPr id="13" name="Footer Placeholder 4">
            <a:extLst>
              <a:ext uri="{FF2B5EF4-FFF2-40B4-BE49-F238E27FC236}">
                <a16:creationId xmlns:a16="http://schemas.microsoft.com/office/drawing/2014/main" id="{5CE1A673-960F-4A50-AE54-70AE0DA3B7C7}"/>
              </a:ext>
            </a:extLst>
          </p:cNvPr>
          <p:cNvSpPr>
            <a:spLocks noGrp="1"/>
          </p:cNvSpPr>
          <p:nvPr>
            <p:ph type="ftr" sz="quarter" idx="11"/>
          </p:nvPr>
        </p:nvSpPr>
        <p:spPr>
          <a:xfrm rot="5400000">
            <a:off x="-810475" y="4239475"/>
            <a:ext cx="2520950" cy="900000"/>
          </a:xfrm>
          <a:prstGeom prst="rect">
            <a:avLst/>
          </a:prstGeom>
        </p:spPr>
        <p:txBody>
          <a:bodyPr/>
          <a:lstStyle>
            <a:lvl1pPr>
              <a:defRPr>
                <a:solidFill>
                  <a:schemeClr val="tx2"/>
                </a:solidFill>
              </a:defRPr>
            </a:lvl1pPr>
          </a:lstStyle>
          <a:p>
            <a:r>
              <a:rPr lang="en-US"/>
              <a:t>Sample Footer Text</a:t>
            </a:r>
            <a:endParaRPr lang="en-US" dirty="0"/>
          </a:p>
        </p:txBody>
      </p:sp>
      <p:sp>
        <p:nvSpPr>
          <p:cNvPr id="14" name="Slide Number Placeholder 5">
            <a:extLst>
              <a:ext uri="{FF2B5EF4-FFF2-40B4-BE49-F238E27FC236}">
                <a16:creationId xmlns:a16="http://schemas.microsoft.com/office/drawing/2014/main" id="{9DEF9E6C-740A-4B36-BA9F-32AF986EDA8D}"/>
              </a:ext>
            </a:extLst>
          </p:cNvPr>
          <p:cNvSpPr>
            <a:spLocks noGrp="1"/>
          </p:cNvSpPr>
          <p:nvPr>
            <p:ph type="sldNum" sz="quarter" idx="12"/>
          </p:nvPr>
        </p:nvSpPr>
        <p:spPr>
          <a:xfrm>
            <a:off x="0" y="5949950"/>
            <a:ext cx="900000" cy="900000"/>
          </a:xfrm>
          <a:prstGeom prst="rect">
            <a:avLst/>
          </a:prstGeom>
        </p:spPr>
        <p:txBody>
          <a:bodyPr lIns="72000" rIns="72000">
            <a:normAutofit/>
          </a:bodyPr>
          <a:lstStyle>
            <a:lvl1pPr algn="ctr">
              <a:defRPr sz="3600" b="0">
                <a:ln w="6350">
                  <a:solidFill>
                    <a:schemeClr val="tx2"/>
                  </a:solidFill>
                </a:ln>
                <a:noFill/>
              </a:defRPr>
            </a:lvl1pPr>
          </a:lstStyle>
          <a:p>
            <a:fld id="{63F9D384-533B-4C4E-B660-F861AA07D173}" type="slidenum">
              <a:rPr lang="en-US" smtClean="0"/>
              <a:pPr/>
              <a:t>‹#›</a:t>
            </a:fld>
            <a:endParaRPr lang="en-US" dirty="0"/>
          </a:p>
        </p:txBody>
      </p:sp>
      <p:cxnSp>
        <p:nvCxnSpPr>
          <p:cNvPr id="15" name="Straight Connector 14">
            <a:extLst>
              <a:ext uri="{FF2B5EF4-FFF2-40B4-BE49-F238E27FC236}">
                <a16:creationId xmlns:a16="http://schemas.microsoft.com/office/drawing/2014/main" id="{0D31C920-29CA-4744-9814-A4FCF4554907}"/>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7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86052-6759-46BD-9531-D65FD95519FE}"/>
              </a:ext>
            </a:extLst>
          </p:cNvPr>
          <p:cNvSpPr>
            <a:spLocks noGrp="1"/>
          </p:cNvSpPr>
          <p:nvPr>
            <p:ph type="title"/>
          </p:nvPr>
        </p:nvSpPr>
        <p:spPr>
          <a:xfrm>
            <a:off x="1342800" y="327600"/>
            <a:ext cx="10407600" cy="11412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E3C3A5-7533-48B0-9C15-F01656766E96}"/>
              </a:ext>
            </a:extLst>
          </p:cNvPr>
          <p:cNvSpPr>
            <a:spLocks noGrp="1"/>
          </p:cNvSpPr>
          <p:nvPr>
            <p:ph type="body" idx="1"/>
          </p:nvPr>
        </p:nvSpPr>
        <p:spPr>
          <a:xfrm>
            <a:off x="1342800" y="2059199"/>
            <a:ext cx="10407600" cy="4356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135256E-21FA-473A-8EAF-34CE9AD37240}"/>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6C03BBDD-218C-4B2A-98A0-F5F369754705}" type="datetime2">
              <a:rPr lang="en-US" smtClean="0"/>
              <a:pPr/>
              <a:t>Sunday, February 8, 2026</a:t>
            </a:fld>
            <a:endParaRPr lang="en-US" dirty="0">
              <a:latin typeface="+mn-lt"/>
            </a:endParaRPr>
          </a:p>
        </p:txBody>
      </p:sp>
      <p:sp>
        <p:nvSpPr>
          <p:cNvPr id="8" name="Footer Placeholder 4">
            <a:extLst>
              <a:ext uri="{FF2B5EF4-FFF2-40B4-BE49-F238E27FC236}">
                <a16:creationId xmlns:a16="http://schemas.microsoft.com/office/drawing/2014/main" id="{88A99857-D06D-4AFF-8777-07EF0A15F662}"/>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9" name="Slide Number Placeholder 5">
            <a:extLst>
              <a:ext uri="{FF2B5EF4-FFF2-40B4-BE49-F238E27FC236}">
                <a16:creationId xmlns:a16="http://schemas.microsoft.com/office/drawing/2014/main" id="{9172703B-0DDF-46CE-AC34-6233579943D0}"/>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241315392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7" r:id="rId6"/>
    <p:sldLayoutId id="2147483782" r:id="rId7"/>
    <p:sldLayoutId id="2147483783" r:id="rId8"/>
    <p:sldLayoutId id="2147483784" r:id="rId9"/>
    <p:sldLayoutId id="2147483786" r:id="rId10"/>
    <p:sldLayoutId id="2147483785" r:id="rId11"/>
    <p:sldLayoutId id="2147483789" r:id="rId12"/>
    <p:sldLayoutId id="2147483790" r:id="rId13"/>
    <p:sldLayoutId id="2147483791" r:id="rId14"/>
  </p:sldLayoutIdLst>
  <p:hf sldNum="0" hdr="0" ftr="0" dt="0"/>
  <p:txStyles>
    <p:title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p:titleStyle>
    <p:bodyStyle>
      <a:lvl1pPr marL="360000" indent="-360000" algn="l" defTabSz="914400" rtl="0" eaLnBrk="1" latinLnBrk="0" hangingPunct="1">
        <a:lnSpc>
          <a:spcPct val="120000"/>
        </a:lnSpc>
        <a:spcBef>
          <a:spcPts val="800"/>
        </a:spcBef>
        <a:buSzPct val="70000"/>
        <a:buFont typeface="Wingdings 2" panose="05020102010507070707" pitchFamily="18" charset="2"/>
        <a:buChar char="à"/>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1pPr>
      <a:lvl2pPr marL="720000" indent="-360000" algn="l" defTabSz="914400" rtl="0" eaLnBrk="1" latinLnBrk="0" hangingPunct="1">
        <a:lnSpc>
          <a:spcPct val="120000"/>
        </a:lnSpc>
        <a:spcBef>
          <a:spcPts val="800"/>
        </a:spcBef>
        <a:buSzPct val="70000"/>
        <a:buFont typeface="Wingdings 2" panose="05020102010507070707" pitchFamily="18" charset="2"/>
        <a:buChar char="à"/>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2pPr>
      <a:lvl3pPr marL="11430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3pPr>
      <a:lvl4pPr marL="16002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4pPr>
      <a:lvl5pPr marL="20574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384DFCF-812D-4D4D-AF17-87CF2409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F87E24-6D7E-4F22-ADFD-76D1C4E70500}"/>
              </a:ext>
            </a:extLst>
          </p:cNvPr>
          <p:cNvPicPr>
            <a:picLocks noChangeAspect="1"/>
          </p:cNvPicPr>
          <p:nvPr/>
        </p:nvPicPr>
        <p:blipFill rotWithShape="1">
          <a:blip r:embed="rId3"/>
          <a:srcRect t="25742"/>
          <a:stretch/>
        </p:blipFill>
        <p:spPr>
          <a:xfrm>
            <a:off x="20" y="2"/>
            <a:ext cx="12191980" cy="6857999"/>
          </a:xfrm>
          <a:custGeom>
            <a:avLst/>
            <a:gdLst/>
            <a:ahLst/>
            <a:cxnLst/>
            <a:rect l="l" t="t" r="r" b="b"/>
            <a:pathLst>
              <a:path w="5880100" h="6857999">
                <a:moveTo>
                  <a:pt x="0" y="0"/>
                </a:moveTo>
                <a:lnTo>
                  <a:pt x="5880100" y="0"/>
                </a:lnTo>
                <a:lnTo>
                  <a:pt x="5880100" y="6857999"/>
                </a:lnTo>
                <a:lnTo>
                  <a:pt x="0" y="6857999"/>
                </a:lnTo>
                <a:close/>
              </a:path>
            </a:pathLst>
          </a:custGeom>
        </p:spPr>
      </p:pic>
      <p:sp>
        <p:nvSpPr>
          <p:cNvPr id="20" name="Rectangle 19">
            <a:extLst>
              <a:ext uri="{FF2B5EF4-FFF2-40B4-BE49-F238E27FC236}">
                <a16:creationId xmlns:a16="http://schemas.microsoft.com/office/drawing/2014/main" id="{4E5510F6-578F-4795-916E-B4F8271F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1673" cy="6858000"/>
          </a:xfrm>
          <a:prstGeom prst="rect">
            <a:avLst/>
          </a:prstGeom>
          <a:solidFill>
            <a:schemeClr val="tx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217C5-299C-3140-94ED-F498EB509D5E}"/>
              </a:ext>
            </a:extLst>
          </p:cNvPr>
          <p:cNvSpPr>
            <a:spLocks noGrp="1"/>
          </p:cNvSpPr>
          <p:nvPr>
            <p:ph type="ctrTitle"/>
          </p:nvPr>
        </p:nvSpPr>
        <p:spPr>
          <a:xfrm>
            <a:off x="1342801" y="323999"/>
            <a:ext cx="5645828" cy="4031611"/>
          </a:xfrm>
        </p:spPr>
        <p:txBody>
          <a:bodyPr anchor="t">
            <a:normAutofit/>
          </a:bodyPr>
          <a:lstStyle/>
          <a:p>
            <a:r>
              <a:rPr lang="en-US" sz="4100" dirty="0">
                <a:solidFill>
                  <a:schemeClr val="bg2"/>
                </a:solidFill>
              </a:rPr>
              <a:t>Amortisation Annuities</a:t>
            </a:r>
          </a:p>
        </p:txBody>
      </p:sp>
      <p:sp>
        <p:nvSpPr>
          <p:cNvPr id="3" name="Subtitle 2">
            <a:extLst>
              <a:ext uri="{FF2B5EF4-FFF2-40B4-BE49-F238E27FC236}">
                <a16:creationId xmlns:a16="http://schemas.microsoft.com/office/drawing/2014/main" id="{E4193993-DFED-D545-8A6F-4C88FE942AC0}"/>
              </a:ext>
            </a:extLst>
          </p:cNvPr>
          <p:cNvSpPr>
            <a:spLocks noGrp="1"/>
          </p:cNvSpPr>
          <p:nvPr>
            <p:ph type="subTitle" idx="1"/>
          </p:nvPr>
        </p:nvSpPr>
        <p:spPr>
          <a:xfrm>
            <a:off x="1343027" y="5265738"/>
            <a:ext cx="2735482" cy="1150935"/>
          </a:xfrm>
        </p:spPr>
        <p:txBody>
          <a:bodyPr>
            <a:normAutofit/>
          </a:bodyPr>
          <a:lstStyle/>
          <a:p>
            <a:r>
              <a:rPr lang="en-US" sz="2000" dirty="0">
                <a:solidFill>
                  <a:schemeClr val="bg2">
                    <a:alpha val="56000"/>
                  </a:schemeClr>
                </a:solidFill>
              </a:rPr>
              <a:t>6D</a:t>
            </a:r>
          </a:p>
        </p:txBody>
      </p:sp>
      <p:cxnSp>
        <p:nvCxnSpPr>
          <p:cNvPr id="22" name="Straight Connector 21">
            <a:extLst>
              <a:ext uri="{FF2B5EF4-FFF2-40B4-BE49-F238E27FC236}">
                <a16:creationId xmlns:a16="http://schemas.microsoft.com/office/drawing/2014/main" id="{B0E17F91-3488-4CC0-9982-10628CE7C0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F5C7151-702A-4C5C-B963-102594D0C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11673"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FE2954D-631F-41B8-828D-CE3DB44AD1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9999" y="4787656"/>
            <a:ext cx="361167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45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17BA-4A15-5736-DEEF-C9563DB8337A}"/>
              </a:ext>
            </a:extLst>
          </p:cNvPr>
          <p:cNvSpPr>
            <a:spLocks noGrp="1"/>
          </p:cNvSpPr>
          <p:nvPr>
            <p:ph type="title"/>
          </p:nvPr>
        </p:nvSpPr>
        <p:spPr>
          <a:xfrm>
            <a:off x="798515" y="318570"/>
            <a:ext cx="10407600" cy="1141200"/>
          </a:xfrm>
        </p:spPr>
        <p:txBody>
          <a:bodyPr>
            <a:normAutofit fontScale="90000"/>
          </a:bodyPr>
          <a:lstStyle/>
          <a:p>
            <a:r>
              <a:rPr lang="en-AU" b="0" dirty="0"/>
              <a:t>Amortising annuities – finance solver</a:t>
            </a:r>
            <a:br>
              <a:rPr lang="en-AU" b="0" dirty="0"/>
            </a:br>
            <a:endParaRPr lang="en-AU" b="0" dirty="0"/>
          </a:p>
        </p:txBody>
      </p:sp>
      <p:sp>
        <p:nvSpPr>
          <p:cNvPr id="4" name="Text Placeholder 3">
            <a:extLst>
              <a:ext uri="{FF2B5EF4-FFF2-40B4-BE49-F238E27FC236}">
                <a16:creationId xmlns:a16="http://schemas.microsoft.com/office/drawing/2014/main" id="{8E5ED65F-B281-6B10-718C-1B92FDD6BD09}"/>
              </a:ext>
            </a:extLst>
          </p:cNvPr>
          <p:cNvSpPr>
            <a:spLocks noGrp="1"/>
          </p:cNvSpPr>
          <p:nvPr>
            <p:ph type="body" sz="quarter" idx="17"/>
          </p:nvPr>
        </p:nvSpPr>
        <p:spPr>
          <a:xfrm>
            <a:off x="190730" y="962414"/>
            <a:ext cx="10686882" cy="1428074"/>
          </a:xfrm>
        </p:spPr>
        <p:txBody>
          <a:bodyPr/>
          <a:lstStyle/>
          <a:p>
            <a:r>
              <a:rPr lang="en-AU" dirty="0"/>
              <a:t>Chuck invests </a:t>
            </a:r>
            <a:r>
              <a:rPr lang="en-AU" dirty="0">
                <a:solidFill>
                  <a:srgbClr val="FF0000">
                    <a:alpha val="77000"/>
                  </a:srgbClr>
                </a:solidFill>
              </a:rPr>
              <a:t>$400 000 </a:t>
            </a:r>
            <a:r>
              <a:rPr lang="en-AU" dirty="0"/>
              <a:t>in an </a:t>
            </a:r>
            <a:r>
              <a:rPr lang="en-AU" dirty="0">
                <a:solidFill>
                  <a:srgbClr val="FF0000">
                    <a:alpha val="77000"/>
                  </a:srgbClr>
                </a:solidFill>
              </a:rPr>
              <a:t>annuity</a:t>
            </a:r>
            <a:r>
              <a:rPr lang="en-AU" dirty="0"/>
              <a:t> with a bank who offers an interest rate of </a:t>
            </a:r>
            <a:r>
              <a:rPr lang="en-AU" dirty="0">
                <a:solidFill>
                  <a:srgbClr val="FF0000">
                    <a:alpha val="77000"/>
                  </a:srgbClr>
                </a:solidFill>
              </a:rPr>
              <a:t>4% per annum</a:t>
            </a:r>
            <a:r>
              <a:rPr lang="en-AU" dirty="0"/>
              <a:t>,</a:t>
            </a:r>
          </a:p>
          <a:p>
            <a:r>
              <a:rPr lang="en-AU" dirty="0"/>
              <a:t>compounding </a:t>
            </a:r>
            <a:r>
              <a:rPr lang="en-AU" dirty="0">
                <a:solidFill>
                  <a:srgbClr val="FF0000">
                    <a:alpha val="77000"/>
                  </a:srgbClr>
                </a:solidFill>
              </a:rPr>
              <a:t>monthly</a:t>
            </a:r>
            <a:r>
              <a:rPr lang="en-AU" dirty="0"/>
              <a:t>. The annuity pays out </a:t>
            </a:r>
            <a:r>
              <a:rPr lang="en-AU" dirty="0">
                <a:solidFill>
                  <a:srgbClr val="FF0000">
                    <a:alpha val="77000"/>
                  </a:srgbClr>
                </a:solidFill>
              </a:rPr>
              <a:t>$5000 </a:t>
            </a:r>
            <a:r>
              <a:rPr lang="en-AU" dirty="0"/>
              <a:t>per month.</a:t>
            </a:r>
          </a:p>
          <a:p>
            <a:r>
              <a:rPr lang="en-AU" dirty="0"/>
              <a:t>a. What will the annuity be worth after </a:t>
            </a:r>
            <a:r>
              <a:rPr lang="en-AU" dirty="0">
                <a:solidFill>
                  <a:srgbClr val="FF0000">
                    <a:alpha val="77000"/>
                  </a:srgbClr>
                </a:solidFill>
              </a:rPr>
              <a:t>6 months</a:t>
            </a:r>
            <a:r>
              <a:rPr lang="en-AU" dirty="0"/>
              <a:t>?</a:t>
            </a:r>
          </a:p>
          <a:p>
            <a:r>
              <a:rPr lang="en-AU" b="0" dirty="0"/>
              <a:t>$377,815.85</a:t>
            </a:r>
            <a:endParaRPr lang="en-US" b="0" dirty="0"/>
          </a:p>
        </p:txBody>
      </p:sp>
      <p:sp>
        <p:nvSpPr>
          <p:cNvPr id="37" name="Round Single Corner of Rectangle 36">
            <a:extLst>
              <a:ext uri="{FF2B5EF4-FFF2-40B4-BE49-F238E27FC236}">
                <a16:creationId xmlns:a16="http://schemas.microsoft.com/office/drawing/2014/main" id="{C5BCF360-9A79-76A7-5295-20C03540E528}"/>
              </a:ext>
            </a:extLst>
          </p:cNvPr>
          <p:cNvSpPr/>
          <p:nvPr/>
        </p:nvSpPr>
        <p:spPr>
          <a:xfrm>
            <a:off x="6255115" y="5785584"/>
            <a:ext cx="3138982" cy="1085149"/>
          </a:xfrm>
          <a:prstGeom prst="round1Rect">
            <a:avLst>
              <a:gd name="adj" fmla="val 3440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5970" tIns="95970" rIns="95970" bIns="95970" rtlCol="0" anchor="ctr">
            <a:spAutoFit/>
          </a:bodyPr>
          <a:lstStyle/>
          <a:p>
            <a:pPr marL="181974">
              <a:lnSpc>
                <a:spcPct val="110000"/>
              </a:lnSpc>
            </a:pPr>
            <a:r>
              <a:rPr lang="en-AU" sz="1333" dirty="0">
                <a:solidFill>
                  <a:schemeClr val="accent3">
                    <a:lumMod val="75000"/>
                  </a:schemeClr>
                </a:solidFill>
                <a:latin typeface="Whitney SSm Semibold" pitchFamily="2" charset="0"/>
                <a:ea typeface="Whitney Office" charset="0"/>
                <a:cs typeface="Whitney Office" charset="0"/>
              </a:rPr>
              <a:t>Tip!</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For PV, Pmt, FV:</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A value you </a:t>
            </a:r>
            <a:r>
              <a:rPr lang="en-AU" sz="1333" b="1" u="sng" dirty="0">
                <a:solidFill>
                  <a:schemeClr val="tx1">
                    <a:lumMod val="90000"/>
                    <a:lumOff val="10000"/>
                  </a:schemeClr>
                </a:solidFill>
                <a:latin typeface="Whitney SSm Semibold" pitchFamily="2" charset="0"/>
                <a:ea typeface="Whitney Office" charset="0"/>
                <a:cs typeface="Whitney Office" charset="0"/>
              </a:rPr>
              <a:t>RECEIVE</a:t>
            </a:r>
            <a:r>
              <a:rPr lang="en-AU" sz="1333" dirty="0">
                <a:solidFill>
                  <a:schemeClr val="tx1">
                    <a:lumMod val="90000"/>
                    <a:lumOff val="10000"/>
                  </a:schemeClr>
                </a:solidFill>
                <a:latin typeface="Whitney SSm Book" pitchFamily="2" charset="0"/>
                <a:ea typeface="Whitney Office" charset="0"/>
                <a:cs typeface="Whitney Office" charset="0"/>
              </a:rPr>
              <a:t> is positive</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A value you </a:t>
            </a:r>
            <a:r>
              <a:rPr lang="en-AU" sz="1333" b="1" u="sng" dirty="0">
                <a:solidFill>
                  <a:schemeClr val="tx1">
                    <a:lumMod val="90000"/>
                    <a:lumOff val="10000"/>
                  </a:schemeClr>
                </a:solidFill>
                <a:latin typeface="Whitney SSm Semibold" pitchFamily="2" charset="0"/>
                <a:ea typeface="Whitney Office" charset="0"/>
                <a:cs typeface="Whitney Office" charset="0"/>
              </a:rPr>
              <a:t>GIVE</a:t>
            </a:r>
            <a:r>
              <a:rPr lang="en-AU" sz="1333" dirty="0">
                <a:solidFill>
                  <a:schemeClr val="tx1">
                    <a:lumMod val="90000"/>
                    <a:lumOff val="10000"/>
                  </a:schemeClr>
                </a:solidFill>
                <a:latin typeface="Whitney SSm Book" pitchFamily="2" charset="0"/>
                <a:ea typeface="Whitney Office" charset="0"/>
                <a:cs typeface="Whitney Office" charset="0"/>
              </a:rPr>
              <a:t> is negative</a:t>
            </a:r>
          </a:p>
        </p:txBody>
      </p:sp>
      <p:pic>
        <p:nvPicPr>
          <p:cNvPr id="38" name="Picture 37">
            <a:extLst>
              <a:ext uri="{FF2B5EF4-FFF2-40B4-BE49-F238E27FC236}">
                <a16:creationId xmlns:a16="http://schemas.microsoft.com/office/drawing/2014/main" id="{F588F24D-BDB1-1B2D-553A-E40A1C01C1F1}"/>
              </a:ext>
            </a:extLst>
          </p:cNvPr>
          <p:cNvPicPr>
            <a:picLocks noChangeAspect="1"/>
          </p:cNvPicPr>
          <p:nvPr/>
        </p:nvPicPr>
        <p:blipFill>
          <a:blip r:embed="rId3">
            <a:duotone>
              <a:schemeClr val="accent3">
                <a:shade val="45000"/>
                <a:satMod val="135000"/>
              </a:schemeClr>
              <a:prstClr val="white"/>
            </a:duotone>
          </a:blip>
          <a:stretch>
            <a:fillRect/>
          </a:stretch>
        </p:blipFill>
        <p:spPr>
          <a:xfrm>
            <a:off x="8935156" y="5903664"/>
            <a:ext cx="191941" cy="287911"/>
          </a:xfrm>
          <a:prstGeom prst="rect">
            <a:avLst/>
          </a:prstGeom>
          <a:noFill/>
        </p:spPr>
      </p:pic>
      <p:grpSp>
        <p:nvGrpSpPr>
          <p:cNvPr id="10" name="Group 9">
            <a:extLst>
              <a:ext uri="{FF2B5EF4-FFF2-40B4-BE49-F238E27FC236}">
                <a16:creationId xmlns:a16="http://schemas.microsoft.com/office/drawing/2014/main" id="{CB110C27-AE6B-54A7-9675-C4021747F16A}"/>
              </a:ext>
            </a:extLst>
          </p:cNvPr>
          <p:cNvGrpSpPr/>
          <p:nvPr/>
        </p:nvGrpSpPr>
        <p:grpSpPr>
          <a:xfrm>
            <a:off x="190730" y="2503232"/>
            <a:ext cx="4904714" cy="3763108"/>
            <a:chOff x="353086" y="2237108"/>
            <a:chExt cx="3679671" cy="2430329"/>
          </a:xfrm>
        </p:grpSpPr>
        <p:grpSp>
          <p:nvGrpSpPr>
            <p:cNvPr id="11" name="Group 10">
              <a:extLst>
                <a:ext uri="{FF2B5EF4-FFF2-40B4-BE49-F238E27FC236}">
                  <a16:creationId xmlns:a16="http://schemas.microsoft.com/office/drawing/2014/main" id="{42532D42-739A-7816-72B4-FF977EA8262B}"/>
                </a:ext>
              </a:extLst>
            </p:cNvPr>
            <p:cNvGrpSpPr/>
            <p:nvPr/>
          </p:nvGrpSpPr>
          <p:grpSpPr>
            <a:xfrm>
              <a:off x="353086" y="2237108"/>
              <a:ext cx="3679671" cy="2430329"/>
              <a:chOff x="0" y="0"/>
              <a:chExt cx="3594100" cy="2698750"/>
            </a:xfrm>
          </p:grpSpPr>
          <p:pic>
            <p:nvPicPr>
              <p:cNvPr id="19" name="Picture 18">
                <a:extLst>
                  <a:ext uri="{FF2B5EF4-FFF2-40B4-BE49-F238E27FC236}">
                    <a16:creationId xmlns:a16="http://schemas.microsoft.com/office/drawing/2014/main" id="{0B24F076-80E1-5796-F4B8-A318B82EAD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94100" cy="2698750"/>
              </a:xfrm>
              <a:prstGeom prst="rect">
                <a:avLst/>
              </a:prstGeom>
              <a:noFill/>
              <a:ln>
                <a:noFill/>
              </a:ln>
            </p:spPr>
          </p:pic>
          <p:grpSp>
            <p:nvGrpSpPr>
              <p:cNvPr id="20" name="Group 19">
                <a:extLst>
                  <a:ext uri="{FF2B5EF4-FFF2-40B4-BE49-F238E27FC236}">
                    <a16:creationId xmlns:a16="http://schemas.microsoft.com/office/drawing/2014/main" id="{2F9A13EA-E51E-A977-345C-CDA5B89A485E}"/>
                  </a:ext>
                </a:extLst>
              </p:cNvPr>
              <p:cNvGrpSpPr/>
              <p:nvPr/>
            </p:nvGrpSpPr>
            <p:grpSpPr>
              <a:xfrm>
                <a:off x="779929" y="355784"/>
                <a:ext cx="2411282" cy="2306323"/>
                <a:chOff x="0" y="11539"/>
                <a:chExt cx="2411282" cy="2306323"/>
              </a:xfrm>
            </p:grpSpPr>
            <p:sp>
              <p:nvSpPr>
                <p:cNvPr id="21" name="Text Box 2">
                  <a:extLst>
                    <a:ext uri="{FF2B5EF4-FFF2-40B4-BE49-F238E27FC236}">
                      <a16:creationId xmlns:a16="http://schemas.microsoft.com/office/drawing/2014/main" id="{12C2062D-EDB9-14D0-CAB1-B826AE6FDB05}"/>
                    </a:ext>
                  </a:extLst>
                </p:cNvPr>
                <p:cNvSpPr txBox="1">
                  <a:spLocks noChangeArrowheads="1"/>
                </p:cNvSpPr>
                <p:nvPr/>
              </p:nvSpPr>
              <p:spPr bwMode="auto">
                <a:xfrm>
                  <a:off x="0" y="11539"/>
                  <a:ext cx="2373630" cy="24193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2" name="Text Box 2">
                  <a:extLst>
                    <a:ext uri="{FF2B5EF4-FFF2-40B4-BE49-F238E27FC236}">
                      <a16:creationId xmlns:a16="http://schemas.microsoft.com/office/drawing/2014/main" id="{B696BBE4-F7C9-0AD9-5269-C64DF8CBDF5F}"/>
                    </a:ext>
                  </a:extLst>
                </p:cNvPr>
                <p:cNvSpPr txBox="1">
                  <a:spLocks noChangeArrowheads="1"/>
                </p:cNvSpPr>
                <p:nvPr/>
              </p:nvSpPr>
              <p:spPr bwMode="auto">
                <a:xfrm>
                  <a:off x="0" y="344244"/>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3" name="Text Box 2">
                  <a:extLst>
                    <a:ext uri="{FF2B5EF4-FFF2-40B4-BE49-F238E27FC236}">
                      <a16:creationId xmlns:a16="http://schemas.microsoft.com/office/drawing/2014/main" id="{BFA3CC02-27EE-C800-F7CE-25729C70529C}"/>
                    </a:ext>
                  </a:extLst>
                </p:cNvPr>
                <p:cNvSpPr txBox="1">
                  <a:spLocks noChangeArrowheads="1"/>
                </p:cNvSpPr>
                <p:nvPr/>
              </p:nvSpPr>
              <p:spPr bwMode="auto">
                <a:xfrm>
                  <a:off x="10758" y="688489"/>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5" name="Text Box 2">
                  <a:extLst>
                    <a:ext uri="{FF2B5EF4-FFF2-40B4-BE49-F238E27FC236}">
                      <a16:creationId xmlns:a16="http://schemas.microsoft.com/office/drawing/2014/main" id="{EC62BF91-1C6E-1B2E-1950-E07747179E89}"/>
                    </a:ext>
                  </a:extLst>
                </p:cNvPr>
                <p:cNvSpPr txBox="1">
                  <a:spLocks noChangeArrowheads="1"/>
                </p:cNvSpPr>
                <p:nvPr/>
              </p:nvSpPr>
              <p:spPr bwMode="auto">
                <a:xfrm>
                  <a:off x="10758" y="1032734"/>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6" name="Text Box 2">
                  <a:extLst>
                    <a:ext uri="{FF2B5EF4-FFF2-40B4-BE49-F238E27FC236}">
                      <a16:creationId xmlns:a16="http://schemas.microsoft.com/office/drawing/2014/main" id="{8514C4FF-78EF-E5FD-A10E-438CE36CBDF1}"/>
                    </a:ext>
                  </a:extLst>
                </p:cNvPr>
                <p:cNvSpPr txBox="1">
                  <a:spLocks noChangeArrowheads="1"/>
                </p:cNvSpPr>
                <p:nvPr/>
              </p:nvSpPr>
              <p:spPr bwMode="auto">
                <a:xfrm>
                  <a:off x="26895" y="1382357"/>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7" name="Text Box 2">
                  <a:extLst>
                    <a:ext uri="{FF2B5EF4-FFF2-40B4-BE49-F238E27FC236}">
                      <a16:creationId xmlns:a16="http://schemas.microsoft.com/office/drawing/2014/main" id="{FC1FCA99-D71B-B389-5604-D753E6188705}"/>
                    </a:ext>
                  </a:extLst>
                </p:cNvPr>
                <p:cNvSpPr txBox="1">
                  <a:spLocks noChangeArrowheads="1"/>
                </p:cNvSpPr>
                <p:nvPr/>
              </p:nvSpPr>
              <p:spPr bwMode="auto">
                <a:xfrm>
                  <a:off x="37652" y="1731981"/>
                  <a:ext cx="2373630" cy="23622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8" name="Text Box 2">
                  <a:extLst>
                    <a:ext uri="{FF2B5EF4-FFF2-40B4-BE49-F238E27FC236}">
                      <a16:creationId xmlns:a16="http://schemas.microsoft.com/office/drawing/2014/main" id="{077FA3B9-92DA-FD82-1EE1-2DBFCFCC0142}"/>
                    </a:ext>
                  </a:extLst>
                </p:cNvPr>
                <p:cNvSpPr txBox="1">
                  <a:spLocks noChangeArrowheads="1"/>
                </p:cNvSpPr>
                <p:nvPr/>
              </p:nvSpPr>
              <p:spPr bwMode="auto">
                <a:xfrm>
                  <a:off x="37652" y="2070847"/>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grpSp>
        </p:grpSp>
        <p:sp>
          <p:nvSpPr>
            <p:cNvPr id="12" name="TextBox 11">
              <a:extLst>
                <a:ext uri="{FF2B5EF4-FFF2-40B4-BE49-F238E27FC236}">
                  <a16:creationId xmlns:a16="http://schemas.microsoft.com/office/drawing/2014/main" id="{BD3BC210-3263-43FA-56AB-BB55DF83BDE0}"/>
                </a:ext>
              </a:extLst>
            </p:cNvPr>
            <p:cNvSpPr txBox="1"/>
            <p:nvPr/>
          </p:nvSpPr>
          <p:spPr>
            <a:xfrm>
              <a:off x="1090624" y="2554348"/>
              <a:ext cx="2130558" cy="218566"/>
            </a:xfrm>
            <a:prstGeom prst="rect">
              <a:avLst/>
            </a:prstGeom>
            <a:noFill/>
          </p:spPr>
          <p:txBody>
            <a:bodyPr wrap="square">
              <a:spAutoFit/>
            </a:bodyPr>
            <a:lstStyle/>
            <a:p>
              <a:r>
                <a:rPr lang="en-US" sz="1599" dirty="0">
                  <a:latin typeface="Whitney SSm Book" pitchFamily="2" charset="0"/>
                </a:rPr>
                <a:t>Total number of periods</a:t>
              </a:r>
              <a:endParaRPr lang="en-AU" sz="1599" dirty="0">
                <a:latin typeface="Whitney SSm Book" pitchFamily="2" charset="0"/>
              </a:endParaRPr>
            </a:p>
          </p:txBody>
        </p:sp>
        <p:sp>
          <p:nvSpPr>
            <p:cNvPr id="13" name="TextBox 12">
              <a:extLst>
                <a:ext uri="{FF2B5EF4-FFF2-40B4-BE49-F238E27FC236}">
                  <a16:creationId xmlns:a16="http://schemas.microsoft.com/office/drawing/2014/main" id="{D9745C79-64DB-27CE-B4B9-72E11A66FD0D}"/>
                </a:ext>
              </a:extLst>
            </p:cNvPr>
            <p:cNvSpPr txBox="1"/>
            <p:nvPr/>
          </p:nvSpPr>
          <p:spPr>
            <a:xfrm>
              <a:off x="1101328" y="2859431"/>
              <a:ext cx="2529652" cy="218566"/>
            </a:xfrm>
            <a:prstGeom prst="rect">
              <a:avLst/>
            </a:prstGeom>
            <a:noFill/>
          </p:spPr>
          <p:txBody>
            <a:bodyPr wrap="square">
              <a:spAutoFit/>
            </a:bodyPr>
            <a:lstStyle/>
            <a:p>
              <a:r>
                <a:rPr lang="en-US" sz="1599" dirty="0">
                  <a:latin typeface="Whitney SSm Book" pitchFamily="2" charset="0"/>
                </a:rPr>
                <a:t>Annual interest rate </a:t>
              </a:r>
              <a:endParaRPr lang="en-AU" sz="1599" dirty="0">
                <a:latin typeface="Whitney SSm Book" pitchFamily="2" charset="0"/>
              </a:endParaRPr>
            </a:p>
          </p:txBody>
        </p:sp>
        <p:sp>
          <p:nvSpPr>
            <p:cNvPr id="14" name="TextBox 13">
              <a:extLst>
                <a:ext uri="{FF2B5EF4-FFF2-40B4-BE49-F238E27FC236}">
                  <a16:creationId xmlns:a16="http://schemas.microsoft.com/office/drawing/2014/main" id="{69489C79-8816-AF1A-840C-7C2E225114C7}"/>
                </a:ext>
              </a:extLst>
            </p:cNvPr>
            <p:cNvSpPr txBox="1"/>
            <p:nvPr/>
          </p:nvSpPr>
          <p:spPr>
            <a:xfrm>
              <a:off x="1090624" y="3168931"/>
              <a:ext cx="2529652" cy="218566"/>
            </a:xfrm>
            <a:prstGeom prst="rect">
              <a:avLst/>
            </a:prstGeom>
            <a:noFill/>
          </p:spPr>
          <p:txBody>
            <a:bodyPr wrap="square">
              <a:spAutoFit/>
            </a:bodyPr>
            <a:lstStyle/>
            <a:p>
              <a:r>
                <a:rPr lang="en-US" sz="1599" dirty="0">
                  <a:latin typeface="Whitney SSm Book" pitchFamily="2" charset="0"/>
                </a:rPr>
                <a:t>Present value </a:t>
              </a:r>
              <a:endParaRPr lang="en-AU" sz="1599" dirty="0">
                <a:latin typeface="Whitney SSm Book" pitchFamily="2" charset="0"/>
              </a:endParaRPr>
            </a:p>
          </p:txBody>
        </p:sp>
        <p:sp>
          <p:nvSpPr>
            <p:cNvPr id="15" name="TextBox 14">
              <a:extLst>
                <a:ext uri="{FF2B5EF4-FFF2-40B4-BE49-F238E27FC236}">
                  <a16:creationId xmlns:a16="http://schemas.microsoft.com/office/drawing/2014/main" id="{3A5992BC-D2C5-7D31-CE7C-FCDFA6B0474C}"/>
                </a:ext>
              </a:extLst>
            </p:cNvPr>
            <p:cNvSpPr txBox="1"/>
            <p:nvPr/>
          </p:nvSpPr>
          <p:spPr>
            <a:xfrm>
              <a:off x="1090624" y="3478790"/>
              <a:ext cx="2529652" cy="218566"/>
            </a:xfrm>
            <a:prstGeom prst="rect">
              <a:avLst/>
            </a:prstGeom>
            <a:noFill/>
          </p:spPr>
          <p:txBody>
            <a:bodyPr wrap="square">
              <a:spAutoFit/>
            </a:bodyPr>
            <a:lstStyle/>
            <a:p>
              <a:r>
                <a:rPr lang="en-US" sz="1599" dirty="0">
                  <a:latin typeface="Whitney SSm Book" pitchFamily="2" charset="0"/>
                </a:rPr>
                <a:t>Payment</a:t>
              </a:r>
              <a:endParaRPr lang="en-AU" sz="1599" dirty="0">
                <a:latin typeface="Whitney SSm Book" pitchFamily="2" charset="0"/>
              </a:endParaRPr>
            </a:p>
          </p:txBody>
        </p:sp>
        <p:sp>
          <p:nvSpPr>
            <p:cNvPr id="16" name="TextBox 15">
              <a:extLst>
                <a:ext uri="{FF2B5EF4-FFF2-40B4-BE49-F238E27FC236}">
                  <a16:creationId xmlns:a16="http://schemas.microsoft.com/office/drawing/2014/main" id="{D7B91403-412C-1011-3C16-B662A7F885D1}"/>
                </a:ext>
              </a:extLst>
            </p:cNvPr>
            <p:cNvSpPr txBox="1"/>
            <p:nvPr/>
          </p:nvSpPr>
          <p:spPr>
            <a:xfrm>
              <a:off x="1101328" y="3782810"/>
              <a:ext cx="2529652" cy="218566"/>
            </a:xfrm>
            <a:prstGeom prst="rect">
              <a:avLst/>
            </a:prstGeom>
            <a:noFill/>
          </p:spPr>
          <p:txBody>
            <a:bodyPr wrap="square">
              <a:spAutoFit/>
            </a:bodyPr>
            <a:lstStyle/>
            <a:p>
              <a:r>
                <a:rPr lang="en-US" sz="1599" dirty="0">
                  <a:latin typeface="Whitney SSm Book" pitchFamily="2" charset="0"/>
                </a:rPr>
                <a:t>Future value</a:t>
              </a:r>
              <a:endParaRPr lang="en-AU" sz="1599" dirty="0">
                <a:latin typeface="Whitney SSm Book" pitchFamily="2" charset="0"/>
              </a:endParaRPr>
            </a:p>
          </p:txBody>
        </p:sp>
        <p:sp>
          <p:nvSpPr>
            <p:cNvPr id="17" name="TextBox 16">
              <a:extLst>
                <a:ext uri="{FF2B5EF4-FFF2-40B4-BE49-F238E27FC236}">
                  <a16:creationId xmlns:a16="http://schemas.microsoft.com/office/drawing/2014/main" id="{939E726A-90EC-59CA-530F-D4C2912BF4BD}"/>
                </a:ext>
              </a:extLst>
            </p:cNvPr>
            <p:cNvSpPr txBox="1"/>
            <p:nvPr/>
          </p:nvSpPr>
          <p:spPr>
            <a:xfrm>
              <a:off x="1090624" y="4090440"/>
              <a:ext cx="2529652" cy="218566"/>
            </a:xfrm>
            <a:prstGeom prst="rect">
              <a:avLst/>
            </a:prstGeom>
            <a:noFill/>
          </p:spPr>
          <p:txBody>
            <a:bodyPr wrap="square">
              <a:spAutoFit/>
            </a:bodyPr>
            <a:lstStyle/>
            <a:p>
              <a:r>
                <a:rPr lang="en-US" sz="1599" dirty="0">
                  <a:latin typeface="Whitney SSm Book" pitchFamily="2" charset="0"/>
                </a:rPr>
                <a:t>Payment periods per year</a:t>
              </a:r>
              <a:endParaRPr lang="en-AU" sz="1599" dirty="0">
                <a:latin typeface="Whitney SSm Book" pitchFamily="2" charset="0"/>
              </a:endParaRPr>
            </a:p>
          </p:txBody>
        </p:sp>
        <p:sp>
          <p:nvSpPr>
            <p:cNvPr id="18" name="TextBox 17">
              <a:extLst>
                <a:ext uri="{FF2B5EF4-FFF2-40B4-BE49-F238E27FC236}">
                  <a16:creationId xmlns:a16="http://schemas.microsoft.com/office/drawing/2014/main" id="{D2362D99-846C-A4CA-E803-E4E4084A5D81}"/>
                </a:ext>
              </a:extLst>
            </p:cNvPr>
            <p:cNvSpPr txBox="1"/>
            <p:nvPr/>
          </p:nvSpPr>
          <p:spPr>
            <a:xfrm>
              <a:off x="1090624" y="4401568"/>
              <a:ext cx="2529652" cy="218566"/>
            </a:xfrm>
            <a:prstGeom prst="rect">
              <a:avLst/>
            </a:prstGeom>
            <a:noFill/>
          </p:spPr>
          <p:txBody>
            <a:bodyPr wrap="square">
              <a:spAutoFit/>
            </a:bodyPr>
            <a:lstStyle/>
            <a:p>
              <a:r>
                <a:rPr lang="en-US" sz="1599" dirty="0">
                  <a:latin typeface="Whitney SSm Book" pitchFamily="2" charset="0"/>
                </a:rPr>
                <a:t>Compounding periods per year</a:t>
              </a:r>
              <a:endParaRPr lang="en-AU" sz="1599" dirty="0">
                <a:latin typeface="Whitney SSm Book" pitchFamily="2" charset="0"/>
              </a:endParaRPr>
            </a:p>
          </p:txBody>
        </p:sp>
      </p:grpSp>
      <p:sp>
        <p:nvSpPr>
          <p:cNvPr id="29" name="TextBox 28">
            <a:extLst>
              <a:ext uri="{FF2B5EF4-FFF2-40B4-BE49-F238E27FC236}">
                <a16:creationId xmlns:a16="http://schemas.microsoft.com/office/drawing/2014/main" id="{AC28709E-A022-40F6-A605-9BE9620996AE}"/>
              </a:ext>
            </a:extLst>
          </p:cNvPr>
          <p:cNvSpPr txBox="1"/>
          <p:nvPr/>
        </p:nvSpPr>
        <p:spPr>
          <a:xfrm>
            <a:off x="8790339" y="6273225"/>
            <a:ext cx="3695575" cy="584775"/>
          </a:xfrm>
          <a:prstGeom prst="rect">
            <a:avLst/>
          </a:prstGeom>
          <a:noFill/>
        </p:spPr>
        <p:txBody>
          <a:bodyPr wrap="square" rtlCol="0">
            <a:spAutoFit/>
          </a:bodyPr>
          <a:lstStyle/>
          <a:p>
            <a:r>
              <a:rPr lang="en-US" sz="3200" dirty="0">
                <a:highlight>
                  <a:srgbClr val="00FF00"/>
                </a:highlight>
              </a:rPr>
              <a:t>CAS Notes 6.7, 6.10</a:t>
            </a:r>
            <a:endParaRPr lang="en-AU" sz="3200" dirty="0">
              <a:highlight>
                <a:srgbClr val="00FF00"/>
              </a:highlight>
            </a:endParaRPr>
          </a:p>
        </p:txBody>
      </p:sp>
      <p:pic>
        <p:nvPicPr>
          <p:cNvPr id="5" name="Picture 4">
            <a:extLst>
              <a:ext uri="{FF2B5EF4-FFF2-40B4-BE49-F238E27FC236}">
                <a16:creationId xmlns:a16="http://schemas.microsoft.com/office/drawing/2014/main" id="{84E8D6FD-EBF2-461D-9919-7DE4FFFFFEC4}"/>
              </a:ext>
            </a:extLst>
          </p:cNvPr>
          <p:cNvPicPr>
            <a:picLocks noChangeAspect="1"/>
          </p:cNvPicPr>
          <p:nvPr/>
        </p:nvPicPr>
        <p:blipFill>
          <a:blip r:embed="rId5"/>
          <a:stretch>
            <a:fillRect/>
          </a:stretch>
        </p:blipFill>
        <p:spPr>
          <a:xfrm>
            <a:off x="5475261" y="2913128"/>
            <a:ext cx="2581635" cy="2286319"/>
          </a:xfrm>
          <a:prstGeom prst="rect">
            <a:avLst/>
          </a:prstGeom>
        </p:spPr>
      </p:pic>
      <p:pic>
        <p:nvPicPr>
          <p:cNvPr id="7" name="Picture 6">
            <a:extLst>
              <a:ext uri="{FF2B5EF4-FFF2-40B4-BE49-F238E27FC236}">
                <a16:creationId xmlns:a16="http://schemas.microsoft.com/office/drawing/2014/main" id="{CD592710-5814-4D1B-AAD9-37B56992550B}"/>
              </a:ext>
            </a:extLst>
          </p:cNvPr>
          <p:cNvPicPr>
            <a:picLocks noChangeAspect="1"/>
          </p:cNvPicPr>
          <p:nvPr/>
        </p:nvPicPr>
        <p:blipFill>
          <a:blip r:embed="rId6"/>
          <a:stretch>
            <a:fillRect/>
          </a:stretch>
        </p:blipFill>
        <p:spPr>
          <a:xfrm>
            <a:off x="9006256" y="1446511"/>
            <a:ext cx="2868704" cy="4533646"/>
          </a:xfrm>
          <a:prstGeom prst="rect">
            <a:avLst/>
          </a:prstGeom>
        </p:spPr>
      </p:pic>
    </p:spTree>
    <p:extLst>
      <p:ext uri="{BB962C8B-B14F-4D97-AF65-F5344CB8AC3E}">
        <p14:creationId xmlns:p14="http://schemas.microsoft.com/office/powerpoint/2010/main" val="68749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4EB73B7-86A3-A06F-AACB-650F1A93B13F}"/>
                  </a:ext>
                </a:extLst>
              </p:cNvPr>
              <p:cNvSpPr txBox="1"/>
              <p:nvPr/>
            </p:nvSpPr>
            <p:spPr>
              <a:xfrm>
                <a:off x="192322" y="951113"/>
                <a:ext cx="6106683" cy="619593"/>
              </a:xfrm>
              <a:prstGeom prst="rect">
                <a:avLst/>
              </a:prstGeom>
              <a:noFill/>
            </p:spPr>
            <p:txBody>
              <a:bodyPr wrap="square">
                <a:spAutoFit/>
              </a:bodyPr>
              <a:lstStyle/>
              <a:p>
                <a:pPr>
                  <a:lnSpc>
                    <a:spcPct val="110000"/>
                  </a:lnSpc>
                </a:pPr>
                <a:r>
                  <a:rPr lang="en-AU" sz="1599" dirty="0">
                    <a:latin typeface="Whitney SSm Book" pitchFamily="2" charset="0"/>
                    <a:cs typeface="Calibri" panose="020F0502020204030204" pitchFamily="34" charset="0"/>
                  </a:rPr>
                  <a:t>Example recurrence relation:</a:t>
                </a:r>
              </a:p>
              <a:p>
                <a:pPr>
                  <a:lnSpc>
                    <a:spcPct val="110000"/>
                  </a:lnSpc>
                </a:pP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0</m:t>
                        </m:r>
                      </m:sub>
                    </m:sSub>
                    <m:r>
                      <a:rPr lang="en-AU" sz="1599" i="1">
                        <a:latin typeface="Cambria Math" panose="02040503050406030204" pitchFamily="18" charset="0"/>
                        <a:ea typeface="Calibri" panose="020F0502020204030204" pitchFamily="34" charset="0"/>
                        <a:cs typeface="Calibri" panose="020F0502020204030204" pitchFamily="34" charset="0"/>
                      </a:rPr>
                      <m:t>=</m:t>
                    </m:r>
                    <m:r>
                      <m:rPr>
                        <m:nor/>
                      </m:rPr>
                      <a:rPr lang="en-AU" sz="1599">
                        <a:latin typeface="Whitney SSm Book" pitchFamily="2" charset="0"/>
                        <a:ea typeface="Calibri" panose="020F0502020204030204" pitchFamily="34" charset="0"/>
                        <a:cs typeface="Calibri" panose="020F0502020204030204" pitchFamily="34" charset="0"/>
                      </a:rPr>
                      <m:t>500 000</m:t>
                    </m:r>
                  </m:oMath>
                </a14:m>
                <a:r>
                  <a:rPr lang="en-AU" sz="1599" dirty="0">
                    <a:latin typeface="Calibri" panose="020F0502020204030204" pitchFamily="34" charset="0"/>
                    <a:ea typeface="Calibri" panose="020F0502020204030204" pitchFamily="34" charset="0"/>
                  </a:rPr>
                  <a:t>,  </a:t>
                </a: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𝑛</m:t>
                        </m:r>
                        <m:r>
                          <a:rPr lang="en-AU" sz="1599" i="1">
                            <a:latin typeface="Cambria Math" panose="02040503050406030204" pitchFamily="18" charset="0"/>
                            <a:ea typeface="Calibri" panose="020F0502020204030204" pitchFamily="34" charset="0"/>
                            <a:cs typeface="Calibri" panose="020F0502020204030204" pitchFamily="34" charset="0"/>
                          </a:rPr>
                          <m:t>+1</m:t>
                        </m:r>
                      </m:sub>
                    </m:sSub>
                    <m:r>
                      <a:rPr lang="en-AU" sz="1599" i="1">
                        <a:latin typeface="Cambria Math" panose="02040503050406030204" pitchFamily="18" charset="0"/>
                        <a:ea typeface="Calibri" panose="020F0502020204030204" pitchFamily="34" charset="0"/>
                        <a:cs typeface="Calibri" panose="020F0502020204030204" pitchFamily="34" charset="0"/>
                      </a:rPr>
                      <m:t>=</m:t>
                    </m:r>
                    <m:r>
                      <m:rPr>
                        <m:nor/>
                      </m:rPr>
                      <a:rPr lang="en-AU" sz="1599">
                        <a:latin typeface="Whitney SSm Book" pitchFamily="2" charset="0"/>
                        <a:ea typeface="Calibri" panose="020F0502020204030204" pitchFamily="34" charset="0"/>
                        <a:cs typeface="Calibri" panose="020F0502020204030204" pitchFamily="34" charset="0"/>
                      </a:rPr>
                      <m:t>1.005</m:t>
                    </m:r>
                    <m:sSub>
                      <m:sSubPr>
                        <m:ctrlPr>
                          <a:rPr lang="en-AU" sz="1599" i="1">
                            <a:latin typeface="Cambria Math" panose="02040503050406030204" pitchFamily="18" charset="0"/>
                            <a:ea typeface="Times New Roman" panose="02020603050405020304" pitchFamily="18" charset="0"/>
                            <a:cs typeface="Calibri" panose="020F0502020204030204" pitchFamily="34" charset="0"/>
                          </a:rPr>
                        </m:ctrlPr>
                      </m:sSubPr>
                      <m:e>
                        <m:r>
                          <a:rPr lang="en-AU" sz="1599" i="1">
                            <a:latin typeface="Cambria Math" panose="02040503050406030204" pitchFamily="18" charset="0"/>
                            <a:ea typeface="Times New Roman" panose="02020603050405020304" pitchFamily="18" charset="0"/>
                            <a:cs typeface="Calibri" panose="020F0502020204030204" pitchFamily="34" charset="0"/>
                          </a:rPr>
                          <m:t>𝑉</m:t>
                        </m:r>
                      </m:e>
                      <m:sub>
                        <m:r>
                          <a:rPr lang="en-AU" sz="1599" i="1">
                            <a:latin typeface="Cambria Math" panose="02040503050406030204" pitchFamily="18" charset="0"/>
                            <a:ea typeface="Times New Roman" panose="02020603050405020304" pitchFamily="18" charset="0"/>
                            <a:cs typeface="Calibri" panose="020F0502020204030204" pitchFamily="34" charset="0"/>
                          </a:rPr>
                          <m:t>𝑛</m:t>
                        </m:r>
                      </m:sub>
                    </m:sSub>
                    <m:r>
                      <a:rPr lang="en-AU" sz="1599" i="1">
                        <a:latin typeface="Cambria Math" panose="02040503050406030204" pitchFamily="18" charset="0"/>
                        <a:ea typeface="Calibri" panose="020F0502020204030204" pitchFamily="34" charset="0"/>
                        <a:cs typeface="Calibri" panose="020F0502020204030204" pitchFamily="34" charset="0"/>
                      </a:rPr>
                      <m:t> − </m:t>
                    </m:r>
                    <m:r>
                      <m:rPr>
                        <m:nor/>
                      </m:rPr>
                      <a:rPr lang="en-AU" sz="1599">
                        <a:latin typeface="Whitney SSm Book" pitchFamily="2" charset="0"/>
                        <a:ea typeface="Calibri" panose="020F0502020204030204" pitchFamily="34" charset="0"/>
                        <a:cs typeface="Calibri" panose="020F0502020204030204" pitchFamily="34" charset="0"/>
                      </a:rPr>
                      <m:t>3222</m:t>
                    </m:r>
                  </m:oMath>
                </a14:m>
                <a:r>
                  <a:rPr lang="en-AU" sz="1599" i="1" dirty="0">
                    <a:latin typeface="Calibri" panose="020F0502020204030204" pitchFamily="34" charset="0"/>
                    <a:ea typeface="Calibri" panose="020F0502020204030204" pitchFamily="34" charset="0"/>
                  </a:rPr>
                  <a:t> </a:t>
                </a:r>
                <a:endParaRPr lang="en-US" sz="1599" dirty="0"/>
              </a:p>
            </p:txBody>
          </p:sp>
        </mc:Choice>
        <mc:Fallback xmlns="">
          <p:sp>
            <p:nvSpPr>
              <p:cNvPr id="7" name="TextBox 6">
                <a:extLst>
                  <a:ext uri="{FF2B5EF4-FFF2-40B4-BE49-F238E27FC236}">
                    <a16:creationId xmlns:a16="http://schemas.microsoft.com/office/drawing/2014/main" id="{34EB73B7-86A3-A06F-AACB-650F1A93B13F}"/>
                  </a:ext>
                </a:extLst>
              </p:cNvPr>
              <p:cNvSpPr txBox="1">
                <a:spLocks noRot="1" noChangeAspect="1" noMove="1" noResize="1" noEditPoints="1" noAdjustHandles="1" noChangeArrowheads="1" noChangeShapeType="1" noTextEdit="1"/>
              </p:cNvSpPr>
              <p:nvPr/>
            </p:nvSpPr>
            <p:spPr>
              <a:xfrm>
                <a:off x="192322" y="951113"/>
                <a:ext cx="6106683" cy="619593"/>
              </a:xfrm>
              <a:prstGeom prst="rect">
                <a:avLst/>
              </a:prstGeom>
              <a:blipFill>
                <a:blip r:embed="rId3"/>
                <a:stretch>
                  <a:fillRect l="-599" t="-980" b="-11765"/>
                </a:stretch>
              </a:blipFill>
            </p:spPr>
            <p:txBody>
              <a:bodyPr/>
              <a:lstStyle/>
              <a:p>
                <a:r>
                  <a:rPr lang="en-AU">
                    <a:noFill/>
                  </a:rPr>
                  <a:t> </a:t>
                </a:r>
              </a:p>
            </p:txBody>
          </p:sp>
        </mc:Fallback>
      </mc:AlternateContent>
      <p:sp>
        <p:nvSpPr>
          <p:cNvPr id="3" name="TextBox 2">
            <a:extLst>
              <a:ext uri="{FF2B5EF4-FFF2-40B4-BE49-F238E27FC236}">
                <a16:creationId xmlns:a16="http://schemas.microsoft.com/office/drawing/2014/main" id="{A7B3CA60-190E-84ED-D30A-B4124F53C8E8}"/>
              </a:ext>
            </a:extLst>
          </p:cNvPr>
          <p:cNvSpPr txBox="1"/>
          <p:nvPr/>
        </p:nvSpPr>
        <p:spPr>
          <a:xfrm>
            <a:off x="4511040" y="374137"/>
            <a:ext cx="5423409" cy="1072538"/>
          </a:xfrm>
          <a:prstGeom prst="rect">
            <a:avLst/>
          </a:prstGeom>
          <a:noFill/>
        </p:spPr>
        <p:txBody>
          <a:bodyPr wrap="square">
            <a:spAutoFit/>
          </a:bodyPr>
          <a:lstStyle/>
          <a:p>
            <a:pPr>
              <a:lnSpc>
                <a:spcPct val="110000"/>
              </a:lnSpc>
            </a:pPr>
            <a:r>
              <a:rPr lang="en-US" sz="1466" dirty="0">
                <a:latin typeface="Whitney SSm Book" pitchFamily="2" charset="0"/>
              </a:rPr>
              <a:t>An amortising annuity is a financial product that makes regular payments to you e.g. during retirement (‘superannuation’). Each period, the balance of the annuity increases with interest and then decreases with the payment. Eventually, the balance runs down to 0.</a:t>
            </a:r>
            <a:endParaRPr lang="en-AU" sz="1466" dirty="0">
              <a:latin typeface="Whitney SSm Book" pitchFamily="2" charset="0"/>
            </a:endParaRPr>
          </a:p>
        </p:txBody>
      </p:sp>
      <p:graphicFrame>
        <p:nvGraphicFramePr>
          <p:cNvPr id="36" name="Table 35">
            <a:extLst>
              <a:ext uri="{FF2B5EF4-FFF2-40B4-BE49-F238E27FC236}">
                <a16:creationId xmlns:a16="http://schemas.microsoft.com/office/drawing/2014/main" id="{28BBAC8D-287B-EEED-A9BC-B39A381580F9}"/>
              </a:ext>
            </a:extLst>
          </p:cNvPr>
          <p:cNvGraphicFramePr>
            <a:graphicFrameLocks noGrp="1"/>
          </p:cNvGraphicFramePr>
          <p:nvPr/>
        </p:nvGraphicFramePr>
        <p:xfrm>
          <a:off x="4761490" y="1841019"/>
          <a:ext cx="5815339" cy="2803297"/>
        </p:xfrm>
        <a:graphic>
          <a:graphicData uri="http://schemas.openxmlformats.org/drawingml/2006/table">
            <a:tbl>
              <a:tblPr firstRow="1" bandRow="1">
                <a:tableStyleId>{5C22544A-7EE6-4342-B048-85BDC9FD1C3A}</a:tableStyleId>
              </a:tblPr>
              <a:tblGrid>
                <a:gridCol w="642380">
                  <a:extLst>
                    <a:ext uri="{9D8B030D-6E8A-4147-A177-3AD203B41FA5}">
                      <a16:colId xmlns:a16="http://schemas.microsoft.com/office/drawing/2014/main" val="4241687308"/>
                    </a:ext>
                  </a:extLst>
                </a:gridCol>
                <a:gridCol w="1112370">
                  <a:extLst>
                    <a:ext uri="{9D8B030D-6E8A-4147-A177-3AD203B41FA5}">
                      <a16:colId xmlns:a16="http://schemas.microsoft.com/office/drawing/2014/main" val="210195186"/>
                    </a:ext>
                  </a:extLst>
                </a:gridCol>
                <a:gridCol w="1087683">
                  <a:extLst>
                    <a:ext uri="{9D8B030D-6E8A-4147-A177-3AD203B41FA5}">
                      <a16:colId xmlns:a16="http://schemas.microsoft.com/office/drawing/2014/main" val="2709111669"/>
                    </a:ext>
                  </a:extLst>
                </a:gridCol>
                <a:gridCol w="1244277">
                  <a:extLst>
                    <a:ext uri="{9D8B030D-6E8A-4147-A177-3AD203B41FA5}">
                      <a16:colId xmlns:a16="http://schemas.microsoft.com/office/drawing/2014/main" val="2090841979"/>
                    </a:ext>
                  </a:extLst>
                </a:gridCol>
                <a:gridCol w="1728629">
                  <a:extLst>
                    <a:ext uri="{9D8B030D-6E8A-4147-A177-3AD203B41FA5}">
                      <a16:colId xmlns:a16="http://schemas.microsoft.com/office/drawing/2014/main" val="3777183398"/>
                    </a:ext>
                  </a:extLst>
                </a:gridCol>
              </a:tblGrid>
              <a:tr h="528157">
                <a:tc>
                  <a:txBody>
                    <a:bodyPr/>
                    <a:lstStyle/>
                    <a:p>
                      <a:pPr algn="ctr"/>
                      <a:endParaRPr lang="en-AU" sz="1300" b="0" i="0" dirty="0">
                        <a:solidFill>
                          <a:schemeClr val="accent4"/>
                        </a:solidFill>
                        <a:latin typeface="Whitney SSm Semibold" pitchFamily="2" charset="0"/>
                      </a:endParaRP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1" i="0" dirty="0">
                          <a:solidFill>
                            <a:schemeClr val="accent4"/>
                          </a:solidFill>
                          <a:latin typeface="Whitney SSm Semibold" pitchFamily="2" charset="0"/>
                        </a:rPr>
                        <a:t>Payment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Interest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Principal reduction</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Balance</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extLst>
                  <a:ext uri="{0D108BD9-81ED-4DB2-BD59-A6C34878D82A}">
                    <a16:rowId xmlns:a16="http://schemas.microsoft.com/office/drawing/2014/main" val="277672689"/>
                  </a:ext>
                </a:extLst>
              </a:tr>
              <a:tr h="325020">
                <a:tc>
                  <a:txBody>
                    <a:bodyPr/>
                    <a:lstStyle/>
                    <a:p>
                      <a:pPr algn="ctr"/>
                      <a:r>
                        <a:rPr lang="en-AU" sz="1300" b="0" i="0" dirty="0">
                          <a:solidFill>
                            <a:schemeClr val="accent4"/>
                          </a:solidFill>
                          <a:latin typeface="Whitney SSm Semibold" pitchFamily="2" charset="0"/>
                        </a:rPr>
                        <a:t>0</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500 000.00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7293581"/>
                  </a:ext>
                </a:extLst>
              </a:tr>
              <a:tr h="325020">
                <a:tc>
                  <a:txBody>
                    <a:bodyPr/>
                    <a:lstStyle/>
                    <a:p>
                      <a:pPr algn="ctr"/>
                      <a:r>
                        <a:rPr lang="en-AU" sz="1300" b="0" i="0" dirty="0">
                          <a:solidFill>
                            <a:schemeClr val="accent4"/>
                          </a:solidFill>
                          <a:latin typeface="Whitney SSm Semibold" pitchFamily="2" charset="0"/>
                        </a:rPr>
                        <a:t>1</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2500.00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722.00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499 278.00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612119"/>
                  </a:ext>
                </a:extLst>
              </a:tr>
              <a:tr h="325020">
                <a:tc>
                  <a:txBody>
                    <a:bodyPr/>
                    <a:lstStyle/>
                    <a:p>
                      <a:pPr algn="ctr"/>
                      <a:r>
                        <a:rPr lang="en-AU" sz="1300" b="0" i="0" dirty="0">
                          <a:solidFill>
                            <a:schemeClr val="accent4"/>
                          </a:solidFill>
                          <a:latin typeface="Whitney SSm Semibold" pitchFamily="2" charset="0"/>
                        </a:rPr>
                        <a:t>2</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2496.39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725.61</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498 552.39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8618303"/>
                  </a:ext>
                </a:extLst>
              </a:tr>
              <a:tr h="325020">
                <a:tc>
                  <a:txBody>
                    <a:bodyPr/>
                    <a:lstStyle/>
                    <a:p>
                      <a:pPr algn="ctr"/>
                      <a:r>
                        <a:rPr lang="en-AU" sz="1300" b="0" i="0" dirty="0">
                          <a:solidFill>
                            <a:schemeClr val="accent4"/>
                          </a:solidFill>
                          <a:latin typeface="Whitney SSm Semibold" pitchFamily="2" charset="0"/>
                        </a:rPr>
                        <a:t>…</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5801279"/>
                  </a:ext>
                </a:extLst>
              </a:tr>
              <a:tr h="325020">
                <a:tc>
                  <a:txBody>
                    <a:bodyPr/>
                    <a:lstStyle/>
                    <a:p>
                      <a:pPr algn="ctr"/>
                      <a:r>
                        <a:rPr lang="en-AU" sz="1300" b="0" i="0" dirty="0">
                          <a:solidFill>
                            <a:schemeClr val="accent4"/>
                          </a:solidFill>
                          <a:latin typeface="Whitney SSm Semibold" pitchFamily="2" charset="0"/>
                        </a:rPr>
                        <a:t>298</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46.17</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3175.83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6057.74</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6631497"/>
                  </a:ext>
                </a:extLst>
              </a:tr>
              <a:tr h="325020">
                <a:tc>
                  <a:txBody>
                    <a:bodyPr/>
                    <a:lstStyle/>
                    <a:p>
                      <a:pPr algn="ctr"/>
                      <a:r>
                        <a:rPr lang="en-AU" sz="1300" b="0" i="0" dirty="0">
                          <a:solidFill>
                            <a:schemeClr val="accent4"/>
                          </a:solidFill>
                          <a:latin typeface="Whitney SSm Semibold" pitchFamily="2" charset="0"/>
                        </a:rPr>
                        <a:t>299</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30.29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3191.71</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2866.03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234983"/>
                  </a:ext>
                </a:extLst>
              </a:tr>
              <a:tr h="325020">
                <a:tc>
                  <a:txBody>
                    <a:bodyPr/>
                    <a:lstStyle/>
                    <a:p>
                      <a:pPr algn="ctr"/>
                      <a:r>
                        <a:rPr lang="en-AU" sz="1300" b="0" i="0" dirty="0">
                          <a:solidFill>
                            <a:schemeClr val="accent4"/>
                          </a:solidFill>
                          <a:latin typeface="Whitney SSm Semibold" pitchFamily="2" charset="0"/>
                        </a:rPr>
                        <a:t>300</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2880.36</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14.33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2866.03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5236291"/>
                  </a:ext>
                </a:extLst>
              </a:tr>
            </a:tbl>
          </a:graphicData>
        </a:graphic>
      </p:graphicFrame>
      <p:sp>
        <p:nvSpPr>
          <p:cNvPr id="37" name="TextBox 36">
            <a:extLst>
              <a:ext uri="{FF2B5EF4-FFF2-40B4-BE49-F238E27FC236}">
                <a16:creationId xmlns:a16="http://schemas.microsoft.com/office/drawing/2014/main" id="{D1899551-580C-9E47-3266-D3A7C5A27162}"/>
              </a:ext>
            </a:extLst>
          </p:cNvPr>
          <p:cNvSpPr txBox="1"/>
          <p:nvPr/>
        </p:nvSpPr>
        <p:spPr>
          <a:xfrm>
            <a:off x="9934448" y="308939"/>
            <a:ext cx="2159334" cy="633871"/>
          </a:xfrm>
          <a:prstGeom prst="rect">
            <a:avLst/>
          </a:prstGeom>
          <a:solidFill>
            <a:schemeClr val="accent2">
              <a:lumMod val="20000"/>
              <a:lumOff val="80000"/>
            </a:schemeClr>
          </a:solidFill>
          <a:ln w="25400">
            <a:noFill/>
          </a:ln>
        </p:spPr>
        <p:txBody>
          <a:bodyPr wrap="square" lIns="95970" tIns="95970" rIns="95970" bIns="95970" rtlCol="0">
            <a:spAutoFit/>
          </a:bodyPr>
          <a:lstStyle/>
          <a:p>
            <a:pPr marL="10581">
              <a:lnSpc>
                <a:spcPct val="110000"/>
              </a:lnSpc>
              <a:tabLst>
                <a:tab pos="1946700" algn="l"/>
              </a:tabLst>
            </a:pPr>
            <a:r>
              <a:rPr lang="en-AU" sz="1333" dirty="0">
                <a:solidFill>
                  <a:schemeClr val="accent2"/>
                </a:solidFill>
                <a:latin typeface="Whitney SSm Semibold" pitchFamily="2" charset="0"/>
                <a:ea typeface="Whitney Office" charset="0"/>
                <a:cs typeface="Whitney Office" charset="0"/>
              </a:rPr>
              <a:t>What’s coming next</a:t>
            </a:r>
          </a:p>
          <a:p>
            <a:pPr marL="10581">
              <a:lnSpc>
                <a:spcPct val="110000"/>
              </a:lnSpc>
              <a:tabLst>
                <a:tab pos="1946700" algn="l"/>
              </a:tabLst>
            </a:pPr>
            <a:r>
              <a:rPr lang="en-AU" sz="1333" dirty="0">
                <a:latin typeface="Whitney SSm Book" pitchFamily="2" charset="0"/>
              </a:rPr>
              <a:t>6E Perpetuities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F7AC79A-4B72-E326-F7FD-849D0AACDDE7}"/>
                  </a:ext>
                </a:extLst>
              </p:cNvPr>
              <p:cNvSpPr txBox="1"/>
              <p:nvPr/>
            </p:nvSpPr>
            <p:spPr>
              <a:xfrm>
                <a:off x="226243" y="4826892"/>
                <a:ext cx="8569594" cy="1862797"/>
              </a:xfrm>
              <a:prstGeom prst="rect">
                <a:avLst/>
              </a:prstGeom>
              <a:solidFill>
                <a:schemeClr val="accent5">
                  <a:lumMod val="20000"/>
                  <a:lumOff val="80000"/>
                </a:schemeClr>
              </a:solidFill>
              <a:ln w="25400">
                <a:noFill/>
              </a:ln>
            </p:spPr>
            <p:txBody>
              <a:bodyPr wrap="square" lIns="95970" tIns="95970" rIns="95970" bIns="95970" rtlCol="0">
                <a:spAutoFit/>
              </a:bodyPr>
              <a:lstStyle/>
              <a:p>
                <a:pPr/>
                <a14:m>
                  <m:oMathPara xmlns:m="http://schemas.openxmlformats.org/officeDocument/2006/math">
                    <m:oMathParaPr>
                      <m:jc m:val="left"/>
                    </m:oMathParaPr>
                    <m:oMath xmlns:m="http://schemas.openxmlformats.org/officeDocument/2006/math">
                      <m:r>
                        <m:rPr>
                          <m:nor/>
                        </m:rPr>
                        <a:rPr lang="en-US" b="1" dirty="0">
                          <a:latin typeface="Whitney SSm Book" pitchFamily="2" charset="0"/>
                        </a:rPr>
                        <m:t>Annual</m:t>
                      </m:r>
                      <m:r>
                        <m:rPr>
                          <m:nor/>
                        </m:rPr>
                        <a:rPr lang="en-US" b="1" dirty="0">
                          <a:latin typeface="Whitney SSm Book" pitchFamily="2" charset="0"/>
                        </a:rPr>
                        <m:t> </m:t>
                      </m:r>
                      <m:r>
                        <m:rPr>
                          <m:nor/>
                        </m:rPr>
                        <a:rPr lang="en-US" b="1" dirty="0">
                          <a:latin typeface="Whitney SSm Book" pitchFamily="2" charset="0"/>
                        </a:rPr>
                        <m:t>interest</m:t>
                      </m:r>
                      <m:r>
                        <m:rPr>
                          <m:nor/>
                        </m:rPr>
                        <a:rPr lang="en-US" b="1" dirty="0">
                          <a:latin typeface="Whitney SSm Book" pitchFamily="2" charset="0"/>
                        </a:rPr>
                        <m:t> </m:t>
                      </m:r>
                      <m:r>
                        <m:rPr>
                          <m:nor/>
                        </m:rPr>
                        <a:rPr lang="en-US" b="1" dirty="0">
                          <a:latin typeface="Whitney SSm Book" pitchFamily="2" charset="0"/>
                        </a:rPr>
                        <m:t>rat</m:t>
                      </m:r>
                      <m:r>
                        <m:rPr>
                          <m:nor/>
                        </m:rPr>
                        <a:rPr lang="en-AU" b="1" dirty="0">
                          <a:latin typeface="Whitney SSm Book" pitchFamily="2" charset="0"/>
                        </a:rPr>
                        <m:t>e</m:t>
                      </m:r>
                      <m:r>
                        <m:rPr>
                          <m:nor/>
                        </m:rPr>
                        <a:rPr lang="en-AU" b="1" dirty="0">
                          <a:latin typeface="Whitney SSm Book" pitchFamily="2" charset="0"/>
                        </a:rPr>
                        <m:t> </m:t>
                      </m:r>
                      <m:r>
                        <m:rPr>
                          <m:nor/>
                        </m:rPr>
                        <a:rPr lang="en-US" b="1" dirty="0">
                          <a:latin typeface="Cambria Math" panose="02040503050406030204" pitchFamily="18" charset="0"/>
                        </a:rPr>
                        <m:t>=</m:t>
                      </m:r>
                      <m:r>
                        <m:rPr>
                          <m:nor/>
                        </m:rPr>
                        <a:rPr lang="en-AU" b="1" dirty="0">
                          <a:latin typeface="Cambria Math" panose="02040503050406030204" pitchFamily="18" charset="0"/>
                        </a:rPr>
                        <m:t> </m:t>
                      </m:r>
                      <m:f>
                        <m:fPr>
                          <m:ctrlPr>
                            <a:rPr lang="en-AU" b="1" i="1" dirty="0">
                              <a:latin typeface="Cambria Math" panose="02040503050406030204" pitchFamily="18" charset="0"/>
                            </a:rPr>
                          </m:ctrlPr>
                        </m:fPr>
                        <m:num>
                          <m:r>
                            <m:rPr>
                              <m:nor/>
                            </m:rPr>
                            <a:rPr lang="en-AU" b="1" dirty="0">
                              <a:latin typeface="Whitney SSm Book" pitchFamily="2" charset="0"/>
                            </a:rPr>
                            <m:t>any</m:t>
                          </m:r>
                          <m:r>
                            <m:rPr>
                              <m:nor/>
                            </m:rPr>
                            <a:rPr lang="en-AU" b="1" dirty="0">
                              <a:latin typeface="Whitney SSm Book" pitchFamily="2" charset="0"/>
                            </a:rPr>
                            <m:t> </m:t>
                          </m:r>
                          <m:r>
                            <m:rPr>
                              <m:nor/>
                            </m:rPr>
                            <a:rPr lang="en-AU" b="1" dirty="0">
                              <a:latin typeface="Whitney SSm Book" pitchFamily="2" charset="0"/>
                            </a:rPr>
                            <m:t>interest</m:t>
                          </m:r>
                          <m:r>
                            <m:rPr>
                              <m:nor/>
                            </m:rPr>
                            <a:rPr lang="en-AU" b="1" dirty="0">
                              <a:latin typeface="Whitney SSm Book" pitchFamily="2" charset="0"/>
                            </a:rPr>
                            <m:t> </m:t>
                          </m:r>
                          <m:r>
                            <m:rPr>
                              <m:nor/>
                            </m:rPr>
                            <a:rPr lang="en-AU" b="1" dirty="0">
                              <a:latin typeface="Whitney SSm Book" pitchFamily="2" charset="0"/>
                            </a:rPr>
                            <m:t>value</m:t>
                          </m:r>
                        </m:num>
                        <m:den>
                          <m:r>
                            <m:rPr>
                              <m:nor/>
                            </m:rPr>
                            <a:rPr lang="en-AU" b="1" dirty="0">
                              <a:latin typeface="Whitney SSm Book" pitchFamily="2" charset="0"/>
                            </a:rPr>
                            <m:t>prior</m:t>
                          </m:r>
                          <m:r>
                            <m:rPr>
                              <m:nor/>
                            </m:rPr>
                            <a:rPr lang="en-AU" b="1" dirty="0">
                              <a:latin typeface="Whitney SSm Book" pitchFamily="2" charset="0"/>
                            </a:rPr>
                            <m:t> </m:t>
                          </m:r>
                          <m:r>
                            <m:rPr>
                              <m:nor/>
                            </m:rPr>
                            <a:rPr lang="en-AU" b="1" dirty="0">
                              <a:latin typeface="Whitney SSm Book" pitchFamily="2" charset="0"/>
                            </a:rPr>
                            <m:t>balance</m:t>
                          </m:r>
                        </m:den>
                      </m:f>
                      <m:r>
                        <a:rPr lang="en-AU" b="1" i="1" dirty="0">
                          <a:latin typeface="Cambria Math" panose="02040503050406030204" pitchFamily="18" charset="0"/>
                        </a:rPr>
                        <m:t> × </m:t>
                      </m:r>
                      <m:r>
                        <m:rPr>
                          <m:nor/>
                        </m:rPr>
                        <a:rPr lang="en-AU" b="1" dirty="0">
                          <a:latin typeface="Whitney SSm Book" pitchFamily="2" charset="0"/>
                        </a:rPr>
                        <m:t>100</m:t>
                      </m:r>
                      <m:r>
                        <a:rPr lang="en-AU" b="1" i="1" dirty="0">
                          <a:latin typeface="Cambria Math" panose="02040503050406030204" pitchFamily="18" charset="0"/>
                        </a:rPr>
                        <m:t> × </m:t>
                      </m:r>
                      <m:r>
                        <m:rPr>
                          <m:nor/>
                        </m:rPr>
                        <a:rPr lang="en-AU" b="1" dirty="0">
                          <a:latin typeface="Whitney SSm Book" pitchFamily="2" charset="0"/>
                        </a:rPr>
                        <m:t>compounding</m:t>
                      </m:r>
                      <m:r>
                        <m:rPr>
                          <m:nor/>
                        </m:rPr>
                        <a:rPr lang="en-AU" b="1" dirty="0">
                          <a:latin typeface="Whitney SSm Book" pitchFamily="2" charset="0"/>
                        </a:rPr>
                        <m:t> </m:t>
                      </m:r>
                      <m:r>
                        <m:rPr>
                          <m:nor/>
                        </m:rPr>
                        <a:rPr lang="en-AU" b="1" dirty="0">
                          <a:latin typeface="Whitney SSm Book" pitchFamily="2" charset="0"/>
                        </a:rPr>
                        <m:t>periods</m:t>
                      </m:r>
                      <m:r>
                        <m:rPr>
                          <m:nor/>
                        </m:rPr>
                        <a:rPr lang="en-AU" b="1" dirty="0">
                          <a:latin typeface="Whitney SSm Book" pitchFamily="2" charset="0"/>
                        </a:rPr>
                        <m:t> </m:t>
                      </m:r>
                      <m:r>
                        <m:rPr>
                          <m:nor/>
                        </m:rPr>
                        <a:rPr lang="en-AU" b="1" dirty="0">
                          <a:latin typeface="Whitney SSm Book" pitchFamily="2" charset="0"/>
                        </a:rPr>
                        <m:t>per</m:t>
                      </m:r>
                      <m:r>
                        <m:rPr>
                          <m:nor/>
                        </m:rPr>
                        <a:rPr lang="en-AU" b="1" dirty="0">
                          <a:latin typeface="Whitney SSm Book" pitchFamily="2" charset="0"/>
                        </a:rPr>
                        <m:t> </m:t>
                      </m:r>
                      <m:r>
                        <m:rPr>
                          <m:nor/>
                        </m:rPr>
                        <a:rPr lang="en-AU" b="1" dirty="0">
                          <a:latin typeface="Whitney SSm Book" pitchFamily="2" charset="0"/>
                        </a:rPr>
                        <m:t>year</m:t>
                      </m:r>
                    </m:oMath>
                  </m:oMathPara>
                </a14:m>
                <a:endParaRPr lang="en-US" b="1" dirty="0">
                  <a:latin typeface="Whitney SSm Book" pitchFamily="2" charset="0"/>
                </a:endParaRPr>
              </a:p>
              <a:p>
                <a:endParaRPr lang="en-US" b="1" dirty="0"/>
              </a:p>
              <a:p>
                <a:pPr/>
                <a14:m>
                  <m:oMathPara xmlns:m="http://schemas.openxmlformats.org/officeDocument/2006/math">
                    <m:oMathParaPr>
                      <m:jc m:val="left"/>
                    </m:oMathParaPr>
                    <m:oMath xmlns:m="http://schemas.openxmlformats.org/officeDocument/2006/math">
                      <m:r>
                        <m:rPr>
                          <m:nor/>
                        </m:rPr>
                        <a:rPr lang="en-AU" b="1" dirty="0">
                          <a:latin typeface="Whitney SSm Book" pitchFamily="2" charset="0"/>
                        </a:rPr>
                        <m:t>Principal</m:t>
                      </m:r>
                      <m:r>
                        <m:rPr>
                          <m:nor/>
                        </m:rPr>
                        <a:rPr lang="en-AU" b="1" dirty="0">
                          <a:latin typeface="Whitney SSm Book" pitchFamily="2" charset="0"/>
                        </a:rPr>
                        <m:t> </m:t>
                      </m:r>
                      <m:r>
                        <m:rPr>
                          <m:nor/>
                        </m:rPr>
                        <a:rPr lang="en-AU" b="1" dirty="0">
                          <a:latin typeface="Whitney SSm Book" pitchFamily="2" charset="0"/>
                        </a:rPr>
                        <m:t>reduction</m:t>
                      </m:r>
                      <m:r>
                        <a:rPr lang="en-US" b="1" i="1" dirty="0">
                          <a:latin typeface="Cambria Math" panose="02040503050406030204" pitchFamily="18" charset="0"/>
                        </a:rPr>
                        <m:t>=</m:t>
                      </m:r>
                      <m:r>
                        <m:rPr>
                          <m:nor/>
                        </m:rPr>
                        <a:rPr lang="en-AU" b="1" dirty="0">
                          <a:latin typeface="Whitney SSm Book" pitchFamily="2" charset="0"/>
                        </a:rPr>
                        <m:t>payment</m:t>
                      </m:r>
                      <m:r>
                        <a:rPr lang="en-AU" b="1" i="1" dirty="0">
                          <a:latin typeface="Cambria Math" panose="02040503050406030204" pitchFamily="18" charset="0"/>
                        </a:rPr>
                        <m:t> −</m:t>
                      </m:r>
                      <m:r>
                        <m:rPr>
                          <m:nor/>
                        </m:rPr>
                        <a:rPr lang="en-AU" b="1" dirty="0">
                          <a:latin typeface="Whitney SSm Book" pitchFamily="2" charset="0"/>
                        </a:rPr>
                        <m:t>interest</m:t>
                      </m:r>
                    </m:oMath>
                  </m:oMathPara>
                </a14:m>
                <a:endParaRPr lang="en-AU" b="1" dirty="0">
                  <a:latin typeface="Whitney SSm Book" pitchFamily="2" charset="0"/>
                </a:endParaRPr>
              </a:p>
              <a:p>
                <a:endParaRPr lang="en-US" b="1" dirty="0"/>
              </a:p>
              <a:p>
                <a:pPr/>
                <a14:m>
                  <m:oMathPara xmlns:m="http://schemas.openxmlformats.org/officeDocument/2006/math">
                    <m:oMathParaPr>
                      <m:jc m:val="left"/>
                    </m:oMathParaPr>
                    <m:oMath xmlns:m="http://schemas.openxmlformats.org/officeDocument/2006/math">
                      <m:r>
                        <m:rPr>
                          <m:nor/>
                        </m:rPr>
                        <a:rPr lang="en-AU" b="1" dirty="0">
                          <a:latin typeface="Whitney SSm Book" pitchFamily="2" charset="0"/>
                        </a:rPr>
                        <m:t>Total</m:t>
                      </m:r>
                      <m:r>
                        <m:rPr>
                          <m:nor/>
                        </m:rPr>
                        <a:rPr lang="en-AU" b="1" dirty="0">
                          <a:latin typeface="Whitney SSm Book" pitchFamily="2" charset="0"/>
                        </a:rPr>
                        <m:t> </m:t>
                      </m:r>
                      <m:r>
                        <m:rPr>
                          <m:nor/>
                        </m:rPr>
                        <a:rPr lang="en-AU" b="1" dirty="0">
                          <a:latin typeface="Whitney SSm Book" pitchFamily="2" charset="0"/>
                        </a:rPr>
                        <m:t>interest</m:t>
                      </m:r>
                      <m:r>
                        <a:rPr lang="en-US" b="1" i="1" dirty="0">
                          <a:latin typeface="Cambria Math" panose="02040503050406030204" pitchFamily="18" charset="0"/>
                        </a:rPr>
                        <m:t>=</m:t>
                      </m:r>
                      <m:r>
                        <m:rPr>
                          <m:nor/>
                        </m:rPr>
                        <a:rPr lang="en-AU" b="1" dirty="0">
                          <a:latin typeface="Whitney SSm Book" pitchFamily="2" charset="0"/>
                        </a:rPr>
                        <m:t>total</m:t>
                      </m:r>
                      <m:r>
                        <m:rPr>
                          <m:nor/>
                        </m:rPr>
                        <a:rPr lang="en-AU" b="1" dirty="0">
                          <a:latin typeface="Whitney SSm Book" pitchFamily="2" charset="0"/>
                        </a:rPr>
                        <m:t> </m:t>
                      </m:r>
                      <m:r>
                        <m:rPr>
                          <m:nor/>
                        </m:rPr>
                        <a:rPr lang="en-AU" b="1" dirty="0">
                          <a:latin typeface="Whitney SSm Book" pitchFamily="2" charset="0"/>
                        </a:rPr>
                        <m:t>payments</m:t>
                      </m:r>
                      <m:r>
                        <m:rPr>
                          <m:nor/>
                        </m:rPr>
                        <a:rPr lang="en-AU" b="1" dirty="0">
                          <a:latin typeface="Whitney SSm Book" pitchFamily="2" charset="0"/>
                        </a:rPr>
                        <m:t> </m:t>
                      </m:r>
                      <m:r>
                        <a:rPr lang="en-AU" b="1" i="1" dirty="0">
                          <a:latin typeface="Cambria Math" panose="02040503050406030204" pitchFamily="18" charset="0"/>
                        </a:rPr>
                        <m:t>−</m:t>
                      </m:r>
                      <m:r>
                        <m:rPr>
                          <m:nor/>
                        </m:rPr>
                        <a:rPr lang="en-AU" b="1" dirty="0">
                          <a:latin typeface="Whitney SSm Book" pitchFamily="2" charset="0"/>
                        </a:rPr>
                        <m:t>initial</m:t>
                      </m:r>
                      <m:r>
                        <m:rPr>
                          <m:nor/>
                        </m:rPr>
                        <a:rPr lang="en-AU" b="1" dirty="0">
                          <a:latin typeface="Whitney SSm Book" pitchFamily="2" charset="0"/>
                        </a:rPr>
                        <m:t> </m:t>
                      </m:r>
                      <m:r>
                        <m:rPr>
                          <m:nor/>
                        </m:rPr>
                        <a:rPr lang="en-AU" b="1" dirty="0">
                          <a:latin typeface="Whitney SSm Book" pitchFamily="2" charset="0"/>
                        </a:rPr>
                        <m:t>balance</m:t>
                      </m:r>
                    </m:oMath>
                  </m:oMathPara>
                </a14:m>
                <a:endParaRPr lang="en-US" b="1" dirty="0">
                  <a:latin typeface="Whitney SSm Book" pitchFamily="2" charset="0"/>
                </a:endParaRPr>
              </a:p>
            </p:txBody>
          </p:sp>
        </mc:Choice>
        <mc:Fallback xmlns="">
          <p:sp>
            <p:nvSpPr>
              <p:cNvPr id="4" name="TextBox 3">
                <a:extLst>
                  <a:ext uri="{FF2B5EF4-FFF2-40B4-BE49-F238E27FC236}">
                    <a16:creationId xmlns:a16="http://schemas.microsoft.com/office/drawing/2014/main" id="{EF7AC79A-4B72-E326-F7FD-849D0AACDDE7}"/>
                  </a:ext>
                </a:extLst>
              </p:cNvPr>
              <p:cNvSpPr txBox="1">
                <a:spLocks noRot="1" noChangeAspect="1" noMove="1" noResize="1" noEditPoints="1" noAdjustHandles="1" noChangeArrowheads="1" noChangeShapeType="1" noTextEdit="1"/>
              </p:cNvSpPr>
              <p:nvPr/>
            </p:nvSpPr>
            <p:spPr>
              <a:xfrm>
                <a:off x="226243" y="4826892"/>
                <a:ext cx="8569594" cy="1862797"/>
              </a:xfrm>
              <a:prstGeom prst="rect">
                <a:avLst/>
              </a:prstGeom>
              <a:blipFill>
                <a:blip r:embed="rId4"/>
                <a:stretch>
                  <a:fillRect l="-71"/>
                </a:stretch>
              </a:blipFill>
              <a:ln w="25400">
                <a:noFill/>
              </a:ln>
            </p:spPr>
            <p:txBody>
              <a:bodyPr/>
              <a:lstStyle/>
              <a:p>
                <a:r>
                  <a:rPr lang="en-AU">
                    <a:noFill/>
                  </a:rPr>
                  <a:t> </a:t>
                </a:r>
              </a:p>
            </p:txBody>
          </p:sp>
        </mc:Fallback>
      </mc:AlternateContent>
      <p:grpSp>
        <p:nvGrpSpPr>
          <p:cNvPr id="2" name="Group 1">
            <a:extLst>
              <a:ext uri="{FF2B5EF4-FFF2-40B4-BE49-F238E27FC236}">
                <a16:creationId xmlns:a16="http://schemas.microsoft.com/office/drawing/2014/main" id="{DB0B6C6F-25B2-B920-03AB-2A61A8DE2E7F}"/>
              </a:ext>
            </a:extLst>
          </p:cNvPr>
          <p:cNvGrpSpPr/>
          <p:nvPr/>
        </p:nvGrpSpPr>
        <p:grpSpPr>
          <a:xfrm>
            <a:off x="215176" y="1654031"/>
            <a:ext cx="4295865" cy="2803295"/>
            <a:chOff x="353086" y="2237108"/>
            <a:chExt cx="3679671" cy="2430329"/>
          </a:xfrm>
        </p:grpSpPr>
        <p:grpSp>
          <p:nvGrpSpPr>
            <p:cNvPr id="5" name="Group 4">
              <a:extLst>
                <a:ext uri="{FF2B5EF4-FFF2-40B4-BE49-F238E27FC236}">
                  <a16:creationId xmlns:a16="http://schemas.microsoft.com/office/drawing/2014/main" id="{24CE85D9-827C-8562-C3AA-44A85D75D991}"/>
                </a:ext>
              </a:extLst>
            </p:cNvPr>
            <p:cNvGrpSpPr/>
            <p:nvPr/>
          </p:nvGrpSpPr>
          <p:grpSpPr>
            <a:xfrm>
              <a:off x="353086" y="2237108"/>
              <a:ext cx="3679671" cy="2430329"/>
              <a:chOff x="0" y="0"/>
              <a:chExt cx="3594100" cy="2698750"/>
            </a:xfrm>
          </p:grpSpPr>
          <p:pic>
            <p:nvPicPr>
              <p:cNvPr id="15" name="Picture 14">
                <a:extLst>
                  <a:ext uri="{FF2B5EF4-FFF2-40B4-BE49-F238E27FC236}">
                    <a16:creationId xmlns:a16="http://schemas.microsoft.com/office/drawing/2014/main" id="{27FB0523-107E-CCB5-0081-2533574C87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594100" cy="2698750"/>
              </a:xfrm>
              <a:prstGeom prst="rect">
                <a:avLst/>
              </a:prstGeom>
              <a:noFill/>
              <a:ln>
                <a:noFill/>
              </a:ln>
            </p:spPr>
          </p:pic>
          <p:grpSp>
            <p:nvGrpSpPr>
              <p:cNvPr id="16" name="Group 15">
                <a:extLst>
                  <a:ext uri="{FF2B5EF4-FFF2-40B4-BE49-F238E27FC236}">
                    <a16:creationId xmlns:a16="http://schemas.microsoft.com/office/drawing/2014/main" id="{283F4375-592E-746C-9404-781BB5E1E10C}"/>
                  </a:ext>
                </a:extLst>
              </p:cNvPr>
              <p:cNvGrpSpPr/>
              <p:nvPr/>
            </p:nvGrpSpPr>
            <p:grpSpPr>
              <a:xfrm>
                <a:off x="779929" y="355784"/>
                <a:ext cx="2411282" cy="2306323"/>
                <a:chOff x="0" y="11539"/>
                <a:chExt cx="2411282" cy="2306323"/>
              </a:xfrm>
            </p:grpSpPr>
            <p:sp>
              <p:nvSpPr>
                <p:cNvPr id="17" name="Text Box 2">
                  <a:extLst>
                    <a:ext uri="{FF2B5EF4-FFF2-40B4-BE49-F238E27FC236}">
                      <a16:creationId xmlns:a16="http://schemas.microsoft.com/office/drawing/2014/main" id="{8CEA2D3C-44B7-81C2-D8C9-BBD618218376}"/>
                    </a:ext>
                  </a:extLst>
                </p:cNvPr>
                <p:cNvSpPr txBox="1">
                  <a:spLocks noChangeArrowheads="1"/>
                </p:cNvSpPr>
                <p:nvPr/>
              </p:nvSpPr>
              <p:spPr bwMode="auto">
                <a:xfrm>
                  <a:off x="0" y="11539"/>
                  <a:ext cx="2373630" cy="24193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18" name="Text Box 2">
                  <a:extLst>
                    <a:ext uri="{FF2B5EF4-FFF2-40B4-BE49-F238E27FC236}">
                      <a16:creationId xmlns:a16="http://schemas.microsoft.com/office/drawing/2014/main" id="{9F6CC9B6-B558-35B2-C2BE-63EC47F35093}"/>
                    </a:ext>
                  </a:extLst>
                </p:cNvPr>
                <p:cNvSpPr txBox="1">
                  <a:spLocks noChangeArrowheads="1"/>
                </p:cNvSpPr>
                <p:nvPr/>
              </p:nvSpPr>
              <p:spPr bwMode="auto">
                <a:xfrm>
                  <a:off x="0" y="344244"/>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19" name="Text Box 2">
                  <a:extLst>
                    <a:ext uri="{FF2B5EF4-FFF2-40B4-BE49-F238E27FC236}">
                      <a16:creationId xmlns:a16="http://schemas.microsoft.com/office/drawing/2014/main" id="{28DFA922-DC74-1E3A-F6FA-B851F6072308}"/>
                    </a:ext>
                  </a:extLst>
                </p:cNvPr>
                <p:cNvSpPr txBox="1">
                  <a:spLocks noChangeArrowheads="1"/>
                </p:cNvSpPr>
                <p:nvPr/>
              </p:nvSpPr>
              <p:spPr bwMode="auto">
                <a:xfrm>
                  <a:off x="10758" y="688489"/>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0" name="Text Box 2">
                  <a:extLst>
                    <a:ext uri="{FF2B5EF4-FFF2-40B4-BE49-F238E27FC236}">
                      <a16:creationId xmlns:a16="http://schemas.microsoft.com/office/drawing/2014/main" id="{569DE63F-1485-5880-C44C-2F05DF45842F}"/>
                    </a:ext>
                  </a:extLst>
                </p:cNvPr>
                <p:cNvSpPr txBox="1">
                  <a:spLocks noChangeArrowheads="1"/>
                </p:cNvSpPr>
                <p:nvPr/>
              </p:nvSpPr>
              <p:spPr bwMode="auto">
                <a:xfrm>
                  <a:off x="10758" y="1032734"/>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1" name="Text Box 2">
                  <a:extLst>
                    <a:ext uri="{FF2B5EF4-FFF2-40B4-BE49-F238E27FC236}">
                      <a16:creationId xmlns:a16="http://schemas.microsoft.com/office/drawing/2014/main" id="{2E1D96C4-BAA5-92F2-FDF9-CDA78F5E5B22}"/>
                    </a:ext>
                  </a:extLst>
                </p:cNvPr>
                <p:cNvSpPr txBox="1">
                  <a:spLocks noChangeArrowheads="1"/>
                </p:cNvSpPr>
                <p:nvPr/>
              </p:nvSpPr>
              <p:spPr bwMode="auto">
                <a:xfrm>
                  <a:off x="26895" y="1382357"/>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2" name="Text Box 2">
                  <a:extLst>
                    <a:ext uri="{FF2B5EF4-FFF2-40B4-BE49-F238E27FC236}">
                      <a16:creationId xmlns:a16="http://schemas.microsoft.com/office/drawing/2014/main" id="{BD166686-C299-54E6-3D00-9F7AB66C5EFE}"/>
                    </a:ext>
                  </a:extLst>
                </p:cNvPr>
                <p:cNvSpPr txBox="1">
                  <a:spLocks noChangeArrowheads="1"/>
                </p:cNvSpPr>
                <p:nvPr/>
              </p:nvSpPr>
              <p:spPr bwMode="auto">
                <a:xfrm>
                  <a:off x="37652" y="1731981"/>
                  <a:ext cx="2373630" cy="23622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3" name="Text Box 2">
                  <a:extLst>
                    <a:ext uri="{FF2B5EF4-FFF2-40B4-BE49-F238E27FC236}">
                      <a16:creationId xmlns:a16="http://schemas.microsoft.com/office/drawing/2014/main" id="{F22BBE7D-0628-48DB-C239-33FDD48806D2}"/>
                    </a:ext>
                  </a:extLst>
                </p:cNvPr>
                <p:cNvSpPr txBox="1">
                  <a:spLocks noChangeArrowheads="1"/>
                </p:cNvSpPr>
                <p:nvPr/>
              </p:nvSpPr>
              <p:spPr bwMode="auto">
                <a:xfrm>
                  <a:off x="37652" y="2070847"/>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grpSp>
        </p:grpSp>
        <p:sp>
          <p:nvSpPr>
            <p:cNvPr id="6" name="TextBox 5">
              <a:extLst>
                <a:ext uri="{FF2B5EF4-FFF2-40B4-BE49-F238E27FC236}">
                  <a16:creationId xmlns:a16="http://schemas.microsoft.com/office/drawing/2014/main" id="{E4E2DFF5-5A6A-7D92-8C0A-CAAEE0C2053B}"/>
                </a:ext>
              </a:extLst>
            </p:cNvPr>
            <p:cNvSpPr txBox="1"/>
            <p:nvPr/>
          </p:nvSpPr>
          <p:spPr>
            <a:xfrm>
              <a:off x="1090624" y="2536458"/>
              <a:ext cx="2130558" cy="266829"/>
            </a:xfrm>
            <a:prstGeom prst="rect">
              <a:avLst/>
            </a:prstGeom>
            <a:noFill/>
          </p:spPr>
          <p:txBody>
            <a:bodyPr wrap="square">
              <a:spAutoFit/>
            </a:bodyPr>
            <a:lstStyle/>
            <a:p>
              <a:r>
                <a:rPr lang="en-US" sz="1400" dirty="0">
                  <a:latin typeface="Whitney SSm Book" pitchFamily="2" charset="0"/>
                </a:rPr>
                <a:t>Total number of periods</a:t>
              </a:r>
              <a:endParaRPr lang="en-AU" sz="1400" dirty="0">
                <a:latin typeface="Whitney SSm Book" pitchFamily="2" charset="0"/>
              </a:endParaRPr>
            </a:p>
          </p:txBody>
        </p:sp>
        <p:sp>
          <p:nvSpPr>
            <p:cNvPr id="8" name="TextBox 7">
              <a:extLst>
                <a:ext uri="{FF2B5EF4-FFF2-40B4-BE49-F238E27FC236}">
                  <a16:creationId xmlns:a16="http://schemas.microsoft.com/office/drawing/2014/main" id="{300FF901-4699-1911-B177-B235A2D736F9}"/>
                </a:ext>
              </a:extLst>
            </p:cNvPr>
            <p:cNvSpPr txBox="1"/>
            <p:nvPr/>
          </p:nvSpPr>
          <p:spPr>
            <a:xfrm>
              <a:off x="1089465" y="2835658"/>
              <a:ext cx="2529652" cy="266829"/>
            </a:xfrm>
            <a:prstGeom prst="rect">
              <a:avLst/>
            </a:prstGeom>
            <a:noFill/>
          </p:spPr>
          <p:txBody>
            <a:bodyPr wrap="square">
              <a:spAutoFit/>
            </a:bodyPr>
            <a:lstStyle/>
            <a:p>
              <a:r>
                <a:rPr lang="en-US" sz="1400" dirty="0">
                  <a:latin typeface="Whitney SSm Book" pitchFamily="2" charset="0"/>
                </a:rPr>
                <a:t>Annual interest rate </a:t>
              </a:r>
              <a:endParaRPr lang="en-AU" sz="1400" dirty="0">
                <a:latin typeface="Whitney SSm Book" pitchFamily="2" charset="0"/>
              </a:endParaRPr>
            </a:p>
          </p:txBody>
        </p:sp>
        <p:sp>
          <p:nvSpPr>
            <p:cNvPr id="10" name="TextBox 9">
              <a:extLst>
                <a:ext uri="{FF2B5EF4-FFF2-40B4-BE49-F238E27FC236}">
                  <a16:creationId xmlns:a16="http://schemas.microsoft.com/office/drawing/2014/main" id="{305F0F0F-B928-1E75-EFA1-A11DDC08DC7B}"/>
                </a:ext>
              </a:extLst>
            </p:cNvPr>
            <p:cNvSpPr txBox="1"/>
            <p:nvPr/>
          </p:nvSpPr>
          <p:spPr>
            <a:xfrm>
              <a:off x="1090624" y="3133152"/>
              <a:ext cx="2529652" cy="266829"/>
            </a:xfrm>
            <a:prstGeom prst="rect">
              <a:avLst/>
            </a:prstGeom>
            <a:noFill/>
          </p:spPr>
          <p:txBody>
            <a:bodyPr wrap="square">
              <a:spAutoFit/>
            </a:bodyPr>
            <a:lstStyle/>
            <a:p>
              <a:r>
                <a:rPr lang="en-US" sz="1400" dirty="0">
                  <a:latin typeface="Whitney SSm Book" pitchFamily="2" charset="0"/>
                </a:rPr>
                <a:t>Present value </a:t>
              </a:r>
              <a:endParaRPr lang="en-AU" sz="1400" dirty="0">
                <a:latin typeface="Whitney SSm Book" pitchFamily="2" charset="0"/>
              </a:endParaRPr>
            </a:p>
          </p:txBody>
        </p:sp>
        <p:sp>
          <p:nvSpPr>
            <p:cNvPr id="11" name="TextBox 10">
              <a:extLst>
                <a:ext uri="{FF2B5EF4-FFF2-40B4-BE49-F238E27FC236}">
                  <a16:creationId xmlns:a16="http://schemas.microsoft.com/office/drawing/2014/main" id="{8302B5FD-78A3-46E1-8CAB-9672CA66389E}"/>
                </a:ext>
              </a:extLst>
            </p:cNvPr>
            <p:cNvSpPr txBox="1"/>
            <p:nvPr/>
          </p:nvSpPr>
          <p:spPr>
            <a:xfrm>
              <a:off x="1090624" y="3443011"/>
              <a:ext cx="2529652" cy="266829"/>
            </a:xfrm>
            <a:prstGeom prst="rect">
              <a:avLst/>
            </a:prstGeom>
            <a:noFill/>
          </p:spPr>
          <p:txBody>
            <a:bodyPr wrap="square">
              <a:spAutoFit/>
            </a:bodyPr>
            <a:lstStyle/>
            <a:p>
              <a:r>
                <a:rPr lang="en-US" sz="1400" dirty="0">
                  <a:latin typeface="Whitney SSm Book" pitchFamily="2" charset="0"/>
                </a:rPr>
                <a:t>Payment</a:t>
              </a:r>
              <a:endParaRPr lang="en-AU" sz="1400" dirty="0">
                <a:latin typeface="Whitney SSm Book" pitchFamily="2" charset="0"/>
              </a:endParaRPr>
            </a:p>
          </p:txBody>
        </p:sp>
        <p:sp>
          <p:nvSpPr>
            <p:cNvPr id="12" name="TextBox 11">
              <a:extLst>
                <a:ext uri="{FF2B5EF4-FFF2-40B4-BE49-F238E27FC236}">
                  <a16:creationId xmlns:a16="http://schemas.microsoft.com/office/drawing/2014/main" id="{9E18B55A-01CB-FF8E-E15F-45F4E2A11DA5}"/>
                </a:ext>
              </a:extLst>
            </p:cNvPr>
            <p:cNvSpPr txBox="1"/>
            <p:nvPr/>
          </p:nvSpPr>
          <p:spPr>
            <a:xfrm>
              <a:off x="1101328" y="3759038"/>
              <a:ext cx="2529652" cy="266829"/>
            </a:xfrm>
            <a:prstGeom prst="rect">
              <a:avLst/>
            </a:prstGeom>
            <a:noFill/>
          </p:spPr>
          <p:txBody>
            <a:bodyPr wrap="square">
              <a:spAutoFit/>
            </a:bodyPr>
            <a:lstStyle/>
            <a:p>
              <a:r>
                <a:rPr lang="en-US" sz="1400" dirty="0">
                  <a:latin typeface="Whitney SSm Book" pitchFamily="2" charset="0"/>
                </a:rPr>
                <a:t>Future value</a:t>
              </a:r>
              <a:endParaRPr lang="en-AU" sz="1400" dirty="0">
                <a:latin typeface="Whitney SSm Book" pitchFamily="2" charset="0"/>
              </a:endParaRPr>
            </a:p>
          </p:txBody>
        </p:sp>
        <p:sp>
          <p:nvSpPr>
            <p:cNvPr id="13" name="TextBox 12">
              <a:extLst>
                <a:ext uri="{FF2B5EF4-FFF2-40B4-BE49-F238E27FC236}">
                  <a16:creationId xmlns:a16="http://schemas.microsoft.com/office/drawing/2014/main" id="{ED9D7ADB-ABA6-031C-C80D-7EE91A48E8F2}"/>
                </a:ext>
              </a:extLst>
            </p:cNvPr>
            <p:cNvSpPr txBox="1"/>
            <p:nvPr/>
          </p:nvSpPr>
          <p:spPr>
            <a:xfrm>
              <a:off x="1090624" y="4066668"/>
              <a:ext cx="2529652" cy="266829"/>
            </a:xfrm>
            <a:prstGeom prst="rect">
              <a:avLst/>
            </a:prstGeom>
            <a:noFill/>
          </p:spPr>
          <p:txBody>
            <a:bodyPr wrap="square">
              <a:spAutoFit/>
            </a:bodyPr>
            <a:lstStyle/>
            <a:p>
              <a:r>
                <a:rPr lang="en-US" sz="1400" dirty="0">
                  <a:latin typeface="Whitney SSm Book" pitchFamily="2" charset="0"/>
                </a:rPr>
                <a:t>Payment periods per year</a:t>
              </a:r>
              <a:endParaRPr lang="en-AU" sz="1400" dirty="0">
                <a:latin typeface="Whitney SSm Book" pitchFamily="2" charset="0"/>
              </a:endParaRPr>
            </a:p>
          </p:txBody>
        </p:sp>
        <p:sp>
          <p:nvSpPr>
            <p:cNvPr id="14" name="TextBox 13">
              <a:extLst>
                <a:ext uri="{FF2B5EF4-FFF2-40B4-BE49-F238E27FC236}">
                  <a16:creationId xmlns:a16="http://schemas.microsoft.com/office/drawing/2014/main" id="{E03852E1-1109-412A-8950-1A15204FA303}"/>
                </a:ext>
              </a:extLst>
            </p:cNvPr>
            <p:cNvSpPr txBox="1"/>
            <p:nvPr/>
          </p:nvSpPr>
          <p:spPr>
            <a:xfrm>
              <a:off x="1090624" y="4377796"/>
              <a:ext cx="2529652" cy="266829"/>
            </a:xfrm>
            <a:prstGeom prst="rect">
              <a:avLst/>
            </a:prstGeom>
            <a:noFill/>
          </p:spPr>
          <p:txBody>
            <a:bodyPr wrap="square">
              <a:spAutoFit/>
            </a:bodyPr>
            <a:lstStyle/>
            <a:p>
              <a:r>
                <a:rPr lang="en-US" sz="1400" dirty="0">
                  <a:latin typeface="Whitney SSm Book" pitchFamily="2" charset="0"/>
                </a:rPr>
                <a:t>Compounding periods per year</a:t>
              </a:r>
              <a:endParaRPr lang="en-AU" sz="1400" dirty="0">
                <a:latin typeface="Whitney SSm Book" pitchFamily="2" charset="0"/>
              </a:endParaRPr>
            </a:p>
          </p:txBody>
        </p:sp>
      </p:grpSp>
    </p:spTree>
    <p:extLst>
      <p:ext uri="{BB962C8B-B14F-4D97-AF65-F5344CB8AC3E}">
        <p14:creationId xmlns:p14="http://schemas.microsoft.com/office/powerpoint/2010/main" val="2362497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5A4F55-DD6C-CE94-28C5-9C7B6616C954}"/>
              </a:ext>
            </a:extLst>
          </p:cNvPr>
          <p:cNvPicPr>
            <a:picLocks noChangeAspect="1"/>
          </p:cNvPicPr>
          <p:nvPr/>
        </p:nvPicPr>
        <p:blipFill>
          <a:blip r:embed="rId2"/>
          <a:stretch>
            <a:fillRect/>
          </a:stretch>
        </p:blipFill>
        <p:spPr>
          <a:xfrm>
            <a:off x="0" y="0"/>
            <a:ext cx="7336971" cy="4121977"/>
          </a:xfrm>
          <a:prstGeom prst="rect">
            <a:avLst/>
          </a:prstGeom>
        </p:spPr>
      </p:pic>
      <p:pic>
        <p:nvPicPr>
          <p:cNvPr id="7" name="Picture 6">
            <a:extLst>
              <a:ext uri="{FF2B5EF4-FFF2-40B4-BE49-F238E27FC236}">
                <a16:creationId xmlns:a16="http://schemas.microsoft.com/office/drawing/2014/main" id="{26DDC532-26C5-E526-C6E1-86C7EE63CC94}"/>
              </a:ext>
            </a:extLst>
          </p:cNvPr>
          <p:cNvPicPr>
            <a:picLocks noChangeAspect="1"/>
          </p:cNvPicPr>
          <p:nvPr/>
        </p:nvPicPr>
        <p:blipFill>
          <a:blip r:embed="rId3"/>
          <a:stretch>
            <a:fillRect/>
          </a:stretch>
        </p:blipFill>
        <p:spPr>
          <a:xfrm>
            <a:off x="0" y="4121977"/>
            <a:ext cx="7336971" cy="2284839"/>
          </a:xfrm>
          <a:prstGeom prst="rect">
            <a:avLst/>
          </a:prstGeom>
        </p:spPr>
      </p:pic>
      <p:pic>
        <p:nvPicPr>
          <p:cNvPr id="9" name="Picture 8">
            <a:extLst>
              <a:ext uri="{FF2B5EF4-FFF2-40B4-BE49-F238E27FC236}">
                <a16:creationId xmlns:a16="http://schemas.microsoft.com/office/drawing/2014/main" id="{67A908C8-3A96-C660-004C-C6BAD58AD0F6}"/>
              </a:ext>
            </a:extLst>
          </p:cNvPr>
          <p:cNvPicPr>
            <a:picLocks noChangeAspect="1"/>
          </p:cNvPicPr>
          <p:nvPr/>
        </p:nvPicPr>
        <p:blipFill>
          <a:blip r:embed="rId4"/>
          <a:stretch>
            <a:fillRect/>
          </a:stretch>
        </p:blipFill>
        <p:spPr>
          <a:xfrm>
            <a:off x="7393406" y="2596056"/>
            <a:ext cx="4776821" cy="2486077"/>
          </a:xfrm>
          <a:prstGeom prst="rect">
            <a:avLst/>
          </a:prstGeom>
        </p:spPr>
      </p:pic>
    </p:spTree>
    <p:extLst>
      <p:ext uri="{BB962C8B-B14F-4D97-AF65-F5344CB8AC3E}">
        <p14:creationId xmlns:p14="http://schemas.microsoft.com/office/powerpoint/2010/main" val="268852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C55D6-7534-E16E-A3E7-8A4810BA234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A938FCC-4FBF-8051-D5D6-6CADEE1E7FCA}"/>
              </a:ext>
            </a:extLst>
          </p:cNvPr>
          <p:cNvPicPr>
            <a:picLocks noChangeAspect="1"/>
          </p:cNvPicPr>
          <p:nvPr/>
        </p:nvPicPr>
        <p:blipFill>
          <a:blip r:embed="rId2"/>
          <a:stretch>
            <a:fillRect/>
          </a:stretch>
        </p:blipFill>
        <p:spPr>
          <a:xfrm>
            <a:off x="0" y="0"/>
            <a:ext cx="12192000" cy="2906938"/>
          </a:xfrm>
          <a:prstGeom prst="rect">
            <a:avLst/>
          </a:prstGeom>
        </p:spPr>
      </p:pic>
    </p:spTree>
    <p:extLst>
      <p:ext uri="{BB962C8B-B14F-4D97-AF65-F5344CB8AC3E}">
        <p14:creationId xmlns:p14="http://schemas.microsoft.com/office/powerpoint/2010/main" val="98300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00F6B8-0012-A7F4-8583-FF0F392B4B6A}"/>
              </a:ext>
            </a:extLst>
          </p:cNvPr>
          <p:cNvPicPr>
            <a:picLocks noChangeAspect="1"/>
          </p:cNvPicPr>
          <p:nvPr/>
        </p:nvPicPr>
        <p:blipFill>
          <a:blip r:embed="rId2"/>
          <a:stretch>
            <a:fillRect/>
          </a:stretch>
        </p:blipFill>
        <p:spPr>
          <a:xfrm>
            <a:off x="0" y="7955"/>
            <a:ext cx="12192000" cy="3551673"/>
          </a:xfrm>
          <a:prstGeom prst="rect">
            <a:avLst/>
          </a:prstGeom>
        </p:spPr>
      </p:pic>
      <p:grpSp>
        <p:nvGrpSpPr>
          <p:cNvPr id="10" name="Group 9">
            <a:extLst>
              <a:ext uri="{FF2B5EF4-FFF2-40B4-BE49-F238E27FC236}">
                <a16:creationId xmlns:a16="http://schemas.microsoft.com/office/drawing/2014/main" id="{A3FA7410-DD70-66DC-2023-CA1E3FD5000E}"/>
              </a:ext>
            </a:extLst>
          </p:cNvPr>
          <p:cNvGrpSpPr/>
          <p:nvPr/>
        </p:nvGrpSpPr>
        <p:grpSpPr>
          <a:xfrm>
            <a:off x="190730" y="3689204"/>
            <a:ext cx="3934956" cy="2987758"/>
            <a:chOff x="353086" y="2237108"/>
            <a:chExt cx="3679671" cy="2430329"/>
          </a:xfrm>
        </p:grpSpPr>
        <p:grpSp>
          <p:nvGrpSpPr>
            <p:cNvPr id="11" name="Group 10">
              <a:extLst>
                <a:ext uri="{FF2B5EF4-FFF2-40B4-BE49-F238E27FC236}">
                  <a16:creationId xmlns:a16="http://schemas.microsoft.com/office/drawing/2014/main" id="{7DBE3602-6708-B46A-7E10-3828F767EE66}"/>
                </a:ext>
              </a:extLst>
            </p:cNvPr>
            <p:cNvGrpSpPr/>
            <p:nvPr/>
          </p:nvGrpSpPr>
          <p:grpSpPr>
            <a:xfrm>
              <a:off x="353086" y="2237108"/>
              <a:ext cx="3679671" cy="2430329"/>
              <a:chOff x="0" y="0"/>
              <a:chExt cx="3594100" cy="2698750"/>
            </a:xfrm>
          </p:grpSpPr>
          <p:pic>
            <p:nvPicPr>
              <p:cNvPr id="19" name="Picture 18">
                <a:extLst>
                  <a:ext uri="{FF2B5EF4-FFF2-40B4-BE49-F238E27FC236}">
                    <a16:creationId xmlns:a16="http://schemas.microsoft.com/office/drawing/2014/main" id="{E20DF364-65AF-86D5-CFDC-39574579BF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94100" cy="2698750"/>
              </a:xfrm>
              <a:prstGeom prst="rect">
                <a:avLst/>
              </a:prstGeom>
              <a:noFill/>
              <a:ln>
                <a:noFill/>
              </a:ln>
            </p:spPr>
          </p:pic>
          <p:grpSp>
            <p:nvGrpSpPr>
              <p:cNvPr id="20" name="Group 19">
                <a:extLst>
                  <a:ext uri="{FF2B5EF4-FFF2-40B4-BE49-F238E27FC236}">
                    <a16:creationId xmlns:a16="http://schemas.microsoft.com/office/drawing/2014/main" id="{57B1CACE-5421-D5E5-7BD1-7B2814FEEC7F}"/>
                  </a:ext>
                </a:extLst>
              </p:cNvPr>
              <p:cNvGrpSpPr/>
              <p:nvPr/>
            </p:nvGrpSpPr>
            <p:grpSpPr>
              <a:xfrm>
                <a:off x="779929" y="355784"/>
                <a:ext cx="2411282" cy="2306323"/>
                <a:chOff x="0" y="11539"/>
                <a:chExt cx="2411282" cy="2306323"/>
              </a:xfrm>
            </p:grpSpPr>
            <p:sp>
              <p:nvSpPr>
                <p:cNvPr id="21" name="Text Box 2">
                  <a:extLst>
                    <a:ext uri="{FF2B5EF4-FFF2-40B4-BE49-F238E27FC236}">
                      <a16:creationId xmlns:a16="http://schemas.microsoft.com/office/drawing/2014/main" id="{D45ADA92-5CB1-2BE7-17A0-8F49CD2F8BE2}"/>
                    </a:ext>
                  </a:extLst>
                </p:cNvPr>
                <p:cNvSpPr txBox="1">
                  <a:spLocks noChangeArrowheads="1"/>
                </p:cNvSpPr>
                <p:nvPr/>
              </p:nvSpPr>
              <p:spPr bwMode="auto">
                <a:xfrm>
                  <a:off x="0" y="11539"/>
                  <a:ext cx="2373630" cy="24193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2" name="Text Box 2">
                  <a:extLst>
                    <a:ext uri="{FF2B5EF4-FFF2-40B4-BE49-F238E27FC236}">
                      <a16:creationId xmlns:a16="http://schemas.microsoft.com/office/drawing/2014/main" id="{2B179121-2C1C-F605-2ED5-E2395F3E9F9D}"/>
                    </a:ext>
                  </a:extLst>
                </p:cNvPr>
                <p:cNvSpPr txBox="1">
                  <a:spLocks noChangeArrowheads="1"/>
                </p:cNvSpPr>
                <p:nvPr/>
              </p:nvSpPr>
              <p:spPr bwMode="auto">
                <a:xfrm>
                  <a:off x="0" y="344244"/>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3" name="Text Box 2">
                  <a:extLst>
                    <a:ext uri="{FF2B5EF4-FFF2-40B4-BE49-F238E27FC236}">
                      <a16:creationId xmlns:a16="http://schemas.microsoft.com/office/drawing/2014/main" id="{DC6A86BC-DBDF-256F-8F5D-0664BB212F44}"/>
                    </a:ext>
                  </a:extLst>
                </p:cNvPr>
                <p:cNvSpPr txBox="1">
                  <a:spLocks noChangeArrowheads="1"/>
                </p:cNvSpPr>
                <p:nvPr/>
              </p:nvSpPr>
              <p:spPr bwMode="auto">
                <a:xfrm>
                  <a:off x="10758" y="688489"/>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4" name="Text Box 2">
                  <a:extLst>
                    <a:ext uri="{FF2B5EF4-FFF2-40B4-BE49-F238E27FC236}">
                      <a16:creationId xmlns:a16="http://schemas.microsoft.com/office/drawing/2014/main" id="{A23FCC04-AEDE-8173-C00D-A3D6D0CA8436}"/>
                    </a:ext>
                  </a:extLst>
                </p:cNvPr>
                <p:cNvSpPr txBox="1">
                  <a:spLocks noChangeArrowheads="1"/>
                </p:cNvSpPr>
                <p:nvPr/>
              </p:nvSpPr>
              <p:spPr bwMode="auto">
                <a:xfrm>
                  <a:off x="10758" y="1032734"/>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5" name="Text Box 2">
                  <a:extLst>
                    <a:ext uri="{FF2B5EF4-FFF2-40B4-BE49-F238E27FC236}">
                      <a16:creationId xmlns:a16="http://schemas.microsoft.com/office/drawing/2014/main" id="{E0C61993-BEBE-C60F-A000-31CF8DC3F768}"/>
                    </a:ext>
                  </a:extLst>
                </p:cNvPr>
                <p:cNvSpPr txBox="1">
                  <a:spLocks noChangeArrowheads="1"/>
                </p:cNvSpPr>
                <p:nvPr/>
              </p:nvSpPr>
              <p:spPr bwMode="auto">
                <a:xfrm>
                  <a:off x="26895" y="1382357"/>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6" name="Text Box 2">
                  <a:extLst>
                    <a:ext uri="{FF2B5EF4-FFF2-40B4-BE49-F238E27FC236}">
                      <a16:creationId xmlns:a16="http://schemas.microsoft.com/office/drawing/2014/main" id="{D6F70775-39D8-3585-D440-003FA48EEEB5}"/>
                    </a:ext>
                  </a:extLst>
                </p:cNvPr>
                <p:cNvSpPr txBox="1">
                  <a:spLocks noChangeArrowheads="1"/>
                </p:cNvSpPr>
                <p:nvPr/>
              </p:nvSpPr>
              <p:spPr bwMode="auto">
                <a:xfrm>
                  <a:off x="37652" y="1731981"/>
                  <a:ext cx="2373630" cy="23622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7" name="Text Box 2">
                  <a:extLst>
                    <a:ext uri="{FF2B5EF4-FFF2-40B4-BE49-F238E27FC236}">
                      <a16:creationId xmlns:a16="http://schemas.microsoft.com/office/drawing/2014/main" id="{D2EE6FB2-B48F-EC42-C571-B3AE8C094F72}"/>
                    </a:ext>
                  </a:extLst>
                </p:cNvPr>
                <p:cNvSpPr txBox="1">
                  <a:spLocks noChangeArrowheads="1"/>
                </p:cNvSpPr>
                <p:nvPr/>
              </p:nvSpPr>
              <p:spPr bwMode="auto">
                <a:xfrm>
                  <a:off x="37652" y="2070847"/>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grpSp>
        </p:grpSp>
        <p:sp>
          <p:nvSpPr>
            <p:cNvPr id="12" name="TextBox 11">
              <a:extLst>
                <a:ext uri="{FF2B5EF4-FFF2-40B4-BE49-F238E27FC236}">
                  <a16:creationId xmlns:a16="http://schemas.microsoft.com/office/drawing/2014/main" id="{688D24DD-17D2-BF07-B622-06481247D661}"/>
                </a:ext>
              </a:extLst>
            </p:cNvPr>
            <p:cNvSpPr txBox="1"/>
            <p:nvPr/>
          </p:nvSpPr>
          <p:spPr>
            <a:xfrm>
              <a:off x="1090624" y="2554348"/>
              <a:ext cx="2130558" cy="218566"/>
            </a:xfrm>
            <a:prstGeom prst="rect">
              <a:avLst/>
            </a:prstGeom>
            <a:noFill/>
          </p:spPr>
          <p:txBody>
            <a:bodyPr wrap="square">
              <a:spAutoFit/>
            </a:bodyPr>
            <a:lstStyle/>
            <a:p>
              <a:r>
                <a:rPr lang="en-US" sz="1599" dirty="0">
                  <a:latin typeface="Whitney SSm Book" pitchFamily="2" charset="0"/>
                </a:rPr>
                <a:t>Total number of periods</a:t>
              </a:r>
              <a:endParaRPr lang="en-AU" sz="1599" dirty="0">
                <a:latin typeface="Whitney SSm Book" pitchFamily="2" charset="0"/>
              </a:endParaRPr>
            </a:p>
          </p:txBody>
        </p:sp>
        <p:sp>
          <p:nvSpPr>
            <p:cNvPr id="13" name="TextBox 12">
              <a:extLst>
                <a:ext uri="{FF2B5EF4-FFF2-40B4-BE49-F238E27FC236}">
                  <a16:creationId xmlns:a16="http://schemas.microsoft.com/office/drawing/2014/main" id="{CE388464-6DA1-7AF9-054D-05294C6D13AB}"/>
                </a:ext>
              </a:extLst>
            </p:cNvPr>
            <p:cNvSpPr txBox="1"/>
            <p:nvPr/>
          </p:nvSpPr>
          <p:spPr>
            <a:xfrm>
              <a:off x="1101328" y="2859431"/>
              <a:ext cx="2529652" cy="218566"/>
            </a:xfrm>
            <a:prstGeom prst="rect">
              <a:avLst/>
            </a:prstGeom>
            <a:noFill/>
          </p:spPr>
          <p:txBody>
            <a:bodyPr wrap="square">
              <a:spAutoFit/>
            </a:bodyPr>
            <a:lstStyle/>
            <a:p>
              <a:r>
                <a:rPr lang="en-US" sz="1599" dirty="0">
                  <a:latin typeface="Whitney SSm Book" pitchFamily="2" charset="0"/>
                </a:rPr>
                <a:t>Annual interest rate </a:t>
              </a:r>
              <a:endParaRPr lang="en-AU" sz="1599" dirty="0">
                <a:latin typeface="Whitney SSm Book" pitchFamily="2" charset="0"/>
              </a:endParaRPr>
            </a:p>
          </p:txBody>
        </p:sp>
        <p:sp>
          <p:nvSpPr>
            <p:cNvPr id="14" name="TextBox 13">
              <a:extLst>
                <a:ext uri="{FF2B5EF4-FFF2-40B4-BE49-F238E27FC236}">
                  <a16:creationId xmlns:a16="http://schemas.microsoft.com/office/drawing/2014/main" id="{0D42B415-9AD9-A1FB-B62E-14EC14F1451F}"/>
                </a:ext>
              </a:extLst>
            </p:cNvPr>
            <p:cNvSpPr txBox="1"/>
            <p:nvPr/>
          </p:nvSpPr>
          <p:spPr>
            <a:xfrm>
              <a:off x="1090624" y="3168931"/>
              <a:ext cx="2529652" cy="218566"/>
            </a:xfrm>
            <a:prstGeom prst="rect">
              <a:avLst/>
            </a:prstGeom>
            <a:noFill/>
          </p:spPr>
          <p:txBody>
            <a:bodyPr wrap="square">
              <a:spAutoFit/>
            </a:bodyPr>
            <a:lstStyle/>
            <a:p>
              <a:r>
                <a:rPr lang="en-US" sz="1599" dirty="0">
                  <a:latin typeface="Whitney SSm Book" pitchFamily="2" charset="0"/>
                </a:rPr>
                <a:t>Present value </a:t>
              </a:r>
              <a:endParaRPr lang="en-AU" sz="1599" dirty="0">
                <a:latin typeface="Whitney SSm Book" pitchFamily="2" charset="0"/>
              </a:endParaRPr>
            </a:p>
          </p:txBody>
        </p:sp>
        <p:sp>
          <p:nvSpPr>
            <p:cNvPr id="15" name="TextBox 14">
              <a:extLst>
                <a:ext uri="{FF2B5EF4-FFF2-40B4-BE49-F238E27FC236}">
                  <a16:creationId xmlns:a16="http://schemas.microsoft.com/office/drawing/2014/main" id="{81A03EF1-9040-4A42-88AB-6832DCEB9AC2}"/>
                </a:ext>
              </a:extLst>
            </p:cNvPr>
            <p:cNvSpPr txBox="1"/>
            <p:nvPr/>
          </p:nvSpPr>
          <p:spPr>
            <a:xfrm>
              <a:off x="1090624" y="3478790"/>
              <a:ext cx="2529652" cy="218566"/>
            </a:xfrm>
            <a:prstGeom prst="rect">
              <a:avLst/>
            </a:prstGeom>
            <a:noFill/>
          </p:spPr>
          <p:txBody>
            <a:bodyPr wrap="square">
              <a:spAutoFit/>
            </a:bodyPr>
            <a:lstStyle/>
            <a:p>
              <a:r>
                <a:rPr lang="en-US" sz="1599" dirty="0">
                  <a:latin typeface="Whitney SSm Book" pitchFamily="2" charset="0"/>
                </a:rPr>
                <a:t>Payment</a:t>
              </a:r>
              <a:endParaRPr lang="en-AU" sz="1599" dirty="0">
                <a:latin typeface="Whitney SSm Book" pitchFamily="2" charset="0"/>
              </a:endParaRPr>
            </a:p>
          </p:txBody>
        </p:sp>
        <p:sp>
          <p:nvSpPr>
            <p:cNvPr id="16" name="TextBox 15">
              <a:extLst>
                <a:ext uri="{FF2B5EF4-FFF2-40B4-BE49-F238E27FC236}">
                  <a16:creationId xmlns:a16="http://schemas.microsoft.com/office/drawing/2014/main" id="{9EE9A26A-DD7A-CD7E-A365-F13940E546DD}"/>
                </a:ext>
              </a:extLst>
            </p:cNvPr>
            <p:cNvSpPr txBox="1"/>
            <p:nvPr/>
          </p:nvSpPr>
          <p:spPr>
            <a:xfrm>
              <a:off x="1101328" y="3782810"/>
              <a:ext cx="2529652" cy="218566"/>
            </a:xfrm>
            <a:prstGeom prst="rect">
              <a:avLst/>
            </a:prstGeom>
            <a:noFill/>
          </p:spPr>
          <p:txBody>
            <a:bodyPr wrap="square">
              <a:spAutoFit/>
            </a:bodyPr>
            <a:lstStyle/>
            <a:p>
              <a:r>
                <a:rPr lang="en-US" sz="1599" dirty="0">
                  <a:latin typeface="Whitney SSm Book" pitchFamily="2" charset="0"/>
                </a:rPr>
                <a:t>Future value</a:t>
              </a:r>
              <a:endParaRPr lang="en-AU" sz="1599" dirty="0">
                <a:latin typeface="Whitney SSm Book" pitchFamily="2" charset="0"/>
              </a:endParaRPr>
            </a:p>
          </p:txBody>
        </p:sp>
        <p:sp>
          <p:nvSpPr>
            <p:cNvPr id="17" name="TextBox 16">
              <a:extLst>
                <a:ext uri="{FF2B5EF4-FFF2-40B4-BE49-F238E27FC236}">
                  <a16:creationId xmlns:a16="http://schemas.microsoft.com/office/drawing/2014/main" id="{DF5C854E-738E-71B5-9EDA-239EF0388911}"/>
                </a:ext>
              </a:extLst>
            </p:cNvPr>
            <p:cNvSpPr txBox="1"/>
            <p:nvPr/>
          </p:nvSpPr>
          <p:spPr>
            <a:xfrm>
              <a:off x="1090624" y="4090440"/>
              <a:ext cx="2529652" cy="218566"/>
            </a:xfrm>
            <a:prstGeom prst="rect">
              <a:avLst/>
            </a:prstGeom>
            <a:noFill/>
          </p:spPr>
          <p:txBody>
            <a:bodyPr wrap="square">
              <a:spAutoFit/>
            </a:bodyPr>
            <a:lstStyle/>
            <a:p>
              <a:r>
                <a:rPr lang="en-US" sz="1599" dirty="0">
                  <a:latin typeface="Whitney SSm Book" pitchFamily="2" charset="0"/>
                </a:rPr>
                <a:t>Payment periods per year</a:t>
              </a:r>
              <a:endParaRPr lang="en-AU" sz="1599" dirty="0">
                <a:latin typeface="Whitney SSm Book" pitchFamily="2" charset="0"/>
              </a:endParaRPr>
            </a:p>
          </p:txBody>
        </p:sp>
        <p:sp>
          <p:nvSpPr>
            <p:cNvPr id="18" name="TextBox 17">
              <a:extLst>
                <a:ext uri="{FF2B5EF4-FFF2-40B4-BE49-F238E27FC236}">
                  <a16:creationId xmlns:a16="http://schemas.microsoft.com/office/drawing/2014/main" id="{65121E28-850A-4C32-F1AC-BEF6EF5AC9B5}"/>
                </a:ext>
              </a:extLst>
            </p:cNvPr>
            <p:cNvSpPr txBox="1"/>
            <p:nvPr/>
          </p:nvSpPr>
          <p:spPr>
            <a:xfrm>
              <a:off x="1090624" y="4401568"/>
              <a:ext cx="2529652" cy="218566"/>
            </a:xfrm>
            <a:prstGeom prst="rect">
              <a:avLst/>
            </a:prstGeom>
            <a:noFill/>
          </p:spPr>
          <p:txBody>
            <a:bodyPr wrap="square">
              <a:spAutoFit/>
            </a:bodyPr>
            <a:lstStyle/>
            <a:p>
              <a:r>
                <a:rPr lang="en-US" sz="1599" dirty="0">
                  <a:latin typeface="Whitney SSm Book" pitchFamily="2" charset="0"/>
                </a:rPr>
                <a:t>Compounding periods per year</a:t>
              </a:r>
              <a:endParaRPr lang="en-AU" sz="1599" dirty="0">
                <a:latin typeface="Whitney SSm Book" pitchFamily="2" charset="0"/>
              </a:endParaRPr>
            </a:p>
          </p:txBody>
        </p:sp>
      </p:grpSp>
      <p:sp>
        <p:nvSpPr>
          <p:cNvPr id="2" name="TextBox 1">
            <a:extLst>
              <a:ext uri="{FF2B5EF4-FFF2-40B4-BE49-F238E27FC236}">
                <a16:creationId xmlns:a16="http://schemas.microsoft.com/office/drawing/2014/main" id="{5EB121B3-7C49-4F11-FC4D-7773FB9914B9}"/>
              </a:ext>
            </a:extLst>
          </p:cNvPr>
          <p:cNvSpPr txBox="1"/>
          <p:nvPr/>
        </p:nvSpPr>
        <p:spPr>
          <a:xfrm>
            <a:off x="5116286" y="3689204"/>
            <a:ext cx="6498771" cy="369332"/>
          </a:xfrm>
          <a:prstGeom prst="rect">
            <a:avLst/>
          </a:prstGeom>
          <a:noFill/>
        </p:spPr>
        <p:txBody>
          <a:bodyPr wrap="square" rtlCol="0">
            <a:spAutoFit/>
          </a:bodyPr>
          <a:lstStyle/>
          <a:p>
            <a:r>
              <a:rPr lang="en-AU" b="1" dirty="0"/>
              <a:t>Step 1. Pmt</a:t>
            </a:r>
          </a:p>
        </p:txBody>
      </p:sp>
      <p:pic>
        <p:nvPicPr>
          <p:cNvPr id="4" name="Picture 3">
            <a:extLst>
              <a:ext uri="{FF2B5EF4-FFF2-40B4-BE49-F238E27FC236}">
                <a16:creationId xmlns:a16="http://schemas.microsoft.com/office/drawing/2014/main" id="{17468238-31EA-09DB-3F66-311EA6434977}"/>
              </a:ext>
            </a:extLst>
          </p:cNvPr>
          <p:cNvPicPr>
            <a:picLocks noChangeAspect="1"/>
          </p:cNvPicPr>
          <p:nvPr/>
        </p:nvPicPr>
        <p:blipFill>
          <a:blip r:embed="rId4"/>
          <a:stretch>
            <a:fillRect/>
          </a:stretch>
        </p:blipFill>
        <p:spPr>
          <a:xfrm>
            <a:off x="5116286" y="4112899"/>
            <a:ext cx="6192114" cy="1019317"/>
          </a:xfrm>
          <a:prstGeom prst="rect">
            <a:avLst/>
          </a:prstGeom>
        </p:spPr>
      </p:pic>
      <p:sp>
        <p:nvSpPr>
          <p:cNvPr id="5" name="TextBox 4">
            <a:extLst>
              <a:ext uri="{FF2B5EF4-FFF2-40B4-BE49-F238E27FC236}">
                <a16:creationId xmlns:a16="http://schemas.microsoft.com/office/drawing/2014/main" id="{39C7EF74-8E4B-C65A-835F-FB9C997F3D26}"/>
              </a:ext>
            </a:extLst>
          </p:cNvPr>
          <p:cNvSpPr txBox="1"/>
          <p:nvPr/>
        </p:nvSpPr>
        <p:spPr>
          <a:xfrm>
            <a:off x="5116286" y="5165365"/>
            <a:ext cx="6498771" cy="369332"/>
          </a:xfrm>
          <a:prstGeom prst="rect">
            <a:avLst/>
          </a:prstGeom>
          <a:noFill/>
        </p:spPr>
        <p:txBody>
          <a:bodyPr wrap="square" rtlCol="0">
            <a:spAutoFit/>
          </a:bodyPr>
          <a:lstStyle/>
          <a:p>
            <a:r>
              <a:rPr lang="en-AU" b="1" dirty="0"/>
              <a:t>Step 2. </a:t>
            </a:r>
          </a:p>
        </p:txBody>
      </p:sp>
      <p:graphicFrame>
        <p:nvGraphicFramePr>
          <p:cNvPr id="6" name="Table 5">
            <a:extLst>
              <a:ext uri="{FF2B5EF4-FFF2-40B4-BE49-F238E27FC236}">
                <a16:creationId xmlns:a16="http://schemas.microsoft.com/office/drawing/2014/main" id="{CF3734A6-E266-E7D3-8FB8-270808B9C7E0}"/>
              </a:ext>
            </a:extLst>
          </p:cNvPr>
          <p:cNvGraphicFramePr>
            <a:graphicFrameLocks noGrp="1"/>
          </p:cNvGraphicFramePr>
          <p:nvPr>
            <p:extLst>
              <p:ext uri="{D42A27DB-BD31-4B8C-83A1-F6EECF244321}">
                <p14:modId xmlns:p14="http://schemas.microsoft.com/office/powerpoint/2010/main" val="673792196"/>
              </p:ext>
            </p:extLst>
          </p:nvPr>
        </p:nvGraphicFramePr>
        <p:xfrm>
          <a:off x="4699095" y="5544656"/>
          <a:ext cx="7333151" cy="731520"/>
        </p:xfrm>
        <a:graphic>
          <a:graphicData uri="http://schemas.openxmlformats.org/drawingml/2006/table">
            <a:tbl>
              <a:tblPr firstRow="1" bandRow="1">
                <a:tableStyleId>{5C22544A-7EE6-4342-B048-85BDC9FD1C3A}</a:tableStyleId>
              </a:tblPr>
              <a:tblGrid>
                <a:gridCol w="1047593">
                  <a:extLst>
                    <a:ext uri="{9D8B030D-6E8A-4147-A177-3AD203B41FA5}">
                      <a16:colId xmlns:a16="http://schemas.microsoft.com/office/drawing/2014/main" val="2489800756"/>
                    </a:ext>
                  </a:extLst>
                </a:gridCol>
                <a:gridCol w="1047593">
                  <a:extLst>
                    <a:ext uri="{9D8B030D-6E8A-4147-A177-3AD203B41FA5}">
                      <a16:colId xmlns:a16="http://schemas.microsoft.com/office/drawing/2014/main" val="1438784456"/>
                    </a:ext>
                  </a:extLst>
                </a:gridCol>
                <a:gridCol w="1047593">
                  <a:extLst>
                    <a:ext uri="{9D8B030D-6E8A-4147-A177-3AD203B41FA5}">
                      <a16:colId xmlns:a16="http://schemas.microsoft.com/office/drawing/2014/main" val="4286959640"/>
                    </a:ext>
                  </a:extLst>
                </a:gridCol>
                <a:gridCol w="1047593">
                  <a:extLst>
                    <a:ext uri="{9D8B030D-6E8A-4147-A177-3AD203B41FA5}">
                      <a16:colId xmlns:a16="http://schemas.microsoft.com/office/drawing/2014/main" val="1387643942"/>
                    </a:ext>
                  </a:extLst>
                </a:gridCol>
                <a:gridCol w="1047593">
                  <a:extLst>
                    <a:ext uri="{9D8B030D-6E8A-4147-A177-3AD203B41FA5}">
                      <a16:colId xmlns:a16="http://schemas.microsoft.com/office/drawing/2014/main" val="3297411637"/>
                    </a:ext>
                  </a:extLst>
                </a:gridCol>
                <a:gridCol w="1047593">
                  <a:extLst>
                    <a:ext uri="{9D8B030D-6E8A-4147-A177-3AD203B41FA5}">
                      <a16:colId xmlns:a16="http://schemas.microsoft.com/office/drawing/2014/main" val="1808533334"/>
                    </a:ext>
                  </a:extLst>
                </a:gridCol>
                <a:gridCol w="1047593">
                  <a:extLst>
                    <a:ext uri="{9D8B030D-6E8A-4147-A177-3AD203B41FA5}">
                      <a16:colId xmlns:a16="http://schemas.microsoft.com/office/drawing/2014/main" val="875077267"/>
                    </a:ext>
                  </a:extLst>
                </a:gridCol>
              </a:tblGrid>
              <a:tr h="317075">
                <a:tc>
                  <a:txBody>
                    <a:bodyPr/>
                    <a:lstStyle/>
                    <a:p>
                      <a:r>
                        <a:rPr lang="en-AU" b="1"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PV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Pmt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FV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err="1">
                          <a:solidFill>
                            <a:schemeClr val="tx1"/>
                          </a:solidFill>
                        </a:rPr>
                        <a:t>Ppy</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err="1">
                          <a:solidFill>
                            <a:schemeClr val="tx1"/>
                          </a:solidFill>
                        </a:rPr>
                        <a:t>Cpy</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459847"/>
                  </a:ext>
                </a:extLst>
              </a:tr>
              <a:tr h="317075">
                <a:tc>
                  <a:txBody>
                    <a:bodyPr/>
                    <a:lstStyle/>
                    <a:p>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1048137"/>
                  </a:ext>
                </a:extLst>
              </a:tr>
            </a:tbl>
          </a:graphicData>
        </a:graphic>
      </p:graphicFrame>
    </p:spTree>
    <p:extLst>
      <p:ext uri="{BB962C8B-B14F-4D97-AF65-F5344CB8AC3E}">
        <p14:creationId xmlns:p14="http://schemas.microsoft.com/office/powerpoint/2010/main" val="171244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D3C8-C66F-1488-08FF-E83DDEE614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E22438-28EC-7B0E-8819-380B905B8C87}"/>
              </a:ext>
            </a:extLst>
          </p:cNvPr>
          <p:cNvPicPr>
            <a:picLocks noChangeAspect="1"/>
          </p:cNvPicPr>
          <p:nvPr/>
        </p:nvPicPr>
        <p:blipFill>
          <a:blip r:embed="rId3"/>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CD20-3D82-F654-CEEF-2392262F206B}"/>
                  </a:ext>
                </a:extLst>
              </p:cNvPr>
              <p:cNvSpPr>
                <a:spLocks noGrp="1"/>
              </p:cNvSpPr>
              <p:nvPr>
                <p:ph idx="1"/>
              </p:nvPr>
            </p:nvSpPr>
            <p:spPr>
              <a:xfrm>
                <a:off x="0" y="0"/>
                <a:ext cx="4114800" cy="6857999"/>
              </a:xfrm>
              <a:ln w="15875">
                <a:solidFill>
                  <a:srgbClr val="EE0000"/>
                </a:solidFill>
              </a:ln>
            </p:spPr>
            <p:txBody>
              <a:bodyPr>
                <a:noAutofit/>
              </a:bodyPr>
              <a:lstStyle/>
              <a:p>
                <a:pPr marL="72000" indent="0">
                  <a:buNone/>
                </a:pPr>
                <a:r>
                  <a:rPr lang="en-AU" dirty="0">
                    <a:solidFill>
                      <a:srgbClr val="EE0000"/>
                    </a:solidFill>
                  </a:rPr>
                  <a:t>6D Amortising Annuities</a:t>
                </a:r>
              </a:p>
              <a:p>
                <a:pPr marL="72000" indent="0">
                  <a:lnSpc>
                    <a:spcPct val="100000"/>
                  </a:lnSpc>
                  <a:spcBef>
                    <a:spcPts val="0"/>
                  </a:spcBef>
                  <a:buNone/>
                </a:pPr>
                <a:r>
                  <a:rPr lang="en-AU" b="1" u="sng" dirty="0">
                    <a:solidFill>
                      <a:srgbClr val="0070C0"/>
                    </a:solidFill>
                  </a:rPr>
                  <a:t>annuity:</a:t>
                </a:r>
              </a:p>
              <a:p>
                <a:pPr marL="72000" indent="0">
                  <a:lnSpc>
                    <a:spcPct val="100000"/>
                  </a:lnSpc>
                  <a:spcBef>
                    <a:spcPts val="0"/>
                  </a:spcBef>
                  <a:buNone/>
                </a:pPr>
                <a:r>
                  <a:rPr lang="en-AU" dirty="0">
                    <a:solidFill>
                      <a:srgbClr val="0070C0"/>
                    </a:solidFill>
                  </a:rPr>
                  <a:t>• investment where investor gets a regular payment</a:t>
                </a:r>
              </a:p>
              <a:p>
                <a:pPr marL="72000" indent="0">
                  <a:lnSpc>
                    <a:spcPct val="100000"/>
                  </a:lnSpc>
                  <a:spcBef>
                    <a:spcPts val="0"/>
                  </a:spcBef>
                  <a:buNone/>
                </a:pPr>
                <a:r>
                  <a:rPr lang="en-AU" dirty="0">
                    <a:solidFill>
                      <a:srgbClr val="0070C0"/>
                    </a:solidFill>
                  </a:rPr>
                  <a:t>• earns compound interest</a:t>
                </a:r>
              </a:p>
              <a:p>
                <a:pPr marL="72000" indent="0">
                  <a:lnSpc>
                    <a:spcPct val="100000"/>
                  </a:lnSpc>
                  <a:spcBef>
                    <a:spcPts val="0"/>
                  </a:spcBef>
                  <a:buNone/>
                </a:pPr>
                <a:r>
                  <a:rPr lang="en-AU" dirty="0">
                    <a:solidFill>
                      <a:srgbClr val="0070C0"/>
                    </a:solidFill>
                  </a:rPr>
                  <a:t>• account closes when balance reaches zero</a:t>
                </a:r>
              </a:p>
              <a:p>
                <a:pPr marL="72000" indent="0">
                  <a:lnSpc>
                    <a:spcPct val="100000"/>
                  </a:lnSpc>
                  <a:spcBef>
                    <a:spcPts val="0"/>
                  </a:spcBef>
                  <a:buNone/>
                </a:pPr>
                <a:r>
                  <a:rPr lang="en-AU" dirty="0">
                    <a:solidFill>
                      <a:srgbClr val="0070C0"/>
                    </a:solidFill>
                  </a:rPr>
                  <a:t>V₀ = </a:t>
                </a:r>
                <a14:m>
                  <m:oMath xmlns:m="http://schemas.openxmlformats.org/officeDocument/2006/math">
                    <m:borderBox>
                      <m:borderBoxPr>
                        <m:ctrlPr>
                          <a:rPr lang="en-AU" i="1">
                            <a:solidFill>
                              <a:srgbClr val="C00000"/>
                            </a:solidFill>
                            <a:highlight>
                              <a:srgbClr val="FFFF00"/>
                            </a:highlight>
                            <a:latin typeface="Cambria Math" panose="02040503050406030204" pitchFamily="18" charset="0"/>
                          </a:rPr>
                        </m:ctrlPr>
                      </m:borderBoxPr>
                      <m:e>
                        <m:r>
                          <a:rPr lang="en-AU" i="1">
                            <a:solidFill>
                              <a:srgbClr val="0070C0"/>
                            </a:solidFill>
                            <a:highlight>
                              <a:srgbClr val="FFFF00"/>
                            </a:highlight>
                            <a:latin typeface="Cambria Math" panose="02040503050406030204" pitchFamily="18" charset="0"/>
                          </a:rPr>
                          <m:t>𝑝𝑟𝑖𝑛𝑐𝑖𝑝𝑎𝑙</m:t>
                        </m:r>
                      </m:e>
                    </m:borderBox>
                    <m:r>
                      <a:rPr lang="en-AU" i="1">
                        <a:solidFill>
                          <a:srgbClr val="C00000"/>
                        </a:solidFill>
                        <a:highlight>
                          <a:srgbClr val="FFFF00"/>
                        </a:highlight>
                        <a:latin typeface="Cambria Math" panose="02040503050406030204" pitchFamily="18" charset="0"/>
                      </a:rPr>
                      <m:t> </m:t>
                    </m:r>
                  </m:oMath>
                </a14:m>
                <a:r>
                  <a:rPr lang="en-AU" dirty="0">
                    <a:solidFill>
                      <a:srgbClr val="0070C0"/>
                    </a:solidFill>
                  </a:rPr>
                  <a:t>, Vₙ₊₁ = </a:t>
                </a:r>
                <a14:m>
                  <m:oMath xmlns:m="http://schemas.openxmlformats.org/officeDocument/2006/math">
                    <m:borderBox>
                      <m:borderBoxPr>
                        <m:ctrlPr>
                          <a:rPr lang="en-AU" i="1">
                            <a:solidFill>
                              <a:srgbClr val="C00000"/>
                            </a:solidFill>
                            <a:highlight>
                              <a:srgbClr val="FFFF00"/>
                            </a:highlight>
                            <a:latin typeface="Cambria Math" panose="02040503050406030204" pitchFamily="18" charset="0"/>
                          </a:rPr>
                        </m:ctrlPr>
                      </m:borderBoxPr>
                      <m:e>
                        <m:r>
                          <a:rPr lang="en-AU" i="1">
                            <a:solidFill>
                              <a:srgbClr val="0070C0"/>
                            </a:solidFill>
                            <a:highlight>
                              <a:srgbClr val="FFFF00"/>
                            </a:highlight>
                            <a:latin typeface="Cambria Math" panose="02040503050406030204" pitchFamily="18" charset="0"/>
                          </a:rPr>
                          <m:t>𝑅</m:t>
                        </m:r>
                      </m:e>
                    </m:borderBox>
                  </m:oMath>
                </a14:m>
                <a:r>
                  <a:rPr lang="en-AU" dirty="0">
                    <a:solidFill>
                      <a:srgbClr val="0070C0"/>
                    </a:solidFill>
                  </a:rPr>
                  <a:t> Vₙ − </a:t>
                </a:r>
                <a14:m>
                  <m:oMath xmlns:m="http://schemas.openxmlformats.org/officeDocument/2006/math">
                    <m:borderBox>
                      <m:borderBoxPr>
                        <m:ctrlPr>
                          <a:rPr lang="en-AU" i="1">
                            <a:solidFill>
                              <a:srgbClr val="C00000"/>
                            </a:solidFill>
                            <a:highlight>
                              <a:srgbClr val="FFFF00"/>
                            </a:highlight>
                            <a:latin typeface="Cambria Math" panose="02040503050406030204" pitchFamily="18" charset="0"/>
                          </a:rPr>
                        </m:ctrlPr>
                      </m:borderBoxPr>
                      <m:e>
                        <m:r>
                          <a:rPr lang="en-AU" i="1">
                            <a:solidFill>
                              <a:srgbClr val="0070C0"/>
                            </a:solidFill>
                            <a:highlight>
                              <a:srgbClr val="FFFF00"/>
                            </a:highlight>
                            <a:latin typeface="Cambria Math" panose="02040503050406030204" pitchFamily="18" charset="0"/>
                          </a:rPr>
                          <m:t>𝐷</m:t>
                        </m:r>
                      </m:e>
                    </m:borderBox>
                    <m:r>
                      <a:rPr lang="en-AU" i="1">
                        <a:solidFill>
                          <a:srgbClr val="0070C0"/>
                        </a:solidFill>
                        <a:highlight>
                          <a:srgbClr val="FFFF00"/>
                        </a:highlight>
                        <a:latin typeface="Cambria Math" panose="02040503050406030204" pitchFamily="18" charset="0"/>
                      </a:rPr>
                      <m:t> </m:t>
                    </m:r>
                  </m:oMath>
                </a14:m>
                <a:endParaRPr lang="en-AU" dirty="0">
                  <a:solidFill>
                    <a:srgbClr val="0070C0"/>
                  </a:solidFill>
                  <a:highlight>
                    <a:srgbClr val="FFFF00"/>
                  </a:highlight>
                </a:endParaRPr>
              </a:p>
              <a:p>
                <a:pPr marL="72000" indent="0">
                  <a:lnSpc>
                    <a:spcPct val="100000"/>
                  </a:lnSpc>
                  <a:spcBef>
                    <a:spcPts val="0"/>
                  </a:spcBef>
                  <a:buNone/>
                </a:pPr>
                <a:r>
                  <a:rPr lang="en-AU" dirty="0">
                    <a:solidFill>
                      <a:schemeClr val="tx1"/>
                    </a:solidFill>
                  </a:rPr>
                  <a:t>R = 1 + </a:t>
                </a:r>
                <a14:m>
                  <m:oMath xmlns:m="http://schemas.openxmlformats.org/officeDocument/2006/math">
                    <m:f>
                      <m:fPr>
                        <m:ctrlPr>
                          <a:rPr lang="en-AU" i="1" dirty="0" smtClean="0">
                            <a:solidFill>
                              <a:schemeClr val="tx1"/>
                            </a:solidFill>
                            <a:latin typeface="Cambria Math" panose="02040503050406030204" pitchFamily="18" charset="0"/>
                          </a:rPr>
                        </m:ctrlPr>
                      </m:fPr>
                      <m:num>
                        <m:r>
                          <a:rPr lang="en-AU" i="1" dirty="0">
                            <a:solidFill>
                              <a:schemeClr val="tx1"/>
                            </a:solidFill>
                            <a:latin typeface="Cambria Math" panose="02040503050406030204" pitchFamily="18" charset="0"/>
                          </a:rPr>
                          <m:t>𝑟</m:t>
                        </m:r>
                      </m:num>
                      <m:den>
                        <m:r>
                          <a:rPr lang="en-AU" i="0" dirty="0">
                            <a:solidFill>
                              <a:schemeClr val="tx1"/>
                            </a:solidFill>
                            <a:latin typeface="Cambria Math" panose="02040503050406030204" pitchFamily="18" charset="0"/>
                          </a:rPr>
                          <m:t>10</m:t>
                        </m:r>
                        <m:r>
                          <a:rPr lang="en-AU" b="0" i="0" dirty="0" smtClean="0">
                            <a:solidFill>
                              <a:schemeClr val="tx1"/>
                            </a:solidFill>
                            <a:latin typeface="Cambria Math" panose="02040503050406030204" pitchFamily="18" charset="0"/>
                          </a:rPr>
                          <m:t>0</m:t>
                        </m:r>
                      </m:den>
                    </m:f>
                  </m:oMath>
                </a14:m>
                <a:endParaRPr lang="en-AU" dirty="0">
                  <a:solidFill>
                    <a:schemeClr val="tx1"/>
                  </a:solidFill>
                </a:endParaRPr>
              </a:p>
              <a:p>
                <a:pPr marL="72000" indent="0">
                  <a:lnSpc>
                    <a:spcPct val="100000"/>
                  </a:lnSpc>
                  <a:spcBef>
                    <a:spcPts val="0"/>
                  </a:spcBef>
                  <a:buNone/>
                </a:pPr>
                <a:r>
                  <a:rPr lang="en-AU" dirty="0">
                    <a:solidFill>
                      <a:schemeClr val="tx1"/>
                    </a:solidFill>
                  </a:rPr>
                  <a:t>r = interest rate per compound period</a:t>
                </a:r>
              </a:p>
              <a:p>
                <a:pPr marL="72000" indent="0">
                  <a:lnSpc>
                    <a:spcPct val="100000"/>
                  </a:lnSpc>
                  <a:spcBef>
                    <a:spcPts val="0"/>
                  </a:spcBef>
                  <a:buNone/>
                </a:pPr>
                <a:r>
                  <a:rPr lang="en-AU" dirty="0">
                    <a:solidFill>
                      <a:schemeClr val="tx1"/>
                    </a:solidFill>
                  </a:rPr>
                  <a:t>D = payment</a:t>
                </a:r>
              </a:p>
              <a:p>
                <a:pPr marL="72000" indent="0">
                  <a:lnSpc>
                    <a:spcPct val="100000"/>
                  </a:lnSpc>
                  <a:spcBef>
                    <a:spcPts val="0"/>
                  </a:spcBef>
                  <a:buNone/>
                </a:pPr>
                <a:endParaRPr lang="en-AU" dirty="0">
                  <a:solidFill>
                    <a:schemeClr val="tx1"/>
                  </a:solidFill>
                </a:endParaRPr>
              </a:p>
              <a:p>
                <a:pPr marL="72000" indent="0">
                  <a:lnSpc>
                    <a:spcPct val="100000"/>
                  </a:lnSpc>
                  <a:spcBef>
                    <a:spcPts val="0"/>
                  </a:spcBef>
                  <a:buNone/>
                </a:pPr>
                <a:r>
                  <a:rPr lang="en-AU" b="1" u="sng" dirty="0">
                    <a:solidFill>
                      <a:srgbClr val="0070C0"/>
                    </a:solidFill>
                  </a:rPr>
                  <a:t>amortisation table:</a:t>
                </a:r>
              </a:p>
              <a:p>
                <a:pPr marL="72000" indent="0">
                  <a:lnSpc>
                    <a:spcPct val="100000"/>
                  </a:lnSpc>
                  <a:spcBef>
                    <a:spcPts val="0"/>
                  </a:spcBef>
                  <a:buNone/>
                </a:pPr>
                <a:r>
                  <a:rPr lang="en-AU" dirty="0">
                    <a:solidFill>
                      <a:srgbClr val="0070C0"/>
                    </a:solidFill>
                  </a:rPr>
                  <a:t>• same as RBL</a:t>
                </a:r>
              </a:p>
              <a:p>
                <a:pPr marL="72000" indent="0">
                  <a:lnSpc>
                    <a:spcPct val="100000"/>
                  </a:lnSpc>
                  <a:spcBef>
                    <a:spcPts val="0"/>
                  </a:spcBef>
                  <a:buNone/>
                </a:pPr>
                <a:r>
                  <a:rPr lang="en-AU" dirty="0">
                    <a:solidFill>
                      <a:srgbClr val="0070C0"/>
                    </a:solidFill>
                  </a:rPr>
                  <a:t>• see handout</a:t>
                </a:r>
              </a:p>
              <a:p>
                <a:pPr marL="72000" indent="0">
                  <a:lnSpc>
                    <a:spcPct val="100000"/>
                  </a:lnSpc>
                  <a:spcBef>
                    <a:spcPts val="0"/>
                  </a:spcBef>
                  <a:buNone/>
                </a:pPr>
                <a:endParaRPr lang="en-AU" dirty="0">
                  <a:solidFill>
                    <a:srgbClr val="0070C0"/>
                  </a:solidFill>
                </a:endParaRPr>
              </a:p>
              <a:p>
                <a:pPr marL="72000" indent="0">
                  <a:lnSpc>
                    <a:spcPct val="100000"/>
                  </a:lnSpc>
                  <a:spcBef>
                    <a:spcPts val="0"/>
                  </a:spcBef>
                  <a:buNone/>
                </a:pPr>
                <a:r>
                  <a:rPr lang="en-AU" b="1" u="sng" dirty="0">
                    <a:solidFill>
                      <a:srgbClr val="0070C0"/>
                    </a:solidFill>
                  </a:rPr>
                  <a:t>finance solver:</a:t>
                </a:r>
              </a:p>
              <a:p>
                <a:pPr marL="72000" indent="0">
                  <a:lnSpc>
                    <a:spcPct val="100000"/>
                  </a:lnSpc>
                  <a:spcBef>
                    <a:spcPts val="0"/>
                  </a:spcBef>
                  <a:buNone/>
                </a:pPr>
                <a:r>
                  <a:rPr lang="en-AU" dirty="0">
                    <a:solidFill>
                      <a:srgbClr val="0070C0"/>
                    </a:solidFill>
                  </a:rPr>
                  <a:t>PV : </a:t>
                </a:r>
                <a:r>
                  <a:rPr lang="en-AU" dirty="0">
                    <a:solidFill>
                      <a:schemeClr val="tx1"/>
                    </a:solidFill>
                  </a:rPr>
                  <a:t>NEGATIVE</a:t>
                </a:r>
              </a:p>
              <a:p>
                <a:pPr marL="72000" indent="0">
                  <a:lnSpc>
                    <a:spcPct val="100000"/>
                  </a:lnSpc>
                  <a:spcBef>
                    <a:spcPts val="0"/>
                  </a:spcBef>
                  <a:buNone/>
                </a:pPr>
                <a:r>
                  <a:rPr lang="en-AU" dirty="0" err="1">
                    <a:solidFill>
                      <a:srgbClr val="0070C0"/>
                    </a:solidFill>
                  </a:rPr>
                  <a:t>Pmt</a:t>
                </a:r>
                <a:r>
                  <a:rPr lang="en-AU" dirty="0">
                    <a:solidFill>
                      <a:srgbClr val="0070C0"/>
                    </a:solidFill>
                  </a:rPr>
                  <a:t> : </a:t>
                </a:r>
                <a:r>
                  <a:rPr lang="en-AU" dirty="0">
                    <a:solidFill>
                      <a:schemeClr val="tx1"/>
                    </a:solidFill>
                  </a:rPr>
                  <a:t>POSITIVE</a:t>
                </a:r>
              </a:p>
              <a:p>
                <a:pPr marL="72000" indent="0">
                  <a:lnSpc>
                    <a:spcPct val="100000"/>
                  </a:lnSpc>
                  <a:spcBef>
                    <a:spcPts val="0"/>
                  </a:spcBef>
                  <a:buNone/>
                </a:pPr>
                <a:r>
                  <a:rPr lang="en-AU" dirty="0">
                    <a:solidFill>
                      <a:srgbClr val="0070C0"/>
                    </a:solidFill>
                  </a:rPr>
                  <a:t>FV : </a:t>
                </a:r>
                <a:r>
                  <a:rPr lang="en-AU" dirty="0">
                    <a:solidFill>
                      <a:schemeClr val="tx1"/>
                    </a:solidFill>
                  </a:rPr>
                  <a:t>POSITIVE </a:t>
                </a:r>
                <a:r>
                  <a:rPr lang="en-AU" u="sng" dirty="0">
                    <a:solidFill>
                      <a:schemeClr val="tx1"/>
                    </a:solidFill>
                  </a:rPr>
                  <a:t>or</a:t>
                </a:r>
                <a:r>
                  <a:rPr lang="en-AU" dirty="0">
                    <a:solidFill>
                      <a:schemeClr val="tx1"/>
                    </a:solidFill>
                  </a:rPr>
                  <a:t> ZERO</a:t>
                </a:r>
              </a:p>
            </p:txBody>
          </p:sp>
        </mc:Choice>
        <mc:Fallback xmlns="">
          <p:sp>
            <p:nvSpPr>
              <p:cNvPr id="3" name="Content Placeholder 2">
                <a:extLst>
                  <a:ext uri="{FF2B5EF4-FFF2-40B4-BE49-F238E27FC236}">
                    <a16:creationId xmlns:a16="http://schemas.microsoft.com/office/drawing/2014/main" id="{34D4CD20-3D82-F654-CEEF-2392262F206B}"/>
                  </a:ext>
                </a:extLst>
              </p:cNvPr>
              <p:cNvSpPr>
                <a:spLocks noGrp="1" noRot="1" noChangeAspect="1" noMove="1" noResize="1" noEditPoints="1" noAdjustHandles="1" noChangeArrowheads="1" noChangeShapeType="1" noTextEdit="1"/>
              </p:cNvSpPr>
              <p:nvPr>
                <p:ph idx="1"/>
              </p:nvPr>
            </p:nvSpPr>
            <p:spPr>
              <a:xfrm>
                <a:off x="0" y="0"/>
                <a:ext cx="4114800" cy="6857999"/>
              </a:xfrm>
              <a:blipFill>
                <a:blip r:embed="rId4"/>
                <a:stretch>
                  <a:fillRect l="-1770" t="-532" r="-4720"/>
                </a:stretch>
              </a:blipFill>
              <a:ln w="15875">
                <a:solidFill>
                  <a:srgbClr val="EE0000"/>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95B37304-7374-4069-10BE-1FFA78B2AE8E}"/>
                  </a:ext>
                </a:extLst>
              </p:cNvPr>
              <p:cNvSpPr txBox="1">
                <a:spLocks/>
              </p:cNvSpPr>
              <p:nvPr/>
            </p:nvSpPr>
            <p:spPr>
              <a:xfrm>
                <a:off x="4114800" y="-10885"/>
                <a:ext cx="3918858" cy="6857999"/>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2000" b="1" dirty="0">
                    <a:solidFill>
                      <a:srgbClr val="EE0000"/>
                    </a:solidFill>
                  </a:rPr>
                  <a:t>examples:</a:t>
                </a:r>
                <a:endParaRPr lang="en-AU" sz="2000" dirty="0">
                  <a:solidFill>
                    <a:srgbClr val="EE0000"/>
                  </a:solidFill>
                </a:endParaRPr>
              </a:p>
              <a:p>
                <a:pPr marL="0" lvl="0" indent="0">
                  <a:spcBef>
                    <a:spcPts val="0"/>
                  </a:spcBef>
                  <a:buNone/>
                </a:pPr>
                <a:r>
                  <a:rPr lang="en-AU" sz="2000" dirty="0">
                    <a:solidFill>
                      <a:srgbClr val="EE0000"/>
                    </a:solidFill>
                  </a:rPr>
                  <a:t>1. The following table displays Karen’s annuity account. Payments and interest are monthly.</a:t>
                </a:r>
              </a:p>
              <a:p>
                <a:pPr marL="0" indent="0">
                  <a:spcBef>
                    <a:spcPts val="0"/>
                  </a:spcBef>
                  <a:buNone/>
                </a:pPr>
                <a:r>
                  <a:rPr lang="en-AU" sz="1400" dirty="0" err="1"/>
                  <a:t>Pmt</a:t>
                </a:r>
                <a:r>
                  <a:rPr lang="en-AU" sz="1400" dirty="0"/>
                  <a:t> #   </a:t>
                </a:r>
                <a:r>
                  <a:rPr lang="en-AU" sz="1400" dirty="0" err="1"/>
                  <a:t>Pmt</a:t>
                </a:r>
                <a:r>
                  <a:rPr lang="en-AU" sz="1400" dirty="0"/>
                  <a:t> $      interest  Prin red.  balance</a:t>
                </a:r>
                <a:br>
                  <a:rPr lang="en-AU" sz="1400" dirty="0"/>
                </a:br>
                <a:r>
                  <a:rPr lang="en-AU" sz="1400" dirty="0"/>
                  <a:t>0      0           0           0       120,000</a:t>
                </a:r>
                <a:br>
                  <a:rPr lang="en-AU" sz="1400" dirty="0"/>
                </a:br>
                <a:r>
                  <a:rPr lang="en-AU" sz="1400" dirty="0"/>
                  <a:t>1  1300  699.60  600.40  119,399.60</a:t>
                </a:r>
                <a:br>
                  <a:rPr lang="en-AU" sz="1400" dirty="0"/>
                </a:br>
                <a:r>
                  <a:rPr lang="en-AU" sz="1400" dirty="0"/>
                  <a:t>2  1300  696.10  603.90  118,795.70</a:t>
                </a:r>
                <a:br>
                  <a:rPr lang="en-AU" sz="1400" dirty="0"/>
                </a:br>
                <a:r>
                  <a:rPr lang="en-AU" sz="1400" dirty="0"/>
                  <a:t>3  </a:t>
                </a:r>
                <a:r>
                  <a:rPr lang="en-AU" sz="1400" u="sng" dirty="0"/>
                  <a:t>1300</a:t>
                </a:r>
                <a:r>
                  <a:rPr lang="en-AU" sz="1400" dirty="0"/>
                  <a:t>  </a:t>
                </a:r>
                <a:r>
                  <a:rPr lang="en-AU" sz="1400" u="sng" dirty="0"/>
                  <a:t>692.97</a:t>
                </a:r>
                <a:r>
                  <a:rPr lang="en-AU" sz="1400" dirty="0"/>
                  <a:t>  </a:t>
                </a:r>
                <a:r>
                  <a:rPr lang="en-AU" sz="1400" u="sng" dirty="0"/>
                  <a:t>607.03</a:t>
                </a:r>
                <a:r>
                  <a:rPr lang="en-AU" sz="1400" dirty="0"/>
                  <a:t>  118,188.67</a:t>
                </a:r>
              </a:p>
              <a:p>
                <a:pPr marL="0" indent="0">
                  <a:buNone/>
                </a:pPr>
                <a:r>
                  <a:rPr lang="en-AU" sz="2000" dirty="0">
                    <a:solidFill>
                      <a:srgbClr val="EE0000"/>
                    </a:solidFill>
                  </a:rPr>
                  <a:t>a. calculate the </a:t>
                </a:r>
                <a:r>
                  <a:rPr lang="en-AU" sz="2000" u="sng" dirty="0">
                    <a:solidFill>
                      <a:srgbClr val="EE0000"/>
                    </a:solidFill>
                  </a:rPr>
                  <a:t>monthly</a:t>
                </a:r>
                <a:r>
                  <a:rPr lang="en-AU" sz="2000" dirty="0">
                    <a:solidFill>
                      <a:srgbClr val="EE0000"/>
                    </a:solidFill>
                  </a:rPr>
                  <a:t> and annual interest rate</a:t>
                </a:r>
                <a:endParaRPr lang="en-AU" sz="2000" dirty="0"/>
              </a:p>
              <a:p>
                <a:pPr marL="0" indent="0">
                  <a:buNone/>
                </a:pPr>
                <a14:m>
                  <m:oMath xmlns:m="http://schemas.openxmlformats.org/officeDocument/2006/math">
                    <m:f>
                      <m:fPr>
                        <m:ctrlPr>
                          <a:rPr lang="en-AU" sz="2000" i="1">
                            <a:latin typeface="Cambria Math" panose="02040503050406030204" pitchFamily="18" charset="0"/>
                          </a:rPr>
                        </m:ctrlPr>
                      </m:fPr>
                      <m:num>
                        <m:r>
                          <a:rPr lang="en-AU" sz="2000" i="1">
                            <a:latin typeface="Cambria Math" panose="02040503050406030204" pitchFamily="18" charset="0"/>
                          </a:rPr>
                          <m:t>699.60</m:t>
                        </m:r>
                      </m:num>
                      <m:den>
                        <m:r>
                          <a:rPr lang="en-AU" sz="2000">
                            <a:latin typeface="Cambria Math" panose="02040503050406030204" pitchFamily="18" charset="0"/>
                          </a:rPr>
                          <m:t>120 000</m:t>
                        </m:r>
                      </m:den>
                    </m:f>
                  </m:oMath>
                </a14:m>
                <a:r>
                  <a:rPr lang="en-AU" sz="2000" dirty="0"/>
                  <a:t>× 100 = 0.583 monthly          </a:t>
                </a:r>
              </a:p>
              <a:p>
                <a:pPr marL="0" indent="0">
                  <a:buNone/>
                </a:pPr>
                <a:r>
                  <a:rPr lang="en-AU" sz="2000" dirty="0"/>
                  <a:t>× 12= 6.996 ≈ 7% annual</a:t>
                </a:r>
              </a:p>
              <a:p>
                <a:pPr marL="0" indent="0">
                  <a:buNone/>
                </a:pPr>
                <a:r>
                  <a:rPr lang="en-AU" sz="2000" dirty="0">
                    <a:solidFill>
                      <a:srgbClr val="EE0000"/>
                    </a:solidFill>
                  </a:rPr>
                  <a:t>b. write the RR</a:t>
                </a:r>
                <a:endParaRPr lang="en-AU" sz="2000" dirty="0"/>
              </a:p>
              <a:p>
                <a:pPr marL="0" indent="0">
                  <a:buNone/>
                </a:pPr>
                <a:r>
                  <a:rPr lang="en-AU" sz="2000" dirty="0"/>
                  <a:t>R = 1 + </a:t>
                </a:r>
                <a14:m>
                  <m:oMath xmlns:m="http://schemas.openxmlformats.org/officeDocument/2006/math">
                    <m:f>
                      <m:fPr>
                        <m:ctrlPr>
                          <a:rPr lang="en-AU" sz="2000" i="1">
                            <a:latin typeface="Cambria Math" panose="02040503050406030204" pitchFamily="18" charset="0"/>
                          </a:rPr>
                        </m:ctrlPr>
                      </m:fPr>
                      <m:num>
                        <m:r>
                          <a:rPr lang="en-AU" sz="2000" i="1">
                            <a:latin typeface="Cambria Math" panose="02040503050406030204" pitchFamily="18" charset="0"/>
                          </a:rPr>
                          <m:t>7/12</m:t>
                        </m:r>
                      </m:num>
                      <m:den>
                        <m:r>
                          <a:rPr lang="en-AU" sz="2000">
                            <a:latin typeface="Cambria Math" panose="02040503050406030204" pitchFamily="18" charset="0"/>
                          </a:rPr>
                          <m:t>100</m:t>
                        </m:r>
                      </m:den>
                    </m:f>
                  </m:oMath>
                </a14:m>
                <a:r>
                  <a:rPr lang="en-AU" sz="2000" dirty="0"/>
                  <a:t> =1.00583              </a:t>
                </a:r>
              </a:p>
              <a:p>
                <a:pPr marL="0" indent="0">
                  <a:buNone/>
                </a:pPr>
                <a:r>
                  <a:rPr lang="en-AU" sz="1800" dirty="0"/>
                  <a:t>V₀ = </a:t>
                </a:r>
                <a:r>
                  <a:rPr lang="en-AU" sz="1800" dirty="0">
                    <a:highlight>
                      <a:srgbClr val="FFFF00"/>
                    </a:highlight>
                  </a:rPr>
                  <a:t>120 000</a:t>
                </a:r>
                <a:r>
                  <a:rPr lang="en-AU" sz="1800" dirty="0"/>
                  <a:t>, Vₙ₊₁ = </a:t>
                </a:r>
                <a:r>
                  <a:rPr lang="en-AU" sz="1800" dirty="0">
                    <a:highlight>
                      <a:srgbClr val="FFFF00"/>
                    </a:highlight>
                  </a:rPr>
                  <a:t>1.00583</a:t>
                </a:r>
                <a:r>
                  <a:rPr lang="en-AU" sz="1800" dirty="0"/>
                  <a:t> × Vₙ − </a:t>
                </a:r>
                <a:r>
                  <a:rPr lang="en-AU" sz="1800" dirty="0">
                    <a:highlight>
                      <a:srgbClr val="FFFF00"/>
                    </a:highlight>
                  </a:rPr>
                  <a:t>1300</a:t>
                </a:r>
                <a:br>
                  <a:rPr lang="en-AU" sz="2000" dirty="0"/>
                </a:br>
                <a:endParaRPr lang="en-AU" sz="2000" dirty="0"/>
              </a:p>
              <a:p>
                <a:pPr marL="0" indent="0">
                  <a:buNone/>
                </a:pPr>
                <a:endParaRPr lang="en-AU" sz="2000" dirty="0"/>
              </a:p>
            </p:txBody>
          </p:sp>
        </mc:Choice>
        <mc:Fallback xmlns="">
          <p:sp>
            <p:nvSpPr>
              <p:cNvPr id="4" name="Content Placeholder 2">
                <a:extLst>
                  <a:ext uri="{FF2B5EF4-FFF2-40B4-BE49-F238E27FC236}">
                    <a16:creationId xmlns:a16="http://schemas.microsoft.com/office/drawing/2014/main" id="{95B37304-7374-4069-10BE-1FFA78B2AE8E}"/>
                  </a:ext>
                </a:extLst>
              </p:cNvPr>
              <p:cNvSpPr txBox="1">
                <a:spLocks noRot="1" noChangeAspect="1" noMove="1" noResize="1" noEditPoints="1" noAdjustHandles="1" noChangeArrowheads="1" noChangeShapeType="1" noTextEdit="1"/>
              </p:cNvSpPr>
              <p:nvPr/>
            </p:nvSpPr>
            <p:spPr>
              <a:xfrm>
                <a:off x="4114800" y="-10885"/>
                <a:ext cx="3918858" cy="6857999"/>
              </a:xfrm>
              <a:prstGeom prst="rect">
                <a:avLst/>
              </a:prstGeom>
              <a:blipFill>
                <a:blip r:embed="rId5"/>
                <a:stretch>
                  <a:fillRect l="-1395" t="-355" r="-1550"/>
                </a:stretch>
              </a:blip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42051D3C-7A48-8351-0B57-9A61ED2FD331}"/>
                  </a:ext>
                </a:extLst>
              </p:cNvPr>
              <p:cNvSpPr txBox="1">
                <a:spLocks/>
              </p:cNvSpPr>
              <p:nvPr/>
            </p:nvSpPr>
            <p:spPr>
              <a:xfrm>
                <a:off x="8033658" y="0"/>
                <a:ext cx="4158344" cy="684711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dirty="0">
                    <a:solidFill>
                      <a:srgbClr val="EE0000"/>
                    </a:solidFill>
                  </a:rPr>
                  <a:t>c. complete the third line of the amortisation table.</a:t>
                </a:r>
              </a:p>
              <a:p>
                <a:pPr marL="0" indent="0">
                  <a:buNone/>
                </a:pPr>
                <a:r>
                  <a:rPr lang="en-AU" sz="2000" dirty="0"/>
                  <a:t>interest:  </a:t>
                </a:r>
                <a14:m>
                  <m:oMath xmlns:m="http://schemas.openxmlformats.org/officeDocument/2006/math">
                    <m:f>
                      <m:fPr>
                        <m:ctrlPr>
                          <a:rPr lang="en-AU" sz="2000" i="1">
                            <a:latin typeface="Cambria Math" panose="02040503050406030204" pitchFamily="18" charset="0"/>
                          </a:rPr>
                        </m:ctrlPr>
                      </m:fPr>
                      <m:num>
                        <m:r>
                          <a:rPr lang="en-AU" sz="2000" i="1">
                            <a:latin typeface="Cambria Math" panose="02040503050406030204" pitchFamily="18" charset="0"/>
                          </a:rPr>
                          <m:t>7/12</m:t>
                        </m:r>
                      </m:num>
                      <m:den>
                        <m:r>
                          <a:rPr lang="en-AU" sz="2000">
                            <a:latin typeface="Cambria Math" panose="02040503050406030204" pitchFamily="18" charset="0"/>
                          </a:rPr>
                          <m:t>100</m:t>
                        </m:r>
                      </m:den>
                    </m:f>
                  </m:oMath>
                </a14:m>
                <a:r>
                  <a:rPr lang="en-AU" sz="2000" dirty="0"/>
                  <a:t> × 118795.70 = 692.97</a:t>
                </a:r>
                <a:br>
                  <a:rPr lang="en-AU" sz="2000" dirty="0"/>
                </a:br>
                <a:r>
                  <a:rPr lang="en-AU" sz="2000" dirty="0"/>
                  <a:t>    </a:t>
                </a:r>
              </a:p>
              <a:p>
                <a:pPr marL="0" indent="0">
                  <a:buNone/>
                </a:pPr>
                <a:r>
                  <a:rPr lang="en-AU" sz="2000" dirty="0">
                    <a:solidFill>
                      <a:srgbClr val="EE0000"/>
                    </a:solidFill>
                  </a:rPr>
                  <a:t>d. determine how many months the annuity will last.</a:t>
                </a:r>
              </a:p>
              <a:p>
                <a:pPr marL="0" indent="0">
                  <a:buNone/>
                </a:pPr>
                <a:r>
                  <a:rPr lang="en-AU" sz="2000" dirty="0"/>
                  <a:t>N     </a:t>
                </a:r>
                <a:r>
                  <a:rPr lang="en-AU" sz="2000" dirty="0">
                    <a:solidFill>
                      <a:srgbClr val="C00000"/>
                    </a:solidFill>
                  </a:rPr>
                  <a:t> </a:t>
                </a:r>
                <a14:m>
                  <m:oMath xmlns:m="http://schemas.openxmlformats.org/officeDocument/2006/math">
                    <m:borderBox>
                      <m:borderBoxPr>
                        <m:ctrlPr>
                          <a:rPr lang="en-AU" sz="2000" i="1" smtClean="0">
                            <a:solidFill>
                              <a:srgbClr val="C00000"/>
                            </a:solidFill>
                            <a:latin typeface="Cambria Math" panose="02040503050406030204" pitchFamily="18" charset="0"/>
                          </a:rPr>
                        </m:ctrlPr>
                      </m:borderBoxPr>
                      <m:e>
                        <m:r>
                          <a:rPr lang="en-AU" sz="2000" b="0" i="1" smtClean="0">
                            <a:solidFill>
                              <a:schemeClr val="tx1"/>
                            </a:solidFill>
                            <a:latin typeface="Cambria Math" panose="02040503050406030204" pitchFamily="18" charset="0"/>
                          </a:rPr>
                          <m:t>132.93</m:t>
                        </m:r>
                      </m:e>
                    </m:borderBox>
                  </m:oMath>
                </a14:m>
                <a:r>
                  <a:rPr lang="en-AU" sz="2000" dirty="0">
                    <a:solidFill>
                      <a:srgbClr val="0070C0"/>
                    </a:solidFill>
                  </a:rPr>
                  <a:t> </a:t>
                </a:r>
                <a:r>
                  <a:rPr lang="en-AU" sz="2000" dirty="0"/>
                  <a:t>→ 133 months.</a:t>
                </a:r>
                <a:br>
                  <a:rPr lang="en-AU" sz="2000" dirty="0"/>
                </a:br>
                <a:r>
                  <a:rPr lang="en-AU" sz="2000" dirty="0"/>
                  <a:t>I         7</a:t>
                </a:r>
                <a:br>
                  <a:rPr lang="en-AU" sz="2000" dirty="0"/>
                </a:br>
                <a:r>
                  <a:rPr lang="en-AU" sz="2000" dirty="0"/>
                  <a:t>PV         </a:t>
                </a:r>
                <a:r>
                  <a:rPr lang="en-AU" sz="2000" b="1" dirty="0">
                    <a:solidFill>
                      <a:srgbClr val="EE0000"/>
                    </a:solidFill>
                  </a:rPr>
                  <a:t>−</a:t>
                </a:r>
                <a:r>
                  <a:rPr lang="en-AU" sz="2000" dirty="0"/>
                  <a:t>120000</a:t>
                </a:r>
                <a:br>
                  <a:rPr lang="en-AU" sz="2000" dirty="0"/>
                </a:br>
                <a:r>
                  <a:rPr lang="en-AU" sz="2000" dirty="0" err="1"/>
                  <a:t>Pmt</a:t>
                </a:r>
                <a:r>
                  <a:rPr lang="en-AU" sz="2000" dirty="0"/>
                  <a:t>       1300</a:t>
                </a:r>
                <a:br>
                  <a:rPr lang="en-AU" sz="2000" dirty="0"/>
                </a:br>
                <a:r>
                  <a:rPr lang="en-AU" sz="2000" dirty="0"/>
                  <a:t>FV           0</a:t>
                </a:r>
                <a:br>
                  <a:rPr lang="en-AU" sz="2000" dirty="0"/>
                </a:br>
                <a:r>
                  <a:rPr lang="en-AU" sz="2000" dirty="0" err="1"/>
                  <a:t>Cpy</a:t>
                </a:r>
                <a:r>
                  <a:rPr lang="en-AU" sz="2000" dirty="0"/>
                  <a:t>/</a:t>
                </a:r>
                <a:r>
                  <a:rPr lang="en-AU" sz="2000" dirty="0" err="1"/>
                  <a:t>Ppy</a:t>
                </a:r>
                <a:r>
                  <a:rPr lang="en-AU" sz="2000" dirty="0"/>
                  <a:t> 12/12</a:t>
                </a:r>
              </a:p>
              <a:p>
                <a:pPr marL="0" indent="0">
                  <a:buNone/>
                </a:pPr>
                <a:r>
                  <a:rPr lang="en-AU" sz="2000" b="1" dirty="0"/>
                  <a:t>∴ </a:t>
                </a:r>
                <a:r>
                  <a:rPr lang="en-AU" sz="2000" dirty="0"/>
                  <a:t>annuity will last 133 months.</a:t>
                </a:r>
              </a:p>
            </p:txBody>
          </p:sp>
        </mc:Choice>
        <mc:Fallback xmlns="">
          <p:sp>
            <p:nvSpPr>
              <p:cNvPr id="5" name="Content Placeholder 2">
                <a:extLst>
                  <a:ext uri="{FF2B5EF4-FFF2-40B4-BE49-F238E27FC236}">
                    <a16:creationId xmlns:a16="http://schemas.microsoft.com/office/drawing/2014/main" id="{42051D3C-7A48-8351-0B57-9A61ED2FD331}"/>
                  </a:ext>
                </a:extLst>
              </p:cNvPr>
              <p:cNvSpPr txBox="1">
                <a:spLocks noRot="1" noChangeAspect="1" noMove="1" noResize="1" noEditPoints="1" noAdjustHandles="1" noChangeArrowheads="1" noChangeShapeType="1" noTextEdit="1"/>
              </p:cNvSpPr>
              <p:nvPr/>
            </p:nvSpPr>
            <p:spPr>
              <a:xfrm>
                <a:off x="8033658" y="0"/>
                <a:ext cx="4158344" cy="6847114"/>
              </a:xfrm>
              <a:prstGeom prst="rect">
                <a:avLst/>
              </a:prstGeom>
              <a:blipFill>
                <a:blip r:embed="rId6"/>
                <a:stretch>
                  <a:fillRect l="-1462" t="-356"/>
                </a:stretch>
              </a:blipFill>
              <a:ln w="12700">
                <a:solidFill>
                  <a:schemeClr val="tx1"/>
                </a:solidFill>
              </a:ln>
            </p:spPr>
            <p:txBody>
              <a:bodyPr/>
              <a:lstStyle/>
              <a:p>
                <a:r>
                  <a:rPr lang="en-AU">
                    <a:noFill/>
                  </a:rPr>
                  <a:t> </a:t>
                </a:r>
              </a:p>
            </p:txBody>
          </p:sp>
        </mc:Fallback>
      </mc:AlternateContent>
      <p:sp>
        <p:nvSpPr>
          <p:cNvPr id="7" name="Oval 6">
            <a:extLst>
              <a:ext uri="{FF2B5EF4-FFF2-40B4-BE49-F238E27FC236}">
                <a16:creationId xmlns:a16="http://schemas.microsoft.com/office/drawing/2014/main" id="{CD4F9F08-6230-F5DB-CD38-E8A996350136}"/>
              </a:ext>
            </a:extLst>
          </p:cNvPr>
          <p:cNvSpPr/>
          <p:nvPr/>
        </p:nvSpPr>
        <p:spPr>
          <a:xfrm>
            <a:off x="5317648" y="1638316"/>
            <a:ext cx="593295" cy="26125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D644EB02-4CF2-02B9-C752-7FEA32F556DD}"/>
              </a:ext>
            </a:extLst>
          </p:cNvPr>
          <p:cNvSpPr/>
          <p:nvPr/>
        </p:nvSpPr>
        <p:spPr>
          <a:xfrm>
            <a:off x="6972277" y="1436912"/>
            <a:ext cx="789237" cy="26125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4971DFDF-2C3A-FA40-C252-8815D36A1BE9}"/>
              </a:ext>
            </a:extLst>
          </p:cNvPr>
          <p:cNvSpPr txBox="1"/>
          <p:nvPr/>
        </p:nvSpPr>
        <p:spPr>
          <a:xfrm>
            <a:off x="5020673" y="2055077"/>
            <a:ext cx="300082" cy="369332"/>
          </a:xfrm>
          <a:prstGeom prst="rect">
            <a:avLst/>
          </a:prstGeom>
          <a:noFill/>
        </p:spPr>
        <p:txBody>
          <a:bodyPr wrap="none" rtlCol="0">
            <a:spAutoFit/>
          </a:bodyPr>
          <a:lstStyle/>
          <a:p>
            <a:r>
              <a:rPr lang="en-AU" b="1" dirty="0">
                <a:solidFill>
                  <a:srgbClr val="EE0000"/>
                </a:solidFill>
              </a:rPr>
              <a:t>−</a:t>
            </a:r>
          </a:p>
        </p:txBody>
      </p:sp>
      <p:sp>
        <p:nvSpPr>
          <p:cNvPr id="13" name="TextBox 12">
            <a:extLst>
              <a:ext uri="{FF2B5EF4-FFF2-40B4-BE49-F238E27FC236}">
                <a16:creationId xmlns:a16="http://schemas.microsoft.com/office/drawing/2014/main" id="{2334E0E2-9A7D-2FA9-DEB8-28CB8CAD1D38}"/>
              </a:ext>
            </a:extLst>
          </p:cNvPr>
          <p:cNvSpPr txBox="1"/>
          <p:nvPr/>
        </p:nvSpPr>
        <p:spPr>
          <a:xfrm>
            <a:off x="5867238" y="2022811"/>
            <a:ext cx="300082" cy="369332"/>
          </a:xfrm>
          <a:prstGeom prst="rect">
            <a:avLst/>
          </a:prstGeom>
          <a:noFill/>
        </p:spPr>
        <p:txBody>
          <a:bodyPr wrap="none" rtlCol="0">
            <a:spAutoFit/>
          </a:bodyPr>
          <a:lstStyle/>
          <a:p>
            <a:r>
              <a:rPr lang="en-AU" b="1" dirty="0">
                <a:solidFill>
                  <a:srgbClr val="EE0000"/>
                </a:solidFill>
              </a:rPr>
              <a:t>=</a:t>
            </a:r>
          </a:p>
        </p:txBody>
      </p:sp>
      <p:sp>
        <p:nvSpPr>
          <p:cNvPr id="14" name="Oval 13">
            <a:extLst>
              <a:ext uri="{FF2B5EF4-FFF2-40B4-BE49-F238E27FC236}">
                <a16:creationId xmlns:a16="http://schemas.microsoft.com/office/drawing/2014/main" id="{74919413-BB38-0028-31D0-295D0D799AE2}"/>
              </a:ext>
            </a:extLst>
          </p:cNvPr>
          <p:cNvSpPr/>
          <p:nvPr/>
        </p:nvSpPr>
        <p:spPr>
          <a:xfrm>
            <a:off x="7048851" y="1850568"/>
            <a:ext cx="906248" cy="261256"/>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4971D3C7-C953-8ACE-25CB-4F76EDDFD83D}"/>
              </a:ext>
            </a:extLst>
          </p:cNvPr>
          <p:cNvSpPr/>
          <p:nvPr/>
        </p:nvSpPr>
        <p:spPr>
          <a:xfrm>
            <a:off x="6132092" y="2076849"/>
            <a:ext cx="673839" cy="261256"/>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extLst>
              <a:ext uri="{FF2B5EF4-FFF2-40B4-BE49-F238E27FC236}">
                <a16:creationId xmlns:a16="http://schemas.microsoft.com/office/drawing/2014/main" id="{B689C02D-A1A0-EC34-17FE-215B49787588}"/>
              </a:ext>
            </a:extLst>
          </p:cNvPr>
          <p:cNvSpPr/>
          <p:nvPr/>
        </p:nvSpPr>
        <p:spPr>
          <a:xfrm>
            <a:off x="7000590" y="2076849"/>
            <a:ext cx="1011295" cy="261256"/>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9" name="Straight Arrow Connector 18">
            <a:extLst>
              <a:ext uri="{FF2B5EF4-FFF2-40B4-BE49-F238E27FC236}">
                <a16:creationId xmlns:a16="http://schemas.microsoft.com/office/drawing/2014/main" id="{06AAC232-836F-B31C-1862-8FDF7F381A1D}"/>
              </a:ext>
            </a:extLst>
          </p:cNvPr>
          <p:cNvCxnSpPr>
            <a:endCxn id="15" idx="7"/>
          </p:cNvCxnSpPr>
          <p:nvPr/>
        </p:nvCxnSpPr>
        <p:spPr>
          <a:xfrm flipH="1">
            <a:off x="6707250" y="2022811"/>
            <a:ext cx="341601" cy="92298"/>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83675C9-E4DB-2F6F-F09E-5BFE8BAFD5B8}"/>
              </a:ext>
            </a:extLst>
          </p:cNvPr>
          <p:cNvCxnSpPr>
            <a:cxnSpLocks/>
          </p:cNvCxnSpPr>
          <p:nvPr/>
        </p:nvCxnSpPr>
        <p:spPr>
          <a:xfrm>
            <a:off x="6707250" y="2327415"/>
            <a:ext cx="385868" cy="0"/>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6F8395D-BD55-771F-8131-960140070B52}"/>
              </a:ext>
            </a:extLst>
          </p:cNvPr>
          <p:cNvSpPr txBox="1"/>
          <p:nvPr/>
        </p:nvSpPr>
        <p:spPr>
          <a:xfrm>
            <a:off x="6757383" y="1796530"/>
            <a:ext cx="300082" cy="369332"/>
          </a:xfrm>
          <a:prstGeom prst="rect">
            <a:avLst/>
          </a:prstGeom>
          <a:noFill/>
        </p:spPr>
        <p:txBody>
          <a:bodyPr wrap="none" rtlCol="0">
            <a:spAutoFit/>
          </a:bodyPr>
          <a:lstStyle/>
          <a:p>
            <a:r>
              <a:rPr lang="en-AU" b="1" dirty="0">
                <a:solidFill>
                  <a:srgbClr val="0070C0"/>
                </a:solidFill>
              </a:rPr>
              <a:t>−</a:t>
            </a:r>
          </a:p>
        </p:txBody>
      </p:sp>
      <p:sp>
        <p:nvSpPr>
          <p:cNvPr id="27" name="TextBox 26">
            <a:extLst>
              <a:ext uri="{FF2B5EF4-FFF2-40B4-BE49-F238E27FC236}">
                <a16:creationId xmlns:a16="http://schemas.microsoft.com/office/drawing/2014/main" id="{5EF7FF65-4764-0111-2A1D-AD1D30C6D7FE}"/>
              </a:ext>
            </a:extLst>
          </p:cNvPr>
          <p:cNvSpPr txBox="1"/>
          <p:nvPr/>
        </p:nvSpPr>
        <p:spPr>
          <a:xfrm>
            <a:off x="6757383" y="2061973"/>
            <a:ext cx="300082" cy="369332"/>
          </a:xfrm>
          <a:prstGeom prst="rect">
            <a:avLst/>
          </a:prstGeom>
          <a:noFill/>
        </p:spPr>
        <p:txBody>
          <a:bodyPr wrap="none" rtlCol="0">
            <a:spAutoFit/>
          </a:bodyPr>
          <a:lstStyle/>
          <a:p>
            <a:r>
              <a:rPr lang="en-AU" b="1" dirty="0">
                <a:solidFill>
                  <a:srgbClr val="0070C0"/>
                </a:solidFill>
              </a:rPr>
              <a:t>=</a:t>
            </a:r>
          </a:p>
        </p:txBody>
      </p:sp>
      <p:cxnSp>
        <p:nvCxnSpPr>
          <p:cNvPr id="30" name="Straight Arrow Connector 29">
            <a:extLst>
              <a:ext uri="{FF2B5EF4-FFF2-40B4-BE49-F238E27FC236}">
                <a16:creationId xmlns:a16="http://schemas.microsoft.com/office/drawing/2014/main" id="{108ABB69-CABC-7475-3DA4-D2C754B19A15}"/>
              </a:ext>
            </a:extLst>
          </p:cNvPr>
          <p:cNvCxnSpPr/>
          <p:nvPr/>
        </p:nvCxnSpPr>
        <p:spPr>
          <a:xfrm flipH="1">
            <a:off x="11405419" y="2448890"/>
            <a:ext cx="304800" cy="2005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3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anim calcmode="lin" valueType="num">
                                      <p:cBhvr additive="base">
                                        <p:cTn id="6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 calcmode="lin" valueType="num">
                                      <p:cBhvr additive="base">
                                        <p:cTn id="6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7" end="17"/>
                                            </p:txEl>
                                          </p:spTgt>
                                        </p:tgtEl>
                                        <p:attrNameLst>
                                          <p:attrName>style.visibility</p:attrName>
                                        </p:attrNameLst>
                                      </p:cBhvr>
                                      <p:to>
                                        <p:strVal val="visible"/>
                                      </p:to>
                                    </p:set>
                                    <p:anim calcmode="lin" valueType="num">
                                      <p:cBhvr additive="base">
                                        <p:cTn id="73"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0" end="0"/>
                                            </p:txEl>
                                          </p:spTgt>
                                        </p:tgtEl>
                                        <p:attrNameLst>
                                          <p:attrName>style.visibility</p:attrName>
                                        </p:attrNameLst>
                                      </p:cBhvr>
                                      <p:to>
                                        <p:strVal val="visible"/>
                                      </p:to>
                                    </p:set>
                                    <p:anim calcmode="lin" valueType="num">
                                      <p:cBhvr additive="base">
                                        <p:cTn id="7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
                                            <p:txEl>
                                              <p:pRg st="1" end="1"/>
                                            </p:txEl>
                                          </p:spTgt>
                                        </p:tgtEl>
                                        <p:attrNameLst>
                                          <p:attrName>style.visibility</p:attrName>
                                        </p:attrNameLst>
                                      </p:cBhvr>
                                      <p:to>
                                        <p:strVal val="visible"/>
                                      </p:to>
                                    </p:set>
                                    <p:anim calcmode="lin" valueType="num">
                                      <p:cBhvr additive="base">
                                        <p:cTn id="8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
                                            <p:txEl>
                                              <p:pRg st="2" end="2"/>
                                            </p:txEl>
                                          </p:spTgt>
                                        </p:tgtEl>
                                        <p:attrNameLst>
                                          <p:attrName>style.visibility</p:attrName>
                                        </p:attrNameLst>
                                      </p:cBhvr>
                                      <p:to>
                                        <p:strVal val="visible"/>
                                      </p:to>
                                    </p:set>
                                    <p:anim calcmode="lin" valueType="num">
                                      <p:cBhvr additive="base">
                                        <p:cTn id="8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additive="base">
                                        <p:cTn id="95" dur="500" fill="hold"/>
                                        <p:tgtEl>
                                          <p:spTgt spid="12"/>
                                        </p:tgtEl>
                                        <p:attrNameLst>
                                          <p:attrName>ppt_x</p:attrName>
                                        </p:attrNameLst>
                                      </p:cBhvr>
                                      <p:tavLst>
                                        <p:tav tm="0">
                                          <p:val>
                                            <p:strVal val="#ppt_x"/>
                                          </p:val>
                                        </p:tav>
                                        <p:tav tm="100000">
                                          <p:val>
                                            <p:strVal val="#ppt_x"/>
                                          </p:val>
                                        </p:tav>
                                      </p:tavLst>
                                    </p:anim>
                                    <p:anim calcmode="lin" valueType="num">
                                      <p:cBhvr additive="base">
                                        <p:cTn id="9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additive="base">
                                        <p:cTn id="101" dur="500" fill="hold"/>
                                        <p:tgtEl>
                                          <p:spTgt spid="13"/>
                                        </p:tgtEl>
                                        <p:attrNameLst>
                                          <p:attrName>ppt_x</p:attrName>
                                        </p:attrNameLst>
                                      </p:cBhvr>
                                      <p:tavLst>
                                        <p:tav tm="0">
                                          <p:val>
                                            <p:strVal val="#ppt_x"/>
                                          </p:val>
                                        </p:tav>
                                        <p:tav tm="100000">
                                          <p:val>
                                            <p:strVal val="#ppt_x"/>
                                          </p:val>
                                        </p:tav>
                                      </p:tavLst>
                                    </p:anim>
                                    <p:anim calcmode="lin" valueType="num">
                                      <p:cBhvr additive="base">
                                        <p:cTn id="10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additive="base">
                                        <p:cTn id="107" dur="500" fill="hold"/>
                                        <p:tgtEl>
                                          <p:spTgt spid="14"/>
                                        </p:tgtEl>
                                        <p:attrNameLst>
                                          <p:attrName>ppt_x</p:attrName>
                                        </p:attrNameLst>
                                      </p:cBhvr>
                                      <p:tavLst>
                                        <p:tav tm="0">
                                          <p:val>
                                            <p:strVal val="#ppt_x"/>
                                          </p:val>
                                        </p:tav>
                                        <p:tav tm="100000">
                                          <p:val>
                                            <p:strVal val="#ppt_x"/>
                                          </p:val>
                                        </p:tav>
                                      </p:tavLst>
                                    </p:anim>
                                    <p:anim calcmode="lin" valueType="num">
                                      <p:cBhvr additive="base">
                                        <p:cTn id="10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additive="base">
                                        <p:cTn id="113" dur="500" fill="hold"/>
                                        <p:tgtEl>
                                          <p:spTgt spid="15"/>
                                        </p:tgtEl>
                                        <p:attrNameLst>
                                          <p:attrName>ppt_x</p:attrName>
                                        </p:attrNameLst>
                                      </p:cBhvr>
                                      <p:tavLst>
                                        <p:tav tm="0">
                                          <p:val>
                                            <p:strVal val="#ppt_x"/>
                                          </p:val>
                                        </p:tav>
                                        <p:tav tm="100000">
                                          <p:val>
                                            <p:strVal val="#ppt_x"/>
                                          </p:val>
                                        </p:tav>
                                      </p:tavLst>
                                    </p:anim>
                                    <p:anim calcmode="lin" valueType="num">
                                      <p:cBhvr additive="base">
                                        <p:cTn id="1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anim calcmode="lin" valueType="num">
                                      <p:cBhvr additive="base">
                                        <p:cTn id="119" dur="500" fill="hold"/>
                                        <p:tgtEl>
                                          <p:spTgt spid="17"/>
                                        </p:tgtEl>
                                        <p:attrNameLst>
                                          <p:attrName>ppt_x</p:attrName>
                                        </p:attrNameLst>
                                      </p:cBhvr>
                                      <p:tavLst>
                                        <p:tav tm="0">
                                          <p:val>
                                            <p:strVal val="#ppt_x"/>
                                          </p:val>
                                        </p:tav>
                                        <p:tav tm="100000">
                                          <p:val>
                                            <p:strVal val="#ppt_x"/>
                                          </p:val>
                                        </p:tav>
                                      </p:tavLst>
                                    </p:anim>
                                    <p:anim calcmode="lin" valueType="num">
                                      <p:cBhvr additive="base">
                                        <p:cTn id="1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additive="base">
                                        <p:cTn id="125" dur="500" fill="hold"/>
                                        <p:tgtEl>
                                          <p:spTgt spid="26"/>
                                        </p:tgtEl>
                                        <p:attrNameLst>
                                          <p:attrName>ppt_x</p:attrName>
                                        </p:attrNameLst>
                                      </p:cBhvr>
                                      <p:tavLst>
                                        <p:tav tm="0">
                                          <p:val>
                                            <p:strVal val="#ppt_x"/>
                                          </p:val>
                                        </p:tav>
                                        <p:tav tm="100000">
                                          <p:val>
                                            <p:strVal val="#ppt_x"/>
                                          </p:val>
                                        </p:tav>
                                      </p:tavLst>
                                    </p:anim>
                                    <p:anim calcmode="lin" valueType="num">
                                      <p:cBhvr additive="base">
                                        <p:cTn id="1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19"/>
                                        </p:tgtEl>
                                        <p:attrNameLst>
                                          <p:attrName>style.visibility</p:attrName>
                                        </p:attrNameLst>
                                      </p:cBhvr>
                                      <p:to>
                                        <p:strVal val="visible"/>
                                      </p:to>
                                    </p:set>
                                    <p:anim calcmode="lin" valueType="num">
                                      <p:cBhvr additive="base">
                                        <p:cTn id="131" dur="500" fill="hold"/>
                                        <p:tgtEl>
                                          <p:spTgt spid="19"/>
                                        </p:tgtEl>
                                        <p:attrNameLst>
                                          <p:attrName>ppt_x</p:attrName>
                                        </p:attrNameLst>
                                      </p:cBhvr>
                                      <p:tavLst>
                                        <p:tav tm="0">
                                          <p:val>
                                            <p:strVal val="#ppt_x"/>
                                          </p:val>
                                        </p:tav>
                                        <p:tav tm="100000">
                                          <p:val>
                                            <p:strVal val="#ppt_x"/>
                                          </p:val>
                                        </p:tav>
                                      </p:tavLst>
                                    </p:anim>
                                    <p:anim calcmode="lin" valueType="num">
                                      <p:cBhvr additive="base">
                                        <p:cTn id="1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additive="base">
                                        <p:cTn id="137" dur="500" fill="hold"/>
                                        <p:tgtEl>
                                          <p:spTgt spid="27"/>
                                        </p:tgtEl>
                                        <p:attrNameLst>
                                          <p:attrName>ppt_x</p:attrName>
                                        </p:attrNameLst>
                                      </p:cBhvr>
                                      <p:tavLst>
                                        <p:tav tm="0">
                                          <p:val>
                                            <p:strVal val="#ppt_x"/>
                                          </p:val>
                                        </p:tav>
                                        <p:tav tm="100000">
                                          <p:val>
                                            <p:strVal val="#ppt_x"/>
                                          </p:val>
                                        </p:tav>
                                      </p:tavLst>
                                    </p:anim>
                                    <p:anim calcmode="lin" valueType="num">
                                      <p:cBhvr additive="base">
                                        <p:cTn id="1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20"/>
                                        </p:tgtEl>
                                        <p:attrNameLst>
                                          <p:attrName>style.visibility</p:attrName>
                                        </p:attrNameLst>
                                      </p:cBhvr>
                                      <p:to>
                                        <p:strVal val="visible"/>
                                      </p:to>
                                    </p:set>
                                    <p:anim calcmode="lin" valueType="num">
                                      <p:cBhvr additive="base">
                                        <p:cTn id="143" dur="500" fill="hold"/>
                                        <p:tgtEl>
                                          <p:spTgt spid="20"/>
                                        </p:tgtEl>
                                        <p:attrNameLst>
                                          <p:attrName>ppt_x</p:attrName>
                                        </p:attrNameLst>
                                      </p:cBhvr>
                                      <p:tavLst>
                                        <p:tav tm="0">
                                          <p:val>
                                            <p:strVal val="#ppt_x"/>
                                          </p:val>
                                        </p:tav>
                                        <p:tav tm="100000">
                                          <p:val>
                                            <p:strVal val="#ppt_x"/>
                                          </p:val>
                                        </p:tav>
                                      </p:tavLst>
                                    </p:anim>
                                    <p:anim calcmode="lin" valueType="num">
                                      <p:cBhvr additive="base">
                                        <p:cTn id="1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nodeType="clickEffect">
                                  <p:stCondLst>
                                    <p:cond delay="0"/>
                                  </p:stCondLst>
                                  <p:childTnLst>
                                    <p:set>
                                      <p:cBhvr>
                                        <p:cTn id="148" dur="1" fill="hold">
                                          <p:stCondLst>
                                            <p:cond delay="0"/>
                                          </p:stCondLst>
                                        </p:cTn>
                                        <p:tgtEl>
                                          <p:spTgt spid="4">
                                            <p:txEl>
                                              <p:pRg st="3" end="3"/>
                                            </p:txEl>
                                          </p:spTgt>
                                        </p:tgtEl>
                                        <p:attrNameLst>
                                          <p:attrName>style.visibility</p:attrName>
                                        </p:attrNameLst>
                                      </p:cBhvr>
                                      <p:to>
                                        <p:strVal val="visible"/>
                                      </p:to>
                                    </p:set>
                                    <p:anim calcmode="lin" valueType="num">
                                      <p:cBhvr additive="base">
                                        <p:cTn id="1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7"/>
                                        </p:tgtEl>
                                        <p:attrNameLst>
                                          <p:attrName>style.visibility</p:attrName>
                                        </p:attrNameLst>
                                      </p:cBhvr>
                                      <p:to>
                                        <p:strVal val="visible"/>
                                      </p:to>
                                    </p:set>
                                    <p:anim calcmode="lin" valueType="num">
                                      <p:cBhvr additive="base">
                                        <p:cTn id="155" dur="500" fill="hold"/>
                                        <p:tgtEl>
                                          <p:spTgt spid="7"/>
                                        </p:tgtEl>
                                        <p:attrNameLst>
                                          <p:attrName>ppt_x</p:attrName>
                                        </p:attrNameLst>
                                      </p:cBhvr>
                                      <p:tavLst>
                                        <p:tav tm="0">
                                          <p:val>
                                            <p:strVal val="#ppt_x"/>
                                          </p:val>
                                        </p:tav>
                                        <p:tav tm="100000">
                                          <p:val>
                                            <p:strVal val="#ppt_x"/>
                                          </p:val>
                                        </p:tav>
                                      </p:tavLst>
                                    </p:anim>
                                    <p:anim calcmode="lin" valueType="num">
                                      <p:cBhvr additive="base">
                                        <p:cTn id="1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8"/>
                                        </p:tgtEl>
                                        <p:attrNameLst>
                                          <p:attrName>style.visibility</p:attrName>
                                        </p:attrNameLst>
                                      </p:cBhvr>
                                      <p:to>
                                        <p:strVal val="visible"/>
                                      </p:to>
                                    </p:set>
                                    <p:anim calcmode="lin" valueType="num">
                                      <p:cBhvr additive="base">
                                        <p:cTn id="161" dur="500" fill="hold"/>
                                        <p:tgtEl>
                                          <p:spTgt spid="8"/>
                                        </p:tgtEl>
                                        <p:attrNameLst>
                                          <p:attrName>ppt_x</p:attrName>
                                        </p:attrNameLst>
                                      </p:cBhvr>
                                      <p:tavLst>
                                        <p:tav tm="0">
                                          <p:val>
                                            <p:strVal val="#ppt_x"/>
                                          </p:val>
                                        </p:tav>
                                        <p:tav tm="100000">
                                          <p:val>
                                            <p:strVal val="#ppt_x"/>
                                          </p:val>
                                        </p:tav>
                                      </p:tavLst>
                                    </p:anim>
                                    <p:anim calcmode="lin" valueType="num">
                                      <p:cBhvr additive="base">
                                        <p:cTn id="1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4">
                                            <p:txEl>
                                              <p:pRg st="4" end="4"/>
                                            </p:txEl>
                                          </p:spTgt>
                                        </p:tgtEl>
                                        <p:attrNameLst>
                                          <p:attrName>style.visibility</p:attrName>
                                        </p:attrNameLst>
                                      </p:cBhvr>
                                      <p:to>
                                        <p:strVal val="visible"/>
                                      </p:to>
                                    </p:set>
                                    <p:anim calcmode="lin" valueType="num">
                                      <p:cBhvr additive="base">
                                        <p:cTn id="16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nodeType="clickEffect">
                                  <p:stCondLst>
                                    <p:cond delay="0"/>
                                  </p:stCondLst>
                                  <p:childTnLst>
                                    <p:set>
                                      <p:cBhvr>
                                        <p:cTn id="172" dur="1" fill="hold">
                                          <p:stCondLst>
                                            <p:cond delay="0"/>
                                          </p:stCondLst>
                                        </p:cTn>
                                        <p:tgtEl>
                                          <p:spTgt spid="4">
                                            <p:txEl>
                                              <p:pRg st="5" end="5"/>
                                            </p:txEl>
                                          </p:spTgt>
                                        </p:tgtEl>
                                        <p:attrNameLst>
                                          <p:attrName>style.visibility</p:attrName>
                                        </p:attrNameLst>
                                      </p:cBhvr>
                                      <p:to>
                                        <p:strVal val="visible"/>
                                      </p:to>
                                    </p:set>
                                    <p:anim calcmode="lin" valueType="num">
                                      <p:cBhvr additive="base">
                                        <p:cTn id="17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7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nodeType="clickEffect">
                                  <p:stCondLst>
                                    <p:cond delay="0"/>
                                  </p:stCondLst>
                                  <p:childTnLst>
                                    <p:set>
                                      <p:cBhvr>
                                        <p:cTn id="178" dur="1" fill="hold">
                                          <p:stCondLst>
                                            <p:cond delay="0"/>
                                          </p:stCondLst>
                                        </p:cTn>
                                        <p:tgtEl>
                                          <p:spTgt spid="4">
                                            <p:txEl>
                                              <p:pRg st="6" end="6"/>
                                            </p:txEl>
                                          </p:spTgt>
                                        </p:tgtEl>
                                        <p:attrNameLst>
                                          <p:attrName>style.visibility</p:attrName>
                                        </p:attrNameLst>
                                      </p:cBhvr>
                                      <p:to>
                                        <p:strVal val="visible"/>
                                      </p:to>
                                    </p:set>
                                    <p:anim calcmode="lin" valueType="num">
                                      <p:cBhvr additive="base">
                                        <p:cTn id="17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nodeType="clickEffect">
                                  <p:stCondLst>
                                    <p:cond delay="0"/>
                                  </p:stCondLst>
                                  <p:childTnLst>
                                    <p:set>
                                      <p:cBhvr>
                                        <p:cTn id="184" dur="1" fill="hold">
                                          <p:stCondLst>
                                            <p:cond delay="0"/>
                                          </p:stCondLst>
                                        </p:cTn>
                                        <p:tgtEl>
                                          <p:spTgt spid="4">
                                            <p:txEl>
                                              <p:pRg st="7" end="7"/>
                                            </p:txEl>
                                          </p:spTgt>
                                        </p:tgtEl>
                                        <p:attrNameLst>
                                          <p:attrName>style.visibility</p:attrName>
                                        </p:attrNameLst>
                                      </p:cBhvr>
                                      <p:to>
                                        <p:strVal val="visible"/>
                                      </p:to>
                                    </p:set>
                                    <p:anim calcmode="lin" valueType="num">
                                      <p:cBhvr additive="base">
                                        <p:cTn id="18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8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nodeType="clickEffect">
                                  <p:stCondLst>
                                    <p:cond delay="0"/>
                                  </p:stCondLst>
                                  <p:childTnLst>
                                    <p:set>
                                      <p:cBhvr>
                                        <p:cTn id="190" dur="1" fill="hold">
                                          <p:stCondLst>
                                            <p:cond delay="0"/>
                                          </p:stCondLst>
                                        </p:cTn>
                                        <p:tgtEl>
                                          <p:spTgt spid="4">
                                            <p:txEl>
                                              <p:pRg st="8" end="8"/>
                                            </p:txEl>
                                          </p:spTgt>
                                        </p:tgtEl>
                                        <p:attrNameLst>
                                          <p:attrName>style.visibility</p:attrName>
                                        </p:attrNameLst>
                                      </p:cBhvr>
                                      <p:to>
                                        <p:strVal val="visible"/>
                                      </p:to>
                                    </p:set>
                                    <p:anim calcmode="lin" valueType="num">
                                      <p:cBhvr additive="base">
                                        <p:cTn id="19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9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4" fill="hold" nodeType="clickEffect">
                                  <p:stCondLst>
                                    <p:cond delay="0"/>
                                  </p:stCondLst>
                                  <p:childTnLst>
                                    <p:set>
                                      <p:cBhvr>
                                        <p:cTn id="196" dur="1" fill="hold">
                                          <p:stCondLst>
                                            <p:cond delay="0"/>
                                          </p:stCondLst>
                                        </p:cTn>
                                        <p:tgtEl>
                                          <p:spTgt spid="5">
                                            <p:txEl>
                                              <p:pRg st="0" end="0"/>
                                            </p:txEl>
                                          </p:spTgt>
                                        </p:tgtEl>
                                        <p:attrNameLst>
                                          <p:attrName>style.visibility</p:attrName>
                                        </p:attrNameLst>
                                      </p:cBhvr>
                                      <p:to>
                                        <p:strVal val="visible"/>
                                      </p:to>
                                    </p:set>
                                    <p:anim calcmode="lin" valueType="num">
                                      <p:cBhvr additive="base">
                                        <p:cTn id="19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 presetClass="entr" presetSubtype="4" fill="hold" nodeType="clickEffect">
                                  <p:stCondLst>
                                    <p:cond delay="0"/>
                                  </p:stCondLst>
                                  <p:childTnLst>
                                    <p:set>
                                      <p:cBhvr>
                                        <p:cTn id="202" dur="1" fill="hold">
                                          <p:stCondLst>
                                            <p:cond delay="0"/>
                                          </p:stCondLst>
                                        </p:cTn>
                                        <p:tgtEl>
                                          <p:spTgt spid="5">
                                            <p:txEl>
                                              <p:pRg st="1" end="1"/>
                                            </p:txEl>
                                          </p:spTgt>
                                        </p:tgtEl>
                                        <p:attrNameLst>
                                          <p:attrName>style.visibility</p:attrName>
                                        </p:attrNameLst>
                                      </p:cBhvr>
                                      <p:to>
                                        <p:strVal val="visible"/>
                                      </p:to>
                                    </p:set>
                                    <p:anim calcmode="lin" valueType="num">
                                      <p:cBhvr additive="base">
                                        <p:cTn id="20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2" presetClass="entr" presetSubtype="4" fill="hold" nodeType="clickEffect">
                                  <p:stCondLst>
                                    <p:cond delay="0"/>
                                  </p:stCondLst>
                                  <p:childTnLst>
                                    <p:set>
                                      <p:cBhvr>
                                        <p:cTn id="208" dur="1" fill="hold">
                                          <p:stCondLst>
                                            <p:cond delay="0"/>
                                          </p:stCondLst>
                                        </p:cTn>
                                        <p:tgtEl>
                                          <p:spTgt spid="5">
                                            <p:txEl>
                                              <p:pRg st="2" end="2"/>
                                            </p:txEl>
                                          </p:spTgt>
                                        </p:tgtEl>
                                        <p:attrNameLst>
                                          <p:attrName>style.visibility</p:attrName>
                                        </p:attrNameLst>
                                      </p:cBhvr>
                                      <p:to>
                                        <p:strVal val="visible"/>
                                      </p:to>
                                    </p:set>
                                    <p:anim calcmode="lin" valueType="num">
                                      <p:cBhvr additive="base">
                                        <p:cTn id="20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2" presetClass="entr" presetSubtype="4" fill="hold" nodeType="clickEffect">
                                  <p:stCondLst>
                                    <p:cond delay="0"/>
                                  </p:stCondLst>
                                  <p:childTnLst>
                                    <p:set>
                                      <p:cBhvr>
                                        <p:cTn id="214" dur="1" fill="hold">
                                          <p:stCondLst>
                                            <p:cond delay="0"/>
                                          </p:stCondLst>
                                        </p:cTn>
                                        <p:tgtEl>
                                          <p:spTgt spid="5">
                                            <p:txEl>
                                              <p:pRg st="3" end="3"/>
                                            </p:txEl>
                                          </p:spTgt>
                                        </p:tgtEl>
                                        <p:attrNameLst>
                                          <p:attrName>style.visibility</p:attrName>
                                        </p:attrNameLst>
                                      </p:cBhvr>
                                      <p:to>
                                        <p:strVal val="visible"/>
                                      </p:to>
                                    </p:set>
                                    <p:anim calcmode="lin" valueType="num">
                                      <p:cBhvr additive="base">
                                        <p:cTn id="2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2" presetClass="entr" presetSubtype="4" fill="hold" nodeType="clickEffect">
                                  <p:stCondLst>
                                    <p:cond delay="0"/>
                                  </p:stCondLst>
                                  <p:childTnLst>
                                    <p:set>
                                      <p:cBhvr>
                                        <p:cTn id="220" dur="1" fill="hold">
                                          <p:stCondLst>
                                            <p:cond delay="0"/>
                                          </p:stCondLst>
                                        </p:cTn>
                                        <p:tgtEl>
                                          <p:spTgt spid="30"/>
                                        </p:tgtEl>
                                        <p:attrNameLst>
                                          <p:attrName>style.visibility</p:attrName>
                                        </p:attrNameLst>
                                      </p:cBhvr>
                                      <p:to>
                                        <p:strVal val="visible"/>
                                      </p:to>
                                    </p:set>
                                    <p:anim calcmode="lin" valueType="num">
                                      <p:cBhvr additive="base">
                                        <p:cTn id="221" dur="500" fill="hold"/>
                                        <p:tgtEl>
                                          <p:spTgt spid="30"/>
                                        </p:tgtEl>
                                        <p:attrNameLst>
                                          <p:attrName>ppt_x</p:attrName>
                                        </p:attrNameLst>
                                      </p:cBhvr>
                                      <p:tavLst>
                                        <p:tav tm="0">
                                          <p:val>
                                            <p:strVal val="#ppt_x"/>
                                          </p:val>
                                        </p:tav>
                                        <p:tav tm="100000">
                                          <p:val>
                                            <p:strVal val="#ppt_x"/>
                                          </p:val>
                                        </p:tav>
                                      </p:tavLst>
                                    </p:anim>
                                    <p:anim calcmode="lin" valueType="num">
                                      <p:cBhvr additive="base">
                                        <p:cTn id="2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2" presetClass="entr" presetSubtype="4" fill="hold" nodeType="clickEffect">
                                  <p:stCondLst>
                                    <p:cond delay="0"/>
                                  </p:stCondLst>
                                  <p:childTnLst>
                                    <p:set>
                                      <p:cBhvr>
                                        <p:cTn id="226" dur="1" fill="hold">
                                          <p:stCondLst>
                                            <p:cond delay="0"/>
                                          </p:stCondLst>
                                        </p:cTn>
                                        <p:tgtEl>
                                          <p:spTgt spid="5">
                                            <p:txEl>
                                              <p:pRg st="4" end="4"/>
                                            </p:txEl>
                                          </p:spTgt>
                                        </p:tgtEl>
                                        <p:attrNameLst>
                                          <p:attrName>style.visibility</p:attrName>
                                        </p:attrNameLst>
                                      </p:cBhvr>
                                      <p:to>
                                        <p:strVal val="visible"/>
                                      </p:to>
                                    </p:set>
                                    <p:anim calcmode="lin" valueType="num">
                                      <p:cBhvr additive="base">
                                        <p:cTn id="2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3" grpId="0"/>
      <p:bldP spid="14" grpId="0" animBg="1"/>
      <p:bldP spid="15" grpId="0" animBg="1"/>
      <p:bldP spid="17" grpId="0" animBg="1"/>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A87E-A477-0546-8826-648F8204DCCE}"/>
              </a:ext>
            </a:extLst>
          </p:cNvPr>
          <p:cNvSpPr>
            <a:spLocks noGrp="1"/>
          </p:cNvSpPr>
          <p:nvPr>
            <p:ph type="title"/>
          </p:nvPr>
        </p:nvSpPr>
        <p:spPr/>
        <p:txBody>
          <a:bodyPr/>
          <a:lstStyle/>
          <a:p>
            <a:r>
              <a:rPr lang="en-US" dirty="0"/>
              <a:t>Modelling an annuity</a:t>
            </a:r>
          </a:p>
        </p:txBody>
      </p:sp>
      <p:pic>
        <p:nvPicPr>
          <p:cNvPr id="7" name="Content Placeholder 6">
            <a:extLst>
              <a:ext uri="{FF2B5EF4-FFF2-40B4-BE49-F238E27FC236}">
                <a16:creationId xmlns:a16="http://schemas.microsoft.com/office/drawing/2014/main" id="{23810CE4-68CA-D748-B9A0-FB258BD79131}"/>
              </a:ext>
            </a:extLst>
          </p:cNvPr>
          <p:cNvPicPr>
            <a:picLocks noGrp="1" noChangeAspect="1"/>
          </p:cNvPicPr>
          <p:nvPr>
            <p:ph idx="1"/>
          </p:nvPr>
        </p:nvPicPr>
        <p:blipFill>
          <a:blip r:embed="rId2"/>
          <a:stretch>
            <a:fillRect/>
          </a:stretch>
        </p:blipFill>
        <p:spPr>
          <a:xfrm>
            <a:off x="495083" y="1991337"/>
            <a:ext cx="2679379" cy="1600034"/>
          </a:xfrm>
          <a:prstGeom prst="rect">
            <a:avLst/>
          </a:prstGeom>
        </p:spPr>
      </p:pic>
      <p:sp>
        <p:nvSpPr>
          <p:cNvPr id="8" name="TextBox 7">
            <a:extLst>
              <a:ext uri="{FF2B5EF4-FFF2-40B4-BE49-F238E27FC236}">
                <a16:creationId xmlns:a16="http://schemas.microsoft.com/office/drawing/2014/main" id="{3A68F0E6-7E33-5645-BE00-0FAD66208D2C}"/>
              </a:ext>
            </a:extLst>
          </p:cNvPr>
          <p:cNvSpPr txBox="1"/>
          <p:nvPr/>
        </p:nvSpPr>
        <p:spPr>
          <a:xfrm>
            <a:off x="3641271" y="2023245"/>
            <a:ext cx="3622171" cy="461665"/>
          </a:xfrm>
          <a:prstGeom prst="rect">
            <a:avLst/>
          </a:prstGeom>
          <a:noFill/>
          <a:ln w="28575">
            <a:solidFill>
              <a:schemeClr val="tx1"/>
            </a:solidFill>
          </a:ln>
        </p:spPr>
        <p:txBody>
          <a:bodyPr wrap="square" rtlCol="0">
            <a:spAutoFit/>
          </a:bodyPr>
          <a:lstStyle/>
          <a:p>
            <a:r>
              <a:rPr lang="en-US" sz="2400" dirty="0">
                <a:solidFill>
                  <a:srgbClr val="0070C0"/>
                </a:solidFill>
              </a:rPr>
              <a:t>Reducing Balance Loan</a:t>
            </a:r>
          </a:p>
        </p:txBody>
      </p:sp>
      <p:sp>
        <p:nvSpPr>
          <p:cNvPr id="10" name="TextBox 9">
            <a:extLst>
              <a:ext uri="{FF2B5EF4-FFF2-40B4-BE49-F238E27FC236}">
                <a16:creationId xmlns:a16="http://schemas.microsoft.com/office/drawing/2014/main" id="{C28E366B-79E6-3240-B05D-CF7E39F3B01E}"/>
              </a:ext>
            </a:extLst>
          </p:cNvPr>
          <p:cNvSpPr txBox="1"/>
          <p:nvPr/>
        </p:nvSpPr>
        <p:spPr>
          <a:xfrm>
            <a:off x="4914900" y="3129706"/>
            <a:ext cx="1600200" cy="461665"/>
          </a:xfrm>
          <a:prstGeom prst="rect">
            <a:avLst/>
          </a:prstGeom>
          <a:noFill/>
          <a:ln w="28575">
            <a:solidFill>
              <a:schemeClr val="tx1"/>
            </a:solidFill>
          </a:ln>
        </p:spPr>
        <p:txBody>
          <a:bodyPr wrap="square" rtlCol="0">
            <a:spAutoFit/>
          </a:bodyPr>
          <a:lstStyle/>
          <a:p>
            <a:r>
              <a:rPr lang="en-US" sz="2400" dirty="0">
                <a:solidFill>
                  <a:srgbClr val="0070C0"/>
                </a:solidFill>
              </a:rPr>
              <a:t>Annuities</a:t>
            </a:r>
          </a:p>
        </p:txBody>
      </p:sp>
      <p:sp>
        <p:nvSpPr>
          <p:cNvPr id="11" name="TextBox 10">
            <a:extLst>
              <a:ext uri="{FF2B5EF4-FFF2-40B4-BE49-F238E27FC236}">
                <a16:creationId xmlns:a16="http://schemas.microsoft.com/office/drawing/2014/main" id="{1D81A1B8-233F-B446-B8B5-5B88ECFB143E}"/>
              </a:ext>
            </a:extLst>
          </p:cNvPr>
          <p:cNvSpPr txBox="1"/>
          <p:nvPr/>
        </p:nvSpPr>
        <p:spPr>
          <a:xfrm>
            <a:off x="10096717" y="2023245"/>
            <a:ext cx="957726" cy="461665"/>
          </a:xfrm>
          <a:prstGeom prst="rect">
            <a:avLst/>
          </a:prstGeom>
          <a:noFill/>
          <a:ln w="28575">
            <a:solidFill>
              <a:schemeClr val="tx1"/>
            </a:solidFill>
          </a:ln>
        </p:spPr>
        <p:txBody>
          <a:bodyPr wrap="square" rtlCol="0">
            <a:spAutoFit/>
          </a:bodyPr>
          <a:lstStyle/>
          <a:p>
            <a:r>
              <a:rPr lang="en-US" sz="2400" dirty="0">
                <a:solidFill>
                  <a:srgbClr val="0070C0"/>
                </a:solidFill>
              </a:rPr>
              <a:t>Loan</a:t>
            </a:r>
          </a:p>
        </p:txBody>
      </p:sp>
      <p:sp>
        <p:nvSpPr>
          <p:cNvPr id="12" name="TextBox 11">
            <a:extLst>
              <a:ext uri="{FF2B5EF4-FFF2-40B4-BE49-F238E27FC236}">
                <a16:creationId xmlns:a16="http://schemas.microsoft.com/office/drawing/2014/main" id="{AAA0AEF2-3196-E842-A6EB-FB2946FC99DD}"/>
              </a:ext>
            </a:extLst>
          </p:cNvPr>
          <p:cNvSpPr txBox="1"/>
          <p:nvPr/>
        </p:nvSpPr>
        <p:spPr>
          <a:xfrm>
            <a:off x="8908682" y="3129705"/>
            <a:ext cx="3283318" cy="461665"/>
          </a:xfrm>
          <a:prstGeom prst="rect">
            <a:avLst/>
          </a:prstGeom>
          <a:noFill/>
          <a:ln w="28575">
            <a:solidFill>
              <a:schemeClr val="tx1"/>
            </a:solidFill>
          </a:ln>
        </p:spPr>
        <p:txBody>
          <a:bodyPr wrap="square" rtlCol="0">
            <a:spAutoFit/>
          </a:bodyPr>
          <a:lstStyle/>
          <a:p>
            <a:r>
              <a:rPr lang="en-US" sz="2400" dirty="0">
                <a:solidFill>
                  <a:srgbClr val="0070C0"/>
                </a:solidFill>
              </a:rPr>
              <a:t>Fixed term pension</a:t>
            </a:r>
          </a:p>
        </p:txBody>
      </p:sp>
      <p:cxnSp>
        <p:nvCxnSpPr>
          <p:cNvPr id="13" name="Straight Arrow Connector 12">
            <a:extLst>
              <a:ext uri="{FF2B5EF4-FFF2-40B4-BE49-F238E27FC236}">
                <a16:creationId xmlns:a16="http://schemas.microsoft.com/office/drawing/2014/main" id="{84144005-25FE-AE45-B5BE-20765A92EF49}"/>
              </a:ext>
            </a:extLst>
          </p:cNvPr>
          <p:cNvCxnSpPr/>
          <p:nvPr/>
        </p:nvCxnSpPr>
        <p:spPr>
          <a:xfrm>
            <a:off x="5568043" y="2484910"/>
            <a:ext cx="0" cy="644796"/>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0343B55-9819-0E4E-8AE9-CBD3BD171FD2}"/>
              </a:ext>
            </a:extLst>
          </p:cNvPr>
          <p:cNvCxnSpPr>
            <a:cxnSpLocks/>
            <a:stCxn id="11" idx="1"/>
            <a:endCxn id="8" idx="3"/>
          </p:cNvCxnSpPr>
          <p:nvPr/>
        </p:nvCxnSpPr>
        <p:spPr>
          <a:xfrm flipH="1">
            <a:off x="7263442" y="2254078"/>
            <a:ext cx="283327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D4AF89-C628-B448-94C7-4F514543B762}"/>
              </a:ext>
            </a:extLst>
          </p:cNvPr>
          <p:cNvCxnSpPr>
            <a:cxnSpLocks/>
            <a:stCxn id="12" idx="1"/>
          </p:cNvCxnSpPr>
          <p:nvPr/>
        </p:nvCxnSpPr>
        <p:spPr>
          <a:xfrm flipH="1">
            <a:off x="6525770" y="3360538"/>
            <a:ext cx="238291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C55596-FDF5-2440-AF45-3A65FB17B31B}"/>
              </a:ext>
            </a:extLst>
          </p:cNvPr>
          <p:cNvSpPr txBox="1"/>
          <p:nvPr/>
        </p:nvSpPr>
        <p:spPr>
          <a:xfrm>
            <a:off x="5683760" y="2623017"/>
            <a:ext cx="1289956" cy="369332"/>
          </a:xfrm>
          <a:prstGeom prst="rect">
            <a:avLst/>
          </a:prstGeom>
          <a:noFill/>
          <a:ln w="19050">
            <a:solidFill>
              <a:schemeClr val="accent1"/>
            </a:solidFill>
          </a:ln>
        </p:spPr>
        <p:txBody>
          <a:bodyPr wrap="square" rtlCol="0">
            <a:spAutoFit/>
          </a:bodyPr>
          <a:lstStyle/>
          <a:p>
            <a:r>
              <a:rPr lang="en-US" dirty="0">
                <a:solidFill>
                  <a:srgbClr val="FF0000"/>
                </a:solidFill>
              </a:rPr>
              <a:t>identical</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40E75256-89A5-B746-8E8F-A2CEB05A68C2}"/>
                  </a:ext>
                </a:extLst>
              </p:cNvPr>
              <p:cNvSpPr/>
              <p:nvPr/>
            </p:nvSpPr>
            <p:spPr>
              <a:xfrm>
                <a:off x="495083" y="4005531"/>
                <a:ext cx="11359243" cy="2392771"/>
              </a:xfrm>
              <a:prstGeom prst="rect">
                <a:avLst/>
              </a:prstGeom>
              <a:solidFill>
                <a:schemeClr val="accent3">
                  <a:lumMod val="40000"/>
                  <a:lumOff val="60000"/>
                </a:schemeClr>
              </a:solidFill>
            </p:spPr>
            <p:txBody>
              <a:bodyPr wrap="square">
                <a:spAutoFit/>
              </a:bodyPr>
              <a:lstStyle/>
              <a:p>
                <a:r>
                  <a:rPr lang="en-AU" sz="2800" dirty="0">
                    <a:solidFill>
                      <a:srgbClr val="0070C0"/>
                    </a:solidFill>
                    <a:latin typeface="Aharoni"/>
                  </a:rPr>
                  <a:t>Let 𝑟 be the interest 𝑟𝑎𝑡𝑒 per compounding period.</a:t>
                </a:r>
              </a:p>
              <a:p>
                <a:r>
                  <a:rPr lang="en-AU" sz="2800" dirty="0">
                    <a:solidFill>
                      <a:srgbClr val="0070C0"/>
                    </a:solidFill>
                    <a:latin typeface="Aharoni"/>
                  </a:rPr>
                  <a:t>Let 𝐷 be the payment received.</a:t>
                </a:r>
              </a:p>
              <a:p>
                <a:r>
                  <a:rPr lang="en-AU" sz="2800" dirty="0">
                    <a:solidFill>
                      <a:srgbClr val="0070C0"/>
                    </a:solidFill>
                    <a:latin typeface="Aharoni"/>
                  </a:rPr>
                  <a:t>A recurrence relation that can be used to model the value of an annuity after 𝑛 payments, </a:t>
                </a:r>
                <a14:m>
                  <m:oMath xmlns:m="http://schemas.openxmlformats.org/officeDocument/2006/math">
                    <m:sSub>
                      <m:sSubPr>
                        <m:ctrlPr>
                          <a:rPr lang="en-AU" sz="280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𝑉</m:t>
                        </m:r>
                      </m:e>
                      <m:sub>
                        <m:r>
                          <a:rPr lang="en-US" sz="2800" b="0" i="1" smtClean="0">
                            <a:solidFill>
                              <a:srgbClr val="0070C0"/>
                            </a:solidFill>
                            <a:latin typeface="Cambria Math" panose="02040503050406030204" pitchFamily="18" charset="0"/>
                          </a:rPr>
                          <m:t>𝑛</m:t>
                        </m:r>
                      </m:sub>
                    </m:sSub>
                  </m:oMath>
                </a14:m>
                <a:r>
                  <a:rPr lang="en-AU" sz="2800" dirty="0">
                    <a:solidFill>
                      <a:srgbClr val="0070C0"/>
                    </a:solidFill>
                    <a:latin typeface="Aharoni"/>
                  </a:rPr>
                  <a:t>, is</a:t>
                </a:r>
              </a:p>
              <a:p>
                <a14:m>
                  <m:oMath xmlns:m="http://schemas.openxmlformats.org/officeDocument/2006/math">
                    <m:sSub>
                      <m:sSubPr>
                        <m:ctrlPr>
                          <a:rPr lang="en-AU"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𝑉</m:t>
                        </m:r>
                      </m:e>
                      <m:sub>
                        <m:r>
                          <a:rPr lang="en-US" sz="2800" b="0" i="1" smtClean="0">
                            <a:solidFill>
                              <a:srgbClr val="0070C0"/>
                            </a:solidFill>
                            <a:latin typeface="Cambria Math" panose="02040503050406030204" pitchFamily="18" charset="0"/>
                          </a:rPr>
                          <m:t>0</m:t>
                        </m:r>
                      </m:sub>
                    </m:sSub>
                    <m:r>
                      <a:rPr lang="en-US" sz="2800" i="1">
                        <a:solidFill>
                          <a:srgbClr val="0070C0"/>
                        </a:solidFill>
                        <a:latin typeface="Cambria Math" panose="02040503050406030204" pitchFamily="18" charset="0"/>
                      </a:rPr>
                      <m:t> </m:t>
                    </m:r>
                  </m:oMath>
                </a14:m>
                <a:r>
                  <a:rPr lang="en-AU" sz="2800" dirty="0">
                    <a:solidFill>
                      <a:srgbClr val="0070C0"/>
                    </a:solidFill>
                    <a:latin typeface="Aharoni"/>
                  </a:rPr>
                  <a:t>=principal,    </a:t>
                </a:r>
                <a14:m>
                  <m:oMath xmlns:m="http://schemas.openxmlformats.org/officeDocument/2006/math">
                    <m:sSub>
                      <m:sSubPr>
                        <m:ctrlPr>
                          <a:rPr lang="en-AU"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𝑉</m:t>
                        </m:r>
                      </m:e>
                      <m:sub>
                        <m:r>
                          <a:rPr lang="en-US" sz="2800" i="1">
                            <a:solidFill>
                              <a:srgbClr val="0070C0"/>
                            </a:solidFill>
                            <a:latin typeface="Cambria Math" panose="02040503050406030204" pitchFamily="18" charset="0"/>
                          </a:rPr>
                          <m:t>𝑛</m:t>
                        </m:r>
                        <m:r>
                          <a:rPr lang="en-US" sz="2800" b="0" i="1" smtClean="0">
                            <a:solidFill>
                              <a:srgbClr val="0070C0"/>
                            </a:solidFill>
                            <a:latin typeface="Cambria Math" panose="02040503050406030204" pitchFamily="18" charset="0"/>
                          </a:rPr>
                          <m:t>+1</m:t>
                        </m:r>
                      </m:sub>
                    </m:sSub>
                    <m:r>
                      <a:rPr lang="en-US" sz="2800" i="1">
                        <a:solidFill>
                          <a:srgbClr val="0070C0"/>
                        </a:solidFill>
                        <a:latin typeface="Cambria Math" panose="02040503050406030204" pitchFamily="18" charset="0"/>
                      </a:rPr>
                      <m:t> </m:t>
                    </m:r>
                  </m:oMath>
                </a14:m>
                <a:r>
                  <a:rPr lang="en-AU" sz="2800" dirty="0">
                    <a:solidFill>
                      <a:srgbClr val="0070C0"/>
                    </a:solidFill>
                    <a:latin typeface="Aharoni"/>
                  </a:rPr>
                  <a:t>=𝑅 </a:t>
                </a:r>
                <a14:m>
                  <m:oMath xmlns:m="http://schemas.openxmlformats.org/officeDocument/2006/math">
                    <m:sSub>
                      <m:sSubPr>
                        <m:ctrlPr>
                          <a:rPr lang="en-AU"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𝑉</m:t>
                        </m:r>
                      </m:e>
                      <m:sub>
                        <m:r>
                          <a:rPr lang="en-US" sz="2800" i="1">
                            <a:solidFill>
                              <a:srgbClr val="0070C0"/>
                            </a:solidFill>
                            <a:latin typeface="Cambria Math" panose="02040503050406030204" pitchFamily="18" charset="0"/>
                          </a:rPr>
                          <m:t>𝑛</m:t>
                        </m:r>
                      </m:sub>
                    </m:sSub>
                    <m:r>
                      <a:rPr lang="en-US" sz="2800" i="1">
                        <a:solidFill>
                          <a:srgbClr val="0070C0"/>
                        </a:solidFill>
                        <a:latin typeface="Cambria Math" panose="02040503050406030204" pitchFamily="18" charset="0"/>
                      </a:rPr>
                      <m:t> </m:t>
                    </m:r>
                  </m:oMath>
                </a14:m>
                <a:r>
                  <a:rPr lang="en-AU" sz="2800" dirty="0">
                    <a:solidFill>
                      <a:srgbClr val="0070C0"/>
                    </a:solidFill>
                    <a:latin typeface="Aharoni"/>
                  </a:rPr>
                  <a:t>−𝐷       where    𝑅=1+ </a:t>
                </a:r>
                <a14:m>
                  <m:oMath xmlns:m="http://schemas.openxmlformats.org/officeDocument/2006/math">
                    <m:f>
                      <m:fPr>
                        <m:ctrlPr>
                          <a:rPr lang="en-AU"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𝑟</m:t>
                        </m:r>
                      </m:num>
                      <m:den>
                        <m:r>
                          <a:rPr lang="en-US" sz="2800" b="0" i="1" smtClean="0">
                            <a:solidFill>
                              <a:srgbClr val="0070C0"/>
                            </a:solidFill>
                            <a:latin typeface="Cambria Math" panose="02040503050406030204" pitchFamily="18" charset="0"/>
                          </a:rPr>
                          <m:t>100</m:t>
                        </m:r>
                      </m:den>
                    </m:f>
                  </m:oMath>
                </a14:m>
                <a:endParaRPr lang="en-US" sz="2800" dirty="0">
                  <a:latin typeface="Aharoni"/>
                </a:endParaRPr>
              </a:p>
            </p:txBody>
          </p:sp>
        </mc:Choice>
        <mc:Fallback xmlns="">
          <p:sp>
            <p:nvSpPr>
              <p:cNvPr id="19" name="Rectangle 18">
                <a:extLst>
                  <a:ext uri="{FF2B5EF4-FFF2-40B4-BE49-F238E27FC236}">
                    <a16:creationId xmlns:a16="http://schemas.microsoft.com/office/drawing/2014/main" id="{40E75256-89A5-B746-8E8F-A2CEB05A68C2}"/>
                  </a:ext>
                </a:extLst>
              </p:cNvPr>
              <p:cNvSpPr>
                <a:spLocks noRot="1" noChangeAspect="1" noMove="1" noResize="1" noEditPoints="1" noAdjustHandles="1" noChangeArrowheads="1" noChangeShapeType="1" noTextEdit="1"/>
              </p:cNvSpPr>
              <p:nvPr/>
            </p:nvSpPr>
            <p:spPr>
              <a:xfrm>
                <a:off x="495083" y="4005531"/>
                <a:ext cx="11359243" cy="2392771"/>
              </a:xfrm>
              <a:prstGeom prst="rect">
                <a:avLst/>
              </a:prstGeom>
              <a:blipFill>
                <a:blip r:embed="rId3"/>
                <a:stretch>
                  <a:fillRect l="-1073" t="-2545" r="-1878" b="-1527"/>
                </a:stretch>
              </a:blipFill>
            </p:spPr>
            <p:txBody>
              <a:bodyPr/>
              <a:lstStyle/>
              <a:p>
                <a:r>
                  <a:rPr lang="en-AU">
                    <a:noFill/>
                  </a:rPr>
                  <a:t> </a:t>
                </a:r>
              </a:p>
            </p:txBody>
          </p:sp>
        </mc:Fallback>
      </mc:AlternateContent>
    </p:spTree>
    <p:extLst>
      <p:ext uri="{BB962C8B-B14F-4D97-AF65-F5344CB8AC3E}">
        <p14:creationId xmlns:p14="http://schemas.microsoft.com/office/powerpoint/2010/main" val="3461540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17BA-4A15-5736-DEEF-C9563DB8337A}"/>
              </a:ext>
            </a:extLst>
          </p:cNvPr>
          <p:cNvSpPr>
            <a:spLocks noGrp="1"/>
          </p:cNvSpPr>
          <p:nvPr>
            <p:ph type="title"/>
          </p:nvPr>
        </p:nvSpPr>
        <p:spPr/>
        <p:txBody>
          <a:bodyPr>
            <a:normAutofit fontScale="90000"/>
          </a:bodyPr>
          <a:lstStyle/>
          <a:p>
            <a:r>
              <a:rPr lang="en-AU" b="0" dirty="0"/>
              <a:t>Amortising annuities – recurrence relations</a:t>
            </a:r>
            <a:endParaRPr lang="en-US" b="0" dirty="0">
              <a:solidFill>
                <a:schemeClr val="tx1"/>
              </a:solidFill>
            </a:endParaRPr>
          </a:p>
        </p:txBody>
      </p:sp>
      <p:sp>
        <p:nvSpPr>
          <p:cNvPr id="5" name="Text Placeholder 4">
            <a:extLst>
              <a:ext uri="{FF2B5EF4-FFF2-40B4-BE49-F238E27FC236}">
                <a16:creationId xmlns:a16="http://schemas.microsoft.com/office/drawing/2014/main" id="{F07B647A-B190-7099-0650-F3321274B419}"/>
              </a:ext>
            </a:extLst>
          </p:cNvPr>
          <p:cNvSpPr>
            <a:spLocks noGrp="1"/>
          </p:cNvSpPr>
          <p:nvPr>
            <p:ph type="body" sz="quarter" idx="16"/>
          </p:nvPr>
        </p:nvSpPr>
        <p:spPr>
          <a:xfrm>
            <a:off x="217816" y="4196056"/>
            <a:ext cx="9477524" cy="372785"/>
          </a:xfrm>
        </p:spPr>
        <p:txBody>
          <a:bodyPr/>
          <a:lstStyle/>
          <a:p>
            <a:r>
              <a:rPr lang="en-US" sz="1866" dirty="0">
                <a:solidFill>
                  <a:schemeClr val="accent4"/>
                </a:solidFill>
                <a:latin typeface="Whitney SSm Semibold" pitchFamily="2" charset="0"/>
              </a:rPr>
              <a:t>Key</a:t>
            </a:r>
            <a:r>
              <a:rPr lang="en-US" dirty="0"/>
              <a:t> </a:t>
            </a:r>
            <a:r>
              <a:rPr lang="en-US" sz="1866" dirty="0">
                <a:solidFill>
                  <a:schemeClr val="accent4"/>
                </a:solidFill>
                <a:latin typeface="Whitney SSm Semibold" pitchFamily="2" charset="0"/>
              </a:rPr>
              <a:t>takeaway</a:t>
            </a:r>
          </a:p>
        </p:txBody>
      </p:sp>
      <p:sp>
        <p:nvSpPr>
          <p:cNvPr id="4" name="Text Placeholder 3">
            <a:extLst>
              <a:ext uri="{FF2B5EF4-FFF2-40B4-BE49-F238E27FC236}">
                <a16:creationId xmlns:a16="http://schemas.microsoft.com/office/drawing/2014/main" id="{8E5ED65F-B281-6B10-718C-1B92FDD6BD09}"/>
              </a:ext>
            </a:extLst>
          </p:cNvPr>
          <p:cNvSpPr>
            <a:spLocks noGrp="1"/>
          </p:cNvSpPr>
          <p:nvPr>
            <p:ph type="body" sz="quarter" idx="17"/>
          </p:nvPr>
        </p:nvSpPr>
        <p:spPr/>
        <p:txBody>
          <a:bodyPr/>
          <a:lstStyle/>
          <a:p>
            <a:r>
              <a:rPr lang="en-US" b="0" dirty="0"/>
              <a:t>Amortising annuity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472921F-17A6-AD84-EBE1-E15090AC568E}"/>
                  </a:ext>
                </a:extLst>
              </p:cNvPr>
              <p:cNvSpPr txBox="1"/>
              <p:nvPr/>
            </p:nvSpPr>
            <p:spPr>
              <a:xfrm>
                <a:off x="364170" y="1415044"/>
                <a:ext cx="4243460" cy="439907"/>
              </a:xfrm>
              <a:prstGeom prst="rect">
                <a:avLst/>
              </a:prstGeom>
              <a:solidFill>
                <a:schemeClr val="accent5">
                  <a:lumMod val="20000"/>
                  <a:lumOff val="80000"/>
                </a:schemeClr>
              </a:solidFill>
              <a:ln w="25400">
                <a:noFill/>
              </a:ln>
            </p:spPr>
            <p:txBody>
              <a:bodyPr wrap="square" lIns="95970" tIns="95970" rIns="95970" bIns="95970" rtlCol="0">
                <a:spAutoFit/>
              </a:bodyPr>
              <a:lstStyle/>
              <a:p>
                <a:pPr algn="ct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0</m:t>
                        </m:r>
                      </m:sub>
                    </m:sSub>
                    <m:r>
                      <a:rPr lang="en-AU" sz="1599" i="1">
                        <a:latin typeface="Cambria Math" panose="02040503050406030204" pitchFamily="18" charset="0"/>
                        <a:ea typeface="Calibri" panose="020F0502020204030204" pitchFamily="34" charset="0"/>
                        <a:cs typeface="Calibri" panose="020F0502020204030204" pitchFamily="34" charset="0"/>
                      </a:rPr>
                      <m:t>=</m:t>
                    </m:r>
                    <m:r>
                      <m:rPr>
                        <m:nor/>
                      </m:rPr>
                      <a:rPr lang="en-AU" sz="1599">
                        <a:latin typeface="Whitney SSm Book" pitchFamily="2" charset="0"/>
                        <a:ea typeface="Calibri" panose="020F0502020204030204" pitchFamily="34" charset="0"/>
                        <a:cs typeface="Calibri" panose="020F0502020204030204" pitchFamily="34" charset="0"/>
                      </a:rPr>
                      <m:t>500 000</m:t>
                    </m:r>
                  </m:oMath>
                </a14:m>
                <a:r>
                  <a:rPr lang="en-AU" sz="1599" dirty="0">
                    <a:latin typeface="Whitney SSm Book" pitchFamily="2" charset="0"/>
                    <a:ea typeface="Calibri" panose="020F0502020204030204" pitchFamily="34" charset="0"/>
                  </a:rPr>
                  <a:t>,</a:t>
                </a:r>
                <a:r>
                  <a:rPr lang="en-AU" sz="1599" dirty="0">
                    <a:latin typeface="Calibri" panose="020F0502020204030204" pitchFamily="34" charset="0"/>
                    <a:ea typeface="Calibri" panose="020F0502020204030204" pitchFamily="34" charset="0"/>
                  </a:rPr>
                  <a:t>  </a:t>
                </a: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𝑛</m:t>
                        </m:r>
                        <m:r>
                          <a:rPr lang="en-AU" sz="1599" i="1">
                            <a:latin typeface="Cambria Math" panose="02040503050406030204" pitchFamily="18" charset="0"/>
                            <a:ea typeface="Calibri" panose="020F0502020204030204" pitchFamily="34" charset="0"/>
                            <a:cs typeface="Calibri" panose="020F0502020204030204" pitchFamily="34" charset="0"/>
                          </a:rPr>
                          <m:t> + 1</m:t>
                        </m:r>
                      </m:sub>
                    </m:sSub>
                    <m:r>
                      <a:rPr lang="en-AU" sz="1599" i="1">
                        <a:latin typeface="Cambria Math" panose="02040503050406030204" pitchFamily="18" charset="0"/>
                        <a:ea typeface="Calibri" panose="020F0502020204030204" pitchFamily="34" charset="0"/>
                        <a:cs typeface="Calibri" panose="020F0502020204030204" pitchFamily="34" charset="0"/>
                      </a:rPr>
                      <m:t>=</m:t>
                    </m:r>
                    <m:r>
                      <m:rPr>
                        <m:nor/>
                      </m:rPr>
                      <a:rPr lang="en-AU" sz="1599">
                        <a:latin typeface="Whitney SSm Book" pitchFamily="2" charset="0"/>
                        <a:ea typeface="Calibri" panose="020F0502020204030204" pitchFamily="34" charset="0"/>
                        <a:cs typeface="Calibri" panose="020F0502020204030204" pitchFamily="34" charset="0"/>
                      </a:rPr>
                      <m:t>1.005</m:t>
                    </m:r>
                    <m:sSub>
                      <m:sSubPr>
                        <m:ctrlPr>
                          <a:rPr lang="en-AU" sz="1599" i="1">
                            <a:latin typeface="Cambria Math" panose="02040503050406030204" pitchFamily="18" charset="0"/>
                            <a:ea typeface="Times New Roman" panose="02020603050405020304" pitchFamily="18" charset="0"/>
                            <a:cs typeface="Calibri" panose="020F0502020204030204" pitchFamily="34" charset="0"/>
                          </a:rPr>
                        </m:ctrlPr>
                      </m:sSubPr>
                      <m:e>
                        <m:r>
                          <a:rPr lang="en-AU" sz="1599" i="1">
                            <a:latin typeface="Cambria Math" panose="02040503050406030204" pitchFamily="18" charset="0"/>
                            <a:ea typeface="Times New Roman" panose="02020603050405020304" pitchFamily="18" charset="0"/>
                            <a:cs typeface="Calibri" panose="020F0502020204030204" pitchFamily="34" charset="0"/>
                          </a:rPr>
                          <m:t>𝑉</m:t>
                        </m:r>
                      </m:e>
                      <m:sub>
                        <m:r>
                          <a:rPr lang="en-AU" sz="1599" i="1">
                            <a:latin typeface="Cambria Math" panose="02040503050406030204" pitchFamily="18" charset="0"/>
                            <a:ea typeface="Times New Roman" panose="02020603050405020304" pitchFamily="18" charset="0"/>
                            <a:cs typeface="Calibri" panose="020F0502020204030204" pitchFamily="34" charset="0"/>
                          </a:rPr>
                          <m:t>𝑛</m:t>
                        </m:r>
                      </m:sub>
                    </m:sSub>
                    <m:r>
                      <a:rPr lang="en-AU" sz="1599" i="1">
                        <a:latin typeface="Cambria Math" panose="02040503050406030204" pitchFamily="18" charset="0"/>
                        <a:ea typeface="Calibri" panose="020F0502020204030204" pitchFamily="34" charset="0"/>
                        <a:cs typeface="Calibri" panose="020F0502020204030204" pitchFamily="34" charset="0"/>
                      </a:rPr>
                      <m:t> −</m:t>
                    </m:r>
                    <m:r>
                      <m:rPr>
                        <m:nor/>
                      </m:rPr>
                      <a:rPr lang="en-AU" sz="1599">
                        <a:latin typeface="Whitney SSm Book" pitchFamily="2" charset="0"/>
                        <a:ea typeface="Calibri" panose="020F0502020204030204" pitchFamily="34" charset="0"/>
                        <a:cs typeface="Calibri" panose="020F0502020204030204" pitchFamily="34" charset="0"/>
                      </a:rPr>
                      <m:t>3220</m:t>
                    </m:r>
                  </m:oMath>
                </a14:m>
                <a:r>
                  <a:rPr lang="en-AU" sz="1599" i="1" dirty="0">
                    <a:latin typeface="Calibri" panose="020F0502020204030204" pitchFamily="34" charset="0"/>
                    <a:ea typeface="Calibri" panose="020F0502020204030204" pitchFamily="34" charset="0"/>
                  </a:rPr>
                  <a:t> </a:t>
                </a:r>
                <a:endParaRPr lang="en-US" sz="1599" dirty="0"/>
              </a:p>
            </p:txBody>
          </p:sp>
        </mc:Choice>
        <mc:Fallback xmlns="">
          <p:sp>
            <p:nvSpPr>
              <p:cNvPr id="3" name="TextBox 2">
                <a:extLst>
                  <a:ext uri="{FF2B5EF4-FFF2-40B4-BE49-F238E27FC236}">
                    <a16:creationId xmlns:a16="http://schemas.microsoft.com/office/drawing/2014/main" id="{5472921F-17A6-AD84-EBE1-E15090AC568E}"/>
                  </a:ext>
                </a:extLst>
              </p:cNvPr>
              <p:cNvSpPr txBox="1">
                <a:spLocks noRot="1" noChangeAspect="1" noMove="1" noResize="1" noEditPoints="1" noAdjustHandles="1" noChangeArrowheads="1" noChangeShapeType="1" noTextEdit="1"/>
              </p:cNvSpPr>
              <p:nvPr/>
            </p:nvSpPr>
            <p:spPr>
              <a:xfrm>
                <a:off x="364170" y="1415044"/>
                <a:ext cx="4243460" cy="439907"/>
              </a:xfrm>
              <a:prstGeom prst="rect">
                <a:avLst/>
              </a:prstGeom>
              <a:blipFill>
                <a:blip r:embed="rId3"/>
                <a:stretch>
                  <a:fillRect b="-5556"/>
                </a:stretch>
              </a:blipFill>
              <a:ln w="25400">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7C270222-D4B9-4D1D-7E46-71B59F8ECBCD}"/>
                  </a:ext>
                </a:extLst>
              </p:cNvPr>
              <p:cNvSpPr txBox="1">
                <a:spLocks/>
              </p:cNvSpPr>
              <p:nvPr/>
            </p:nvSpPr>
            <p:spPr>
              <a:xfrm>
                <a:off x="208219" y="4587312"/>
                <a:ext cx="7499776" cy="1590201"/>
              </a:xfrm>
              <a:prstGeom prst="rect">
                <a:avLst/>
              </a:prstGeom>
            </p:spPr>
            <p:txBody>
              <a:bodyPr wrap="square" lIns="95970" tIns="47985" rIns="95970" bIns="47985">
                <a:spAutoFit/>
              </a:bodyPr>
              <a:lstStyle>
                <a:lvl1pPr marL="0" indent="0" algn="l" defTabSz="914400" rtl="0" eaLnBrk="1" latinLnBrk="0" hangingPunct="1">
                  <a:lnSpc>
                    <a:spcPct val="110000"/>
                  </a:lnSpc>
                  <a:spcBef>
                    <a:spcPts val="1000"/>
                  </a:spcBef>
                  <a:spcAft>
                    <a:spcPts val="600"/>
                  </a:spcAft>
                  <a:buFont typeface="Arial" panose="020B0604020202020204" pitchFamily="34" charset="0"/>
                  <a:buNone/>
                  <a:defRPr sz="1200" b="0" i="0" kern="1200">
                    <a:solidFill>
                      <a:schemeClr val="tx1"/>
                    </a:solidFill>
                    <a:latin typeface="Whitney SSm Book" pitchFamily="2" charset="0"/>
                    <a:ea typeface="+mn-ea"/>
                    <a:cs typeface="+mn-cs"/>
                  </a:defRPr>
                </a:lvl1pPr>
                <a:lvl2pPr marL="457200" indent="0" algn="l" defTabSz="914400" rtl="0" eaLnBrk="1" latinLnBrk="0" hangingPunct="1">
                  <a:lnSpc>
                    <a:spcPct val="110000"/>
                  </a:lnSpc>
                  <a:spcBef>
                    <a:spcPts val="500"/>
                  </a:spcBef>
                  <a:spcAft>
                    <a:spcPts val="600"/>
                  </a:spcAft>
                  <a:buFont typeface="Arial" panose="020B0604020202020204" pitchFamily="34" charset="0"/>
                  <a:buNone/>
                  <a:defRPr sz="1200" b="0" i="0" kern="1200">
                    <a:solidFill>
                      <a:schemeClr val="tx1"/>
                    </a:solidFill>
                    <a:latin typeface="Whitney SSm Semibold" pitchFamily="2" charset="0"/>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200" b="0" i="0" kern="1200">
                    <a:solidFill>
                      <a:schemeClr val="tx1"/>
                    </a:solidFill>
                    <a:latin typeface="Whitney SSm Book" pitchFamily="2" charset="0"/>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200" b="0" i="0" kern="1200">
                    <a:solidFill>
                      <a:schemeClr val="tx1"/>
                    </a:solidFill>
                    <a:latin typeface="Whitney SSm Semibold" pitchFamily="2" charset="0"/>
                    <a:ea typeface="+mn-ea"/>
                    <a:cs typeface="+mn-cs"/>
                  </a:defRPr>
                </a:lvl4pPr>
                <a:lvl5pPr marL="2057400" indent="-228600" algn="l" defTabSz="914400" rtl="0" eaLnBrk="1" latinLnBrk="0" hangingPunct="1">
                  <a:lnSpc>
                    <a:spcPct val="110000"/>
                  </a:lnSpc>
                  <a:spcBef>
                    <a:spcPts val="0"/>
                  </a:spcBef>
                  <a:spcAft>
                    <a:spcPts val="600"/>
                  </a:spcAft>
                  <a:buFont typeface="Arial" panose="020B0604020202020204" pitchFamily="34" charset="0"/>
                  <a:buChar char="•"/>
                  <a:defRPr sz="1200" b="0" i="0" kern="1200">
                    <a:solidFill>
                      <a:schemeClr val="tx1"/>
                    </a:solidFill>
                    <a:latin typeface="Whitney SSm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26" indent="-228526">
                  <a:spcBef>
                    <a:spcPts val="0"/>
                  </a:spcBef>
                  <a:buFont typeface="Arial" panose="020B0604020202020204" pitchFamily="34" charset="0"/>
                  <a:buChar char="•"/>
                </a:pPr>
                <a:r>
                  <a:rPr lang="en-US" sz="1599" dirty="0"/>
                  <a:t>An amortising annuity is a financial product that makes regular payments to you, such as during retirement (‘superannuation’). </a:t>
                </a:r>
              </a:p>
              <a:p>
                <a:pPr marL="228526" indent="-228526">
                  <a:spcBef>
                    <a:spcPts val="0"/>
                  </a:spcBef>
                  <a:buFont typeface="Arial" panose="020B0604020202020204" pitchFamily="34" charset="0"/>
                  <a:buChar char="•"/>
                </a:pPr>
                <a:r>
                  <a:rPr lang="en-US" sz="1599" dirty="0"/>
                  <a:t>Each period, the balance of the annuity increases with interest and then decreases with the payment. Eventually, the balance runs down to 0. </a:t>
                </a:r>
                <a:endParaRPr lang="en-AU" sz="1599" dirty="0"/>
              </a:p>
              <a:p>
                <a:pPr marL="228526" indent="-228526">
                  <a:spcBef>
                    <a:spcPts val="0"/>
                  </a:spcBef>
                  <a:buFont typeface="Arial" panose="020B0604020202020204" pitchFamily="34" charset="0"/>
                  <a:buChar char="•"/>
                </a:pP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𝑛</m:t>
                        </m:r>
                      </m:sub>
                    </m:sSub>
                  </m:oMath>
                </a14:m>
                <a:r>
                  <a:rPr lang="en-US" sz="1599" dirty="0"/>
                  <a:t> is the value of the investment after </a:t>
                </a:r>
                <a14:m>
                  <m:oMath xmlns:m="http://schemas.openxmlformats.org/officeDocument/2006/math">
                    <m:r>
                      <a:rPr lang="en-US" sz="1599" i="1" dirty="0">
                        <a:latin typeface="Cambria Math" panose="02040503050406030204" pitchFamily="18" charset="0"/>
                      </a:rPr>
                      <m:t>𝑛</m:t>
                    </m:r>
                  </m:oMath>
                </a14:m>
                <a:r>
                  <a:rPr lang="en-US" sz="1599" dirty="0"/>
                  <a:t> periods.</a:t>
                </a:r>
              </a:p>
            </p:txBody>
          </p:sp>
        </mc:Choice>
        <mc:Fallback xmlns="">
          <p:sp>
            <p:nvSpPr>
              <p:cNvPr id="6" name="Text Placeholder 4">
                <a:extLst>
                  <a:ext uri="{FF2B5EF4-FFF2-40B4-BE49-F238E27FC236}">
                    <a16:creationId xmlns:a16="http://schemas.microsoft.com/office/drawing/2014/main" id="{7C270222-D4B9-4D1D-7E46-71B59F8ECBCD}"/>
                  </a:ext>
                </a:extLst>
              </p:cNvPr>
              <p:cNvSpPr txBox="1">
                <a:spLocks noRot="1" noChangeAspect="1" noMove="1" noResize="1" noEditPoints="1" noAdjustHandles="1" noChangeArrowheads="1" noChangeShapeType="1" noTextEdit="1"/>
              </p:cNvSpPr>
              <p:nvPr/>
            </p:nvSpPr>
            <p:spPr>
              <a:xfrm>
                <a:off x="208219" y="4587312"/>
                <a:ext cx="7499776" cy="1590201"/>
              </a:xfrm>
              <a:prstGeom prst="rect">
                <a:avLst/>
              </a:prstGeom>
              <a:blipFill>
                <a:blip r:embed="rId4"/>
                <a:stretch>
                  <a:fillRect l="-244" t="-385" r="-569" b="-4231"/>
                </a:stretch>
              </a:blipFill>
            </p:spPr>
            <p:txBody>
              <a:bodyPr/>
              <a:lstStyle/>
              <a:p>
                <a:r>
                  <a:rPr lang="en-AU">
                    <a:noFill/>
                  </a:rPr>
                  <a:t> </a:t>
                </a:r>
              </a:p>
            </p:txBody>
          </p:sp>
        </mc:Fallback>
      </mc:AlternateContent>
    </p:spTree>
    <p:extLst>
      <p:ext uri="{BB962C8B-B14F-4D97-AF65-F5344CB8AC3E}">
        <p14:creationId xmlns:p14="http://schemas.microsoft.com/office/powerpoint/2010/main" val="309522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17BA-4A15-5736-DEEF-C9563DB8337A}"/>
              </a:ext>
            </a:extLst>
          </p:cNvPr>
          <p:cNvSpPr>
            <a:spLocks noGrp="1"/>
          </p:cNvSpPr>
          <p:nvPr>
            <p:ph type="title"/>
          </p:nvPr>
        </p:nvSpPr>
        <p:spPr/>
        <p:txBody>
          <a:bodyPr/>
          <a:lstStyle/>
          <a:p>
            <a:r>
              <a:rPr lang="en-AU" b="0" dirty="0"/>
              <a:t>Amortising annuity – amortisation table</a:t>
            </a:r>
            <a:endParaRPr lang="en-US" dirty="0">
              <a:solidFill>
                <a:schemeClr val="tx1"/>
              </a:solidFill>
            </a:endParaRPr>
          </a:p>
        </p:txBody>
      </p:sp>
      <p:sp>
        <p:nvSpPr>
          <p:cNvPr id="7" name="Text Placeholder 6">
            <a:extLst>
              <a:ext uri="{FF2B5EF4-FFF2-40B4-BE49-F238E27FC236}">
                <a16:creationId xmlns:a16="http://schemas.microsoft.com/office/drawing/2014/main" id="{763FDFDA-86BB-4D3C-4021-53AE679ABD9A}"/>
              </a:ext>
            </a:extLst>
          </p:cNvPr>
          <p:cNvSpPr>
            <a:spLocks noGrp="1"/>
          </p:cNvSpPr>
          <p:nvPr>
            <p:ph type="body" sz="quarter" idx="18"/>
          </p:nvPr>
        </p:nvSpPr>
        <p:spPr/>
        <p:txBody>
          <a:bodyPr/>
          <a:lstStyle/>
          <a:p>
            <a:r>
              <a:rPr lang="en-AU" dirty="0"/>
              <a:t>Key takeaway</a:t>
            </a:r>
          </a:p>
        </p:txBody>
      </p:sp>
      <p:sp>
        <p:nvSpPr>
          <p:cNvPr id="6" name="Text Placeholder 5">
            <a:extLst>
              <a:ext uri="{FF2B5EF4-FFF2-40B4-BE49-F238E27FC236}">
                <a16:creationId xmlns:a16="http://schemas.microsoft.com/office/drawing/2014/main" id="{F8D18866-D790-1355-677D-46C52AA33820}"/>
              </a:ext>
            </a:extLst>
          </p:cNvPr>
          <p:cNvSpPr>
            <a:spLocks noGrp="1"/>
          </p:cNvSpPr>
          <p:nvPr>
            <p:ph type="body" sz="quarter" idx="15"/>
          </p:nvPr>
        </p:nvSpPr>
        <p:spPr>
          <a:xfrm>
            <a:off x="208219" y="1245393"/>
            <a:ext cx="4200181" cy="2840448"/>
          </a:xfrm>
        </p:spPr>
        <p:txBody>
          <a:bodyPr/>
          <a:lstStyle/>
          <a:p>
            <a:pPr marL="0" indent="0">
              <a:buNone/>
            </a:pPr>
            <a:r>
              <a:rPr lang="en-US" dirty="0"/>
              <a:t>A reducing balance loan’s </a:t>
            </a:r>
            <a:r>
              <a:rPr lang="en-US" dirty="0" err="1"/>
              <a:t>amortisation</a:t>
            </a:r>
            <a:r>
              <a:rPr lang="en-US" dirty="0"/>
              <a:t> table has three key features:</a:t>
            </a:r>
          </a:p>
          <a:p>
            <a:pPr marL="304701" indent="-304701">
              <a:buFont typeface="+mj-lt"/>
              <a:buAutoNum type="arabicPeriod"/>
            </a:pPr>
            <a:r>
              <a:rPr lang="en-US" dirty="0"/>
              <a:t>Balance: drops to zero over time</a:t>
            </a:r>
          </a:p>
          <a:p>
            <a:pPr marL="304701" indent="-304701">
              <a:buFont typeface="+mj-lt"/>
              <a:buAutoNum type="arabicPeriod"/>
            </a:pPr>
            <a:r>
              <a:rPr lang="en-US" dirty="0"/>
              <a:t>Payment: constant. Often has an adjustment on the final payment.</a:t>
            </a:r>
          </a:p>
          <a:p>
            <a:pPr marL="304701" indent="-304701">
              <a:buFont typeface="+mj-lt"/>
              <a:buAutoNum type="arabicPeriod"/>
            </a:pPr>
            <a:r>
              <a:rPr lang="en-US" dirty="0"/>
              <a:t>Interest: decreases over time </a:t>
            </a:r>
            <a:br>
              <a:rPr lang="en-US" dirty="0"/>
            </a:br>
            <a:r>
              <a:rPr lang="en-US" dirty="0"/>
              <a:t>(as the balance gets smaller, the interest on it gets smaller)</a:t>
            </a:r>
          </a:p>
        </p:txBody>
      </p:sp>
      <p:graphicFrame>
        <p:nvGraphicFramePr>
          <p:cNvPr id="3" name="Table 2">
            <a:extLst>
              <a:ext uri="{FF2B5EF4-FFF2-40B4-BE49-F238E27FC236}">
                <a16:creationId xmlns:a16="http://schemas.microsoft.com/office/drawing/2014/main" id="{E0F1381F-D3A1-62C6-FCAA-141C3F9153E6}"/>
              </a:ext>
            </a:extLst>
          </p:cNvPr>
          <p:cNvGraphicFramePr>
            <a:graphicFrameLocks noGrp="1"/>
          </p:cNvGraphicFramePr>
          <p:nvPr/>
        </p:nvGraphicFramePr>
        <p:xfrm>
          <a:off x="5088778" y="1130745"/>
          <a:ext cx="5534282" cy="2982529"/>
        </p:xfrm>
        <a:graphic>
          <a:graphicData uri="http://schemas.openxmlformats.org/drawingml/2006/table">
            <a:tbl>
              <a:tblPr firstRow="1" bandRow="1">
                <a:tableStyleId>{5C22544A-7EE6-4342-B048-85BDC9FD1C3A}</a:tableStyleId>
              </a:tblPr>
              <a:tblGrid>
                <a:gridCol w="642380">
                  <a:extLst>
                    <a:ext uri="{9D8B030D-6E8A-4147-A177-3AD203B41FA5}">
                      <a16:colId xmlns:a16="http://schemas.microsoft.com/office/drawing/2014/main" val="4241687308"/>
                    </a:ext>
                  </a:extLst>
                </a:gridCol>
                <a:gridCol w="1112370">
                  <a:extLst>
                    <a:ext uri="{9D8B030D-6E8A-4147-A177-3AD203B41FA5}">
                      <a16:colId xmlns:a16="http://schemas.microsoft.com/office/drawing/2014/main" val="210195186"/>
                    </a:ext>
                  </a:extLst>
                </a:gridCol>
                <a:gridCol w="1087683">
                  <a:extLst>
                    <a:ext uri="{9D8B030D-6E8A-4147-A177-3AD203B41FA5}">
                      <a16:colId xmlns:a16="http://schemas.microsoft.com/office/drawing/2014/main" val="2709111669"/>
                    </a:ext>
                  </a:extLst>
                </a:gridCol>
                <a:gridCol w="1244277">
                  <a:extLst>
                    <a:ext uri="{9D8B030D-6E8A-4147-A177-3AD203B41FA5}">
                      <a16:colId xmlns:a16="http://schemas.microsoft.com/office/drawing/2014/main" val="2090841979"/>
                    </a:ext>
                  </a:extLst>
                </a:gridCol>
                <a:gridCol w="1447572">
                  <a:extLst>
                    <a:ext uri="{9D8B030D-6E8A-4147-A177-3AD203B41FA5}">
                      <a16:colId xmlns:a16="http://schemas.microsoft.com/office/drawing/2014/main" val="3777183398"/>
                    </a:ext>
                  </a:extLst>
                </a:gridCol>
              </a:tblGrid>
              <a:tr h="528157">
                <a:tc>
                  <a:txBody>
                    <a:bodyPr/>
                    <a:lstStyle/>
                    <a:p>
                      <a:pPr algn="ctr"/>
                      <a:endParaRPr lang="en-AU" sz="1300" b="1" i="0" dirty="0">
                        <a:solidFill>
                          <a:schemeClr val="accent4"/>
                        </a:solidFill>
                        <a:latin typeface="Whitney SSm Semibold" pitchFamily="2" charset="0"/>
                      </a:endParaRP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1" i="0" dirty="0">
                          <a:solidFill>
                            <a:schemeClr val="accent4"/>
                          </a:solidFill>
                          <a:latin typeface="Whitney SSm Semibold" pitchFamily="2" charset="0"/>
                        </a:rPr>
                        <a:t>Payment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Interest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Principal reduction</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Balance</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extLst>
                  <a:ext uri="{0D108BD9-81ED-4DB2-BD59-A6C34878D82A}">
                    <a16:rowId xmlns:a16="http://schemas.microsoft.com/office/drawing/2014/main" val="277672689"/>
                  </a:ext>
                </a:extLst>
              </a:tr>
              <a:tr h="325020">
                <a:tc>
                  <a:txBody>
                    <a:bodyPr/>
                    <a:lstStyle/>
                    <a:p>
                      <a:pPr algn="ctr"/>
                      <a:r>
                        <a:rPr lang="en-AU" sz="1300" b="0" i="0" dirty="0">
                          <a:solidFill>
                            <a:schemeClr val="accent4"/>
                          </a:solidFill>
                          <a:latin typeface="Whitney SSm Semibold" pitchFamily="2" charset="0"/>
                        </a:rPr>
                        <a:t>0</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500 000.00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7293581"/>
                  </a:ext>
                </a:extLst>
              </a:tr>
              <a:tr h="330445">
                <a:tc>
                  <a:txBody>
                    <a:bodyPr/>
                    <a:lstStyle/>
                    <a:p>
                      <a:pPr algn="ctr"/>
                      <a:r>
                        <a:rPr lang="en-AU" sz="1300" b="0" i="0" dirty="0">
                          <a:solidFill>
                            <a:schemeClr val="accent4"/>
                          </a:solidFill>
                          <a:latin typeface="Whitney SSm Semibold" pitchFamily="2" charset="0"/>
                        </a:rPr>
                        <a:t>1</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2500.00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722.00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499 278.00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612119"/>
                  </a:ext>
                </a:extLst>
              </a:tr>
              <a:tr h="326299">
                <a:tc>
                  <a:txBody>
                    <a:bodyPr/>
                    <a:lstStyle/>
                    <a:p>
                      <a:pPr algn="ctr"/>
                      <a:r>
                        <a:rPr lang="en-AU" sz="1300" b="0" i="0" dirty="0">
                          <a:solidFill>
                            <a:schemeClr val="accent4"/>
                          </a:solidFill>
                          <a:latin typeface="Whitney SSm Semibold" pitchFamily="2" charset="0"/>
                        </a:rPr>
                        <a:t>2</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2496.39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725.61</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498 552.39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8618303"/>
                  </a:ext>
                </a:extLst>
              </a:tr>
              <a:tr h="486672">
                <a:tc>
                  <a:txBody>
                    <a:bodyPr/>
                    <a:lstStyle/>
                    <a:p>
                      <a:pPr algn="ctr"/>
                      <a:r>
                        <a:rPr lang="en-AU" sz="1300" b="0" i="0" dirty="0">
                          <a:solidFill>
                            <a:schemeClr val="accent4"/>
                          </a:solidFill>
                          <a:latin typeface="Whitney SSm Semibold" pitchFamily="2" charset="0"/>
                        </a:rPr>
                        <a:t>…</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5801279"/>
                  </a:ext>
                </a:extLst>
              </a:tr>
              <a:tr h="335896">
                <a:tc>
                  <a:txBody>
                    <a:bodyPr/>
                    <a:lstStyle/>
                    <a:p>
                      <a:pPr algn="ctr"/>
                      <a:r>
                        <a:rPr lang="en-AU" sz="1300" b="0" i="0" dirty="0">
                          <a:solidFill>
                            <a:schemeClr val="accent4"/>
                          </a:solidFill>
                          <a:latin typeface="Whitney SSm Semibold" pitchFamily="2" charset="0"/>
                        </a:rPr>
                        <a:t>298</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46.17</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3175.83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6057.74</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6631497"/>
                  </a:ext>
                </a:extLst>
              </a:tr>
              <a:tr h="325020">
                <a:tc>
                  <a:txBody>
                    <a:bodyPr/>
                    <a:lstStyle/>
                    <a:p>
                      <a:pPr algn="ctr"/>
                      <a:r>
                        <a:rPr lang="en-AU" sz="1300" b="0" i="0" dirty="0">
                          <a:solidFill>
                            <a:schemeClr val="accent4"/>
                          </a:solidFill>
                          <a:latin typeface="Whitney SSm Semibold" pitchFamily="2" charset="0"/>
                        </a:rPr>
                        <a:t>299</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30.29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3191.71</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2866.03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234983"/>
                  </a:ext>
                </a:extLst>
              </a:tr>
              <a:tr h="325020">
                <a:tc>
                  <a:txBody>
                    <a:bodyPr/>
                    <a:lstStyle/>
                    <a:p>
                      <a:pPr algn="ctr"/>
                      <a:r>
                        <a:rPr lang="en-AU" sz="1300" b="0" i="0" dirty="0">
                          <a:solidFill>
                            <a:schemeClr val="accent4"/>
                          </a:solidFill>
                          <a:latin typeface="Whitney SSm Semibold" pitchFamily="2" charset="0"/>
                        </a:rPr>
                        <a:t>300</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2880.36</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14.33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2866.03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5236291"/>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AE08678-E61B-FA78-AF12-FE191BC00953}"/>
                  </a:ext>
                </a:extLst>
              </p:cNvPr>
              <p:cNvSpPr txBox="1"/>
              <p:nvPr/>
            </p:nvSpPr>
            <p:spPr>
              <a:xfrm>
                <a:off x="208218" y="4402961"/>
                <a:ext cx="6930694" cy="1430115"/>
              </a:xfrm>
              <a:prstGeom prst="rect">
                <a:avLst/>
              </a:prstGeom>
              <a:solidFill>
                <a:schemeClr val="accent5">
                  <a:lumMod val="20000"/>
                  <a:lumOff val="80000"/>
                </a:schemeClr>
              </a:solidFill>
              <a:ln w="25400">
                <a:noFill/>
              </a:ln>
            </p:spPr>
            <p:txBody>
              <a:bodyPr wrap="square" lIns="95970" tIns="95970" rIns="95970" bIns="95970" rtlCol="0">
                <a:spAutoFit/>
              </a:bodyPr>
              <a:lstStyle/>
              <a:p>
                <a:pPr/>
                <a14:m>
                  <m:oMathPara xmlns:m="http://schemas.openxmlformats.org/officeDocument/2006/math">
                    <m:oMathParaPr>
                      <m:jc m:val="left"/>
                    </m:oMathParaPr>
                    <m:oMath xmlns:m="http://schemas.openxmlformats.org/officeDocument/2006/math">
                      <m:r>
                        <m:rPr>
                          <m:nor/>
                        </m:rPr>
                        <a:rPr lang="en-US" sz="1333" dirty="0">
                          <a:latin typeface="Whitney SSm Book" pitchFamily="2" charset="0"/>
                        </a:rPr>
                        <m:t>Annual</m:t>
                      </m:r>
                      <m:r>
                        <m:rPr>
                          <m:nor/>
                        </m:rPr>
                        <a:rPr lang="en-US" sz="1333" dirty="0">
                          <a:latin typeface="Whitney SSm Book" pitchFamily="2" charset="0"/>
                        </a:rPr>
                        <m:t> </m:t>
                      </m:r>
                      <m:r>
                        <m:rPr>
                          <m:nor/>
                        </m:rPr>
                        <a:rPr lang="en-US" sz="1333" dirty="0">
                          <a:latin typeface="Whitney SSm Book" pitchFamily="2" charset="0"/>
                        </a:rPr>
                        <m:t>interest</m:t>
                      </m:r>
                      <m:r>
                        <m:rPr>
                          <m:nor/>
                        </m:rPr>
                        <a:rPr lang="en-US" sz="1333" dirty="0">
                          <a:latin typeface="Whitney SSm Book" pitchFamily="2" charset="0"/>
                        </a:rPr>
                        <m:t> </m:t>
                      </m:r>
                      <m:r>
                        <m:rPr>
                          <m:nor/>
                        </m:rPr>
                        <a:rPr lang="en-US" sz="1333" dirty="0">
                          <a:latin typeface="Whitney SSm Book" pitchFamily="2" charset="0"/>
                        </a:rPr>
                        <m:t>rat</m:t>
                      </m:r>
                      <m:r>
                        <m:rPr>
                          <m:nor/>
                        </m:rPr>
                        <a:rPr lang="en-AU" sz="1333" dirty="0">
                          <a:latin typeface="Whitney SSm Book" pitchFamily="2" charset="0"/>
                        </a:rPr>
                        <m:t>e</m:t>
                      </m:r>
                      <m:r>
                        <m:rPr>
                          <m:nor/>
                        </m:rPr>
                        <a:rPr lang="en-AU" sz="1333" dirty="0">
                          <a:latin typeface="Whitney SSm Book" pitchFamily="2" charset="0"/>
                        </a:rPr>
                        <m:t> </m:t>
                      </m:r>
                      <m:r>
                        <m:rPr>
                          <m:nor/>
                        </m:rPr>
                        <a:rPr lang="en-US" sz="1333" dirty="0">
                          <a:latin typeface="Cambria Math" panose="02040503050406030204" pitchFamily="18" charset="0"/>
                        </a:rPr>
                        <m:t>=</m:t>
                      </m:r>
                      <m:r>
                        <m:rPr>
                          <m:nor/>
                        </m:rPr>
                        <a:rPr lang="en-AU" sz="1333" dirty="0">
                          <a:latin typeface="Cambria Math" panose="02040503050406030204" pitchFamily="18" charset="0"/>
                        </a:rPr>
                        <m:t> </m:t>
                      </m:r>
                      <m:f>
                        <m:fPr>
                          <m:ctrlPr>
                            <a:rPr lang="en-AU" sz="1333" i="1" dirty="0">
                              <a:latin typeface="Cambria Math" panose="02040503050406030204" pitchFamily="18" charset="0"/>
                            </a:rPr>
                          </m:ctrlPr>
                        </m:fPr>
                        <m:num>
                          <m:r>
                            <m:rPr>
                              <m:nor/>
                            </m:rPr>
                            <a:rPr lang="en-AU" sz="1333" dirty="0">
                              <a:latin typeface="Whitney SSm Book" pitchFamily="2" charset="0"/>
                            </a:rPr>
                            <m:t>any</m:t>
                          </m:r>
                          <m:r>
                            <m:rPr>
                              <m:nor/>
                            </m:rPr>
                            <a:rPr lang="en-AU" sz="1333" dirty="0">
                              <a:latin typeface="Whitney SSm Book" pitchFamily="2" charset="0"/>
                            </a:rPr>
                            <m:t> </m:t>
                          </m:r>
                          <m:r>
                            <m:rPr>
                              <m:nor/>
                            </m:rPr>
                            <a:rPr lang="en-AU" sz="1333" dirty="0">
                              <a:latin typeface="Whitney SSm Book" pitchFamily="2" charset="0"/>
                            </a:rPr>
                            <m:t>interest</m:t>
                          </m:r>
                          <m:r>
                            <m:rPr>
                              <m:nor/>
                            </m:rPr>
                            <a:rPr lang="en-AU" sz="1333" dirty="0">
                              <a:latin typeface="Whitney SSm Book" pitchFamily="2" charset="0"/>
                            </a:rPr>
                            <m:t> </m:t>
                          </m:r>
                          <m:r>
                            <m:rPr>
                              <m:nor/>
                            </m:rPr>
                            <a:rPr lang="en-AU" sz="1333" dirty="0">
                              <a:latin typeface="Whitney SSm Book" pitchFamily="2" charset="0"/>
                            </a:rPr>
                            <m:t>value</m:t>
                          </m:r>
                        </m:num>
                        <m:den>
                          <m:r>
                            <m:rPr>
                              <m:nor/>
                            </m:rPr>
                            <a:rPr lang="en-AU" sz="1333" dirty="0">
                              <a:latin typeface="Whitney SSm Book" pitchFamily="2" charset="0"/>
                            </a:rPr>
                            <m:t>prior</m:t>
                          </m:r>
                          <m:r>
                            <m:rPr>
                              <m:nor/>
                            </m:rPr>
                            <a:rPr lang="en-AU" sz="1333" dirty="0">
                              <a:latin typeface="Whitney SSm Book" pitchFamily="2" charset="0"/>
                            </a:rPr>
                            <m:t> </m:t>
                          </m:r>
                          <m:r>
                            <m:rPr>
                              <m:nor/>
                            </m:rPr>
                            <a:rPr lang="en-AU" sz="1333" dirty="0">
                              <a:latin typeface="Whitney SSm Book" pitchFamily="2" charset="0"/>
                            </a:rPr>
                            <m:t>balance</m:t>
                          </m:r>
                        </m:den>
                      </m:f>
                      <m:r>
                        <a:rPr lang="en-AU" sz="1333" i="1" dirty="0">
                          <a:latin typeface="Cambria Math" panose="02040503050406030204" pitchFamily="18" charset="0"/>
                        </a:rPr>
                        <m:t> × </m:t>
                      </m:r>
                      <m:r>
                        <m:rPr>
                          <m:nor/>
                        </m:rPr>
                        <a:rPr lang="en-AU" sz="1333" dirty="0">
                          <a:latin typeface="Whitney SSm Book" pitchFamily="2" charset="0"/>
                        </a:rPr>
                        <m:t>100</m:t>
                      </m:r>
                      <m:r>
                        <a:rPr lang="en-AU" sz="1333" i="1" dirty="0">
                          <a:latin typeface="Cambria Math" panose="02040503050406030204" pitchFamily="18" charset="0"/>
                        </a:rPr>
                        <m:t> × </m:t>
                      </m:r>
                      <m:r>
                        <m:rPr>
                          <m:nor/>
                        </m:rPr>
                        <a:rPr lang="en-AU" sz="1333" dirty="0">
                          <a:latin typeface="Whitney SSm Book" pitchFamily="2" charset="0"/>
                        </a:rPr>
                        <m:t>compounding</m:t>
                      </m:r>
                      <m:r>
                        <m:rPr>
                          <m:nor/>
                        </m:rPr>
                        <a:rPr lang="en-AU" sz="1333" dirty="0">
                          <a:latin typeface="Whitney SSm Book" pitchFamily="2" charset="0"/>
                        </a:rPr>
                        <m:t> </m:t>
                      </m:r>
                      <m:r>
                        <m:rPr>
                          <m:nor/>
                        </m:rPr>
                        <a:rPr lang="en-AU" sz="1333" dirty="0">
                          <a:latin typeface="Whitney SSm Book" pitchFamily="2" charset="0"/>
                        </a:rPr>
                        <m:t>periods</m:t>
                      </m:r>
                      <m:r>
                        <m:rPr>
                          <m:nor/>
                        </m:rPr>
                        <a:rPr lang="en-AU" sz="1333" dirty="0">
                          <a:latin typeface="Whitney SSm Book" pitchFamily="2" charset="0"/>
                        </a:rPr>
                        <m:t> </m:t>
                      </m:r>
                      <m:r>
                        <m:rPr>
                          <m:nor/>
                        </m:rPr>
                        <a:rPr lang="en-AU" sz="1333" dirty="0">
                          <a:latin typeface="Whitney SSm Book" pitchFamily="2" charset="0"/>
                        </a:rPr>
                        <m:t>per</m:t>
                      </m:r>
                      <m:r>
                        <m:rPr>
                          <m:nor/>
                        </m:rPr>
                        <a:rPr lang="en-AU" sz="1333" dirty="0">
                          <a:latin typeface="Whitney SSm Book" pitchFamily="2" charset="0"/>
                        </a:rPr>
                        <m:t> </m:t>
                      </m:r>
                      <m:r>
                        <m:rPr>
                          <m:nor/>
                        </m:rPr>
                        <a:rPr lang="en-AU" sz="1333" dirty="0">
                          <a:latin typeface="Whitney SSm Book" pitchFamily="2" charset="0"/>
                        </a:rPr>
                        <m:t>year</m:t>
                      </m:r>
                    </m:oMath>
                  </m:oMathPara>
                </a14:m>
                <a:endParaRPr lang="en-US" sz="1333" dirty="0">
                  <a:latin typeface="Whitney SSm Book" pitchFamily="2" charset="0"/>
                </a:endParaRPr>
              </a:p>
              <a:p>
                <a:endParaRPr lang="en-US" sz="1333" dirty="0"/>
              </a:p>
              <a:p>
                <a:pPr/>
                <a14:m>
                  <m:oMathPara xmlns:m="http://schemas.openxmlformats.org/officeDocument/2006/math">
                    <m:oMathParaPr>
                      <m:jc m:val="left"/>
                    </m:oMathParaPr>
                    <m:oMath xmlns:m="http://schemas.openxmlformats.org/officeDocument/2006/math">
                      <m:r>
                        <m:rPr>
                          <m:nor/>
                        </m:rPr>
                        <a:rPr lang="en-AU" sz="1333" dirty="0">
                          <a:latin typeface="Whitney SSm Book" pitchFamily="2" charset="0"/>
                        </a:rPr>
                        <m:t>Principal</m:t>
                      </m:r>
                      <m:r>
                        <m:rPr>
                          <m:nor/>
                        </m:rPr>
                        <a:rPr lang="en-AU" sz="1333" dirty="0">
                          <a:latin typeface="Whitney SSm Book" pitchFamily="2" charset="0"/>
                        </a:rPr>
                        <m:t> </m:t>
                      </m:r>
                      <m:r>
                        <m:rPr>
                          <m:nor/>
                        </m:rPr>
                        <a:rPr lang="en-AU" sz="1333" dirty="0">
                          <a:latin typeface="Whitney SSm Book" pitchFamily="2" charset="0"/>
                        </a:rPr>
                        <m:t>reduction</m:t>
                      </m:r>
                      <m:r>
                        <a:rPr lang="en-US" sz="1333" i="1" dirty="0">
                          <a:latin typeface="Cambria Math" panose="02040503050406030204" pitchFamily="18" charset="0"/>
                        </a:rPr>
                        <m:t>=</m:t>
                      </m:r>
                      <m:r>
                        <m:rPr>
                          <m:nor/>
                        </m:rPr>
                        <a:rPr lang="en-AU" sz="1333" dirty="0">
                          <a:latin typeface="Whitney SSm Book" pitchFamily="2" charset="0"/>
                        </a:rPr>
                        <m:t>payment</m:t>
                      </m:r>
                      <m:r>
                        <a:rPr lang="en-AU" sz="1333" i="1" dirty="0">
                          <a:latin typeface="Cambria Math" panose="02040503050406030204" pitchFamily="18" charset="0"/>
                        </a:rPr>
                        <m:t> −</m:t>
                      </m:r>
                      <m:r>
                        <m:rPr>
                          <m:nor/>
                        </m:rPr>
                        <a:rPr lang="en-AU" sz="1333" dirty="0">
                          <a:latin typeface="Whitney SSm Book" pitchFamily="2" charset="0"/>
                        </a:rPr>
                        <m:t>interest</m:t>
                      </m:r>
                    </m:oMath>
                  </m:oMathPara>
                </a14:m>
                <a:endParaRPr lang="en-AU" sz="1333" dirty="0">
                  <a:latin typeface="Whitney SSm Book" pitchFamily="2" charset="0"/>
                </a:endParaRPr>
              </a:p>
              <a:p>
                <a:endParaRPr lang="en-US" sz="1333" dirty="0"/>
              </a:p>
              <a:p>
                <a:pPr/>
                <a14:m>
                  <m:oMathPara xmlns:m="http://schemas.openxmlformats.org/officeDocument/2006/math">
                    <m:oMathParaPr>
                      <m:jc m:val="left"/>
                    </m:oMathParaPr>
                    <m:oMath xmlns:m="http://schemas.openxmlformats.org/officeDocument/2006/math">
                      <m:r>
                        <m:rPr>
                          <m:nor/>
                        </m:rPr>
                        <a:rPr lang="en-AU" sz="1333" dirty="0">
                          <a:latin typeface="Whitney SSm Book" pitchFamily="2" charset="0"/>
                        </a:rPr>
                        <m:t>Total</m:t>
                      </m:r>
                      <m:r>
                        <m:rPr>
                          <m:nor/>
                        </m:rPr>
                        <a:rPr lang="en-AU" sz="1333" dirty="0">
                          <a:latin typeface="Whitney SSm Book" pitchFamily="2" charset="0"/>
                        </a:rPr>
                        <m:t> </m:t>
                      </m:r>
                      <m:r>
                        <m:rPr>
                          <m:nor/>
                        </m:rPr>
                        <a:rPr lang="en-AU" sz="1333" dirty="0">
                          <a:latin typeface="Whitney SSm Book" pitchFamily="2" charset="0"/>
                        </a:rPr>
                        <m:t>interest</m:t>
                      </m:r>
                      <m:r>
                        <a:rPr lang="en-US" sz="1333" i="1" dirty="0">
                          <a:latin typeface="Cambria Math" panose="02040503050406030204" pitchFamily="18" charset="0"/>
                        </a:rPr>
                        <m:t>=</m:t>
                      </m:r>
                      <m:r>
                        <m:rPr>
                          <m:nor/>
                        </m:rPr>
                        <a:rPr lang="en-AU" sz="1333" dirty="0">
                          <a:latin typeface="Whitney SSm Book" pitchFamily="2" charset="0"/>
                        </a:rPr>
                        <m:t>total</m:t>
                      </m:r>
                      <m:r>
                        <m:rPr>
                          <m:nor/>
                        </m:rPr>
                        <a:rPr lang="en-AU" sz="1333" dirty="0">
                          <a:latin typeface="Whitney SSm Book" pitchFamily="2" charset="0"/>
                        </a:rPr>
                        <m:t> </m:t>
                      </m:r>
                      <m:r>
                        <m:rPr>
                          <m:nor/>
                        </m:rPr>
                        <a:rPr lang="en-AU" sz="1333" dirty="0">
                          <a:latin typeface="Whitney SSm Book" pitchFamily="2" charset="0"/>
                        </a:rPr>
                        <m:t>payments</m:t>
                      </m:r>
                      <m:r>
                        <m:rPr>
                          <m:nor/>
                        </m:rPr>
                        <a:rPr lang="en-AU" sz="1333" dirty="0">
                          <a:latin typeface="Whitney SSm Book" pitchFamily="2" charset="0"/>
                        </a:rPr>
                        <m:t> </m:t>
                      </m:r>
                      <m:r>
                        <a:rPr lang="en-AU" sz="1333" i="1" dirty="0">
                          <a:latin typeface="Cambria Math" panose="02040503050406030204" pitchFamily="18" charset="0"/>
                        </a:rPr>
                        <m:t>−</m:t>
                      </m:r>
                      <m:r>
                        <m:rPr>
                          <m:nor/>
                        </m:rPr>
                        <a:rPr lang="en-AU" sz="1333" dirty="0">
                          <a:latin typeface="Whitney SSm Book" pitchFamily="2" charset="0"/>
                        </a:rPr>
                        <m:t>initial</m:t>
                      </m:r>
                      <m:r>
                        <m:rPr>
                          <m:nor/>
                        </m:rPr>
                        <a:rPr lang="en-AU" sz="1333" dirty="0">
                          <a:latin typeface="Whitney SSm Book" pitchFamily="2" charset="0"/>
                        </a:rPr>
                        <m:t> </m:t>
                      </m:r>
                      <m:r>
                        <m:rPr>
                          <m:nor/>
                        </m:rPr>
                        <a:rPr lang="en-AU" sz="1333" dirty="0">
                          <a:latin typeface="Whitney SSm Book" pitchFamily="2" charset="0"/>
                        </a:rPr>
                        <m:t>balance</m:t>
                      </m:r>
                    </m:oMath>
                  </m:oMathPara>
                </a14:m>
                <a:endParaRPr lang="en-US" sz="1333" dirty="0">
                  <a:latin typeface="Whitney SSm Book" pitchFamily="2" charset="0"/>
                </a:endParaRPr>
              </a:p>
            </p:txBody>
          </p:sp>
        </mc:Choice>
        <mc:Fallback xmlns="">
          <p:sp>
            <p:nvSpPr>
              <p:cNvPr id="8" name="TextBox 7">
                <a:extLst>
                  <a:ext uri="{FF2B5EF4-FFF2-40B4-BE49-F238E27FC236}">
                    <a16:creationId xmlns:a16="http://schemas.microsoft.com/office/drawing/2014/main" id="{BAE08678-E61B-FA78-AF12-FE191BC00953}"/>
                  </a:ext>
                </a:extLst>
              </p:cNvPr>
              <p:cNvSpPr txBox="1">
                <a:spLocks noRot="1" noChangeAspect="1" noMove="1" noResize="1" noEditPoints="1" noAdjustHandles="1" noChangeArrowheads="1" noChangeShapeType="1" noTextEdit="1"/>
              </p:cNvSpPr>
              <p:nvPr/>
            </p:nvSpPr>
            <p:spPr>
              <a:xfrm>
                <a:off x="208218" y="4402961"/>
                <a:ext cx="6930694" cy="1430115"/>
              </a:xfrm>
              <a:prstGeom prst="rect">
                <a:avLst/>
              </a:prstGeom>
              <a:blipFill>
                <a:blip r:embed="rId3"/>
                <a:stretch>
                  <a:fillRect/>
                </a:stretch>
              </a:blipFill>
              <a:ln w="25400">
                <a:noFill/>
              </a:ln>
            </p:spPr>
            <p:txBody>
              <a:bodyPr/>
              <a:lstStyle/>
              <a:p>
                <a:r>
                  <a:rPr lang="en-AU">
                    <a:noFill/>
                  </a:rPr>
                  <a:t> </a:t>
                </a:r>
              </a:p>
            </p:txBody>
          </p:sp>
        </mc:Fallback>
      </mc:AlternateContent>
    </p:spTree>
    <p:extLst>
      <p:ext uri="{BB962C8B-B14F-4D97-AF65-F5344CB8AC3E}">
        <p14:creationId xmlns:p14="http://schemas.microsoft.com/office/powerpoint/2010/main" val="10489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E9050E1-D966-17B7-9E5F-DEE05495D84F}"/>
              </a:ext>
            </a:extLst>
          </p:cNvPr>
          <p:cNvGraphicFramePr>
            <a:graphicFrameLocks noGrp="1"/>
          </p:cNvGraphicFramePr>
          <p:nvPr/>
        </p:nvGraphicFramePr>
        <p:xfrm>
          <a:off x="192322" y="830912"/>
          <a:ext cx="5359563" cy="2982529"/>
        </p:xfrm>
        <a:graphic>
          <a:graphicData uri="http://schemas.openxmlformats.org/drawingml/2006/table">
            <a:tbl>
              <a:tblPr firstRow="1" bandRow="1">
                <a:tableStyleId>{5C22544A-7EE6-4342-B048-85BDC9FD1C3A}</a:tableStyleId>
              </a:tblPr>
              <a:tblGrid>
                <a:gridCol w="602854">
                  <a:extLst>
                    <a:ext uri="{9D8B030D-6E8A-4147-A177-3AD203B41FA5}">
                      <a16:colId xmlns:a16="http://schemas.microsoft.com/office/drawing/2014/main" val="4241687308"/>
                    </a:ext>
                  </a:extLst>
                </a:gridCol>
                <a:gridCol w="1151581">
                  <a:extLst>
                    <a:ext uri="{9D8B030D-6E8A-4147-A177-3AD203B41FA5}">
                      <a16:colId xmlns:a16="http://schemas.microsoft.com/office/drawing/2014/main" val="210195186"/>
                    </a:ext>
                  </a:extLst>
                </a:gridCol>
                <a:gridCol w="1126023">
                  <a:extLst>
                    <a:ext uri="{9D8B030D-6E8A-4147-A177-3AD203B41FA5}">
                      <a16:colId xmlns:a16="http://schemas.microsoft.com/office/drawing/2014/main" val="2709111669"/>
                    </a:ext>
                  </a:extLst>
                </a:gridCol>
                <a:gridCol w="1120446">
                  <a:extLst>
                    <a:ext uri="{9D8B030D-6E8A-4147-A177-3AD203B41FA5}">
                      <a16:colId xmlns:a16="http://schemas.microsoft.com/office/drawing/2014/main" val="2090841979"/>
                    </a:ext>
                  </a:extLst>
                </a:gridCol>
                <a:gridCol w="1358659">
                  <a:extLst>
                    <a:ext uri="{9D8B030D-6E8A-4147-A177-3AD203B41FA5}">
                      <a16:colId xmlns:a16="http://schemas.microsoft.com/office/drawing/2014/main" val="3777183398"/>
                    </a:ext>
                  </a:extLst>
                </a:gridCol>
              </a:tblGrid>
              <a:tr h="528157">
                <a:tc>
                  <a:txBody>
                    <a:bodyPr/>
                    <a:lstStyle/>
                    <a:p>
                      <a:pPr algn="ctr"/>
                      <a:endParaRPr lang="en-AU" sz="1300" b="1" i="0" dirty="0">
                        <a:solidFill>
                          <a:schemeClr val="accent4"/>
                        </a:solidFill>
                        <a:latin typeface="Whitney SSm Semibold" pitchFamily="2" charset="0"/>
                      </a:endParaRP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1" i="0" dirty="0">
                          <a:solidFill>
                            <a:schemeClr val="accent4"/>
                          </a:solidFill>
                          <a:latin typeface="Whitney SSm Semibold" pitchFamily="2" charset="0"/>
                        </a:rPr>
                        <a:t>Payment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Interest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Principal reduction</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1" i="0" dirty="0">
                          <a:solidFill>
                            <a:schemeClr val="accent4"/>
                          </a:solidFill>
                          <a:latin typeface="Whitney SSm Semibold" pitchFamily="2" charset="0"/>
                        </a:rPr>
                        <a:t>Balance</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extLst>
                  <a:ext uri="{0D108BD9-81ED-4DB2-BD59-A6C34878D82A}">
                    <a16:rowId xmlns:a16="http://schemas.microsoft.com/office/drawing/2014/main" val="277672689"/>
                  </a:ext>
                </a:extLst>
              </a:tr>
              <a:tr h="325020">
                <a:tc>
                  <a:txBody>
                    <a:bodyPr/>
                    <a:lstStyle/>
                    <a:p>
                      <a:pPr algn="ctr"/>
                      <a:r>
                        <a:rPr lang="en-AU" sz="1300" b="0" i="0" dirty="0">
                          <a:solidFill>
                            <a:schemeClr val="accent4"/>
                          </a:solidFill>
                          <a:latin typeface="Whitney SSm Semibold" pitchFamily="2" charset="0"/>
                        </a:rPr>
                        <a:t>0</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500 000.00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7293581"/>
                  </a:ext>
                </a:extLst>
              </a:tr>
              <a:tr h="330445">
                <a:tc>
                  <a:txBody>
                    <a:bodyPr/>
                    <a:lstStyle/>
                    <a:p>
                      <a:pPr algn="ctr"/>
                      <a:r>
                        <a:rPr lang="en-AU" sz="1300" b="0" i="0" dirty="0">
                          <a:solidFill>
                            <a:schemeClr val="accent4"/>
                          </a:solidFill>
                          <a:latin typeface="Whitney SSm Semibold" pitchFamily="2" charset="0"/>
                        </a:rPr>
                        <a:t>1</a:t>
                      </a:r>
                    </a:p>
                  </a:txBody>
                  <a:tcPr marL="121882" marR="121882" marT="60941" marB="60941" anchor="ctr">
                    <a:lnL w="12700" cap="flat" cmpd="sng" algn="ctr">
                      <a:solidFill>
                        <a:schemeClr val="accent4"/>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2500.00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722.00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499 278.00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extLst>
                  <a:ext uri="{0D108BD9-81ED-4DB2-BD59-A6C34878D82A}">
                    <a16:rowId xmlns:a16="http://schemas.microsoft.com/office/drawing/2014/main" val="1030612119"/>
                  </a:ext>
                </a:extLst>
              </a:tr>
              <a:tr h="326299">
                <a:tc>
                  <a:txBody>
                    <a:bodyPr/>
                    <a:lstStyle/>
                    <a:p>
                      <a:pPr algn="ctr"/>
                      <a:r>
                        <a:rPr lang="en-AU" sz="1300" b="0" i="0" dirty="0">
                          <a:solidFill>
                            <a:schemeClr val="accent4"/>
                          </a:solidFill>
                          <a:latin typeface="Whitney SSm Semibold" pitchFamily="2" charset="0"/>
                        </a:rPr>
                        <a:t>2</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2496.39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725.61</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498 552.39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8618303"/>
                  </a:ext>
                </a:extLst>
              </a:tr>
              <a:tr h="486672">
                <a:tc>
                  <a:txBody>
                    <a:bodyPr/>
                    <a:lstStyle/>
                    <a:p>
                      <a:pPr algn="ctr"/>
                      <a:r>
                        <a:rPr lang="en-AU" sz="1300" b="0" i="0" dirty="0">
                          <a:solidFill>
                            <a:schemeClr val="accent4"/>
                          </a:solidFill>
                          <a:latin typeface="Whitney SSm Semibold" pitchFamily="2" charset="0"/>
                        </a:rPr>
                        <a:t>…</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5801279"/>
                  </a:ext>
                </a:extLst>
              </a:tr>
              <a:tr h="335896">
                <a:tc>
                  <a:txBody>
                    <a:bodyPr/>
                    <a:lstStyle/>
                    <a:p>
                      <a:pPr algn="ctr"/>
                      <a:r>
                        <a:rPr lang="en-AU" sz="1300" b="0" i="0" dirty="0">
                          <a:solidFill>
                            <a:schemeClr val="accent4"/>
                          </a:solidFill>
                          <a:latin typeface="Whitney SSm Semibold" pitchFamily="2" charset="0"/>
                        </a:rPr>
                        <a:t>298</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46.17</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3175.83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6057.74</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6631497"/>
                  </a:ext>
                </a:extLst>
              </a:tr>
              <a:tr h="325020">
                <a:tc>
                  <a:txBody>
                    <a:bodyPr/>
                    <a:lstStyle/>
                    <a:p>
                      <a:pPr algn="ctr"/>
                      <a:r>
                        <a:rPr lang="en-AU" sz="1300" b="0" i="0" dirty="0">
                          <a:solidFill>
                            <a:schemeClr val="accent4"/>
                          </a:solidFill>
                          <a:latin typeface="Whitney SSm Semibold" pitchFamily="2" charset="0"/>
                        </a:rPr>
                        <a:t>299</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3222.00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30.29</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3191.71</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2866.03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234983"/>
                  </a:ext>
                </a:extLst>
              </a:tr>
              <a:tr h="325020">
                <a:tc>
                  <a:txBody>
                    <a:bodyPr/>
                    <a:lstStyle/>
                    <a:p>
                      <a:pPr algn="ctr"/>
                      <a:r>
                        <a:rPr lang="en-AU" sz="1300" b="0" i="0" dirty="0">
                          <a:solidFill>
                            <a:schemeClr val="accent4"/>
                          </a:solidFill>
                          <a:latin typeface="Whitney SSm Semibold" pitchFamily="2" charset="0"/>
                        </a:rPr>
                        <a:t>300</a:t>
                      </a:r>
                    </a:p>
                  </a:txBody>
                  <a:tcPr marL="121882" marR="121882" marT="60941" marB="6094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8ABF">
                        <a:alpha val="9804"/>
                      </a:srgbClr>
                    </a:solidFill>
                  </a:tcPr>
                </a:tc>
                <a:tc>
                  <a:txBody>
                    <a:bodyPr/>
                    <a:lstStyle/>
                    <a:p>
                      <a:pPr algn="ctr"/>
                      <a:r>
                        <a:rPr lang="en-AU" sz="1300" b="0" i="0" dirty="0">
                          <a:solidFill>
                            <a:schemeClr val="tx1"/>
                          </a:solidFill>
                          <a:latin typeface="Whitney SSm Book" pitchFamily="2" charset="0"/>
                        </a:rPr>
                        <a:t>2880.36</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14.33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2866.03</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300" b="0" i="0" dirty="0">
                          <a:solidFill>
                            <a:schemeClr val="tx1"/>
                          </a:solidFill>
                          <a:latin typeface="Whitney SSm Book" pitchFamily="2" charset="0"/>
                        </a:rPr>
                        <a:t>0.00</a:t>
                      </a:r>
                    </a:p>
                  </a:txBody>
                  <a:tcPr marL="121882" marR="121882" marT="60941" marB="6094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5236291"/>
                  </a:ext>
                </a:extLst>
              </a:tr>
            </a:tbl>
          </a:graphicData>
        </a:graphic>
      </p:graphicFrame>
      <p:sp>
        <p:nvSpPr>
          <p:cNvPr id="2" name="Title 1">
            <a:extLst>
              <a:ext uri="{FF2B5EF4-FFF2-40B4-BE49-F238E27FC236}">
                <a16:creationId xmlns:a16="http://schemas.microsoft.com/office/drawing/2014/main" id="{5D2B17BA-4A15-5736-DEEF-C9563DB8337A}"/>
              </a:ext>
            </a:extLst>
          </p:cNvPr>
          <p:cNvSpPr>
            <a:spLocks noGrp="1"/>
          </p:cNvSpPr>
          <p:nvPr>
            <p:ph type="title"/>
          </p:nvPr>
        </p:nvSpPr>
        <p:spPr>
          <a:xfrm>
            <a:off x="1342800" y="44571"/>
            <a:ext cx="10407600" cy="1141200"/>
          </a:xfrm>
        </p:spPr>
        <p:txBody>
          <a:bodyPr/>
          <a:lstStyle/>
          <a:p>
            <a:r>
              <a:rPr lang="en-AU" b="0" dirty="0"/>
              <a:t>Amortising annuity – amortisation table</a:t>
            </a:r>
            <a:endParaRPr lang="en-US" dirty="0">
              <a:solidFill>
                <a:schemeClr val="tx1"/>
              </a:solidFill>
              <a:highlight>
                <a:srgbClr val="00FF00"/>
              </a:highlight>
            </a:endParaRPr>
          </a:p>
        </p:txBody>
      </p:sp>
      <p:sp>
        <p:nvSpPr>
          <p:cNvPr id="9" name="Text Placeholder 8">
            <a:extLst>
              <a:ext uri="{FF2B5EF4-FFF2-40B4-BE49-F238E27FC236}">
                <a16:creationId xmlns:a16="http://schemas.microsoft.com/office/drawing/2014/main" id="{8CB7C200-4DB4-1CB0-65E3-5E7A0C158A8D}"/>
              </a:ext>
            </a:extLst>
          </p:cNvPr>
          <p:cNvSpPr>
            <a:spLocks noGrp="1"/>
          </p:cNvSpPr>
          <p:nvPr>
            <p:ph type="body" sz="quarter" idx="16"/>
          </p:nvPr>
        </p:nvSpPr>
        <p:spPr>
          <a:xfrm>
            <a:off x="5693881" y="833755"/>
            <a:ext cx="4327931" cy="890726"/>
          </a:xfrm>
        </p:spPr>
        <p:txBody>
          <a:bodyPr/>
          <a:lstStyle/>
          <a:p>
            <a:r>
              <a:rPr lang="en-US" dirty="0"/>
              <a:t>This table represents the </a:t>
            </a:r>
            <a:r>
              <a:rPr lang="en-US" dirty="0" err="1"/>
              <a:t>amortisation</a:t>
            </a:r>
            <a:r>
              <a:rPr lang="en-US" dirty="0"/>
              <a:t> </a:t>
            </a:r>
            <a:br>
              <a:rPr lang="en-US" dirty="0"/>
            </a:br>
            <a:r>
              <a:rPr lang="en-US" dirty="0"/>
              <a:t>of a $500 000 reducing balance loan, at 6% p.a. with monthly repayments.</a:t>
            </a:r>
          </a:p>
        </p:txBody>
      </p:sp>
      <p:sp>
        <p:nvSpPr>
          <p:cNvPr id="10" name="Text Placeholder 3">
            <a:extLst>
              <a:ext uri="{FF2B5EF4-FFF2-40B4-BE49-F238E27FC236}">
                <a16:creationId xmlns:a16="http://schemas.microsoft.com/office/drawing/2014/main" id="{0C36A6EC-9150-E51B-4954-8C088C1103FD}"/>
              </a:ext>
            </a:extLst>
          </p:cNvPr>
          <p:cNvSpPr>
            <a:spLocks noGrp="1"/>
          </p:cNvSpPr>
          <p:nvPr>
            <p:ph type="body" sz="quarter" idx="17"/>
          </p:nvPr>
        </p:nvSpPr>
        <p:spPr>
          <a:xfrm>
            <a:off x="5693882" y="1788443"/>
            <a:ext cx="2005138" cy="391257"/>
          </a:xfrm>
        </p:spPr>
        <p:txBody>
          <a:bodyPr/>
          <a:lstStyle/>
          <a:p>
            <a:r>
              <a:rPr lang="en-US" dirty="0"/>
              <a:t>Calculations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23FE71E-C20B-7142-7DA8-1E0E6FF5FACD}"/>
                  </a:ext>
                </a:extLst>
              </p:cNvPr>
              <p:cNvSpPr txBox="1"/>
              <p:nvPr/>
            </p:nvSpPr>
            <p:spPr>
              <a:xfrm>
                <a:off x="777784" y="3901451"/>
                <a:ext cx="4169197" cy="444460"/>
              </a:xfrm>
              <a:prstGeom prst="rect">
                <a:avLst/>
              </a:prstGeom>
              <a:solidFill>
                <a:schemeClr val="accent5">
                  <a:lumMod val="20000"/>
                  <a:lumOff val="80000"/>
                </a:schemeClr>
              </a:solidFill>
              <a:ln w="25400">
                <a:noFill/>
              </a:ln>
            </p:spPr>
            <p:txBody>
              <a:bodyPr wrap="square" lIns="95970" tIns="95970" rIns="95970" bIns="95970" rtlCol="0">
                <a:spAutoFit/>
              </a:bodyPr>
              <a:lstStyle/>
              <a:p>
                <a:pPr algn="ct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0</m:t>
                        </m:r>
                      </m:sub>
                    </m:sSub>
                    <m:r>
                      <a:rPr lang="en-AU" sz="1599" i="1">
                        <a:latin typeface="Cambria Math" panose="02040503050406030204" pitchFamily="18" charset="0"/>
                        <a:ea typeface="Calibri" panose="020F0502020204030204" pitchFamily="34" charset="0"/>
                        <a:cs typeface="Calibri" panose="020F0502020204030204" pitchFamily="34" charset="0"/>
                      </a:rPr>
                      <m:t>=</m:t>
                    </m:r>
                    <m:r>
                      <m:rPr>
                        <m:nor/>
                      </m:rPr>
                      <a:rPr lang="en-AU" sz="1599">
                        <a:latin typeface="Whitney SSm Book" pitchFamily="2" charset="0"/>
                        <a:ea typeface="Calibri" panose="020F0502020204030204" pitchFamily="34" charset="0"/>
                        <a:cs typeface="Calibri" panose="020F0502020204030204" pitchFamily="34" charset="0"/>
                      </a:rPr>
                      <m:t>500 000</m:t>
                    </m:r>
                  </m:oMath>
                </a14:m>
                <a:r>
                  <a:rPr lang="en-AU" sz="1599" dirty="0">
                    <a:latin typeface="Whitney SSm Book" pitchFamily="2" charset="0"/>
                    <a:ea typeface="Calibri" panose="020F0502020204030204" pitchFamily="34" charset="0"/>
                  </a:rPr>
                  <a:t>,</a:t>
                </a:r>
                <a:r>
                  <a:rPr lang="en-AU" sz="1599" dirty="0">
                    <a:latin typeface="Calibri" panose="020F0502020204030204" pitchFamily="34" charset="0"/>
                    <a:ea typeface="Calibri" panose="020F0502020204030204" pitchFamily="34" charset="0"/>
                  </a:rPr>
                  <a:t>  </a:t>
                </a:r>
                <a14:m>
                  <m:oMath xmlns:m="http://schemas.openxmlformats.org/officeDocument/2006/math">
                    <m:sSub>
                      <m:sSubPr>
                        <m:ctrlPr>
                          <a:rPr lang="en-AU" sz="1599" i="1">
                            <a:latin typeface="Cambria Math" panose="02040503050406030204" pitchFamily="18" charset="0"/>
                            <a:cs typeface="Calibri" panose="020F0502020204030204" pitchFamily="34" charset="0"/>
                          </a:rPr>
                        </m:ctrlPr>
                      </m:sSubPr>
                      <m:e>
                        <m:r>
                          <a:rPr lang="en-AU" sz="1599" i="1">
                            <a:latin typeface="Cambria Math" panose="02040503050406030204" pitchFamily="18" charset="0"/>
                            <a:ea typeface="Calibri" panose="020F0502020204030204" pitchFamily="34" charset="0"/>
                            <a:cs typeface="Calibri" panose="020F0502020204030204" pitchFamily="34" charset="0"/>
                          </a:rPr>
                          <m:t>𝑉</m:t>
                        </m:r>
                      </m:e>
                      <m:sub>
                        <m:r>
                          <a:rPr lang="en-AU" sz="1599" i="1">
                            <a:latin typeface="Cambria Math" panose="02040503050406030204" pitchFamily="18" charset="0"/>
                            <a:ea typeface="Calibri" panose="020F0502020204030204" pitchFamily="34" charset="0"/>
                            <a:cs typeface="Calibri" panose="020F0502020204030204" pitchFamily="34" charset="0"/>
                          </a:rPr>
                          <m:t>𝑛</m:t>
                        </m:r>
                        <m:r>
                          <a:rPr lang="en-AU" sz="1599" i="1">
                            <a:latin typeface="Cambria Math" panose="02040503050406030204" pitchFamily="18" charset="0"/>
                            <a:ea typeface="Calibri" panose="020F0502020204030204" pitchFamily="34" charset="0"/>
                            <a:cs typeface="Calibri" panose="020F0502020204030204" pitchFamily="34" charset="0"/>
                          </a:rPr>
                          <m:t> + </m:t>
                        </m:r>
                        <m:r>
                          <m:rPr>
                            <m:nor/>
                          </m:rPr>
                          <a:rPr lang="en-AU" sz="1599">
                            <a:latin typeface="Whitney SSm Book" pitchFamily="2" charset="0"/>
                            <a:ea typeface="Calibri" panose="020F0502020204030204" pitchFamily="34" charset="0"/>
                            <a:cs typeface="Calibri" panose="020F0502020204030204" pitchFamily="34" charset="0"/>
                          </a:rPr>
                          <m:t>1</m:t>
                        </m:r>
                      </m:sub>
                    </m:sSub>
                    <m:r>
                      <a:rPr lang="en-AU" sz="1599" i="1">
                        <a:latin typeface="Cambria Math" panose="02040503050406030204" pitchFamily="18" charset="0"/>
                        <a:ea typeface="Calibri" panose="020F0502020204030204" pitchFamily="34" charset="0"/>
                        <a:cs typeface="Calibri" panose="020F0502020204030204" pitchFamily="34" charset="0"/>
                      </a:rPr>
                      <m:t> =</m:t>
                    </m:r>
                    <m:r>
                      <m:rPr>
                        <m:nor/>
                      </m:rPr>
                      <a:rPr lang="en-AU" sz="1599">
                        <a:latin typeface="Whitney SSm Book" pitchFamily="2" charset="0"/>
                        <a:ea typeface="Calibri" panose="020F0502020204030204" pitchFamily="34" charset="0"/>
                        <a:cs typeface="Calibri" panose="020F0502020204030204" pitchFamily="34" charset="0"/>
                      </a:rPr>
                      <m:t>1.005</m:t>
                    </m:r>
                    <m:sSub>
                      <m:sSubPr>
                        <m:ctrlPr>
                          <a:rPr lang="en-AU" sz="1599" i="1">
                            <a:latin typeface="Cambria Math" panose="02040503050406030204" pitchFamily="18" charset="0"/>
                            <a:ea typeface="Times New Roman" panose="02020603050405020304" pitchFamily="18" charset="0"/>
                            <a:cs typeface="Calibri" panose="020F0502020204030204" pitchFamily="34" charset="0"/>
                          </a:rPr>
                        </m:ctrlPr>
                      </m:sSubPr>
                      <m:e>
                        <m:r>
                          <a:rPr lang="en-AU" sz="1599" i="1">
                            <a:latin typeface="Cambria Math" panose="02040503050406030204" pitchFamily="18" charset="0"/>
                            <a:ea typeface="Times New Roman" panose="02020603050405020304" pitchFamily="18" charset="0"/>
                            <a:cs typeface="Calibri" panose="020F0502020204030204" pitchFamily="34" charset="0"/>
                          </a:rPr>
                          <m:t>𝑉</m:t>
                        </m:r>
                      </m:e>
                      <m:sub>
                        <m:r>
                          <a:rPr lang="en-AU" sz="1599" i="1">
                            <a:latin typeface="Cambria Math" panose="02040503050406030204" pitchFamily="18" charset="0"/>
                            <a:ea typeface="Times New Roman" panose="02020603050405020304" pitchFamily="18" charset="0"/>
                            <a:cs typeface="Calibri" panose="020F0502020204030204" pitchFamily="34" charset="0"/>
                          </a:rPr>
                          <m:t>𝑛</m:t>
                        </m:r>
                      </m:sub>
                    </m:sSub>
                    <m:r>
                      <a:rPr lang="en-AU" sz="1599" i="1">
                        <a:latin typeface="Cambria Math" panose="02040503050406030204" pitchFamily="18" charset="0"/>
                        <a:ea typeface="Calibri" panose="020F0502020204030204" pitchFamily="34" charset="0"/>
                        <a:cs typeface="Calibri" panose="020F0502020204030204" pitchFamily="34" charset="0"/>
                      </a:rPr>
                      <m:t> − </m:t>
                    </m:r>
                    <m:r>
                      <m:rPr>
                        <m:nor/>
                      </m:rPr>
                      <a:rPr lang="en-AU" sz="1599">
                        <a:latin typeface="Whitney SSm Book" pitchFamily="2" charset="0"/>
                        <a:ea typeface="Calibri" panose="020F0502020204030204" pitchFamily="34" charset="0"/>
                        <a:cs typeface="Calibri" panose="020F0502020204030204" pitchFamily="34" charset="0"/>
                      </a:rPr>
                      <m:t>3222</m:t>
                    </m:r>
                  </m:oMath>
                </a14:m>
                <a:r>
                  <a:rPr lang="en-AU" sz="1599" i="1" dirty="0">
                    <a:latin typeface="Calibri" panose="020F0502020204030204" pitchFamily="34" charset="0"/>
                    <a:ea typeface="Calibri" panose="020F0502020204030204" pitchFamily="34" charset="0"/>
                  </a:rPr>
                  <a:t> </a:t>
                </a:r>
                <a:endParaRPr lang="en-US" sz="1599" dirty="0"/>
              </a:p>
            </p:txBody>
          </p:sp>
        </mc:Choice>
        <mc:Fallback xmlns="">
          <p:sp>
            <p:nvSpPr>
              <p:cNvPr id="5" name="TextBox 4">
                <a:extLst>
                  <a:ext uri="{FF2B5EF4-FFF2-40B4-BE49-F238E27FC236}">
                    <a16:creationId xmlns:a16="http://schemas.microsoft.com/office/drawing/2014/main" id="{D23FE71E-C20B-7142-7DA8-1E0E6FF5FACD}"/>
                  </a:ext>
                </a:extLst>
              </p:cNvPr>
              <p:cNvSpPr txBox="1">
                <a:spLocks noRot="1" noChangeAspect="1" noMove="1" noResize="1" noEditPoints="1" noAdjustHandles="1" noChangeArrowheads="1" noChangeShapeType="1" noTextEdit="1"/>
              </p:cNvSpPr>
              <p:nvPr/>
            </p:nvSpPr>
            <p:spPr>
              <a:xfrm>
                <a:off x="777784" y="3901451"/>
                <a:ext cx="4169197" cy="444460"/>
              </a:xfrm>
              <a:prstGeom prst="rect">
                <a:avLst/>
              </a:prstGeom>
              <a:blipFill>
                <a:blip r:embed="rId3"/>
                <a:stretch>
                  <a:fillRect b="-5479"/>
                </a:stretch>
              </a:blipFill>
              <a:ln w="25400">
                <a:noFill/>
              </a:ln>
            </p:spPr>
            <p:txBody>
              <a:bodyPr/>
              <a:lstStyle/>
              <a:p>
                <a:r>
                  <a:rPr lang="en-AU">
                    <a:noFill/>
                  </a:rPr>
                  <a:t> </a:t>
                </a:r>
              </a:p>
            </p:txBody>
          </p:sp>
        </mc:Fallback>
      </mc:AlternateContent>
    </p:spTree>
    <p:extLst>
      <p:ext uri="{BB962C8B-B14F-4D97-AF65-F5344CB8AC3E}">
        <p14:creationId xmlns:p14="http://schemas.microsoft.com/office/powerpoint/2010/main" val="229141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0F99-DB1F-864E-88AE-95D4210B8102}"/>
              </a:ext>
            </a:extLst>
          </p:cNvPr>
          <p:cNvSpPr>
            <a:spLocks noGrp="1"/>
          </p:cNvSpPr>
          <p:nvPr>
            <p:ph type="title"/>
          </p:nvPr>
        </p:nvSpPr>
        <p:spPr>
          <a:xfrm>
            <a:off x="0" y="344827"/>
            <a:ext cx="12192000" cy="1325563"/>
          </a:xfrm>
        </p:spPr>
        <p:txBody>
          <a:bodyPr>
            <a:normAutofit/>
          </a:bodyPr>
          <a:lstStyle/>
          <a:p>
            <a:r>
              <a:rPr lang="en-AU" sz="4000" dirty="0"/>
              <a:t>Using recurrence relations to model amortising annuities</a:t>
            </a:r>
            <a:endParaRPr lang="en-US"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3C430B-A591-FB4D-856C-C7A9B0819C28}"/>
                  </a:ext>
                </a:extLst>
              </p:cNvPr>
              <p:cNvSpPr>
                <a:spLocks noGrp="1"/>
              </p:cNvSpPr>
              <p:nvPr>
                <p:ph idx="1"/>
              </p:nvPr>
            </p:nvSpPr>
            <p:spPr>
              <a:xfrm>
                <a:off x="0" y="1253332"/>
                <a:ext cx="12192000" cy="5354297"/>
              </a:xfrm>
            </p:spPr>
            <p:txBody>
              <a:bodyPr>
                <a:normAutofit/>
              </a:bodyPr>
              <a:lstStyle/>
              <a:p>
                <a:r>
                  <a:rPr lang="en-AU" dirty="0"/>
                  <a:t>Tom invests </a:t>
                </a:r>
                <a:r>
                  <a:rPr lang="en-AU" dirty="0">
                    <a:solidFill>
                      <a:srgbClr val="FF0000">
                        <a:alpha val="77000"/>
                      </a:srgbClr>
                    </a:solidFill>
                  </a:rPr>
                  <a:t>$25 000 </a:t>
                </a:r>
                <a:r>
                  <a:rPr lang="en-AU" dirty="0"/>
                  <a:t>in an annuity with an interest rate of </a:t>
                </a:r>
                <a:r>
                  <a:rPr lang="en-AU" dirty="0">
                    <a:solidFill>
                      <a:srgbClr val="FF0000">
                        <a:alpha val="77000"/>
                      </a:srgbClr>
                    </a:solidFill>
                  </a:rPr>
                  <a:t>7% </a:t>
                </a:r>
                <a:r>
                  <a:rPr lang="en-AU" dirty="0"/>
                  <a:t>per annum, compounding </a:t>
                </a:r>
                <a:r>
                  <a:rPr lang="en-AU" dirty="0">
                    <a:solidFill>
                      <a:srgbClr val="FF0000">
                        <a:alpha val="77000"/>
                      </a:srgbClr>
                    </a:solidFill>
                  </a:rPr>
                  <a:t>monthly</a:t>
                </a:r>
                <a:r>
                  <a:rPr lang="en-AU" dirty="0"/>
                  <a:t>.</a:t>
                </a:r>
              </a:p>
              <a:p>
                <a:r>
                  <a:rPr lang="en-AU" dirty="0"/>
                  <a:t>This annuity will provide him with a monthly income of </a:t>
                </a:r>
                <a:r>
                  <a:rPr lang="en-AU" dirty="0">
                    <a:solidFill>
                      <a:srgbClr val="FF0000">
                        <a:alpha val="77000"/>
                      </a:srgbClr>
                    </a:solidFill>
                  </a:rPr>
                  <a:t>$2500</a:t>
                </a:r>
                <a:r>
                  <a:rPr lang="en-AU" dirty="0"/>
                  <a:t>.</a:t>
                </a:r>
              </a:p>
              <a:p>
                <a:r>
                  <a:rPr lang="en-AU" dirty="0"/>
                  <a:t>a. Construct a recurrence relation that can be used to model </a:t>
                </a:r>
                <a:r>
                  <a:rPr lang="en-AU" dirty="0" err="1">
                    <a:solidFill>
                      <a:srgbClr val="FF0000">
                        <a:alpha val="77000"/>
                      </a:srgbClr>
                    </a:solidFill>
                  </a:rPr>
                  <a:t>Vn</a:t>
                </a:r>
                <a:r>
                  <a:rPr lang="en-AU" dirty="0"/>
                  <a:t>, the value of this annuity after n compounding periods. Round R to 5 decimal places. </a:t>
                </a:r>
              </a:p>
              <a:p>
                <a:r>
                  <a:rPr lang="en-AU" dirty="0"/>
                  <a:t>b. Calculate the value of the investment after 4 months. </a:t>
                </a:r>
              </a:p>
              <a:p>
                <a14:m>
                  <m:oMath xmlns:m="http://schemas.openxmlformats.org/officeDocument/2006/math">
                    <m:sSub>
                      <m:sSubPr>
                        <m:ctrlPr>
                          <a:rPr lang="en-US" i="1" smtClean="0">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0</m:t>
                        </m:r>
                      </m:sub>
                    </m:sSub>
                  </m:oMath>
                </a14:m>
                <a:r>
                  <a:rPr lang="en-US" dirty="0">
                    <a:solidFill>
                      <a:schemeClr val="accent2">
                        <a:lumMod val="50000"/>
                        <a:alpha val="77000"/>
                      </a:schemeClr>
                    </a:solidFill>
                  </a:rPr>
                  <a:t> = the principal,       </a:t>
                </a:r>
                <a14:m>
                  <m:oMath xmlns:m="http://schemas.openxmlformats.org/officeDocument/2006/math">
                    <m:sSub>
                      <m:sSubPr>
                        <m:ctrlPr>
                          <a:rPr lang="en-US" i="1">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𝑛</m:t>
                        </m:r>
                        <m:r>
                          <a:rPr lang="en-AU" i="1">
                            <a:solidFill>
                              <a:schemeClr val="accent2">
                                <a:lumMod val="50000"/>
                                <a:alpha val="77000"/>
                              </a:schemeClr>
                            </a:solidFill>
                            <a:latin typeface="Cambria Math" panose="02040503050406030204" pitchFamily="18" charset="0"/>
                          </a:rPr>
                          <m:t>+1</m:t>
                        </m:r>
                      </m:sub>
                    </m:sSub>
                  </m:oMath>
                </a14:m>
                <a:r>
                  <a:rPr lang="en-US" dirty="0">
                    <a:solidFill>
                      <a:schemeClr val="accent2">
                        <a:lumMod val="50000"/>
                        <a:alpha val="77000"/>
                      </a:schemeClr>
                    </a:solidFill>
                  </a:rPr>
                  <a:t> =𝑅 </a:t>
                </a:r>
                <a14:m>
                  <m:oMath xmlns:m="http://schemas.openxmlformats.org/officeDocument/2006/math">
                    <m:sSub>
                      <m:sSubPr>
                        <m:ctrlPr>
                          <a:rPr lang="en-US" i="1">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𝑛</m:t>
                        </m:r>
                      </m:sub>
                    </m:sSub>
                  </m:oMath>
                </a14:m>
                <a:r>
                  <a:rPr lang="en-US" dirty="0">
                    <a:solidFill>
                      <a:schemeClr val="accent2">
                        <a:lumMod val="50000"/>
                        <a:alpha val="77000"/>
                      </a:schemeClr>
                    </a:solidFill>
                  </a:rPr>
                  <a:t> −𝐷          where    𝑅=1+</a:t>
                </a:r>
                <a14:m>
                  <m:oMath xmlns:m="http://schemas.openxmlformats.org/officeDocument/2006/math">
                    <m:f>
                      <m:fPr>
                        <m:ctrlPr>
                          <a:rPr lang="en-US" i="1">
                            <a:solidFill>
                              <a:schemeClr val="accent2">
                                <a:lumMod val="50000"/>
                                <a:alpha val="77000"/>
                              </a:schemeClr>
                            </a:solidFill>
                            <a:latin typeface="Cambria Math" panose="02040503050406030204" pitchFamily="18" charset="0"/>
                          </a:rPr>
                        </m:ctrlPr>
                      </m:fPr>
                      <m:num>
                        <m:r>
                          <a:rPr lang="en-AU" i="1">
                            <a:solidFill>
                              <a:schemeClr val="accent2">
                                <a:lumMod val="50000"/>
                                <a:alpha val="77000"/>
                              </a:schemeClr>
                            </a:solidFill>
                            <a:latin typeface="Cambria Math" panose="02040503050406030204" pitchFamily="18" charset="0"/>
                          </a:rPr>
                          <m:t>𝑟</m:t>
                        </m:r>
                      </m:num>
                      <m:den>
                        <m:r>
                          <a:rPr lang="en-AU" i="1">
                            <a:solidFill>
                              <a:schemeClr val="accent2">
                                <a:lumMod val="50000"/>
                                <a:alpha val="77000"/>
                              </a:schemeClr>
                            </a:solidFill>
                            <a:latin typeface="Cambria Math" panose="02040503050406030204" pitchFamily="18" charset="0"/>
                          </a:rPr>
                          <m:t>100</m:t>
                        </m:r>
                      </m:den>
                    </m:f>
                  </m:oMath>
                </a14:m>
                <a:endParaRPr lang="en-US" dirty="0"/>
              </a:p>
              <a:p>
                <a14:m>
                  <m:oMath xmlns:m="http://schemas.openxmlformats.org/officeDocument/2006/math">
                    <m:sSub>
                      <m:sSubPr>
                        <m:ctrlPr>
                          <a:rPr lang="en-US" i="1" smtClean="0">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0</m:t>
                        </m:r>
                      </m:sub>
                    </m:sSub>
                  </m:oMath>
                </a14:m>
                <a:r>
                  <a:rPr lang="en-US" dirty="0">
                    <a:solidFill>
                      <a:srgbClr val="0070C0"/>
                    </a:solidFill>
                  </a:rPr>
                  <a:t> =25,000                  </a:t>
                </a:r>
                <a14:m>
                  <m:oMath xmlns:m="http://schemas.openxmlformats.org/officeDocument/2006/math">
                    <m:sSub>
                      <m:sSubPr>
                        <m:ctrlPr>
                          <a:rPr lang="en-US" i="1">
                            <a:solidFill>
                              <a:srgbClr val="0070C0"/>
                            </a:solidFill>
                            <a:latin typeface="Cambria Math" panose="02040503050406030204" pitchFamily="18" charset="0"/>
                          </a:rPr>
                        </m:ctrlPr>
                      </m:sSubPr>
                      <m:e>
                        <m:r>
                          <a:rPr lang="en-AU" b="0" i="1" smtClean="0">
                            <a:solidFill>
                              <a:srgbClr val="0070C0"/>
                            </a:solidFill>
                            <a:latin typeface="Cambria Math" panose="02040503050406030204" pitchFamily="18" charset="0"/>
                          </a:rPr>
                          <m:t>𝑟</m:t>
                        </m:r>
                      </m:e>
                      <m:sub>
                        <m:r>
                          <a:rPr lang="en-AU" b="0" i="1" smtClean="0">
                            <a:solidFill>
                              <a:srgbClr val="0070C0"/>
                            </a:solidFill>
                            <a:latin typeface="Cambria Math" panose="02040503050406030204" pitchFamily="18" charset="0"/>
                          </a:rPr>
                          <m:t>𝑚</m:t>
                        </m:r>
                      </m:sub>
                    </m:sSub>
                  </m:oMath>
                </a14:m>
                <a:r>
                  <a:rPr lang="en-US" dirty="0">
                    <a:solidFill>
                      <a:srgbClr val="0070C0"/>
                    </a:solidFill>
                  </a:rPr>
                  <a:t> = </a:t>
                </a:r>
                <a14:m>
                  <m:oMath xmlns:m="http://schemas.openxmlformats.org/officeDocument/2006/math">
                    <m:f>
                      <m:fPr>
                        <m:ctrlPr>
                          <a:rPr lang="en-US" i="1">
                            <a:solidFill>
                              <a:srgbClr val="0070C0"/>
                            </a:solidFill>
                            <a:latin typeface="Cambria Math" panose="02040503050406030204" pitchFamily="18" charset="0"/>
                          </a:rPr>
                        </m:ctrlPr>
                      </m:fPr>
                      <m:num>
                        <m:r>
                          <a:rPr lang="en-AU" b="0" i="1" smtClean="0">
                            <a:solidFill>
                              <a:srgbClr val="0070C0"/>
                            </a:solidFill>
                            <a:latin typeface="Cambria Math" panose="02040503050406030204" pitchFamily="18" charset="0"/>
                          </a:rPr>
                          <m:t>7</m:t>
                        </m:r>
                      </m:num>
                      <m:den>
                        <m:r>
                          <a:rPr lang="en-AU" i="1">
                            <a:solidFill>
                              <a:srgbClr val="0070C0"/>
                            </a:solidFill>
                            <a:latin typeface="Cambria Math" panose="02040503050406030204" pitchFamily="18" charset="0"/>
                          </a:rPr>
                          <m:t>1</m:t>
                        </m:r>
                        <m:r>
                          <a:rPr lang="en-AU" b="0" i="1" smtClean="0">
                            <a:solidFill>
                              <a:srgbClr val="0070C0"/>
                            </a:solidFill>
                            <a:latin typeface="Cambria Math" panose="02040503050406030204" pitchFamily="18" charset="0"/>
                          </a:rPr>
                          <m:t>2</m:t>
                        </m:r>
                      </m:den>
                    </m:f>
                    <m:r>
                      <a:rPr lang="en-AU" i="1">
                        <a:solidFill>
                          <a:srgbClr val="0070C0"/>
                        </a:solidFill>
                        <a:latin typeface="Cambria Math" panose="02040503050406030204" pitchFamily="18" charset="0"/>
                      </a:rPr>
                      <m:t> </m:t>
                    </m:r>
                  </m:oMath>
                </a14:m>
                <a:r>
                  <a:rPr lang="en-US" dirty="0">
                    <a:solidFill>
                      <a:srgbClr val="0070C0"/>
                    </a:solidFill>
                  </a:rPr>
                  <a:t>=0.58333 </a:t>
                </a:r>
              </a:p>
              <a:p>
                <a14:m>
                  <m:oMath xmlns:m="http://schemas.openxmlformats.org/officeDocument/2006/math">
                    <m:sSub>
                      <m:sSubPr>
                        <m:ctrlPr>
                          <a:rPr lang="en-US" i="1">
                            <a:solidFill>
                              <a:srgbClr val="0070C0"/>
                            </a:solidFill>
                            <a:latin typeface="Cambria Math" panose="02040503050406030204" pitchFamily="18" charset="0"/>
                          </a:rPr>
                        </m:ctrlPr>
                      </m:sSubPr>
                      <m:e>
                        <m:r>
                          <a:rPr lang="en-AU" b="0" i="1" smtClean="0">
                            <a:solidFill>
                              <a:srgbClr val="0070C0"/>
                            </a:solidFill>
                            <a:latin typeface="Cambria Math" panose="02040503050406030204" pitchFamily="18" charset="0"/>
                          </a:rPr>
                          <m:t>𝑅</m:t>
                        </m:r>
                      </m:e>
                      <m:sub>
                        <m:r>
                          <a:rPr lang="en-AU" i="1">
                            <a:solidFill>
                              <a:srgbClr val="0070C0"/>
                            </a:solidFill>
                            <a:latin typeface="Cambria Math" panose="02040503050406030204" pitchFamily="18" charset="0"/>
                          </a:rPr>
                          <m:t>𝑚</m:t>
                        </m:r>
                      </m:sub>
                    </m:sSub>
                  </m:oMath>
                </a14:m>
                <a:r>
                  <a:rPr lang="en-US" dirty="0">
                    <a:solidFill>
                      <a:srgbClr val="0070C0"/>
                    </a:solidFill>
                  </a:rPr>
                  <a:t> = 1+</a:t>
                </a:r>
                <a14:m>
                  <m:oMath xmlns:m="http://schemas.openxmlformats.org/officeDocument/2006/math">
                    <m:f>
                      <m:fPr>
                        <m:ctrlPr>
                          <a:rPr lang="en-US" i="1">
                            <a:solidFill>
                              <a:srgbClr val="0070C0"/>
                            </a:solidFill>
                            <a:latin typeface="Cambria Math" panose="02040503050406030204" pitchFamily="18" charset="0"/>
                          </a:rPr>
                        </m:ctrlPr>
                      </m:fPr>
                      <m:num>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𝑟</m:t>
                            </m:r>
                          </m:e>
                          <m:sub>
                            <m:r>
                              <a:rPr lang="en-AU" i="1">
                                <a:solidFill>
                                  <a:srgbClr val="0070C0"/>
                                </a:solidFill>
                                <a:latin typeface="Cambria Math" panose="02040503050406030204" pitchFamily="18" charset="0"/>
                              </a:rPr>
                              <m:t>𝑚</m:t>
                            </m:r>
                          </m:sub>
                        </m:sSub>
                      </m:num>
                      <m:den>
                        <m:r>
                          <a:rPr lang="en-AU" i="1">
                            <a:solidFill>
                              <a:srgbClr val="0070C0"/>
                            </a:solidFill>
                            <a:latin typeface="Cambria Math" panose="02040503050406030204" pitchFamily="18" charset="0"/>
                          </a:rPr>
                          <m:t>100</m:t>
                        </m:r>
                      </m:den>
                    </m:f>
                    <m:r>
                      <a:rPr lang="en-AU" i="1">
                        <a:solidFill>
                          <a:srgbClr val="0070C0"/>
                        </a:solidFill>
                        <a:latin typeface="Cambria Math" panose="02040503050406030204" pitchFamily="18" charset="0"/>
                      </a:rPr>
                      <m:t> </m:t>
                    </m:r>
                  </m:oMath>
                </a14:m>
                <a:r>
                  <a:rPr lang="en-US" dirty="0">
                    <a:solidFill>
                      <a:srgbClr val="0070C0"/>
                    </a:solidFill>
                  </a:rPr>
                  <a:t>= 1+</a:t>
                </a:r>
                <a14:m>
                  <m:oMath xmlns:m="http://schemas.openxmlformats.org/officeDocument/2006/math">
                    <m:f>
                      <m:fPr>
                        <m:ctrlPr>
                          <a:rPr lang="en-US" i="1">
                            <a:solidFill>
                              <a:srgbClr val="0070C0"/>
                            </a:solidFill>
                            <a:latin typeface="Cambria Math" panose="02040503050406030204" pitchFamily="18" charset="0"/>
                          </a:rPr>
                        </m:ctrlPr>
                      </m:fPr>
                      <m:num>
                        <m:r>
                          <a:rPr lang="en-AU" b="0" i="1" smtClean="0">
                            <a:solidFill>
                              <a:srgbClr val="0070C0"/>
                            </a:solidFill>
                            <a:latin typeface="Cambria Math" panose="02040503050406030204" pitchFamily="18" charset="0"/>
                          </a:rPr>
                          <m:t>0.58333</m:t>
                        </m:r>
                      </m:num>
                      <m:den>
                        <m:r>
                          <a:rPr lang="en-AU" i="1">
                            <a:solidFill>
                              <a:srgbClr val="0070C0"/>
                            </a:solidFill>
                            <a:latin typeface="Cambria Math" panose="02040503050406030204" pitchFamily="18" charset="0"/>
                          </a:rPr>
                          <m:t>100</m:t>
                        </m:r>
                      </m:den>
                    </m:f>
                    <m:r>
                      <a:rPr lang="en-AU" i="1">
                        <a:solidFill>
                          <a:srgbClr val="0070C0"/>
                        </a:solidFill>
                        <a:latin typeface="Cambria Math" panose="02040503050406030204" pitchFamily="18" charset="0"/>
                      </a:rPr>
                      <m:t> </m:t>
                    </m:r>
                  </m:oMath>
                </a14:m>
                <a:r>
                  <a:rPr lang="en-US" dirty="0">
                    <a:solidFill>
                      <a:srgbClr val="0070C0"/>
                    </a:solidFill>
                  </a:rPr>
                  <a:t>=1.005833=1.00583</a:t>
                </a:r>
              </a:p>
              <a:p>
                <a:r>
                  <a:rPr lang="en-US" dirty="0">
                    <a:solidFill>
                      <a:srgbClr val="0070C0"/>
                    </a:solidFill>
                  </a:rPr>
                  <a:t>𝐷=2500</a:t>
                </a:r>
              </a:p>
              <a:p>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0</m:t>
                        </m:r>
                      </m:sub>
                    </m:sSub>
                  </m:oMath>
                </a14:m>
                <a:r>
                  <a:rPr lang="en-US" dirty="0">
                    <a:solidFill>
                      <a:srgbClr val="0070C0"/>
                    </a:solidFill>
                  </a:rPr>
                  <a:t> =25,000              </a:t>
                </a:r>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𝑛</m:t>
                        </m:r>
                        <m:r>
                          <a:rPr lang="en-AU" i="1">
                            <a:solidFill>
                              <a:srgbClr val="0070C0"/>
                            </a:solidFill>
                            <a:latin typeface="Cambria Math" panose="02040503050406030204" pitchFamily="18" charset="0"/>
                          </a:rPr>
                          <m:t>+1</m:t>
                        </m:r>
                      </m:sub>
                    </m:sSub>
                  </m:oMath>
                </a14:m>
                <a:r>
                  <a:rPr lang="en-US" dirty="0">
                    <a:solidFill>
                      <a:srgbClr val="0070C0"/>
                    </a:solidFill>
                  </a:rPr>
                  <a:t> =1.00583 </a:t>
                </a:r>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𝑛</m:t>
                        </m:r>
                      </m:sub>
                    </m:sSub>
                  </m:oMath>
                </a14:m>
                <a:r>
                  <a:rPr lang="en-US" dirty="0">
                    <a:solidFill>
                      <a:srgbClr val="0070C0"/>
                    </a:solidFill>
                  </a:rPr>
                  <a:t> −2500</a:t>
                </a:r>
              </a:p>
              <a:p>
                <a:endParaRPr lang="en-US" dirty="0"/>
              </a:p>
            </p:txBody>
          </p:sp>
        </mc:Choice>
        <mc:Fallback xmlns="">
          <p:sp>
            <p:nvSpPr>
              <p:cNvPr id="3" name="Content Placeholder 2">
                <a:extLst>
                  <a:ext uri="{FF2B5EF4-FFF2-40B4-BE49-F238E27FC236}">
                    <a16:creationId xmlns:a16="http://schemas.microsoft.com/office/drawing/2014/main" id="{8A3C430B-A591-FB4D-856C-C7A9B0819C28}"/>
                  </a:ext>
                </a:extLst>
              </p:cNvPr>
              <p:cNvSpPr>
                <a:spLocks noGrp="1" noRot="1" noChangeAspect="1" noMove="1" noResize="1" noEditPoints="1" noAdjustHandles="1" noChangeArrowheads="1" noChangeShapeType="1" noTextEdit="1"/>
              </p:cNvSpPr>
              <p:nvPr>
                <p:ph idx="1"/>
              </p:nvPr>
            </p:nvSpPr>
            <p:spPr>
              <a:xfrm>
                <a:off x="0" y="1253332"/>
                <a:ext cx="12192000" cy="5354297"/>
              </a:xfrm>
              <a:blipFill>
                <a:blip r:embed="rId2"/>
                <a:stretch>
                  <a:fillRect l="-750" t="-797"/>
                </a:stretch>
              </a:blipFill>
            </p:spPr>
            <p:txBody>
              <a:bodyPr/>
              <a:lstStyle/>
              <a:p>
                <a:r>
                  <a:rPr lang="en-AU">
                    <a:noFill/>
                  </a:rPr>
                  <a:t> </a:t>
                </a:r>
              </a:p>
            </p:txBody>
          </p:sp>
        </mc:Fallback>
      </mc:AlternateContent>
      <p:pic>
        <p:nvPicPr>
          <p:cNvPr id="1026" name="Picture 2" descr="Example - Brand, Marketing and PR agency">
            <a:extLst>
              <a:ext uri="{FF2B5EF4-FFF2-40B4-BE49-F238E27FC236}">
                <a16:creationId xmlns:a16="http://schemas.microsoft.com/office/drawing/2014/main" id="{64ECF81D-B794-AD45-BD3C-3EB32E9E9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186" y="4250096"/>
            <a:ext cx="6211614" cy="73520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2C5BBAF-882B-15F6-E97E-1912EF4EE6AA}"/>
              </a:ext>
            </a:extLst>
          </p:cNvPr>
          <p:cNvSpPr txBox="1"/>
          <p:nvPr/>
        </p:nvSpPr>
        <p:spPr>
          <a:xfrm>
            <a:off x="6473932" y="6122233"/>
            <a:ext cx="6352672" cy="369332"/>
          </a:xfrm>
          <a:prstGeom prst="rect">
            <a:avLst/>
          </a:prstGeom>
          <a:noFill/>
        </p:spPr>
        <p:txBody>
          <a:bodyPr wrap="square">
            <a:spAutoFit/>
          </a:bodyPr>
          <a:lstStyle/>
          <a:p>
            <a:r>
              <a:rPr lang="en-US" dirty="0">
                <a:solidFill>
                  <a:srgbClr val="0070C0"/>
                </a:solidFill>
              </a:rPr>
              <a:t>The value of investment after 4 months is $15,500.33</a:t>
            </a:r>
            <a:endParaRPr lang="en-AU" dirty="0">
              <a:solidFill>
                <a:srgbClr val="0070C0"/>
              </a:solidFill>
            </a:endParaRPr>
          </a:p>
        </p:txBody>
      </p:sp>
      <p:sp>
        <p:nvSpPr>
          <p:cNvPr id="16" name="TextBox 15">
            <a:extLst>
              <a:ext uri="{FF2B5EF4-FFF2-40B4-BE49-F238E27FC236}">
                <a16:creationId xmlns:a16="http://schemas.microsoft.com/office/drawing/2014/main" id="{D8A4C4BF-F486-449E-A5CB-EC3D79A39BDC}"/>
              </a:ext>
            </a:extLst>
          </p:cNvPr>
          <p:cNvSpPr txBox="1"/>
          <p:nvPr/>
        </p:nvSpPr>
        <p:spPr>
          <a:xfrm>
            <a:off x="8420225" y="1670390"/>
            <a:ext cx="3695575" cy="584775"/>
          </a:xfrm>
          <a:prstGeom prst="rect">
            <a:avLst/>
          </a:prstGeom>
          <a:noFill/>
        </p:spPr>
        <p:txBody>
          <a:bodyPr wrap="square" rtlCol="0">
            <a:spAutoFit/>
          </a:bodyPr>
          <a:lstStyle/>
          <a:p>
            <a:r>
              <a:rPr lang="en-US" sz="3200" dirty="0">
                <a:highlight>
                  <a:srgbClr val="00FF00"/>
                </a:highlight>
              </a:rPr>
              <a:t>CAS Notes 6.3</a:t>
            </a:r>
            <a:endParaRPr lang="en-AU" sz="3200" dirty="0">
              <a:highlight>
                <a:srgbClr val="00FF00"/>
              </a:highlight>
            </a:endParaRPr>
          </a:p>
        </p:txBody>
      </p:sp>
      <p:pic>
        <p:nvPicPr>
          <p:cNvPr id="8" name="Picture 7">
            <a:extLst>
              <a:ext uri="{FF2B5EF4-FFF2-40B4-BE49-F238E27FC236}">
                <a16:creationId xmlns:a16="http://schemas.microsoft.com/office/drawing/2014/main" id="{658CDF66-E79B-4EF0-932D-6BC36066EC63}"/>
              </a:ext>
            </a:extLst>
          </p:cNvPr>
          <p:cNvPicPr>
            <a:picLocks noChangeAspect="1"/>
          </p:cNvPicPr>
          <p:nvPr/>
        </p:nvPicPr>
        <p:blipFill>
          <a:blip r:embed="rId4"/>
          <a:stretch>
            <a:fillRect/>
          </a:stretch>
        </p:blipFill>
        <p:spPr>
          <a:xfrm>
            <a:off x="7001584" y="2897858"/>
            <a:ext cx="4667902" cy="2610215"/>
          </a:xfrm>
          <a:prstGeom prst="rect">
            <a:avLst/>
          </a:prstGeom>
        </p:spPr>
      </p:pic>
      <p:sp>
        <p:nvSpPr>
          <p:cNvPr id="9" name="TextBox 8">
            <a:extLst>
              <a:ext uri="{FF2B5EF4-FFF2-40B4-BE49-F238E27FC236}">
                <a16:creationId xmlns:a16="http://schemas.microsoft.com/office/drawing/2014/main" id="{008DF7E2-007B-4125-AF5F-AF147108FE20}"/>
              </a:ext>
            </a:extLst>
          </p:cNvPr>
          <p:cNvSpPr txBox="1"/>
          <p:nvPr/>
        </p:nvSpPr>
        <p:spPr>
          <a:xfrm>
            <a:off x="5153796" y="5571184"/>
            <a:ext cx="3695575" cy="584775"/>
          </a:xfrm>
          <a:prstGeom prst="rect">
            <a:avLst/>
          </a:prstGeom>
          <a:noFill/>
        </p:spPr>
        <p:txBody>
          <a:bodyPr wrap="square" rtlCol="0">
            <a:spAutoFit/>
          </a:bodyPr>
          <a:lstStyle/>
          <a:p>
            <a:r>
              <a:rPr lang="en-US" sz="3200" dirty="0">
                <a:highlight>
                  <a:srgbClr val="00FF00"/>
                </a:highlight>
              </a:rPr>
              <a:t>CAS </a:t>
            </a:r>
            <a:r>
              <a:rPr lang="en-US" sz="3200">
                <a:highlight>
                  <a:srgbClr val="00FF00"/>
                </a:highlight>
              </a:rPr>
              <a:t>Notes 6.16.7</a:t>
            </a:r>
            <a:endParaRPr lang="en-AU" sz="3200" dirty="0">
              <a:highlight>
                <a:srgbClr val="00FF00"/>
              </a:highlight>
            </a:endParaRPr>
          </a:p>
        </p:txBody>
      </p:sp>
    </p:spTree>
    <p:extLst>
      <p:ext uri="{BB962C8B-B14F-4D97-AF65-F5344CB8AC3E}">
        <p14:creationId xmlns:p14="http://schemas.microsoft.com/office/powerpoint/2010/main" val="415894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0F99-DB1F-864E-88AE-95D4210B8102}"/>
              </a:ext>
            </a:extLst>
          </p:cNvPr>
          <p:cNvSpPr>
            <a:spLocks noGrp="1"/>
          </p:cNvSpPr>
          <p:nvPr>
            <p:ph type="title"/>
          </p:nvPr>
        </p:nvSpPr>
        <p:spPr>
          <a:xfrm>
            <a:off x="0" y="9634"/>
            <a:ext cx="12192000" cy="711403"/>
          </a:xfrm>
        </p:spPr>
        <p:txBody>
          <a:bodyPr>
            <a:normAutofit/>
          </a:bodyPr>
          <a:lstStyle/>
          <a:p>
            <a:r>
              <a:rPr lang="en-AU" sz="2800" dirty="0"/>
              <a:t>Using amortisation tables to solve problems involving amortising annuities</a:t>
            </a:r>
            <a:endParaRPr lang="en-US" sz="2800" dirty="0"/>
          </a:p>
        </p:txBody>
      </p:sp>
      <p:sp>
        <p:nvSpPr>
          <p:cNvPr id="3" name="Content Placeholder 2">
            <a:extLst>
              <a:ext uri="{FF2B5EF4-FFF2-40B4-BE49-F238E27FC236}">
                <a16:creationId xmlns:a16="http://schemas.microsoft.com/office/drawing/2014/main" id="{8A3C430B-A591-FB4D-856C-C7A9B0819C28}"/>
              </a:ext>
            </a:extLst>
          </p:cNvPr>
          <p:cNvSpPr>
            <a:spLocks noGrp="1"/>
          </p:cNvSpPr>
          <p:nvPr>
            <p:ph idx="1"/>
          </p:nvPr>
        </p:nvSpPr>
        <p:spPr>
          <a:xfrm>
            <a:off x="0" y="594409"/>
            <a:ext cx="12192000" cy="5354297"/>
          </a:xfrm>
        </p:spPr>
        <p:txBody>
          <a:bodyPr>
            <a:normAutofit/>
          </a:bodyPr>
          <a:lstStyle/>
          <a:p>
            <a:pPr>
              <a:lnSpc>
                <a:spcPct val="100000"/>
              </a:lnSpc>
            </a:pPr>
            <a:r>
              <a:rPr lang="en-AU" dirty="0"/>
              <a:t>Mike invests </a:t>
            </a:r>
            <a:r>
              <a:rPr lang="en-AU" dirty="0">
                <a:solidFill>
                  <a:srgbClr val="FF0000">
                    <a:alpha val="77000"/>
                  </a:srgbClr>
                </a:solidFill>
              </a:rPr>
              <a:t>$5000 </a:t>
            </a:r>
            <a:r>
              <a:rPr lang="en-AU" dirty="0"/>
              <a:t>in an annuity account paying interest at </a:t>
            </a:r>
            <a:r>
              <a:rPr lang="en-AU" dirty="0">
                <a:solidFill>
                  <a:srgbClr val="FF0000">
                    <a:alpha val="77000"/>
                  </a:srgbClr>
                </a:solidFill>
              </a:rPr>
              <a:t>10% per annum</a:t>
            </a:r>
            <a:r>
              <a:rPr lang="en-AU" dirty="0"/>
              <a:t>. Mike wants to receive a payment of </a:t>
            </a:r>
            <a:r>
              <a:rPr lang="en-AU" dirty="0">
                <a:solidFill>
                  <a:srgbClr val="FF0000">
                    <a:alpha val="77000"/>
                  </a:srgbClr>
                </a:solidFill>
              </a:rPr>
              <a:t>$2010 </a:t>
            </a:r>
            <a:r>
              <a:rPr lang="en-AU" dirty="0"/>
              <a:t>per </a:t>
            </a:r>
            <a:r>
              <a:rPr lang="en-AU" dirty="0">
                <a:solidFill>
                  <a:srgbClr val="FF0000">
                    <a:alpha val="77000"/>
                  </a:srgbClr>
                </a:solidFill>
              </a:rPr>
              <a:t>year</a:t>
            </a:r>
            <a:r>
              <a:rPr lang="en-AU" dirty="0"/>
              <a:t>. This is modelled using the following amortisation table.</a:t>
            </a:r>
          </a:p>
          <a:p>
            <a:pPr>
              <a:lnSpc>
                <a:spcPct val="100000"/>
              </a:lnSpc>
            </a:pPr>
            <a:r>
              <a:rPr lang="en-AU" dirty="0"/>
              <a:t>Mike wants the final payment amount adjusted so that the annuity will be fully paid out after payment number 3. a. Calculate the missing interest for payment number 3.</a:t>
            </a:r>
          </a:p>
          <a:p>
            <a:pPr>
              <a:lnSpc>
                <a:spcPct val="100000"/>
              </a:lnSpc>
            </a:pPr>
            <a:r>
              <a:rPr lang="en-AU" dirty="0"/>
              <a:t>b. Calculate the final payment that Mike will receive for this annuity.</a:t>
            </a:r>
          </a:p>
          <a:p>
            <a:pPr>
              <a:lnSpc>
                <a:spcPct val="100000"/>
              </a:lnSpc>
            </a:pPr>
            <a:r>
              <a:rPr lang="en-AU" dirty="0"/>
              <a:t>c. How much interest has the account earned over three years?</a:t>
            </a:r>
            <a:endParaRPr lang="en-US" dirty="0"/>
          </a:p>
        </p:txBody>
      </p:sp>
      <p:pic>
        <p:nvPicPr>
          <p:cNvPr id="1026" name="Picture 2" descr="Example - Brand, Marketing and PR agency">
            <a:extLst>
              <a:ext uri="{FF2B5EF4-FFF2-40B4-BE49-F238E27FC236}">
                <a16:creationId xmlns:a16="http://schemas.microsoft.com/office/drawing/2014/main" id="{64ECF81D-B794-AD45-BD3C-3EB32E9E9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186" y="4250096"/>
            <a:ext cx="6211614" cy="7352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2C5BBAF-882B-15F6-E97E-1912EF4EE6AA}"/>
                  </a:ext>
                </a:extLst>
              </p:cNvPr>
              <p:cNvSpPr txBox="1"/>
              <p:nvPr/>
            </p:nvSpPr>
            <p:spPr>
              <a:xfrm>
                <a:off x="319273" y="4790000"/>
                <a:ext cx="7779697" cy="1635256"/>
              </a:xfrm>
              <a:prstGeom prst="rect">
                <a:avLst/>
              </a:prstGeom>
              <a:noFill/>
            </p:spPr>
            <p:txBody>
              <a:bodyPr wrap="square">
                <a:spAutoFit/>
              </a:bodyPr>
              <a:lstStyle/>
              <a:p>
                <a:pPr marL="342900" indent="-342900">
                  <a:buAutoNum type="alphaLcPeriod"/>
                </a:pPr>
                <a:r>
                  <a:rPr lang="en-AU" dirty="0"/>
                  <a:t>The missing interest for payment number 3 is $182.90 = </a:t>
                </a:r>
                <a14:m>
                  <m:oMath xmlns:m="http://schemas.openxmlformats.org/officeDocument/2006/math">
                    <m:f>
                      <m:fPr>
                        <m:ctrlPr>
                          <a:rPr lang="en-AU" i="1" dirty="0">
                            <a:latin typeface="Cambria Math" panose="02040503050406030204" pitchFamily="18" charset="0"/>
                          </a:rPr>
                        </m:ctrlPr>
                      </m:fPr>
                      <m:num>
                        <m:r>
                          <m:rPr>
                            <m:nor/>
                          </m:rPr>
                          <a:rPr lang="en-AU" b="0" i="0" dirty="0" smtClean="0">
                            <a:latin typeface="Whitney SSm Book" pitchFamily="2" charset="0"/>
                          </a:rPr>
                          <m:t>10</m:t>
                        </m:r>
                      </m:num>
                      <m:den>
                        <m:r>
                          <m:rPr>
                            <m:nor/>
                          </m:rPr>
                          <a:rPr lang="en-AU" b="0" i="0" dirty="0" smtClean="0">
                            <a:latin typeface="Cambria Math" panose="02040503050406030204" pitchFamily="18" charset="0"/>
                          </a:rPr>
                          <m:t>100</m:t>
                        </m:r>
                      </m:den>
                    </m:f>
                    <m:r>
                      <a:rPr lang="en-AU" i="1" dirty="0">
                        <a:latin typeface="Cambria Math" panose="02040503050406030204" pitchFamily="18" charset="0"/>
                      </a:rPr>
                      <m:t> × </m:t>
                    </m:r>
                    <m:r>
                      <m:rPr>
                        <m:nor/>
                      </m:rPr>
                      <a:rPr lang="en-AU" b="0" i="0" dirty="0" smtClean="0">
                        <a:latin typeface="Whitney SSm Book" pitchFamily="2" charset="0"/>
                      </a:rPr>
                      <m:t>1829.00</m:t>
                    </m:r>
                    <m:r>
                      <a:rPr lang="en-AU" i="1" dirty="0">
                        <a:latin typeface="Cambria Math" panose="02040503050406030204" pitchFamily="18" charset="0"/>
                      </a:rPr>
                      <m:t> </m:t>
                    </m:r>
                  </m:oMath>
                </a14:m>
                <a:endParaRPr lang="en-AU" dirty="0"/>
              </a:p>
              <a:p>
                <a:pPr marL="342900" indent="-342900">
                  <a:buAutoNum type="alphaLcPeriod"/>
                </a:pPr>
                <a:r>
                  <a:rPr lang="en-AU" dirty="0"/>
                  <a:t>The final payment is $2011.90 = 1829.00 + 182.90</a:t>
                </a:r>
              </a:p>
              <a:p>
                <a:pPr marL="342900" indent="-342900">
                  <a:buAutoNum type="alphaLcPeriod"/>
                </a:pPr>
                <a:r>
                  <a:rPr lang="en-AU" dirty="0"/>
                  <a:t>Interest the account earned over three years is $1031.90 </a:t>
                </a:r>
              </a:p>
              <a:p>
                <a:r>
                  <a:rPr lang="en-AU" dirty="0"/>
                  <a:t>       total amount = 2 × 2010.00 + 1 × 2011.90 = 6031.90</a:t>
                </a:r>
              </a:p>
              <a:p>
                <a:r>
                  <a:rPr lang="en-AU" dirty="0"/>
                  <a:t>       interest earned = 6031.90 − 5000.00 = 1031.90</a:t>
                </a:r>
              </a:p>
            </p:txBody>
          </p:sp>
        </mc:Choice>
        <mc:Fallback xmlns="">
          <p:sp>
            <p:nvSpPr>
              <p:cNvPr id="22" name="TextBox 21">
                <a:extLst>
                  <a:ext uri="{FF2B5EF4-FFF2-40B4-BE49-F238E27FC236}">
                    <a16:creationId xmlns:a16="http://schemas.microsoft.com/office/drawing/2014/main" id="{92C5BBAF-882B-15F6-E97E-1912EF4EE6AA}"/>
                  </a:ext>
                </a:extLst>
              </p:cNvPr>
              <p:cNvSpPr txBox="1">
                <a:spLocks noRot="1" noChangeAspect="1" noMove="1" noResize="1" noEditPoints="1" noAdjustHandles="1" noChangeArrowheads="1" noChangeShapeType="1" noTextEdit="1"/>
              </p:cNvSpPr>
              <p:nvPr/>
            </p:nvSpPr>
            <p:spPr>
              <a:xfrm>
                <a:off x="319273" y="4790000"/>
                <a:ext cx="7779697" cy="1635256"/>
              </a:xfrm>
              <a:prstGeom prst="rect">
                <a:avLst/>
              </a:prstGeom>
              <a:blipFill>
                <a:blip r:embed="rId3"/>
                <a:stretch>
                  <a:fillRect l="-626" b="-5224"/>
                </a:stretch>
              </a:blipFill>
            </p:spPr>
            <p:txBody>
              <a:bodyPr/>
              <a:lstStyle/>
              <a:p>
                <a:r>
                  <a:rPr lang="en-AU">
                    <a:noFill/>
                  </a:rPr>
                  <a:t> </a:t>
                </a:r>
              </a:p>
            </p:txBody>
          </p:sp>
        </mc:Fallback>
      </mc:AlternateContent>
      <p:sp>
        <p:nvSpPr>
          <p:cNvPr id="16" name="TextBox 15">
            <a:extLst>
              <a:ext uri="{FF2B5EF4-FFF2-40B4-BE49-F238E27FC236}">
                <a16:creationId xmlns:a16="http://schemas.microsoft.com/office/drawing/2014/main" id="{D8A4C4BF-F486-449E-A5CB-EC3D79A39BDC}"/>
              </a:ext>
            </a:extLst>
          </p:cNvPr>
          <p:cNvSpPr txBox="1"/>
          <p:nvPr/>
        </p:nvSpPr>
        <p:spPr>
          <a:xfrm>
            <a:off x="5142186" y="6241093"/>
            <a:ext cx="3695575" cy="584775"/>
          </a:xfrm>
          <a:prstGeom prst="rect">
            <a:avLst/>
          </a:prstGeom>
          <a:noFill/>
        </p:spPr>
        <p:txBody>
          <a:bodyPr wrap="square" rtlCol="0">
            <a:spAutoFit/>
          </a:bodyPr>
          <a:lstStyle/>
          <a:p>
            <a:r>
              <a:rPr lang="en-US" sz="3200" dirty="0">
                <a:highlight>
                  <a:srgbClr val="00FF00"/>
                </a:highlight>
              </a:rPr>
              <a:t>CAS Notes 6.15</a:t>
            </a:r>
            <a:endParaRPr lang="en-AU" sz="3200" dirty="0">
              <a:highlight>
                <a:srgbClr val="00FF00"/>
              </a:highlight>
            </a:endParaRPr>
          </a:p>
        </p:txBody>
      </p:sp>
      <p:pic>
        <p:nvPicPr>
          <p:cNvPr id="13" name="Picture 12">
            <a:extLst>
              <a:ext uri="{FF2B5EF4-FFF2-40B4-BE49-F238E27FC236}">
                <a16:creationId xmlns:a16="http://schemas.microsoft.com/office/drawing/2014/main" id="{FA0374A1-349E-4A65-80C4-6DF46E4178CB}"/>
              </a:ext>
            </a:extLst>
          </p:cNvPr>
          <p:cNvPicPr>
            <a:picLocks noChangeAspect="1"/>
          </p:cNvPicPr>
          <p:nvPr/>
        </p:nvPicPr>
        <p:blipFill>
          <a:blip r:embed="rId4"/>
          <a:stretch>
            <a:fillRect/>
          </a:stretch>
        </p:blipFill>
        <p:spPr>
          <a:xfrm>
            <a:off x="319274" y="2855613"/>
            <a:ext cx="7068536" cy="1743318"/>
          </a:xfrm>
          <a:prstGeom prst="rect">
            <a:avLst/>
          </a:prstGeom>
        </p:spPr>
      </p:pic>
      <p:pic>
        <p:nvPicPr>
          <p:cNvPr id="17" name="Picture 16">
            <a:extLst>
              <a:ext uri="{FF2B5EF4-FFF2-40B4-BE49-F238E27FC236}">
                <a16:creationId xmlns:a16="http://schemas.microsoft.com/office/drawing/2014/main" id="{36ED88F7-1C99-47CD-BD3B-0E46227F5FC5}"/>
              </a:ext>
            </a:extLst>
          </p:cNvPr>
          <p:cNvPicPr>
            <a:picLocks noChangeAspect="1"/>
          </p:cNvPicPr>
          <p:nvPr/>
        </p:nvPicPr>
        <p:blipFill>
          <a:blip r:embed="rId5"/>
          <a:stretch>
            <a:fillRect/>
          </a:stretch>
        </p:blipFill>
        <p:spPr>
          <a:xfrm>
            <a:off x="8247993" y="1687793"/>
            <a:ext cx="3216213" cy="2264781"/>
          </a:xfrm>
          <a:prstGeom prst="rect">
            <a:avLst/>
          </a:prstGeom>
        </p:spPr>
      </p:pic>
      <p:pic>
        <p:nvPicPr>
          <p:cNvPr id="21" name="Picture 20">
            <a:extLst>
              <a:ext uri="{FF2B5EF4-FFF2-40B4-BE49-F238E27FC236}">
                <a16:creationId xmlns:a16="http://schemas.microsoft.com/office/drawing/2014/main" id="{6D8DDB50-693A-4C57-A3B2-13CB9A682829}"/>
              </a:ext>
            </a:extLst>
          </p:cNvPr>
          <p:cNvPicPr>
            <a:picLocks noChangeAspect="1"/>
          </p:cNvPicPr>
          <p:nvPr/>
        </p:nvPicPr>
        <p:blipFill>
          <a:blip r:embed="rId6"/>
          <a:stretch>
            <a:fillRect/>
          </a:stretch>
        </p:blipFill>
        <p:spPr>
          <a:xfrm>
            <a:off x="8278645" y="4172902"/>
            <a:ext cx="3246865" cy="1994610"/>
          </a:xfrm>
          <a:prstGeom prst="rect">
            <a:avLst/>
          </a:prstGeom>
        </p:spPr>
      </p:pic>
      <p:pic>
        <p:nvPicPr>
          <p:cNvPr id="24" name="Picture 23">
            <a:extLst>
              <a:ext uri="{FF2B5EF4-FFF2-40B4-BE49-F238E27FC236}">
                <a16:creationId xmlns:a16="http://schemas.microsoft.com/office/drawing/2014/main" id="{D6E06D1E-D5D9-433E-8C5A-C28AEC4B217C}"/>
              </a:ext>
            </a:extLst>
          </p:cNvPr>
          <p:cNvPicPr>
            <a:picLocks noChangeAspect="1"/>
          </p:cNvPicPr>
          <p:nvPr/>
        </p:nvPicPr>
        <p:blipFill>
          <a:blip r:embed="rId7"/>
          <a:stretch>
            <a:fillRect/>
          </a:stretch>
        </p:blipFill>
        <p:spPr>
          <a:xfrm>
            <a:off x="8247993" y="6379781"/>
            <a:ext cx="3352290" cy="396290"/>
          </a:xfrm>
          <a:prstGeom prst="rect">
            <a:avLst/>
          </a:prstGeom>
        </p:spPr>
      </p:pic>
    </p:spTree>
    <p:extLst>
      <p:ext uri="{BB962C8B-B14F-4D97-AF65-F5344CB8AC3E}">
        <p14:creationId xmlns:p14="http://schemas.microsoft.com/office/powerpoint/2010/main" val="120974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xEl>
                                              <p:pRg st="1" end="1"/>
                                            </p:txEl>
                                          </p:spTgt>
                                        </p:tgtEl>
                                        <p:attrNameLst>
                                          <p:attrName>style.visibility</p:attrName>
                                        </p:attrNameLst>
                                      </p:cBhvr>
                                      <p:to>
                                        <p:strVal val="visible"/>
                                      </p:to>
                                    </p:set>
                                    <p:anim calcmode="lin" valueType="num">
                                      <p:cBhvr additive="base">
                                        <p:cTn id="3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xEl>
                                              <p:pRg st="2" end="2"/>
                                            </p:txEl>
                                          </p:spTgt>
                                        </p:tgtEl>
                                        <p:attrNameLst>
                                          <p:attrName>style.visibility</p:attrName>
                                        </p:attrNameLst>
                                      </p:cBhvr>
                                      <p:to>
                                        <p:strVal val="visible"/>
                                      </p:to>
                                    </p:set>
                                    <p:anim calcmode="lin" valueType="num">
                                      <p:cBhvr additive="base">
                                        <p:cTn id="5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
                                            <p:txEl>
                                              <p:pRg st="3" end="3"/>
                                            </p:txEl>
                                          </p:spTgt>
                                        </p:tgtEl>
                                        <p:attrNameLst>
                                          <p:attrName>style.visibility</p:attrName>
                                        </p:attrNameLst>
                                      </p:cBhvr>
                                      <p:to>
                                        <p:strVal val="visible"/>
                                      </p:to>
                                    </p:set>
                                    <p:anim calcmode="lin" valueType="num">
                                      <p:cBhvr additive="base">
                                        <p:cTn id="5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2">
                                            <p:txEl>
                                              <p:pRg st="4" end="4"/>
                                            </p:txEl>
                                          </p:spTgt>
                                        </p:tgtEl>
                                        <p:attrNameLst>
                                          <p:attrName>style.visibility</p:attrName>
                                        </p:attrNameLst>
                                      </p:cBhvr>
                                      <p:to>
                                        <p:strVal val="visible"/>
                                      </p:to>
                                    </p:set>
                                    <p:anim calcmode="lin" valueType="num">
                                      <p:cBhvr additive="base">
                                        <p:cTn id="6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LinesVTI">
  <a:themeElements>
    <a:clrScheme name="Lines">
      <a:dk1>
        <a:sysClr val="windowText" lastClr="000000"/>
      </a:dk1>
      <a:lt1>
        <a:sysClr val="window" lastClr="FFFFFF"/>
      </a:lt1>
      <a:dk2>
        <a:srgbClr val="592F34"/>
      </a:dk2>
      <a:lt2>
        <a:srgbClr val="F8EFE3"/>
      </a:lt2>
      <a:accent1>
        <a:srgbClr val="5B8E96"/>
      </a:accent1>
      <a:accent2>
        <a:srgbClr val="B09BA2"/>
      </a:accent2>
      <a:accent3>
        <a:srgbClr val="E3835D"/>
      </a:accent3>
      <a:accent4>
        <a:srgbClr val="7B99DB"/>
      </a:accent4>
      <a:accent5>
        <a:srgbClr val="D09245"/>
      </a:accent5>
      <a:accent6>
        <a:srgbClr val="96A82C"/>
      </a:accent6>
      <a:hlink>
        <a:srgbClr val="5B8E96"/>
      </a:hlink>
      <a:folHlink>
        <a:srgbClr val="B5826E"/>
      </a:folHlink>
    </a:clrScheme>
    <a:fontScheme name="NH Grotesk">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nesVTI" id="{6E3869FE-86F4-49DA-A8B9-3320C89167F7}" vid="{3A76BC48-4881-4AE8-821D-8B9CC9A08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1242</Words>
  <Application>Microsoft Office PowerPoint</Application>
  <PresentationFormat>Widescreen</PresentationFormat>
  <Paragraphs>291</Paragraphs>
  <Slides>13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Aharoni</vt:lpstr>
      <vt:lpstr>Neue Haas Grotesk Text Pro</vt:lpstr>
      <vt:lpstr>Whitney SSm Book</vt:lpstr>
      <vt:lpstr>Whitney SSm Semibold</vt:lpstr>
      <vt:lpstr>Arial</vt:lpstr>
      <vt:lpstr>Calibri</vt:lpstr>
      <vt:lpstr>Cambria Math</vt:lpstr>
      <vt:lpstr>Wingdings 2</vt:lpstr>
      <vt:lpstr>LinesVTI</vt:lpstr>
      <vt:lpstr>Amortisation Annuities</vt:lpstr>
      <vt:lpstr>PowerPoint Presentation</vt:lpstr>
      <vt:lpstr>PowerPoint Presentation</vt:lpstr>
      <vt:lpstr>Modelling an annuity</vt:lpstr>
      <vt:lpstr>Amortising annuities – recurrence relations</vt:lpstr>
      <vt:lpstr>Amortising annuity – amortisation table</vt:lpstr>
      <vt:lpstr>Amortising annuity – amortisation table</vt:lpstr>
      <vt:lpstr>Using recurrence relations to model amortising annuities</vt:lpstr>
      <vt:lpstr>Using amortisation tables to solve problems involving amortising annuities</vt:lpstr>
      <vt:lpstr>Amortising annuities – finance solver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Analysing reducing-balance loans with recurrence relations </dc:title>
  <dc:creator>Yongmei Zhang</dc:creator>
  <cp:lastModifiedBy>Lyn ZHANG</cp:lastModifiedBy>
  <cp:revision>70</cp:revision>
  <dcterms:created xsi:type="dcterms:W3CDTF">2020-11-30T23:23:16Z</dcterms:created>
  <dcterms:modified xsi:type="dcterms:W3CDTF">2026-02-07T20:43:12Z</dcterms:modified>
</cp:coreProperties>
</file>