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8"/>
  </p:notesMasterIdLst>
  <p:sldIdLst>
    <p:sldId id="256" r:id="rId2"/>
    <p:sldId id="913" r:id="rId3"/>
    <p:sldId id="912" r:id="rId4"/>
    <p:sldId id="908" r:id="rId5"/>
    <p:sldId id="265" r:id="rId6"/>
    <p:sldId id="891" r:id="rId7"/>
    <p:sldId id="261" r:id="rId8"/>
    <p:sldId id="262" r:id="rId9"/>
    <p:sldId id="263" r:id="rId10"/>
    <p:sldId id="898" r:id="rId11"/>
    <p:sldId id="899" r:id="rId12"/>
    <p:sldId id="911" r:id="rId13"/>
    <p:sldId id="905" r:id="rId14"/>
    <p:sldId id="910" r:id="rId15"/>
    <p:sldId id="264" r:id="rId16"/>
    <p:sldId id="25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604" autoAdjust="0"/>
  </p:normalViewPr>
  <p:slideViewPr>
    <p:cSldViewPr snapToGrid="0" snapToObjects="1">
      <p:cViewPr>
        <p:scale>
          <a:sx n="65" d="100"/>
          <a:sy n="65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23D780-2169-4C9D-B93D-03CDA918081F}" type="datetimeFigureOut">
              <a:rPr lang="en-AU" smtClean="0"/>
              <a:t>8/02/2026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9A859-5C42-4FF0-B1EA-8915CBFB9DF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055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https://create.kahoot.it/details/312d4b93-6016-4c7c-a837-76ed8bd1e86a</a:t>
            </a:r>
          </a:p>
          <a:p>
            <a:r>
              <a:rPr lang="en-AU" dirty="0"/>
              <a:t>1-3, 6,8,10,13,14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9A859-5C42-4FF0-B1EA-8915CBFB9DF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2581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1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6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6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6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46481-5131-7843-9060-1A7CC6DDF87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6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33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4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75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. Theory slide: Key takeaway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A49C0F-E4F7-D2EF-89A3-A01FECF56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title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92E17C-0AAA-CE12-6558-95301482E5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400" y="1263687"/>
            <a:ext cx="9480449" cy="32988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>
              <a:lnSpc>
                <a:spcPct val="110000"/>
              </a:lnSpc>
              <a:spcAft>
                <a:spcPts val="800"/>
              </a:spcAft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add ‘Key takeaway’ text or equations for this slide. 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E47C2F7-3116-8C53-6763-951FFE4CAE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401" y="854137"/>
            <a:ext cx="9483172" cy="364130"/>
          </a:xfrm>
          <a:prstGeom prst="rect">
            <a:avLst/>
          </a:prstGeom>
        </p:spPr>
        <p:txBody>
          <a:bodyPr wrap="square" lIns="72000" tIns="36000" rIns="72000" bIns="36000" anchor="t" anchorCtr="0">
            <a:spAutoFit/>
          </a:bodyPr>
          <a:lstStyle>
            <a:lvl1pPr>
              <a:spcBef>
                <a:spcPts val="0"/>
              </a:spcBef>
              <a:defRPr sz="1866"/>
            </a:lvl1pPr>
          </a:lstStyle>
          <a:p>
            <a:pPr lvl="0"/>
            <a:r>
              <a:rPr lang="en-GB" dirty="0"/>
              <a:t>Click to edit ‘Key takeaway’ heading </a:t>
            </a:r>
          </a:p>
        </p:txBody>
      </p:sp>
    </p:spTree>
    <p:extLst>
      <p:ext uri="{BB962C8B-B14F-4D97-AF65-F5344CB8AC3E}">
        <p14:creationId xmlns:p14="http://schemas.microsoft.com/office/powerpoint/2010/main" val="1976436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. Summary: text + 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5CABC9-D1FE-EACB-8190-876CFC5A7C8D}"/>
              </a:ext>
            </a:extLst>
          </p:cNvPr>
          <p:cNvSpPr txBox="1"/>
          <p:nvPr userDrawn="1"/>
        </p:nvSpPr>
        <p:spPr>
          <a:xfrm>
            <a:off x="206385" y="143955"/>
            <a:ext cx="3504689" cy="645081"/>
          </a:xfrm>
          <a:prstGeom prst="rect">
            <a:avLst/>
          </a:prstGeom>
          <a:noFill/>
        </p:spPr>
        <p:txBody>
          <a:bodyPr wrap="square" lIns="0" tIns="95970" rIns="95970" bIns="95970" rtlCol="0">
            <a:noAutofit/>
          </a:bodyPr>
          <a:lstStyle/>
          <a:p>
            <a:r>
              <a:rPr lang="en-GB" sz="2932" b="1" i="0" dirty="0">
                <a:solidFill>
                  <a:schemeClr val="bg1"/>
                </a:solidFill>
                <a:latin typeface="Whitney SSm Semibold" pitchFamily="2" charset="0"/>
              </a:rPr>
              <a:t>Summary</a:t>
            </a:r>
            <a:endParaRPr lang="en-US" sz="2932" b="1" i="0" dirty="0">
              <a:solidFill>
                <a:schemeClr val="bg1"/>
              </a:solidFill>
              <a:latin typeface="Whitney SSm Semibold" pitchFamily="2" charset="0"/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6AC0E89-74EC-E692-8C37-0FF84D4176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6385" y="3036906"/>
            <a:ext cx="9492792" cy="331107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 marL="0" marR="0" indent="0" algn="l" defTabSz="1218804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6" b="1" i="0">
                <a:latin typeface="Whitney SSm Semibold" pitchFamily="2" charset="0"/>
              </a:defRPr>
            </a:lvl1pPr>
          </a:lstStyle>
          <a:p>
            <a:pPr marL="0" marR="0" lvl="0" indent="0" algn="l" defTabSz="1218804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key summary sub-point heading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4005E4-2635-0971-1177-8E2B9FCF54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6384" y="1591490"/>
            <a:ext cx="9490067" cy="329889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 marL="0" indent="0">
              <a:lnSpc>
                <a:spcPct val="110000"/>
              </a:lnSpc>
              <a:spcAft>
                <a:spcPts val="800"/>
              </a:spcAft>
              <a:buNone/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edit the text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2E74FEE-7E60-7FD4-9D84-31823BD6E9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6384" y="3403509"/>
            <a:ext cx="9490067" cy="722526"/>
          </a:xfrm>
          <a:prstGeom prst="rect">
            <a:avLst/>
          </a:prstGeom>
        </p:spPr>
        <p:txBody>
          <a:bodyPr wrap="square" lIns="72000" tIns="36000" rIns="72000" bIns="36000">
            <a:spAutoFit/>
          </a:bodyPr>
          <a:lstStyle>
            <a:lvl1pPr marL="228526" indent="-228526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599" b="0" i="0">
                <a:solidFill>
                  <a:schemeClr val="tx1"/>
                </a:solidFill>
                <a:latin typeface="Whitney SSm Book" pitchFamily="2" charset="0"/>
              </a:defRPr>
            </a:lvl1pPr>
            <a:lvl2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Aft>
                <a:spcPts val="800"/>
              </a:spcAft>
              <a:defRPr sz="1599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here to edit the text</a:t>
            </a:r>
          </a:p>
          <a:p>
            <a:pPr lvl="0"/>
            <a:endParaRPr lang="en-US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6F05BA5-1DFD-3EE7-4B87-B2C12B8DE1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6385" y="1220941"/>
            <a:ext cx="9492792" cy="331107"/>
          </a:xfrm>
          <a:prstGeom prst="rect">
            <a:avLst/>
          </a:prstGeom>
        </p:spPr>
        <p:txBody>
          <a:bodyPr wrap="square" lIns="72000" tIns="36000" rIns="72000" bIns="36000" anchor="t" anchorCtr="0">
            <a:spAutoFit/>
          </a:bodyPr>
          <a:lstStyle>
            <a:lvl1pPr marL="0" marR="0" indent="0" algn="l" defTabSz="121880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66" b="1" i="0">
                <a:latin typeface="Whitney SSm Semibold" pitchFamily="2" charset="0"/>
              </a:defRPr>
            </a:lvl1pPr>
          </a:lstStyle>
          <a:p>
            <a:pPr marL="0" marR="0" lvl="0" indent="0" algn="l" defTabSz="121880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Click to edit key summary point</a:t>
            </a:r>
          </a:p>
        </p:txBody>
      </p:sp>
    </p:spTree>
    <p:extLst>
      <p:ext uri="{BB962C8B-B14F-4D97-AF65-F5344CB8AC3E}">
        <p14:creationId xmlns:p14="http://schemas.microsoft.com/office/powerpoint/2010/main" val="3716574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8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2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2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8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00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5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2/8/2026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9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11" r:id="rId6"/>
    <p:sldLayoutId id="2147483706" r:id="rId7"/>
    <p:sldLayoutId id="2147483707" r:id="rId8"/>
    <p:sldLayoutId id="2147483708" r:id="rId9"/>
    <p:sldLayoutId id="2147483710" r:id="rId10"/>
    <p:sldLayoutId id="2147483709" r:id="rId11"/>
    <p:sldLayoutId id="2147483713" r:id="rId12"/>
    <p:sldLayoutId id="2147483714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jpeg"/><Relationship Id="rId7" Type="http://schemas.openxmlformats.org/officeDocument/2006/relationships/image" Target="../media/image8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A6C273A-38F2-4D34-98BF-47B248862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E2CF659-EE5D-432C-B47F-10AC4A4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83AA549-1F0C-46E0-AAD8-DC3DC6CA6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F6BA60-C90E-4CBA-80ED-C1314B587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5631" r="-1" b="1009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7" name="Bottom Right">
            <a:extLst>
              <a:ext uri="{FF2B5EF4-FFF2-40B4-BE49-F238E27FC236}">
                <a16:creationId xmlns:a16="http://schemas.microsoft.com/office/drawing/2014/main" id="{7B2F7E43-35EC-4103-9D95-2ACDB0038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8" name="Graphic 157">
              <a:extLst>
                <a:ext uri="{FF2B5EF4-FFF2-40B4-BE49-F238E27FC236}">
                  <a16:creationId xmlns:a16="http://schemas.microsoft.com/office/drawing/2014/main" id="{4CBE545A-C704-48FA-8193-05D4FDAA2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FC12F8B-A54C-43DD-B393-14555547B6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3B33274-B053-4224-A5A0-B90126BFFF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C7170C7-58C1-4C2A-BCB1-A35DA8E12D9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931EDD4-C978-4F30-9A9D-2C5D3B3E4B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3E984CF3-8D55-4CD4-8256-69FDFE61C12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9CC4F5D-4692-4689-807E-46C4886AD3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872E016-A490-4CAF-AAC9-3EE29CBD43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94A6B7E-847F-437A-BC2F-A78EE3F87D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8" name="Footer Placeholder 42">
            <a:extLst>
              <a:ext uri="{FF2B5EF4-FFF2-40B4-BE49-F238E27FC236}">
                <a16:creationId xmlns:a16="http://schemas.microsoft.com/office/drawing/2014/main" id="{03E51277-1095-412F-913B-8FA8021AA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60" name="Top Left">
            <a:extLst>
              <a:ext uri="{FF2B5EF4-FFF2-40B4-BE49-F238E27FC236}">
                <a16:creationId xmlns:a16="http://schemas.microsoft.com/office/drawing/2014/main" id="{96F2112D-BBBE-46A6-B66D-A3F02ED32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712269F1-E4D6-4EEB-8A0F-059FAFC408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88D87B2-D2A4-4577-89DC-7AF275C0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aphic 3">
              <a:extLst>
                <a:ext uri="{FF2B5EF4-FFF2-40B4-BE49-F238E27FC236}">
                  <a16:creationId xmlns:a16="http://schemas.microsoft.com/office/drawing/2014/main" id="{96F2112D-BBBE-46A6-B66D-A3F02ED328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ACCB55F8-F950-431F-9B90-688950D9F3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7D0AA11-2E4E-479C-B953-547285E724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90D86C66-EDF0-4ABB-87F4-A2882A2E02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026082B-E695-4987-8C03-332366C6C9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461A8835-D9FC-4CAB-AF19-A5513B17BA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4E6BA76-9515-415F-BAC9-76958DA6EB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120B3D-CF1C-49AE-B5B4-6BF589737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F7B6392-DF04-4EF6-A433-4A7A757D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FB987BC-4338-4C63-8DB9-5CB9DC4890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0B5029E-655F-4CB5-BCA2-B62400CE7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66F436B-D502-4927-A05D-0691A99F65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3D19BC0-342A-4662-8B01-078F5BC25F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F32521F-B67B-4D14-BB6E-0DD27E1C7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6F73602-5ACB-4102-894B-D140E71E6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87FA368-45DC-4276-A257-F67A12B2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CCC034-ED52-D14C-B743-92BA6D5AF2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404" y="731041"/>
            <a:ext cx="10191942" cy="31730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600" dirty="0">
                <a:solidFill>
                  <a:srgbClr val="FFFFFF"/>
                </a:solidFill>
              </a:rPr>
              <a:t>Annuity investments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45B04-D0D3-AD43-9738-4C03F2E57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9354"/>
            <a:ext cx="9144000" cy="1265285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6F</a:t>
            </a:r>
          </a:p>
        </p:txBody>
      </p:sp>
      <p:grpSp>
        <p:nvGrpSpPr>
          <p:cNvPr id="80" name="Cross">
            <a:extLst>
              <a:ext uri="{FF2B5EF4-FFF2-40B4-BE49-F238E27FC236}">
                <a16:creationId xmlns:a16="http://schemas.microsoft.com/office/drawing/2014/main" id="{DDB99EF5-8801-40E2-83D3-196FADCBB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0FE3A76-C0EC-41F2-92AD-1A75BA377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C22AF00A-AACB-4D06-A706-4231FD4EC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77530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7296"/>
            <a:ext cx="10515600" cy="1325563"/>
          </a:xfrm>
        </p:spPr>
        <p:txBody>
          <a:bodyPr/>
          <a:lstStyle/>
          <a:p>
            <a:r>
              <a:rPr lang="en-AU" b="0" dirty="0"/>
              <a:t>Annuity investment – amortisation table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ED65F-B281-6B10-718C-1B92FDD6BD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0" dirty="0"/>
              <a:t>Key takeaway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D18866-D790-1355-677D-46C52AA338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8217" y="1263687"/>
            <a:ext cx="5699306" cy="1991242"/>
          </a:xfrm>
        </p:spPr>
        <p:txBody>
          <a:bodyPr/>
          <a:lstStyle/>
          <a:p>
            <a:r>
              <a:rPr lang="en-US" dirty="0"/>
              <a:t>An annuity investment’s </a:t>
            </a:r>
            <a:r>
              <a:rPr lang="en-AU" dirty="0"/>
              <a:t>amortisation</a:t>
            </a:r>
            <a:r>
              <a:rPr lang="en-US" dirty="0"/>
              <a:t> table has these key features:</a:t>
            </a:r>
          </a:p>
          <a:p>
            <a:pPr marL="228526" indent="-22852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balance: increases over time.</a:t>
            </a:r>
          </a:p>
          <a:p>
            <a:pPr marL="228526" indent="-22852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payment: constant.</a:t>
            </a:r>
          </a:p>
          <a:p>
            <a:pPr marL="228526" indent="-22852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interest: increases over time (as the balance gets bigger, the interest earned grows as well).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C8E75B-399B-AA99-E8A8-E0E1FB6B307D}"/>
              </a:ext>
            </a:extLst>
          </p:cNvPr>
          <p:cNvGraphicFramePr>
            <a:graphicFrameLocks noGrp="1"/>
          </p:cNvGraphicFramePr>
          <p:nvPr/>
        </p:nvGraphicFramePr>
        <p:xfrm>
          <a:off x="5907523" y="1125719"/>
          <a:ext cx="5291012" cy="304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599">
                  <a:extLst>
                    <a:ext uri="{9D8B030D-6E8A-4147-A177-3AD203B41FA5}">
                      <a16:colId xmlns:a16="http://schemas.microsoft.com/office/drawing/2014/main" val="4241687308"/>
                    </a:ext>
                  </a:extLst>
                </a:gridCol>
                <a:gridCol w="1085232">
                  <a:extLst>
                    <a:ext uri="{9D8B030D-6E8A-4147-A177-3AD203B41FA5}">
                      <a16:colId xmlns:a16="http://schemas.microsoft.com/office/drawing/2014/main" val="210195186"/>
                    </a:ext>
                  </a:extLst>
                </a:gridCol>
                <a:gridCol w="1063889">
                  <a:extLst>
                    <a:ext uri="{9D8B030D-6E8A-4147-A177-3AD203B41FA5}">
                      <a16:colId xmlns:a16="http://schemas.microsoft.com/office/drawing/2014/main" val="2709111669"/>
                    </a:ext>
                  </a:extLst>
                </a:gridCol>
                <a:gridCol w="1125862">
                  <a:extLst>
                    <a:ext uri="{9D8B030D-6E8A-4147-A177-3AD203B41FA5}">
                      <a16:colId xmlns:a16="http://schemas.microsoft.com/office/drawing/2014/main" val="2090841979"/>
                    </a:ext>
                  </a:extLst>
                </a:gridCol>
                <a:gridCol w="1363430">
                  <a:extLst>
                    <a:ext uri="{9D8B030D-6E8A-4147-A177-3AD203B41FA5}">
                      <a16:colId xmlns:a16="http://schemas.microsoft.com/office/drawing/2014/main" val="3777183398"/>
                    </a:ext>
                  </a:extLst>
                </a:gridCol>
              </a:tblGrid>
              <a:tr h="528157">
                <a:tc>
                  <a:txBody>
                    <a:bodyPr/>
                    <a:lstStyle/>
                    <a:p>
                      <a:pPr algn="ctr"/>
                      <a:endParaRPr lang="en-AU" sz="1300" b="0" i="0" dirty="0">
                        <a:solidFill>
                          <a:schemeClr val="accent4"/>
                        </a:solidFill>
                        <a:latin typeface="Whitney SSm Semibold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Payment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Interest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Principal addition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Balance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689"/>
                  </a:ext>
                </a:extLst>
              </a:tr>
              <a:tr h="325020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70 000.00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3581"/>
                  </a:ext>
                </a:extLst>
              </a:tr>
              <a:tr h="330445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71 315.00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2119"/>
                  </a:ext>
                </a:extLst>
              </a:tr>
              <a:tr h="326299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72 635.92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8303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31497"/>
                  </a:ext>
                </a:extLst>
              </a:tr>
              <a:tr h="528157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1 063 638.10</a:t>
                      </a:r>
                    </a:p>
                    <a:p>
                      <a:pPr algn="r"/>
                      <a:endParaRPr lang="en-AU" sz="1300" b="0" i="0" dirty="0">
                        <a:solidFill>
                          <a:schemeClr val="tx1"/>
                        </a:solidFill>
                        <a:latin typeface="Whitney SSm Book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99408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1 069 424.48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513449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1 075 236.89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1962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B97C6-B4F6-77D8-D6BB-46F6CA4588AE}"/>
                  </a:ext>
                </a:extLst>
              </p:cNvPr>
              <p:cNvSpPr txBox="1"/>
              <p:nvPr/>
            </p:nvSpPr>
            <p:spPr>
              <a:xfrm>
                <a:off x="192322" y="4341638"/>
                <a:ext cx="11858164" cy="24191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latin typeface="Whitney SSm Book" pitchFamily="2" charset="0"/>
                        </a:rPr>
                        <m:t>Annual</m:t>
                      </m:r>
                      <m:r>
                        <m:rPr>
                          <m:nor/>
                        </m:rPr>
                        <a:rPr lang="en-US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Whitney SSm Book" pitchFamily="2" charset="0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Whitney SSm Book" pitchFamily="2" charset="0"/>
                        </a:rPr>
                        <m:t>rat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2400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AU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any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interest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prior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2400" dirty="0">
                              <a:latin typeface="Whitney SSm Book" pitchFamily="2" charset="0"/>
                            </a:rPr>
                            <m:t>balance</m:t>
                          </m:r>
                        </m:den>
                      </m:f>
                      <m:r>
                        <a:rPr lang="en-AU" sz="24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100</m:t>
                      </m:r>
                      <m:r>
                        <a:rPr lang="en-AU" sz="24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compounding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periods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year</m:t>
                      </m:r>
                    </m:oMath>
                  </m:oMathPara>
                </a14:m>
                <a:endParaRPr lang="en-US" sz="2400" dirty="0">
                  <a:latin typeface="Whitney SSm Book" pitchFamily="2" charset="0"/>
                </a:endParaRP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Principal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reduction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payment</m:t>
                      </m:r>
                      <m:r>
                        <a:rPr lang="en-AU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AU" sz="24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interest</m:t>
                      </m:r>
                    </m:oMath>
                  </m:oMathPara>
                </a14:m>
                <a:endParaRPr lang="en-AU" sz="2400" dirty="0">
                  <a:latin typeface="Whitney SSm Book" pitchFamily="2" charset="0"/>
                </a:endParaRP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interest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final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balance</m:t>
                      </m:r>
                      <m:r>
                        <a:rPr lang="en-AU" sz="24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initial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2400" dirty="0">
                          <a:latin typeface="Whitney SSm Book" pitchFamily="2" charset="0"/>
                        </a:rPr>
                        <m:t>payments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92B97C6-B4F6-77D8-D6BB-46F6CA458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22" y="4341638"/>
                <a:ext cx="11858164" cy="2419167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B729C56-30DC-4256-BF27-72181F20752A}"/>
              </a:ext>
            </a:extLst>
          </p:cNvPr>
          <p:cNvSpPr txBox="1"/>
          <p:nvPr/>
        </p:nvSpPr>
        <p:spPr>
          <a:xfrm>
            <a:off x="6803134" y="5404500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6.17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82395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716"/>
            <a:ext cx="10515600" cy="1325563"/>
          </a:xfrm>
        </p:spPr>
        <p:txBody>
          <a:bodyPr/>
          <a:lstStyle/>
          <a:p>
            <a:r>
              <a:rPr lang="en-AU" b="0" dirty="0"/>
              <a:t>Annuity investment – amortisation table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B7C200-4DB4-1CB0-65E3-5E7A0C158A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07308" y="1147757"/>
            <a:ext cx="4278435" cy="1161486"/>
          </a:xfrm>
        </p:spPr>
        <p:txBody>
          <a:bodyPr/>
          <a:lstStyle/>
          <a:p>
            <a:r>
              <a:rPr lang="en-US" dirty="0"/>
              <a:t>This table represents the growth of a </a:t>
            </a:r>
            <a:br>
              <a:rPr lang="en-US" dirty="0"/>
            </a:br>
            <a:r>
              <a:rPr lang="en-US" dirty="0"/>
              <a:t>$70 000 compound interest investment, with interest of 5.4% p.a. and monthly payments of $1,000.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C36A6EC-9150-E51B-4954-8C088C1103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07307" y="2326857"/>
            <a:ext cx="2005138" cy="364130"/>
          </a:xfrm>
        </p:spPr>
        <p:txBody>
          <a:bodyPr/>
          <a:lstStyle/>
          <a:p>
            <a:r>
              <a:rPr lang="en-US" b="0" dirty="0"/>
              <a:t>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3B9CB-5FED-51BF-4B0C-04B01790C50D}"/>
                  </a:ext>
                </a:extLst>
              </p:cNvPr>
              <p:cNvSpPr txBox="1"/>
              <p:nvPr/>
            </p:nvSpPr>
            <p:spPr>
              <a:xfrm>
                <a:off x="6096000" y="3183342"/>
                <a:ext cx="5013783" cy="4399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=70 000</m:t>
                    </m:r>
                  </m:oMath>
                </a14:m>
                <a:r>
                  <a:rPr lang="en-AU" sz="1599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=1.0045</m:t>
                    </m:r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+1000</m:t>
                    </m:r>
                  </m:oMath>
                </a14:m>
                <a:endParaRPr lang="en-US" sz="1599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3B9CB-5FED-51BF-4B0C-04B01790C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183342"/>
                <a:ext cx="5013783" cy="439907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F0D207C-4486-087C-595C-F8076ECF178D}"/>
              </a:ext>
            </a:extLst>
          </p:cNvPr>
          <p:cNvGraphicFramePr>
            <a:graphicFrameLocks noGrp="1"/>
          </p:cNvGraphicFramePr>
          <p:nvPr/>
        </p:nvGraphicFramePr>
        <p:xfrm>
          <a:off x="192323" y="1117680"/>
          <a:ext cx="5149660" cy="304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599">
                  <a:extLst>
                    <a:ext uri="{9D8B030D-6E8A-4147-A177-3AD203B41FA5}">
                      <a16:colId xmlns:a16="http://schemas.microsoft.com/office/drawing/2014/main" val="4241687308"/>
                    </a:ext>
                  </a:extLst>
                </a:gridCol>
                <a:gridCol w="1026513">
                  <a:extLst>
                    <a:ext uri="{9D8B030D-6E8A-4147-A177-3AD203B41FA5}">
                      <a16:colId xmlns:a16="http://schemas.microsoft.com/office/drawing/2014/main" val="210195186"/>
                    </a:ext>
                  </a:extLst>
                </a:gridCol>
                <a:gridCol w="1001913">
                  <a:extLst>
                    <a:ext uri="{9D8B030D-6E8A-4147-A177-3AD203B41FA5}">
                      <a16:colId xmlns:a16="http://schemas.microsoft.com/office/drawing/2014/main" val="2709111669"/>
                    </a:ext>
                  </a:extLst>
                </a:gridCol>
                <a:gridCol w="1125863">
                  <a:extLst>
                    <a:ext uri="{9D8B030D-6E8A-4147-A177-3AD203B41FA5}">
                      <a16:colId xmlns:a16="http://schemas.microsoft.com/office/drawing/2014/main" val="2090841979"/>
                    </a:ext>
                  </a:extLst>
                </a:gridCol>
                <a:gridCol w="1342772">
                  <a:extLst>
                    <a:ext uri="{9D8B030D-6E8A-4147-A177-3AD203B41FA5}">
                      <a16:colId xmlns:a16="http://schemas.microsoft.com/office/drawing/2014/main" val="3777183398"/>
                    </a:ext>
                  </a:extLst>
                </a:gridCol>
              </a:tblGrid>
              <a:tr h="528157">
                <a:tc>
                  <a:txBody>
                    <a:bodyPr/>
                    <a:lstStyle/>
                    <a:p>
                      <a:pPr algn="ctr"/>
                      <a:endParaRPr lang="en-AU" sz="1300" b="0" i="0" dirty="0">
                        <a:solidFill>
                          <a:schemeClr val="accent4"/>
                        </a:solidFill>
                        <a:latin typeface="Whitney SSm Semibold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Payment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Interest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Principal addition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Balance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689"/>
                  </a:ext>
                </a:extLst>
              </a:tr>
              <a:tr h="325020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70 000.00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3581"/>
                  </a:ext>
                </a:extLst>
              </a:tr>
              <a:tr h="330445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71 315.00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2119"/>
                  </a:ext>
                </a:extLst>
              </a:tr>
              <a:tr h="326299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72 635.92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8303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31497"/>
                  </a:ext>
                </a:extLst>
              </a:tr>
              <a:tr h="528157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1 063 638.10</a:t>
                      </a:r>
                    </a:p>
                    <a:p>
                      <a:pPr algn="r"/>
                      <a:endParaRPr lang="en-AU" sz="1300" b="0" i="0" dirty="0">
                        <a:solidFill>
                          <a:schemeClr val="tx1"/>
                        </a:solidFill>
                        <a:latin typeface="Whitney SSm Book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99408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1 069 424.48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513449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1 075 236.89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19624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2DD5158-91AF-B720-63A5-92A6184FA3DB}"/>
              </a:ext>
            </a:extLst>
          </p:cNvPr>
          <p:cNvSpPr/>
          <p:nvPr/>
        </p:nvSpPr>
        <p:spPr>
          <a:xfrm>
            <a:off x="141538" y="1921767"/>
            <a:ext cx="5243198" cy="42766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39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7EBA93-46BB-4A46-8BCF-6F0319277F58}"/>
                  </a:ext>
                </a:extLst>
              </p:cNvPr>
              <p:cNvSpPr txBox="1"/>
              <p:nvPr/>
            </p:nvSpPr>
            <p:spPr>
              <a:xfrm>
                <a:off x="192322" y="4897071"/>
                <a:ext cx="11858164" cy="18627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Whitney SSm Book" pitchFamily="2" charset="0"/>
                        </a:rPr>
                        <m:t>Annual</m:t>
                      </m:r>
                      <m:r>
                        <m:rPr>
                          <m:nor/>
                        </m:rPr>
                        <a:rPr lang="en-US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Whitney SSm Book" pitchFamily="2" charset="0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Whitney SSm Book" pitchFamily="2" charset="0"/>
                        </a:rPr>
                        <m:t>rat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AU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any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interest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prior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dirty="0">
                              <a:latin typeface="Whitney SSm Book" pitchFamily="2" charset="0"/>
                            </a:rPr>
                            <m:t>balance</m:t>
                          </m:r>
                        </m:den>
                      </m:f>
                      <m:r>
                        <a:rPr lang="en-AU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100</m:t>
                      </m:r>
                      <m:r>
                        <a:rPr lang="en-AU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compounding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periods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year</m:t>
                      </m:r>
                    </m:oMath>
                  </m:oMathPara>
                </a14:m>
                <a:endParaRPr lang="en-US" dirty="0">
                  <a:latin typeface="Whitney SSm Book" pitchFamily="2" charset="0"/>
                </a:endParaRP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Principal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reduction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payment</m:t>
                      </m:r>
                      <m:r>
                        <a:rPr lang="en-AU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AU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interest</m:t>
                      </m:r>
                    </m:oMath>
                  </m:oMathPara>
                </a14:m>
                <a:endParaRPr lang="en-AU" dirty="0">
                  <a:latin typeface="Whitney SSm Book" pitchFamily="2" charset="0"/>
                </a:endParaRPr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interest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final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balance</m:t>
                      </m:r>
                      <m:r>
                        <a:rPr lang="en-AU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initial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dirty="0">
                          <a:latin typeface="Whitney SSm Book" pitchFamily="2" charset="0"/>
                        </a:rPr>
                        <m:t>payments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7EBA93-46BB-4A46-8BCF-6F0319277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22" y="4897071"/>
                <a:ext cx="11858164" cy="1862797"/>
              </a:xfrm>
              <a:prstGeom prst="rect">
                <a:avLst/>
              </a:prstGeom>
              <a:blipFill>
                <a:blip r:embed="rId4"/>
                <a:stretch>
                  <a:fillRect l="-10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74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7716"/>
            <a:ext cx="10515600" cy="1325563"/>
          </a:xfrm>
        </p:spPr>
        <p:txBody>
          <a:bodyPr/>
          <a:lstStyle/>
          <a:p>
            <a:r>
              <a:rPr lang="en-AU" b="0" dirty="0"/>
              <a:t>Annuity investment – amortisation table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8CB7C200-4DB4-1CB0-65E3-5E7A0C158A8D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5407309" y="973037"/>
                <a:ext cx="6784692" cy="6128400"/>
              </a:xfrm>
            </p:spPr>
            <p:txBody>
              <a:bodyPr/>
              <a:lstStyle/>
              <a:p>
                <a:r>
                  <a:rPr lang="en-AU" dirty="0"/>
                  <a:t>The table shown represents an </a:t>
                </a:r>
                <a:r>
                  <a:rPr lang="en-AU" dirty="0">
                    <a:solidFill>
                      <a:srgbClr val="0070C0"/>
                    </a:solidFill>
                  </a:rPr>
                  <a:t>annuity investment </a:t>
                </a:r>
                <a:r>
                  <a:rPr lang="en-AU" dirty="0"/>
                  <a:t>with an initial deposit of </a:t>
                </a:r>
                <a:r>
                  <a:rPr lang="en-AU" dirty="0">
                    <a:solidFill>
                      <a:srgbClr val="0070C0"/>
                    </a:solidFill>
                  </a:rPr>
                  <a:t>$5000 </a:t>
                </a:r>
                <a:r>
                  <a:rPr lang="en-AU" dirty="0"/>
                  <a:t>and an interest rate of </a:t>
                </a:r>
                <a:r>
                  <a:rPr lang="en-AU" dirty="0">
                    <a:solidFill>
                      <a:srgbClr val="0070C0"/>
                    </a:solidFill>
                  </a:rPr>
                  <a:t>5.2% per annum</a:t>
                </a:r>
                <a:r>
                  <a:rPr lang="en-AU" dirty="0"/>
                  <a:t>, compounding </a:t>
                </a:r>
                <a:r>
                  <a:rPr lang="en-AU" dirty="0">
                    <a:solidFill>
                      <a:srgbClr val="0070C0"/>
                    </a:solidFill>
                  </a:rPr>
                  <a:t>quarterly</a:t>
                </a:r>
                <a:r>
                  <a:rPr lang="en-AU" dirty="0"/>
                  <a:t>. Regular deposits of </a:t>
                </a:r>
                <a:r>
                  <a:rPr lang="en-AU" dirty="0">
                    <a:solidFill>
                      <a:srgbClr val="0070C0"/>
                    </a:solidFill>
                  </a:rPr>
                  <a:t>$200 </a:t>
                </a:r>
                <a:r>
                  <a:rPr lang="en-AU" dirty="0"/>
                  <a:t>are made at the end of each quarter. </a:t>
                </a:r>
              </a:p>
              <a:p>
                <a:r>
                  <a:rPr lang="en-AU" dirty="0"/>
                  <a:t>a. Determine the missing payment for payment number 1.</a:t>
                </a:r>
              </a:p>
              <a:p>
                <a:r>
                  <a:rPr lang="en-AU" dirty="0"/>
                  <a:t>payment = 200</a:t>
                </a:r>
              </a:p>
              <a:p>
                <a:r>
                  <a:rPr lang="en-AU" dirty="0"/>
                  <a:t>b. Calculate the missing principal addition for payment number 2.</a:t>
                </a:r>
              </a:p>
              <a:p>
                <a:r>
                  <a:rPr lang="en-AU" dirty="0"/>
                  <a:t>principal addition = payment + interest = 200.00 + 68.45 = 268.45</a:t>
                </a:r>
              </a:p>
              <a:p>
                <a:r>
                  <a:rPr lang="en-AU" dirty="0"/>
                  <a:t>c. Calculate the missing investment balance after payment number 3.</a:t>
                </a:r>
              </a:p>
              <a:p>
                <a:r>
                  <a:rPr lang="en-AU" dirty="0"/>
                  <a:t>balance of investment = principal addition + previous investment balance = 5533.45 + 271.93 = 5805.38</a:t>
                </a:r>
              </a:p>
              <a:p>
                <a:r>
                  <a:rPr lang="en-AU" dirty="0"/>
                  <a:t>d. Calculate the missing interest for payment number 4.</a:t>
                </a:r>
              </a:p>
              <a:p>
                <a:r>
                  <a:rPr lang="en-AU" dirty="0"/>
                  <a:t>interest = ​</a:t>
                </a:r>
                <a:r>
                  <a:rPr lang="en-AU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600" b="0" i="0" dirty="0" smtClean="0">
                            <a:latin typeface="Whitney SSm Book" pitchFamily="2" charset="0"/>
                          </a:rPr>
                          <m:t>r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1600" b="0" i="0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dirty="0"/>
                  <a:t> × previous investment balance = ​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600" b="0" i="0" dirty="0" smtClean="0">
                            <a:latin typeface="Cambria Math" panose="02040503050406030204" pitchFamily="18" charset="0"/>
                          </a:rPr>
                          <m:t>5.2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1600" b="0" i="0" dirty="0" smtClean="0">
                            <a:latin typeface="Cambria Math" panose="02040503050406030204" pitchFamily="18" charset="0"/>
                          </a:rPr>
                          <m:t>4∗</m:t>
                        </m:r>
                        <m:r>
                          <m:rPr>
                            <m:nor/>
                          </m:rPr>
                          <a:rPr lang="en-AU" sz="16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dirty="0"/>
                  <a:t> × 5805.38 = ​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AU" sz="1600" dirty="0">
                            <a:latin typeface="Cambria Math" panose="02040503050406030204" pitchFamily="18" charset="0"/>
                          </a:rPr>
                          <m:t>5.2</m:t>
                        </m:r>
                      </m:num>
                      <m:den>
                        <m:r>
                          <m:rPr>
                            <m:nor/>
                          </m:rPr>
                          <a:rPr lang="en-AU" sz="1600" dirty="0">
                            <a:latin typeface="Cambria Math" panose="02040503050406030204" pitchFamily="18" charset="0"/>
                          </a:rPr>
                          <m:t>400</m:t>
                        </m:r>
                      </m:den>
                    </m:f>
                  </m:oMath>
                </a14:m>
                <a:r>
                  <a:rPr lang="en-AU" dirty="0"/>
                  <a:t> × 5805.38  = 75.469...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Text Placeholder 8">
                <a:extLst>
                  <a:ext uri="{FF2B5EF4-FFF2-40B4-BE49-F238E27FC236}">
                    <a16:creationId xmlns:a16="http://schemas.microsoft.com/office/drawing/2014/main" id="{8CB7C200-4DB4-1CB0-65E3-5E7A0C158A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5407309" y="973037"/>
                <a:ext cx="6784692" cy="6128400"/>
              </a:xfrm>
              <a:blipFill>
                <a:blip r:embed="rId3"/>
                <a:stretch>
                  <a:fillRect l="-809" t="-29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3B9CB-5FED-51BF-4B0C-04B01790C50D}"/>
                  </a:ext>
                </a:extLst>
              </p:cNvPr>
              <p:cNvSpPr txBox="1"/>
              <p:nvPr/>
            </p:nvSpPr>
            <p:spPr>
              <a:xfrm>
                <a:off x="97972" y="3438187"/>
                <a:ext cx="5013783" cy="4399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AU" sz="1599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5</m:t>
                    </m:r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000</m:t>
                    </m:r>
                  </m:oMath>
                </a14:m>
                <a:r>
                  <a:rPr lang="en-AU" sz="1599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</m:t>
                    </m:r>
                    <m:r>
                      <a:rPr lang="en-AU" sz="1599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13</m:t>
                    </m:r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AU" sz="1599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00</m:t>
                    </m:r>
                  </m:oMath>
                </a14:m>
                <a:endParaRPr lang="en-US" sz="1599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F3B9CB-5FED-51BF-4B0C-04B01790C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72" y="3438187"/>
                <a:ext cx="5013783" cy="439907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7EBA93-46BB-4A46-8BCF-6F0319277F58}"/>
                  </a:ext>
                </a:extLst>
              </p:cNvPr>
              <p:cNvSpPr txBox="1"/>
              <p:nvPr/>
            </p:nvSpPr>
            <p:spPr>
              <a:xfrm>
                <a:off x="0" y="5321095"/>
                <a:ext cx="5407309" cy="13063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Annual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rat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AU" sz="1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any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interest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prior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balance</m:t>
                          </m:r>
                        </m:den>
                      </m:f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100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compounding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periods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year</m:t>
                      </m:r>
                    </m:oMath>
                  </m:oMathPara>
                </a14:m>
                <a:endParaRPr lang="en-US" sz="1200" dirty="0">
                  <a:latin typeface="Whitney SSm Book" pitchFamily="2" charset="0"/>
                </a:endParaRP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Principal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reduction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payment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AU" sz="12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interest</m:t>
                      </m:r>
                    </m:oMath>
                  </m:oMathPara>
                </a14:m>
                <a:endParaRPr lang="en-AU" sz="1200" dirty="0">
                  <a:latin typeface="Whitney SSm Book" pitchFamily="2" charset="0"/>
                </a:endParaRP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interest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final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balance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initial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payments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7EBA93-46BB-4A46-8BCF-6F0319277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21095"/>
                <a:ext cx="5407309" cy="13063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769CBE2-3919-4EF0-8A01-9F1C77D09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097923"/>
            <a:ext cx="5407308" cy="176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4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1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AU" b="0" dirty="0"/>
              <a:t>Annuity investment – finance solver</a:t>
            </a:r>
            <a:br>
              <a:rPr lang="en-AU" b="0" dirty="0"/>
            </a:br>
            <a:endParaRPr lang="en-AU" b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A44154F-3833-5CA0-6792-D1CBC55F58FE}"/>
              </a:ext>
            </a:extLst>
          </p:cNvPr>
          <p:cNvSpPr txBox="1">
            <a:spLocks/>
          </p:cNvSpPr>
          <p:nvPr/>
        </p:nvSpPr>
        <p:spPr>
          <a:xfrm>
            <a:off x="0" y="733994"/>
            <a:ext cx="12192000" cy="2937172"/>
          </a:xfrm>
          <a:prstGeom prst="rect">
            <a:avLst/>
          </a:prstGeom>
        </p:spPr>
        <p:txBody>
          <a:bodyPr wrap="square" lIns="95970" tIns="47985" rIns="95970" bIns="47985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Whitney SSm Book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Whitney SSm Semi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Whitney SSm Book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Whitney SSm Semi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Whitney SSm Semi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000" dirty="0"/>
              <a:t>Steve is saving up for a cruise holiday by investing </a:t>
            </a:r>
            <a:r>
              <a:rPr lang="en-AU" sz="2000" dirty="0">
                <a:solidFill>
                  <a:srgbClr val="0070C0"/>
                </a:solidFill>
              </a:rPr>
              <a:t>$10 000 </a:t>
            </a:r>
            <a:r>
              <a:rPr lang="en-AU" sz="2000" dirty="0"/>
              <a:t>in an account that earns interest at a rate of </a:t>
            </a:r>
            <a:r>
              <a:rPr lang="en-AU" sz="2000" dirty="0">
                <a:solidFill>
                  <a:srgbClr val="0070C0"/>
                </a:solidFill>
              </a:rPr>
              <a:t>3.90% per annum</a:t>
            </a:r>
            <a:r>
              <a:rPr lang="en-AU" sz="2000" dirty="0"/>
              <a:t>, compounding </a:t>
            </a:r>
            <a:r>
              <a:rPr lang="en-AU" sz="2000" dirty="0">
                <a:solidFill>
                  <a:srgbClr val="0070C0"/>
                </a:solidFill>
              </a:rPr>
              <a:t>monthly</a:t>
            </a:r>
            <a:r>
              <a:rPr lang="en-AU" sz="2000" dirty="0"/>
              <a:t>. He deposits </a:t>
            </a:r>
            <a:r>
              <a:rPr lang="en-AU" sz="2000" dirty="0">
                <a:solidFill>
                  <a:srgbClr val="0070C0"/>
                </a:solidFill>
              </a:rPr>
              <a:t>$500 </a:t>
            </a:r>
            <a:r>
              <a:rPr lang="en-AU" sz="2000" dirty="0"/>
              <a:t>at the end of each month. </a:t>
            </a:r>
          </a:p>
          <a:p>
            <a:pPr marL="457200" indent="-457200">
              <a:buAutoNum type="alphaLcPeriod"/>
            </a:pPr>
            <a:r>
              <a:rPr lang="en-AU" sz="2000" dirty="0"/>
              <a:t>After </a:t>
            </a:r>
            <a:r>
              <a:rPr lang="en-AU" sz="2000" dirty="0">
                <a:solidFill>
                  <a:srgbClr val="0070C0"/>
                </a:solidFill>
              </a:rPr>
              <a:t>5 years</a:t>
            </a:r>
            <a:r>
              <a:rPr lang="en-AU" sz="2000" dirty="0"/>
              <a:t>, how much is in Steve’s account?  </a:t>
            </a:r>
            <a:r>
              <a:rPr lang="en-US" sz="2000" dirty="0"/>
              <a:t>$45,214.93</a:t>
            </a:r>
          </a:p>
          <a:p>
            <a:pPr marL="457200" indent="-457200">
              <a:buAutoNum type="alphaLcPeriod"/>
            </a:pPr>
            <a:r>
              <a:rPr lang="en-AU" sz="2000" dirty="0"/>
              <a:t>How much interest has the account earned after </a:t>
            </a:r>
            <a:r>
              <a:rPr lang="en-AU" sz="2000" dirty="0">
                <a:solidFill>
                  <a:srgbClr val="0070C0"/>
                </a:solidFill>
              </a:rPr>
              <a:t>5 years</a:t>
            </a:r>
            <a:r>
              <a:rPr lang="en-AU" sz="2000" dirty="0"/>
              <a:t>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dirty="0"/>
              <a:t>       growth = 45 214.93 − 10 000 = 35 214.93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dirty="0"/>
              <a:t>       total amount paid= 500 × 60 = 30 000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AU" sz="2000" dirty="0"/>
              <a:t>       interest = 35 214.93 − 30 000 = 5214.93</a:t>
            </a:r>
          </a:p>
        </p:txBody>
      </p:sp>
      <p:sp>
        <p:nvSpPr>
          <p:cNvPr id="37" name="Round Single Corner of Rectangle 36">
            <a:extLst>
              <a:ext uri="{FF2B5EF4-FFF2-40B4-BE49-F238E27FC236}">
                <a16:creationId xmlns:a16="http://schemas.microsoft.com/office/drawing/2014/main" id="{C4B27236-E686-7FE6-09F1-27E16BE2697D}"/>
              </a:ext>
            </a:extLst>
          </p:cNvPr>
          <p:cNvSpPr/>
          <p:nvPr/>
        </p:nvSpPr>
        <p:spPr>
          <a:xfrm>
            <a:off x="4340913" y="5783739"/>
            <a:ext cx="3519706" cy="1085149"/>
          </a:xfrm>
          <a:prstGeom prst="round1Rect">
            <a:avLst>
              <a:gd name="adj" fmla="val 3440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5970" tIns="95970" rIns="95970" bIns="95970" rtlCol="0" anchor="ctr">
            <a:spAutoFit/>
          </a:bodyPr>
          <a:lstStyle/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accent3">
                    <a:lumMod val="75000"/>
                  </a:schemeClr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Tip!</a:t>
            </a:r>
          </a:p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For PV, </a:t>
            </a:r>
            <a:r>
              <a:rPr lang="en-AU" sz="1333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Pmt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, FV:</a:t>
            </a:r>
          </a:p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A value you </a:t>
            </a:r>
            <a:r>
              <a:rPr lang="en-AU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receive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 is positive</a:t>
            </a:r>
          </a:p>
          <a:p>
            <a:pPr marL="181974">
              <a:lnSpc>
                <a:spcPct val="110000"/>
              </a:lnSpc>
            </a:pP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A value you </a:t>
            </a:r>
            <a:r>
              <a:rPr lang="en-AU" sz="1333" dirty="0">
                <a:solidFill>
                  <a:schemeClr val="tx1">
                    <a:lumMod val="75000"/>
                    <a:lumOff val="25000"/>
                  </a:schemeClr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give</a:t>
            </a:r>
            <a:r>
              <a:rPr lang="en-AU" sz="1333" dirty="0">
                <a:solidFill>
                  <a:schemeClr val="tx1">
                    <a:lumMod val="90000"/>
                    <a:lumOff val="10000"/>
                  </a:schemeClr>
                </a:solidFill>
                <a:latin typeface="Whitney SSm Book" pitchFamily="2" charset="0"/>
                <a:ea typeface="Whitney Office" charset="0"/>
                <a:cs typeface="Whitney Office" charset="0"/>
              </a:rPr>
              <a:t> is negative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B531EC4-EFA7-F645-F623-5D4D19668A4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56004" y="5880052"/>
            <a:ext cx="191941" cy="287911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8AD775-0E3A-6D2C-0EF3-1D37C9D6C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971" y="3825719"/>
            <a:ext cx="3726209" cy="315827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7008D0-7510-4A31-A8A1-BF28BFCBEB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913" y="3735167"/>
            <a:ext cx="2534004" cy="19719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FCE473C-C69F-421A-9BDA-853875C17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0619" y="1517357"/>
            <a:ext cx="4120137" cy="253400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E2FE8B0-C2A8-43E7-B845-56631F1EEFB8}"/>
              </a:ext>
            </a:extLst>
          </p:cNvPr>
          <p:cNvSpPr txBox="1"/>
          <p:nvPr/>
        </p:nvSpPr>
        <p:spPr>
          <a:xfrm>
            <a:off x="6874917" y="6273225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6.5 &amp; 6.8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6471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B3CA60-190E-84ED-D30A-B4124F53C8E8}"/>
              </a:ext>
            </a:extLst>
          </p:cNvPr>
          <p:cNvSpPr txBox="1"/>
          <p:nvPr/>
        </p:nvSpPr>
        <p:spPr>
          <a:xfrm>
            <a:off x="4454994" y="144958"/>
            <a:ext cx="5609801" cy="150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latin typeface="Whitney SSm Book" pitchFamily="2" charset="0"/>
              </a:rPr>
              <a:t>A compound interest investment is an investment that you add regular contributions to.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latin typeface="Whitney SSm Book" pitchFamily="2" charset="0"/>
              </a:rPr>
              <a:t>Each period, the value of the investment increases with interest and then increases more with the payment you make. </a:t>
            </a:r>
            <a:endParaRPr lang="en-AU" sz="1400" dirty="0">
              <a:latin typeface="Whitney SSm Book" pitchFamily="2" charset="0"/>
            </a:endParaRPr>
          </a:p>
          <a:p>
            <a:pPr>
              <a:lnSpc>
                <a:spcPct val="110000"/>
              </a:lnSpc>
            </a:pPr>
            <a:r>
              <a:rPr lang="en-AU" sz="1400" dirty="0">
                <a:latin typeface="Whitney SSm Book" pitchFamily="2" charset="0"/>
              </a:rPr>
              <a:t>There is a lot of growth because each payment causes the interest added next time to be higher.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80BADA-EFD4-464C-7856-B97E8A7EB829}"/>
                  </a:ext>
                </a:extLst>
              </p:cNvPr>
              <p:cNvSpPr txBox="1"/>
              <p:nvPr/>
            </p:nvSpPr>
            <p:spPr>
              <a:xfrm>
                <a:off x="192322" y="825256"/>
                <a:ext cx="4209719" cy="4399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=70 000</m:t>
                    </m:r>
                  </m:oMath>
                </a14:m>
                <a:r>
                  <a:rPr lang="en-AU" sz="1599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=1.0045</m:t>
                    </m:r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+1000</m:t>
                    </m:r>
                  </m:oMath>
                </a14:m>
                <a:endParaRPr lang="en-US" sz="2399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E80BADA-EFD4-464C-7856-B97E8A7EB8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22" y="825256"/>
                <a:ext cx="4209719" cy="439907"/>
              </a:xfrm>
              <a:prstGeom prst="rect">
                <a:avLst/>
              </a:prstGeom>
              <a:blipFill>
                <a:blip r:embed="rId3"/>
                <a:stretch>
                  <a:fillRect b="-5479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8B304C-DB4E-C9E7-4239-0D1D1D404DE4}"/>
              </a:ext>
            </a:extLst>
          </p:cNvPr>
          <p:cNvGraphicFramePr>
            <a:graphicFrameLocks noGrp="1"/>
          </p:cNvGraphicFramePr>
          <p:nvPr/>
        </p:nvGraphicFramePr>
        <p:xfrm>
          <a:off x="4576331" y="1842336"/>
          <a:ext cx="5155483" cy="3045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599">
                  <a:extLst>
                    <a:ext uri="{9D8B030D-6E8A-4147-A177-3AD203B41FA5}">
                      <a16:colId xmlns:a16="http://schemas.microsoft.com/office/drawing/2014/main" val="4241687308"/>
                    </a:ext>
                  </a:extLst>
                </a:gridCol>
                <a:gridCol w="1000302">
                  <a:extLst>
                    <a:ext uri="{9D8B030D-6E8A-4147-A177-3AD203B41FA5}">
                      <a16:colId xmlns:a16="http://schemas.microsoft.com/office/drawing/2014/main" val="210195186"/>
                    </a:ext>
                  </a:extLst>
                </a:gridCol>
                <a:gridCol w="950269">
                  <a:extLst>
                    <a:ext uri="{9D8B030D-6E8A-4147-A177-3AD203B41FA5}">
                      <a16:colId xmlns:a16="http://schemas.microsoft.com/office/drawing/2014/main" val="2709111669"/>
                    </a:ext>
                  </a:extLst>
                </a:gridCol>
                <a:gridCol w="1177507">
                  <a:extLst>
                    <a:ext uri="{9D8B030D-6E8A-4147-A177-3AD203B41FA5}">
                      <a16:colId xmlns:a16="http://schemas.microsoft.com/office/drawing/2014/main" val="2090841979"/>
                    </a:ext>
                  </a:extLst>
                </a:gridCol>
                <a:gridCol w="1374806">
                  <a:extLst>
                    <a:ext uri="{9D8B030D-6E8A-4147-A177-3AD203B41FA5}">
                      <a16:colId xmlns:a16="http://schemas.microsoft.com/office/drawing/2014/main" val="3777183398"/>
                    </a:ext>
                  </a:extLst>
                </a:gridCol>
              </a:tblGrid>
              <a:tr h="528157">
                <a:tc>
                  <a:txBody>
                    <a:bodyPr/>
                    <a:lstStyle/>
                    <a:p>
                      <a:pPr algn="ctr"/>
                      <a:endParaRPr lang="en-AU" sz="1300" b="0" i="0" dirty="0">
                        <a:solidFill>
                          <a:schemeClr val="accent4"/>
                        </a:solidFill>
                        <a:latin typeface="Whitney SSm Semibold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Payment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Interest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Principal addition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Balance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72689"/>
                  </a:ext>
                </a:extLst>
              </a:tr>
              <a:tr h="325020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70 000.00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293581"/>
                  </a:ext>
                </a:extLst>
              </a:tr>
              <a:tr h="330445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71 315.00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612119"/>
                  </a:ext>
                </a:extLst>
              </a:tr>
              <a:tr h="326299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1320.92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72 635.92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8303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…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6631497"/>
                  </a:ext>
                </a:extLst>
              </a:tr>
              <a:tr h="528157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5760.45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1 063 638.10</a:t>
                      </a:r>
                    </a:p>
                    <a:p>
                      <a:pPr algn="r"/>
                      <a:endParaRPr lang="en-AU" sz="1300" b="0" i="0" dirty="0">
                        <a:solidFill>
                          <a:schemeClr val="tx1"/>
                        </a:solidFill>
                        <a:latin typeface="Whitney SSm Book" pitchFamily="2" charset="0"/>
                      </a:endParaRP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99408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5786.37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1 069 424.48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9513449"/>
                  </a:ext>
                </a:extLst>
              </a:tr>
              <a:tr h="335896">
                <a:tc>
                  <a:txBody>
                    <a:bodyPr/>
                    <a:lstStyle/>
                    <a:p>
                      <a:pPr algn="ctr"/>
                      <a:r>
                        <a:rPr lang="en-AU" sz="1300" b="0" i="0" dirty="0">
                          <a:solidFill>
                            <a:schemeClr val="accent4"/>
                          </a:solidFill>
                          <a:latin typeface="Whitney SSm Semibold" pitchFamily="2" charset="0"/>
                        </a:rPr>
                        <a:t>332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8ABF">
                        <a:alpha val="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1000.00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4812.41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5812.41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300" b="0" i="0" dirty="0">
                          <a:solidFill>
                            <a:schemeClr val="tx1"/>
                          </a:solidFill>
                          <a:latin typeface="Whitney SSm Book" pitchFamily="2" charset="0"/>
                        </a:rPr>
                        <a:t>1 075 236.89</a:t>
                      </a:r>
                    </a:p>
                  </a:txBody>
                  <a:tcPr marL="121882" marR="121882" marT="60941" marB="609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19624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525585-2AEB-6A94-667D-EC782EF5910E}"/>
                  </a:ext>
                </a:extLst>
              </p:cNvPr>
              <p:cNvSpPr txBox="1"/>
              <p:nvPr/>
            </p:nvSpPr>
            <p:spPr>
              <a:xfrm>
                <a:off x="2083419" y="5210046"/>
                <a:ext cx="6339426" cy="13063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Annual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interest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Whitney SSm Book" pitchFamily="2" charset="0"/>
                        </a:rPr>
                        <m:t>rat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200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AU" sz="1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any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interest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value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prior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AU" sz="1200" dirty="0">
                              <a:latin typeface="Whitney SSm Book" pitchFamily="2" charset="0"/>
                            </a:rPr>
                            <m:t>balance</m:t>
                          </m:r>
                        </m:den>
                      </m:f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100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compounding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periods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per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year</m:t>
                      </m:r>
                    </m:oMath>
                  </m:oMathPara>
                </a14:m>
                <a:endParaRPr lang="en-AU" sz="1200" dirty="0"/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Principal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reduction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payment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AU" sz="12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interest</m:t>
                      </m:r>
                    </m:oMath>
                  </m:oMathPara>
                </a14:m>
                <a:endParaRPr lang="en-US" sz="1200" dirty="0"/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interest</m:t>
                      </m:r>
                      <m:r>
                        <a:rPr lang="en-US" sz="1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final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a:rPr lang="en-AU" sz="12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initial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balance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−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AU" sz="1200" dirty="0">
                          <a:latin typeface="Whitney SSm Book" pitchFamily="2" charset="0"/>
                        </a:rPr>
                        <m:t>payments</m:t>
                      </m:r>
                    </m:oMath>
                  </m:oMathPara>
                </a14:m>
                <a:endParaRPr lang="en-AU" sz="1200" dirty="0">
                  <a:latin typeface="Whitney SSm Book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525585-2AEB-6A94-667D-EC782EF59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419" y="5210046"/>
                <a:ext cx="6339426" cy="13063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A637163-3BCC-0CB4-4BDE-81B90754B4EF}"/>
              </a:ext>
            </a:extLst>
          </p:cNvPr>
          <p:cNvSpPr txBox="1"/>
          <p:nvPr/>
        </p:nvSpPr>
        <p:spPr>
          <a:xfrm>
            <a:off x="9935565" y="1508719"/>
            <a:ext cx="2159334" cy="8595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</a:ln>
        </p:spPr>
        <p:txBody>
          <a:bodyPr wrap="square" lIns="95970" tIns="95970" rIns="95970" bIns="95970" rtlCol="0">
            <a:spAutoFit/>
          </a:bodyPr>
          <a:lstStyle/>
          <a:p>
            <a:pPr marL="10581">
              <a:lnSpc>
                <a:spcPct val="110000"/>
              </a:lnSpc>
              <a:tabLst>
                <a:tab pos="1946700" algn="l"/>
              </a:tabLst>
            </a:pPr>
            <a:r>
              <a:rPr lang="en-AU" sz="1333" dirty="0">
                <a:solidFill>
                  <a:schemeClr val="accent2"/>
                </a:solidFill>
                <a:latin typeface="Whitney SSm Semibold" pitchFamily="2" charset="0"/>
                <a:ea typeface="Whitney Office" charset="0"/>
                <a:cs typeface="Whitney Office" charset="0"/>
              </a:rPr>
              <a:t>What’s coming next</a:t>
            </a:r>
          </a:p>
          <a:p>
            <a:pPr marL="10581">
              <a:lnSpc>
                <a:spcPct val="110000"/>
              </a:lnSpc>
              <a:tabLst>
                <a:tab pos="1946700" algn="l"/>
              </a:tabLst>
            </a:pPr>
            <a:r>
              <a:rPr lang="en-AU" sz="1333" dirty="0">
                <a:latin typeface="Whitney SSm Book" pitchFamily="2" charset="0"/>
              </a:rPr>
              <a:t>Chapter 6 − </a:t>
            </a:r>
            <a:br>
              <a:rPr lang="en-AU" sz="1333" dirty="0">
                <a:latin typeface="Whitney SSm Book" pitchFamily="2" charset="0"/>
              </a:rPr>
            </a:br>
            <a:r>
              <a:rPr lang="en-AU" sz="1333" dirty="0">
                <a:latin typeface="Whitney SSm Book" pitchFamily="2" charset="0"/>
              </a:rPr>
              <a:t>Progress check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0AC854-045F-2B6F-B7F1-C80E52D695C7}"/>
              </a:ext>
            </a:extLst>
          </p:cNvPr>
          <p:cNvGrpSpPr/>
          <p:nvPr/>
        </p:nvGrpSpPr>
        <p:grpSpPr>
          <a:xfrm>
            <a:off x="192323" y="1508718"/>
            <a:ext cx="4262671" cy="3586427"/>
            <a:chOff x="353086" y="2237108"/>
            <a:chExt cx="3679671" cy="243032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38EDAC0-9DF7-EA40-79AE-CA63FF359D37}"/>
                </a:ext>
              </a:extLst>
            </p:cNvPr>
            <p:cNvGrpSpPr/>
            <p:nvPr/>
          </p:nvGrpSpPr>
          <p:grpSpPr>
            <a:xfrm>
              <a:off x="353086" y="2237108"/>
              <a:ext cx="3679671" cy="2430329"/>
              <a:chOff x="0" y="0"/>
              <a:chExt cx="3594100" cy="26987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E9C8C2B-AC9C-071D-00CF-8CD8638248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94100" cy="269875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A02CC20-C9A7-98EE-AF15-4628EC976580}"/>
                  </a:ext>
                </a:extLst>
              </p:cNvPr>
              <p:cNvGrpSpPr/>
              <p:nvPr/>
            </p:nvGrpSpPr>
            <p:grpSpPr>
              <a:xfrm>
                <a:off x="779929" y="355784"/>
                <a:ext cx="2411282" cy="2306323"/>
                <a:chOff x="0" y="11539"/>
                <a:chExt cx="2411282" cy="2306323"/>
              </a:xfrm>
            </p:grpSpPr>
            <p:sp>
              <p:nvSpPr>
                <p:cNvPr id="18" name="Text Box 2">
                  <a:extLst>
                    <a:ext uri="{FF2B5EF4-FFF2-40B4-BE49-F238E27FC236}">
                      <a16:creationId xmlns:a16="http://schemas.microsoft.com/office/drawing/2014/main" id="{670F8E43-BC23-27FE-734C-5CC4C9DAF4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11539"/>
                  <a:ext cx="2373630" cy="24193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19" name="Text Box 2">
                  <a:extLst>
                    <a:ext uri="{FF2B5EF4-FFF2-40B4-BE49-F238E27FC236}">
                      <a16:creationId xmlns:a16="http://schemas.microsoft.com/office/drawing/2014/main" id="{A2D6C5C6-A138-1541-4C91-ECD007C318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344244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0" name="Text Box 2">
                  <a:extLst>
                    <a:ext uri="{FF2B5EF4-FFF2-40B4-BE49-F238E27FC236}">
                      <a16:creationId xmlns:a16="http://schemas.microsoft.com/office/drawing/2014/main" id="{6D5CFB78-3566-769C-5A60-A3CBA7EFC5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688489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1" name="Text Box 2">
                  <a:extLst>
                    <a:ext uri="{FF2B5EF4-FFF2-40B4-BE49-F238E27FC236}">
                      <a16:creationId xmlns:a16="http://schemas.microsoft.com/office/drawing/2014/main" id="{B56484FC-A671-CC76-CDA3-038A4E619F9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8" y="1032734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2" name="Text Box 2">
                  <a:extLst>
                    <a:ext uri="{FF2B5EF4-FFF2-40B4-BE49-F238E27FC236}">
                      <a16:creationId xmlns:a16="http://schemas.microsoft.com/office/drawing/2014/main" id="{EE94DB4A-F222-97F2-407C-53459C0D57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895" y="1382357"/>
                  <a:ext cx="2373630" cy="2311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3" name="Text Box 2">
                  <a:extLst>
                    <a:ext uri="{FF2B5EF4-FFF2-40B4-BE49-F238E27FC236}">
                      <a16:creationId xmlns:a16="http://schemas.microsoft.com/office/drawing/2014/main" id="{FAA9E79A-D87B-27F1-CAFE-3A6791C0DCA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1731981"/>
                  <a:ext cx="2373630" cy="23622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  <p:sp>
              <p:nvSpPr>
                <p:cNvPr id="24" name="Text Box 2">
                  <a:extLst>
                    <a:ext uri="{FF2B5EF4-FFF2-40B4-BE49-F238E27FC236}">
                      <a16:creationId xmlns:a16="http://schemas.microsoft.com/office/drawing/2014/main" id="{85EAFEE3-FE39-A0C8-ECB9-D1BCAC4349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652" y="2070847"/>
                  <a:ext cx="2373630" cy="24701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121882" tIns="60941" rIns="121882" bIns="60941" anchor="t" anchorCtr="0">
                  <a:noAutofit/>
                </a:bodyPr>
                <a:lstStyle/>
                <a:p>
                  <a:r>
                    <a:rPr lang="en-AU" sz="1466">
                      <a:latin typeface="Calibri" panose="020F050202020403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 </a:t>
                  </a:r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2692224-CDA9-8AE4-3CED-19BB47B75A88}"/>
                </a:ext>
              </a:extLst>
            </p:cNvPr>
            <p:cNvSpPr txBox="1"/>
            <p:nvPr/>
          </p:nvSpPr>
          <p:spPr>
            <a:xfrm>
              <a:off x="1090623" y="2545843"/>
              <a:ext cx="2549391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Total number of periods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DE73022-5D24-C079-3195-A270F8AF6AEC}"/>
                </a:ext>
              </a:extLst>
            </p:cNvPr>
            <p:cNvSpPr txBox="1"/>
            <p:nvPr/>
          </p:nvSpPr>
          <p:spPr>
            <a:xfrm>
              <a:off x="1101330" y="2851808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Annual interest rate 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4568C0-0273-21B5-6763-9968C4D8C86E}"/>
                </a:ext>
              </a:extLst>
            </p:cNvPr>
            <p:cNvSpPr txBox="1"/>
            <p:nvPr/>
          </p:nvSpPr>
          <p:spPr>
            <a:xfrm>
              <a:off x="1090624" y="3161308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Present value 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330FEA2-C3E8-D904-17B8-91C39B452C01}"/>
                </a:ext>
              </a:extLst>
            </p:cNvPr>
            <p:cNvSpPr txBox="1"/>
            <p:nvPr/>
          </p:nvSpPr>
          <p:spPr>
            <a:xfrm>
              <a:off x="1090624" y="3471167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Payment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4E0C41-95BE-FFE2-7019-DFE73E25E3B2}"/>
                </a:ext>
              </a:extLst>
            </p:cNvPr>
            <p:cNvSpPr txBox="1"/>
            <p:nvPr/>
          </p:nvSpPr>
          <p:spPr>
            <a:xfrm>
              <a:off x="1101330" y="3784573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Future value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8F781B-F7E4-9DAA-6682-F814F0E015A2}"/>
                </a:ext>
              </a:extLst>
            </p:cNvPr>
            <p:cNvSpPr txBox="1"/>
            <p:nvPr/>
          </p:nvSpPr>
          <p:spPr>
            <a:xfrm>
              <a:off x="1090624" y="4092202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Payment periods per year</a:t>
              </a:r>
              <a:endParaRPr lang="en-AU" sz="1466" dirty="0">
                <a:latin typeface="Whitney SSm Book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B911254-4785-3E4A-5322-3242D6BD9862}"/>
                </a:ext>
              </a:extLst>
            </p:cNvPr>
            <p:cNvSpPr txBox="1"/>
            <p:nvPr/>
          </p:nvSpPr>
          <p:spPr>
            <a:xfrm>
              <a:off x="1090624" y="4403330"/>
              <a:ext cx="2653783" cy="2154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66" dirty="0">
                  <a:latin typeface="Whitney SSm Book" pitchFamily="2" charset="0"/>
                </a:rPr>
                <a:t>Compounding periods per year</a:t>
              </a:r>
              <a:endParaRPr lang="en-AU" sz="1466" dirty="0">
                <a:latin typeface="Whitney SSm Boo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497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D4FD56-78BD-C60E-EEF5-648F30388A09}"/>
              </a:ext>
            </a:extLst>
          </p:cNvPr>
          <p:cNvSpPr txBox="1"/>
          <p:nvPr/>
        </p:nvSpPr>
        <p:spPr>
          <a:xfrm>
            <a:off x="511445" y="149533"/>
            <a:ext cx="11608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Determining the annual interest rate from a recurrence relation</a:t>
            </a:r>
            <a:endParaRPr lang="en-AU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D8221-247B-7AB9-7CD7-D9568C6F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4191" y="1715433"/>
            <a:ext cx="1823153" cy="686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AF8AFC-5C4E-DEB5-C4C5-2699BF088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29" y="1537559"/>
            <a:ext cx="7424000" cy="1729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75569C-F90A-F498-A600-327C10998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929" y="2605195"/>
            <a:ext cx="4026239" cy="13234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2781A9-329B-F361-BD9D-B9C3A962B6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78" y="3429000"/>
            <a:ext cx="7416251" cy="13484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0B5C37-062B-84F5-77DB-69E7B9E0A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4929" y="4214532"/>
            <a:ext cx="3874264" cy="12161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A6039F-FB03-4915-AE8E-94B2B93EF062}"/>
              </a:ext>
            </a:extLst>
          </p:cNvPr>
          <p:cNvSpPr txBox="1"/>
          <p:nvPr/>
        </p:nvSpPr>
        <p:spPr>
          <a:xfrm>
            <a:off x="3097574" y="5859568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solve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394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B0F99-DB1F-864E-88AE-95D4210B8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8255"/>
            <a:ext cx="12210415" cy="993995"/>
          </a:xfrm>
        </p:spPr>
        <p:txBody>
          <a:bodyPr>
            <a:normAutofit/>
          </a:bodyPr>
          <a:lstStyle/>
          <a:p>
            <a:r>
              <a:rPr lang="en-US" sz="3200" dirty="0"/>
              <a:t>Finding the value of an investment when the regular payment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C430B-A591-FB4D-856C-C7A9B0819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14" y="793227"/>
            <a:ext cx="12192000" cy="15518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Derek invests $</a:t>
            </a:r>
            <a:r>
              <a:rPr lang="en-US" dirty="0">
                <a:solidFill>
                  <a:srgbClr val="0070C0"/>
                </a:solidFill>
              </a:rPr>
              <a:t>50 000 </a:t>
            </a:r>
            <a:r>
              <a:rPr lang="en-US" dirty="0"/>
              <a:t>into a </a:t>
            </a:r>
            <a:r>
              <a:rPr lang="en-US" dirty="0">
                <a:solidFill>
                  <a:srgbClr val="0070C0"/>
                </a:solidFill>
              </a:rPr>
              <a:t>compound interest investment </a:t>
            </a:r>
            <a:r>
              <a:rPr lang="en-US" dirty="0"/>
              <a:t>paying </a:t>
            </a:r>
            <a:r>
              <a:rPr lang="en-US" dirty="0">
                <a:solidFill>
                  <a:srgbClr val="0070C0"/>
                </a:solidFill>
              </a:rPr>
              <a:t>6.1</a:t>
            </a:r>
            <a:r>
              <a:rPr lang="en-US" dirty="0"/>
              <a:t>% per annum, compounding </a:t>
            </a:r>
            <a:r>
              <a:rPr lang="en-US" dirty="0">
                <a:solidFill>
                  <a:srgbClr val="0070C0"/>
                </a:solidFill>
              </a:rPr>
              <a:t>annually</a:t>
            </a:r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/>
              <a:t> Derek invests an additional </a:t>
            </a:r>
            <a:r>
              <a:rPr lang="en-US" dirty="0">
                <a:solidFill>
                  <a:srgbClr val="0070C0"/>
                </a:solidFill>
              </a:rPr>
              <a:t>$8000 </a:t>
            </a:r>
            <a:r>
              <a:rPr lang="en-US" dirty="0"/>
              <a:t>per year immediately after interest is calculated.</a:t>
            </a:r>
          </a:p>
          <a:p>
            <a:r>
              <a:rPr lang="en-US" dirty="0"/>
              <a:t>After </a:t>
            </a:r>
            <a:r>
              <a:rPr lang="en-US" dirty="0">
                <a:solidFill>
                  <a:srgbClr val="0070C0"/>
                </a:solidFill>
              </a:rPr>
              <a:t>five</a:t>
            </a:r>
            <a:r>
              <a:rPr lang="en-US" dirty="0"/>
              <a:t> years, Derek increases his additional investment to </a:t>
            </a:r>
            <a:r>
              <a:rPr lang="en-US" dirty="0">
                <a:solidFill>
                  <a:srgbClr val="0070C0"/>
                </a:solidFill>
              </a:rPr>
              <a:t>$10 000 </a:t>
            </a:r>
            <a:r>
              <a:rPr lang="en-US" dirty="0"/>
              <a:t>per year.</a:t>
            </a:r>
          </a:p>
          <a:p>
            <a:r>
              <a:rPr lang="en-US" dirty="0"/>
              <a:t>Calculate the value of Derek’s investment after </a:t>
            </a:r>
            <a:r>
              <a:rPr lang="en-US" dirty="0">
                <a:solidFill>
                  <a:srgbClr val="0070C0"/>
                </a:solidFill>
              </a:rPr>
              <a:t>twelve y</a:t>
            </a:r>
            <a:r>
              <a:rPr lang="en-US" dirty="0"/>
              <a:t>ears (in total).</a:t>
            </a:r>
          </a:p>
        </p:txBody>
      </p:sp>
      <p:pic>
        <p:nvPicPr>
          <p:cNvPr id="1026" name="Picture 2" descr="Example - Brand, Marketing and PR agency">
            <a:extLst>
              <a:ext uri="{FF2B5EF4-FFF2-40B4-BE49-F238E27FC236}">
                <a16:creationId xmlns:a16="http://schemas.microsoft.com/office/drawing/2014/main" id="{64ECF81D-B794-AD45-BD3C-3EB32E9E9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186" y="4250096"/>
            <a:ext cx="6211614" cy="73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2C5BBAF-882B-15F6-E97E-1912EF4EE6AA}"/>
              </a:ext>
            </a:extLst>
          </p:cNvPr>
          <p:cNvSpPr txBox="1"/>
          <p:nvPr/>
        </p:nvSpPr>
        <p:spPr>
          <a:xfrm>
            <a:off x="6822275" y="6170386"/>
            <a:ext cx="63526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value of Derek’s investment is $254 343.79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C571A-DEB5-4304-ADBB-67C988534371}"/>
              </a:ext>
            </a:extLst>
          </p:cNvPr>
          <p:cNvSpPr txBox="1"/>
          <p:nvPr/>
        </p:nvSpPr>
        <p:spPr>
          <a:xfrm>
            <a:off x="2607717" y="6215515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6.5 &amp; 6.8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50FC43-2F6E-48A0-BC6F-2C9583208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36" y="2492308"/>
            <a:ext cx="5784293" cy="35759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686A84-067E-4F27-AD8B-8655E15A79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167" y="2544162"/>
            <a:ext cx="5635297" cy="344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4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1907ED-304E-DDB6-19B0-0D74DBB0C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753" y="0"/>
            <a:ext cx="7294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8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1F4C0F-10D6-5F1E-B0DC-D85E785F4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835" y="0"/>
            <a:ext cx="74463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3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ln w="15875">
                <a:solidFill>
                  <a:srgbClr val="EE000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6F Annuity Investments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AU" sz="2000" dirty="0"/>
                  <a:t>type of annuity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2000" dirty="0"/>
                  <a:t>money is invested, it earns compound interest, investor adds an additional payment @ regular intervals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AU" sz="2000" dirty="0"/>
                  <a:t>investment will continue to increase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AU" sz="1800" dirty="0">
                    <a:solidFill>
                      <a:srgbClr val="0070C0"/>
                    </a:solidFill>
                  </a:rPr>
                  <a:t>V₀ =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8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𝑝𝑟𝑖𝑛𝑐𝑖𝑝𝑎𝑙</m:t>
                        </m:r>
                      </m:e>
                    </m:borderBox>
                    <m:r>
                      <a:rPr lang="en-AU" sz="1800" i="1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, Vₙ₊₁ =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8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borderBox>
                  </m:oMath>
                </a14:m>
                <a:r>
                  <a:rPr lang="en-AU" sz="1800" dirty="0">
                    <a:solidFill>
                      <a:srgbClr val="0070C0"/>
                    </a:solidFill>
                  </a:rPr>
                  <a:t> Vₙ −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8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800" i="1">
                            <a:solidFill>
                              <a:srgbClr val="0070C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borderBox>
                    <m:r>
                      <a:rPr lang="en-AU" sz="1800" i="1">
                        <a:solidFill>
                          <a:srgbClr val="0070C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1800" dirty="0">
                  <a:solidFill>
                    <a:srgbClr val="0070C0"/>
                  </a:solidFill>
                  <a:highlight>
                    <a:srgbClr val="FFFF00"/>
                  </a:highlight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  <a:highlight>
                    <a:srgbClr val="FFFF00"/>
                  </a:highlight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  <a:highlight>
                    <a:srgbClr val="FFFF00"/>
                  </a:highlight>
                </a:endParaRP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  <a:highlight>
                    <a:srgbClr val="FFFF00"/>
                  </a:highlight>
                </a:endParaRPr>
              </a:p>
              <a:p>
                <a:pPr>
                  <a:spcBef>
                    <a:spcPts val="0"/>
                  </a:spcBef>
                </a:pPr>
                <a:endParaRPr lang="en-AU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dirty="0"/>
              </a:p>
              <a:p>
                <a:pPr>
                  <a:spcBef>
                    <a:spcPts val="0"/>
                  </a:spcBef>
                </a:pPr>
                <a:r>
                  <a:rPr lang="en-AU" sz="2000" b="1" u="sng" dirty="0">
                    <a:solidFill>
                      <a:srgbClr val="0070C0"/>
                    </a:solidFill>
                  </a:rPr>
                  <a:t>amortisation table</a:t>
                </a:r>
                <a:endParaRPr lang="en-AU" sz="2000" u="sng" dirty="0">
                  <a:solidFill>
                    <a:srgbClr val="0070C0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AU" sz="2000" dirty="0"/>
                  <a:t>see handout</a:t>
                </a:r>
              </a:p>
              <a:p>
                <a:pPr>
                  <a:spcBef>
                    <a:spcPts val="0"/>
                  </a:spcBef>
                </a:pPr>
                <a:r>
                  <a:rPr lang="en-AU" sz="2000" b="1" u="sng" dirty="0">
                    <a:solidFill>
                      <a:srgbClr val="0070C0"/>
                    </a:solidFill>
                  </a:rPr>
                  <a:t>finance solver</a:t>
                </a:r>
                <a:endParaRPr lang="en-AU" sz="2000" u="sng" dirty="0">
                  <a:solidFill>
                    <a:srgbClr val="0070C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AU" sz="2000" dirty="0">
                    <a:solidFill>
                      <a:srgbClr val="0070C0"/>
                    </a:solidFill>
                  </a:rPr>
                  <a:t>PV</a:t>
                </a:r>
                <a:r>
                  <a:rPr lang="en-AU" sz="2000" dirty="0"/>
                  <a:t> NEGATIVE</a:t>
                </a:r>
                <a:br>
                  <a:rPr lang="en-AU" sz="2000" dirty="0"/>
                </a:br>
                <a:r>
                  <a:rPr lang="en-AU" sz="2000" dirty="0" err="1">
                    <a:solidFill>
                      <a:srgbClr val="0070C0"/>
                    </a:solidFill>
                  </a:rPr>
                  <a:t>Pmt</a:t>
                </a:r>
                <a:r>
                  <a:rPr lang="en-AU" sz="2000" dirty="0"/>
                  <a:t> NEGATIVE</a:t>
                </a:r>
                <a:br>
                  <a:rPr lang="en-AU" sz="2000" dirty="0"/>
                </a:br>
                <a:r>
                  <a:rPr lang="en-AU" sz="2000" dirty="0">
                    <a:solidFill>
                      <a:srgbClr val="0070C0"/>
                    </a:solidFill>
                  </a:rPr>
                  <a:t>FV</a:t>
                </a:r>
                <a:r>
                  <a:rPr lang="en-AU" sz="2000" dirty="0"/>
                  <a:t> POSITIVE</a:t>
                </a:r>
              </a:p>
              <a:p>
                <a:pPr marL="7200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AU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4D4CD20-3D82-F654-CEEF-2392262F20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4114800" cy="6857999"/>
              </a:xfrm>
              <a:blipFill>
                <a:blip r:embed="rId4"/>
                <a:stretch>
                  <a:fillRect l="-1475" t="-266"/>
                </a:stretch>
              </a:blipFill>
              <a:ln w="15875">
                <a:solidFill>
                  <a:srgbClr val="EE0000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Example</a:t>
                </a:r>
                <a:endParaRPr lang="en-AU" sz="2000" dirty="0">
                  <a:solidFill>
                    <a:srgbClr val="C00000"/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buNone/>
                </a:pPr>
                <a:r>
                  <a:rPr lang="en-AU" sz="2000" dirty="0"/>
                  <a:t>1. Tony invests $35,000 into an annuity </a:t>
                </a:r>
                <a:r>
                  <a:rPr lang="en-AU" sz="2000" u="sng" dirty="0"/>
                  <a:t>investment</a:t>
                </a:r>
                <a:r>
                  <a:rPr lang="en-AU" sz="2000" dirty="0"/>
                  <a:t>. He receives 4.6% </a:t>
                </a:r>
                <a:r>
                  <a:rPr lang="en-AU" sz="2000" dirty="0" err="1"/>
                  <a:t>p.a</a:t>
                </a:r>
                <a:r>
                  <a:rPr lang="en-AU" sz="2000" dirty="0"/>
                  <a:t> interest, compounding monthly. He makes a monthly payment of $500.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a. write the recurrence relation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AU" sz="2000" dirty="0"/>
                  <a:t>R 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4.6/12</m:t>
                        </m:r>
                      </m:num>
                      <m:den>
                        <m:r>
                          <a:rPr lang="en-AU" sz="20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AU" sz="2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000" dirty="0"/>
                  <a:t>= 1.0038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AU" sz="2000" b="1" dirty="0"/>
                  <a:t>V₀ = </a:t>
                </a:r>
                <a:r>
                  <a:rPr lang="en-AU" sz="2000" b="1" dirty="0">
                    <a:highlight>
                      <a:srgbClr val="FFFF00"/>
                    </a:highlight>
                  </a:rPr>
                  <a:t>35000</a:t>
                </a:r>
                <a:r>
                  <a:rPr lang="en-AU" sz="2000" b="1" dirty="0"/>
                  <a:t>,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/>
                  <a:t>Vₙ₊₁ = </a:t>
                </a:r>
                <a:r>
                  <a:rPr lang="en-AU" sz="2000" b="1" dirty="0">
                    <a:highlight>
                      <a:srgbClr val="FFFF00"/>
                    </a:highlight>
                  </a:rPr>
                  <a:t>1.0038</a:t>
                </a:r>
                <a:r>
                  <a:rPr lang="en-AU" sz="2000" b="1" dirty="0"/>
                  <a:t> × Vₙ + </a:t>
                </a:r>
                <a:r>
                  <a:rPr lang="en-AU" sz="2000" b="1" dirty="0">
                    <a:highlight>
                      <a:srgbClr val="FFFF00"/>
                    </a:highlight>
                  </a:rPr>
                  <a:t>500</a:t>
                </a:r>
                <a:br>
                  <a:rPr lang="en-AU" sz="2000" dirty="0"/>
                </a:br>
                <a:endParaRPr lang="en-AU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>
                    <a:solidFill>
                      <a:srgbClr val="C00000"/>
                    </a:solidFill>
                  </a:rPr>
                  <a:t>b. model the first 3 payments in an amortisation table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1400" dirty="0" err="1"/>
                  <a:t>Pmt</a:t>
                </a:r>
                <a:r>
                  <a:rPr lang="en-AU" sz="1400" dirty="0"/>
                  <a:t> #   </a:t>
                </a:r>
                <a:r>
                  <a:rPr lang="en-AU" sz="1400" dirty="0" err="1"/>
                  <a:t>Pmt</a:t>
                </a:r>
                <a:r>
                  <a:rPr lang="en-AU" sz="1400" dirty="0"/>
                  <a:t> $    interest  Prin add..  balance</a:t>
                </a:r>
                <a:br>
                  <a:rPr lang="en-AU" sz="1400" dirty="0"/>
                </a:br>
                <a:r>
                  <a:rPr lang="en-AU" sz="1400" dirty="0"/>
                  <a:t>0      0         0           0    35000,00</a:t>
                </a:r>
                <a:br>
                  <a:rPr lang="en-AU" sz="1400" dirty="0"/>
                </a:br>
                <a:r>
                  <a:rPr lang="en-AU" sz="1400" dirty="0"/>
                  <a:t>1    500 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134.1</m:t>
                        </m:r>
                        <m:r>
                          <a:rPr lang="en-AU" sz="14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borderBox>
                    <m:r>
                      <a:rPr lang="en-AU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dirty="0"/>
                  <a:t>  634.17   35634.17</a:t>
                </a:r>
                <a:br>
                  <a:rPr lang="en-AU" sz="1400" dirty="0"/>
                </a:br>
                <a:r>
                  <a:rPr lang="en-AU" sz="1400" dirty="0"/>
                  <a:t>2    500 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1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1400" b="0" i="1" smtClean="0">
                            <a:latin typeface="Cambria Math" panose="02040503050406030204" pitchFamily="18" charset="0"/>
                          </a:rPr>
                          <m:t>136.60</m:t>
                        </m:r>
                      </m:e>
                    </m:borderBox>
                    <m:r>
                      <a:rPr lang="en-AU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1400" dirty="0"/>
                  <a:t>  636.60   36270.77</a:t>
                </a:r>
                <a:br>
                  <a:rPr lang="en-AU" sz="1400" dirty="0"/>
                </a:br>
                <a:r>
                  <a:rPr lang="en-AU" sz="1400" dirty="0"/>
                  <a:t>3    500      </a:t>
                </a:r>
                <a:endParaRPr lang="en-AU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4.6/12</m:t>
                        </m:r>
                      </m:num>
                      <m:den>
                        <m:r>
                          <a:rPr lang="en-AU" sz="20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000" dirty="0"/>
                  <a:t> × 35000 =</a:t>
                </a:r>
                <a:r>
                  <a:rPr lang="en-AU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134.1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borderBox>
                  </m:oMath>
                </a14:m>
                <a:endParaRPr lang="en-AU" sz="2000" dirty="0"/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4.6/12</m:t>
                        </m:r>
                      </m:num>
                      <m:den>
                        <m:r>
                          <a:rPr lang="en-AU" sz="2000" dirty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000" dirty="0"/>
                  <a:t> × 35634.17 =</a:t>
                </a:r>
                <a:r>
                  <a:rPr lang="en-AU" sz="20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136.60</m:t>
                        </m:r>
                      </m:e>
                    </m:borderBox>
                  </m:oMath>
                </a14:m>
                <a:endParaRPr lang="en-AU" sz="2000" dirty="0"/>
              </a:p>
              <a:p>
                <a:pPr>
                  <a:spcBef>
                    <a:spcPts val="0"/>
                  </a:spcBef>
                  <a:buNone/>
                </a:pPr>
                <a:br>
                  <a:rPr lang="en-AU" sz="2000" dirty="0"/>
                </a:br>
                <a:endParaRPr lang="en-AU" sz="20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AU" sz="2000" dirty="0"/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95B37304-7374-4069-10BE-1FFA78B2A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-10885"/>
                <a:ext cx="3918858" cy="6857999"/>
              </a:xfrm>
              <a:prstGeom prst="rect">
                <a:avLst/>
              </a:prstGeom>
              <a:blipFill>
                <a:blip r:embed="rId5"/>
                <a:stretch>
                  <a:fillRect l="-1395" t="-266"/>
                </a:stretch>
              </a:blipFill>
              <a:ln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b="1" dirty="0">
                    <a:solidFill>
                      <a:srgbClr val="C00000"/>
                    </a:solidFill>
                  </a:rPr>
                  <a:t>c. </a:t>
                </a:r>
                <a:r>
                  <a:rPr lang="en-AU" sz="2000" dirty="0">
                    <a:solidFill>
                      <a:srgbClr val="C00000"/>
                    </a:solidFill>
                  </a:rPr>
                  <a:t>after </a:t>
                </a:r>
                <a:r>
                  <a:rPr lang="en-AU" sz="2000" u="sng" dirty="0">
                    <a:solidFill>
                      <a:srgbClr val="C00000"/>
                    </a:solidFill>
                  </a:rPr>
                  <a:t>how many months </a:t>
                </a:r>
                <a:r>
                  <a:rPr lang="en-AU" sz="2000" dirty="0">
                    <a:solidFill>
                      <a:srgbClr val="C00000"/>
                    </a:solidFill>
                  </a:rPr>
                  <a:t>will the account first reach </a:t>
                </a:r>
                <a:r>
                  <a:rPr lang="en-AU" sz="2000" u="sng" dirty="0">
                    <a:solidFill>
                      <a:srgbClr val="C00000"/>
                    </a:solidFill>
                  </a:rPr>
                  <a:t>$50,000</a:t>
                </a:r>
                <a:r>
                  <a:rPr lang="en-AU" sz="2000" dirty="0">
                    <a:solidFill>
                      <a:srgbClr val="C00000"/>
                    </a:solidFill>
                  </a:rPr>
                  <a:t>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000" dirty="0"/>
                  <a:t>                                   FV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200" dirty="0"/>
                  <a:t>N      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en-AU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en-AU" sz="2200" b="0" i="1" smtClean="0">
                            <a:latin typeface="Cambria Math" panose="02040503050406030204" pitchFamily="18" charset="0"/>
                          </a:rPr>
                          <m:t>22.68</m:t>
                        </m:r>
                      </m:e>
                    </m:borderBox>
                    <m:r>
                      <a:rPr lang="en-AU" sz="2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200" dirty="0"/>
                  <a:t>  → </a:t>
                </a:r>
                <a:r>
                  <a:rPr lang="en-AU" sz="2200" b="1" dirty="0"/>
                  <a:t>23 months!</a:t>
                </a:r>
                <a:endParaRPr lang="en-AU" sz="22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AU" sz="2200" dirty="0"/>
                  <a:t>I      4.6</a:t>
                </a:r>
                <a:br>
                  <a:rPr lang="en-AU" sz="2200" dirty="0"/>
                </a:br>
                <a:r>
                  <a:rPr lang="en-AU" sz="2200" dirty="0"/>
                  <a:t>PV </a:t>
                </a:r>
                <a:r>
                  <a:rPr lang="en-AU" sz="2200" dirty="0">
                    <a:solidFill>
                      <a:srgbClr val="C00000"/>
                    </a:solidFill>
                  </a:rPr>
                  <a:t>−</a:t>
                </a:r>
                <a:r>
                  <a:rPr lang="en-AU" sz="2200" dirty="0"/>
                  <a:t>35000</a:t>
                </a:r>
                <a:br>
                  <a:rPr lang="en-AU" sz="2200" dirty="0"/>
                </a:br>
                <a:r>
                  <a:rPr lang="en-AU" sz="2200" dirty="0" err="1"/>
                  <a:t>Pmt</a:t>
                </a:r>
                <a:r>
                  <a:rPr lang="en-AU" sz="2200" dirty="0"/>
                  <a:t> </a:t>
                </a:r>
                <a:r>
                  <a:rPr lang="en-AU" sz="2200" dirty="0">
                    <a:solidFill>
                      <a:srgbClr val="C00000"/>
                    </a:solidFill>
                  </a:rPr>
                  <a:t>−</a:t>
                </a:r>
                <a:r>
                  <a:rPr lang="en-AU" sz="2200" dirty="0"/>
                  <a:t>500</a:t>
                </a:r>
                <a:br>
                  <a:rPr lang="en-AU" sz="2200" dirty="0"/>
                </a:br>
                <a:r>
                  <a:rPr lang="en-AU" sz="2200" dirty="0"/>
                  <a:t>FV  50,000</a:t>
                </a:r>
                <a:br>
                  <a:rPr lang="en-AU" sz="2200" dirty="0"/>
                </a:br>
                <a:r>
                  <a:rPr lang="en-AU" sz="2200" dirty="0"/>
                  <a:t>CPY/PPY 12/12</a:t>
                </a:r>
              </a:p>
              <a:p>
                <a:pPr>
                  <a:spcBef>
                    <a:spcPts val="0"/>
                  </a:spcBef>
                </a:pPr>
                <a:endParaRPr lang="en-AU" sz="2000" dirty="0"/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42051D3C-7A48-8351-0B57-9A61ED2FD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658" y="0"/>
                <a:ext cx="4158344" cy="6847114"/>
              </a:xfrm>
              <a:prstGeom prst="rect">
                <a:avLst/>
              </a:prstGeom>
              <a:blipFill>
                <a:blip r:embed="rId6"/>
                <a:stretch>
                  <a:fillRect l="-1754" t="-267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E87C454-01F6-9353-CCE2-DDA8C04055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593250"/>
                  </p:ext>
                </p:extLst>
              </p:nvPr>
            </p:nvGraphicFramePr>
            <p:xfrm>
              <a:off x="272895" y="3159352"/>
              <a:ext cx="3764952" cy="14347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2476">
                      <a:extLst>
                        <a:ext uri="{9D8B030D-6E8A-4147-A177-3AD203B41FA5}">
                          <a16:colId xmlns:a16="http://schemas.microsoft.com/office/drawing/2014/main" val="167993315"/>
                        </a:ext>
                      </a:extLst>
                    </a:gridCol>
                    <a:gridCol w="1882476">
                      <a:extLst>
                        <a:ext uri="{9D8B030D-6E8A-4147-A177-3AD203B41FA5}">
                          <a16:colId xmlns:a16="http://schemas.microsoft.com/office/drawing/2014/main" val="30480874"/>
                        </a:ext>
                      </a:extLst>
                    </a:gridCol>
                  </a:tblGrid>
                  <a:tr h="520373">
                    <a:tc>
                      <a:txBody>
                        <a:bodyPr/>
                        <a:lstStyle/>
                        <a:p>
                          <a:r>
                            <a:rPr lang="en-AU" sz="1800" dirty="0">
                              <a:solidFill>
                                <a:schemeClr val="tx1"/>
                              </a:solidFill>
                            </a:rPr>
                            <a:t>R = 1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AU" sz="1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AU" sz="18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num>
                                <m:den>
                                  <m:r>
                                    <a:rPr lang="en-AU" sz="18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</m:oMath>
                          </a14:m>
                          <a:endParaRPr lang="en-A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800" dirty="0">
                              <a:solidFill>
                                <a:schemeClr val="tx1"/>
                              </a:solidFill>
                            </a:rPr>
                            <a:t>D = payment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36672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800" dirty="0">
                              <a:solidFill>
                                <a:schemeClr val="tx1"/>
                              </a:solidFill>
                            </a:rPr>
                            <a:t>r = interest rate per compound period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A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9215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E87C454-01F6-9353-CCE2-DDA8C04055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4593250"/>
                  </p:ext>
                </p:extLst>
              </p:nvPr>
            </p:nvGraphicFramePr>
            <p:xfrm>
              <a:off x="272895" y="3159352"/>
              <a:ext cx="3764952" cy="14347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2476">
                      <a:extLst>
                        <a:ext uri="{9D8B030D-6E8A-4147-A177-3AD203B41FA5}">
                          <a16:colId xmlns:a16="http://schemas.microsoft.com/office/drawing/2014/main" val="167993315"/>
                        </a:ext>
                      </a:extLst>
                    </a:gridCol>
                    <a:gridCol w="1882476">
                      <a:extLst>
                        <a:ext uri="{9D8B030D-6E8A-4147-A177-3AD203B41FA5}">
                          <a16:colId xmlns:a16="http://schemas.microsoft.com/office/drawing/2014/main" val="30480874"/>
                        </a:ext>
                      </a:extLst>
                    </a:gridCol>
                  </a:tblGrid>
                  <a:tr h="52037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7"/>
                          <a:stretch>
                            <a:fillRect l="-323" t="-5814" r="-100968" b="-1930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800" dirty="0">
                              <a:solidFill>
                                <a:schemeClr val="tx1"/>
                              </a:solidFill>
                            </a:rPr>
                            <a:t>D = payment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23667221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800" dirty="0">
                              <a:solidFill>
                                <a:schemeClr val="tx1"/>
                              </a:solidFill>
                            </a:rPr>
                            <a:t>r = interest rate per compound period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AU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19215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0C1E276-14C4-65CB-61BA-E51D6E9C2496}"/>
              </a:ext>
            </a:extLst>
          </p:cNvPr>
          <p:cNvSpPr txBox="1"/>
          <p:nvPr/>
        </p:nvSpPr>
        <p:spPr>
          <a:xfrm>
            <a:off x="5027600" y="465973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EE0000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7C2CA4-37DA-D772-131C-FEA8C15ABD2B}"/>
              </a:ext>
            </a:extLst>
          </p:cNvPr>
          <p:cNvSpPr txBox="1"/>
          <p:nvPr/>
        </p:nvSpPr>
        <p:spPr>
          <a:xfrm>
            <a:off x="5959636" y="465973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EE0000"/>
                </a:solidFill>
              </a:rPr>
              <a:t>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5315A1-B1E8-A2C8-7369-E96E786EEDB2}"/>
              </a:ext>
            </a:extLst>
          </p:cNvPr>
          <p:cNvSpPr txBox="1"/>
          <p:nvPr/>
        </p:nvSpPr>
        <p:spPr>
          <a:xfrm>
            <a:off x="6782304" y="468354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=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1073ACC-FAD1-1A2C-3A7E-5E4E7EA64C37}"/>
              </a:ext>
            </a:extLst>
          </p:cNvPr>
          <p:cNvCxnSpPr>
            <a:cxnSpLocks/>
          </p:cNvCxnSpPr>
          <p:nvPr/>
        </p:nvCxnSpPr>
        <p:spPr>
          <a:xfrm>
            <a:off x="6744252" y="4918215"/>
            <a:ext cx="385868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86A717-7DA7-1D4A-9B02-E8466E4FBC73}"/>
              </a:ext>
            </a:extLst>
          </p:cNvPr>
          <p:cNvCxnSpPr>
            <a:cxnSpLocks/>
          </p:cNvCxnSpPr>
          <p:nvPr/>
        </p:nvCxnSpPr>
        <p:spPr>
          <a:xfrm flipH="1">
            <a:off x="6801540" y="4607831"/>
            <a:ext cx="291578" cy="186659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2F1D36B-2EBB-61A1-88EA-CE5E28EBB103}"/>
              </a:ext>
            </a:extLst>
          </p:cNvPr>
          <p:cNvSpPr txBox="1"/>
          <p:nvPr/>
        </p:nvSpPr>
        <p:spPr>
          <a:xfrm>
            <a:off x="6773800" y="442737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0070C0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VID-19 – Major Banks Respond: Home ...">
            <a:extLst>
              <a:ext uri="{FF2B5EF4-FFF2-40B4-BE49-F238E27FC236}">
                <a16:creationId xmlns:a16="http://schemas.microsoft.com/office/drawing/2014/main" id="{7A8802BE-560A-A70F-1E9B-226FCCE6F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4" y="770358"/>
            <a:ext cx="1253103" cy="70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0C1023-6E35-CC6E-6102-12D8FE0F764D}"/>
              </a:ext>
            </a:extLst>
          </p:cNvPr>
          <p:cNvSpPr txBox="1"/>
          <p:nvPr/>
        </p:nvSpPr>
        <p:spPr>
          <a:xfrm>
            <a:off x="2121917" y="534083"/>
            <a:ext cx="44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Reduced Balance Loan/ Mortgage</a:t>
            </a:r>
            <a:endParaRPr lang="en-AU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B2424F-ECCA-3D37-AAB3-F74837949315}"/>
              </a:ext>
            </a:extLst>
          </p:cNvPr>
          <p:cNvSpPr/>
          <p:nvPr/>
        </p:nvSpPr>
        <p:spPr>
          <a:xfrm>
            <a:off x="381568" y="1627567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8" name="Picture 4" descr="Asian Cartoon Character Images - Free Download on Freepik">
            <a:extLst>
              <a:ext uri="{FF2B5EF4-FFF2-40B4-BE49-F238E27FC236}">
                <a16:creationId xmlns:a16="http://schemas.microsoft.com/office/drawing/2014/main" id="{41B098FF-B99F-A9AB-3E1D-70965AC80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267" y="121821"/>
            <a:ext cx="785812" cy="145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BB2B24-C3C4-5597-226A-694D40439047}"/>
              </a:ext>
            </a:extLst>
          </p:cNvPr>
          <p:cNvSpPr/>
          <p:nvPr/>
        </p:nvSpPr>
        <p:spPr>
          <a:xfrm>
            <a:off x="6707400" y="1605046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50D8DB-4D3D-32D6-982E-5D1B3D3134A1}"/>
              </a:ext>
            </a:extLst>
          </p:cNvPr>
          <p:cNvSpPr txBox="1"/>
          <p:nvPr/>
        </p:nvSpPr>
        <p:spPr>
          <a:xfrm>
            <a:off x="6755744" y="1766678"/>
            <a:ext cx="96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 Million</a:t>
            </a:r>
            <a:endParaRPr lang="en-AU" sz="1400" b="1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6CDE13-6073-6B32-CD27-55D4873ECD0A}"/>
              </a:ext>
            </a:extLst>
          </p:cNvPr>
          <p:cNvCxnSpPr/>
          <p:nvPr/>
        </p:nvCxnSpPr>
        <p:spPr>
          <a:xfrm flipH="1">
            <a:off x="1687965" y="1980151"/>
            <a:ext cx="4897464" cy="0"/>
          </a:xfrm>
          <a:prstGeom prst="straightConnector1">
            <a:avLst/>
          </a:prstGeom>
          <a:ln w="7302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4E62D1-E145-533F-D51C-98A5DD1EA506}"/>
              </a:ext>
            </a:extLst>
          </p:cNvPr>
          <p:cNvSpPr txBox="1"/>
          <p:nvPr/>
        </p:nvSpPr>
        <p:spPr>
          <a:xfrm>
            <a:off x="2054030" y="1450278"/>
            <a:ext cx="429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$7000/Month   for 30 years term</a:t>
            </a:r>
            <a:endParaRPr lang="en-A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818958-563D-32CD-95BC-BDC4AFD26974}"/>
              </a:ext>
            </a:extLst>
          </p:cNvPr>
          <p:cNvSpPr txBox="1"/>
          <p:nvPr/>
        </p:nvSpPr>
        <p:spPr>
          <a:xfrm>
            <a:off x="1469196" y="2857553"/>
            <a:ext cx="44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Annuity</a:t>
            </a:r>
            <a:endParaRPr lang="en-AU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E34C04-758C-C2FB-A5A6-7782FB084EAC}"/>
              </a:ext>
            </a:extLst>
          </p:cNvPr>
          <p:cNvSpPr/>
          <p:nvPr/>
        </p:nvSpPr>
        <p:spPr>
          <a:xfrm>
            <a:off x="401871" y="3193963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B27C58-A3DE-122F-6443-75DCB155F142}"/>
              </a:ext>
            </a:extLst>
          </p:cNvPr>
          <p:cNvSpPr txBox="1"/>
          <p:nvPr/>
        </p:nvSpPr>
        <p:spPr>
          <a:xfrm>
            <a:off x="506162" y="3288440"/>
            <a:ext cx="963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 Million</a:t>
            </a:r>
            <a:endParaRPr lang="en-AU" sz="1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1CC76EF-50ED-7730-9E5D-6588F2802569}"/>
              </a:ext>
            </a:extLst>
          </p:cNvPr>
          <p:cNvSpPr/>
          <p:nvPr/>
        </p:nvSpPr>
        <p:spPr>
          <a:xfrm>
            <a:off x="6707400" y="3288440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06CB11-A579-784A-12B9-299622F26D46}"/>
              </a:ext>
            </a:extLst>
          </p:cNvPr>
          <p:cNvCxnSpPr>
            <a:cxnSpLocks/>
          </p:cNvCxnSpPr>
          <p:nvPr/>
        </p:nvCxnSpPr>
        <p:spPr>
          <a:xfrm>
            <a:off x="1631541" y="3701512"/>
            <a:ext cx="5010312" cy="0"/>
          </a:xfrm>
          <a:prstGeom prst="straightConnector1">
            <a:avLst/>
          </a:prstGeom>
          <a:ln w="7302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F95CCA6-CCA8-E9E2-A19B-8FB4027225A7}"/>
              </a:ext>
            </a:extLst>
          </p:cNvPr>
          <p:cNvSpPr txBox="1"/>
          <p:nvPr/>
        </p:nvSpPr>
        <p:spPr>
          <a:xfrm>
            <a:off x="2054029" y="3226885"/>
            <a:ext cx="429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$7000/Month   for 30 years term</a:t>
            </a:r>
            <a:endParaRPr lang="en-AU" dirty="0"/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9524E630-35DC-369F-5068-A8A556F9C402}"/>
              </a:ext>
            </a:extLst>
          </p:cNvPr>
          <p:cNvSpPr/>
          <p:nvPr/>
        </p:nvSpPr>
        <p:spPr>
          <a:xfrm>
            <a:off x="7969627" y="1936914"/>
            <a:ext cx="45719" cy="1583433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20DDA2-8BD5-DF87-CA02-5B3B738D8073}"/>
              </a:ext>
            </a:extLst>
          </p:cNvPr>
          <p:cNvSpPr txBox="1"/>
          <p:nvPr/>
        </p:nvSpPr>
        <p:spPr>
          <a:xfrm>
            <a:off x="9234935" y="1563518"/>
            <a:ext cx="128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FV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↓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814CA7-217A-2820-FDAF-2253C5720A2A}"/>
                  </a:ext>
                </a:extLst>
              </p:cNvPr>
              <p:cNvSpPr txBox="1"/>
              <p:nvPr/>
            </p:nvSpPr>
            <p:spPr>
              <a:xfrm>
                <a:off x="7016153" y="2185505"/>
                <a:ext cx="60985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AU" i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AU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―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7814CA7-217A-2820-FDAF-2253C5720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153" y="2185505"/>
                <a:ext cx="6098582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34EB7D-605C-2A2B-A51D-14C1A1A58F02}"/>
                  </a:ext>
                </a:extLst>
              </p:cNvPr>
              <p:cNvSpPr txBox="1"/>
              <p:nvPr/>
            </p:nvSpPr>
            <p:spPr>
              <a:xfrm>
                <a:off x="6641853" y="2798178"/>
                <a:ext cx="6561220" cy="613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100∗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034EB7D-605C-2A2B-A51D-14C1A1A58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853" y="2798178"/>
                <a:ext cx="6561220" cy="6133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252CC066-1BDC-F91F-8624-25935280AE87}"/>
              </a:ext>
            </a:extLst>
          </p:cNvPr>
          <p:cNvSpPr txBox="1"/>
          <p:nvPr/>
        </p:nvSpPr>
        <p:spPr>
          <a:xfrm>
            <a:off x="1631541" y="4616035"/>
            <a:ext cx="446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Annuity/Compound Investment</a:t>
            </a:r>
            <a:endParaRPr lang="en-AU" b="1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0AB54B1-8184-387B-A010-65724D83BB79}"/>
              </a:ext>
            </a:extLst>
          </p:cNvPr>
          <p:cNvSpPr/>
          <p:nvPr/>
        </p:nvSpPr>
        <p:spPr>
          <a:xfrm>
            <a:off x="429940" y="5230433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058E23-C34D-BDCC-5168-32DFF7463D7D}"/>
              </a:ext>
            </a:extLst>
          </p:cNvPr>
          <p:cNvSpPr txBox="1"/>
          <p:nvPr/>
        </p:nvSpPr>
        <p:spPr>
          <a:xfrm>
            <a:off x="518551" y="5265151"/>
            <a:ext cx="963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Nil or Principal </a:t>
            </a:r>
            <a:endParaRPr lang="en-AU" sz="1400" b="1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C92A9CB-9BCC-6A55-225A-876CE4DB96C4}"/>
              </a:ext>
            </a:extLst>
          </p:cNvPr>
          <p:cNvSpPr/>
          <p:nvPr/>
        </p:nvSpPr>
        <p:spPr>
          <a:xfrm>
            <a:off x="6707400" y="5230433"/>
            <a:ext cx="1140256" cy="5579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BE8F361-9616-9466-E457-175977D7419E}"/>
              </a:ext>
            </a:extLst>
          </p:cNvPr>
          <p:cNvCxnSpPr/>
          <p:nvPr/>
        </p:nvCxnSpPr>
        <p:spPr>
          <a:xfrm flipH="1">
            <a:off x="1751812" y="5650667"/>
            <a:ext cx="4897464" cy="0"/>
          </a:xfrm>
          <a:prstGeom prst="straightConnector1">
            <a:avLst/>
          </a:prstGeom>
          <a:ln w="73025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24" name="TextBox 1023">
            <a:extLst>
              <a:ext uri="{FF2B5EF4-FFF2-40B4-BE49-F238E27FC236}">
                <a16:creationId xmlns:a16="http://schemas.microsoft.com/office/drawing/2014/main" id="{C0865732-B44E-F536-1885-169FD4ED2618}"/>
              </a:ext>
            </a:extLst>
          </p:cNvPr>
          <p:cNvSpPr txBox="1"/>
          <p:nvPr/>
        </p:nvSpPr>
        <p:spPr>
          <a:xfrm>
            <a:off x="2187151" y="5176039"/>
            <a:ext cx="4293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$7000/Month   for the whole term</a:t>
            </a:r>
            <a:endParaRPr lang="en-AU" dirty="0"/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396BFA2B-BE5F-C8F1-86C6-62D4C36BD4D0}"/>
              </a:ext>
            </a:extLst>
          </p:cNvPr>
          <p:cNvSpPr txBox="1"/>
          <p:nvPr/>
        </p:nvSpPr>
        <p:spPr>
          <a:xfrm>
            <a:off x="8919357" y="4832817"/>
            <a:ext cx="12855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FV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</a:rPr>
              <a:t>↑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7BF7EB1C-FB74-8816-C4FF-6B6B215E5FC4}"/>
                  </a:ext>
                </a:extLst>
              </p:cNvPr>
              <p:cNvSpPr txBox="1"/>
              <p:nvPr/>
            </p:nvSpPr>
            <p:spPr>
              <a:xfrm>
                <a:off x="6886278" y="5324736"/>
                <a:ext cx="609858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𝐼𝑛𝑖𝑡𝑖𝑎𝑙</m:t>
                      </m:r>
                      <m:r>
                        <a:rPr lang="en-AU" i="0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i="1"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027" name="TextBox 1026">
                <a:extLst>
                  <a:ext uri="{FF2B5EF4-FFF2-40B4-BE49-F238E27FC236}">
                    <a16:creationId xmlns:a16="http://schemas.microsoft.com/office/drawing/2014/main" id="{7BF7EB1C-FB74-8816-C4FF-6B6B215E5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278" y="5324736"/>
                <a:ext cx="609858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92BE8748-FA83-EB87-A0EB-04F183204294}"/>
                  </a:ext>
                </a:extLst>
              </p:cNvPr>
              <p:cNvSpPr txBox="1"/>
              <p:nvPr/>
            </p:nvSpPr>
            <p:spPr>
              <a:xfrm>
                <a:off x="6281533" y="5835333"/>
                <a:ext cx="6561220" cy="6133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AU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a:rPr lang="en-AU" i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AU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AU" i="0">
                              <a:latin typeface="Cambria Math" panose="02040503050406030204" pitchFamily="18" charset="0"/>
                            </a:rPr>
                            <m:t>100∗</m:t>
                          </m:r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en-AU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029" name="TextBox 1028">
                <a:extLst>
                  <a:ext uri="{FF2B5EF4-FFF2-40B4-BE49-F238E27FC236}">
                    <a16:creationId xmlns:a16="http://schemas.microsoft.com/office/drawing/2014/main" id="{92BE8748-FA83-EB87-A0EB-04F183204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533" y="5835333"/>
                <a:ext cx="6561220" cy="61337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1029">
            <a:extLst>
              <a:ext uri="{FF2B5EF4-FFF2-40B4-BE49-F238E27FC236}">
                <a16:creationId xmlns:a16="http://schemas.microsoft.com/office/drawing/2014/main" id="{EE476534-8EFD-8096-5A5D-DB23580E21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6652" y="1520519"/>
            <a:ext cx="532130" cy="538480"/>
          </a:xfrm>
          <a:prstGeom prst="rect">
            <a:avLst/>
          </a:prstGeom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3D557447-E711-C182-BEEB-22192B0D7E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6164" y="4568212"/>
            <a:ext cx="673735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12" grpId="0"/>
      <p:bldP spid="13" grpId="0"/>
      <p:bldP spid="14" grpId="0" animBg="1"/>
      <p:bldP spid="15" grpId="0"/>
      <p:bldP spid="16" grpId="0" animBg="1"/>
      <p:bldP spid="19" grpId="0"/>
      <p:bldP spid="20" grpId="0" animBg="1"/>
      <p:bldP spid="22" grpId="0"/>
      <p:bldP spid="24" grpId="0"/>
      <p:bldP spid="26" grpId="0"/>
      <p:bldP spid="27" grpId="0"/>
      <p:bldP spid="28" grpId="0" animBg="1"/>
      <p:bldP spid="29" grpId="0"/>
      <p:bldP spid="30" grpId="0" animBg="1"/>
      <p:bldP spid="1024" grpId="0"/>
      <p:bldP spid="1025" grpId="0"/>
      <p:bldP spid="1027" grpId="0"/>
      <p:bldP spid="10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B17BA-4A15-5736-DEEF-C9563DB8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2285"/>
            <a:ext cx="10515600" cy="1325563"/>
          </a:xfrm>
        </p:spPr>
        <p:txBody>
          <a:bodyPr/>
          <a:lstStyle/>
          <a:p>
            <a:r>
              <a:rPr lang="en-AU" b="0" dirty="0"/>
              <a:t>Annuity investment – recurrence relations</a:t>
            </a:r>
            <a:endParaRPr lang="en-US" b="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182726" y="3768819"/>
                <a:ext cx="9503018" cy="2409048"/>
              </a:xfrm>
            </p:spPr>
            <p:txBody>
              <a:bodyPr/>
              <a:lstStyle/>
              <a:p>
                <a:r>
                  <a:rPr lang="en-US" sz="1866" dirty="0">
                    <a:solidFill>
                      <a:schemeClr val="accent4"/>
                    </a:solidFill>
                    <a:latin typeface="Whitney SSm Semibold" pitchFamily="2" charset="0"/>
                  </a:rPr>
                  <a:t>Key takeaway</a:t>
                </a:r>
              </a:p>
              <a:p>
                <a:pPr marL="228526" indent="-22852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A compound interest investment is an investment that you add regular contributions to.</a:t>
                </a:r>
              </a:p>
              <a:p>
                <a:pPr marL="228526" indent="-22852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Each period, the value of the investment increases with interest and then increases more with the payment you make. </a:t>
                </a:r>
                <a:r>
                  <a:rPr lang="en-AU" dirty="0"/>
                  <a:t>The value of the investment just keeps growing.</a:t>
                </a:r>
              </a:p>
              <a:p>
                <a:pPr marL="228526" indent="-22852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AU" dirty="0"/>
                  <a:t>There is a lot of growth because each payment causes the interest added next time </a:t>
                </a:r>
                <a:br>
                  <a:rPr lang="en-AU" dirty="0"/>
                </a:br>
                <a:r>
                  <a:rPr lang="en-AU" dirty="0"/>
                  <a:t>to be higher. </a:t>
                </a:r>
              </a:p>
              <a:p>
                <a:pPr marL="228526" indent="-228526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is the value of the investment 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periods.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F07B647A-B190-7099-0650-F3321274B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182726" y="3768819"/>
                <a:ext cx="9503018" cy="2409048"/>
              </a:xfrm>
              <a:blipFill>
                <a:blip r:embed="rId3"/>
                <a:stretch>
                  <a:fillRect l="-770" t="-1266" b="-30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ED65F-B281-6B10-718C-1B92FDD6BD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0" dirty="0"/>
              <a:t>Compound interest investment (aka annuity investment)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E7FE9E-B285-C74B-995C-FAECC5E9FCBE}"/>
                  </a:ext>
                </a:extLst>
              </p:cNvPr>
              <p:cNvSpPr txBox="1"/>
              <p:nvPr/>
            </p:nvSpPr>
            <p:spPr>
              <a:xfrm>
                <a:off x="336406" y="1427737"/>
                <a:ext cx="3735107" cy="43990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25400">
                <a:noFill/>
              </a:ln>
            </p:spPr>
            <p:txBody>
              <a:bodyPr wrap="square" lIns="95970" tIns="95970" rIns="95970" bIns="9597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=70 000</m:t>
                    </m:r>
                  </m:oMath>
                </a14:m>
                <a:r>
                  <a:rPr lang="en-AU" sz="1599" dirty="0">
                    <a:latin typeface="Calibri" panose="020F0502020204030204" pitchFamily="34" charset="0"/>
                    <a:ea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AU" sz="1599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+1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=1.0045</m:t>
                    </m:r>
                    <m:sSub>
                      <m:sSubPr>
                        <m:ctrlP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𝑉</m:t>
                        </m:r>
                      </m:e>
                      <m:sub>
                        <m:r>
                          <a:rPr lang="en-AU" sz="1599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r>
                      <a:rPr lang="en-AU" sz="1599" i="1"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+1000</m:t>
                    </m:r>
                  </m:oMath>
                </a14:m>
                <a:endParaRPr lang="en-US" sz="1599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CE7FE9E-B285-C74B-995C-FAECC5E9F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06" y="1427737"/>
                <a:ext cx="3735107" cy="439907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Pointing black background transparent falling hourglass">
            <a:extLst>
              <a:ext uri="{FF2B5EF4-FFF2-40B4-BE49-F238E27FC236}">
                <a16:creationId xmlns:a16="http://schemas.microsoft.com/office/drawing/2014/main" id="{51A816B9-D2D6-4873-874D-FD599F7A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1325258"/>
            <a:ext cx="3708400" cy="261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2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D4FD56-78BD-C60E-EEF5-648F30388A09}"/>
              </a:ext>
            </a:extLst>
          </p:cNvPr>
          <p:cNvSpPr txBox="1"/>
          <p:nvPr/>
        </p:nvSpPr>
        <p:spPr>
          <a:xfrm>
            <a:off x="511445" y="149533"/>
            <a:ext cx="11608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Modelling compound interest investments with additions to the principal </a:t>
            </a:r>
            <a:endParaRPr lang="en-AU" sz="40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89DF2E-426C-FB8A-A041-5D5885809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6428" y="1472972"/>
            <a:ext cx="7745872" cy="195602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1D8221-247B-7AB9-7CD7-D9568C6F7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4191" y="1715433"/>
            <a:ext cx="1823153" cy="6868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E9997E-D2BD-1DEF-E08D-1975CA13D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532" y="3544253"/>
            <a:ext cx="4735408" cy="31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0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D4FD56-78BD-C60E-EEF5-648F30388A09}"/>
              </a:ext>
            </a:extLst>
          </p:cNvPr>
          <p:cNvSpPr txBox="1"/>
          <p:nvPr/>
        </p:nvSpPr>
        <p:spPr>
          <a:xfrm>
            <a:off x="511445" y="149533"/>
            <a:ext cx="11608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Modelling compound interest investments with additions to the principal </a:t>
            </a:r>
            <a:endParaRPr lang="en-AU" sz="40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D8221-247B-7AB9-7CD7-D9568C6F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820" y="1606575"/>
            <a:ext cx="1823153" cy="6868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E2F186-B8B0-2D7C-7A70-16E037647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45" y="1512904"/>
            <a:ext cx="8538268" cy="20313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3D45F9-5733-D3B3-08C3-C2A668F32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292" y="3783364"/>
            <a:ext cx="3378728" cy="29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1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4D4FD56-78BD-C60E-EEF5-648F30388A09}"/>
              </a:ext>
            </a:extLst>
          </p:cNvPr>
          <p:cNvSpPr txBox="1"/>
          <p:nvPr/>
        </p:nvSpPr>
        <p:spPr>
          <a:xfrm>
            <a:off x="619930" y="160739"/>
            <a:ext cx="115307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Using a recurrence relation to </a:t>
            </a:r>
            <a:r>
              <a:rPr lang="en-US" sz="3600" b="1" dirty="0" err="1"/>
              <a:t>analyse</a:t>
            </a:r>
            <a:r>
              <a:rPr lang="en-US" sz="3600" b="1" dirty="0"/>
              <a:t> compound interest investments with additions to the principal</a:t>
            </a:r>
            <a:endParaRPr lang="en-AU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1D8221-247B-7AB9-7CD7-D9568C6F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4706" y="1458032"/>
            <a:ext cx="1823153" cy="6868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0FBFC7-3EEB-2D24-D5DA-FB91D60F0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86" y="1339168"/>
            <a:ext cx="7702657" cy="1589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46370-2601-5C59-B891-676FCEB9E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643" y="2321721"/>
            <a:ext cx="2693306" cy="5891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68366C-6E16-7FB3-5F4B-F1BF40E392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86" y="2945753"/>
            <a:ext cx="7702656" cy="6056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F311FD-6CB2-49A1-7C65-88BCCFEF2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0757" y="2917050"/>
            <a:ext cx="2466611" cy="6717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A3AE0DD-A424-AB16-B5F9-C60FCC2D4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986" y="3584697"/>
            <a:ext cx="7702656" cy="621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A3F45E-138F-4B2F-168E-48BF6F9EA1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7368" y="2633551"/>
            <a:ext cx="1790950" cy="15908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DC4656-9229-1C54-0EFE-DC87604C1C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0701" y="3666719"/>
            <a:ext cx="2404552" cy="4947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2E32456-AA64-493B-5A10-72BDBE63A8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5986" y="4274041"/>
            <a:ext cx="7702656" cy="4029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2501B12-71C9-4141-3B53-06D5E103EB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20701" y="4315562"/>
            <a:ext cx="2184194" cy="21688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2E30AB5-E903-4790-ABAF-601246E5A6ED}"/>
              </a:ext>
            </a:extLst>
          </p:cNvPr>
          <p:cNvSpPr txBox="1"/>
          <p:nvPr/>
        </p:nvSpPr>
        <p:spPr>
          <a:xfrm>
            <a:off x="2764972" y="5518832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</a:t>
            </a:r>
            <a:endParaRPr lang="en-AU" sz="3200" dirty="0">
              <a:highlight>
                <a:srgbClr val="00FF00"/>
              </a:highligh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9CFEB5-E82F-4A7B-B26C-A2840FF4074A}"/>
              </a:ext>
            </a:extLst>
          </p:cNvPr>
          <p:cNvSpPr txBox="1"/>
          <p:nvPr/>
        </p:nvSpPr>
        <p:spPr>
          <a:xfrm>
            <a:off x="2688772" y="6155804"/>
            <a:ext cx="4041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6.16.8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3193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xploreVTI">
  <a:themeElements>
    <a:clrScheme name="AnalogousFromDarkSeedLeftStep">
      <a:dk1>
        <a:srgbClr val="000000"/>
      </a:dk1>
      <a:lt1>
        <a:srgbClr val="FFFFFF"/>
      </a:lt1>
      <a:dk2>
        <a:srgbClr val="1C2831"/>
      </a:dk2>
      <a:lt2>
        <a:srgbClr val="F0F3F1"/>
      </a:lt2>
      <a:accent1>
        <a:srgbClr val="E729D3"/>
      </a:accent1>
      <a:accent2>
        <a:srgbClr val="9917D5"/>
      </a:accent2>
      <a:accent3>
        <a:srgbClr val="5C29E7"/>
      </a:accent3>
      <a:accent4>
        <a:srgbClr val="2842D8"/>
      </a:accent4>
      <a:accent5>
        <a:srgbClr val="2994E7"/>
      </a:accent5>
      <a:accent6>
        <a:srgbClr val="15BFC2"/>
      </a:accent6>
      <a:hlink>
        <a:srgbClr val="3F72BF"/>
      </a:hlink>
      <a:folHlink>
        <a:srgbClr val="7F7F7F"/>
      </a:folHlink>
    </a:clrScheme>
    <a:fontScheme name="Custom 23">
      <a:majorFont>
        <a:latin typeface="Sagona Boo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5907</TotalTime>
  <Words>1317</Words>
  <Application>Microsoft Office PowerPoint</Application>
  <PresentationFormat>Widescreen</PresentationFormat>
  <Paragraphs>277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Avenir Next LT Pro</vt:lpstr>
      <vt:lpstr>AvenirNext LT Pro Medium</vt:lpstr>
      <vt:lpstr>Sagona Book</vt:lpstr>
      <vt:lpstr>Whitney SSm Book</vt:lpstr>
      <vt:lpstr>Whitney SSm Semibold</vt:lpstr>
      <vt:lpstr>Arial</vt:lpstr>
      <vt:lpstr>Calibri</vt:lpstr>
      <vt:lpstr>Cambria Math</vt:lpstr>
      <vt:lpstr>Segoe UI Semilight</vt:lpstr>
      <vt:lpstr>ExploreVTI</vt:lpstr>
      <vt:lpstr>Annuity investments</vt:lpstr>
      <vt:lpstr>PowerPoint Presentation</vt:lpstr>
      <vt:lpstr>PowerPoint Presentation</vt:lpstr>
      <vt:lpstr>PowerPoint Presentation</vt:lpstr>
      <vt:lpstr>PowerPoint Presentation</vt:lpstr>
      <vt:lpstr>Annuity investment – recurrence relations</vt:lpstr>
      <vt:lpstr>PowerPoint Presentation</vt:lpstr>
      <vt:lpstr>PowerPoint Presentation</vt:lpstr>
      <vt:lpstr>PowerPoint Presentation</vt:lpstr>
      <vt:lpstr>Annuity investment – amortisation table</vt:lpstr>
      <vt:lpstr>Annuity investment – amortisation table</vt:lpstr>
      <vt:lpstr>Annuity investment – amortisation table</vt:lpstr>
      <vt:lpstr>Annuity investment – finance solver </vt:lpstr>
      <vt:lpstr>PowerPoint Presentation</vt:lpstr>
      <vt:lpstr>PowerPoint Presentation</vt:lpstr>
      <vt:lpstr>Finding the value of an investment when the regular payment changes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 interest investments with regular additions to the principal (annuity investment)</dc:title>
  <dc:creator>Yongmei Zhang</dc:creator>
  <cp:lastModifiedBy>Lyn ZHANG</cp:lastModifiedBy>
  <cp:revision>54</cp:revision>
  <dcterms:created xsi:type="dcterms:W3CDTF">2020-12-04T01:41:25Z</dcterms:created>
  <dcterms:modified xsi:type="dcterms:W3CDTF">2026-02-07T20:56:56Z</dcterms:modified>
</cp:coreProperties>
</file>