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6" r:id="rId2"/>
    <p:sldId id="272" r:id="rId3"/>
    <p:sldId id="305" r:id="rId4"/>
    <p:sldId id="258" r:id="rId5"/>
    <p:sldId id="259" r:id="rId6"/>
    <p:sldId id="260" r:id="rId7"/>
    <p:sldId id="273" r:id="rId8"/>
    <p:sldId id="263" r:id="rId9"/>
    <p:sldId id="264" r:id="rId10"/>
    <p:sldId id="265" r:id="rId11"/>
    <p:sldId id="266" r:id="rId12"/>
    <p:sldId id="274" r:id="rId13"/>
    <p:sldId id="275" r:id="rId14"/>
    <p:sldId id="276" r:id="rId15"/>
    <p:sldId id="279" r:id="rId16"/>
  </p:sldIdLst>
  <p:sldSz cx="12192000" cy="6858000"/>
  <p:notesSz cx="6797675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82222" autoAdjust="0"/>
  </p:normalViewPr>
  <p:slideViewPr>
    <p:cSldViewPr snapToGrid="0">
      <p:cViewPr>
        <p:scale>
          <a:sx n="58" d="100"/>
          <a:sy n="58" d="100"/>
        </p:scale>
        <p:origin x="912" y="-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AC0C4-4C9E-45EE-9CAD-68AFA46B1237}" type="datetimeFigureOut">
              <a:rPr lang="en-AU" smtClean="0"/>
              <a:t>10/02/2026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9D024B-D694-4D70-9A90-7354A13A8D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4878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https://www.transum.org/software/SW/Starter_of_the_day/Students/Unitary_Method.asp 2marks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9D024B-D694-4D70-9A90-7354A13A8D9A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7121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Unitary Proportion</a:t>
            </a:r>
          </a:p>
        </p:txBody>
      </p:sp>
    </p:spTree>
    <p:extLst>
      <p:ext uri="{BB962C8B-B14F-4D97-AF65-F5344CB8AC3E}">
        <p14:creationId xmlns:p14="http://schemas.microsoft.com/office/powerpoint/2010/main" val="1488813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turn to have a go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10 builders can build a house in 20 days. How many builders will you need build the house in 10 days?</a:t>
            </a:r>
            <a:endParaRPr lang="en-GB" sz="3200" dirty="0"/>
          </a:p>
        </p:txBody>
      </p:sp>
      <p:sp>
        <p:nvSpPr>
          <p:cNvPr id="4" name="Explosion 2 3"/>
          <p:cNvSpPr/>
          <p:nvPr/>
        </p:nvSpPr>
        <p:spPr>
          <a:xfrm>
            <a:off x="3857269" y="3590259"/>
            <a:ext cx="6379285" cy="302569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20 builders</a:t>
            </a:r>
          </a:p>
        </p:txBody>
      </p:sp>
    </p:spTree>
    <p:extLst>
      <p:ext uri="{BB962C8B-B14F-4D97-AF65-F5344CB8AC3E}">
        <p14:creationId xmlns:p14="http://schemas.microsoft.com/office/powerpoint/2010/main" val="132964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9559" y="624110"/>
            <a:ext cx="9665054" cy="1280890"/>
          </a:xfrm>
        </p:spPr>
        <p:txBody>
          <a:bodyPr>
            <a:normAutofit fontScale="90000"/>
          </a:bodyPr>
          <a:lstStyle/>
          <a:p>
            <a:r>
              <a:rPr lang="en-US" dirty="0"/>
              <a:t>15 people can complete a job in 42 days. In how many days will 9 people do the same job?</a:t>
            </a:r>
            <a:endParaRPr lang="en-GB" dirty="0"/>
          </a:p>
        </p:txBody>
      </p:sp>
      <p:sp>
        <p:nvSpPr>
          <p:cNvPr id="4" name="Explosion 2 3"/>
          <p:cNvSpPr/>
          <p:nvPr/>
        </p:nvSpPr>
        <p:spPr>
          <a:xfrm>
            <a:off x="2528048" y="1904999"/>
            <a:ext cx="6615952" cy="3850341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/>
              <a:t>70 days</a:t>
            </a:r>
          </a:p>
        </p:txBody>
      </p:sp>
    </p:spTree>
    <p:extLst>
      <p:ext uri="{BB962C8B-B14F-4D97-AF65-F5344CB8AC3E}">
        <p14:creationId xmlns:p14="http://schemas.microsoft.com/office/powerpoint/2010/main" val="92206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96989" y="1759779"/>
            <a:ext cx="891975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</a:rPr>
              <a:t>If 9 m of cloth cost £22.50 what would 15m cost?</a:t>
            </a:r>
            <a:r>
              <a:rPr lang="en-US" sz="4400" dirty="0"/>
              <a:t> </a:t>
            </a:r>
            <a:endParaRPr lang="en-GB" sz="4400" dirty="0"/>
          </a:p>
        </p:txBody>
      </p:sp>
      <p:sp>
        <p:nvSpPr>
          <p:cNvPr id="5" name="AutoShape 2" descr="Image result for roll of clot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8424" y="2945970"/>
            <a:ext cx="2381250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48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39209" y="1320066"/>
            <a:ext cx="73976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</a:rPr>
              <a:t>If 6 men build a wall in 10 hours how long would it have taken 1 man to build it?</a:t>
            </a:r>
            <a:r>
              <a:rPr lang="en-US" sz="5400" dirty="0"/>
              <a:t> </a:t>
            </a:r>
            <a:endParaRPr lang="en-GB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0870" y="4441451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773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4259" y="2372964"/>
            <a:ext cx="140330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</a:rPr>
              <a:t>If 12 books cost £15 what </a:t>
            </a:r>
          </a:p>
          <a:p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</a:rPr>
              <a:t>would 15 books cost?</a:t>
            </a:r>
            <a:r>
              <a:rPr lang="en-US" sz="4800" dirty="0"/>
              <a:t> </a:t>
            </a:r>
            <a:endParaRPr lang="en-GB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9280" y="3942624"/>
            <a:ext cx="3192608" cy="239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915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0730" y="1718098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  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</a:rPr>
              <a:t>If 18 rose bushes cost £9.90 what would 24 rose bushes cost?</a:t>
            </a:r>
            <a:r>
              <a:rPr lang="en-US" sz="4800" dirty="0"/>
              <a:t> </a:t>
            </a:r>
            <a:endParaRPr lang="en-GB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9142" y="2347415"/>
            <a:ext cx="4102858" cy="410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60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56984" y="3429000"/>
            <a:ext cx="8915399" cy="1468800"/>
          </a:xfrm>
        </p:spPr>
        <p:txBody>
          <a:bodyPr>
            <a:normAutofit fontScale="90000"/>
          </a:bodyPr>
          <a:lstStyle/>
          <a:p>
            <a:r>
              <a:rPr lang="en-US" dirty="0"/>
              <a:t>Ratios can be used to calculate unit prices, i.e. the price of one item. This method is known as the </a:t>
            </a:r>
            <a:r>
              <a:rPr lang="en-US" dirty="0">
                <a:solidFill>
                  <a:srgbClr val="FF0000"/>
                </a:solidFill>
              </a:rPr>
              <a:t>unitary method </a:t>
            </a:r>
            <a:r>
              <a:rPr lang="en-US" dirty="0"/>
              <a:t>and can be used to solve a range of ratio problems.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4914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14E1CB-E273-D75F-0A0A-615DCE804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560" y="977485"/>
            <a:ext cx="8900028" cy="57662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438D2C-6CAC-975A-62AF-9A7216849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8740" y="95251"/>
            <a:ext cx="7886700" cy="1325563"/>
          </a:xfrm>
        </p:spPr>
        <p:txBody>
          <a:bodyPr>
            <a:normAutofit/>
          </a:bodyPr>
          <a:lstStyle/>
          <a:p>
            <a:r>
              <a:rPr lang="en-GB" sz="3200" b="1" dirty="0"/>
              <a:t>Unitary Proportion</a:t>
            </a:r>
          </a:p>
        </p:txBody>
      </p:sp>
      <p:sp>
        <p:nvSpPr>
          <p:cNvPr id="3" name="Arrow: Curved Left 2">
            <a:extLst>
              <a:ext uri="{FF2B5EF4-FFF2-40B4-BE49-F238E27FC236}">
                <a16:creationId xmlns:a16="http://schemas.microsoft.com/office/drawing/2014/main" id="{399F070C-FD39-D5C7-DC3F-87CC4C012693}"/>
              </a:ext>
            </a:extLst>
          </p:cNvPr>
          <p:cNvSpPr/>
          <p:nvPr/>
        </p:nvSpPr>
        <p:spPr>
          <a:xfrm rot="5400000">
            <a:off x="3508872" y="5062254"/>
            <a:ext cx="468218" cy="1437700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27CD21-D2E6-ADCF-C325-2F9B2481A554}"/>
              </a:ext>
            </a:extLst>
          </p:cNvPr>
          <p:cNvSpPr txBox="1"/>
          <p:nvPr/>
        </p:nvSpPr>
        <p:spPr>
          <a:xfrm>
            <a:off x="3470313" y="5645881"/>
            <a:ext cx="716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FF0000"/>
                </a:solidFill>
              </a:rPr>
              <a:t>÷5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13DBCA-FCD7-2423-D7F6-13C17FA2158E}"/>
              </a:ext>
            </a:extLst>
          </p:cNvPr>
          <p:cNvSpPr txBox="1"/>
          <p:nvPr/>
        </p:nvSpPr>
        <p:spPr>
          <a:xfrm>
            <a:off x="7911036" y="5594600"/>
            <a:ext cx="716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FF0000"/>
                </a:solidFill>
              </a:rPr>
              <a:t>÷10</a:t>
            </a:r>
          </a:p>
        </p:txBody>
      </p:sp>
      <p:sp>
        <p:nvSpPr>
          <p:cNvPr id="7" name="Arrow: Curved Left 6">
            <a:extLst>
              <a:ext uri="{FF2B5EF4-FFF2-40B4-BE49-F238E27FC236}">
                <a16:creationId xmlns:a16="http://schemas.microsoft.com/office/drawing/2014/main" id="{D3F1872A-B7BB-08C7-BA52-CDADF1F71F9F}"/>
              </a:ext>
            </a:extLst>
          </p:cNvPr>
          <p:cNvSpPr/>
          <p:nvPr/>
        </p:nvSpPr>
        <p:spPr>
          <a:xfrm rot="5400000">
            <a:off x="8034975" y="5060416"/>
            <a:ext cx="468218" cy="1437700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8" name="Arrow: Curved Left 7">
            <a:extLst>
              <a:ext uri="{FF2B5EF4-FFF2-40B4-BE49-F238E27FC236}">
                <a16:creationId xmlns:a16="http://schemas.microsoft.com/office/drawing/2014/main" id="{E454E2B2-3632-207B-E854-F5905CF88300}"/>
              </a:ext>
            </a:extLst>
          </p:cNvPr>
          <p:cNvSpPr/>
          <p:nvPr/>
        </p:nvSpPr>
        <p:spPr>
          <a:xfrm rot="16200000">
            <a:off x="4152490" y="2231881"/>
            <a:ext cx="637045" cy="3249975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9" name="Arrow: Curved Left 8">
            <a:extLst>
              <a:ext uri="{FF2B5EF4-FFF2-40B4-BE49-F238E27FC236}">
                <a16:creationId xmlns:a16="http://schemas.microsoft.com/office/drawing/2014/main" id="{33DAAC3D-BCC1-EBBF-25FA-A26399A824D6}"/>
              </a:ext>
            </a:extLst>
          </p:cNvPr>
          <p:cNvSpPr/>
          <p:nvPr/>
        </p:nvSpPr>
        <p:spPr>
          <a:xfrm rot="16200000">
            <a:off x="8551588" y="2231881"/>
            <a:ext cx="637045" cy="3249975"/>
          </a:xfrm>
          <a:prstGeom prst="curvedLeftArrow">
            <a:avLst>
              <a:gd name="adj1" fmla="val 25000"/>
              <a:gd name="adj2" fmla="val 44770"/>
              <a:gd name="adj3" fmla="val 25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861773-4BFE-9236-A6DB-33E4BEB77D6A}"/>
              </a:ext>
            </a:extLst>
          </p:cNvPr>
          <p:cNvSpPr txBox="1"/>
          <p:nvPr/>
        </p:nvSpPr>
        <p:spPr>
          <a:xfrm>
            <a:off x="8790550" y="3528259"/>
            <a:ext cx="716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FF0000"/>
                </a:solidFill>
              </a:rPr>
              <a:t>×7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872B2A-F450-BCD9-D003-3874E4B956E7}"/>
              </a:ext>
            </a:extLst>
          </p:cNvPr>
          <p:cNvSpPr txBox="1"/>
          <p:nvPr/>
        </p:nvSpPr>
        <p:spPr>
          <a:xfrm>
            <a:off x="4344942" y="3549603"/>
            <a:ext cx="716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FF0000"/>
                </a:solidFill>
              </a:rPr>
              <a:t>×7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555A698-5556-2FE6-5E48-37D3B0CF7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6135" y="3701667"/>
            <a:ext cx="589903" cy="2139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485C5B1-EEB0-DB1A-F9C3-0E443F2FB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4533" y="3764939"/>
            <a:ext cx="589903" cy="21390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5975687-30F2-3363-2C7D-B923FD81887B}"/>
              </a:ext>
            </a:extLst>
          </p:cNvPr>
          <p:cNvSpPr txBox="1"/>
          <p:nvPr/>
        </p:nvSpPr>
        <p:spPr>
          <a:xfrm>
            <a:off x="7845198" y="4040168"/>
            <a:ext cx="716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FF0000"/>
                </a:solidFill>
              </a:rPr>
              <a:t>÷10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F3FC7F-8E78-8969-6540-6CD7BEF9AB03}"/>
              </a:ext>
            </a:extLst>
          </p:cNvPr>
          <p:cNvSpPr txBox="1"/>
          <p:nvPr/>
        </p:nvSpPr>
        <p:spPr>
          <a:xfrm>
            <a:off x="3414533" y="4102641"/>
            <a:ext cx="716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FF0000"/>
                </a:solidFill>
              </a:rPr>
              <a:t>÷5</a:t>
            </a:r>
          </a:p>
        </p:txBody>
      </p:sp>
    </p:spTree>
    <p:extLst>
      <p:ext uri="{BB962C8B-B14F-4D97-AF65-F5344CB8AC3E}">
        <p14:creationId xmlns:p14="http://schemas.microsoft.com/office/powerpoint/2010/main" val="2301490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384" y="484094"/>
            <a:ext cx="9078977" cy="1052121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0130" y="1764907"/>
            <a:ext cx="3095625" cy="3095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80791" y="1925619"/>
            <a:ext cx="6347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Find out how long it would take to run 1 mile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46551" y="3269130"/>
            <a:ext cx="52389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5 miles takes 45 minutes</a:t>
            </a:r>
          </a:p>
          <a:p>
            <a:r>
              <a:rPr lang="en-GB" sz="2800" dirty="0"/>
              <a:t>1 mile takes </a:t>
            </a:r>
          </a:p>
        </p:txBody>
      </p:sp>
      <p:sp>
        <p:nvSpPr>
          <p:cNvPr id="8" name="Curved Right Arrow 7"/>
          <p:cNvSpPr/>
          <p:nvPr/>
        </p:nvSpPr>
        <p:spPr>
          <a:xfrm>
            <a:off x="4894729" y="3474720"/>
            <a:ext cx="322730" cy="60242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Curved Left Arrow 8"/>
          <p:cNvSpPr/>
          <p:nvPr/>
        </p:nvSpPr>
        <p:spPr>
          <a:xfrm>
            <a:off x="9638852" y="3498757"/>
            <a:ext cx="236668" cy="60242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4848" y="3593054"/>
            <a:ext cx="699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÷ 5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2551" y="3564691"/>
            <a:ext cx="762066" cy="53649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48687" y="3700017"/>
            <a:ext cx="1861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9 minutes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22607" y="4647304"/>
            <a:ext cx="2097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Now what?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59384" y="5292762"/>
            <a:ext cx="77931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 mile takes 9 minutes</a:t>
            </a:r>
          </a:p>
          <a:p>
            <a:r>
              <a:rPr lang="en-GB" sz="2800" dirty="0"/>
              <a:t>So 18 times will take 18 times as long</a:t>
            </a:r>
          </a:p>
          <a:p>
            <a:r>
              <a:rPr lang="en-GB" sz="2800" dirty="0"/>
              <a:t>9 x 18 = 162 minutes</a:t>
            </a:r>
          </a:p>
        </p:txBody>
      </p:sp>
    </p:spTree>
    <p:extLst>
      <p:ext uri="{BB962C8B-B14F-4D97-AF65-F5344CB8AC3E}">
        <p14:creationId xmlns:p14="http://schemas.microsoft.com/office/powerpoint/2010/main" val="309047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turn to have a go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76226" y="1990165"/>
            <a:ext cx="85630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5 packs of sweets cost £5.25. </a:t>
            </a:r>
          </a:p>
          <a:p>
            <a:r>
              <a:rPr lang="en-GB" sz="3600" dirty="0"/>
              <a:t>How much would it cost to buy 7 packs of sweets?</a:t>
            </a:r>
          </a:p>
        </p:txBody>
      </p:sp>
      <p:sp>
        <p:nvSpPr>
          <p:cNvPr id="6" name="Explosion 2 5"/>
          <p:cNvSpPr/>
          <p:nvPr/>
        </p:nvSpPr>
        <p:spPr>
          <a:xfrm>
            <a:off x="3012141" y="3744491"/>
            <a:ext cx="6691256" cy="299062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/>
              <a:t>£7.35</a:t>
            </a:r>
          </a:p>
        </p:txBody>
      </p:sp>
    </p:spTree>
    <p:extLst>
      <p:ext uri="{BB962C8B-B14F-4D97-AF65-F5344CB8AC3E}">
        <p14:creationId xmlns:p14="http://schemas.microsoft.com/office/powerpoint/2010/main" val="426159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22769" y="742444"/>
            <a:ext cx="8911687" cy="2355758"/>
          </a:xfrm>
        </p:spPr>
        <p:txBody>
          <a:bodyPr>
            <a:normAutofit/>
          </a:bodyPr>
          <a:lstStyle/>
          <a:p>
            <a:r>
              <a:rPr lang="en-GB" dirty="0"/>
              <a:t>10 pieces of wood when laid end to end measure 55 m. How far would 18 pieces stretch?</a:t>
            </a:r>
          </a:p>
        </p:txBody>
      </p:sp>
      <p:sp>
        <p:nvSpPr>
          <p:cNvPr id="5" name="Explosion 2 4"/>
          <p:cNvSpPr/>
          <p:nvPr/>
        </p:nvSpPr>
        <p:spPr>
          <a:xfrm>
            <a:off x="2775473" y="3388659"/>
            <a:ext cx="7702475" cy="3324113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/>
              <a:t>99m</a:t>
            </a:r>
          </a:p>
        </p:txBody>
      </p:sp>
    </p:spTree>
    <p:extLst>
      <p:ext uri="{BB962C8B-B14F-4D97-AF65-F5344CB8AC3E}">
        <p14:creationId xmlns:p14="http://schemas.microsoft.com/office/powerpoint/2010/main" val="270327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Inverse Proportion</a:t>
            </a:r>
          </a:p>
        </p:txBody>
      </p:sp>
    </p:spTree>
    <p:extLst>
      <p:ext uri="{BB962C8B-B14F-4D97-AF65-F5344CB8AC3E}">
        <p14:creationId xmlns:p14="http://schemas.microsoft.com/office/powerpoint/2010/main" val="1488961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15 masons can build the wall in 20 days. How many masons will build the wall in 12 days?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861" y="1905000"/>
            <a:ext cx="9589751" cy="4019774"/>
          </a:xfrm>
        </p:spPr>
        <p:txBody>
          <a:bodyPr>
            <a:normAutofit/>
          </a:bodyPr>
          <a:lstStyle/>
          <a:p>
            <a:r>
              <a:rPr lang="en-GB" sz="2800" dirty="0"/>
              <a:t>Think!</a:t>
            </a:r>
          </a:p>
          <a:p>
            <a:r>
              <a:rPr lang="en-GB" sz="2800" dirty="0"/>
              <a:t>Will you need more masons or less masons?</a:t>
            </a:r>
          </a:p>
          <a:p>
            <a:r>
              <a:rPr lang="en-GB" sz="2800" dirty="0"/>
              <a:t>So if there was only 1 mason working how long would he take?</a:t>
            </a:r>
          </a:p>
          <a:p>
            <a:r>
              <a:rPr lang="en-GB" sz="2800" dirty="0"/>
              <a:t>15 x 20 =300 days!</a:t>
            </a:r>
          </a:p>
          <a:p>
            <a:r>
              <a:rPr lang="en-GB" sz="2800" dirty="0"/>
              <a:t>I have 12 days so 300 ÷ 12 = 25 masons needed.</a:t>
            </a:r>
          </a:p>
        </p:txBody>
      </p:sp>
    </p:spTree>
    <p:extLst>
      <p:ext uri="{BB962C8B-B14F-4D97-AF65-F5344CB8AC3E}">
        <p14:creationId xmlns:p14="http://schemas.microsoft.com/office/powerpoint/2010/main" val="97059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624110"/>
            <a:ext cx="9471417" cy="1280890"/>
          </a:xfrm>
        </p:spPr>
        <p:txBody>
          <a:bodyPr>
            <a:normAutofit fontScale="90000"/>
          </a:bodyPr>
          <a:lstStyle/>
          <a:p>
            <a:r>
              <a:rPr lang="en-US" dirty="0"/>
              <a:t>76 persons can complete the job in 42 days. In how many days will 56 persons do the same job?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2588" y="2133600"/>
            <a:ext cx="9622024" cy="3777622"/>
          </a:xfrm>
        </p:spPr>
        <p:txBody>
          <a:bodyPr>
            <a:normAutofit/>
          </a:bodyPr>
          <a:lstStyle/>
          <a:p>
            <a:r>
              <a:rPr lang="en-GB" sz="2800" dirty="0"/>
              <a:t>Will the job take more time or less time with fewer people?</a:t>
            </a:r>
          </a:p>
          <a:p>
            <a:r>
              <a:rPr lang="en-GB" sz="2800" dirty="0"/>
              <a:t>So how long in days will the whole job take?</a:t>
            </a:r>
          </a:p>
          <a:p>
            <a:r>
              <a:rPr lang="en-GB" sz="2800" dirty="0"/>
              <a:t>76 x 42 =3192 days</a:t>
            </a:r>
          </a:p>
          <a:p>
            <a:r>
              <a:rPr lang="en-GB" sz="2800" dirty="0"/>
              <a:t>I have 56 people to put on this job so</a:t>
            </a:r>
          </a:p>
          <a:p>
            <a:r>
              <a:rPr lang="en-GB" sz="2800" dirty="0"/>
              <a:t>3192 ÷ 56 = 57 days to complete.</a:t>
            </a:r>
          </a:p>
        </p:txBody>
      </p:sp>
    </p:spTree>
    <p:extLst>
      <p:ext uri="{BB962C8B-B14F-4D97-AF65-F5344CB8AC3E}">
        <p14:creationId xmlns:p14="http://schemas.microsoft.com/office/powerpoint/2010/main" val="53798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223</TotalTime>
  <Words>437</Words>
  <Application>Microsoft Office PowerPoint</Application>
  <PresentationFormat>Widescreen</PresentationFormat>
  <Paragraphs>49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Schoolbook</vt:lpstr>
      <vt:lpstr>Wingdings 3</vt:lpstr>
      <vt:lpstr>Wisp</vt:lpstr>
      <vt:lpstr>Unitary Proportion</vt:lpstr>
      <vt:lpstr>Ratios can be used to calculate unit prices, i.e. the price of one item. This method is known as the unitary method and can be used to solve a range of ratio problems.</vt:lpstr>
      <vt:lpstr>Unitary Proportion</vt:lpstr>
      <vt:lpstr>PowerPoint Presentation</vt:lpstr>
      <vt:lpstr>Your turn to have a go</vt:lpstr>
      <vt:lpstr>10 pieces of wood when laid end to end measure 55 m. How far would 18 pieces stretch?</vt:lpstr>
      <vt:lpstr>Inverse Proportion</vt:lpstr>
      <vt:lpstr>15 masons can build the wall in 20 days. How many masons will build the wall in 12 days?</vt:lpstr>
      <vt:lpstr>76 persons can complete the job in 42 days. In how many days will 56 persons do the same job?</vt:lpstr>
      <vt:lpstr>Your turn to have a go</vt:lpstr>
      <vt:lpstr>15 people can complete a job in 42 days. In how many days will 9 people do the same job?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Unitary Proportion</dc:title>
  <dc:creator>D. Page</dc:creator>
  <cp:lastModifiedBy>Lyn ZHANG</cp:lastModifiedBy>
  <cp:revision>23</cp:revision>
  <cp:lastPrinted>2019-06-06T09:06:25Z</cp:lastPrinted>
  <dcterms:created xsi:type="dcterms:W3CDTF">2019-06-05T15:35:26Z</dcterms:created>
  <dcterms:modified xsi:type="dcterms:W3CDTF">2026-02-09T21:01:48Z</dcterms:modified>
</cp:coreProperties>
</file>