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1"/>
  </p:notesMasterIdLst>
  <p:sldIdLst>
    <p:sldId id="256" r:id="rId2"/>
    <p:sldId id="365" r:id="rId3"/>
    <p:sldId id="258" r:id="rId4"/>
    <p:sldId id="261" r:id="rId5"/>
    <p:sldId id="262" r:id="rId6"/>
    <p:sldId id="269" r:id="rId7"/>
    <p:sldId id="277" r:id="rId8"/>
    <p:sldId id="278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87"/>
  </p:normalViewPr>
  <p:slideViewPr>
    <p:cSldViewPr snapToGrid="0" snapToObjects="1">
      <p:cViewPr varScale="1">
        <p:scale>
          <a:sx n="59" d="100"/>
          <a:sy n="5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A2544-86AD-45F0-AFB4-DAD35ABADCF8}" type="datetimeFigureOut">
              <a:rPr lang="en-AU" smtClean="0"/>
              <a:t>27/01/2026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EA4BD-D799-4A0C-A687-00F82988AE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46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3,5,6,9,10,11,13,15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EA4BD-D799-4A0C-A687-00F82988AE8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420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8994394A-E95D-49DE-8614-F37E1FCF0AC3}" type="datetime2">
              <a:rPr lang="en-US" smtClean="0"/>
              <a:pPr/>
              <a:t>Tuesday, January 27,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84B9-0F7E-4817-BA9A-C4368475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8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E95E-B3FC-4D66-AAC3-CE9FD633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0FFAF-EB02-4979-83B6-66AD14845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B40A8D-7F5B-455D-B9AC-EAFE05F87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D51179E-60E8-4F2A-A3F9-6F3CE2ABCAF9}" type="datetime2">
              <a:rPr lang="en-US" smtClean="0"/>
              <a:pPr/>
              <a:t>Tuesday, January 27, 2026</a:t>
            </a:fld>
            <a:endParaRPr lang="en-US" dirty="0">
              <a:latin typeface="+mn-lt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5360FA1-A0D1-4CA7-BAC8-9C20FBB5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2494D40-34C6-48DD-A14E-8065BE4F3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9D7C2D-6B7C-4FBF-9665-A9282DF48F83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34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495EC-612C-4307-A7A6-017829B8C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121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33132-1A8F-43A9-9321-6FCF01B0F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21270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F2CA1B-9192-487B-96D3-6D389608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32B061-4DDF-403A-A7DB-3B6FD0BE9165}" type="datetime2">
              <a:rPr lang="en-US" smtClean="0"/>
              <a:t>Tuesday, January 27, 2026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1C9EA4-CA0A-4396-B4AF-4523CD1B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DDF132-C1DB-4EE0-85DA-1FFAC28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ECED4D-938A-4085-B475-DD4ED90A181B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33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58D82CC3-100B-41FC-9DB0-99A6D4849F72}" type="datetime2">
              <a:rPr lang="en-US" smtClean="0"/>
              <a:pPr/>
              <a:t>Tuesday, January 27, 2026</a:t>
            </a:fld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1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58FDCC-AC46-4D9F-98DC-C163BFA43704}" type="datetime2">
              <a:rPr lang="en-US" smtClean="0"/>
              <a:t>Tuesday, January 27, 2026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C4C198-D899-4BDA-877C-D8A3CAD3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43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32F11-C374-493A-BB7E-11B09A67FAD0}" type="datetime2">
              <a:rPr lang="en-US" smtClean="0"/>
              <a:t>Tuesday, January 27, 2026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A52DE47-9FB8-4EF9-B8CE-36891260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46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7598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6546C-EE55-422E-9D57-50E6C4234F80}" type="datetime2">
              <a:rPr lang="en-US" smtClean="0"/>
              <a:t>Tuesday, January 27, 2026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92246C7-481F-434A-A687-C6734C2F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37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83685C8A-A1A1-423D-82D7-1ACC187CCA77}" type="datetime2">
              <a:rPr lang="en-US" smtClean="0"/>
              <a:pPr/>
              <a:t>Tuesday, January 27, 2026</a:t>
            </a:fld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31187-FB8B-4DDF-A5A9-69AB1359F0E9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73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325DF798-D264-4BC9-8824-70A25106E4C6}" type="datetime2">
              <a:rPr lang="en-US" smtClean="0"/>
              <a:pPr/>
              <a:t>Tuesday, January 27, 2026</a:t>
            </a:fld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0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ACAD25-C1CF-4F11-8692-066E6505443C}" type="datetime2">
              <a:rPr lang="en-US" smtClean="0"/>
              <a:t>Tuesday, January 27, 2026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07FA91D-E0EF-4D4B-9E56-5E003304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62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688A1C-01B8-42B6-BBF1-2BCF5E311248}" type="datetime2">
              <a:rPr lang="en-US" smtClean="0"/>
              <a:t>Tuesday, January 27, 2026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algn="ctr">
              <a:defRPr sz="3600" b="0">
                <a:ln w="6350">
                  <a:solidFill>
                    <a:schemeClr val="tx2"/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02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199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C03BBDD-218C-4B2A-98A0-F5F369754705}" type="datetime2">
              <a:rPr lang="en-US" smtClean="0"/>
              <a:pPr/>
              <a:t>Tuesday, January 27, 2026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672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43" r:id="rId6"/>
    <p:sldLayoutId id="2147483738" r:id="rId7"/>
    <p:sldLayoutId id="2147483739" r:id="rId8"/>
    <p:sldLayoutId id="2147483740" r:id="rId9"/>
    <p:sldLayoutId id="2147483742" r:id="rId10"/>
    <p:sldLayoutId id="214748374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72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11430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6002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20574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0E59EF-F8DF-488B-B09D-66E4CF18A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C6F14-0B77-44E0-8B2C-61179D377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27109" b="16646"/>
          <a:stretch/>
        </p:blipFill>
        <p:spPr>
          <a:xfrm>
            <a:off x="20" y="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2D8C3-B816-7A45-8B00-353E86812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4000"/>
            <a:ext cx="11306175" cy="738664"/>
          </a:xfrm>
        </p:spPr>
        <p:txBody>
          <a:bodyPr anchor="t">
            <a:normAutofit fontScale="90000"/>
          </a:bodyPr>
          <a:lstStyle/>
          <a:p>
            <a:r>
              <a:rPr lang="en-AU" dirty="0">
                <a:solidFill>
                  <a:schemeClr val="bg2"/>
                </a:solidFill>
              </a:rPr>
              <a:t>Depreciation – finding the rule for the nth term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15198-71D2-A141-82F5-8A0F0C28F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27" y="1915729"/>
            <a:ext cx="11306175" cy="6940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>
                    <a:alpha val="56000"/>
                  </a:schemeClr>
                </a:solidFill>
              </a:rPr>
              <a:t>5D</a:t>
            </a:r>
          </a:p>
          <a:p>
            <a:endParaRPr lang="en-US" dirty="0">
              <a:solidFill>
                <a:schemeClr val="bg2">
                  <a:alpha val="56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A6AB34-DF8B-4197-B131-7A005D295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A598BD2-8874-42EF-9EDC-B9457A34783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-1201" y="2696964"/>
            <a:ext cx="12191980" cy="41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CFB9E-7421-1D50-F2CD-039C21FE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AU" sz="1600" b="1" dirty="0">
                    <a:solidFill>
                      <a:srgbClr val="C00000">
                        <a:alpha val="77000"/>
                      </a:srgbClr>
                    </a:solidFill>
                  </a:rPr>
                  <a:t>5D  depreciation – finding a </a:t>
                </a:r>
                <a:r>
                  <a:rPr lang="en-AU" sz="1600" b="1" u="sng" dirty="0">
                    <a:solidFill>
                      <a:srgbClr val="C00000">
                        <a:alpha val="77000"/>
                      </a:srgbClr>
                    </a:solidFill>
                  </a:rPr>
                  <a:t>rule</a:t>
                </a:r>
                <a:r>
                  <a:rPr lang="en-AU" sz="1600" b="1" dirty="0">
                    <a:solidFill>
                      <a:srgbClr val="C00000">
                        <a:alpha val="77000"/>
                      </a:srgbClr>
                    </a:solidFill>
                  </a:rPr>
                  <a:t> for the n</a:t>
                </a:r>
                <a:r>
                  <a:rPr lang="en-AU" sz="1600" b="1" baseline="30000" dirty="0">
                    <a:solidFill>
                      <a:srgbClr val="C00000">
                        <a:alpha val="77000"/>
                      </a:srgbClr>
                    </a:solidFill>
                  </a:rPr>
                  <a:t>th</a:t>
                </a:r>
                <a:r>
                  <a:rPr lang="en-AU" sz="1600" b="1" dirty="0">
                    <a:solidFill>
                      <a:srgbClr val="C00000">
                        <a:alpha val="77000"/>
                      </a:srgbClr>
                    </a:solidFill>
                  </a:rPr>
                  <a:t> term</a:t>
                </a:r>
              </a:p>
              <a:p>
                <a:pPr marL="360000" lvl="1" indent="0">
                  <a:spcBef>
                    <a:spcPts val="0"/>
                  </a:spcBef>
                  <a:buNone/>
                </a:pPr>
                <a:r>
                  <a:rPr lang="en-AU" sz="1600" dirty="0"/>
                  <a:t> the rule allows us to find any term in a   sequence in one step.</a:t>
                </a:r>
              </a:p>
              <a:p>
                <a:pPr marL="360000" lvl="1" indent="0">
                  <a:spcBef>
                    <a:spcPts val="0"/>
                  </a:spcBef>
                  <a:buNone/>
                </a:pPr>
                <a:r>
                  <a:rPr lang="en-AU" sz="1600" b="1" dirty="0">
                    <a:solidFill>
                      <a:srgbClr val="0070C0">
                        <a:alpha val="77000"/>
                      </a:srgbClr>
                    </a:solidFill>
                  </a:rPr>
                  <a:t>flat rate:</a:t>
                </a: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i="1" dirty="0" smtClean="0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AU" sz="1600" dirty="0">
                            <a:solidFill>
                              <a:srgbClr val="0070C0">
                                <a:alpha val="77000"/>
                              </a:srgbClr>
                            </a:solidFill>
                          </a:rPr>
                          <m:t>V</m:t>
                        </m:r>
                      </m:e>
                      <m:sub>
                        <m:r>
                          <a:rPr lang="en-AU" sz="1600" i="1" dirty="0" smtClean="0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</a:rPr>
                  <a:t> = </a:t>
                </a: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  <a:highlight>
                      <a:srgbClr val="FFFF00"/>
                    </a:highlight>
                  </a:rPr>
                  <a:t>V₀</a:t>
                </a: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</a:rPr>
                  <a:t> − n × </a:t>
                </a: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  <a:highlight>
                      <a:srgbClr val="FFFF00"/>
                    </a:highlight>
                  </a:rPr>
                  <a:t>D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7030A0">
                        <a:alpha val="77000"/>
                      </a:srgbClr>
                    </a:solidFill>
                  </a:rPr>
                  <a:t>V₀ → principal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7030A0">
                        <a:alpha val="77000"/>
                      </a:srgbClr>
                    </a:solidFill>
                  </a:rPr>
                  <a:t>V₀ → first / starting value</a:t>
                </a:r>
                <a:br>
                  <a:rPr lang="en-AU" sz="1400" dirty="0">
                    <a:solidFill>
                      <a:srgbClr val="7030A0">
                        <a:alpha val="77000"/>
                      </a:srgbClr>
                    </a:solidFill>
                  </a:rPr>
                </a:br>
                <a:r>
                  <a:rPr lang="en-AU" sz="1400" dirty="0">
                    <a:solidFill>
                      <a:srgbClr val="7030A0">
                        <a:alpha val="77000"/>
                      </a:srgbClr>
                    </a:solidFill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altLang="en-US" sz="1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altLang="en-US" sz="1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dirty="0">
                    <a:solidFill>
                      <a:srgbClr val="7030A0">
                        <a:alpha val="77000"/>
                      </a:srgbClr>
                    </a:solidFill>
                  </a:rPr>
                  <a:t>× V₀</a:t>
                </a:r>
                <a:br>
                  <a:rPr lang="en-AU" sz="1400" dirty="0">
                    <a:solidFill>
                      <a:srgbClr val="7030A0">
                        <a:alpha val="77000"/>
                      </a:srgbClr>
                    </a:solidFill>
                  </a:rPr>
                </a:br>
                <a:r>
                  <a:rPr lang="en-AU" sz="1400" dirty="0">
                    <a:solidFill>
                      <a:srgbClr val="7030A0">
                        <a:alpha val="77000"/>
                      </a:srgbClr>
                    </a:solidFill>
                  </a:rPr>
                  <a:t>r = % dep</a:t>
                </a:r>
                <a:r>
                  <a:rPr lang="en-AU" sz="1400" dirty="0"/>
                  <a:t>.</a:t>
                </a:r>
              </a:p>
              <a:p>
                <a:pPr marL="360000" lvl="1" indent="0">
                  <a:spcBef>
                    <a:spcPts val="0"/>
                  </a:spcBef>
                  <a:buNone/>
                </a:pPr>
                <a:r>
                  <a:rPr lang="en-AU" sz="1600" b="1" dirty="0">
                    <a:solidFill>
                      <a:srgbClr val="0070C0">
                        <a:alpha val="77000"/>
                      </a:srgbClr>
                    </a:solidFill>
                  </a:rPr>
                  <a:t>unit cost: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i="1" dirty="0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AU" sz="1600" dirty="0">
                            <a:solidFill>
                              <a:srgbClr val="0070C0">
                                <a:alpha val="77000"/>
                              </a:srgbClr>
                            </a:solidFill>
                          </a:rPr>
                          <m:t>V</m:t>
                        </m:r>
                      </m:e>
                      <m:sub>
                        <m:r>
                          <a:rPr lang="en-AU" sz="1600" i="1" dirty="0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</a:rPr>
                  <a:t> = </a:t>
                </a: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  <a:highlight>
                      <a:srgbClr val="FFFF00"/>
                    </a:highlight>
                  </a:rPr>
                  <a:t>V₀</a:t>
                </a: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</a:rPr>
                  <a:t> − n × </a:t>
                </a: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  <a:highlight>
                      <a:srgbClr val="FFFF00"/>
                    </a:highlight>
                  </a:rPr>
                  <a:t>D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7030A0">
                        <a:alpha val="77000"/>
                      </a:srgbClr>
                    </a:solidFill>
                  </a:rPr>
                  <a:t>value per use</a:t>
                </a:r>
              </a:p>
              <a:p>
                <a:pPr marL="360000" lvl="1" indent="0">
                  <a:spcBef>
                    <a:spcPts val="0"/>
                  </a:spcBef>
                  <a:buNone/>
                </a:pPr>
                <a:r>
                  <a:rPr lang="en-AU" sz="1600" b="1" dirty="0">
                    <a:solidFill>
                      <a:srgbClr val="0070C0">
                        <a:alpha val="77000"/>
                      </a:srgbClr>
                    </a:solidFill>
                  </a:rPr>
                  <a:t>reducing bal. dep:</a:t>
                </a: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i="1" dirty="0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AU" sz="1600" dirty="0">
                            <a:solidFill>
                              <a:srgbClr val="0070C0">
                                <a:alpha val="77000"/>
                              </a:srgbClr>
                            </a:solidFill>
                          </a:rPr>
                          <m:t>V</m:t>
                        </m:r>
                      </m:e>
                      <m:sub>
                        <m:r>
                          <a:rPr lang="en-AU" sz="1600" i="1" dirty="0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</a:rPr>
                  <a:t> = </a:t>
                </a: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  <a:highlight>
                      <a:srgbClr val="FFFF00"/>
                    </a:highlight>
                  </a:rPr>
                  <a:t>V₀</a:t>
                </a: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</a:rPr>
                  <a:t> × </a:t>
                </a: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  <a:highlight>
                      <a:srgbClr val="FFFF00"/>
                    </a:highlight>
                  </a:rPr>
                  <a:t>R</a:t>
                </a: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</a:rPr>
                  <a:t> ⁿ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7030A0"/>
                    </a:solidFill>
                  </a:rPr>
                  <a:t>R = 1 −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altLang="en-US" sz="1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br>
                  <a:rPr lang="en-AU" sz="1400" dirty="0">
                    <a:solidFill>
                      <a:srgbClr val="7030A0"/>
                    </a:solidFill>
                  </a:rPr>
                </a:br>
                <a:r>
                  <a:rPr lang="en-AU" sz="1400" dirty="0">
                    <a:solidFill>
                      <a:srgbClr val="7030A0"/>
                    </a:solidFill>
                  </a:rPr>
                  <a:t>r = % dep.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7030A0"/>
                    </a:solidFill>
                  </a:rPr>
                  <a:t>n= time period</a:t>
                </a:r>
              </a:p>
              <a:p>
                <a:pPr marL="360000" lvl="1" indent="0">
                  <a:spcBef>
                    <a:spcPts val="0"/>
                  </a:spcBef>
                  <a:buNone/>
                </a:pPr>
                <a:r>
                  <a:rPr lang="en-AU" sz="1600" b="1" dirty="0">
                    <a:solidFill>
                      <a:srgbClr val="C00000">
                        <a:alpha val="77000"/>
                      </a:srgbClr>
                    </a:solidFill>
                  </a:rPr>
                  <a:t>examples:</a:t>
                </a:r>
                <a:endParaRPr lang="en-AU" sz="1600" dirty="0">
                  <a:solidFill>
                    <a:srgbClr val="C00000">
                      <a:alpha val="77000"/>
                    </a:srgbClr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C00000">
                        <a:alpha val="77000"/>
                      </a:srgbClr>
                    </a:solidFill>
                  </a:rPr>
                  <a:t>1. the following rule models flat rate dep.     </a:t>
                </a: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</a:rPr>
                  <a:t>V₀</a:t>
                </a:r>
                <a:endParaRPr lang="en-AU" sz="1600" dirty="0">
                  <a:solidFill>
                    <a:srgbClr val="C00000">
                      <a:alpha val="77000"/>
                    </a:srgbClr>
                  </a:solidFill>
                </a:endParaRPr>
              </a:p>
              <a:p>
                <a:pPr marL="360000" lvl="1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600" i="1" dirty="0">
                            <a:solidFill>
                              <a:srgbClr val="C0000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AU" sz="1600" dirty="0">
                            <a:solidFill>
                              <a:srgbClr val="C00000">
                                <a:alpha val="77000"/>
                              </a:srgbClr>
                            </a:solidFill>
                          </a:rPr>
                          <m:t>V</m:t>
                        </m:r>
                      </m:e>
                      <m:sub>
                        <m:r>
                          <a:rPr lang="en-AU" sz="1600" i="1" dirty="0">
                            <a:solidFill>
                              <a:srgbClr val="C0000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600" dirty="0">
                    <a:solidFill>
                      <a:srgbClr val="C00000">
                        <a:alpha val="77000"/>
                      </a:srgbClr>
                    </a:solidFill>
                  </a:rPr>
                  <a:t> = </a:t>
                </a:r>
                <a:r>
                  <a:rPr lang="en-AU" sz="1600" u="sng" dirty="0">
                    <a:solidFill>
                      <a:srgbClr val="C00000">
                        <a:alpha val="77000"/>
                      </a:srgbClr>
                    </a:solidFill>
                  </a:rPr>
                  <a:t>12000</a:t>
                </a:r>
                <a:r>
                  <a:rPr lang="en-AU" sz="1600" dirty="0">
                    <a:solidFill>
                      <a:srgbClr val="C00000">
                        <a:alpha val="77000"/>
                      </a:srgbClr>
                    </a:solidFill>
                  </a:rPr>
                  <a:t> − n × </a:t>
                </a:r>
                <a:r>
                  <a:rPr lang="en-AU" sz="1600" u="sng" dirty="0">
                    <a:solidFill>
                      <a:srgbClr val="C00000">
                        <a:alpha val="77000"/>
                      </a:srgbClr>
                    </a:solidFill>
                  </a:rPr>
                  <a:t>675</a:t>
                </a:r>
                <a:r>
                  <a:rPr lang="en-AU" sz="1600" dirty="0">
                    <a:solidFill>
                      <a:srgbClr val="C00000">
                        <a:alpha val="77000"/>
                      </a:srgbClr>
                    </a:solidFill>
                  </a:rPr>
                  <a:t>          </a:t>
                </a: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</a:rPr>
                  <a:t>dep. Amount</a:t>
                </a:r>
              </a:p>
              <a:p>
                <a:pPr marL="360000" lvl="1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C00000">
                        <a:alpha val="77000"/>
                      </a:srgbClr>
                    </a:solidFill>
                  </a:rPr>
                  <a:t> a. calc. the value after </a:t>
                </a:r>
                <a:r>
                  <a:rPr lang="en-AU" sz="1600" u="sng" dirty="0">
                    <a:solidFill>
                      <a:srgbClr val="C00000">
                        <a:alpha val="77000"/>
                      </a:srgbClr>
                    </a:solidFill>
                  </a:rPr>
                  <a:t>10 yrs</a:t>
                </a:r>
                <a:r>
                  <a:rPr lang="en-AU" sz="1600" dirty="0">
                    <a:solidFill>
                      <a:srgbClr val="C00000">
                        <a:alpha val="77000"/>
                      </a:srgbClr>
                    </a:solidFill>
                  </a:rPr>
                  <a:t>.           </a:t>
                </a: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</a:rPr>
                  <a:t>n</a:t>
                </a:r>
                <a:br>
                  <a:rPr lang="en-AU" sz="1600" dirty="0"/>
                </a:b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</a:rPr>
                  <a:t> V₁₀ = 12000 − 10 × 675 = 5250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C00000">
                        <a:alpha val="77000"/>
                      </a:srgbClr>
                    </a:solidFill>
                  </a:rPr>
                  <a:t> b. </a:t>
                </a:r>
                <a:r>
                  <a:rPr lang="en-AU" sz="1600" u="sng" dirty="0">
                    <a:solidFill>
                      <a:srgbClr val="C00000">
                        <a:alpha val="77000"/>
                      </a:srgbClr>
                    </a:solidFill>
                  </a:rPr>
                  <a:t>how many year</a:t>
                </a:r>
                <a:r>
                  <a:rPr lang="en-AU" sz="1600" dirty="0">
                    <a:solidFill>
                      <a:srgbClr val="C00000">
                        <a:alpha val="77000"/>
                      </a:srgbClr>
                    </a:solidFill>
                  </a:rPr>
                  <a:t>s b4 it first drops below </a:t>
                </a:r>
                <a:r>
                  <a:rPr lang="en-AU" sz="1600" u="sng" dirty="0">
                    <a:solidFill>
                      <a:srgbClr val="C00000">
                        <a:alpha val="77000"/>
                      </a:srgbClr>
                    </a:solidFill>
                  </a:rPr>
                  <a:t>$10000</a:t>
                </a:r>
                <a:r>
                  <a:rPr lang="en-AU" sz="1600" dirty="0">
                    <a:solidFill>
                      <a:srgbClr val="C00000">
                        <a:alpha val="77000"/>
                      </a:srgbClr>
                    </a:solidFill>
                  </a:rPr>
                  <a:t>?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i="1" dirty="0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AU" sz="1600" dirty="0">
                            <a:solidFill>
                              <a:srgbClr val="0070C0">
                                <a:alpha val="77000"/>
                              </a:srgbClr>
                            </a:solidFill>
                          </a:rPr>
                          <m:t>V</m:t>
                        </m:r>
                      </m:e>
                      <m:sub>
                        <m:r>
                          <a:rPr lang="en-AU" sz="1600" i="1" dirty="0">
                            <a:solidFill>
                              <a:srgbClr val="0070C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</a:rPr>
                  <a:t> </a:t>
                </a:r>
                <a:endParaRPr lang="en-AU" sz="1600" dirty="0">
                  <a:solidFill>
                    <a:srgbClr val="C00000">
                      <a:alpha val="77000"/>
                    </a:srgbClr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</a:rPr>
                  <a:t> solve (10000 = 12000 − n × 675, n)      menu &gt;3&gt;1</a:t>
                </a:r>
              </a:p>
              <a:p>
                <a:pPr marL="360000" lvl="1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0070C0">
                        <a:alpha val="77000"/>
                      </a:srgbClr>
                    </a:solidFill>
                  </a:rPr>
                  <a:t>n = 2.96 = 3 years.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2806" t="-355" r="-221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1800" dirty="0">
                    <a:solidFill>
                      <a:srgbClr val="C00000"/>
                    </a:solidFill>
                  </a:rPr>
                  <a:t>2. A printer cost </a:t>
                </a:r>
                <a:r>
                  <a:rPr lang="en-AU" sz="1800" u="sng" dirty="0">
                    <a:solidFill>
                      <a:srgbClr val="C00000"/>
                    </a:solidFill>
                  </a:rPr>
                  <a:t>$1200</a:t>
                </a:r>
                <a:r>
                  <a:rPr lang="en-AU" sz="1800" dirty="0">
                    <a:solidFill>
                      <a:srgbClr val="C00000"/>
                    </a:solidFill>
                  </a:rPr>
                  <a:t>, it depreciates by </a:t>
                </a:r>
                <a:r>
                  <a:rPr lang="en-AU" sz="1800" u="sng" dirty="0">
                    <a:solidFill>
                      <a:srgbClr val="C00000"/>
                    </a:solidFill>
                  </a:rPr>
                  <a:t>8% </a:t>
                </a:r>
                <a:r>
                  <a:rPr lang="en-AU" sz="1800" dirty="0">
                    <a:solidFill>
                      <a:srgbClr val="C00000"/>
                    </a:solidFill>
                  </a:rPr>
                  <a:t>of it’s value each year.    </a:t>
                </a:r>
                <a:r>
                  <a:rPr lang="en-AU" sz="1800" dirty="0">
                    <a:solidFill>
                      <a:srgbClr val="0070C0"/>
                    </a:solidFill>
                  </a:rPr>
                  <a:t>r    V₀</a:t>
                </a:r>
              </a:p>
              <a:p>
                <a:pPr marL="0" indent="0">
                  <a:buNone/>
                </a:pPr>
                <a:r>
                  <a:rPr lang="en-AU" sz="1800" dirty="0">
                    <a:solidFill>
                      <a:srgbClr val="C00000"/>
                    </a:solidFill>
                  </a:rPr>
                  <a:t>a. write a rule</a:t>
                </a:r>
              </a:p>
              <a:p>
                <a:pPr marL="0" indent="0">
                  <a:buNone/>
                </a:pPr>
                <a:r>
                  <a:rPr lang="en-AU" sz="1800" dirty="0">
                    <a:solidFill>
                      <a:srgbClr val="0070C0"/>
                    </a:solidFill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altLang="en-US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1800" dirty="0">
                    <a:solidFill>
                      <a:srgbClr val="0070C0"/>
                    </a:solidFill>
                  </a:rPr>
                  <a:t> × V₀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AU" altLang="en-US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altLang="en-US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800" dirty="0">
                    <a:solidFill>
                      <a:srgbClr val="0070C0"/>
                    </a:solidFill>
                  </a:rPr>
                  <a:t> × 1200 = 96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en-AU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800" dirty="0">
                    <a:solidFill>
                      <a:srgbClr val="0070C0"/>
                    </a:solidFill>
                  </a:rPr>
                  <a:t> = </a:t>
                </a:r>
                <a:r>
                  <a:rPr lang="en-AU" sz="1800" dirty="0">
                    <a:solidFill>
                      <a:srgbClr val="0070C0"/>
                    </a:solidFill>
                    <a:highlight>
                      <a:srgbClr val="FFFF00"/>
                    </a:highlight>
                  </a:rPr>
                  <a:t>V₀</a:t>
                </a:r>
                <a:r>
                  <a:rPr lang="en-AU" sz="1800" dirty="0">
                    <a:solidFill>
                      <a:srgbClr val="0070C0"/>
                    </a:solidFill>
                  </a:rPr>
                  <a:t> − n × </a:t>
                </a:r>
                <a:r>
                  <a:rPr lang="en-AU" sz="1800" dirty="0">
                    <a:solidFill>
                      <a:srgbClr val="0070C0"/>
                    </a:solidFill>
                    <a:highlight>
                      <a:srgbClr val="FFFF00"/>
                    </a:highlight>
                  </a:rPr>
                  <a:t>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en-AU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800" dirty="0">
                    <a:solidFill>
                      <a:srgbClr val="0070C0"/>
                    </a:solidFill>
                  </a:rPr>
                  <a:t> = 1200 − n × 96</a:t>
                </a:r>
              </a:p>
              <a:p>
                <a:pPr marL="0" indent="0">
                  <a:buNone/>
                </a:pPr>
                <a:r>
                  <a:rPr lang="en-AU" sz="1800" dirty="0">
                    <a:solidFill>
                      <a:srgbClr val="C00000"/>
                    </a:solidFill>
                  </a:rPr>
                  <a:t>b. what is the value after </a:t>
                </a:r>
                <a:r>
                  <a:rPr lang="en-AU" sz="1800" u="sng" dirty="0">
                    <a:solidFill>
                      <a:srgbClr val="C00000"/>
                    </a:solidFill>
                  </a:rPr>
                  <a:t>10 years</a:t>
                </a:r>
                <a:r>
                  <a:rPr lang="en-AU" sz="1800" dirty="0">
                    <a:solidFill>
                      <a:srgbClr val="C00000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AU" sz="1800" dirty="0">
                    <a:solidFill>
                      <a:srgbClr val="0070C0"/>
                    </a:solidFill>
                  </a:rPr>
                  <a:t>V₁₀ = 1200 − (10 × 96)</a:t>
                </a:r>
              </a:p>
              <a:p>
                <a:pPr marL="0" indent="0">
                  <a:buNone/>
                </a:pPr>
                <a:r>
                  <a:rPr lang="en-AU" sz="1800" dirty="0">
                    <a:solidFill>
                      <a:srgbClr val="0070C0"/>
                    </a:solidFill>
                  </a:rPr>
                  <a:t>= 1200 − 960 = 240</a:t>
                </a:r>
              </a:p>
              <a:p>
                <a:pPr marL="0" indent="0">
                  <a:buNone/>
                </a:pPr>
                <a:r>
                  <a:rPr lang="en-AU" sz="1800" dirty="0">
                    <a:solidFill>
                      <a:srgbClr val="C00000"/>
                    </a:solidFill>
                  </a:rPr>
                  <a:t>c. </a:t>
                </a:r>
                <a:r>
                  <a:rPr lang="en-AU" sz="1800" u="sng" dirty="0">
                    <a:solidFill>
                      <a:srgbClr val="C00000"/>
                    </a:solidFill>
                  </a:rPr>
                  <a:t>how many years </a:t>
                </a:r>
                <a:r>
                  <a:rPr lang="en-AU" sz="1800" dirty="0">
                    <a:solidFill>
                      <a:srgbClr val="C00000"/>
                    </a:solidFill>
                  </a:rPr>
                  <a:t>before it first drops below </a:t>
                </a:r>
                <a:r>
                  <a:rPr lang="en-AU" sz="1800" u="sng" dirty="0">
                    <a:solidFill>
                      <a:srgbClr val="C00000"/>
                    </a:solidFill>
                  </a:rPr>
                  <a:t>$500</a:t>
                </a:r>
                <a:r>
                  <a:rPr lang="en-AU" sz="1800" dirty="0">
                    <a:solidFill>
                      <a:srgbClr val="C00000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AU" sz="1800" dirty="0">
                    <a:solidFill>
                      <a:srgbClr val="0070C0"/>
                    </a:solidFill>
                  </a:rPr>
                  <a:t>solve (500 = 1200 − n × 96, n)</a:t>
                </a:r>
              </a:p>
              <a:p>
                <a:pPr marL="0" indent="0">
                  <a:buNone/>
                </a:pPr>
                <a:r>
                  <a:rPr lang="en-AU" sz="1800" dirty="0">
                    <a:solidFill>
                      <a:srgbClr val="0070C0"/>
                    </a:solidFill>
                  </a:rPr>
                  <a:t>n = 7.3 years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blipFill>
                <a:blip r:embed="rId5"/>
                <a:stretch>
                  <a:fillRect l="-1085" t="-355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D7B890C-2AD7-8DDD-CD4E-D5ED497637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AU" dirty="0">
                    <a:solidFill>
                      <a:srgbClr val="C00000"/>
                    </a:solidFill>
                  </a:rPr>
                  <a:t>3. A hairdryer cost </a:t>
                </a:r>
                <a:r>
                  <a:rPr lang="en-AU" u="sng" dirty="0">
                    <a:solidFill>
                      <a:srgbClr val="C00000"/>
                    </a:solidFill>
                  </a:rPr>
                  <a:t>$850</a:t>
                </a:r>
                <a:r>
                  <a:rPr lang="en-AU" dirty="0">
                    <a:solidFill>
                      <a:srgbClr val="C00000"/>
                    </a:solidFill>
                  </a:rPr>
                  <a:t>, it depreciates by </a:t>
                </a:r>
                <a:r>
                  <a:rPr lang="en-AU" u="sng" dirty="0">
                    <a:solidFill>
                      <a:srgbClr val="C00000"/>
                    </a:solidFill>
                  </a:rPr>
                  <a:t>25¢</a:t>
                </a:r>
                <a:r>
                  <a:rPr lang="en-AU" dirty="0">
                    <a:solidFill>
                      <a:srgbClr val="C00000"/>
                    </a:solidFill>
                  </a:rPr>
                  <a:t> per hour.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C00000"/>
                    </a:solidFill>
                  </a:rPr>
                  <a:t>a. write a rule (n = hours)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AU" dirty="0">
                            <a:solidFill>
                              <a:srgbClr val="0070C0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0070C0"/>
                    </a:solidFill>
                  </a:rPr>
                  <a:t> = </a:t>
                </a:r>
                <a:r>
                  <a:rPr lang="en-AU" dirty="0">
                    <a:solidFill>
                      <a:srgbClr val="0070C0"/>
                    </a:solidFill>
                    <a:highlight>
                      <a:srgbClr val="FFFF00"/>
                    </a:highlight>
                  </a:rPr>
                  <a:t>V₀ </a:t>
                </a:r>
                <a:r>
                  <a:rPr lang="en-AU" dirty="0">
                    <a:solidFill>
                      <a:srgbClr val="0070C0"/>
                    </a:solidFill>
                  </a:rPr>
                  <a:t>− </a:t>
                </a:r>
                <a:r>
                  <a:rPr lang="en-AU" dirty="0" err="1">
                    <a:solidFill>
                      <a:srgbClr val="0070C0"/>
                    </a:solidFill>
                  </a:rPr>
                  <a:t>n</a:t>
                </a:r>
                <a:r>
                  <a:rPr lang="en-AU" dirty="0" err="1">
                    <a:solidFill>
                      <a:srgbClr val="0070C0"/>
                    </a:solidFill>
                    <a:highlight>
                      <a:srgbClr val="FFFF00"/>
                    </a:highlight>
                  </a:rPr>
                  <a:t>D</a:t>
                </a:r>
                <a:br>
                  <a:rPr lang="en-AU" dirty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AU" dirty="0">
                            <a:solidFill>
                              <a:srgbClr val="0070C0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0070C0"/>
                    </a:solidFill>
                  </a:rPr>
                  <a:t> = 850 − n × 0.25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C00000"/>
                    </a:solidFill>
                  </a:rPr>
                  <a:t>b. what is the value after </a:t>
                </a:r>
                <a:r>
                  <a:rPr lang="en-AU" u="sng" dirty="0">
                    <a:solidFill>
                      <a:srgbClr val="C00000"/>
                    </a:solidFill>
                  </a:rPr>
                  <a:t>12 hours </a:t>
                </a:r>
                <a:r>
                  <a:rPr lang="en-AU" dirty="0">
                    <a:solidFill>
                      <a:srgbClr val="C00000"/>
                    </a:solidFill>
                  </a:rPr>
                  <a:t>of use?</a:t>
                </a:r>
              </a:p>
              <a:p>
                <a:pPr marL="457200" lvl="1" indent="0">
                  <a:buNone/>
                </a:pPr>
                <a:r>
                  <a:rPr lang="en-AU" dirty="0">
                    <a:solidFill>
                      <a:srgbClr val="0070C0"/>
                    </a:solidFill>
                  </a:rPr>
                  <a:t>V₁₂ = 850 − 12 × 0.25</a:t>
                </a:r>
                <a:br>
                  <a:rPr lang="en-AU" dirty="0">
                    <a:solidFill>
                      <a:srgbClr val="0070C0"/>
                    </a:solidFill>
                  </a:rPr>
                </a:br>
                <a:r>
                  <a:rPr lang="en-AU" dirty="0">
                    <a:solidFill>
                      <a:srgbClr val="0070C0"/>
                    </a:solidFill>
                  </a:rPr>
                  <a:t>= 847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C00000"/>
                    </a:solidFill>
                  </a:rPr>
                  <a:t>c. what is the value if it is used </a:t>
                </a:r>
                <a:r>
                  <a:rPr lang="en-AU" u="sng" dirty="0">
                    <a:solidFill>
                      <a:srgbClr val="C00000"/>
                    </a:solidFill>
                  </a:rPr>
                  <a:t>8.5 hours</a:t>
                </a:r>
                <a:r>
                  <a:rPr lang="en-AU" dirty="0">
                    <a:solidFill>
                      <a:srgbClr val="C00000"/>
                    </a:solidFill>
                  </a:rPr>
                  <a:t> a day, </a:t>
                </a:r>
                <a:r>
                  <a:rPr lang="en-AU" u="sng" dirty="0">
                    <a:solidFill>
                      <a:srgbClr val="C00000"/>
                    </a:solidFill>
                  </a:rPr>
                  <a:t>6 days</a:t>
                </a:r>
                <a:r>
                  <a:rPr lang="en-AU" dirty="0">
                    <a:solidFill>
                      <a:srgbClr val="C00000"/>
                    </a:solidFill>
                  </a:rPr>
                  <a:t> a week for </a:t>
                </a:r>
                <a:r>
                  <a:rPr lang="en-AU" u="sng" dirty="0">
                    <a:solidFill>
                      <a:srgbClr val="C00000"/>
                    </a:solidFill>
                  </a:rPr>
                  <a:t>5 weeks</a:t>
                </a:r>
                <a:r>
                  <a:rPr lang="en-AU" dirty="0">
                    <a:solidFill>
                      <a:srgbClr val="C00000"/>
                    </a:solidFill>
                  </a:rPr>
                  <a:t>?</a:t>
                </a:r>
              </a:p>
              <a:p>
                <a:pPr marL="457200" lvl="1" indent="0">
                  <a:buNone/>
                </a:pPr>
                <a:r>
                  <a:rPr lang="en-AU" dirty="0">
                    <a:solidFill>
                      <a:srgbClr val="0070C0"/>
                    </a:solidFill>
                  </a:rPr>
                  <a:t>8.5 × 6 × 5 = 255 hours (n)</a:t>
                </a:r>
              </a:p>
              <a:p>
                <a:pPr marL="457200" lvl="1" indent="0">
                  <a:buNone/>
                </a:pPr>
                <a:r>
                  <a:rPr lang="en-AU" dirty="0">
                    <a:solidFill>
                      <a:srgbClr val="0070C0"/>
                    </a:solidFill>
                  </a:rPr>
                  <a:t>V₂₅₅ = 850 − 255 × 0.25</a:t>
                </a:r>
                <a:br>
                  <a:rPr lang="en-AU" dirty="0">
                    <a:solidFill>
                      <a:srgbClr val="0070C0"/>
                    </a:solidFill>
                  </a:rPr>
                </a:br>
                <a:r>
                  <a:rPr lang="en-AU" dirty="0">
                    <a:solidFill>
                      <a:srgbClr val="0070C0"/>
                    </a:solidFill>
                  </a:rPr>
                  <a:t>= 786.25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lvl="0" indent="0">
                  <a:buNone/>
                </a:pPr>
                <a:r>
                  <a:rPr lang="en-AU" dirty="0">
                    <a:solidFill>
                      <a:srgbClr val="C00000"/>
                    </a:solidFill>
                  </a:rPr>
                  <a:t>4. calculate the </a:t>
                </a:r>
                <a:r>
                  <a:rPr lang="en-AU" u="sng" dirty="0">
                    <a:solidFill>
                      <a:srgbClr val="C00000"/>
                    </a:solidFill>
                  </a:rPr>
                  <a:t>rate of depreciation </a:t>
                </a:r>
                <a:r>
                  <a:rPr lang="en-AU" dirty="0">
                    <a:solidFill>
                      <a:srgbClr val="C00000"/>
                    </a:solidFill>
                  </a:rPr>
                  <a:t>for a</a:t>
                </a:r>
                <a:br>
                  <a:rPr lang="en-AU" dirty="0">
                    <a:solidFill>
                      <a:srgbClr val="C00000"/>
                    </a:solidFill>
                  </a:rPr>
                </a:br>
                <a:r>
                  <a:rPr lang="en-AU" dirty="0">
                    <a:solidFill>
                      <a:srgbClr val="C00000"/>
                    </a:solidFill>
                  </a:rPr>
                  <a:t>computer that reduces by the following rule.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AU" dirty="0">
                            <a:solidFill>
                              <a:srgbClr val="C00000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C00000"/>
                    </a:solidFill>
                  </a:rPr>
                  <a:t> = 0.8ⁿ × 9500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AU" dirty="0">
                            <a:solidFill>
                              <a:srgbClr val="0070C0"/>
                            </a:solidFill>
                          </a:rPr>
                          <m:t>V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0070C0"/>
                    </a:solidFill>
                  </a:rPr>
                  <a:t> = </a:t>
                </a:r>
                <a:r>
                  <a:rPr lang="en-AU" dirty="0">
                    <a:solidFill>
                      <a:srgbClr val="0070C0"/>
                    </a:solidFill>
                    <a:highlight>
                      <a:srgbClr val="FFFF00"/>
                    </a:highlight>
                  </a:rPr>
                  <a:t>R</a:t>
                </a:r>
                <a:r>
                  <a:rPr lang="en-AU" dirty="0">
                    <a:solidFill>
                      <a:srgbClr val="0070C0"/>
                    </a:solidFill>
                  </a:rPr>
                  <a:t>ⁿ × </a:t>
                </a:r>
                <a:r>
                  <a:rPr lang="en-AU" dirty="0">
                    <a:solidFill>
                      <a:srgbClr val="0070C0"/>
                    </a:solidFill>
                    <a:highlight>
                      <a:srgbClr val="FFFF00"/>
                    </a:highlight>
                  </a:rPr>
                  <a:t>V₀     </a:t>
                </a:r>
              </a:p>
              <a:p>
                <a:pPr marL="457200" lvl="1" indent="0">
                  <a:buNone/>
                </a:pPr>
                <a:r>
                  <a:rPr lang="en-AU" dirty="0">
                    <a:solidFill>
                      <a:srgbClr val="0070C0"/>
                    </a:solidFill>
                  </a:rPr>
                  <a:t>R = 1 −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AU" dirty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r>
                  <a:rPr lang="en-AU" dirty="0">
                    <a:solidFill>
                      <a:srgbClr val="0070C0"/>
                    </a:solidFill>
                  </a:rPr>
                  <a:t>Solve(0.8 = 1 −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rgbClr val="0070C0"/>
                    </a:solidFill>
                  </a:rPr>
                  <a:t>, r)</a:t>
                </a:r>
              </a:p>
              <a:p>
                <a:pPr marL="457200" lvl="1" indent="0">
                  <a:buNone/>
                </a:pPr>
                <a:r>
                  <a:rPr lang="en-AU" dirty="0">
                    <a:solidFill>
                      <a:srgbClr val="0070C0"/>
                    </a:solidFill>
                  </a:rPr>
                  <a:t>r = 20%</a:t>
                </a:r>
                <a:endParaRPr lang="en-AU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AU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AU" sz="1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D7B890C-2AD7-8DDD-CD4E-D5ED49763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6"/>
                <a:stretch>
                  <a:fillRect l="-1170" t="-1067" r="-73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2FB89F2-8A5F-69F5-2CDB-2E083CB20C28}"/>
              </a:ext>
            </a:extLst>
          </p:cNvPr>
          <p:cNvSpPr/>
          <p:nvPr/>
        </p:nvSpPr>
        <p:spPr>
          <a:xfrm>
            <a:off x="1504195" y="913477"/>
            <a:ext cx="261258" cy="261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AF61B6-6C30-A960-D19A-AEF861115146}"/>
              </a:ext>
            </a:extLst>
          </p:cNvPr>
          <p:cNvSpPr/>
          <p:nvPr/>
        </p:nvSpPr>
        <p:spPr>
          <a:xfrm>
            <a:off x="2201670" y="913604"/>
            <a:ext cx="261258" cy="261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143292-20F7-EF2B-2FFB-64F7C82AD512}"/>
              </a:ext>
            </a:extLst>
          </p:cNvPr>
          <p:cNvSpPr/>
          <p:nvPr/>
        </p:nvSpPr>
        <p:spPr>
          <a:xfrm>
            <a:off x="1569511" y="2318526"/>
            <a:ext cx="261258" cy="261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38526D-7636-2131-DC06-DB6E9A668689}"/>
              </a:ext>
            </a:extLst>
          </p:cNvPr>
          <p:cNvSpPr/>
          <p:nvPr/>
        </p:nvSpPr>
        <p:spPr>
          <a:xfrm>
            <a:off x="2244949" y="2318655"/>
            <a:ext cx="261258" cy="261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5C8765-6C4A-01C2-1AEE-CC645EB2F38A}"/>
              </a:ext>
            </a:extLst>
          </p:cNvPr>
          <p:cNvSpPr/>
          <p:nvPr/>
        </p:nvSpPr>
        <p:spPr>
          <a:xfrm>
            <a:off x="2289018" y="2872251"/>
            <a:ext cx="261258" cy="261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5A3DA1-3D52-E2D9-9157-846C6E0FF829}"/>
              </a:ext>
            </a:extLst>
          </p:cNvPr>
          <p:cNvSpPr/>
          <p:nvPr/>
        </p:nvSpPr>
        <p:spPr>
          <a:xfrm>
            <a:off x="2730802" y="2893892"/>
            <a:ext cx="136078" cy="1974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F94D3A-DD7F-737D-049F-685A2CE66B12}"/>
              </a:ext>
            </a:extLst>
          </p:cNvPr>
          <p:cNvSpPr/>
          <p:nvPr/>
        </p:nvSpPr>
        <p:spPr>
          <a:xfrm>
            <a:off x="2872371" y="2882256"/>
            <a:ext cx="119385" cy="1167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B28373A4-1AA1-4149-BA9C-9A1540D5CD5E}"/>
              </a:ext>
            </a:extLst>
          </p:cNvPr>
          <p:cNvCxnSpPr>
            <a:cxnSpLocks/>
          </p:cNvCxnSpPr>
          <p:nvPr/>
        </p:nvCxnSpPr>
        <p:spPr>
          <a:xfrm rot="5400000">
            <a:off x="1589429" y="1168552"/>
            <a:ext cx="695544" cy="53786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050F1F1-465B-D3DC-533E-19486164273C}"/>
              </a:ext>
            </a:extLst>
          </p:cNvPr>
          <p:cNvCxnSpPr>
            <a:cxnSpLocks/>
          </p:cNvCxnSpPr>
          <p:nvPr/>
        </p:nvCxnSpPr>
        <p:spPr>
          <a:xfrm>
            <a:off x="2374759" y="2591706"/>
            <a:ext cx="0" cy="9744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E8CCD5BF-017B-791F-A851-3167615D6D12}"/>
              </a:ext>
            </a:extLst>
          </p:cNvPr>
          <p:cNvCxnSpPr>
            <a:cxnSpLocks/>
          </p:cNvCxnSpPr>
          <p:nvPr/>
        </p:nvCxnSpPr>
        <p:spPr>
          <a:xfrm rot="5400000">
            <a:off x="1226941" y="1163439"/>
            <a:ext cx="295367" cy="252720"/>
          </a:xfrm>
          <a:prstGeom prst="bentConnector3">
            <a:avLst>
              <a:gd name="adj1" fmla="val 4726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B21BA99-AE8E-3D95-1539-FDF9AF7A4529}"/>
              </a:ext>
            </a:extLst>
          </p:cNvPr>
          <p:cNvCxnSpPr>
            <a:cxnSpLocks/>
          </p:cNvCxnSpPr>
          <p:nvPr/>
        </p:nvCxnSpPr>
        <p:spPr>
          <a:xfrm>
            <a:off x="1596579" y="1158074"/>
            <a:ext cx="0" cy="9744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ED96C56-E4F6-CBDE-83F1-966409EBDEF7}"/>
              </a:ext>
            </a:extLst>
          </p:cNvPr>
          <p:cNvCxnSpPr>
            <a:cxnSpLocks/>
          </p:cNvCxnSpPr>
          <p:nvPr/>
        </p:nvCxnSpPr>
        <p:spPr>
          <a:xfrm flipH="1">
            <a:off x="2112021" y="4717657"/>
            <a:ext cx="4301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91133FA-2B6A-11E9-A12C-78179064E716}"/>
              </a:ext>
            </a:extLst>
          </p:cNvPr>
          <p:cNvCxnSpPr>
            <a:cxnSpLocks/>
          </p:cNvCxnSpPr>
          <p:nvPr/>
        </p:nvCxnSpPr>
        <p:spPr>
          <a:xfrm flipH="1">
            <a:off x="2820474" y="5023806"/>
            <a:ext cx="4301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5E7AC6E-1B6A-B76F-63DB-94508DB6F646}"/>
              </a:ext>
            </a:extLst>
          </p:cNvPr>
          <p:cNvCxnSpPr>
            <a:cxnSpLocks/>
          </p:cNvCxnSpPr>
          <p:nvPr/>
        </p:nvCxnSpPr>
        <p:spPr>
          <a:xfrm flipH="1">
            <a:off x="818101" y="5888305"/>
            <a:ext cx="4301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20B9887D-A589-1481-A2E3-859A5AE328C3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94124" y="4515356"/>
            <a:ext cx="2654186" cy="8092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1510531C-F315-4B7B-0146-855416790F00}"/>
              </a:ext>
            </a:extLst>
          </p:cNvPr>
          <p:cNvSpPr/>
          <p:nvPr/>
        </p:nvSpPr>
        <p:spPr>
          <a:xfrm>
            <a:off x="4646374" y="1661774"/>
            <a:ext cx="261258" cy="261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86E86FC-F442-D9E1-04CA-556C03A02826}"/>
              </a:ext>
            </a:extLst>
          </p:cNvPr>
          <p:cNvSpPr/>
          <p:nvPr/>
        </p:nvSpPr>
        <p:spPr>
          <a:xfrm>
            <a:off x="5394675" y="1649792"/>
            <a:ext cx="261258" cy="261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1" name="Arc 100">
            <a:extLst>
              <a:ext uri="{FF2B5EF4-FFF2-40B4-BE49-F238E27FC236}">
                <a16:creationId xmlns:a16="http://schemas.microsoft.com/office/drawing/2014/main" id="{B0A123EA-88BE-EA8B-1C5C-743BBE34B909}"/>
              </a:ext>
            </a:extLst>
          </p:cNvPr>
          <p:cNvSpPr/>
          <p:nvPr/>
        </p:nvSpPr>
        <p:spPr>
          <a:xfrm rot="10387875">
            <a:off x="4629392" y="118779"/>
            <a:ext cx="3380833" cy="594794"/>
          </a:xfrm>
          <a:prstGeom prst="arc">
            <a:avLst>
              <a:gd name="adj1" fmla="val 12112924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" name="Arc 101">
            <a:extLst>
              <a:ext uri="{FF2B5EF4-FFF2-40B4-BE49-F238E27FC236}">
                <a16:creationId xmlns:a16="http://schemas.microsoft.com/office/drawing/2014/main" id="{4630C547-986C-C34F-7A7A-28E446B752AA}"/>
              </a:ext>
            </a:extLst>
          </p:cNvPr>
          <p:cNvSpPr/>
          <p:nvPr/>
        </p:nvSpPr>
        <p:spPr>
          <a:xfrm>
            <a:off x="6137082" y="10886"/>
            <a:ext cx="1709055" cy="511499"/>
          </a:xfrm>
          <a:prstGeom prst="arc">
            <a:avLst>
              <a:gd name="adj1" fmla="val 11519451"/>
              <a:gd name="adj2" fmla="val 97482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7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3" grpId="0" animBg="1"/>
      <p:bldP spid="19" grpId="0" animBg="1"/>
      <p:bldP spid="23" grpId="0" animBg="1"/>
      <p:bldP spid="90" grpId="0" animBg="1"/>
      <p:bldP spid="91" grpId="0" animBg="1"/>
      <p:bldP spid="101" grpId="0" animBg="1"/>
      <p:bldP spid="1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53BF-2233-5E4F-BF4B-26B97F95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0759"/>
            <a:ext cx="11462656" cy="3627481"/>
          </a:xfrm>
        </p:spPr>
        <p:txBody>
          <a:bodyPr>
            <a:normAutofit/>
          </a:bodyPr>
          <a:lstStyle/>
          <a:p>
            <a:r>
              <a:rPr lang="en-US" sz="4200" dirty="0"/>
              <a:t>Rules for linear growth and decay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AEC4FC-D62C-465E-9595-C1ADF8D02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54" y="1524081"/>
            <a:ext cx="12192000" cy="18605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807403-043B-4EEA-BB45-CC9441FDE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" y="3370988"/>
            <a:ext cx="12192000" cy="9214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5BC209-DA6C-4768-8368-5AE234361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38888"/>
            <a:ext cx="12192000" cy="2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7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A801-CCD2-554C-BCD3-E3820C42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68" y="1"/>
            <a:ext cx="11197432" cy="787400"/>
          </a:xfrm>
        </p:spPr>
        <p:txBody>
          <a:bodyPr>
            <a:normAutofit/>
          </a:bodyPr>
          <a:lstStyle/>
          <a:p>
            <a:r>
              <a:rPr lang="en-US" sz="3400" dirty="0"/>
              <a:t>Using a rule for the flat rate of depreciation of an asset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B7C66-D151-2B4D-B588-FDD3D5762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2968" y="622300"/>
                <a:ext cx="11299032" cy="6375400"/>
              </a:xfrm>
            </p:spPr>
            <p:txBody>
              <a:bodyPr/>
              <a:lstStyle/>
              <a:p>
                <a:r>
                  <a:rPr lang="en-US" sz="1800" dirty="0"/>
                  <a:t>The following recurrence relation can be used to model the flat rate of depreciation of a set of office furniture: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=12000,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−1200      </a:t>
                </a: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 is the value of the furniture after 𝑛 years.</a:t>
                </a:r>
              </a:p>
              <a:p>
                <a:r>
                  <a:rPr lang="en-US" sz="1800" dirty="0"/>
                  <a:t>1. What is the initial value of the furniture? By how much does the furniture decrease in value each year?</a:t>
                </a:r>
              </a:p>
              <a:p>
                <a:r>
                  <a:rPr lang="en-US" sz="1800" dirty="0"/>
                  <a:t>2. Write down the rule for the value of the investment after 𝑛 years.</a:t>
                </a:r>
              </a:p>
              <a:p>
                <a:r>
                  <a:rPr lang="en-US" sz="1800" dirty="0"/>
                  <a:t>3. Use a rule to find the value of the investment after 6 years.</a:t>
                </a:r>
              </a:p>
              <a:p>
                <a:r>
                  <a:rPr lang="en-US" sz="1800" dirty="0"/>
                  <a:t>4. How long does it take for the furniture’s value to decrease to zero?</a:t>
                </a:r>
              </a:p>
              <a:p>
                <a:r>
                  <a:rPr lang="en-US" sz="1800" dirty="0"/>
                  <a:t>5. A photocopier in the office costs $6000 when new. Its value depreciates at the flat rate of 17.5%. What is its value after 4 years?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</a:rPr>
                  <a:t>1. Initial value: $12000      Depreciation =$1200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=12000−𝑛×1200=12000−1200𝑛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=12000−1200×6=$4800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</a:rPr>
                  <a:t>4. 0=12000−𝑛×1200       so   𝑛×1200=12000              or 𝑛=10 years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</a:rPr>
                  <a:t>5.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−𝑛×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       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=6000, 𝑛=4 and 𝑟=17.5%.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=6000−4×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17.5</m:t>
                        </m:r>
                      </m:num>
                      <m:den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×6000=$1800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B7C66-D151-2B4D-B588-FDD3D5762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2968" y="622300"/>
                <a:ext cx="11299032" cy="6375400"/>
              </a:xfrm>
              <a:blipFill>
                <a:blip r:embed="rId2"/>
                <a:stretch>
                  <a:fillRect l="-786" t="-595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Stay Awake (Example song) - Wikipedia">
            <a:extLst>
              <a:ext uri="{FF2B5EF4-FFF2-40B4-BE49-F238E27FC236}">
                <a16:creationId xmlns:a16="http://schemas.microsoft.com/office/drawing/2014/main" id="{7B476F7D-8EAD-2346-B9C0-19B7FA609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2" y="4425661"/>
            <a:ext cx="2265929" cy="22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2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794E-7708-C945-B168-30D8C04B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8" y="0"/>
            <a:ext cx="11057732" cy="1004661"/>
          </a:xfrm>
        </p:spPr>
        <p:txBody>
          <a:bodyPr>
            <a:noAutofit/>
          </a:bodyPr>
          <a:lstStyle/>
          <a:p>
            <a:r>
              <a:rPr lang="en-US" sz="3600" dirty="0"/>
              <a:t>Using a rule to determine the value of an asset with unit-cost depreciation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D6C91-72CF-9341-A8B5-B9C511019F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7269" y="1143000"/>
                <a:ext cx="10741820" cy="5829300"/>
              </a:xfrm>
            </p:spPr>
            <p:txBody>
              <a:bodyPr/>
              <a:lstStyle/>
              <a:p>
                <a:r>
                  <a:rPr lang="en-US" dirty="0"/>
                  <a:t>A hairdryer in a salon was purchased for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$850</a:t>
                </a:r>
                <a:r>
                  <a:rPr lang="en-US" dirty="0"/>
                  <a:t>. The value of the hairdryer depreciates by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25</a:t>
                </a:r>
                <a:r>
                  <a:rPr lang="en-US" dirty="0"/>
                  <a:t> cents for every hour it is in use.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the value of the hairdryer after 𝑛 hours of use.</a:t>
                </a:r>
              </a:p>
              <a:p>
                <a:r>
                  <a:rPr lang="en-US" dirty="0"/>
                  <a:t>1. Write down a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rule</a:t>
                </a:r>
                <a:r>
                  <a:rPr lang="en-US" dirty="0"/>
                  <a:t> to find the value of the hairdryer after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𝑛</a:t>
                </a:r>
                <a:r>
                  <a:rPr lang="en-US" dirty="0"/>
                  <a:t> hours of use.</a:t>
                </a:r>
              </a:p>
              <a:p>
                <a:r>
                  <a:rPr lang="en-US" dirty="0"/>
                  <a:t>2. What is the value of the hairdryer after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50</a:t>
                </a:r>
                <a:r>
                  <a:rPr lang="en-US" dirty="0"/>
                  <a:t> hours of use?</a:t>
                </a:r>
              </a:p>
              <a:p>
                <a:r>
                  <a:rPr lang="en-US" dirty="0"/>
                  <a:t>3. On average, the salon will use the hairdryer for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17</a:t>
                </a:r>
                <a:r>
                  <a:rPr lang="en-US" dirty="0"/>
                  <a:t> hours each week. How many weeks will it take the value of the hairdryer to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halve</a:t>
                </a:r>
                <a:r>
                  <a:rPr lang="en-US" dirty="0"/>
                  <a:t>?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=850 and 𝐷=0.25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=850−0.25𝑛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2. 𝑛=50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=850−0.25×50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=837.50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850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425                   425=850−0.25𝑛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0.25𝑛=850−425=425                        𝑛 =1700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Number of weeks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170</m:t>
                        </m:r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100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D6C91-72CF-9341-A8B5-B9C511019F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7269" y="1143000"/>
                <a:ext cx="10741820" cy="5829300"/>
              </a:xfrm>
              <a:blipFill>
                <a:blip r:embed="rId2"/>
                <a:stretch>
                  <a:fillRect l="-946" t="-870" r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Stay Awake (Example song) - Wikipedia">
            <a:extLst>
              <a:ext uri="{FF2B5EF4-FFF2-40B4-BE49-F238E27FC236}">
                <a16:creationId xmlns:a16="http://schemas.microsoft.com/office/drawing/2014/main" id="{A7BBE6E1-5DF3-954E-97C4-D5C0F4AB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2" y="4425661"/>
            <a:ext cx="2265929" cy="22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B6C7A-B4BE-4E28-A018-6D9FE00DC12A}"/>
              </a:ext>
            </a:extLst>
          </p:cNvPr>
          <p:cNvSpPr txBox="1"/>
          <p:nvPr/>
        </p:nvSpPr>
        <p:spPr>
          <a:xfrm>
            <a:off x="9056427" y="1726625"/>
            <a:ext cx="302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solve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437665-223F-4FBA-A1F3-3A59DBF7A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544" y="6019509"/>
            <a:ext cx="3910558" cy="7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6" y="1046279"/>
            <a:ext cx="10810476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Modelling reducing-balance depreciation with 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6" y="1740025"/>
                <a:ext cx="11089222" cy="4631723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following recurrence relation can be used to model the value of office furniture with a purchase price of $</a:t>
                </a:r>
                <a:r>
                  <a:rPr lang="en-US" dirty="0">
                    <a:solidFill>
                      <a:srgbClr val="0070C0"/>
                    </a:solidFill>
                  </a:rPr>
                  <a:t>6900</a:t>
                </a:r>
                <a:r>
                  <a:rPr lang="en-US" dirty="0">
                    <a:solidFill>
                      <a:schemeClr val="tx1"/>
                    </a:solidFill>
                  </a:rPr>
                  <a:t>, depreciating at a reducing-balance rate of </a:t>
                </a:r>
                <a:r>
                  <a:rPr lang="en-US" dirty="0">
                    <a:solidFill>
                      <a:srgbClr val="0070C0"/>
                    </a:solidFill>
                  </a:rPr>
                  <a:t>7</a:t>
                </a:r>
                <a:r>
                  <a:rPr lang="en-US" dirty="0">
                    <a:solidFill>
                      <a:schemeClr val="tx1"/>
                    </a:solidFill>
                  </a:rPr>
                  <a:t>% per annum.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=6900,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=0.93×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value of the office furniture after 𝑛 years.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1. Use the recurrence relation to find the value of the office furniture, correct to the nearest cent, after 1, 2 and 3 years.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=6900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=0.93×6900=6417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=0.93×6417=5967.81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=0.93×5967.81=5550.06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6" y="1740025"/>
                <a:ext cx="11089222" cy="4631723"/>
              </a:xfrm>
              <a:blipFill>
                <a:blip r:embed="rId2"/>
                <a:stretch>
                  <a:fillRect l="-825" t="-921" r="-8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0CE470-1E38-4DB0-A5A4-E2B2A58DB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" y="49971"/>
            <a:ext cx="12192000" cy="9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6" y="1046279"/>
            <a:ext cx="10810476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Modelling reducing-balance depreciation with 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7"/>
                <a:ext cx="11089222" cy="2167923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following recurrence relation can be used to model the value of office furniture with a purchase price of </a:t>
                </a:r>
                <a:r>
                  <a:rPr lang="en-US" dirty="0">
                    <a:solidFill>
                      <a:srgbClr val="C00000"/>
                    </a:solidFill>
                  </a:rPr>
                  <a:t>$6900</a:t>
                </a:r>
                <a:r>
                  <a:rPr lang="en-US" dirty="0">
                    <a:solidFill>
                      <a:schemeClr val="tx1"/>
                    </a:solidFill>
                  </a:rPr>
                  <a:t>, depreciating at a </a:t>
                </a:r>
                <a:r>
                  <a:rPr lang="en-US" dirty="0">
                    <a:solidFill>
                      <a:srgbClr val="C00000"/>
                    </a:solidFill>
                  </a:rPr>
                  <a:t>reducing-balance</a:t>
                </a:r>
                <a:r>
                  <a:rPr lang="en-US" dirty="0">
                    <a:solidFill>
                      <a:schemeClr val="tx1"/>
                    </a:solidFill>
                  </a:rPr>
                  <a:t> rate of </a:t>
                </a:r>
                <a:r>
                  <a:rPr lang="en-US" dirty="0">
                    <a:solidFill>
                      <a:srgbClr val="C00000"/>
                    </a:solidFill>
                  </a:rPr>
                  <a:t>7% per an</a:t>
                </a:r>
                <a:r>
                  <a:rPr lang="en-US" dirty="0">
                    <a:solidFill>
                      <a:schemeClr val="tx1"/>
                    </a:solidFill>
                  </a:rPr>
                  <a:t>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=6900,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value of the office furniture after 𝑛 years.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2. Determine when the value of the investment will </a:t>
                </a:r>
                <a:r>
                  <a:rPr lang="en-US" dirty="0">
                    <a:solidFill>
                      <a:srgbClr val="C00000"/>
                    </a:solidFill>
                  </a:rPr>
                  <a:t>first be less than $5000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7"/>
                <a:ext cx="11089222" cy="2167923"/>
              </a:xfrm>
              <a:blipFill>
                <a:blip r:embed="rId2"/>
                <a:stretch>
                  <a:fillRect l="-880" t="-1966" b="-44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B16C33-8047-BE46-8EAD-688E7FE91BB7}"/>
              </a:ext>
            </a:extLst>
          </p:cNvPr>
          <p:cNvSpPr/>
          <p:nvPr/>
        </p:nvSpPr>
        <p:spPr>
          <a:xfrm>
            <a:off x="7439189" y="4820097"/>
            <a:ext cx="4073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2. The value of the furniture drops below $5000 after 5 years.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B98193-6CB5-4160-9054-80F2B8D99444}"/>
              </a:ext>
            </a:extLst>
          </p:cNvPr>
          <p:cNvSpPr txBox="1"/>
          <p:nvPr/>
        </p:nvSpPr>
        <p:spPr>
          <a:xfrm>
            <a:off x="9476147" y="2668936"/>
            <a:ext cx="268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5.6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B6D025-D7C2-4086-ACA0-59610E6DD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83" y="14666"/>
            <a:ext cx="10249342" cy="867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EDE5A1-6AEC-4FF1-BE0A-74D37CB54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770" y="4394200"/>
            <a:ext cx="3128564" cy="2353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7C3554-A273-4514-B923-BD45D78A2E75}"/>
              </a:ext>
            </a:extLst>
          </p:cNvPr>
          <p:cNvSpPr txBox="1"/>
          <p:nvPr/>
        </p:nvSpPr>
        <p:spPr>
          <a:xfrm>
            <a:off x="6615385" y="6100563"/>
            <a:ext cx="317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6.16.5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406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6" y="1046279"/>
            <a:ext cx="10810476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Modelling reducing-balance depreciation with 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7"/>
                <a:ext cx="11089222" cy="4507032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following recurrence relation can be used to model the value of office furniture with a purchase price of </a:t>
                </a:r>
                <a:r>
                  <a:rPr lang="en-US" dirty="0">
                    <a:solidFill>
                      <a:srgbClr val="C00000"/>
                    </a:solidFill>
                  </a:rPr>
                  <a:t>$6900</a:t>
                </a:r>
                <a:r>
                  <a:rPr lang="en-US" dirty="0">
                    <a:solidFill>
                      <a:schemeClr val="tx1"/>
                    </a:solidFill>
                  </a:rPr>
                  <a:t>, depreciating at a </a:t>
                </a:r>
                <a:r>
                  <a:rPr lang="en-US" dirty="0">
                    <a:solidFill>
                      <a:srgbClr val="C00000"/>
                    </a:solidFill>
                  </a:rPr>
                  <a:t>reducing-balance</a:t>
                </a:r>
                <a:r>
                  <a:rPr lang="en-US" dirty="0">
                    <a:solidFill>
                      <a:schemeClr val="tx1"/>
                    </a:solidFill>
                  </a:rPr>
                  <a:t> rate of </a:t>
                </a:r>
                <a:r>
                  <a:rPr lang="en-US" dirty="0">
                    <a:solidFill>
                      <a:srgbClr val="C00000"/>
                    </a:solidFill>
                  </a:rPr>
                  <a:t>7% per annum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=6900,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value of the office furniture after 𝑛 years.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2. Determine when the value of the investment will first be less than $5000.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rule for Compound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=6900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5000=</a:t>
                </a:r>
                <a:r>
                  <a:rPr lang="en-US" dirty="0">
                    <a:solidFill>
                      <a:srgbClr val="0070C0"/>
                    </a:solidFill>
                  </a:rPr>
                  <a:t> 6900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0.7246=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n=Log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𝟗𝟑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𝟕𝟐𝟒𝟔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𝟕𝟐𝟒𝟔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𝟗𝟑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=4.4389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7"/>
                <a:ext cx="11089222" cy="4507032"/>
              </a:xfrm>
              <a:blipFill>
                <a:blip r:embed="rId2"/>
                <a:stretch>
                  <a:fillRect l="-880" t="-9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B16C33-8047-BE46-8EAD-688E7FE91BB7}"/>
              </a:ext>
            </a:extLst>
          </p:cNvPr>
          <p:cNvSpPr/>
          <p:nvPr/>
        </p:nvSpPr>
        <p:spPr>
          <a:xfrm>
            <a:off x="8191981" y="4662901"/>
            <a:ext cx="4073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2. The value of the furniture drops below $5000 after 5 years.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1D4357-8A0E-4E5A-8004-063832E49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83" y="14666"/>
            <a:ext cx="10249342" cy="8673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2544D3-C193-4358-8C1D-82643CBE73A2}"/>
              </a:ext>
            </a:extLst>
          </p:cNvPr>
          <p:cNvSpPr txBox="1"/>
          <p:nvPr/>
        </p:nvSpPr>
        <p:spPr>
          <a:xfrm>
            <a:off x="9133392" y="3103480"/>
            <a:ext cx="302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solve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DDC39-ECAB-404D-A708-7CCF5FCDB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702" y="5405291"/>
            <a:ext cx="3769161" cy="8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6" y="1046279"/>
            <a:ext cx="10810476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Modelling reducing-balance depreciation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2715" y="1673779"/>
                <a:ext cx="11089222" cy="5134249"/>
              </a:xfrm>
            </p:spPr>
            <p:txBody>
              <a:bodyPr anchor="t"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following recurrence relation can be used to model the value of office furniture with a purchase price of $6900, depreciating at a reducing-balance rate of 7% per annum.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=6900,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=0.93×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value of the office furniture after 𝑛 years.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3. Write down the recurrence relation if the furniture was initially </a:t>
                </a:r>
                <a:r>
                  <a:rPr lang="en-US" dirty="0"/>
                  <a:t>valued at $</a:t>
                </a:r>
                <a:r>
                  <a:rPr lang="en-US" dirty="0">
                    <a:solidFill>
                      <a:srgbClr val="0070C0"/>
                    </a:solidFill>
                  </a:rPr>
                  <a:t>7500</a:t>
                </a:r>
                <a:r>
                  <a:rPr lang="en-US" dirty="0"/>
                  <a:t> and is depreciating at a reducing-balance rate of </a:t>
                </a:r>
                <a:r>
                  <a:rPr lang="en-US" dirty="0">
                    <a:solidFill>
                      <a:srgbClr val="0070C0"/>
                    </a:solidFill>
                  </a:rPr>
                  <a:t>8.4</a:t>
                </a:r>
                <a:r>
                  <a:rPr lang="en-US" dirty="0"/>
                  <a:t>% per annum.</a:t>
                </a:r>
              </a:p>
              <a:p>
                <a:r>
                  <a:rPr lang="en-US" dirty="0"/>
                  <a:t>4. </a:t>
                </a:r>
                <a:r>
                  <a:rPr lang="en-US" dirty="0">
                    <a:solidFill>
                      <a:schemeClr val="tx1"/>
                    </a:solidFill>
                  </a:rPr>
                  <a:t>Write down the rule.</a:t>
                </a:r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=7500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Calculate the value or 𝑅. The depreciation rate is 8.4% per annum.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𝑅=1−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or 𝑅=0.916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=7500,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=0.916×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4.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𝟗𝟏𝟔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AU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×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7500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715" y="1673779"/>
                <a:ext cx="11089222" cy="5134249"/>
              </a:xfrm>
              <a:blipFill>
                <a:blip r:embed="rId2"/>
                <a:stretch>
                  <a:fillRect l="-825" t="-1544" r="-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CDF11E-9C17-4E8B-A299-BF1E82C60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" y="49971"/>
            <a:ext cx="12192000" cy="9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nesVTI">
  <a:themeElements>
    <a:clrScheme name="AnalogousFromDarkSeedLeftStep">
      <a:dk1>
        <a:srgbClr val="000000"/>
      </a:dk1>
      <a:lt1>
        <a:srgbClr val="FFFFFF"/>
      </a:lt1>
      <a:dk2>
        <a:srgbClr val="291F38"/>
      </a:dk2>
      <a:lt2>
        <a:srgbClr val="E2E8E2"/>
      </a:lt2>
      <a:accent1>
        <a:srgbClr val="DA36D0"/>
      </a:accent1>
      <a:accent2>
        <a:srgbClr val="8D24C8"/>
      </a:accent2>
      <a:accent3>
        <a:srgbClr val="5B36DA"/>
      </a:accent3>
      <a:accent4>
        <a:srgbClr val="2444C8"/>
      </a:accent4>
      <a:accent5>
        <a:srgbClr val="369ADA"/>
      </a:accent5>
      <a:accent6>
        <a:srgbClr val="21B6B2"/>
      </a:accent6>
      <a:hlink>
        <a:srgbClr val="3F78BF"/>
      </a:hlink>
      <a:folHlink>
        <a:srgbClr val="7F7F7F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1383</Words>
  <Application>Microsoft Office PowerPoint</Application>
  <PresentationFormat>Widescreen</PresentationFormat>
  <Paragraphs>116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Neue Haas Grotesk Text Pro</vt:lpstr>
      <vt:lpstr>Open Sans</vt:lpstr>
      <vt:lpstr>Arial</vt:lpstr>
      <vt:lpstr>Cambria Math</vt:lpstr>
      <vt:lpstr>Wingdings</vt:lpstr>
      <vt:lpstr>Wingdings 2</vt:lpstr>
      <vt:lpstr>LinesVTI</vt:lpstr>
      <vt:lpstr>Depreciation – finding the rule for the nth term</vt:lpstr>
      <vt:lpstr>PowerPoint Presentation</vt:lpstr>
      <vt:lpstr>Rules for linear growth and decay</vt:lpstr>
      <vt:lpstr>Using a rule for the flat rate of depreciation of an asset</vt:lpstr>
      <vt:lpstr>Using a rule to determine the value of an asset with unit-cost depreciation</vt:lpstr>
      <vt:lpstr>Modelling reducing-balance depreciation with recurrence relations</vt:lpstr>
      <vt:lpstr>Modelling reducing-balance depreciation with recurrence relations</vt:lpstr>
      <vt:lpstr>Modelling reducing-balance depreciation with recurrence relations</vt:lpstr>
      <vt:lpstr>Modelling reducing-balance depreciation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for linear growth and decay </dc:title>
  <dc:creator>Yongmei Zhang</dc:creator>
  <cp:lastModifiedBy>Lyn ZHANG</cp:lastModifiedBy>
  <cp:revision>48</cp:revision>
  <dcterms:created xsi:type="dcterms:W3CDTF">2020-11-25T02:40:25Z</dcterms:created>
  <dcterms:modified xsi:type="dcterms:W3CDTF">2026-01-29T00:16:30Z</dcterms:modified>
</cp:coreProperties>
</file>