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9" r:id="rId3"/>
    <p:sldId id="365" r:id="rId4"/>
    <p:sldId id="258" r:id="rId5"/>
    <p:sldId id="259" r:id="rId6"/>
    <p:sldId id="260" r:id="rId7"/>
    <p:sldId id="261" r:id="rId8"/>
    <p:sldId id="27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3447" autoAdjust="0"/>
  </p:normalViewPr>
  <p:slideViewPr>
    <p:cSldViewPr snapToGrid="0" snapToObjects="1">
      <p:cViewPr varScale="1">
        <p:scale>
          <a:sx n="59" d="100"/>
          <a:sy n="59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5T10:02:44.81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 0,'6182'-91'0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5T10:02:50.7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93,'50'0,"90"0,144-18,-153 7,181 9,-156 4,945-2,-1072-2,-1-1,37-8,-32 5,40-3,74-7,26-1,258 18,-412 0,0 0,-1 1,1 1,0 0,-1 2,32 11,-23-7,1-2,0-1,0-1,46 1,-52-4,69 10,-53-5,47 1,470-7,-265-3,855 2,-1140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5T10:02:56.37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1 218,'142'2,"158"-5,-175-11,13-2,-90 11,0-2,0-3,50-16,-8 1,169-27,-95 21,-106 20,1 2,1 3,84 2,56 4,64 3,-110 11,-58-4,20 6,191 54,-80-15,-219-53,299 49,-282-48,-1 2,1 1,35 12,-30-8,-11-4,0-2,1 0,0-2,22 1,83-5,-45 0,680 2,-708-3,65-10,40-3,460 15,-292 2,-247-4,83-16,-104 12,-30 2,-1-2,0 0,45-19,22-8,-70 29,-1 0,1 2,35-1,71 5,-44 2,-78-3,49-1,-51-1,-6 0,-27-5,-10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5T10:03:02.5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0,'2724'62'0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0BF3D-4BB5-48F8-AF5E-90E739D1BBF2}" type="datetimeFigureOut">
              <a:rPr lang="en-AU" smtClean="0"/>
              <a:t>8/12/2025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AC6C2-B2C6-46CC-98E5-E83616056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87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2,4,5,8,9,12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AC6C2-B2C6-46CC-98E5-E836160568D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66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12CA3-2CB0-4545-8F56-BC73481B2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30" b="470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A20B3-7E68-1E4A-B395-886A141A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Simple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50AE-E595-D043-895D-D0E6D5E30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5E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2F8E-66C4-4390-BD9C-BFABA723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=2 marks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8E70-D04F-9C47-5621-EA11C0BB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" y="1607610"/>
            <a:ext cx="12089585" cy="33521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ABCA13-5125-6E3D-FA5C-027D93408939}"/>
                  </a:ext>
                </a:extLst>
              </p14:cNvPr>
              <p14:cNvContentPartPr/>
              <p14:nvPr/>
            </p14:nvContentPartPr>
            <p14:xfrm>
              <a:off x="2379474" y="2478873"/>
              <a:ext cx="2225880" cy="33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ABCA13-5125-6E3D-FA5C-027D934089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474" y="2406873"/>
                <a:ext cx="22975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BF641E-711D-D5C5-293B-7FD091A93AA1}"/>
                  </a:ext>
                </a:extLst>
              </p14:cNvPr>
              <p14:cNvContentPartPr/>
              <p14:nvPr/>
            </p14:nvContentPartPr>
            <p14:xfrm>
              <a:off x="6785874" y="2456193"/>
              <a:ext cx="206352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BF641E-711D-D5C5-293B-7FD091A93A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0234" y="2384193"/>
                <a:ext cx="2135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B8A076-48AF-52AE-EF29-2DA945486515}"/>
                  </a:ext>
                </a:extLst>
              </p14:cNvPr>
              <p14:cNvContentPartPr/>
              <p14:nvPr/>
            </p14:nvContentPartPr>
            <p14:xfrm>
              <a:off x="187074" y="2852193"/>
              <a:ext cx="249300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B8A076-48AF-52AE-EF29-2DA9454865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434" y="2780553"/>
                <a:ext cx="25646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A7D4C3-81D1-3F24-D7C5-B723330A3D88}"/>
                  </a:ext>
                </a:extLst>
              </p14:cNvPr>
              <p14:cNvContentPartPr/>
              <p14:nvPr/>
            </p14:nvContentPartPr>
            <p14:xfrm>
              <a:off x="7909434" y="2114553"/>
              <a:ext cx="981000" cy="23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A7D4C3-81D1-3F24-D7C5-B723330A3D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73794" y="2042913"/>
                <a:ext cx="1052640" cy="1666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727FEE1-1D8A-C0F7-93E9-5660818A1B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539627"/>
            <a:ext cx="12192000" cy="10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b="1" dirty="0">
                    <a:solidFill>
                      <a:srgbClr val="EE0000"/>
                    </a:solidFill>
                  </a:rPr>
                  <a:t>5E: Simple Interest</a:t>
                </a:r>
                <a:endParaRPr lang="en-AU" dirty="0">
                  <a:solidFill>
                    <a:srgbClr val="EE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b="1" dirty="0">
                    <a:solidFill>
                      <a:srgbClr val="0070C0"/>
                    </a:solidFill>
                  </a:rPr>
                  <a:t>Interest:</a:t>
                </a:r>
                <a:endParaRPr lang="en-AU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• the cost of borrowing money</a:t>
                </a:r>
                <a:br>
                  <a:rPr lang="en-AU" dirty="0"/>
                </a:br>
                <a:r>
                  <a:rPr lang="en-AU" dirty="0"/>
                  <a:t>• loans: banks charge lenders a fee for borrowing their money</a:t>
                </a:r>
                <a:br>
                  <a:rPr lang="en-AU" dirty="0"/>
                </a:br>
                <a:r>
                  <a:rPr lang="en-AU" dirty="0"/>
                  <a:t>• investments: investor receives interest/ payment as the bank is borrowing their money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b="1" dirty="0">
                    <a:solidFill>
                      <a:srgbClr val="0070C0"/>
                    </a:solidFill>
                  </a:rPr>
                  <a:t>simple interest:</a:t>
                </a:r>
                <a:endParaRPr lang="en-AU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• a constant amount of interest that is paid or earned each period</a:t>
                </a:r>
                <a:br>
                  <a:rPr lang="en-AU" dirty="0"/>
                </a:br>
                <a:r>
                  <a:rPr lang="en-AU" dirty="0"/>
                  <a:t>• calculated as a percentage of the principal</a:t>
                </a:r>
                <a:endParaRPr lang="en-AU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b="1" dirty="0">
                    <a:solidFill>
                      <a:srgbClr val="C00000"/>
                    </a:solidFill>
                  </a:rPr>
                  <a:t>recurrence relation: </a:t>
                </a:r>
                <a:r>
                  <a:rPr lang="en-AU" sz="1200" u="sng" dirty="0">
                    <a:solidFill>
                      <a:srgbClr val="0070C0"/>
                    </a:solidFill>
                  </a:rPr>
                  <a:t>next value</a:t>
                </a:r>
                <a:r>
                  <a:rPr lang="en-AU" sz="1200" dirty="0">
                    <a:solidFill>
                      <a:srgbClr val="0070C0"/>
                    </a:solidFill>
                  </a:rPr>
                  <a:t> </a:t>
                </a:r>
                <a:r>
                  <a:rPr lang="en-AU" sz="1200" u="sng" dirty="0">
                    <a:solidFill>
                      <a:srgbClr val="0070C0"/>
                    </a:solidFill>
                  </a:rPr>
                  <a:t>previous value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sz="2000" dirty="0"/>
                  <a:t>V₀ = </a:t>
                </a:r>
                <a:r>
                  <a:rPr lang="en-AU" sz="2000" dirty="0">
                    <a:highlight>
                      <a:srgbClr val="FFFF00"/>
                    </a:highlight>
                  </a:rPr>
                  <a:t>principal</a:t>
                </a:r>
                <a:r>
                  <a:rPr lang="en-AU" sz="2000" dirty="0"/>
                  <a:t>, Vₙ₊₁ = Vₙ + </a:t>
                </a:r>
                <a:r>
                  <a:rPr lang="en-AU" sz="2000" dirty="0">
                    <a:highlight>
                      <a:srgbClr val="FFFF00"/>
                    </a:highlight>
                  </a:rPr>
                  <a:t>D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dirty="0">
                    <a:solidFill>
                      <a:schemeClr val="tx1"/>
                    </a:solidFill>
                  </a:rPr>
                  <a:t>× V</a:t>
                </a:r>
                <a:r>
                  <a:rPr lang="en-AU" sz="1600" dirty="0"/>
                  <a:t>₀                                </a:t>
                </a:r>
                <a:r>
                  <a:rPr lang="en-AU" sz="1600" dirty="0">
                    <a:solidFill>
                      <a:srgbClr val="C00000"/>
                    </a:solidFill>
                  </a:rPr>
                  <a:t>interest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sz="1600" dirty="0"/>
                  <a:t>r = interest rate (%)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rule:                      </a:t>
                </a:r>
                <a:r>
                  <a:rPr lang="en-AU" sz="1200" u="sng" dirty="0">
                    <a:solidFill>
                      <a:srgbClr val="0070C0"/>
                    </a:solidFill>
                  </a:rPr>
                  <a:t>any future value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sz="2000" dirty="0"/>
                  <a:t>Vₙ = </a:t>
                </a:r>
                <a:r>
                  <a:rPr lang="en-AU" sz="2000" dirty="0">
                    <a:highlight>
                      <a:srgbClr val="FFFF00"/>
                    </a:highlight>
                  </a:rPr>
                  <a:t>V₀ </a:t>
                </a:r>
                <a:r>
                  <a:rPr lang="en-AU" sz="2000" dirty="0"/>
                  <a:t>+ n × </a:t>
                </a:r>
                <a:r>
                  <a:rPr lang="en-AU" sz="2000" dirty="0">
                    <a:highlight>
                      <a:srgbClr val="FFFF00"/>
                    </a:highlight>
                  </a:rPr>
                  <a:t>D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sz="16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60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dirty="0"/>
                  <a:t>× V₀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sz="1600" dirty="0"/>
                  <a:t>r = interest rate (%)</a:t>
                </a:r>
                <a:endParaRPr lang="en-AU" sz="1600" b="1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examples: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1. Joseph invests $12000 into a simple interest account earning 4.3% p.a.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write the recurrence relation:</a:t>
                </a:r>
                <a:br>
                  <a:rPr lang="en-AU" sz="2000" dirty="0"/>
                </a:br>
                <a:r>
                  <a:rPr lang="en-AU" sz="2000" dirty="0"/>
                  <a:t>V₀ = </a:t>
                </a:r>
                <a:r>
                  <a:rPr lang="en-AU" sz="2000" dirty="0">
                    <a:highlight>
                      <a:srgbClr val="FFFF00"/>
                    </a:highlight>
                  </a:rPr>
                  <a:t>12000</a:t>
                </a:r>
                <a:r>
                  <a:rPr lang="en-AU" sz="2000" dirty="0"/>
                  <a:t> , Vₙ₊₁ = Vₙ + </a:t>
                </a:r>
                <a:r>
                  <a:rPr lang="en-AU" sz="2000" dirty="0">
                    <a:highlight>
                      <a:srgbClr val="FFFF00"/>
                    </a:highlight>
                  </a:rPr>
                  <a:t>516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sz="20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4.3</m:t>
                        </m:r>
                      </m:num>
                      <m:den>
                        <m:r>
                          <a:rPr lang="en-AU" altLang="en-US" sz="200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× 12000 = 516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b. write the rule:</a:t>
                </a:r>
                <a:br>
                  <a:rPr lang="en-AU" sz="2000" dirty="0"/>
                </a:br>
                <a:r>
                  <a:rPr lang="en-AU" sz="2000" dirty="0"/>
                  <a:t>Vₙ = </a:t>
                </a:r>
                <a:r>
                  <a:rPr lang="en-AU" sz="2000" dirty="0">
                    <a:highlight>
                      <a:srgbClr val="FFFF00"/>
                    </a:highlight>
                  </a:rPr>
                  <a:t>12000</a:t>
                </a:r>
                <a:r>
                  <a:rPr lang="en-AU" sz="2000" dirty="0"/>
                  <a:t> + n × </a:t>
                </a:r>
                <a:r>
                  <a:rPr lang="en-AU" sz="2000" dirty="0">
                    <a:highlight>
                      <a:srgbClr val="FFFF00"/>
                    </a:highlight>
                  </a:rPr>
                  <a:t>516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c. calculate the value after 3 years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using recurrence and the rule: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recurrence: </a:t>
                </a:r>
                <a:r>
                  <a:rPr lang="en-AU" sz="2000" dirty="0">
                    <a:solidFill>
                      <a:srgbClr val="0070C0"/>
                    </a:solidFill>
                  </a:rPr>
                  <a:t>step by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V₀ = 12000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V₁ =V₀ + D =12000+516 = 12516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V₂ = V₁ + D =12516+516=13032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V₃ = V₂ + D= 13032+516=13548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355" r="-15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rule: </a:t>
                </a:r>
                <a:r>
                  <a:rPr lang="en-AU" dirty="0"/>
                  <a:t>V₃ = 12000 + 3 × 516</a:t>
                </a:r>
              </a:p>
              <a:p>
                <a:pPr marL="0" indent="0">
                  <a:buNone/>
                </a:pPr>
                <a:r>
                  <a:rPr lang="en-AU" dirty="0"/>
                  <a:t>= 13548</a:t>
                </a:r>
              </a:p>
              <a:p>
                <a:pPr marL="0" indent="0">
                  <a:buNone/>
                </a:pPr>
                <a:endParaRPr lang="en-AU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2. Lulu opens a simple interest loan to </a:t>
                </a:r>
                <a:r>
                  <a:rPr lang="en-AU" sz="2900" dirty="0">
                    <a:solidFill>
                      <a:srgbClr val="0070C0"/>
                    </a:solidFill>
                  </a:rPr>
                  <a:t>purchase</a:t>
                </a:r>
                <a:r>
                  <a:rPr lang="en-AU" dirty="0">
                    <a:solidFill>
                      <a:srgbClr val="0070C0"/>
                    </a:solidFill>
                  </a:rPr>
                  <a:t> a new laptop, the rule is: Vₙ  = </a:t>
                </a:r>
                <a:r>
                  <a:rPr lang="en-AU" dirty="0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2000</a:t>
                </a:r>
                <a:r>
                  <a:rPr lang="en-AU" dirty="0">
                    <a:solidFill>
                      <a:srgbClr val="0070C0"/>
                    </a:solidFill>
                  </a:rPr>
                  <a:t>+ n × </a:t>
                </a:r>
                <a:r>
                  <a:rPr lang="en-AU" dirty="0">
                    <a:solidFill>
                      <a:srgbClr val="0070C0"/>
                    </a:solidFill>
                    <a:highlight>
                      <a:srgbClr val="FFFF00"/>
                    </a:highlight>
                  </a:rPr>
                  <a:t>121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a. how much was borrowed?</a:t>
                </a:r>
              </a:p>
              <a:p>
                <a:pPr marL="0" indent="0">
                  <a:buNone/>
                </a:pPr>
                <a:r>
                  <a:rPr lang="en-AU" dirty="0"/>
                  <a:t>$2000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b. what is the interest rate? </a:t>
                </a:r>
              </a:p>
              <a:p>
                <a:pPr marL="0" indent="0">
                  <a:buNone/>
                </a:pPr>
                <a:r>
                  <a:rPr lang="en-AU" dirty="0"/>
                  <a:t>D=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 V₀</a:t>
                </a:r>
              </a:p>
              <a:p>
                <a:pPr marL="0" indent="0">
                  <a:buNone/>
                </a:pPr>
                <a:r>
                  <a:rPr lang="en-AU" dirty="0"/>
                  <a:t>solve (121 =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 2000, r)</a:t>
                </a:r>
              </a:p>
              <a:p>
                <a:pPr marL="0" indent="0">
                  <a:buNone/>
                </a:pPr>
                <a:r>
                  <a:rPr lang="en-AU" dirty="0"/>
                  <a:t>r= 6.05%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C00000"/>
                    </a:solidFill>
                  </a:rPr>
                  <a:t>c. when will the loan reach $2700?</a:t>
                </a:r>
              </a:p>
              <a:p>
                <a:pPr marL="0" indent="0">
                  <a:buNone/>
                </a:pPr>
                <a:r>
                  <a:rPr lang="en-AU" dirty="0"/>
                  <a:t>rule, to find n using the given value</a:t>
                </a:r>
              </a:p>
              <a:p>
                <a:pPr marL="0" indent="0">
                  <a:buNone/>
                </a:pPr>
                <a:r>
                  <a:rPr lang="en-AU" dirty="0"/>
                  <a:t>solve(2700=2000+n x 121, n)</a:t>
                </a:r>
              </a:p>
              <a:p>
                <a:pPr marL="0" indent="0">
                  <a:buNone/>
                </a:pPr>
                <a:r>
                  <a:rPr lang="en-AU" dirty="0"/>
                  <a:t>n= 5.79</a:t>
                </a:r>
              </a:p>
              <a:p>
                <a:pPr marL="0" indent="0">
                  <a:buNone/>
                </a:pPr>
                <a:r>
                  <a:rPr lang="en-AU" dirty="0"/>
                  <a:t>= 6 years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sz="1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462" t="-1333" r="-175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1510531C-F315-4B7B-0146-855416790F00}"/>
              </a:ext>
            </a:extLst>
          </p:cNvPr>
          <p:cNvSpPr/>
          <p:nvPr/>
        </p:nvSpPr>
        <p:spPr>
          <a:xfrm>
            <a:off x="3571329" y="5235357"/>
            <a:ext cx="261258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1E7AE8-E218-230E-D9D6-F81B95BA2088}"/>
              </a:ext>
            </a:extLst>
          </p:cNvPr>
          <p:cNvSpPr/>
          <p:nvPr/>
        </p:nvSpPr>
        <p:spPr>
          <a:xfrm>
            <a:off x="1093997" y="5183135"/>
            <a:ext cx="980547" cy="3903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DAF75F-D43B-6940-8D6B-CE4E8D210E16}"/>
              </a:ext>
            </a:extLst>
          </p:cNvPr>
          <p:cNvCxnSpPr>
            <a:cxnSpLocks/>
          </p:cNvCxnSpPr>
          <p:nvPr/>
        </p:nvCxnSpPr>
        <p:spPr>
          <a:xfrm flipH="1">
            <a:off x="2487386" y="5159830"/>
            <a:ext cx="108857" cy="97635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43C6A3-99CB-AFE6-B8B0-97A215DC3BB4}"/>
              </a:ext>
            </a:extLst>
          </p:cNvPr>
          <p:cNvCxnSpPr>
            <a:cxnSpLocks/>
          </p:cNvCxnSpPr>
          <p:nvPr/>
        </p:nvCxnSpPr>
        <p:spPr>
          <a:xfrm flipH="1">
            <a:off x="3113315" y="5110507"/>
            <a:ext cx="359226" cy="119573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C81325-946F-BB1B-201F-0F5A4A3D4A1D}"/>
              </a:ext>
            </a:extLst>
          </p:cNvPr>
          <p:cNvCxnSpPr>
            <a:cxnSpLocks/>
          </p:cNvCxnSpPr>
          <p:nvPr/>
        </p:nvCxnSpPr>
        <p:spPr>
          <a:xfrm flipV="1">
            <a:off x="3701958" y="5482661"/>
            <a:ext cx="0" cy="167025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2FE06F-C62A-9519-52E5-75649D597759}"/>
              </a:ext>
            </a:extLst>
          </p:cNvPr>
          <p:cNvCxnSpPr>
            <a:cxnSpLocks/>
          </p:cNvCxnSpPr>
          <p:nvPr/>
        </p:nvCxnSpPr>
        <p:spPr>
          <a:xfrm flipH="1">
            <a:off x="4855029" y="228600"/>
            <a:ext cx="1219200" cy="81473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/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209-967E-E546-8A58-6F936ED8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38176"/>
            <a:ext cx="10691265" cy="1371030"/>
          </a:xfrm>
        </p:spPr>
        <p:txBody>
          <a:bodyPr/>
          <a:lstStyle/>
          <a:p>
            <a:r>
              <a:rPr lang="en-US" dirty="0"/>
              <a:t>Simple interest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4A4BD-2BC7-BC49-8B8D-E6F903F21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4" y="737075"/>
                <a:ext cx="10691265" cy="363608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the value of the loan or investment after 𝑛 years.</a:t>
                </a:r>
              </a:p>
              <a:p>
                <a:r>
                  <a:rPr lang="en-US" sz="2400" dirty="0"/>
                  <a:t>Let 𝑟 be the percentage interest rate.</a:t>
                </a:r>
              </a:p>
              <a:p>
                <a:r>
                  <a:rPr lang="en-US" sz="2400" dirty="0"/>
                  <a:t>The recurrence relation for the value of the loan or investment after 𝑛 years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+𝐷</a:t>
                </a:r>
              </a:p>
              <a:p>
                <a:r>
                  <a:rPr lang="en-US" sz="2400" dirty="0"/>
                  <a:t>where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Sometimes higher-level Q’s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×</m:t>
                        </m:r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A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sz="2400" dirty="0"/>
                  <a:t>OR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×</m:t>
                        </m:r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4A4BD-2BC7-BC49-8B8D-E6F903F21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4" y="737075"/>
                <a:ext cx="10691265" cy="3636088"/>
              </a:xfrm>
              <a:blipFill>
                <a:blip r:embed="rId2"/>
                <a:stretch>
                  <a:fillRect l="-798" t="-503" b="-523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E83F30D-766F-F9B7-E579-E0A542FB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14" y="3876161"/>
            <a:ext cx="12192000" cy="8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ADE2-F621-F243-AB33-16A0D8F6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4386"/>
            <a:ext cx="12103100" cy="709514"/>
          </a:xfrm>
        </p:spPr>
        <p:txBody>
          <a:bodyPr>
            <a:normAutofit/>
          </a:bodyPr>
          <a:lstStyle/>
          <a:p>
            <a:r>
              <a:rPr lang="en-US" sz="3400" dirty="0"/>
              <a:t>Modelling a simple interest with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7F6E-202C-6443-B176-E5C9C4EC2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35" y="850900"/>
                <a:ext cx="10691265" cy="50783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Cheryl invests </a:t>
                </a:r>
                <a:r>
                  <a:rPr lang="en-US" dirty="0">
                    <a:solidFill>
                      <a:srgbClr val="0070C0"/>
                    </a:solidFill>
                  </a:rPr>
                  <a:t>$5000 </a:t>
                </a:r>
                <a:r>
                  <a:rPr lang="en-US" dirty="0"/>
                  <a:t>in an investment account that pays </a:t>
                </a:r>
                <a:r>
                  <a:rPr lang="en-US" dirty="0">
                    <a:solidFill>
                      <a:srgbClr val="0070C0"/>
                    </a:solidFill>
                  </a:rPr>
                  <a:t>4.8%</a:t>
                </a:r>
                <a:r>
                  <a:rPr lang="en-US" dirty="0"/>
                  <a:t> per annum simple interest.</a:t>
                </a:r>
              </a:p>
              <a:p>
                <a:r>
                  <a:rPr lang="en-US" dirty="0"/>
                  <a:t>Model this simple investment using a recurrence relation of the form: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principal,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+𝐷                    </a:t>
                </a:r>
                <a:r>
                  <a:rPr lang="en-US" dirty="0"/>
                  <a:t>where </a:t>
                </a:r>
                <a:r>
                  <a:rPr lang="en-US" dirty="0">
                    <a:solidFill>
                      <a:srgbClr val="FF000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𝑉𝑛  is the value of the investment after 𝑛 years.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𝑟=4.8%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4.8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×5000=240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7F6E-202C-6443-B176-E5C9C4EC2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35" y="850900"/>
                <a:ext cx="10691265" cy="5078314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EB20CC5C-BD36-DE4E-B0DD-74ED1AE6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67" y="2453043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4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6845-A4F8-7A45-8B5B-F2CAAC56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386"/>
            <a:ext cx="11391900" cy="137103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</a:t>
            </a:r>
            <a:r>
              <a:rPr lang="en-US" sz="3800" dirty="0"/>
              <a:t>recurrence</a:t>
            </a:r>
            <a:r>
              <a:rPr lang="en-US" dirty="0"/>
              <a:t> relation to </a:t>
            </a:r>
            <a:r>
              <a:rPr lang="en-US" dirty="0" err="1"/>
              <a:t>analyse</a:t>
            </a:r>
            <a:r>
              <a:rPr lang="en-US" dirty="0"/>
              <a:t> a simple interest investment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</p:spPr>
            <p:txBody>
              <a:bodyPr/>
              <a:lstStyle/>
              <a:p>
                <a:r>
                  <a:rPr lang="en-US" dirty="0"/>
                  <a:t>Cheryl’s simple interest investment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:r>
                  <a:rPr lang="en-US" dirty="0">
                    <a:solidFill>
                      <a:srgbClr val="0070C0"/>
                    </a:solidFill>
                  </a:rPr>
                  <a:t>𝑛</a:t>
                </a:r>
                <a:r>
                  <a:rPr lang="en-US" dirty="0"/>
                  <a:t> years.</a:t>
                </a:r>
              </a:p>
              <a:p>
                <a:r>
                  <a:rPr lang="en-US" dirty="0"/>
                  <a:t>a. Use the model to determine the value of Cheryl’s investment after 3 years.</a:t>
                </a:r>
              </a:p>
              <a:p>
                <a:r>
                  <a:rPr lang="en-US" dirty="0"/>
                  <a:t>b. When will Cheryl’s investment first exceed $6000, and what will its value be then?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CBD3AD-657F-B64C-82A4-FF6BF39D0143}"/>
              </a:ext>
            </a:extLst>
          </p:cNvPr>
          <p:cNvSpPr/>
          <p:nvPr/>
        </p:nvSpPr>
        <p:spPr>
          <a:xfrm>
            <a:off x="7728162" y="5239434"/>
            <a:ext cx="371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a.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$5720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  <a:p>
            <a:pPr fontAlgn="t"/>
            <a:r>
              <a:rPr lang="en-AU" dirty="0">
                <a:solidFill>
                  <a:srgbClr val="009EC6"/>
                </a:solidFill>
                <a:latin typeface="Open Sans"/>
              </a:rPr>
              <a:t>b.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years;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$6200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</a:p>
        </p:txBody>
      </p:sp>
      <p:pic>
        <p:nvPicPr>
          <p:cNvPr id="5122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752953FC-94A7-DE4C-834C-D2CDA3C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69FE3-4902-4BBF-8BEC-85E5D972C466}"/>
              </a:ext>
            </a:extLst>
          </p:cNvPr>
          <p:cNvSpPr txBox="1"/>
          <p:nvPr/>
        </p:nvSpPr>
        <p:spPr>
          <a:xfrm>
            <a:off x="7052441" y="161644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5.2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020EA-7D63-4FF9-822F-3379528AE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1" y="4290846"/>
            <a:ext cx="3224730" cy="1574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F8394B-C92F-4985-A6CE-7ACDF9449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098" y="3802243"/>
            <a:ext cx="4179064" cy="28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6845-A4F8-7A45-8B5B-F2CAAC56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386"/>
            <a:ext cx="11391900" cy="137103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</a:t>
            </a:r>
            <a:r>
              <a:rPr lang="en-US" sz="3800" dirty="0"/>
              <a:t>recurrence</a:t>
            </a:r>
            <a:r>
              <a:rPr lang="en-US" dirty="0"/>
              <a:t> relation to </a:t>
            </a:r>
            <a:r>
              <a:rPr lang="en-US" dirty="0" err="1"/>
              <a:t>analyse</a:t>
            </a:r>
            <a:r>
              <a:rPr lang="en-US" dirty="0"/>
              <a:t> a simple interest investment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</p:spPr>
            <p:txBody>
              <a:bodyPr/>
              <a:lstStyle/>
              <a:p>
                <a:r>
                  <a:rPr lang="en-US" dirty="0"/>
                  <a:t>Cheryl’s simple interest investment is modelled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+240.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:r>
                  <a:rPr lang="en-US" dirty="0">
                    <a:solidFill>
                      <a:srgbClr val="0070C0"/>
                    </a:solidFill>
                  </a:rPr>
                  <a:t>𝑛</a:t>
                </a:r>
                <a:r>
                  <a:rPr lang="en-US" dirty="0"/>
                  <a:t> years.</a:t>
                </a:r>
              </a:p>
              <a:p>
                <a:r>
                  <a:rPr lang="en-US" dirty="0"/>
                  <a:t>a. Use the model to determine the value of Cheryl’s investment after 3 years.</a:t>
                </a:r>
              </a:p>
              <a:p>
                <a:r>
                  <a:rPr lang="en-US" dirty="0"/>
                  <a:t>b. When will Cheryl’s investment first exceed $6000, and what will its value be then?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367" y="1295400"/>
                <a:ext cx="10691265" cy="4570314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CBD3AD-657F-B64C-82A4-FF6BF39D0143}"/>
              </a:ext>
            </a:extLst>
          </p:cNvPr>
          <p:cNvSpPr/>
          <p:nvPr/>
        </p:nvSpPr>
        <p:spPr>
          <a:xfrm>
            <a:off x="7728162" y="5239434"/>
            <a:ext cx="371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AU" u="none" strike="noStrike" dirty="0">
                <a:solidFill>
                  <a:srgbClr val="009EC6"/>
                </a:solidFill>
                <a:latin typeface="Open Sans"/>
              </a:rPr>
              <a:t>a.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$5720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  <a:p>
            <a:pPr fontAlgn="t"/>
            <a:r>
              <a:rPr lang="en-AU" dirty="0">
                <a:solidFill>
                  <a:srgbClr val="009EC6"/>
                </a:solidFill>
                <a:latin typeface="Open Sans"/>
              </a:rPr>
              <a:t>b.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years;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$6200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</a:p>
        </p:txBody>
      </p:sp>
      <p:pic>
        <p:nvPicPr>
          <p:cNvPr id="5122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752953FC-94A7-DE4C-834C-D2CDA3C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69FE3-4902-4BBF-8BEC-85E5D972C466}"/>
              </a:ext>
            </a:extLst>
          </p:cNvPr>
          <p:cNvSpPr txBox="1"/>
          <p:nvPr/>
        </p:nvSpPr>
        <p:spPr>
          <a:xfrm>
            <a:off x="7052441" y="1616441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9A720-733D-4405-A35D-9477A417C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511" y="3914598"/>
            <a:ext cx="3516539" cy="2649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86664-9FAC-4262-89D5-A789DB953800}"/>
              </a:ext>
            </a:extLst>
          </p:cNvPr>
          <p:cNvSpPr txBox="1"/>
          <p:nvPr/>
        </p:nvSpPr>
        <p:spPr>
          <a:xfrm>
            <a:off x="296322" y="4544492"/>
            <a:ext cx="257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00FF00"/>
                </a:highlight>
              </a:rPr>
              <a:t>Green area</a:t>
            </a:r>
            <a:r>
              <a:rPr lang="en-AU" dirty="0"/>
              <a:t>=input</a:t>
            </a:r>
          </a:p>
          <a:p>
            <a:endParaRPr lang="en-AU" dirty="0"/>
          </a:p>
          <a:p>
            <a:r>
              <a:rPr lang="en-AU" dirty="0">
                <a:highlight>
                  <a:srgbClr val="FF00FF"/>
                </a:highlight>
              </a:rPr>
              <a:t>Pink</a:t>
            </a:r>
            <a:r>
              <a:rPr lang="en-AU" dirty="0"/>
              <a:t> &amp; </a:t>
            </a:r>
            <a:r>
              <a:rPr lang="en-AU" dirty="0">
                <a:highlight>
                  <a:srgbClr val="FFFF00"/>
                </a:highlight>
              </a:rPr>
              <a:t>Orange</a:t>
            </a:r>
            <a:r>
              <a:rPr lang="en-AU" dirty="0"/>
              <a:t>= output</a:t>
            </a:r>
          </a:p>
        </p:txBody>
      </p:sp>
    </p:spTree>
    <p:extLst>
      <p:ext uri="{BB962C8B-B14F-4D97-AF65-F5344CB8AC3E}">
        <p14:creationId xmlns:p14="http://schemas.microsoft.com/office/powerpoint/2010/main" val="27570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6845-A4F8-7A45-8B5B-F2CAAC56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41386"/>
            <a:ext cx="11391900" cy="1371030"/>
          </a:xfrm>
        </p:spPr>
        <p:txBody>
          <a:bodyPr>
            <a:normAutofit fontScale="90000"/>
          </a:bodyPr>
          <a:lstStyle/>
          <a:p>
            <a:r>
              <a:rPr lang="en-AU" dirty="0"/>
              <a:t>Modelling simple interest using a rule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110" y="972235"/>
                <a:ext cx="10691265" cy="4570314"/>
              </a:xfrm>
            </p:spPr>
            <p:txBody>
              <a:bodyPr/>
              <a:lstStyle/>
              <a:p>
                <a:r>
                  <a:rPr lang="en-AU" dirty="0"/>
                  <a:t>Joan invests </a:t>
                </a:r>
                <a:r>
                  <a:rPr lang="en-AU" dirty="0">
                    <a:solidFill>
                      <a:srgbClr val="0070C0"/>
                    </a:solidFill>
                  </a:rPr>
                  <a:t>$5000 </a:t>
                </a:r>
                <a:r>
                  <a:rPr lang="en-AU" dirty="0"/>
                  <a:t>in an account paying a simple interest rate of </a:t>
                </a:r>
                <a:r>
                  <a:rPr lang="en-AU" dirty="0">
                    <a:solidFill>
                      <a:srgbClr val="0070C0"/>
                    </a:solidFill>
                  </a:rPr>
                  <a:t>4.5%</a:t>
                </a:r>
                <a:r>
                  <a:rPr lang="en-AU" dirty="0"/>
                  <a:t> per year.</a:t>
                </a:r>
              </a:p>
              <a:p>
                <a:r>
                  <a:rPr lang="en-AU" dirty="0"/>
                  <a:t>a. Construct a rule that will calculate the value of the investment,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/>
                  <a:t>, after n years.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DengXian" panose="020B0503020204020204" pitchFamily="2" charset="-122"/>
                    <a:cs typeface="Times New Roman" panose="02020603050405020304" pitchFamily="18" charset="0"/>
                  </a:rPr>
                  <a:t>D =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B0503020204020204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B0503020204020204" pitchFamily="2" charset="-122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/>
                  <a:t> = 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panose="020B0503020204020204" pitchFamily="2" charset="-122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DengXian" panose="020B0503020204020204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5000 </m:t>
                    </m:r>
                  </m:oMath>
                </a14:m>
                <a:r>
                  <a:rPr lang="en-AU" dirty="0"/>
                  <a:t>= 225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=5000+n*225     Or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+225n</a:t>
                </a:r>
              </a:p>
              <a:p>
                <a:r>
                  <a:rPr lang="en-AU" dirty="0"/>
                  <a:t>b. Use the rule to calculate the value of the investment after five years.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+225*5 = $ 6125.00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23909D-23A4-1F44-AE46-58CCE1773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110" y="972235"/>
                <a:ext cx="10691265" cy="4570314"/>
              </a:xfrm>
              <a:blipFill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CBD3AD-657F-B64C-82A4-FF6BF39D0143}"/>
                  </a:ext>
                </a:extLst>
              </p:cNvPr>
              <p:cNvSpPr/>
              <p:nvPr/>
            </p:nvSpPr>
            <p:spPr>
              <a:xfrm>
                <a:off x="7728162" y="5239434"/>
                <a:ext cx="37134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/>
                <a:r>
                  <a:rPr lang="en-AU" u="none" strike="noStrike" dirty="0">
                    <a:solidFill>
                      <a:srgbClr val="009EC6"/>
                    </a:solidFill>
                    <a:latin typeface="Open Sans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+225n</a:t>
                </a:r>
                <a:endParaRPr lang="en-AU" b="0" i="0" dirty="0">
                  <a:solidFill>
                    <a:srgbClr val="009EC6"/>
                  </a:solidFill>
                  <a:effectLst/>
                  <a:latin typeface="Open Sans"/>
                </a:endParaRPr>
              </a:p>
              <a:p>
                <a:pPr fontAlgn="t"/>
                <a:r>
                  <a:rPr lang="en-AU" dirty="0">
                    <a:solidFill>
                      <a:srgbClr val="009EC6"/>
                    </a:solidFill>
                    <a:latin typeface="Open Sans"/>
                  </a:rPr>
                  <a:t>b. </a:t>
                </a:r>
                <a:r>
                  <a:rPr lang="en-AU" b="0" i="0" dirty="0">
                    <a:solidFill>
                      <a:srgbClr val="009EC6"/>
                    </a:solidFill>
                    <a:effectLst/>
                    <a:latin typeface="Open Sans"/>
                  </a:rPr>
                  <a:t>After </a:t>
                </a:r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Open Sans"/>
                  </a:rPr>
                  <a:t>5</a:t>
                </a:r>
                <a:r>
                  <a:rPr lang="en-AU" b="0" i="0" dirty="0">
                    <a:solidFill>
                      <a:srgbClr val="009EC6"/>
                    </a:solidFill>
                    <a:effectLst/>
                    <a:latin typeface="Open Sans"/>
                  </a:rPr>
                  <a:t> years; </a:t>
                </a:r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Open Sans"/>
                  </a:rPr>
                  <a:t>$6125</a:t>
                </a:r>
                <a:r>
                  <a:rPr lang="en-AU" b="0" i="0" dirty="0">
                    <a:solidFill>
                      <a:srgbClr val="009EC6"/>
                    </a:solidFill>
                    <a:effectLst/>
                    <a:latin typeface="Open San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CBD3AD-657F-B64C-82A4-FF6BF39D0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162" y="5239434"/>
                <a:ext cx="3713470" cy="646331"/>
              </a:xfrm>
              <a:prstGeom prst="rect">
                <a:avLst/>
              </a:prstGeom>
              <a:blipFill>
                <a:blip r:embed="rId3"/>
                <a:stretch>
                  <a:fillRect l="-1478" t="-3738" b="-140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Examples Images, Stock Photos &amp; Vectors | Shutterstock">
            <a:extLst>
              <a:ext uri="{FF2B5EF4-FFF2-40B4-BE49-F238E27FC236}">
                <a16:creationId xmlns:a16="http://schemas.microsoft.com/office/drawing/2014/main" id="{752953FC-94A7-DE4C-834C-D2CDA3C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34" y="1204814"/>
            <a:ext cx="1270998" cy="1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B23B3-65AB-45FA-91D0-09DAFD5A3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604" y="4231761"/>
            <a:ext cx="12192000" cy="8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3261D"/>
      </a:dk2>
      <a:lt2>
        <a:srgbClr val="E6E2E8"/>
      </a:lt2>
      <a:accent1>
        <a:srgbClr val="56B520"/>
      </a:accent1>
      <a:accent2>
        <a:srgbClr val="8CAD13"/>
      </a:accent2>
      <a:accent3>
        <a:srgbClr val="BC9D21"/>
      </a:accent3>
      <a:accent4>
        <a:srgbClr val="D56017"/>
      </a:accent4>
      <a:accent5>
        <a:srgbClr val="E7292F"/>
      </a:accent5>
      <a:accent6>
        <a:srgbClr val="D5176C"/>
      </a:accent6>
      <a:hlink>
        <a:srgbClr val="BF503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865</Words>
  <Application>Microsoft Office PowerPoint</Application>
  <PresentationFormat>Widescreen</PresentationFormat>
  <Paragraphs>103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Open Sans</vt:lpstr>
      <vt:lpstr>Univers Condensed</vt:lpstr>
      <vt:lpstr>Arial</vt:lpstr>
      <vt:lpstr>Calibri</vt:lpstr>
      <vt:lpstr>Calisto MT</vt:lpstr>
      <vt:lpstr>Cambria Math</vt:lpstr>
      <vt:lpstr>ChronicleVTI</vt:lpstr>
      <vt:lpstr>Simple interest</vt:lpstr>
      <vt:lpstr>Starter =2 marks</vt:lpstr>
      <vt:lpstr>PowerPoint Presentation</vt:lpstr>
      <vt:lpstr>A recurrence model for linear growth and decay</vt:lpstr>
      <vt:lpstr>Simple interest growth</vt:lpstr>
      <vt:lpstr>Modelling a simple interest with a recurrence relation</vt:lpstr>
      <vt:lpstr>Using a recurrence relation to analyse a simple interest investment  </vt:lpstr>
      <vt:lpstr>Using a recurrence relation to analyse a simple interest investment  </vt:lpstr>
      <vt:lpstr>Modelling simple interest using a rule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linear growth and decay</dc:title>
  <dc:creator>Yongmei Zhang</dc:creator>
  <cp:lastModifiedBy>Lyn ZHANG</cp:lastModifiedBy>
  <cp:revision>50</cp:revision>
  <dcterms:created xsi:type="dcterms:W3CDTF">2020-11-23T23:22:01Z</dcterms:created>
  <dcterms:modified xsi:type="dcterms:W3CDTF">2025-12-08T23:41:56Z</dcterms:modified>
</cp:coreProperties>
</file>