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9"/>
  </p:notesMasterIdLst>
  <p:sldIdLst>
    <p:sldId id="256" r:id="rId2"/>
    <p:sldId id="922" r:id="rId3"/>
    <p:sldId id="924" r:id="rId4"/>
    <p:sldId id="925" r:id="rId5"/>
    <p:sldId id="926" r:id="rId6"/>
    <p:sldId id="264" r:id="rId7"/>
    <p:sldId id="261" r:id="rId8"/>
    <p:sldId id="891" r:id="rId9"/>
    <p:sldId id="892" r:id="rId10"/>
    <p:sldId id="894" r:id="rId11"/>
    <p:sldId id="893" r:id="rId12"/>
    <p:sldId id="895" r:id="rId13"/>
    <p:sldId id="911" r:id="rId14"/>
    <p:sldId id="898" r:id="rId15"/>
    <p:sldId id="899" r:id="rId16"/>
    <p:sldId id="905" r:id="rId17"/>
    <p:sldId id="92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90"/>
  </p:normalViewPr>
  <p:slideViewPr>
    <p:cSldViewPr snapToGrid="0" snapToObjects="1">
      <p:cViewPr varScale="1">
        <p:scale>
          <a:sx n="59" d="100"/>
          <a:sy n="59" d="100"/>
        </p:scale>
        <p:origin x="9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5AFFE-E0BB-4DFF-9DE9-CCE21BC3B6F8}" type="datetimeFigureOut">
              <a:rPr lang="en-AU" smtClean="0"/>
              <a:t>16/12/2025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62409-DA71-4EFE-916A-7E95CB6EC4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716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66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96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0" i="0" dirty="0">
                <a:solidFill>
                  <a:srgbClr val="040C28"/>
                </a:solidFill>
                <a:effectLst/>
                <a:latin typeface="Google Sans"/>
              </a:rPr>
              <a:t>Annuities can typically be purchased from banks, brokers or insurance companies</a:t>
            </a:r>
            <a:r>
              <a:rPr lang="en-AU" b="0" i="0" dirty="0">
                <a:effectLst/>
                <a:latin typeface="Google San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16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60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17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40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92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06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0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92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8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92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. Hook slide: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17154C5-0A83-6937-AB1C-2EF0611FDE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24000" y="0"/>
            <a:ext cx="12240000" cy="6861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599" b="1" i="0">
                <a:solidFill>
                  <a:schemeClr val="tx1">
                    <a:lumMod val="75000"/>
                    <a:lumOff val="25000"/>
                  </a:schemeClr>
                </a:solidFill>
                <a:latin typeface="Whitney SSm Semibold" pitchFamily="2" charset="0"/>
              </a:defRPr>
            </a:lvl1pPr>
          </a:lstStyle>
          <a:p>
            <a:r>
              <a:rPr lang="en-US" dirty="0"/>
              <a:t>Add a pic or diagram or delete to </a:t>
            </a:r>
            <a:br>
              <a:rPr lang="en-US" dirty="0"/>
            </a:br>
            <a:r>
              <a:rPr lang="en-US" dirty="0"/>
              <a:t>use the space for annotations.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 this textbox to delete.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995F3-E147-3154-3216-048EF4E5E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401" y="143956"/>
            <a:ext cx="9490051" cy="527837"/>
          </a:xfrm>
          <a:prstGeom prst="rect">
            <a:avLst/>
          </a:prstGeom>
        </p:spPr>
        <p:txBody>
          <a:bodyPr lIns="0" tIns="72000" rIns="72000" bIns="72000" anchor="t" anchorCtr="0">
            <a:noAutofit/>
          </a:bodyPr>
          <a:lstStyle>
            <a:lvl1pPr>
              <a:lnSpc>
                <a:spcPct val="100000"/>
              </a:lnSpc>
              <a:defRPr sz="2932" b="1" i="0">
                <a:solidFill>
                  <a:schemeClr val="bg2"/>
                </a:solidFill>
                <a:latin typeface="Whitney SSm Semibold" pitchFamily="2" charset="0"/>
              </a:defRPr>
            </a:lvl1pPr>
          </a:lstStyle>
          <a:p>
            <a:r>
              <a:rPr lang="en-GB" dirty="0"/>
              <a:t>Click to add your ’Hook’ slide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06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. Theory slide: Key takeaway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A49C0F-E4F7-D2EF-89A3-A01FECF56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title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92E17C-0AAA-CE12-6558-95301482E5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400" y="1263687"/>
            <a:ext cx="9480449" cy="329889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>
            <a:lvl1pPr>
              <a:lnSpc>
                <a:spcPct val="110000"/>
              </a:lnSpc>
              <a:spcAft>
                <a:spcPts val="800"/>
              </a:spcAft>
              <a:defRPr sz="1599" b="0" i="0">
                <a:solidFill>
                  <a:schemeClr val="tx1"/>
                </a:solidFill>
                <a:latin typeface="Whitney SSm Book" pitchFamily="2" charset="0"/>
              </a:defRPr>
            </a:lvl1pPr>
            <a:lvl2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here to add ‘Key takeaway’ text or equations for this slide. 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47C2F7-3116-8C53-6763-951FFE4CAE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6401" y="854137"/>
            <a:ext cx="9483172" cy="372785"/>
          </a:xfrm>
          <a:prstGeom prst="rect">
            <a:avLst/>
          </a:prstGeom>
        </p:spPr>
        <p:txBody>
          <a:bodyPr wrap="square" lIns="72000" tIns="36000" rIns="72000" bIns="36000" anchor="t" anchorCtr="0">
            <a:spAutoFit/>
          </a:bodyPr>
          <a:lstStyle>
            <a:lvl1pPr>
              <a:spcBef>
                <a:spcPts val="0"/>
              </a:spcBef>
              <a:defRPr sz="1866"/>
            </a:lvl1pPr>
          </a:lstStyle>
          <a:p>
            <a:pPr lvl="0"/>
            <a:r>
              <a:rPr lang="en-GB" dirty="0"/>
              <a:t>Click to edit ‘Key takeaway’ heading </a:t>
            </a:r>
          </a:p>
        </p:txBody>
      </p:sp>
    </p:spTree>
    <p:extLst>
      <p:ext uri="{BB962C8B-B14F-4D97-AF65-F5344CB8AC3E}">
        <p14:creationId xmlns:p14="http://schemas.microsoft.com/office/powerpoint/2010/main" val="2028389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. Theory slide: 2xtext +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A49C0F-E4F7-D2EF-89A3-A01FECF56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tIns="72000" rIns="72000" bIns="72000"/>
          <a:lstStyle/>
          <a:p>
            <a:r>
              <a:rPr lang="en-GB" dirty="0"/>
              <a:t>Click to edit slide title</a:t>
            </a:r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33FA68A6-B3BB-074D-9214-C519C811AF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6402" y="2670101"/>
            <a:ext cx="4690797" cy="372785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>
              <a:defRPr sz="1866"/>
            </a:lvl1pPr>
          </a:lstStyle>
          <a:p>
            <a:pPr lvl="0"/>
            <a:r>
              <a:rPr lang="en-GB" dirty="0"/>
              <a:t>Click to edit ‘Deep dive’ sub heading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A6D434-22DD-AC02-40E8-2B52D20132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6400" y="1263688"/>
            <a:ext cx="4689451" cy="600605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>
            <a:lvl1pPr>
              <a:lnSpc>
                <a:spcPct val="110000"/>
              </a:lnSpc>
              <a:spcAft>
                <a:spcPts val="800"/>
              </a:spcAft>
              <a:defRPr sz="1599" b="0" i="0">
                <a:solidFill>
                  <a:schemeClr val="tx1"/>
                </a:solidFill>
                <a:latin typeface="Whitney SSm Book" pitchFamily="2" charset="0"/>
              </a:defRPr>
            </a:lvl1pPr>
            <a:lvl2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here to add ‘Key takeaway’ text or equations for this slide. 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C8AE965-1EEB-DD60-3578-E4C87E68ED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400" y="3075706"/>
            <a:ext cx="4689451" cy="1001150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>
            <a:lvl1pPr marL="228526" indent="-228526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599" b="0" i="0">
                <a:solidFill>
                  <a:schemeClr val="tx1"/>
                </a:solidFill>
                <a:latin typeface="Whitney SSm Book" pitchFamily="2" charset="0"/>
              </a:defRPr>
            </a:lvl1pPr>
            <a:lvl2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here to add ‘Deep dive’ text or equations for this slide. </a:t>
            </a:r>
          </a:p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B6670F-6F2B-2F27-E6B6-AA5DF3D179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6402" y="854137"/>
            <a:ext cx="4690797" cy="372785"/>
          </a:xfrm>
          <a:prstGeom prst="rect">
            <a:avLst/>
          </a:prstGeom>
        </p:spPr>
        <p:txBody>
          <a:bodyPr wrap="square" lIns="72000" tIns="36000" rIns="72000" bIns="36000" anchor="t" anchorCtr="0">
            <a:spAutoFit/>
          </a:bodyPr>
          <a:lstStyle>
            <a:lvl1pPr>
              <a:spcBef>
                <a:spcPts val="0"/>
              </a:spcBef>
              <a:defRPr sz="1866"/>
            </a:lvl1pPr>
          </a:lstStyle>
          <a:p>
            <a:pPr lvl="0"/>
            <a:r>
              <a:rPr lang="en-GB" dirty="0"/>
              <a:t>Click to edit ‘Key takeaway’ heading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648D863-D11A-3D82-DC7E-88B69D3B92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08959" y="854136"/>
            <a:ext cx="4579199" cy="6002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a pic or diagram or delete to use the space for annotations.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 this textbox to delete. </a:t>
            </a:r>
          </a:p>
        </p:txBody>
      </p:sp>
    </p:spTree>
    <p:extLst>
      <p:ext uri="{BB962C8B-B14F-4D97-AF65-F5344CB8AC3E}">
        <p14:creationId xmlns:p14="http://schemas.microsoft.com/office/powerpoint/2010/main" val="2212356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13">
          <p15:clr>
            <a:srgbClr val="5ACBF0"/>
          </p15:clr>
        </p15:guide>
        <p15:guide id="2" pos="240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7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8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6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1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0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4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2.emf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55E51-D023-4E6E-AE07-C7867A507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BD12E8-ED14-774D-9384-7B6279986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618019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Introducing financial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85AA04-4218-1D46-B576-652DFF0AC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US" sz="2000" dirty="0"/>
              <a:t>6A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711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/>
              <a:t>Recurrence relations for financial products</a:t>
            </a:r>
            <a:endParaRPr lang="en-US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224115" y="5512808"/>
                <a:ext cx="9845640" cy="1262260"/>
              </a:xfrm>
            </p:spPr>
            <p:txBody>
              <a:bodyPr/>
              <a:lstStyle/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A reducing balance loan is a loan you make regular payments towards, to pay off over time, such as a home loan.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Each period, the amount you owe increases with interest and then decreases with the payment. Eventually, the value runs down to 0. </a:t>
                </a:r>
                <a:endParaRPr lang="en-AU" dirty="0"/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loan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periods.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224115" y="5512808"/>
                <a:ext cx="9845640" cy="1262260"/>
              </a:xfrm>
              <a:blipFill>
                <a:blip r:embed="rId3"/>
                <a:stretch>
                  <a:fillRect l="-433" t="-1932" b="-67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F1C2D1-41C8-4D24-A508-0626C8807248}"/>
                  </a:ext>
                </a:extLst>
              </p:cNvPr>
              <p:cNvSpPr txBox="1"/>
              <p:nvPr/>
            </p:nvSpPr>
            <p:spPr>
              <a:xfrm>
                <a:off x="208218" y="1352112"/>
                <a:ext cx="5707730" cy="67715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AU" sz="1466" dirty="0">
                    <a:solidFill>
                      <a:schemeClr val="accent5"/>
                    </a:solidFill>
                    <a:latin typeface="Whitney SSm Semibold" pitchFamily="2" charset="0"/>
                    <a:ea typeface="Whitney Office" charset="0"/>
                    <a:cs typeface="Whitney Office" charset="0"/>
                  </a:rPr>
                  <a:t>Reducing balance loan </a:t>
                </a:r>
                <a:r>
                  <a:rPr lang="en-AU" sz="1466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Whitney SSm Book" pitchFamily="2" charset="0"/>
                    <a:ea typeface="Whitney Office" charset="0"/>
                    <a:cs typeface="Whitney Office" charset="0"/>
                  </a:rPr>
                  <a:t>(formula)</a:t>
                </a:r>
                <a:endParaRPr lang="en-AU" sz="1466" dirty="0">
                  <a:solidFill>
                    <a:schemeClr val="accent5"/>
                  </a:solidFill>
                  <a:latin typeface="Whitney SSm Semibold" pitchFamily="2" charset="0"/>
                  <a:ea typeface="Whitney Office" charset="0"/>
                  <a:cs typeface="Whitney Office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AU" sz="1466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3220</m:t>
                    </m:r>
                  </m:oMath>
                </a14:m>
                <a:r>
                  <a:rPr lang="en-AU" sz="1466" i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F1C2D1-41C8-4D24-A508-0626C8807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18" y="1352112"/>
                <a:ext cx="5707730" cy="677152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DF3D6F4-6E9C-ED8A-269C-6923FF89FBA7}"/>
              </a:ext>
            </a:extLst>
          </p:cNvPr>
          <p:cNvSpPr txBox="1"/>
          <p:nvPr/>
        </p:nvSpPr>
        <p:spPr>
          <a:xfrm>
            <a:off x="311201" y="5151642"/>
            <a:ext cx="6617496" cy="338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99" dirty="0">
                <a:solidFill>
                  <a:schemeClr val="accent4"/>
                </a:solidFill>
                <a:latin typeface="Whitney SSm Semibold" pitchFamily="2" charset="0"/>
              </a:rPr>
              <a:t>Deep dive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80FE9-0B4A-4EB9-AD4C-50FC4C287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77289"/>
            <a:ext cx="12192000" cy="30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3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/>
              <a:t>Recurrence relations for financial products</a:t>
            </a:r>
            <a:endParaRPr lang="en-US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70665" y="5106207"/>
                <a:ext cx="9503018" cy="1508353"/>
              </a:xfrm>
            </p:spPr>
            <p:txBody>
              <a:bodyPr/>
              <a:lstStyle/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An interest-only loan is a loan you make regular payments towards, without changing </a:t>
                </a:r>
                <a:br>
                  <a:rPr lang="en-US" dirty="0"/>
                </a:br>
                <a:r>
                  <a:rPr lang="en-US" dirty="0"/>
                  <a:t>the balance owed.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Each period, the value of the loan increases with interest and then decreases with the payment. </a:t>
                </a:r>
                <a:r>
                  <a:rPr lang="en-AU" dirty="0"/>
                  <a:t>But because the payment in is equal to the interest added, the principal remains the same!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loan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periods.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70665" y="5106207"/>
                <a:ext cx="9503018" cy="1508353"/>
              </a:xfrm>
              <a:blipFill>
                <a:blip r:embed="rId3"/>
                <a:stretch>
                  <a:fillRect l="-513" t="-2024" b="-52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BCFB51-1F07-7792-FC55-558352DC0BD9}"/>
                  </a:ext>
                </a:extLst>
              </p:cNvPr>
              <p:cNvSpPr txBox="1"/>
              <p:nvPr/>
            </p:nvSpPr>
            <p:spPr>
              <a:xfrm>
                <a:off x="70665" y="2210569"/>
                <a:ext cx="5347624" cy="67715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AU" sz="1466" dirty="0">
                    <a:solidFill>
                      <a:schemeClr val="accent5"/>
                    </a:solidFill>
                    <a:latin typeface="Whitney SSm Semibold" pitchFamily="2" charset="0"/>
                    <a:ea typeface="Whitney Office" charset="0"/>
                    <a:cs typeface="Whitney Office" charset="0"/>
                  </a:rPr>
                  <a:t>Interest-only loan </a:t>
                </a:r>
                <a:r>
                  <a:rPr lang="en-AU" sz="1466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Whitney SSm Book" pitchFamily="2" charset="0"/>
                    <a:ea typeface="Whitney Office" charset="0"/>
                    <a:cs typeface="Whitney Office" charset="0"/>
                  </a:rPr>
                  <a:t>(formula)</a:t>
                </a:r>
                <a:endParaRPr lang="en-AU" sz="1466" dirty="0">
                  <a:solidFill>
                    <a:schemeClr val="accent5"/>
                  </a:solidFill>
                  <a:latin typeface="Whitney SSm Semibold" pitchFamily="2" charset="0"/>
                  <a:ea typeface="Whitney Office" charset="0"/>
                  <a:cs typeface="Whitney Office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AU" sz="1466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2500</m:t>
                    </m:r>
                  </m:oMath>
                </a14:m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BCFB51-1F07-7792-FC55-558352DC0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5" y="2210569"/>
                <a:ext cx="5347624" cy="677152"/>
              </a:xfrm>
              <a:prstGeom prst="rect">
                <a:avLst/>
              </a:prstGeom>
              <a:blipFill>
                <a:blip r:embed="rId4"/>
                <a:stretch>
                  <a:fillRect b="-180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6D8D04A-992F-FE0A-546B-7706B29FA9E5}"/>
              </a:ext>
            </a:extLst>
          </p:cNvPr>
          <p:cNvSpPr txBox="1"/>
          <p:nvPr/>
        </p:nvSpPr>
        <p:spPr>
          <a:xfrm>
            <a:off x="208217" y="4652152"/>
            <a:ext cx="6617496" cy="338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99" dirty="0">
                <a:solidFill>
                  <a:schemeClr val="accent4"/>
                </a:solidFill>
                <a:latin typeface="Whitney SSm Semibold" pitchFamily="2" charset="0"/>
              </a:rPr>
              <a:t>Deep dive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DBCB3A-FDC6-4F09-87E0-D7D83A21C848}"/>
                  </a:ext>
                </a:extLst>
              </p:cNvPr>
              <p:cNvSpPr txBox="1"/>
              <p:nvPr/>
            </p:nvSpPr>
            <p:spPr>
              <a:xfrm>
                <a:off x="5142745" y="1299093"/>
                <a:ext cx="6152982" cy="4290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AU" sz="1466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250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1466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DBCB3A-FDC6-4F09-87E0-D7D83A21C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745" y="1299093"/>
                <a:ext cx="6152982" cy="429007"/>
              </a:xfrm>
              <a:prstGeom prst="rect">
                <a:avLst/>
              </a:prstGeom>
              <a:blipFill>
                <a:blip r:embed="rId5"/>
                <a:stretch>
                  <a:fillRect b="-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E1B1E7-9361-4885-A795-4A3DC05CB897}"/>
                  </a:ext>
                </a:extLst>
              </p:cNvPr>
              <p:cNvSpPr txBox="1"/>
              <p:nvPr/>
            </p:nvSpPr>
            <p:spPr>
              <a:xfrm>
                <a:off x="6823971" y="2311183"/>
                <a:ext cx="1906291" cy="338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99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1.005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=1+0.005</m:t>
                      </m:r>
                    </m:oMath>
                  </m:oMathPara>
                </a14:m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E1B1E7-9361-4885-A795-4A3DC05CB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971" y="2311183"/>
                <a:ext cx="1906291" cy="3384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E11CBB-5DF6-432A-8E51-859B55223EAC}"/>
              </a:ext>
            </a:extLst>
          </p:cNvPr>
          <p:cNvCxnSpPr>
            <a:cxnSpLocks/>
          </p:cNvCxnSpPr>
          <p:nvPr/>
        </p:nvCxnSpPr>
        <p:spPr>
          <a:xfrm>
            <a:off x="8765025" y="1667259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A74BF6-BC14-4A42-AF10-FD8E20364085}"/>
              </a:ext>
            </a:extLst>
          </p:cNvPr>
          <p:cNvCxnSpPr>
            <a:cxnSpLocks/>
          </p:cNvCxnSpPr>
          <p:nvPr/>
        </p:nvCxnSpPr>
        <p:spPr>
          <a:xfrm flipH="1">
            <a:off x="7795642" y="1954718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322999-9D5F-4EAA-B284-74307402239E}"/>
              </a:ext>
            </a:extLst>
          </p:cNvPr>
          <p:cNvCxnSpPr>
            <a:cxnSpLocks/>
          </p:cNvCxnSpPr>
          <p:nvPr/>
        </p:nvCxnSpPr>
        <p:spPr>
          <a:xfrm>
            <a:off x="7787106" y="1948122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B813B3-072E-4AD2-918B-4F466A110C24}"/>
              </a:ext>
            </a:extLst>
          </p:cNvPr>
          <p:cNvCxnSpPr>
            <a:cxnSpLocks/>
          </p:cNvCxnSpPr>
          <p:nvPr/>
        </p:nvCxnSpPr>
        <p:spPr>
          <a:xfrm flipH="1">
            <a:off x="9629089" y="1667259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00B020-745E-4D9A-A261-D873CD8614EF}"/>
              </a:ext>
            </a:extLst>
          </p:cNvPr>
          <p:cNvCxnSpPr>
            <a:cxnSpLocks/>
          </p:cNvCxnSpPr>
          <p:nvPr/>
        </p:nvCxnSpPr>
        <p:spPr>
          <a:xfrm>
            <a:off x="9629089" y="1954718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6F9A0D-17B5-49B2-B87C-06C180C66DF5}"/>
              </a:ext>
            </a:extLst>
          </p:cNvPr>
          <p:cNvCxnSpPr>
            <a:cxnSpLocks/>
          </p:cNvCxnSpPr>
          <p:nvPr/>
        </p:nvCxnSpPr>
        <p:spPr>
          <a:xfrm flipH="1">
            <a:off x="10598472" y="1954717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5F232-CF33-4AEA-B955-43B3FC4323A9}"/>
              </a:ext>
            </a:extLst>
          </p:cNvPr>
          <p:cNvSpPr/>
          <p:nvPr/>
        </p:nvSpPr>
        <p:spPr>
          <a:xfrm>
            <a:off x="8464210" y="1366215"/>
            <a:ext cx="487925" cy="30104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91E1D1-D593-4EB1-8F59-C87E5ED96106}"/>
              </a:ext>
            </a:extLst>
          </p:cNvPr>
          <p:cNvSpPr/>
          <p:nvPr/>
        </p:nvSpPr>
        <p:spPr>
          <a:xfrm>
            <a:off x="9157126" y="1366215"/>
            <a:ext cx="770180" cy="29088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9EE83D-1C83-45DF-9F13-F40824972DEF}"/>
                  </a:ext>
                </a:extLst>
              </p:cNvPr>
              <p:cNvSpPr txBox="1"/>
              <p:nvPr/>
            </p:nvSpPr>
            <p:spPr>
              <a:xfrm>
                <a:off x="5660112" y="3421527"/>
                <a:ext cx="2078646" cy="338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99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=100%: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𝑝𝑟𝑖𝑛𝑐𝑖𝑝𝑎𝑙</m:t>
                      </m:r>
                    </m:oMath>
                  </m:oMathPara>
                </a14:m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9EE83D-1C83-45DF-9F13-F40824972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2" y="3421527"/>
                <a:ext cx="2078646" cy="338426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3DA54D-9B82-4FD0-9246-054C1D813911}"/>
                  </a:ext>
                </a:extLst>
              </p:cNvPr>
              <p:cNvSpPr txBox="1"/>
              <p:nvPr/>
            </p:nvSpPr>
            <p:spPr>
              <a:xfrm>
                <a:off x="8136311" y="3421527"/>
                <a:ext cx="2768963" cy="338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0.005=0.5%: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𝐼𝑛𝑡𝑒𝑟𝑒𝑠𝑡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𝑟𝑎𝑡𝑒</m:t>
                      </m:r>
                    </m:oMath>
                  </m:oMathPara>
                </a14:m>
                <a:br>
                  <a:rPr lang="en-US" sz="1599" dirty="0">
                    <a:solidFill>
                      <a:srgbClr val="FF0000"/>
                    </a:solidFill>
                    <a:latin typeface="Whitney SSm Book" pitchFamily="2" charset="0"/>
                  </a:rPr>
                </a:br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3DA54D-9B82-4FD0-9246-054C1D813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311" y="3421527"/>
                <a:ext cx="2768963" cy="3384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822AB-80F9-464D-80AF-5E03C3C96E61}"/>
              </a:ext>
            </a:extLst>
          </p:cNvPr>
          <p:cNvCxnSpPr>
            <a:cxnSpLocks/>
          </p:cNvCxnSpPr>
          <p:nvPr/>
        </p:nvCxnSpPr>
        <p:spPr>
          <a:xfrm>
            <a:off x="7687343" y="2777603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4841EF-AC84-4CB9-B5BD-17F43B9CEC51}"/>
              </a:ext>
            </a:extLst>
          </p:cNvPr>
          <p:cNvCxnSpPr>
            <a:cxnSpLocks/>
          </p:cNvCxnSpPr>
          <p:nvPr/>
        </p:nvCxnSpPr>
        <p:spPr>
          <a:xfrm flipH="1">
            <a:off x="6717960" y="3065062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7E76E1-F501-4406-95EC-A034C515D85E}"/>
              </a:ext>
            </a:extLst>
          </p:cNvPr>
          <p:cNvCxnSpPr>
            <a:cxnSpLocks/>
          </p:cNvCxnSpPr>
          <p:nvPr/>
        </p:nvCxnSpPr>
        <p:spPr>
          <a:xfrm>
            <a:off x="6709424" y="3058466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508FE1-99DB-4276-958C-4DD253D9BC53}"/>
              </a:ext>
            </a:extLst>
          </p:cNvPr>
          <p:cNvCxnSpPr>
            <a:cxnSpLocks/>
          </p:cNvCxnSpPr>
          <p:nvPr/>
        </p:nvCxnSpPr>
        <p:spPr>
          <a:xfrm flipH="1">
            <a:off x="8551407" y="2777603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4A8EB96-A727-4695-9D58-6DAA2CDFB94B}"/>
              </a:ext>
            </a:extLst>
          </p:cNvPr>
          <p:cNvCxnSpPr>
            <a:cxnSpLocks/>
          </p:cNvCxnSpPr>
          <p:nvPr/>
        </p:nvCxnSpPr>
        <p:spPr>
          <a:xfrm>
            <a:off x="8551407" y="3065062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405BBE0-C65C-426F-AE73-B144CA49002F}"/>
              </a:ext>
            </a:extLst>
          </p:cNvPr>
          <p:cNvCxnSpPr>
            <a:cxnSpLocks/>
          </p:cNvCxnSpPr>
          <p:nvPr/>
        </p:nvCxnSpPr>
        <p:spPr>
          <a:xfrm flipH="1">
            <a:off x="9520790" y="3065061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44E7731-3773-488B-B753-2921810D4EBD}"/>
              </a:ext>
            </a:extLst>
          </p:cNvPr>
          <p:cNvCxnSpPr>
            <a:cxnSpLocks/>
          </p:cNvCxnSpPr>
          <p:nvPr/>
        </p:nvCxnSpPr>
        <p:spPr>
          <a:xfrm flipH="1">
            <a:off x="9542558" y="3739976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CCF8B30-7A9C-49B6-98FF-C32E3E3CAE11}"/>
                  </a:ext>
                </a:extLst>
              </p:cNvPr>
              <p:cNvSpPr txBox="1"/>
              <p:nvPr/>
            </p:nvSpPr>
            <p:spPr>
              <a:xfrm>
                <a:off x="7543116" y="4139985"/>
                <a:ext cx="3977114" cy="75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100∗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0.05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100∗</m:t>
                        </m:r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500 000=2500</m:t>
                    </m:r>
                  </m:oMath>
                </a14:m>
                <a:br>
                  <a:rPr lang="en-US" sz="1599" dirty="0">
                    <a:solidFill>
                      <a:srgbClr val="FF0000"/>
                    </a:solidFill>
                    <a:latin typeface="Whitney SSm Book" pitchFamily="2" charset="0"/>
                  </a:rPr>
                </a:br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CCF8B30-7A9C-49B6-98FF-C32E3E3CA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116" y="4139985"/>
                <a:ext cx="3977114" cy="757130"/>
              </a:xfrm>
              <a:prstGeom prst="rect">
                <a:avLst/>
              </a:prstGeom>
              <a:blipFill>
                <a:blip r:embed="rId9"/>
                <a:stretch>
                  <a:fillRect l="-76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A21247-912C-4A0F-B2F4-99563AA16C79}"/>
              </a:ext>
            </a:extLst>
          </p:cNvPr>
          <p:cNvCxnSpPr>
            <a:cxnSpLocks/>
          </p:cNvCxnSpPr>
          <p:nvPr/>
        </p:nvCxnSpPr>
        <p:spPr>
          <a:xfrm>
            <a:off x="11055120" y="2649609"/>
            <a:ext cx="0" cy="14903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7D02116-EF98-4B87-AF8B-36802A4E9503}"/>
              </a:ext>
            </a:extLst>
          </p:cNvPr>
          <p:cNvCxnSpPr>
            <a:cxnSpLocks/>
          </p:cNvCxnSpPr>
          <p:nvPr/>
        </p:nvCxnSpPr>
        <p:spPr>
          <a:xfrm>
            <a:off x="11207520" y="2649605"/>
            <a:ext cx="0" cy="14903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8DC394-49BA-477D-9CF3-5AE79D376031}"/>
                  </a:ext>
                </a:extLst>
              </p:cNvPr>
              <p:cNvSpPr txBox="1"/>
              <p:nvPr/>
            </p:nvSpPr>
            <p:spPr>
              <a:xfrm>
                <a:off x="9196358" y="2311183"/>
                <a:ext cx="2804229" cy="338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599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1599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1599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2500</m:t>
                    </m:r>
                    <m:r>
                      <a:rPr lang="en-AU" sz="1599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599" dirty="0">
                    <a:solidFill>
                      <a:srgbClr val="FF0000"/>
                    </a:solidFill>
                    <a:latin typeface="Whitney SSm Book" pitchFamily="2" charset="0"/>
                  </a:rPr>
                  <a:t> balance stays constant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8DC394-49BA-477D-9CF3-5AE79D376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358" y="2311183"/>
                <a:ext cx="2804229" cy="338426"/>
              </a:xfrm>
              <a:prstGeom prst="rect">
                <a:avLst/>
              </a:prstGeom>
              <a:blipFill>
                <a:blip r:embed="rId10"/>
                <a:stretch>
                  <a:fillRect t="-5357" r="-435" b="-214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99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/>
              <a:t>Recurrence relations for financial products</a:t>
            </a:r>
            <a:endParaRPr lang="en-US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208217" y="3429000"/>
                <a:ext cx="9477526" cy="2378078"/>
              </a:xfrm>
            </p:spPr>
            <p:txBody>
              <a:bodyPr/>
              <a:lstStyle/>
              <a:p>
                <a:r>
                  <a:rPr lang="en-US" sz="1866" dirty="0">
                    <a:solidFill>
                      <a:schemeClr val="accent4"/>
                    </a:solidFill>
                    <a:latin typeface="Whitney SSm Semibold" pitchFamily="2" charset="0"/>
                  </a:rPr>
                  <a:t>Deep dive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A compound interest investment is an investment that you add regular contributions to.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Each period, the value of the investment increases with interest and then increases more with the payment you make. </a:t>
                </a:r>
                <a:r>
                  <a:rPr lang="en-AU" dirty="0"/>
                  <a:t>The value of the investment just keeps growing.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dirty="0"/>
                  <a:t>There is a lot of growth because each payment causes the interest added next time to be higher. 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AU" dirty="0"/>
                  <a:t>An example is your payments into superannuation during your working life.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periods.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208217" y="3429000"/>
                <a:ext cx="9477526" cy="2378078"/>
              </a:xfrm>
              <a:blipFill>
                <a:blip r:embed="rId3"/>
                <a:stretch>
                  <a:fillRect l="-643" t="-1538" b="-28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544520-DF38-6754-C311-A69F7365E217}"/>
                  </a:ext>
                </a:extLst>
              </p:cNvPr>
              <p:cNvSpPr txBox="1"/>
              <p:nvPr/>
            </p:nvSpPr>
            <p:spPr>
              <a:xfrm>
                <a:off x="208218" y="1352112"/>
                <a:ext cx="7212087" cy="67715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AU" sz="1466" dirty="0">
                    <a:solidFill>
                      <a:schemeClr val="accent5"/>
                    </a:solidFill>
                    <a:latin typeface="Whitney SSm Semibold" pitchFamily="2" charset="0"/>
                    <a:ea typeface="Whitney Office" charset="0"/>
                    <a:cs typeface="Whitney Office" charset="0"/>
                  </a:rPr>
                  <a:t>Compound interest investment (aka. annuity investment) </a:t>
                </a:r>
                <a:r>
                  <a:rPr lang="en-AU" sz="1466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Whitney SSm Book" pitchFamily="2" charset="0"/>
                    <a:ea typeface="Whitney Office" charset="0"/>
                    <a:cs typeface="Whitney Office" charset="0"/>
                  </a:rPr>
                  <a:t>(formula)</a:t>
                </a:r>
                <a:endParaRPr lang="en-AU" sz="1466" dirty="0">
                  <a:solidFill>
                    <a:schemeClr val="accent3">
                      <a:lumMod val="50000"/>
                    </a:schemeClr>
                  </a:solidFill>
                  <a:latin typeface="Whitney SSm Book" pitchFamily="2" charset="0"/>
                  <a:ea typeface="Whitney Office" charset="0"/>
                  <a:cs typeface="Whitney Office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+3200</m:t>
                    </m:r>
                  </m:oMath>
                </a14:m>
                <a:r>
                  <a:rPr lang="en-AU" sz="1466" i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544520-DF38-6754-C311-A69F7365E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18" y="1352112"/>
                <a:ext cx="7212087" cy="677152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88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B5C1647-136D-5411-16CF-F43F7A882C84}"/>
              </a:ext>
            </a:extLst>
          </p:cNvPr>
          <p:cNvGraphicFramePr>
            <a:graphicFrameLocks noGrp="1"/>
          </p:cNvGraphicFramePr>
          <p:nvPr/>
        </p:nvGraphicFramePr>
        <p:xfrm>
          <a:off x="540739" y="2986046"/>
          <a:ext cx="8869108" cy="3103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7277">
                  <a:extLst>
                    <a:ext uri="{9D8B030D-6E8A-4147-A177-3AD203B41FA5}">
                      <a16:colId xmlns:a16="http://schemas.microsoft.com/office/drawing/2014/main" val="2119588442"/>
                    </a:ext>
                  </a:extLst>
                </a:gridCol>
                <a:gridCol w="2217277">
                  <a:extLst>
                    <a:ext uri="{9D8B030D-6E8A-4147-A177-3AD203B41FA5}">
                      <a16:colId xmlns:a16="http://schemas.microsoft.com/office/drawing/2014/main" val="2388917609"/>
                    </a:ext>
                  </a:extLst>
                </a:gridCol>
                <a:gridCol w="2217277">
                  <a:extLst>
                    <a:ext uri="{9D8B030D-6E8A-4147-A177-3AD203B41FA5}">
                      <a16:colId xmlns:a16="http://schemas.microsoft.com/office/drawing/2014/main" val="1508872300"/>
                    </a:ext>
                  </a:extLst>
                </a:gridCol>
                <a:gridCol w="2217277">
                  <a:extLst>
                    <a:ext uri="{9D8B030D-6E8A-4147-A177-3AD203B41FA5}">
                      <a16:colId xmlns:a16="http://schemas.microsoft.com/office/drawing/2014/main" val="3442161558"/>
                    </a:ext>
                  </a:extLst>
                </a:gridCol>
              </a:tblGrid>
              <a:tr h="513780"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solidFill>
                          <a:srgbClr val="458ABF"/>
                        </a:solidFill>
                        <a:latin typeface="Whitney Office" panose="02000000000000000000" pitchFamily="2" charset="0"/>
                      </a:endParaRPr>
                    </a:p>
                  </a:txBody>
                  <a:tcPr marL="107504" marR="107504" marT="53753" marB="53753" anchor="ctr">
                    <a:lnL w="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Type</a:t>
                      </a:r>
                    </a:p>
                  </a:txBody>
                  <a:tcPr marL="107504" marR="107504" marT="53753" marB="53753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Balance over time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Payments come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033678"/>
                  </a:ext>
                </a:extLst>
              </a:tr>
              <a:tr h="51378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Reducing balance loan</a:t>
                      </a:r>
                    </a:p>
                  </a:txBody>
                  <a:tcPr marL="107504" marR="107504" marT="53753" marB="53753" anchor="ctr">
                    <a:lnL w="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noFill/>
                    </a:lnT>
                    <a:lnB w="12700" cmpd="sng">
                      <a:solidFill>
                        <a:srgbClr val="BFBFBF"/>
                      </a:solidFill>
                    </a:lnB>
                    <a:solidFill>
                      <a:srgbClr val="576973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Loan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Drops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From you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947025"/>
                  </a:ext>
                </a:extLst>
              </a:tr>
              <a:tr h="51378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Interest only loan</a:t>
                      </a:r>
                    </a:p>
                  </a:txBody>
                  <a:tcPr marL="107504" marR="107504" marT="53753" marB="53753" anchor="ctr">
                    <a:lnL w="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  <a:solidFill>
                      <a:srgbClr val="576973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Loan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Stays constant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From you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160581"/>
                  </a:ext>
                </a:extLst>
              </a:tr>
              <a:tr h="51378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Amortising</a:t>
                      </a:r>
                      <a:r>
                        <a:rPr 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 annuity</a:t>
                      </a:r>
                    </a:p>
                  </a:txBody>
                  <a:tcPr marL="107504" marR="107504" marT="53753" marB="53753" anchor="ctr">
                    <a:lnL w="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  <a:solidFill>
                      <a:srgbClr val="576973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Investment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Drops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To you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72697"/>
                  </a:ext>
                </a:extLst>
              </a:tr>
              <a:tr h="51378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Perpetuity</a:t>
                      </a:r>
                    </a:p>
                  </a:txBody>
                  <a:tcPr marL="107504" marR="107504" marT="53753" marB="53753" anchor="ctr">
                    <a:lnL w="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  <a:solidFill>
                      <a:srgbClr val="576973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Investment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Stays constant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To you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146554"/>
                  </a:ext>
                </a:extLst>
              </a:tr>
              <a:tr h="53409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Compound interest investment</a:t>
                      </a:r>
                    </a:p>
                  </a:txBody>
                  <a:tcPr marL="107504" marR="107504" marT="53753" marB="53753" anchor="ctr">
                    <a:lnL w="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  <a:solidFill>
                      <a:srgbClr val="576973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Investment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Grows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1270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From you</a:t>
                      </a:r>
                    </a:p>
                  </a:txBody>
                  <a:tcPr marL="107504" marR="107504" marT="53753" marB="53753" anchor="ctr">
                    <a:lnL w="12700" cmpd="sng">
                      <a:solidFill>
                        <a:srgbClr val="BFBFBF"/>
                      </a:solidFill>
                    </a:lnL>
                    <a:lnR w="0" cmpd="sng">
                      <a:solidFill>
                        <a:srgbClr val="BFBFBF"/>
                      </a:solidFill>
                    </a:lnR>
                    <a:lnT w="12700" cmpd="sng">
                      <a:solidFill>
                        <a:srgbClr val="BFBFBF"/>
                      </a:solidFill>
                    </a:lnT>
                    <a:lnB w="12700" cmpd="sng">
                      <a:solidFill>
                        <a:srgbClr val="BFBFB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8603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4EC996D-9318-E062-5C46-B1EE08207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/>
              <a:t>Recurrence relations for financial products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6ACEDE-10F2-B5CE-545F-893B98C712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6268" y="185508"/>
            <a:ext cx="9480246" cy="372785"/>
          </a:xfrm>
        </p:spPr>
        <p:txBody>
          <a:bodyPr/>
          <a:lstStyle/>
          <a:p>
            <a:r>
              <a:rPr lang="en-US" b="0" dirty="0"/>
              <a:t>Key takeaway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FD237E-8778-A9F9-E7D1-202290642421}"/>
                  </a:ext>
                </a:extLst>
              </p:cNvPr>
              <p:cNvSpPr txBox="1"/>
              <p:nvPr/>
            </p:nvSpPr>
            <p:spPr>
              <a:xfrm>
                <a:off x="1898803" y="1299093"/>
                <a:ext cx="6152982" cy="4290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</m:t>
                    </m:r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−3220</m:t>
                    </m:r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FD237E-8778-A9F9-E7D1-202290642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803" y="1299093"/>
                <a:ext cx="6152982" cy="429007"/>
              </a:xfrm>
              <a:prstGeom prst="rect">
                <a:avLst/>
              </a:prstGeom>
              <a:blipFill>
                <a:blip r:embed="rId3"/>
                <a:stretch>
                  <a:fillRect b="-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A4AB49-C208-D84F-7C9D-2D15D599EDC1}"/>
                  </a:ext>
                </a:extLst>
              </p:cNvPr>
              <p:cNvSpPr txBox="1"/>
              <p:nvPr/>
            </p:nvSpPr>
            <p:spPr>
              <a:xfrm>
                <a:off x="3524468" y="2311183"/>
                <a:ext cx="2017411" cy="584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599" i="1" dirty="0">
                        <a:latin typeface="Cambria Math" panose="02040503050406030204" pitchFamily="18" charset="0"/>
                      </a:rPr>
                      <m:t>1.005</m:t>
                    </m:r>
                    <m:r>
                      <a:rPr lang="en-AU" sz="1599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599" dirty="0">
                    <a:latin typeface="Whitney SSm Book" pitchFamily="2" charset="0"/>
                  </a:rPr>
                  <a:t> balance grows </a:t>
                </a:r>
                <a:br>
                  <a:rPr lang="en-US" sz="1599" dirty="0">
                    <a:latin typeface="Whitney SSm Book" pitchFamily="2" charset="0"/>
                  </a:rPr>
                </a:br>
                <a:r>
                  <a:rPr lang="en-US" sz="1599" dirty="0">
                    <a:latin typeface="Whitney SSm Book" pitchFamily="2" charset="0"/>
                  </a:rPr>
                  <a:t>with interest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A4AB49-C208-D84F-7C9D-2D15D599E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468" y="2311183"/>
                <a:ext cx="2017411" cy="584519"/>
              </a:xfrm>
              <a:prstGeom prst="rect">
                <a:avLst/>
              </a:prstGeom>
              <a:blipFill>
                <a:blip r:embed="rId4"/>
                <a:stretch>
                  <a:fillRect t="-3125" r="-1208" b="-12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3E5934-549B-5F79-4120-80919F71D04E}"/>
                  </a:ext>
                </a:extLst>
              </p:cNvPr>
              <p:cNvSpPr txBox="1"/>
              <p:nvPr/>
            </p:nvSpPr>
            <p:spPr>
              <a:xfrm>
                <a:off x="6222808" y="2311183"/>
                <a:ext cx="2263440" cy="584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599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1599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99" i="1" dirty="0">
                        <a:latin typeface="Cambria Math" panose="02040503050406030204" pitchFamily="18" charset="0"/>
                      </a:rPr>
                      <m:t>3220</m:t>
                    </m:r>
                    <m:r>
                      <a:rPr lang="en-AU" sz="1599" i="1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599" dirty="0">
                    <a:latin typeface="Whitney SSm Book" pitchFamily="2" charset="0"/>
                  </a:rPr>
                  <a:t> balance shrinks </a:t>
                </a:r>
                <a:br>
                  <a:rPr lang="en-US" sz="1599" dirty="0">
                    <a:latin typeface="Whitney SSm Book" pitchFamily="2" charset="0"/>
                  </a:rPr>
                </a:br>
                <a:r>
                  <a:rPr lang="en-US" sz="1599" dirty="0">
                    <a:latin typeface="Whitney SSm Book" pitchFamily="2" charset="0"/>
                  </a:rPr>
                  <a:t>with a payment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3E5934-549B-5F79-4120-80919F71D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808" y="2311183"/>
                <a:ext cx="2263440" cy="584519"/>
              </a:xfrm>
              <a:prstGeom prst="rect">
                <a:avLst/>
              </a:prstGeom>
              <a:blipFill>
                <a:blip r:embed="rId5"/>
                <a:stretch>
                  <a:fillRect t="-3125" r="-809" b="-12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BA7F214-2A93-E01D-5555-4A0646142FCA}"/>
              </a:ext>
            </a:extLst>
          </p:cNvPr>
          <p:cNvCxnSpPr>
            <a:cxnSpLocks/>
          </p:cNvCxnSpPr>
          <p:nvPr/>
        </p:nvCxnSpPr>
        <p:spPr>
          <a:xfrm>
            <a:off x="5521083" y="1667259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2DF2C42-A260-1ADB-10ED-030FB2F88C2E}"/>
              </a:ext>
            </a:extLst>
          </p:cNvPr>
          <p:cNvCxnSpPr>
            <a:cxnSpLocks/>
          </p:cNvCxnSpPr>
          <p:nvPr/>
        </p:nvCxnSpPr>
        <p:spPr>
          <a:xfrm flipH="1">
            <a:off x="4551700" y="1954718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C756586-2E6B-0742-E120-35FB51FA14CC}"/>
              </a:ext>
            </a:extLst>
          </p:cNvPr>
          <p:cNvCxnSpPr>
            <a:cxnSpLocks/>
          </p:cNvCxnSpPr>
          <p:nvPr/>
        </p:nvCxnSpPr>
        <p:spPr>
          <a:xfrm>
            <a:off x="4543164" y="1948122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610C3C4-E7D1-9F06-1AC1-3BCB04BB29EB}"/>
              </a:ext>
            </a:extLst>
          </p:cNvPr>
          <p:cNvCxnSpPr>
            <a:cxnSpLocks/>
          </p:cNvCxnSpPr>
          <p:nvPr/>
        </p:nvCxnSpPr>
        <p:spPr>
          <a:xfrm flipH="1">
            <a:off x="6385147" y="1667259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6DE88BA-C574-204A-209F-02FF020BCEE5}"/>
              </a:ext>
            </a:extLst>
          </p:cNvPr>
          <p:cNvCxnSpPr>
            <a:cxnSpLocks/>
          </p:cNvCxnSpPr>
          <p:nvPr/>
        </p:nvCxnSpPr>
        <p:spPr>
          <a:xfrm>
            <a:off x="6385147" y="1954718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B916455-7552-1574-3126-D0FD436679F8}"/>
              </a:ext>
            </a:extLst>
          </p:cNvPr>
          <p:cNvCxnSpPr>
            <a:cxnSpLocks/>
          </p:cNvCxnSpPr>
          <p:nvPr/>
        </p:nvCxnSpPr>
        <p:spPr>
          <a:xfrm flipH="1">
            <a:off x="7354530" y="1954717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6F7D1512-9D4C-B462-E4F2-09AE3BF7C949}"/>
              </a:ext>
            </a:extLst>
          </p:cNvPr>
          <p:cNvSpPr/>
          <p:nvPr/>
        </p:nvSpPr>
        <p:spPr>
          <a:xfrm>
            <a:off x="5220268" y="1366215"/>
            <a:ext cx="487925" cy="30104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18ED98D-A0AC-E4D2-F0D8-42E7B8A48871}"/>
              </a:ext>
            </a:extLst>
          </p:cNvPr>
          <p:cNvSpPr/>
          <p:nvPr/>
        </p:nvSpPr>
        <p:spPr>
          <a:xfrm>
            <a:off x="5913184" y="1366215"/>
            <a:ext cx="770180" cy="29088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</p:spTree>
    <p:extLst>
      <p:ext uri="{BB962C8B-B14F-4D97-AF65-F5344CB8AC3E}">
        <p14:creationId xmlns:p14="http://schemas.microsoft.com/office/powerpoint/2010/main" val="62942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83C1433-4C79-4516-4200-4840EFC4D54E}"/>
              </a:ext>
            </a:extLst>
          </p:cNvPr>
          <p:cNvGraphicFramePr>
            <a:graphicFrameLocks noGrp="1"/>
          </p:cNvGraphicFramePr>
          <p:nvPr/>
        </p:nvGraphicFramePr>
        <p:xfrm>
          <a:off x="211179" y="1129412"/>
          <a:ext cx="5421508" cy="2895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876">
                  <a:extLst>
                    <a:ext uri="{9D8B030D-6E8A-4147-A177-3AD203B41FA5}">
                      <a16:colId xmlns:a16="http://schemas.microsoft.com/office/drawing/2014/main" val="4241687308"/>
                    </a:ext>
                  </a:extLst>
                </a:gridCol>
                <a:gridCol w="1082574">
                  <a:extLst>
                    <a:ext uri="{9D8B030D-6E8A-4147-A177-3AD203B41FA5}">
                      <a16:colId xmlns:a16="http://schemas.microsoft.com/office/drawing/2014/main" val="210195186"/>
                    </a:ext>
                  </a:extLst>
                </a:gridCol>
                <a:gridCol w="1020886">
                  <a:extLst>
                    <a:ext uri="{9D8B030D-6E8A-4147-A177-3AD203B41FA5}">
                      <a16:colId xmlns:a16="http://schemas.microsoft.com/office/drawing/2014/main" val="2709111669"/>
                    </a:ext>
                  </a:extLst>
                </a:gridCol>
                <a:gridCol w="1190417">
                  <a:extLst>
                    <a:ext uri="{9D8B030D-6E8A-4147-A177-3AD203B41FA5}">
                      <a16:colId xmlns:a16="http://schemas.microsoft.com/office/drawing/2014/main" val="2090841979"/>
                    </a:ext>
                  </a:extLst>
                </a:gridCol>
                <a:gridCol w="1528755">
                  <a:extLst>
                    <a:ext uri="{9D8B030D-6E8A-4147-A177-3AD203B41FA5}">
                      <a16:colId xmlns:a16="http://schemas.microsoft.com/office/drawing/2014/main" val="3777183398"/>
                    </a:ext>
                  </a:extLst>
                </a:gridCol>
              </a:tblGrid>
              <a:tr h="548471">
                <a:tc>
                  <a:txBody>
                    <a:bodyPr/>
                    <a:lstStyle/>
                    <a:p>
                      <a:pPr algn="r"/>
                      <a:endParaRPr lang="en-AU" sz="1400" b="1" i="0" dirty="0">
                        <a:solidFill>
                          <a:srgbClr val="458ABF"/>
                        </a:solidFill>
                        <a:latin typeface="Whitney Office" panose="02000000000000000000" pitchFamily="2" charset="0"/>
                      </a:endParaRPr>
                    </a:p>
                  </a:txBody>
                  <a:tcPr marL="121882" marR="121882" marT="60941" marB="60941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Payment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Interest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Principal reduction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Balance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2689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Semibold" pitchFamily="2" charset="0"/>
                        </a:rPr>
                        <a:t>0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500 000.00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293581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Semibold" pitchFamily="2" charset="0"/>
                        </a:rPr>
                        <a:t>1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2500.00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499 278.00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612119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Semibold" pitchFamily="2" charset="0"/>
                        </a:rPr>
                        <a:t>2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2496.39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725.61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498 552.39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8303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Semibold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801279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Semibold" pitchFamily="2" charset="0"/>
                        </a:rPr>
                        <a:t>298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46.17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3175.83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6057.74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631497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Semibold" pitchFamily="2" charset="0"/>
                        </a:rPr>
                        <a:t>299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30.29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3191.71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2866.03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234983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Semibold" pitchFamily="2" charset="0"/>
                        </a:rPr>
                        <a:t>300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2880.36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14.33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2866.03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23629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366"/>
            <a:ext cx="10515600" cy="1325563"/>
          </a:xfrm>
        </p:spPr>
        <p:txBody>
          <a:bodyPr/>
          <a:lstStyle/>
          <a:p>
            <a:r>
              <a:rPr lang="en-AU" b="0" dirty="0"/>
              <a:t>Amortisation tables for financial products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ED65F-B281-6B10-718C-1B92FDD6BD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52624" y="837941"/>
            <a:ext cx="9480246" cy="372785"/>
          </a:xfrm>
        </p:spPr>
        <p:txBody>
          <a:bodyPr/>
          <a:lstStyle/>
          <a:p>
            <a:r>
              <a:rPr lang="en-US" b="0" dirty="0"/>
              <a:t>Key takeaway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D18866-D790-1355-677D-46C52AA338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3027" y="1229197"/>
            <a:ext cx="3842717" cy="419402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An </a:t>
            </a:r>
            <a:r>
              <a:rPr lang="en-US" dirty="0" err="1"/>
              <a:t>amortisation</a:t>
            </a:r>
            <a:r>
              <a:rPr lang="en-US" dirty="0"/>
              <a:t> table shows the change in the balance of a loan or investment over time.</a:t>
            </a:r>
          </a:p>
          <a:p>
            <a:pPr>
              <a:spcBef>
                <a:spcPts val="0"/>
              </a:spcBef>
            </a:pPr>
            <a:r>
              <a:rPr lang="en-US" dirty="0"/>
              <a:t>It often includes:</a:t>
            </a:r>
          </a:p>
          <a:p>
            <a:pPr marL="228526" indent="-228526">
              <a:spcBef>
                <a:spcPts val="0"/>
              </a:spcBef>
            </a:pPr>
            <a:r>
              <a:rPr lang="en-US" dirty="0"/>
              <a:t>payment number</a:t>
            </a:r>
          </a:p>
          <a:p>
            <a:pPr marL="228526" indent="-228526">
              <a:spcBef>
                <a:spcPts val="0"/>
              </a:spcBef>
            </a:pPr>
            <a:r>
              <a:rPr lang="en-US" dirty="0"/>
              <a:t>payment</a:t>
            </a:r>
          </a:p>
          <a:p>
            <a:pPr marL="228526" indent="-228526">
              <a:spcBef>
                <a:spcPts val="0"/>
              </a:spcBef>
            </a:pPr>
            <a:r>
              <a:rPr lang="en-US" dirty="0"/>
              <a:t>interest</a:t>
            </a:r>
          </a:p>
          <a:p>
            <a:pPr marL="228526" indent="-228526">
              <a:spcBef>
                <a:spcPts val="0"/>
              </a:spcBef>
            </a:pPr>
            <a:r>
              <a:rPr lang="en-US" dirty="0"/>
              <a:t>principal change (reduction/addition)</a:t>
            </a:r>
          </a:p>
          <a:p>
            <a:pPr marL="228526" indent="-228526">
              <a:spcBef>
                <a:spcPts val="0"/>
              </a:spcBef>
            </a:pPr>
            <a:r>
              <a:rPr lang="en-US" dirty="0"/>
              <a:t>balance</a:t>
            </a:r>
          </a:p>
          <a:p>
            <a:pPr>
              <a:spcBef>
                <a:spcPts val="0"/>
              </a:spcBef>
            </a:pPr>
            <a:r>
              <a:rPr lang="en-US" dirty="0"/>
              <a:t>Examining how the balance changes over time (increase, decrease or remaining constant) can help identify the type of financial product.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6444B8-230E-95D2-3F48-FCFB82516BD4}"/>
                  </a:ext>
                </a:extLst>
              </p:cNvPr>
              <p:cNvSpPr txBox="1"/>
              <p:nvPr/>
            </p:nvSpPr>
            <p:spPr>
              <a:xfrm>
                <a:off x="1266464" y="4803017"/>
                <a:ext cx="3455066" cy="41938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− 3222</m:t>
                    </m:r>
                  </m:oMath>
                </a14:m>
                <a:r>
                  <a:rPr lang="en-AU" sz="1466" i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6444B8-230E-95D2-3F48-FCFB82516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464" y="4803017"/>
                <a:ext cx="3455066" cy="419389"/>
              </a:xfrm>
              <a:prstGeom prst="rect">
                <a:avLst/>
              </a:prstGeom>
              <a:blipFill>
                <a:blip r:embed="rId3"/>
                <a:stretch>
                  <a:fillRect b="-434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395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9B8DEB-5517-C40A-C7A5-E881966C647B}"/>
              </a:ext>
            </a:extLst>
          </p:cNvPr>
          <p:cNvGraphicFramePr>
            <a:graphicFrameLocks noGrp="1"/>
          </p:cNvGraphicFramePr>
          <p:nvPr/>
        </p:nvGraphicFramePr>
        <p:xfrm>
          <a:off x="212926" y="1219884"/>
          <a:ext cx="5421508" cy="2895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876">
                  <a:extLst>
                    <a:ext uri="{9D8B030D-6E8A-4147-A177-3AD203B41FA5}">
                      <a16:colId xmlns:a16="http://schemas.microsoft.com/office/drawing/2014/main" val="4241687308"/>
                    </a:ext>
                  </a:extLst>
                </a:gridCol>
                <a:gridCol w="1082574">
                  <a:extLst>
                    <a:ext uri="{9D8B030D-6E8A-4147-A177-3AD203B41FA5}">
                      <a16:colId xmlns:a16="http://schemas.microsoft.com/office/drawing/2014/main" val="210195186"/>
                    </a:ext>
                  </a:extLst>
                </a:gridCol>
                <a:gridCol w="1020886">
                  <a:extLst>
                    <a:ext uri="{9D8B030D-6E8A-4147-A177-3AD203B41FA5}">
                      <a16:colId xmlns:a16="http://schemas.microsoft.com/office/drawing/2014/main" val="2709111669"/>
                    </a:ext>
                  </a:extLst>
                </a:gridCol>
                <a:gridCol w="1190417">
                  <a:extLst>
                    <a:ext uri="{9D8B030D-6E8A-4147-A177-3AD203B41FA5}">
                      <a16:colId xmlns:a16="http://schemas.microsoft.com/office/drawing/2014/main" val="2090841979"/>
                    </a:ext>
                  </a:extLst>
                </a:gridCol>
                <a:gridCol w="1528755">
                  <a:extLst>
                    <a:ext uri="{9D8B030D-6E8A-4147-A177-3AD203B41FA5}">
                      <a16:colId xmlns:a16="http://schemas.microsoft.com/office/drawing/2014/main" val="3777183398"/>
                    </a:ext>
                  </a:extLst>
                </a:gridCol>
              </a:tblGrid>
              <a:tr h="548471">
                <a:tc>
                  <a:txBody>
                    <a:bodyPr/>
                    <a:lstStyle/>
                    <a:p>
                      <a:pPr algn="r"/>
                      <a:endParaRPr lang="en-AU" sz="1400" b="1" i="0" dirty="0">
                        <a:solidFill>
                          <a:srgbClr val="458ABF"/>
                        </a:solidFill>
                        <a:latin typeface="Whitney Office" panose="02000000000000000000" pitchFamily="2" charset="0"/>
                      </a:endParaRPr>
                    </a:p>
                  </a:txBody>
                  <a:tcPr marL="121882" marR="121882" marT="60941" marB="60941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Payment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Interest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Principal reduction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rgbClr val="458ABF"/>
                          </a:solidFill>
                          <a:latin typeface="Whitney SSm Semibold" pitchFamily="2" charset="0"/>
                        </a:rPr>
                        <a:t>Balance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ABF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2689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0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500 000.00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293581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1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2500.00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499 278.00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612119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2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2496.39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725.61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498 552.39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8303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801279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298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46.17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3175.83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6057.74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631497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299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3222.00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30.29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3191.71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2866.03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234983"/>
                  </a:ext>
                </a:extLst>
              </a:tr>
              <a:tr h="335177">
                <a:tc>
                  <a:txBody>
                    <a:bodyPr/>
                    <a:lstStyle/>
                    <a:p>
                      <a:pPr algn="ctr"/>
                      <a:r>
                        <a:rPr lang="en-AU" sz="14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Whitney SSm Semibold" pitchFamily="2" charset="0"/>
                        </a:rPr>
                        <a:t>300</a:t>
                      </a:r>
                    </a:p>
                  </a:txBody>
                  <a:tcPr marL="121882" marR="121882" marT="60941" marB="60941" anchor="ctr">
                    <a:lnL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  <a:alpha val="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2880.36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14.33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2866.03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4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23629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0"/>
            <a:ext cx="10515600" cy="1325563"/>
          </a:xfrm>
        </p:spPr>
        <p:txBody>
          <a:bodyPr/>
          <a:lstStyle/>
          <a:p>
            <a:r>
              <a:rPr lang="en-AU" b="0" dirty="0"/>
              <a:t>Amortisation tables for financial products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B7C200-4DB4-1CB0-65E3-5E7A0C158A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07855" y="1134804"/>
            <a:ext cx="3995531" cy="890726"/>
          </a:xfrm>
        </p:spPr>
        <p:txBody>
          <a:bodyPr/>
          <a:lstStyle/>
          <a:p>
            <a:r>
              <a:rPr lang="en-US" dirty="0"/>
              <a:t>This table represents the </a:t>
            </a:r>
            <a:r>
              <a:rPr lang="en-US" dirty="0" err="1"/>
              <a:t>amortisation</a:t>
            </a:r>
            <a:r>
              <a:rPr lang="en-US" dirty="0"/>
              <a:t> of a $500 000 reducing balance loan, at 6% p.a. with monthly repayments.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C36A6EC-9150-E51B-4954-8C088C1103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07855" y="2025530"/>
            <a:ext cx="3995531" cy="372785"/>
          </a:xfrm>
        </p:spPr>
        <p:txBody>
          <a:bodyPr/>
          <a:lstStyle/>
          <a:p>
            <a:r>
              <a:rPr lang="en-US" b="0" dirty="0"/>
              <a:t>Calculations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817BBC-6F53-A02B-850F-F013FCD0871F}"/>
              </a:ext>
            </a:extLst>
          </p:cNvPr>
          <p:cNvSpPr/>
          <p:nvPr/>
        </p:nvSpPr>
        <p:spPr>
          <a:xfrm>
            <a:off x="192323" y="2457147"/>
            <a:ext cx="5445638" cy="318431"/>
          </a:xfrm>
          <a:prstGeom prst="rect">
            <a:avLst/>
          </a:prstGeom>
          <a:solidFill>
            <a:srgbClr val="448ABF">
              <a:alpha val="9804"/>
            </a:srgb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0F50D2-01B9-887C-2329-E9FC77F1D9D6}"/>
                  </a:ext>
                </a:extLst>
              </p:cNvPr>
              <p:cNvSpPr txBox="1"/>
              <p:nvPr/>
            </p:nvSpPr>
            <p:spPr>
              <a:xfrm>
                <a:off x="1268212" y="4531779"/>
                <a:ext cx="3455066" cy="41938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− 3222</m:t>
                    </m:r>
                  </m:oMath>
                </a14:m>
                <a:r>
                  <a:rPr lang="en-AU" sz="1466" i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0F50D2-01B9-887C-2329-E9FC77F1D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212" y="4531779"/>
                <a:ext cx="3455066" cy="419389"/>
              </a:xfrm>
              <a:prstGeom prst="rect">
                <a:avLst/>
              </a:prstGeom>
              <a:blipFill>
                <a:blip r:embed="rId3"/>
                <a:stretch>
                  <a:fillRect b="-434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74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E5ED65F-B281-6B10-718C-1B92FDD6BD09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208217" y="817251"/>
                <a:ext cx="4663126" cy="2571657"/>
              </a:xfrm>
            </p:spPr>
            <p:txBody>
              <a:bodyPr/>
              <a:lstStyle/>
              <a:p>
                <a:r>
                  <a:rPr lang="en-US" dirty="0"/>
                  <a:t>Key takeaway</a:t>
                </a:r>
              </a:p>
              <a:p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sz="1599" dirty="0">
                    <a:latin typeface="Whitney SSm Book" pitchFamily="2" charset="0"/>
                  </a:rPr>
                  <a:t>The recurrence relations representing </a:t>
                </a:r>
                <a:br>
                  <a:rPr lang="en-US" sz="1599" dirty="0">
                    <a:latin typeface="Whitney SSm Book" pitchFamily="2" charset="0"/>
                  </a:rPr>
                </a:br>
                <a:r>
                  <a:rPr lang="en-US" sz="1599" dirty="0">
                    <a:latin typeface="Whitney SSm Book" pitchFamily="2" charset="0"/>
                  </a:rPr>
                  <a:t>the financial products are </a:t>
                </a:r>
                <a:r>
                  <a:rPr lang="en-US" sz="1599" dirty="0" err="1">
                    <a:latin typeface="Whitney SSm Book" pitchFamily="2" charset="0"/>
                  </a:rPr>
                  <a:t>arithmetico</a:t>
                </a:r>
                <a:r>
                  <a:rPr lang="en-US" sz="1599" dirty="0">
                    <a:latin typeface="Whitney SSm Book" pitchFamily="2" charset="0"/>
                  </a:rPr>
                  <a:t>-geometric, meaning they have </a:t>
                </a:r>
                <a:br>
                  <a:rPr lang="en-US" sz="1599" dirty="0">
                    <a:latin typeface="Whitney SSm Book" pitchFamily="2" charset="0"/>
                  </a:rPr>
                </a:br>
                <a:r>
                  <a:rPr lang="en-US" sz="1599" dirty="0">
                    <a:solidFill>
                      <a:schemeClr val="bg1">
                        <a:lumMod val="65000"/>
                      </a:schemeClr>
                    </a:solidFill>
                  </a:rPr>
                  <a:t>no shortcut rule for the </a:t>
                </a:r>
                <a14:m>
                  <m:oMath xmlns:m="http://schemas.openxmlformats.org/officeDocument/2006/math">
                    <m:r>
                      <a:rPr lang="en-US" sz="1599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599" i="1" baseline="300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599" dirty="0">
                    <a:solidFill>
                      <a:schemeClr val="bg1">
                        <a:lumMod val="65000"/>
                      </a:schemeClr>
                    </a:solidFill>
                  </a:rPr>
                  <a:t> term.  </a:t>
                </a:r>
                <a:endParaRPr lang="en-US" sz="1599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sz="1599" dirty="0">
                    <a:latin typeface="Whitney SSm Book" pitchFamily="2" charset="0"/>
                  </a:rPr>
                  <a:t>Therefore, we use technology (finance solver) to calculate with the future.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E5ED65F-B281-6B10-718C-1B92FDD6BD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208217" y="817251"/>
                <a:ext cx="4663126" cy="2571657"/>
              </a:xfrm>
              <a:blipFill>
                <a:blip r:embed="rId3"/>
                <a:stretch>
                  <a:fillRect l="-1307" t="-1185" b="-23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059" y="-124878"/>
            <a:ext cx="10515600" cy="1325563"/>
          </a:xfrm>
        </p:spPr>
        <p:txBody>
          <a:bodyPr/>
          <a:lstStyle/>
          <a:p>
            <a:r>
              <a:rPr lang="en-AU" b="0" dirty="0"/>
              <a:t>Finance solver for financial products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750EFF6-3FC8-8839-D9C1-733CFD2B5950}"/>
                  </a:ext>
                </a:extLst>
              </p:cNvPr>
              <p:cNvSpPr txBox="1"/>
              <p:nvPr/>
            </p:nvSpPr>
            <p:spPr>
              <a:xfrm>
                <a:off x="564213" y="1301988"/>
                <a:ext cx="3403643" cy="41938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− 3220</m:t>
                    </m:r>
                  </m:oMath>
                </a14:m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750EFF6-3FC8-8839-D9C1-733CFD2B5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13" y="1301988"/>
                <a:ext cx="3403643" cy="419389"/>
              </a:xfrm>
              <a:prstGeom prst="rect">
                <a:avLst/>
              </a:prstGeom>
              <a:blipFill>
                <a:blip r:embed="rId4"/>
                <a:stretch>
                  <a:fillRect b="-441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7EAAB68-7EAD-3F59-A3F4-3265264F3B18}"/>
              </a:ext>
            </a:extLst>
          </p:cNvPr>
          <p:cNvSpPr txBox="1"/>
          <p:nvPr/>
        </p:nvSpPr>
        <p:spPr>
          <a:xfrm>
            <a:off x="441098" y="-186666"/>
            <a:ext cx="18473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399" dirty="0"/>
          </a:p>
        </p:txBody>
      </p:sp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AB6DDF62-C870-D030-17BF-DE6B4140EFC9}"/>
              </a:ext>
            </a:extLst>
          </p:cNvPr>
          <p:cNvSpPr/>
          <p:nvPr/>
        </p:nvSpPr>
        <p:spPr>
          <a:xfrm>
            <a:off x="7969706" y="5772851"/>
            <a:ext cx="4222294" cy="1085149"/>
          </a:xfrm>
          <a:prstGeom prst="round1Rect">
            <a:avLst>
              <a:gd name="adj" fmla="val 344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5970" tIns="95970" rIns="95970" bIns="95970" rtlCol="0" anchor="ctr">
            <a:spAutoFit/>
          </a:bodyPr>
          <a:lstStyle/>
          <a:p>
            <a:pPr marL="181974">
              <a:lnSpc>
                <a:spcPct val="110000"/>
              </a:lnSpc>
            </a:pPr>
            <a:r>
              <a:rPr lang="en-AU" sz="1333" dirty="0">
                <a:solidFill>
                  <a:schemeClr val="accent3">
                    <a:lumMod val="75000"/>
                  </a:schemeClr>
                </a:solidFill>
                <a:latin typeface="Whitney SSm Semibold" pitchFamily="2" charset="0"/>
                <a:ea typeface="Whitney Office" charset="0"/>
                <a:cs typeface="Whitney Office" charset="0"/>
              </a:rPr>
              <a:t>Tip!</a:t>
            </a: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Semibold" pitchFamily="2" charset="0"/>
                <a:ea typeface="Whitney Office" charset="0"/>
                <a:cs typeface="Whitney Office" charset="0"/>
              </a:rPr>
              <a:t> </a:t>
            </a:r>
            <a:b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</a:b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For PV, </a:t>
            </a:r>
            <a:r>
              <a:rPr lang="en-AU" sz="1333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Pmt</a:t>
            </a: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, FV:</a:t>
            </a:r>
          </a:p>
          <a:p>
            <a:pPr marL="181974">
              <a:lnSpc>
                <a:spcPct val="110000"/>
              </a:lnSpc>
            </a:pP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A value you </a:t>
            </a:r>
            <a:r>
              <a:rPr lang="en-AU" sz="1333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RECEIVE</a:t>
            </a: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 is positive</a:t>
            </a:r>
          </a:p>
          <a:p>
            <a:pPr marL="181974">
              <a:lnSpc>
                <a:spcPct val="110000"/>
              </a:lnSpc>
            </a:pP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A value you </a:t>
            </a:r>
            <a:r>
              <a:rPr lang="en-AU" sz="1333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GIVE</a:t>
            </a: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 is negative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E2352C-85B1-6FC1-4706-ADE7B32CE1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25851" y="6083683"/>
            <a:ext cx="161498" cy="287912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28CEF8A-6B97-6DD6-63D4-4ADFA4B3ED90}"/>
              </a:ext>
            </a:extLst>
          </p:cNvPr>
          <p:cNvGrpSpPr/>
          <p:nvPr/>
        </p:nvGrpSpPr>
        <p:grpSpPr>
          <a:xfrm>
            <a:off x="5088778" y="839725"/>
            <a:ext cx="4904714" cy="3239438"/>
            <a:chOff x="353086" y="2237108"/>
            <a:chExt cx="3679671" cy="243032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903EA20-2894-65EC-2117-76BACE4DB944}"/>
                </a:ext>
              </a:extLst>
            </p:cNvPr>
            <p:cNvGrpSpPr/>
            <p:nvPr/>
          </p:nvGrpSpPr>
          <p:grpSpPr>
            <a:xfrm>
              <a:off x="353086" y="2237108"/>
              <a:ext cx="3679671" cy="2430329"/>
              <a:chOff x="0" y="0"/>
              <a:chExt cx="3594100" cy="269875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F4AEAE3-3367-F5FB-66F5-AFE3254A5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594100" cy="269875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1B0B85B-AEFB-39FC-CA34-CD4F317341C7}"/>
                  </a:ext>
                </a:extLst>
              </p:cNvPr>
              <p:cNvGrpSpPr/>
              <p:nvPr/>
            </p:nvGrpSpPr>
            <p:grpSpPr>
              <a:xfrm>
                <a:off x="779929" y="355784"/>
                <a:ext cx="2411282" cy="2306323"/>
                <a:chOff x="0" y="11539"/>
                <a:chExt cx="2411282" cy="2306323"/>
              </a:xfrm>
            </p:grpSpPr>
            <p:sp>
              <p:nvSpPr>
                <p:cNvPr id="21" name="Text Box 2">
                  <a:extLst>
                    <a:ext uri="{FF2B5EF4-FFF2-40B4-BE49-F238E27FC236}">
                      <a16:creationId xmlns:a16="http://schemas.microsoft.com/office/drawing/2014/main" id="{91B1D4D7-9F62-4D2E-C6F2-BB063FF74E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11539"/>
                  <a:ext cx="2373630" cy="24193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2" name="Text Box 2">
                  <a:extLst>
                    <a:ext uri="{FF2B5EF4-FFF2-40B4-BE49-F238E27FC236}">
                      <a16:creationId xmlns:a16="http://schemas.microsoft.com/office/drawing/2014/main" id="{9E58B82E-054F-FBA1-D266-2D6AE1DD76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344244"/>
                  <a:ext cx="2373630" cy="2311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3" name="Text Box 2">
                  <a:extLst>
                    <a:ext uri="{FF2B5EF4-FFF2-40B4-BE49-F238E27FC236}">
                      <a16:creationId xmlns:a16="http://schemas.microsoft.com/office/drawing/2014/main" id="{220354EA-48A7-D353-299B-F067A8EFA7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8" y="688489"/>
                  <a:ext cx="2373630" cy="2311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4" name="Text Box 2">
                  <a:extLst>
                    <a:ext uri="{FF2B5EF4-FFF2-40B4-BE49-F238E27FC236}">
                      <a16:creationId xmlns:a16="http://schemas.microsoft.com/office/drawing/2014/main" id="{3621B3FC-B79B-4C6F-1AF4-6428CBBFEE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8" y="1032734"/>
                  <a:ext cx="2373630" cy="2470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5" name="Text Box 2">
                  <a:extLst>
                    <a:ext uri="{FF2B5EF4-FFF2-40B4-BE49-F238E27FC236}">
                      <a16:creationId xmlns:a16="http://schemas.microsoft.com/office/drawing/2014/main" id="{0D535990-9C4A-755E-1173-D4BF994277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895" y="1382357"/>
                  <a:ext cx="2373630" cy="2311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7" name="Text Box 2">
                  <a:extLst>
                    <a:ext uri="{FF2B5EF4-FFF2-40B4-BE49-F238E27FC236}">
                      <a16:creationId xmlns:a16="http://schemas.microsoft.com/office/drawing/2014/main" id="{7374C436-CC5D-F902-06C8-47E68A529A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52" y="1731981"/>
                  <a:ext cx="2373630" cy="2362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8" name="Text Box 2">
                  <a:extLst>
                    <a:ext uri="{FF2B5EF4-FFF2-40B4-BE49-F238E27FC236}">
                      <a16:creationId xmlns:a16="http://schemas.microsoft.com/office/drawing/2014/main" id="{EF784214-1BD9-A538-9960-E7B754C764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52" y="2070847"/>
                  <a:ext cx="2373630" cy="2470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84DC8D-02DE-3EE5-F2CA-19CC9947CA83}"/>
                </a:ext>
              </a:extLst>
            </p:cNvPr>
            <p:cNvSpPr txBox="1"/>
            <p:nvPr/>
          </p:nvSpPr>
          <p:spPr>
            <a:xfrm>
              <a:off x="1090624" y="2536458"/>
              <a:ext cx="2130558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Total number of periods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DB65D9-D9BF-0561-6D05-FC4A9CC6A224}"/>
                </a:ext>
              </a:extLst>
            </p:cNvPr>
            <p:cNvSpPr txBox="1"/>
            <p:nvPr/>
          </p:nvSpPr>
          <p:spPr>
            <a:xfrm>
              <a:off x="1101328" y="2823651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Annual interest rate 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DCFA64-D78C-49A0-8973-7AE45FC02592}"/>
                </a:ext>
              </a:extLst>
            </p:cNvPr>
            <p:cNvSpPr txBox="1"/>
            <p:nvPr/>
          </p:nvSpPr>
          <p:spPr>
            <a:xfrm>
              <a:off x="1090624" y="3133151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Present value 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308F7F-9E9B-A282-3322-7386B09ADAB1}"/>
                </a:ext>
              </a:extLst>
            </p:cNvPr>
            <p:cNvSpPr txBox="1"/>
            <p:nvPr/>
          </p:nvSpPr>
          <p:spPr>
            <a:xfrm>
              <a:off x="1090624" y="3443010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Payment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25EA1C-6719-F660-B4B2-697454CC2A3F}"/>
                </a:ext>
              </a:extLst>
            </p:cNvPr>
            <p:cNvSpPr txBox="1"/>
            <p:nvPr/>
          </p:nvSpPr>
          <p:spPr>
            <a:xfrm>
              <a:off x="1101328" y="3747030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Future value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DACFE3-2095-E3A6-6685-30567DEDE0FC}"/>
                </a:ext>
              </a:extLst>
            </p:cNvPr>
            <p:cNvSpPr txBox="1"/>
            <p:nvPr/>
          </p:nvSpPr>
          <p:spPr>
            <a:xfrm>
              <a:off x="1090624" y="4054660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Payment periods per year</a:t>
              </a:r>
              <a:endParaRPr lang="en-AU" sz="1599" dirty="0">
                <a:latin typeface="Whitney SSm Book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AB716B-ADBA-A20C-5893-D4482B4F34DD}"/>
                </a:ext>
              </a:extLst>
            </p:cNvPr>
            <p:cNvSpPr txBox="1"/>
            <p:nvPr/>
          </p:nvSpPr>
          <p:spPr>
            <a:xfrm>
              <a:off x="1090624" y="4365788"/>
              <a:ext cx="2529652" cy="253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99" dirty="0">
                  <a:latin typeface="Whitney SSm Book" pitchFamily="2" charset="0"/>
                </a:rPr>
                <a:t>Compounding periods per year</a:t>
              </a:r>
              <a:endParaRPr lang="en-AU" sz="1599" dirty="0">
                <a:latin typeface="Whitney SSm Book" pitchFamily="2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16D5A99-9DB6-48F9-B543-971F7B2FB193}"/>
              </a:ext>
            </a:extLst>
          </p:cNvPr>
          <p:cNvSpPr txBox="1"/>
          <p:nvPr/>
        </p:nvSpPr>
        <p:spPr>
          <a:xfrm>
            <a:off x="9508150" y="216900"/>
            <a:ext cx="268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6.4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6471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493650-FFB6-4474-064A-61FB9665B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563"/>
            <a:ext cx="12192000" cy="63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1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Free illustrations of Chart">
            <a:extLst>
              <a:ext uri="{FF2B5EF4-FFF2-40B4-BE49-F238E27FC236}">
                <a16:creationId xmlns:a16="http://schemas.microsoft.com/office/drawing/2014/main" id="{837E96F3-55A1-3BC9-D7FB-BDC8F47FA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r="1"/>
          <a:stretch/>
        </p:blipFill>
        <p:spPr bwMode="auto">
          <a:xfrm>
            <a:off x="6266727" y="1583425"/>
            <a:ext cx="4090813" cy="261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CCB25A5-C34A-D4F1-0C82-80AFBDCF3A37}"/>
              </a:ext>
            </a:extLst>
          </p:cNvPr>
          <p:cNvGrpSpPr/>
          <p:nvPr/>
        </p:nvGrpSpPr>
        <p:grpSpPr>
          <a:xfrm>
            <a:off x="1343744" y="1077051"/>
            <a:ext cx="4476701" cy="3133755"/>
            <a:chOff x="0" y="0"/>
            <a:chExt cx="3594100" cy="26987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7CA274-B7C5-FFDB-F75D-D6385296D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94100" cy="26987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D3EDF37-A8CE-DB33-41BB-329FE501F731}"/>
                </a:ext>
              </a:extLst>
            </p:cNvPr>
            <p:cNvGrpSpPr/>
            <p:nvPr/>
          </p:nvGrpSpPr>
          <p:grpSpPr>
            <a:xfrm>
              <a:off x="779929" y="355784"/>
              <a:ext cx="2411282" cy="2306323"/>
              <a:chOff x="0" y="11539"/>
              <a:chExt cx="2411282" cy="2306323"/>
            </a:xfrm>
          </p:grpSpPr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050993B6-24C8-B2A1-7D3B-94B25F5B77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539"/>
                <a:ext cx="2373630" cy="24193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121882" tIns="60941" rIns="121882" bIns="60941" anchor="t" anchorCtr="0">
                <a:noAutofit/>
              </a:bodyPr>
              <a:lstStyle/>
              <a:p>
                <a:r>
                  <a:rPr lang="en-AU" sz="1466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16" name="Text Box 2">
                <a:extLst>
                  <a:ext uri="{FF2B5EF4-FFF2-40B4-BE49-F238E27FC236}">
                    <a16:creationId xmlns:a16="http://schemas.microsoft.com/office/drawing/2014/main" id="{3D952A21-E119-C51A-599F-8CD476B3F3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44244"/>
                <a:ext cx="2373630" cy="2311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121882" tIns="60941" rIns="121882" bIns="60941" anchor="t" anchorCtr="0">
                <a:noAutofit/>
              </a:bodyPr>
              <a:lstStyle/>
              <a:p>
                <a:r>
                  <a:rPr lang="en-AU" sz="1466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id="{35951BDF-7020-011D-69B5-87F87297D0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8" y="688489"/>
                <a:ext cx="2373630" cy="2311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121882" tIns="60941" rIns="121882" bIns="60941" anchor="t" anchorCtr="0">
                <a:noAutofit/>
              </a:bodyPr>
              <a:lstStyle/>
              <a:p>
                <a:r>
                  <a:rPr lang="en-AU" sz="1466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D787A8A2-1A2D-8BC8-A9A3-E0DC471061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8" y="1032734"/>
                <a:ext cx="2373630" cy="2470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121882" tIns="60941" rIns="121882" bIns="60941" anchor="t" anchorCtr="0">
                <a:noAutofit/>
              </a:bodyPr>
              <a:lstStyle/>
              <a:p>
                <a:r>
                  <a:rPr lang="en-AU" sz="1466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19" name="Text Box 2">
                <a:extLst>
                  <a:ext uri="{FF2B5EF4-FFF2-40B4-BE49-F238E27FC236}">
                    <a16:creationId xmlns:a16="http://schemas.microsoft.com/office/drawing/2014/main" id="{7DEC24EF-4335-EF13-5E0F-BEF0BD56C6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95" y="1382357"/>
                <a:ext cx="2373630" cy="2311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121882" tIns="60941" rIns="121882" bIns="60941" anchor="t" anchorCtr="0">
                <a:noAutofit/>
              </a:bodyPr>
              <a:lstStyle/>
              <a:p>
                <a:r>
                  <a:rPr lang="en-AU" sz="1466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20" name="Text Box 2">
                <a:extLst>
                  <a:ext uri="{FF2B5EF4-FFF2-40B4-BE49-F238E27FC236}">
                    <a16:creationId xmlns:a16="http://schemas.microsoft.com/office/drawing/2014/main" id="{163B0C07-620A-DC72-D070-C7DB434E7E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52" y="1731981"/>
                <a:ext cx="2373630" cy="2362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121882" tIns="60941" rIns="121882" bIns="60941" anchor="t" anchorCtr="0">
                <a:noAutofit/>
              </a:bodyPr>
              <a:lstStyle/>
              <a:p>
                <a:r>
                  <a:rPr lang="en-AU" sz="1466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21" name="Text Box 2">
                <a:extLst>
                  <a:ext uri="{FF2B5EF4-FFF2-40B4-BE49-F238E27FC236}">
                    <a16:creationId xmlns:a16="http://schemas.microsoft.com/office/drawing/2014/main" id="{F6F75756-5DA5-185C-6CF1-B4849C3D30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52" y="2070847"/>
                <a:ext cx="2373630" cy="2470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121882" tIns="60941" rIns="121882" bIns="60941" anchor="t" anchorCtr="0">
                <a:noAutofit/>
              </a:bodyPr>
              <a:lstStyle/>
              <a:p>
                <a:r>
                  <a:rPr lang="en-AU" sz="1466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p:grpSp>
      </p:grp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568F766-66D4-8D36-590F-AC225BA29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499" y="981822"/>
            <a:ext cx="5101102" cy="3639849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3AFFD26-2B32-D58C-BB93-B9AB32C22003}"/>
              </a:ext>
            </a:extLst>
          </p:cNvPr>
          <p:cNvSpPr/>
          <p:nvPr/>
        </p:nvSpPr>
        <p:spPr>
          <a:xfrm>
            <a:off x="2202087" y="4743383"/>
            <a:ext cx="7637040" cy="5795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8C4C9B1-FB46-1214-2A05-0C0D3C5C486B}"/>
                  </a:ext>
                </a:extLst>
              </p:cNvPr>
              <p:cNvSpPr txBox="1"/>
              <p:nvPr/>
            </p:nvSpPr>
            <p:spPr>
              <a:xfrm>
                <a:off x="2665292" y="4746008"/>
                <a:ext cx="6710630" cy="543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2932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AU" sz="2932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2932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AU" sz="2932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AU" sz="2932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2932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2932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AU" sz="2932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AU" sz="2932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AU" sz="2932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3220</m:t>
                    </m:r>
                    <m:r>
                      <a:rPr lang="en-AU" sz="2932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932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8C4C9B1-FB46-1214-2A05-0C0D3C5C4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292" y="4746008"/>
                <a:ext cx="6710630" cy="543547"/>
              </a:xfrm>
              <a:prstGeom prst="rect">
                <a:avLst/>
              </a:prstGeom>
              <a:blipFill>
                <a:blip r:embed="rId6"/>
                <a:stretch>
                  <a:fillRect t="-13483" b="-314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00CC5FFC-8E4C-E122-4141-8443B7C649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9787" y="2175402"/>
            <a:ext cx="2137139" cy="2523806"/>
          </a:xfrm>
          <a:prstGeom prst="rect">
            <a:avLst/>
          </a:prstGeom>
        </p:spPr>
      </p:pic>
      <p:pic>
        <p:nvPicPr>
          <p:cNvPr id="54" name="Picture 4" descr="Free vector graphics of Money">
            <a:extLst>
              <a:ext uri="{FF2B5EF4-FFF2-40B4-BE49-F238E27FC236}">
                <a16:creationId xmlns:a16="http://schemas.microsoft.com/office/drawing/2014/main" id="{0459C558-5DF2-81D3-C47E-76006C9A3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65" y="1740050"/>
            <a:ext cx="1201804" cy="90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3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EC65BD-E7A4-DEE3-DEED-472C68D2A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7820"/>
            <a:ext cx="12192000" cy="272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5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D76F8-E63D-0E32-B013-B4099CAE5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02EE7E-A757-9DCC-0583-1F9E0AD07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736"/>
            <a:ext cx="12192000" cy="1833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1786AB-484F-0047-6DD5-8E31D5B4B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12192000" cy="272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3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A2BA0-60B9-9CA9-7D76-F6226AED0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2C7C4-DFE8-5213-08AF-AA84E8B99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" y="-5443"/>
            <a:ext cx="12192000" cy="70267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0EDBC5-DC0F-73E8-BC3C-2A4091DD01AD}"/>
              </a:ext>
            </a:extLst>
          </p:cNvPr>
          <p:cNvSpPr txBox="1"/>
          <p:nvPr/>
        </p:nvSpPr>
        <p:spPr>
          <a:xfrm>
            <a:off x="0" y="0"/>
            <a:ext cx="6096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EE0000"/>
                </a:solidFill>
              </a:rPr>
              <a:t>6A Financial Applications</a:t>
            </a:r>
            <a:endParaRPr lang="en-AU" dirty="0">
              <a:solidFill>
                <a:srgbClr val="EE0000"/>
              </a:solidFill>
            </a:endParaRPr>
          </a:p>
          <a:p>
            <a:r>
              <a:rPr lang="en-AU" b="1" dirty="0">
                <a:solidFill>
                  <a:srgbClr val="0070C0"/>
                </a:solidFill>
              </a:rPr>
              <a:t>Amortisation Tables:</a:t>
            </a:r>
            <a:endParaRPr lang="en-AU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shows step by step calculations for balances of loans or annuities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shows consecutive compound periods</a:t>
            </a:r>
          </a:p>
          <a:p>
            <a:r>
              <a:rPr lang="en-AU" b="1" dirty="0">
                <a:solidFill>
                  <a:srgbClr val="0070C0"/>
                </a:solidFill>
              </a:rPr>
              <a:t>example:                </a:t>
            </a:r>
            <a:r>
              <a:rPr lang="en-AU" dirty="0">
                <a:solidFill>
                  <a:srgbClr val="C00000"/>
                </a:solidFill>
              </a:rPr>
              <a:t>can be: addition, total of annuity, investment</a:t>
            </a:r>
          </a:p>
          <a:p>
            <a:endParaRPr lang="en-AU" dirty="0">
              <a:solidFill>
                <a:srgbClr val="0070C0"/>
              </a:solidFill>
            </a:endParaRPr>
          </a:p>
          <a:p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872FA-DD5C-C3AB-67E0-7B342E1BE920}"/>
              </a:ext>
            </a:extLst>
          </p:cNvPr>
          <p:cNvSpPr txBox="1"/>
          <p:nvPr/>
        </p:nvSpPr>
        <p:spPr>
          <a:xfrm>
            <a:off x="6096000" y="-5443"/>
            <a:ext cx="322217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>
                <a:solidFill>
                  <a:srgbClr val="0070C0"/>
                </a:solidFill>
              </a:rPr>
              <a:t>finance solver</a:t>
            </a:r>
          </a:p>
          <a:p>
            <a:br>
              <a:rPr lang="en-AU" dirty="0"/>
            </a:br>
            <a:r>
              <a:rPr lang="en-AU" b="1" dirty="0">
                <a:solidFill>
                  <a:srgbClr val="C00000"/>
                </a:solidFill>
              </a:rPr>
              <a:t>CAS: </a:t>
            </a:r>
            <a:r>
              <a:rPr lang="en-AU" b="1" dirty="0">
                <a:solidFill>
                  <a:srgbClr val="0070C0"/>
                </a:solidFill>
              </a:rPr>
              <a:t>menu &gt; 8 &gt; 1</a:t>
            </a:r>
          </a:p>
          <a:p>
            <a:endParaRPr lang="en-AU" dirty="0">
              <a:solidFill>
                <a:srgbClr val="0070C0"/>
              </a:solidFill>
            </a:endParaRPr>
          </a:p>
          <a:p>
            <a:r>
              <a:rPr lang="en-AU" b="1" dirty="0"/>
              <a:t>N: </a:t>
            </a:r>
            <a:r>
              <a:rPr lang="en-AU" dirty="0"/>
              <a:t>number of payments (years x compound periods)</a:t>
            </a:r>
            <a:br>
              <a:rPr lang="en-AU" dirty="0"/>
            </a:br>
            <a:r>
              <a:rPr lang="en-AU" b="1" dirty="0"/>
              <a:t>I%: </a:t>
            </a:r>
            <a:r>
              <a:rPr lang="en-AU" dirty="0"/>
              <a:t>annual interest rate</a:t>
            </a:r>
            <a:br>
              <a:rPr lang="en-AU" dirty="0"/>
            </a:br>
            <a:r>
              <a:rPr lang="en-AU" b="1" dirty="0"/>
              <a:t>PV: </a:t>
            </a:r>
            <a:r>
              <a:rPr lang="en-AU" dirty="0"/>
              <a:t>present value (current value)</a:t>
            </a:r>
            <a:br>
              <a:rPr lang="en-AU" dirty="0"/>
            </a:br>
            <a:r>
              <a:rPr lang="en-AU" b="1" dirty="0" err="1"/>
              <a:t>Pmt</a:t>
            </a:r>
            <a:r>
              <a:rPr lang="en-AU" b="1" dirty="0"/>
              <a:t>: </a:t>
            </a:r>
            <a:r>
              <a:rPr lang="en-AU" dirty="0"/>
              <a:t>payment per compound period</a:t>
            </a:r>
            <a:br>
              <a:rPr lang="en-AU" dirty="0"/>
            </a:br>
            <a:r>
              <a:rPr lang="en-AU" b="1" dirty="0"/>
              <a:t>FV: </a:t>
            </a:r>
            <a:r>
              <a:rPr lang="en-AU" dirty="0"/>
              <a:t>future value, after n compound periods</a:t>
            </a:r>
            <a:br>
              <a:rPr lang="en-AU" dirty="0"/>
            </a:br>
            <a:r>
              <a:rPr lang="en-AU" b="1" dirty="0" err="1"/>
              <a:t>PpY</a:t>
            </a:r>
            <a:r>
              <a:rPr lang="en-AU" b="1" dirty="0"/>
              <a:t>: </a:t>
            </a:r>
            <a:r>
              <a:rPr lang="en-AU" dirty="0"/>
              <a:t>payments received per year</a:t>
            </a:r>
            <a:br>
              <a:rPr lang="en-AU" dirty="0"/>
            </a:br>
            <a:r>
              <a:rPr lang="en-AU" b="1" dirty="0" err="1"/>
              <a:t>CpY</a:t>
            </a:r>
            <a:r>
              <a:rPr lang="en-AU" b="1" dirty="0"/>
              <a:t>: </a:t>
            </a:r>
            <a:r>
              <a:rPr lang="en-AU" dirty="0"/>
              <a:t>compound periods per year </a:t>
            </a:r>
            <a:r>
              <a:rPr lang="en-AU" i="1" dirty="0"/>
              <a:t>(same)</a:t>
            </a:r>
            <a:br>
              <a:rPr lang="en-AU" dirty="0"/>
            </a:br>
            <a:r>
              <a:rPr lang="en-AU" b="1" dirty="0" err="1"/>
              <a:t>PmtAt</a:t>
            </a:r>
            <a:r>
              <a:rPr lang="en-AU" b="1" dirty="0"/>
              <a:t>: </a:t>
            </a:r>
            <a:r>
              <a:rPr lang="en-AU" dirty="0"/>
              <a:t>when the payment is made @ beginning or end; </a:t>
            </a:r>
            <a:r>
              <a:rPr lang="en-AU" b="1" dirty="0"/>
              <a:t>always END for us</a:t>
            </a:r>
            <a:endParaRPr lang="en-AU" dirty="0"/>
          </a:p>
          <a:p>
            <a:br>
              <a:rPr lang="en-AU" dirty="0"/>
            </a:br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712BCA-A256-324A-A85B-6D8AC3C8C9AE}"/>
              </a:ext>
            </a:extLst>
          </p:cNvPr>
          <p:cNvSpPr txBox="1">
            <a:spLocks/>
          </p:cNvSpPr>
          <p:nvPr/>
        </p:nvSpPr>
        <p:spPr>
          <a:xfrm>
            <a:off x="6095998" y="-131"/>
            <a:ext cx="6096000" cy="702672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18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039050-B43D-D1AA-0CE9-670122BDAA75}"/>
              </a:ext>
            </a:extLst>
          </p:cNvPr>
          <p:cNvSpPr txBox="1">
            <a:spLocks/>
          </p:cNvSpPr>
          <p:nvPr/>
        </p:nvSpPr>
        <p:spPr>
          <a:xfrm>
            <a:off x="-4" y="3744"/>
            <a:ext cx="6096000" cy="702672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1800" dirty="0"/>
          </a:p>
          <a:p>
            <a:endParaRPr lang="en-AU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1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689379-DFCC-3CBE-910A-2EEA38920B18}"/>
              </a:ext>
            </a:extLst>
          </p:cNvPr>
          <p:cNvSpPr txBox="1"/>
          <p:nvPr/>
        </p:nvSpPr>
        <p:spPr>
          <a:xfrm>
            <a:off x="9702001" y="1551341"/>
            <a:ext cx="2541814" cy="352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the direction of money exchange must be specified when using finance solver:</a:t>
            </a:r>
            <a:endParaRPr lang="en-AU" dirty="0">
              <a:solidFill>
                <a:srgbClr val="0070C0"/>
              </a:solidFill>
            </a:endParaRPr>
          </a:p>
          <a:p>
            <a:r>
              <a:rPr lang="en-AU" dirty="0"/>
              <a:t>the </a:t>
            </a:r>
            <a:r>
              <a:rPr lang="en-AU" u="sng" dirty="0"/>
              <a:t>PV</a:t>
            </a:r>
            <a:r>
              <a:rPr lang="en-AU" dirty="0"/>
              <a:t>, </a:t>
            </a:r>
            <a:r>
              <a:rPr lang="en-AU" u="sng" dirty="0" err="1"/>
              <a:t>Pmt</a:t>
            </a:r>
            <a:r>
              <a:rPr lang="en-AU" dirty="0"/>
              <a:t> and </a:t>
            </a:r>
            <a:r>
              <a:rPr lang="en-AU" u="sng" dirty="0"/>
              <a:t>FV</a:t>
            </a:r>
            <a:r>
              <a:rPr lang="en-AU" dirty="0"/>
              <a:t> are either positive or negative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u="sng" dirty="0"/>
              <a:t>positive</a:t>
            </a:r>
            <a:r>
              <a:rPr lang="en-AU" dirty="0"/>
              <a:t>: individual receives money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AU" u="sng" dirty="0"/>
              <a:t>negativ</a:t>
            </a:r>
            <a:r>
              <a:rPr lang="en-AU" dirty="0"/>
              <a:t>e: individual pays money</a:t>
            </a:r>
          </a:p>
          <a:p>
            <a:endParaRPr lang="en-AU" dirty="0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2A4431CF-ED89-74CB-548E-82083530F34C}"/>
              </a:ext>
            </a:extLst>
          </p:cNvPr>
          <p:cNvSpPr/>
          <p:nvPr/>
        </p:nvSpPr>
        <p:spPr>
          <a:xfrm>
            <a:off x="9318171" y="1219200"/>
            <a:ext cx="383830" cy="4343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DFCAE93E-3DA8-4D3B-C37B-0540ED7F7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257006"/>
              </p:ext>
            </p:extLst>
          </p:nvPr>
        </p:nvGraphicFramePr>
        <p:xfrm>
          <a:off x="103632" y="1956824"/>
          <a:ext cx="5940545" cy="5036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109">
                  <a:extLst>
                    <a:ext uri="{9D8B030D-6E8A-4147-A177-3AD203B41FA5}">
                      <a16:colId xmlns:a16="http://schemas.microsoft.com/office/drawing/2014/main" val="3939111484"/>
                    </a:ext>
                  </a:extLst>
                </a:gridCol>
                <a:gridCol w="1188109">
                  <a:extLst>
                    <a:ext uri="{9D8B030D-6E8A-4147-A177-3AD203B41FA5}">
                      <a16:colId xmlns:a16="http://schemas.microsoft.com/office/drawing/2014/main" val="3639038937"/>
                    </a:ext>
                  </a:extLst>
                </a:gridCol>
                <a:gridCol w="1188109">
                  <a:extLst>
                    <a:ext uri="{9D8B030D-6E8A-4147-A177-3AD203B41FA5}">
                      <a16:colId xmlns:a16="http://schemas.microsoft.com/office/drawing/2014/main" val="3473979360"/>
                    </a:ext>
                  </a:extLst>
                </a:gridCol>
                <a:gridCol w="1188109">
                  <a:extLst>
                    <a:ext uri="{9D8B030D-6E8A-4147-A177-3AD203B41FA5}">
                      <a16:colId xmlns:a16="http://schemas.microsoft.com/office/drawing/2014/main" val="1159586156"/>
                    </a:ext>
                  </a:extLst>
                </a:gridCol>
                <a:gridCol w="1188109">
                  <a:extLst>
                    <a:ext uri="{9D8B030D-6E8A-4147-A177-3AD203B41FA5}">
                      <a16:colId xmlns:a16="http://schemas.microsoft.com/office/drawing/2014/main" val="3923295486"/>
                    </a:ext>
                  </a:extLst>
                </a:gridCol>
              </a:tblGrid>
              <a:tr h="885353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payment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payment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interest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principal reduction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balance of loan/investment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38789"/>
                  </a:ext>
                </a:extLst>
              </a:tr>
              <a:tr h="22133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number of payments been made/received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the amount paid to or from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amount added to loan or investment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change in balance from payment/interest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>
                          <a:solidFill>
                            <a:srgbClr val="0070C0"/>
                          </a:solidFill>
                        </a:rPr>
                        <a:t>the balance from previous balance and principal red.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299527"/>
                  </a:ext>
                </a:extLst>
              </a:tr>
              <a:tr h="1150959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V₀ (principal / starting value)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48601"/>
                  </a:ext>
                </a:extLst>
              </a:tr>
              <a:tr h="647739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329989"/>
                  </a:ext>
                </a:extLst>
              </a:tr>
            </a:tbl>
          </a:graphicData>
        </a:graphic>
      </p:graphicFrame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2E8C865-3E0D-1A9A-C8FB-B7C9D6750A3D}"/>
              </a:ext>
            </a:extLst>
          </p:cNvPr>
          <p:cNvCxnSpPr>
            <a:cxnSpLocks/>
          </p:cNvCxnSpPr>
          <p:nvPr/>
        </p:nvCxnSpPr>
        <p:spPr>
          <a:xfrm flipV="1">
            <a:off x="4136571" y="1673786"/>
            <a:ext cx="0" cy="22860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60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10E96-C785-4E3D-ADA1-947C0277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2"/>
            <a:ext cx="10515600" cy="726828"/>
          </a:xfrm>
        </p:spPr>
        <p:txBody>
          <a:bodyPr/>
          <a:lstStyle/>
          <a:p>
            <a:r>
              <a:rPr lang="en-US" dirty="0"/>
              <a:t>Lesson Starter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A4DAA9-0906-4380-A69C-25496FAC8E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751621"/>
                <a:ext cx="12192000" cy="6039796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Lyn borrows </a:t>
                </a:r>
                <a:r>
                  <a:rPr lang="en-US" dirty="0">
                    <a:solidFill>
                      <a:srgbClr val="C00000"/>
                    </a:solidFill>
                  </a:rPr>
                  <a:t>$400,000 </a:t>
                </a:r>
                <a:r>
                  <a:rPr lang="en-US" dirty="0"/>
                  <a:t>from BOQ. She pays interest at the rate of </a:t>
                </a:r>
                <a:r>
                  <a:rPr lang="en-US" dirty="0">
                    <a:solidFill>
                      <a:srgbClr val="C00000"/>
                    </a:solidFill>
                  </a:rPr>
                  <a:t>6.24% per annum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be the value of the loan after 𝑛 </a:t>
                </a:r>
                <a:r>
                  <a:rPr lang="en-US" dirty="0">
                    <a:solidFill>
                      <a:srgbClr val="C00000"/>
                    </a:solidFill>
                  </a:rPr>
                  <a:t>compounding </a:t>
                </a:r>
                <a:r>
                  <a:rPr lang="en-US" dirty="0"/>
                  <a:t>periods.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1. </a:t>
                </a:r>
                <a:r>
                  <a:rPr lang="en-US" dirty="0"/>
                  <a:t>Write down </a:t>
                </a:r>
                <a:r>
                  <a:rPr lang="en-US" dirty="0">
                    <a:solidFill>
                      <a:srgbClr val="C00000"/>
                    </a:solidFill>
                  </a:rPr>
                  <a:t>a recurrence relation </a:t>
                </a:r>
                <a:r>
                  <a:rPr lang="en-US" dirty="0"/>
                  <a:t>to model the value of </a:t>
                </a:r>
                <a:r>
                  <a:rPr lang="en-US" dirty="0">
                    <a:solidFill>
                      <a:srgbClr val="C00000"/>
                    </a:solidFill>
                  </a:rPr>
                  <a:t>Lyn’s loan </a:t>
                </a:r>
                <a:r>
                  <a:rPr lang="en-US" dirty="0"/>
                  <a:t>if interest is compounded </a:t>
                </a:r>
                <a:r>
                  <a:rPr lang="en-US" dirty="0">
                    <a:solidFill>
                      <a:srgbClr val="C00000"/>
                    </a:solidFill>
                  </a:rPr>
                  <a:t>monthly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Step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𝑎𝑛𝑛𝑢𝑚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=6.24,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𝑚𝑜𝑛𝑡h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6.24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?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Step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𝑚𝑜𝑛𝑡h</m:t>
                        </m:r>
                      </m:sub>
                    </m:sSub>
                  </m:oMath>
                </a14:m>
                <a:r>
                  <a:rPr lang="en-US" dirty="0"/>
                  <a:t>=1+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𝑚𝑜𝑛𝑡h</m:t>
                            </m:r>
                          </m:sub>
                        </m:sSub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en-US" dirty="0"/>
                  <a:t> = 1+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.24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∗12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rgbClr val="FF0000"/>
                    </a:solidFill>
                  </a:rPr>
                  <a:t>?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Step 3: Replace the red part with the real number above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:r>
                  <a:rPr lang="en-US" dirty="0">
                    <a:solidFill>
                      <a:srgbClr val="C00000"/>
                    </a:solidFill>
                  </a:rPr>
                  <a:t>Initial value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𝑚𝑜𝑛𝑡h</m:t>
                        </m:r>
                      </m:sub>
                    </m:sSub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2. </a:t>
                </a:r>
                <a:r>
                  <a:rPr lang="en-US" dirty="0"/>
                  <a:t>Write down </a:t>
                </a:r>
                <a:r>
                  <a:rPr lang="en-US" dirty="0">
                    <a:solidFill>
                      <a:srgbClr val="C00000"/>
                    </a:solidFill>
                  </a:rPr>
                  <a:t>an explicit rule </a:t>
                </a:r>
                <a:r>
                  <a:rPr lang="en-US" dirty="0"/>
                  <a:t>to model the value of </a:t>
                </a:r>
                <a:r>
                  <a:rPr lang="en-US" dirty="0">
                    <a:solidFill>
                      <a:srgbClr val="C00000"/>
                    </a:solidFill>
                  </a:rPr>
                  <a:t>Lyn’s loan </a:t>
                </a:r>
                <a:r>
                  <a:rPr lang="en-US" dirty="0"/>
                  <a:t>if interest is compounded </a:t>
                </a:r>
                <a:r>
                  <a:rPr lang="en-US" dirty="0">
                    <a:solidFill>
                      <a:srgbClr val="C00000"/>
                    </a:solidFill>
                  </a:rPr>
                  <a:t>monthly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Step 1: Replace the red part with the real number above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𝑚𝑜𝑛𝑡h</m:t>
                            </m:r>
                          </m:sub>
                        </m:sSub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3. </a:t>
                </a:r>
                <a:r>
                  <a:rPr lang="en-US" dirty="0"/>
                  <a:t>How much interest Lyn paid over </a:t>
                </a:r>
                <a:r>
                  <a:rPr lang="en-US" dirty="0">
                    <a:solidFill>
                      <a:srgbClr val="C00000"/>
                    </a:solidFill>
                  </a:rPr>
                  <a:t>7 years</a:t>
                </a:r>
                <a:r>
                  <a:rPr lang="en-US" dirty="0"/>
                  <a:t>? Given that </a:t>
                </a:r>
                <a:r>
                  <a:rPr lang="en-US" dirty="0">
                    <a:solidFill>
                      <a:srgbClr val="C00000"/>
                    </a:solidFill>
                  </a:rPr>
                  <a:t>7*12=84 months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 Step 1: Here is the formula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84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𝑚𝑜𝑛𝑡h</m:t>
                            </m:r>
                          </m:sub>
                        </m:sSub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84</m:t>
                        </m:r>
                      </m:sup>
                    </m:sSup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C00000"/>
                    </a:solidFill>
                  </a:rPr>
                  <a:t>?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 Step 2: Take away initial value.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84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C00000"/>
                    </a:solidFill>
                  </a:rPr>
                  <a:t>?</a:t>
                </a: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A4DAA9-0906-4380-A69C-25496FAC8E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51621"/>
                <a:ext cx="12192000" cy="6039796"/>
              </a:xfrm>
              <a:blipFill>
                <a:blip r:embed="rId2"/>
                <a:stretch>
                  <a:fillRect l="-400" t="-5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D4FD56-78BD-C60E-EEF5-648F30388A09}"/>
              </a:ext>
            </a:extLst>
          </p:cNvPr>
          <p:cNvSpPr txBox="1"/>
          <p:nvPr/>
        </p:nvSpPr>
        <p:spPr>
          <a:xfrm>
            <a:off x="511445" y="149533"/>
            <a:ext cx="11608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Introducing financial applications</a:t>
            </a:r>
            <a:endParaRPr lang="en-AU" sz="4000" b="1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01FCE95-C1C0-41B5-BC58-B56E10DC94E4}"/>
              </a:ext>
            </a:extLst>
          </p:cNvPr>
          <p:cNvSpPr txBox="1">
            <a:spLocks/>
          </p:cNvSpPr>
          <p:nvPr/>
        </p:nvSpPr>
        <p:spPr>
          <a:xfrm>
            <a:off x="511445" y="1719437"/>
            <a:ext cx="9873526" cy="480510"/>
          </a:xfrm>
          <a:prstGeom prst="roundRect">
            <a:avLst>
              <a:gd name="adj" fmla="val 13844"/>
            </a:avLst>
          </a:prstGeom>
          <a:ln w="12700">
            <a:solidFill>
              <a:schemeClr val="accent5"/>
            </a:solidFill>
          </a:ln>
        </p:spPr>
        <p:txBody>
          <a:bodyPr wrap="square" lIns="72000" tIns="36000" rIns="72000" bIns="3600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2"/>
                </a:solidFill>
                <a:latin typeface="Whitney SSm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b="0" dirty="0">
                <a:solidFill>
                  <a:schemeClr val="accent5"/>
                </a:solidFill>
              </a:rPr>
              <a:t>Recurrence relations for the financial products</a:t>
            </a:r>
            <a:endParaRPr lang="en-US" sz="2400" b="0" dirty="0">
              <a:solidFill>
                <a:schemeClr val="accent5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6FF8A59-D566-46E4-999D-8D078B1219BB}"/>
              </a:ext>
            </a:extLst>
          </p:cNvPr>
          <p:cNvSpPr txBox="1">
            <a:spLocks/>
          </p:cNvSpPr>
          <p:nvPr/>
        </p:nvSpPr>
        <p:spPr>
          <a:xfrm>
            <a:off x="511445" y="2720840"/>
            <a:ext cx="9873526" cy="480510"/>
          </a:xfrm>
          <a:prstGeom prst="roundRect">
            <a:avLst>
              <a:gd name="adj" fmla="val 13844"/>
            </a:avLst>
          </a:prstGeom>
          <a:ln w="12700">
            <a:solidFill>
              <a:schemeClr val="accent2"/>
            </a:solidFill>
            <a:miter lim="800000"/>
          </a:ln>
        </p:spPr>
        <p:txBody>
          <a:bodyPr wrap="square" lIns="72000" tIns="36000" rIns="72000" bIns="3600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SSm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b="0" dirty="0">
                <a:solidFill>
                  <a:schemeClr val="accent2"/>
                </a:solidFill>
              </a:rPr>
              <a:t>Amortisation &amp; growth tables for financial products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9CFAE6A-06ED-43C1-BA72-0356BF420747}"/>
              </a:ext>
            </a:extLst>
          </p:cNvPr>
          <p:cNvSpPr txBox="1">
            <a:spLocks/>
          </p:cNvSpPr>
          <p:nvPr/>
        </p:nvSpPr>
        <p:spPr>
          <a:xfrm>
            <a:off x="511445" y="3922982"/>
            <a:ext cx="9873526" cy="480510"/>
          </a:xfrm>
          <a:prstGeom prst="roundRect">
            <a:avLst>
              <a:gd name="adj" fmla="val 13844"/>
            </a:avLst>
          </a:prstGeom>
          <a:ln w="12700">
            <a:solidFill>
              <a:schemeClr val="accent6"/>
            </a:solidFill>
            <a:miter lim="800000"/>
          </a:ln>
        </p:spPr>
        <p:txBody>
          <a:bodyPr wrap="square" lIns="72000" tIns="36000" rIns="72000" bIns="3600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SSm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i="0" kern="1200">
                <a:solidFill>
                  <a:schemeClr val="accent5"/>
                </a:solidFill>
                <a:latin typeface="Whitney Office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b="0" dirty="0">
                <a:solidFill>
                  <a:schemeClr val="accent6"/>
                </a:solidFill>
              </a:rPr>
              <a:t>Finance solver for financial products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0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D83ECC-7CAA-8535-1B57-242DC35ED1EA}"/>
                  </a:ext>
                </a:extLst>
              </p:cNvPr>
              <p:cNvSpPr txBox="1"/>
              <p:nvPr/>
            </p:nvSpPr>
            <p:spPr>
              <a:xfrm>
                <a:off x="208218" y="857588"/>
                <a:ext cx="5294266" cy="67715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AU" sz="1466" dirty="0">
                    <a:solidFill>
                      <a:schemeClr val="accent5"/>
                    </a:solidFill>
                    <a:latin typeface="Whitney SSm Semibold" pitchFamily="2" charset="0"/>
                    <a:ea typeface="Whitney Office" charset="0"/>
                    <a:cs typeface="Whitney Office" charset="0"/>
                  </a:rPr>
                  <a:t>Amortising annuity </a:t>
                </a:r>
                <a:r>
                  <a:rPr lang="en-AU" sz="1466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Whitney SSm Book" pitchFamily="2" charset="0"/>
                    <a:ea typeface="Whitney Office" charset="0"/>
                    <a:cs typeface="Whitney Office" charset="0"/>
                  </a:rPr>
                  <a:t>(formula)</a:t>
                </a:r>
                <a:endParaRPr lang="en-AU" sz="1466" dirty="0">
                  <a:solidFill>
                    <a:schemeClr val="accent5"/>
                  </a:solidFill>
                  <a:latin typeface="Whitney SSm Semibold" pitchFamily="2" charset="0"/>
                  <a:ea typeface="Whitney Office" charset="0"/>
                  <a:cs typeface="Whitney Office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− 3220</m:t>
                    </m:r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D83ECC-7CAA-8535-1B57-242DC35ED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18" y="857588"/>
                <a:ext cx="5294266" cy="677152"/>
              </a:xfrm>
              <a:prstGeom prst="rect">
                <a:avLst/>
              </a:prstGeom>
              <a:blipFill>
                <a:blip r:embed="rId3"/>
                <a:stretch>
                  <a:fillRect b="-180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4">
                <a:extLst>
                  <a:ext uri="{FF2B5EF4-FFF2-40B4-BE49-F238E27FC236}">
                    <a16:creationId xmlns:a16="http://schemas.microsoft.com/office/drawing/2014/main" id="{346FBF70-AFC4-45D9-BDBC-F2F2218D72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726" y="4196055"/>
                <a:ext cx="9503018" cy="1481261"/>
              </a:xfrm>
              <a:prstGeom prst="rect">
                <a:avLst/>
              </a:prstGeom>
            </p:spPr>
            <p:txBody>
              <a:bodyPr wrap="square" lIns="95970" tIns="47985" rIns="95970" bIns="47985">
                <a:sp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Whitney SSm Book" pitchFamily="2" charset="0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200" b="0" i="0" kern="1200">
                    <a:solidFill>
                      <a:schemeClr val="tx1"/>
                    </a:solidFill>
                    <a:latin typeface="Whitney SSm Semibold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200" b="0" i="0" kern="1200">
                    <a:solidFill>
                      <a:schemeClr val="tx1"/>
                    </a:solidFill>
                    <a:latin typeface="Whitney SSm Book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200" b="0" i="0" kern="1200">
                    <a:solidFill>
                      <a:schemeClr val="tx1"/>
                    </a:solidFill>
                    <a:latin typeface="Whitney SSm Semibold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200" b="0" i="0" kern="1200">
                    <a:solidFill>
                      <a:schemeClr val="tx1"/>
                    </a:solidFill>
                    <a:latin typeface="Whitney SSm Semibold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1599" dirty="0"/>
                  <a:t>An amortising annuity is an investment that makes regular payments to you, such as during retirement (‘superannuation’). 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1599" dirty="0"/>
                  <a:t>Each period, the value of the investment increases with interest and then decreases with the payment. Eventually, the value runs down to 0. </a:t>
                </a:r>
                <a:endParaRPr lang="en-AU" sz="1599" dirty="0"/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599" dirty="0"/>
                  <a:t> is the value of the investment after </a:t>
                </a:r>
                <a14:m>
                  <m:oMath xmlns:m="http://schemas.openxmlformats.org/officeDocument/2006/math">
                    <m:r>
                      <a:rPr lang="en-US" sz="1599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599" dirty="0"/>
                  <a:t> periods.</a:t>
                </a:r>
              </a:p>
            </p:txBody>
          </p:sp>
        </mc:Choice>
        <mc:Fallback xmlns="">
          <p:sp>
            <p:nvSpPr>
              <p:cNvPr id="14" name="Text Placeholder 4">
                <a:extLst>
                  <a:ext uri="{FF2B5EF4-FFF2-40B4-BE49-F238E27FC236}">
                    <a16:creationId xmlns:a16="http://schemas.microsoft.com/office/drawing/2014/main" id="{346FBF70-AFC4-45D9-BDBC-F2F2218D7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26" y="4196055"/>
                <a:ext cx="9503018" cy="1481261"/>
              </a:xfrm>
              <a:prstGeom prst="rect">
                <a:avLst/>
              </a:prstGeom>
              <a:blipFill>
                <a:blip r:embed="rId4"/>
                <a:stretch>
                  <a:fillRect l="-192" t="-823" b="-452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>
            <a:extLst>
              <a:ext uri="{FF2B5EF4-FFF2-40B4-BE49-F238E27FC236}">
                <a16:creationId xmlns:a16="http://schemas.microsoft.com/office/drawing/2014/main" id="{0C8AE34F-7BF5-067C-1862-3C0838888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17" y="143955"/>
            <a:ext cx="9477526" cy="527837"/>
          </a:xfrm>
        </p:spPr>
        <p:txBody>
          <a:bodyPr>
            <a:normAutofit fontScale="90000"/>
          </a:bodyPr>
          <a:lstStyle/>
          <a:p>
            <a:r>
              <a:rPr lang="en-AU" b="0" dirty="0"/>
              <a:t>Recurrence relations for financial products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863FE9-F682-A08C-9915-7E34CEE0E5A6}"/>
              </a:ext>
            </a:extLst>
          </p:cNvPr>
          <p:cNvSpPr txBox="1"/>
          <p:nvPr/>
        </p:nvSpPr>
        <p:spPr>
          <a:xfrm>
            <a:off x="166830" y="3826837"/>
            <a:ext cx="6115627" cy="338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99" dirty="0">
                <a:solidFill>
                  <a:schemeClr val="accent4"/>
                </a:solidFill>
                <a:latin typeface="Whitney SSm Semibold" pitchFamily="2" charset="0"/>
              </a:rPr>
              <a:t>Deep dive</a:t>
            </a:r>
          </a:p>
        </p:txBody>
      </p:sp>
    </p:spTree>
    <p:extLst>
      <p:ext uri="{BB962C8B-B14F-4D97-AF65-F5344CB8AC3E}">
        <p14:creationId xmlns:p14="http://schemas.microsoft.com/office/powerpoint/2010/main" val="309522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/>
              <a:t>Recurrence relations for financial products</a:t>
            </a:r>
            <a:endParaRPr lang="en-US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151565" y="4908865"/>
                <a:ext cx="9477524" cy="1857038"/>
              </a:xfrm>
            </p:spPr>
            <p:txBody>
              <a:bodyPr/>
              <a:lstStyle/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A perpetuity is an investment that makes regular payments to you and can continue making payments forever. 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Each period, the value of the investment increases with interest and then decreases </a:t>
                </a:r>
                <a:br>
                  <a:rPr lang="en-US" dirty="0"/>
                </a:br>
                <a:r>
                  <a:rPr lang="en-US" dirty="0"/>
                  <a:t>with the payment. </a:t>
                </a:r>
                <a:r>
                  <a:rPr lang="en-AU" dirty="0"/>
                  <a:t>However, because the payment out is equal to the interest gained, </a:t>
                </a:r>
                <a:br>
                  <a:rPr lang="en-AU" dirty="0"/>
                </a:br>
                <a:r>
                  <a:rPr lang="en-AU" dirty="0"/>
                  <a:t>the principal remains the same!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periods.</a:t>
                </a:r>
              </a:p>
              <a:p>
                <a:pPr marL="228526" indent="-228526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Perpetuity is a type of annuity.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151565" y="4908865"/>
                <a:ext cx="9477524" cy="1857038"/>
              </a:xfrm>
              <a:blipFill>
                <a:blip r:embed="rId3"/>
                <a:stretch>
                  <a:fillRect l="-450" t="-1311" r="-514" b="-393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9C3023-2DA5-2D50-6AAD-C9EC09C07607}"/>
                  </a:ext>
                </a:extLst>
              </p:cNvPr>
              <p:cNvSpPr txBox="1"/>
              <p:nvPr/>
            </p:nvSpPr>
            <p:spPr>
              <a:xfrm>
                <a:off x="6663" y="2140120"/>
                <a:ext cx="5268773" cy="67715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AU" sz="1466" dirty="0">
                    <a:solidFill>
                      <a:schemeClr val="accent5"/>
                    </a:solidFill>
                    <a:latin typeface="Whitney SSm Semibold" pitchFamily="2" charset="0"/>
                    <a:ea typeface="Whitney Office" charset="0"/>
                    <a:cs typeface="Whitney Office" charset="0"/>
                  </a:rPr>
                  <a:t>Perpetuity </a:t>
                </a:r>
                <a:r>
                  <a:rPr lang="en-AU" sz="1466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Whitney SSm Book" pitchFamily="2" charset="0"/>
                    <a:ea typeface="Whitney Office" charset="0"/>
                    <a:cs typeface="Whitney Office" charset="0"/>
                  </a:rPr>
                  <a:t>(formula)</a:t>
                </a:r>
                <a:endParaRPr lang="en-AU" sz="1466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AU" sz="1466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j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chemeClr val="tx1">
                                <a:lumMod val="90000"/>
                                <a:lumOff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AU" sz="1466" i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AU" sz="1466" i="1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2500</m:t>
                    </m:r>
                  </m:oMath>
                </a14:m>
                <a:r>
                  <a:rPr lang="en-AU" sz="1466" i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US" sz="1466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9C3023-2DA5-2D50-6AAD-C9EC09C07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" y="2140120"/>
                <a:ext cx="5268773" cy="677152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A630E65-46DE-8928-57AF-630BAAB3CF05}"/>
              </a:ext>
            </a:extLst>
          </p:cNvPr>
          <p:cNvSpPr txBox="1"/>
          <p:nvPr/>
        </p:nvSpPr>
        <p:spPr>
          <a:xfrm>
            <a:off x="233712" y="4402025"/>
            <a:ext cx="6617496" cy="338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99" dirty="0">
                <a:solidFill>
                  <a:schemeClr val="accent4"/>
                </a:solidFill>
                <a:latin typeface="Whitney SSm Semibold" pitchFamily="2" charset="0"/>
              </a:rPr>
              <a:t>Deep dive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6B88B-515C-4ADC-86E4-9C924B941803}"/>
                  </a:ext>
                </a:extLst>
              </p:cNvPr>
              <p:cNvSpPr txBox="1"/>
              <p:nvPr/>
            </p:nvSpPr>
            <p:spPr>
              <a:xfrm>
                <a:off x="5142745" y="1299093"/>
                <a:ext cx="6152982" cy="4290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466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500 000</m:t>
                    </m:r>
                  </m:oMath>
                </a14:m>
                <a:r>
                  <a:rPr lang="en-AU" sz="1466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466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1.005</m:t>
                    </m:r>
                    <m:sSub>
                      <m:sSubPr>
                        <m:ctrlP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46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AU" sz="1466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250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AU" sz="1466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1466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6B88B-515C-4ADC-86E4-9C924B94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745" y="1299093"/>
                <a:ext cx="6152982" cy="429007"/>
              </a:xfrm>
              <a:prstGeom prst="rect">
                <a:avLst/>
              </a:prstGeom>
              <a:blipFill>
                <a:blip r:embed="rId5"/>
                <a:stretch>
                  <a:fillRect b="-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6666DF-1DF3-445E-8827-4249E3DEEAA1}"/>
                  </a:ext>
                </a:extLst>
              </p:cNvPr>
              <p:cNvSpPr txBox="1"/>
              <p:nvPr/>
            </p:nvSpPr>
            <p:spPr>
              <a:xfrm>
                <a:off x="6823971" y="2311183"/>
                <a:ext cx="1906291" cy="338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99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1.005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=1+0.005</m:t>
                      </m:r>
                    </m:oMath>
                  </m:oMathPara>
                </a14:m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6666DF-1DF3-445E-8827-4249E3DEE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971" y="2311183"/>
                <a:ext cx="1906291" cy="3384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503583-68F7-4581-98FC-01B24943A89B}"/>
                  </a:ext>
                </a:extLst>
              </p:cNvPr>
              <p:cNvSpPr txBox="1"/>
              <p:nvPr/>
            </p:nvSpPr>
            <p:spPr>
              <a:xfrm>
                <a:off x="9196358" y="2311183"/>
                <a:ext cx="2804229" cy="338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599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1599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1599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2500</m:t>
                    </m:r>
                    <m:r>
                      <a:rPr lang="en-AU" sz="1599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599" dirty="0">
                    <a:solidFill>
                      <a:srgbClr val="FF0000"/>
                    </a:solidFill>
                    <a:latin typeface="Whitney SSm Book" pitchFamily="2" charset="0"/>
                  </a:rPr>
                  <a:t> balance stays constant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503583-68F7-4581-98FC-01B24943A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358" y="2311183"/>
                <a:ext cx="2804229" cy="338426"/>
              </a:xfrm>
              <a:prstGeom prst="rect">
                <a:avLst/>
              </a:prstGeom>
              <a:blipFill>
                <a:blip r:embed="rId7"/>
                <a:stretch>
                  <a:fillRect t="-5357" r="-435" b="-214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9E9E5A-A7F4-4C47-B25D-654AF0EFECCA}"/>
              </a:ext>
            </a:extLst>
          </p:cNvPr>
          <p:cNvCxnSpPr>
            <a:cxnSpLocks/>
          </p:cNvCxnSpPr>
          <p:nvPr/>
        </p:nvCxnSpPr>
        <p:spPr>
          <a:xfrm>
            <a:off x="8765025" y="1667259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655C0B-410A-4E90-BDAA-E5FACC885E2C}"/>
              </a:ext>
            </a:extLst>
          </p:cNvPr>
          <p:cNvCxnSpPr>
            <a:cxnSpLocks/>
          </p:cNvCxnSpPr>
          <p:nvPr/>
        </p:nvCxnSpPr>
        <p:spPr>
          <a:xfrm flipH="1">
            <a:off x="7795642" y="1954718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488147-27F1-4116-8EB1-12B9E6B039D0}"/>
              </a:ext>
            </a:extLst>
          </p:cNvPr>
          <p:cNvCxnSpPr>
            <a:cxnSpLocks/>
          </p:cNvCxnSpPr>
          <p:nvPr/>
        </p:nvCxnSpPr>
        <p:spPr>
          <a:xfrm>
            <a:off x="7787106" y="1948122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110E60-B7F7-4D78-8F07-ABA2BE49B389}"/>
              </a:ext>
            </a:extLst>
          </p:cNvPr>
          <p:cNvCxnSpPr>
            <a:cxnSpLocks/>
          </p:cNvCxnSpPr>
          <p:nvPr/>
        </p:nvCxnSpPr>
        <p:spPr>
          <a:xfrm flipH="1">
            <a:off x="9629089" y="1667259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CFDB22-8020-4BCE-9217-557A41425392}"/>
              </a:ext>
            </a:extLst>
          </p:cNvPr>
          <p:cNvCxnSpPr>
            <a:cxnSpLocks/>
          </p:cNvCxnSpPr>
          <p:nvPr/>
        </p:nvCxnSpPr>
        <p:spPr>
          <a:xfrm>
            <a:off x="9629089" y="1954718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4992AF-1A99-475B-8773-0FC8437E8D31}"/>
              </a:ext>
            </a:extLst>
          </p:cNvPr>
          <p:cNvCxnSpPr>
            <a:cxnSpLocks/>
          </p:cNvCxnSpPr>
          <p:nvPr/>
        </p:nvCxnSpPr>
        <p:spPr>
          <a:xfrm flipH="1">
            <a:off x="10598472" y="1954717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BDB4D40-83A1-4B5E-AE93-2D8E4F06F4A6}"/>
              </a:ext>
            </a:extLst>
          </p:cNvPr>
          <p:cNvSpPr/>
          <p:nvPr/>
        </p:nvSpPr>
        <p:spPr>
          <a:xfrm>
            <a:off x="8464210" y="1366215"/>
            <a:ext cx="487925" cy="30104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733516-B84E-431C-ABA5-1E5AC4210127}"/>
              </a:ext>
            </a:extLst>
          </p:cNvPr>
          <p:cNvSpPr/>
          <p:nvPr/>
        </p:nvSpPr>
        <p:spPr>
          <a:xfrm>
            <a:off x="9157126" y="1366215"/>
            <a:ext cx="770180" cy="29088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5ECFCF-2F02-4E9B-89AB-98DD28586324}"/>
                  </a:ext>
                </a:extLst>
              </p:cNvPr>
              <p:cNvSpPr txBox="1"/>
              <p:nvPr/>
            </p:nvSpPr>
            <p:spPr>
              <a:xfrm>
                <a:off x="5660112" y="3421527"/>
                <a:ext cx="2078646" cy="338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99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=100%: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𝑝𝑟𝑖𝑛𝑐𝑖𝑝𝑎𝑙</m:t>
                      </m:r>
                    </m:oMath>
                  </m:oMathPara>
                </a14:m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5ECFCF-2F02-4E9B-89AB-98DD28586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2" y="3421527"/>
                <a:ext cx="2078646" cy="338426"/>
              </a:xfrm>
              <a:prstGeom prst="rect">
                <a:avLst/>
              </a:prstGeom>
              <a:blipFill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8826E3-87C4-4E3B-9990-79F7D0311FFA}"/>
                  </a:ext>
                </a:extLst>
              </p:cNvPr>
              <p:cNvSpPr txBox="1"/>
              <p:nvPr/>
            </p:nvSpPr>
            <p:spPr>
              <a:xfrm>
                <a:off x="8136311" y="3421527"/>
                <a:ext cx="2768963" cy="338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0.005=0.5%: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𝐼𝑛𝑡𝑒𝑟𝑒𝑠𝑡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1599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𝑟𝑎𝑡𝑒</m:t>
                      </m:r>
                    </m:oMath>
                  </m:oMathPara>
                </a14:m>
                <a:br>
                  <a:rPr lang="en-US" sz="1599" dirty="0">
                    <a:solidFill>
                      <a:srgbClr val="FF0000"/>
                    </a:solidFill>
                    <a:latin typeface="Whitney SSm Book" pitchFamily="2" charset="0"/>
                  </a:rPr>
                </a:br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8826E3-87C4-4E3B-9990-79F7D0311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311" y="3421527"/>
                <a:ext cx="2768963" cy="3384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FFB4DF-7DDD-4D75-86A8-A9280F7C9D31}"/>
              </a:ext>
            </a:extLst>
          </p:cNvPr>
          <p:cNvCxnSpPr>
            <a:cxnSpLocks/>
          </p:cNvCxnSpPr>
          <p:nvPr/>
        </p:nvCxnSpPr>
        <p:spPr>
          <a:xfrm>
            <a:off x="7687343" y="2777603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76D40F-DF2A-4C8C-8DE8-7702014A82F5}"/>
              </a:ext>
            </a:extLst>
          </p:cNvPr>
          <p:cNvCxnSpPr>
            <a:cxnSpLocks/>
          </p:cNvCxnSpPr>
          <p:nvPr/>
        </p:nvCxnSpPr>
        <p:spPr>
          <a:xfrm flipH="1">
            <a:off x="6717960" y="3065062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B06A017-B578-4B0D-AC57-F06037854D4E}"/>
              </a:ext>
            </a:extLst>
          </p:cNvPr>
          <p:cNvCxnSpPr>
            <a:cxnSpLocks/>
          </p:cNvCxnSpPr>
          <p:nvPr/>
        </p:nvCxnSpPr>
        <p:spPr>
          <a:xfrm>
            <a:off x="6709424" y="3058466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C8B69A-286D-4090-BD3F-5F1CBAB93EC3}"/>
              </a:ext>
            </a:extLst>
          </p:cNvPr>
          <p:cNvCxnSpPr>
            <a:cxnSpLocks/>
          </p:cNvCxnSpPr>
          <p:nvPr/>
        </p:nvCxnSpPr>
        <p:spPr>
          <a:xfrm flipH="1">
            <a:off x="8551407" y="2777603"/>
            <a:ext cx="0" cy="28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D1F2649-44E9-4170-A23C-E714EDE25EFA}"/>
              </a:ext>
            </a:extLst>
          </p:cNvPr>
          <p:cNvCxnSpPr>
            <a:cxnSpLocks/>
          </p:cNvCxnSpPr>
          <p:nvPr/>
        </p:nvCxnSpPr>
        <p:spPr>
          <a:xfrm>
            <a:off x="8551407" y="3065062"/>
            <a:ext cx="969383" cy="0"/>
          </a:xfrm>
          <a:prstGeom prst="line">
            <a:avLst/>
          </a:prstGeom>
          <a:ln w="12700" cap="sq">
            <a:solidFill>
              <a:schemeClr val="tx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9694435-3169-41B8-A490-1474D1D110C7}"/>
              </a:ext>
            </a:extLst>
          </p:cNvPr>
          <p:cNvCxnSpPr>
            <a:cxnSpLocks/>
          </p:cNvCxnSpPr>
          <p:nvPr/>
        </p:nvCxnSpPr>
        <p:spPr>
          <a:xfrm flipH="1">
            <a:off x="9520790" y="3065061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2B38DD4-2686-4863-BB3D-631CCFD82140}"/>
              </a:ext>
            </a:extLst>
          </p:cNvPr>
          <p:cNvCxnSpPr>
            <a:cxnSpLocks/>
          </p:cNvCxnSpPr>
          <p:nvPr/>
        </p:nvCxnSpPr>
        <p:spPr>
          <a:xfrm flipH="1">
            <a:off x="9542558" y="3739976"/>
            <a:ext cx="1" cy="2633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A35AAD-84D9-4A7A-A891-5E0E0C001D53}"/>
                  </a:ext>
                </a:extLst>
              </p:cNvPr>
              <p:cNvSpPr txBox="1"/>
              <p:nvPr/>
            </p:nvSpPr>
            <p:spPr>
              <a:xfrm>
                <a:off x="7543116" y="4139985"/>
                <a:ext cx="3977114" cy="75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100∗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0.05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100∗</m:t>
                        </m:r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500 000=2500</m:t>
                    </m:r>
                  </m:oMath>
                </a14:m>
                <a:br>
                  <a:rPr lang="en-US" sz="1599" dirty="0">
                    <a:solidFill>
                      <a:srgbClr val="FF0000"/>
                    </a:solidFill>
                    <a:latin typeface="Whitney SSm Book" pitchFamily="2" charset="0"/>
                  </a:rPr>
                </a:br>
                <a:endParaRPr lang="en-US" sz="1599" dirty="0">
                  <a:solidFill>
                    <a:srgbClr val="FF0000"/>
                  </a:solidFill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A35AAD-84D9-4A7A-A891-5E0E0C001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116" y="4139985"/>
                <a:ext cx="3977114" cy="757130"/>
              </a:xfrm>
              <a:prstGeom prst="rect">
                <a:avLst/>
              </a:prstGeom>
              <a:blipFill>
                <a:blip r:embed="rId10"/>
                <a:stretch>
                  <a:fillRect l="-76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512563-40A4-460D-B81F-C7D5EA100E7F}"/>
              </a:ext>
            </a:extLst>
          </p:cNvPr>
          <p:cNvCxnSpPr>
            <a:cxnSpLocks/>
          </p:cNvCxnSpPr>
          <p:nvPr/>
        </p:nvCxnSpPr>
        <p:spPr>
          <a:xfrm>
            <a:off x="11055120" y="2649609"/>
            <a:ext cx="0" cy="14903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7C0295-6938-4375-BBE0-8FB902D2A708}"/>
              </a:ext>
            </a:extLst>
          </p:cNvPr>
          <p:cNvCxnSpPr>
            <a:cxnSpLocks/>
          </p:cNvCxnSpPr>
          <p:nvPr/>
        </p:nvCxnSpPr>
        <p:spPr>
          <a:xfrm>
            <a:off x="11207520" y="2649605"/>
            <a:ext cx="0" cy="14903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8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412428"/>
      </a:dk2>
      <a:lt2>
        <a:srgbClr val="E2E4E8"/>
      </a:lt2>
      <a:accent1>
        <a:srgbClr val="C49A30"/>
      </a:accent1>
      <a:accent2>
        <a:srgbClr val="EB7D4E"/>
      </a:accent2>
      <a:accent3>
        <a:srgbClr val="EE6E7D"/>
      </a:accent3>
      <a:accent4>
        <a:srgbClr val="EB4EA2"/>
      </a:accent4>
      <a:accent5>
        <a:srgbClr val="EE6EE8"/>
      </a:accent5>
      <a:accent6>
        <a:srgbClr val="B14EEB"/>
      </a:accent6>
      <a:hlink>
        <a:srgbClr val="697DAE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6140</TotalTime>
  <Words>1403</Words>
  <Application>Microsoft Office PowerPoint</Application>
  <PresentationFormat>Widescreen</PresentationFormat>
  <Paragraphs>282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Avenir Next LT Pro</vt:lpstr>
      <vt:lpstr>Google Sans</vt:lpstr>
      <vt:lpstr>Whitney Office</vt:lpstr>
      <vt:lpstr>Whitney SSm Book</vt:lpstr>
      <vt:lpstr>Whitney SSm Semibold</vt:lpstr>
      <vt:lpstr>Arial</vt:lpstr>
      <vt:lpstr>Calibri</vt:lpstr>
      <vt:lpstr>Cambria Math</vt:lpstr>
      <vt:lpstr>Wingdings</vt:lpstr>
      <vt:lpstr>AccentBoxVTI</vt:lpstr>
      <vt:lpstr>Introducing financial applications</vt:lpstr>
      <vt:lpstr>PowerPoint Presentation</vt:lpstr>
      <vt:lpstr>PowerPoint Presentation</vt:lpstr>
      <vt:lpstr>PowerPoint Presentation</vt:lpstr>
      <vt:lpstr>PowerPoint Presentation</vt:lpstr>
      <vt:lpstr>Lesson Starter</vt:lpstr>
      <vt:lpstr>PowerPoint Presentation</vt:lpstr>
      <vt:lpstr>Recurrence relations for financial products</vt:lpstr>
      <vt:lpstr>Recurrence relations for financial products</vt:lpstr>
      <vt:lpstr>Recurrence relations for financial products</vt:lpstr>
      <vt:lpstr>Recurrence relations for financial products</vt:lpstr>
      <vt:lpstr>Recurrence relations for financial products</vt:lpstr>
      <vt:lpstr>Recurrence relations for financial products</vt:lpstr>
      <vt:lpstr>Amortisation tables for financial products</vt:lpstr>
      <vt:lpstr>Amortisation tables for financial products</vt:lpstr>
      <vt:lpstr>Finance solver for financial products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Combining geometric growth and decay</dc:title>
  <dc:creator>Yongmei Zhang</dc:creator>
  <cp:lastModifiedBy>Lyn ZHANG</cp:lastModifiedBy>
  <cp:revision>34</cp:revision>
  <dcterms:created xsi:type="dcterms:W3CDTF">2020-11-30T21:23:53Z</dcterms:created>
  <dcterms:modified xsi:type="dcterms:W3CDTF">2025-12-18T03:35:05Z</dcterms:modified>
</cp:coreProperties>
</file>