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8" r:id="rId1"/>
  </p:sldMasterIdLst>
  <p:notesMasterIdLst>
    <p:notesMasterId r:id="rId14"/>
  </p:notesMasterIdLst>
  <p:sldIdLst>
    <p:sldId id="256" r:id="rId2"/>
    <p:sldId id="907" r:id="rId3"/>
    <p:sldId id="365" r:id="rId4"/>
    <p:sldId id="257" r:id="rId5"/>
    <p:sldId id="258" r:id="rId6"/>
    <p:sldId id="259" r:id="rId7"/>
    <p:sldId id="261" r:id="rId8"/>
    <p:sldId id="263" r:id="rId9"/>
    <p:sldId id="264" r:id="rId10"/>
    <p:sldId id="265" r:id="rId11"/>
    <p:sldId id="905" r:id="rId12"/>
    <p:sldId id="90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3447" autoAdjust="0"/>
  </p:normalViewPr>
  <p:slideViewPr>
    <p:cSldViewPr snapToGrid="0" snapToObjects="1">
      <p:cViewPr varScale="1">
        <p:scale>
          <a:sx n="63" d="100"/>
          <a:sy n="63" d="100"/>
        </p:scale>
        <p:origin x="7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0A30A2-9BF2-4B9C-856B-17A6CE764341}" type="datetimeFigureOut">
              <a:rPr lang="en-AU" smtClean="0"/>
              <a:t>12/02/2026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36BA9D-322A-49BE-BF5C-A9595008C541}" type="slidenum">
              <a:rPr lang="en-AU" smtClean="0"/>
              <a:t>‹#›</a:t>
            </a:fld>
            <a:endParaRPr lang="en-AU"/>
          </a:p>
        </p:txBody>
      </p:sp>
    </p:spTree>
    <p:extLst>
      <p:ext uri="{BB962C8B-B14F-4D97-AF65-F5344CB8AC3E}">
        <p14:creationId xmlns:p14="http://schemas.microsoft.com/office/powerpoint/2010/main" val="2155969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https://create.kahoot.it/details</a:t>
            </a:r>
            <a:r>
              <a:rPr lang="en-AU"/>
              <a:t>/7421e2c3-fadc-48a3-b2c8-39ca0e88de17      1-3,4,6-8,10,12,17</a:t>
            </a:r>
            <a:endParaRPr lang="en-AU" dirty="0"/>
          </a:p>
          <a:p>
            <a:r>
              <a:rPr lang="en-AU" dirty="0"/>
              <a:t>https://quizizz.com/admin/quiz/63589318c7a75b001da7827c?source=quiz_share</a:t>
            </a:r>
          </a:p>
          <a:p>
            <a:r>
              <a:rPr lang="en-AU" dirty="0"/>
              <a:t>https://quizizz.com/admin/quiz/5e97b45d1fe5c8001be16198?source=quiz_share</a:t>
            </a:r>
          </a:p>
          <a:p>
            <a:r>
              <a:rPr lang="en-AU" dirty="0"/>
              <a:t>https://quizizz.com/admin/quiz/5bf74a64901287001a0c64ae?source=quiz_share</a:t>
            </a:r>
          </a:p>
        </p:txBody>
      </p:sp>
      <p:sp>
        <p:nvSpPr>
          <p:cNvPr id="4" name="Slide Number Placeholder 3"/>
          <p:cNvSpPr>
            <a:spLocks noGrp="1"/>
          </p:cNvSpPr>
          <p:nvPr>
            <p:ph type="sldNum" sz="quarter" idx="5"/>
          </p:nvPr>
        </p:nvSpPr>
        <p:spPr/>
        <p:txBody>
          <a:bodyPr/>
          <a:lstStyle/>
          <a:p>
            <a:fld id="{6436BA9D-322A-49BE-BF5C-A9595008C541}" type="slidenum">
              <a:rPr lang="en-AU" smtClean="0"/>
              <a:t>1</a:t>
            </a:fld>
            <a:endParaRPr lang="en-AU"/>
          </a:p>
        </p:txBody>
      </p:sp>
    </p:spTree>
    <p:extLst>
      <p:ext uri="{BB962C8B-B14F-4D97-AF65-F5344CB8AC3E}">
        <p14:creationId xmlns:p14="http://schemas.microsoft.com/office/powerpoint/2010/main" val="2348819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Board notes</a:t>
            </a:r>
          </a:p>
        </p:txBody>
      </p:sp>
      <p:sp>
        <p:nvSpPr>
          <p:cNvPr id="4" name="Slide Number Placeholder 3"/>
          <p:cNvSpPr>
            <a:spLocks noGrp="1"/>
          </p:cNvSpPr>
          <p:nvPr>
            <p:ph type="sldNum" sz="quarter" idx="5"/>
          </p:nvPr>
        </p:nvSpPr>
        <p:spPr/>
        <p:txBody>
          <a:bodyPr/>
          <a:lstStyle/>
          <a:p>
            <a:fld id="{E91A9C33-CF83-6341-8FC1-F40E7C9969DB}" type="slidenum">
              <a:rPr lang="en-US" smtClean="0"/>
              <a:t>3</a:t>
            </a:fld>
            <a:endParaRPr lang="en-US"/>
          </a:p>
        </p:txBody>
      </p:sp>
    </p:spTree>
    <p:extLst>
      <p:ext uri="{BB962C8B-B14F-4D97-AF65-F5344CB8AC3E}">
        <p14:creationId xmlns:p14="http://schemas.microsoft.com/office/powerpoint/2010/main" val="725992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46481-5131-7843-9060-1A7CC6DDF87E}" type="slidenum">
              <a:rPr lang="en-US" smtClean="0"/>
              <a:t>11</a:t>
            </a:fld>
            <a:endParaRPr lang="en-US"/>
          </a:p>
        </p:txBody>
      </p:sp>
    </p:spTree>
    <p:extLst>
      <p:ext uri="{BB962C8B-B14F-4D97-AF65-F5344CB8AC3E}">
        <p14:creationId xmlns:p14="http://schemas.microsoft.com/office/powerpoint/2010/main" val="2013296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46481-5131-7843-9060-1A7CC6DDF87E}" type="slidenum">
              <a:rPr lang="en-US" smtClean="0"/>
              <a:t>12</a:t>
            </a:fld>
            <a:endParaRPr lang="en-US"/>
          </a:p>
        </p:txBody>
      </p:sp>
    </p:spTree>
    <p:extLst>
      <p:ext uri="{BB962C8B-B14F-4D97-AF65-F5344CB8AC3E}">
        <p14:creationId xmlns:p14="http://schemas.microsoft.com/office/powerpoint/2010/main" val="567233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C3CD3-52EB-4792-A9D9-987CD03511F0}"/>
              </a:ext>
            </a:extLst>
          </p:cNvPr>
          <p:cNvSpPr>
            <a:spLocks noGrp="1"/>
          </p:cNvSpPr>
          <p:nvPr>
            <p:ph type="ctrTitle"/>
          </p:nvPr>
        </p:nvSpPr>
        <p:spPr>
          <a:xfrm>
            <a:off x="442913" y="441324"/>
            <a:ext cx="11306175" cy="2485349"/>
          </a:xfrm>
        </p:spPr>
        <p:txBody>
          <a:bodyPr wrap="square" lIns="0" tIns="0" rIns="0" bIns="0" anchor="b" anchorCtr="0">
            <a:normAutofit/>
          </a:bodyPr>
          <a:lstStyle>
            <a:lvl1pPr algn="l">
              <a:lnSpc>
                <a:spcPct val="100000"/>
              </a:lnSpc>
              <a:defRPr sz="48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737AA7E-2193-4D1B-A896-BA7E306494CB}"/>
              </a:ext>
            </a:extLst>
          </p:cNvPr>
          <p:cNvSpPr>
            <a:spLocks noGrp="1"/>
          </p:cNvSpPr>
          <p:nvPr>
            <p:ph type="subTitle" idx="1"/>
          </p:nvPr>
        </p:nvSpPr>
        <p:spPr>
          <a:xfrm>
            <a:off x="442913" y="3070799"/>
            <a:ext cx="11306175" cy="2445758"/>
          </a:xfrm>
        </p:spPr>
        <p:txBody>
          <a:bodyPr lIns="0" tIns="0" rIns="0" bIns="0">
            <a:normAutofit/>
          </a:bodyPr>
          <a:lstStyle>
            <a:lvl1pPr marL="0" indent="0" algn="l">
              <a:lnSpc>
                <a:spcPct val="104000"/>
              </a:lnSpc>
              <a:buNone/>
              <a:defRPr sz="4600">
                <a:solidFill>
                  <a:schemeClr val="tx2">
                    <a:alpha val="56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24A14B1-115B-40A3-9D71-3DE33E9DCE4E}"/>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latin typeface="+mn-lt"/>
              </a:defRPr>
            </a:lvl1pPr>
          </a:lstStyle>
          <a:p>
            <a:fld id="{8994394A-E95D-49DE-8614-F37E1FCF0AC3}" type="datetime2">
              <a:rPr lang="en-US" smtClean="0"/>
              <a:pPr/>
              <a:t>Thursday, February 12, 2026</a:t>
            </a:fld>
            <a:endParaRPr lang="en-US" dirty="0"/>
          </a:p>
        </p:txBody>
      </p:sp>
      <p:sp>
        <p:nvSpPr>
          <p:cNvPr id="5" name="Footer Placeholder 4">
            <a:extLst>
              <a:ext uri="{FF2B5EF4-FFF2-40B4-BE49-F238E27FC236}">
                <a16:creationId xmlns:a16="http://schemas.microsoft.com/office/drawing/2014/main" id="{F0BC9B78-0E13-48BD-A3A2-B7E3C6090B83}"/>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latin typeface="+mn-lt"/>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944484B9-0F7E-4817-BA9A-C43684759178}"/>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latin typeface="+mn-lt"/>
              </a:defRPr>
            </a:lvl1pPr>
          </a:lstStyle>
          <a:p>
            <a:fld id="{63F9D384-533B-4C4E-B660-F861AA07D173}" type="slidenum">
              <a:rPr lang="en-US" smtClean="0"/>
              <a:pPr/>
              <a:t>‹#›</a:t>
            </a:fld>
            <a:endParaRPr lang="en-US" dirty="0"/>
          </a:p>
        </p:txBody>
      </p:sp>
      <p:cxnSp>
        <p:nvCxnSpPr>
          <p:cNvPr id="10" name="Straight Connector 9">
            <a:extLst>
              <a:ext uri="{FF2B5EF4-FFF2-40B4-BE49-F238E27FC236}">
                <a16:creationId xmlns:a16="http://schemas.microsoft.com/office/drawing/2014/main" id="{5506D940-CD1A-46A6-8495-AD6F6CF8B13C}"/>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5506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8E95E-B3FC-4D66-AAC3-CE9FD633EBD6}"/>
              </a:ext>
            </a:extLst>
          </p:cNvPr>
          <p:cNvSpPr>
            <a:spLocks noGrp="1"/>
          </p:cNvSpPr>
          <p:nvPr>
            <p:ph type="title"/>
          </p:nvPr>
        </p:nvSpPr>
        <p:spPr/>
        <p:txBody>
          <a:bodyPr/>
          <a:lstStyle>
            <a:lvl1pPr>
              <a:lnSpc>
                <a:spcPct val="100000"/>
              </a:lnSpc>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4D0FFAF-EB02-4979-83B6-66AD14845167}"/>
              </a:ext>
            </a:extLst>
          </p:cNvPr>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a:extLst>
              <a:ext uri="{FF2B5EF4-FFF2-40B4-BE49-F238E27FC236}">
                <a16:creationId xmlns:a16="http://schemas.microsoft.com/office/drawing/2014/main" id="{0AB40A8D-7F5B-455D-B9AC-EAFE05F87B49}"/>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6D51179E-60E8-4F2A-A3F9-6F3CE2ABCAF9}" type="datetime2">
              <a:rPr lang="en-US" smtClean="0"/>
              <a:pPr/>
              <a:t>Thursday, February 12, 2026</a:t>
            </a:fld>
            <a:endParaRPr lang="en-US" dirty="0">
              <a:latin typeface="+mn-lt"/>
            </a:endParaRPr>
          </a:p>
        </p:txBody>
      </p:sp>
      <p:sp>
        <p:nvSpPr>
          <p:cNvPr id="13" name="Footer Placeholder 4">
            <a:extLst>
              <a:ext uri="{FF2B5EF4-FFF2-40B4-BE49-F238E27FC236}">
                <a16:creationId xmlns:a16="http://schemas.microsoft.com/office/drawing/2014/main" id="{45360FA1-A0D1-4CA7-BAC8-9C20FBB59E47}"/>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Sample Footer Text</a:t>
            </a:r>
            <a:endParaRPr lang="en-US" dirty="0">
              <a:latin typeface="+mn-lt"/>
            </a:endParaRPr>
          </a:p>
        </p:txBody>
      </p:sp>
      <p:sp>
        <p:nvSpPr>
          <p:cNvPr id="14" name="Slide Number Placeholder 5">
            <a:extLst>
              <a:ext uri="{FF2B5EF4-FFF2-40B4-BE49-F238E27FC236}">
                <a16:creationId xmlns:a16="http://schemas.microsoft.com/office/drawing/2014/main" id="{D2494D40-34C6-48DD-A14E-8065BE4F344D}"/>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cxnSp>
        <p:nvCxnSpPr>
          <p:cNvPr id="11" name="Straight Connector 10">
            <a:extLst>
              <a:ext uri="{FF2B5EF4-FFF2-40B4-BE49-F238E27FC236}">
                <a16:creationId xmlns:a16="http://schemas.microsoft.com/office/drawing/2014/main" id="{7C9D7C2D-6B7C-4FBF-9665-A9282DF48F83}"/>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137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1495EC-612C-4307-A7A6-017829B8C834}"/>
              </a:ext>
            </a:extLst>
          </p:cNvPr>
          <p:cNvSpPr>
            <a:spLocks noGrp="1"/>
          </p:cNvSpPr>
          <p:nvPr>
            <p:ph type="title" orient="vert"/>
          </p:nvPr>
        </p:nvSpPr>
        <p:spPr>
          <a:xfrm>
            <a:off x="8724900" y="365125"/>
            <a:ext cx="2628900" cy="512127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FE33132-1A8F-43A9-9321-6FCF01B0F354}"/>
              </a:ext>
            </a:extLst>
          </p:cNvPr>
          <p:cNvSpPr>
            <a:spLocks noGrp="1"/>
          </p:cNvSpPr>
          <p:nvPr>
            <p:ph type="body" orient="vert" idx="1"/>
          </p:nvPr>
        </p:nvSpPr>
        <p:spPr>
          <a:xfrm>
            <a:off x="838200" y="365125"/>
            <a:ext cx="7734300" cy="5121270"/>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BF2CA1B-9192-487B-96D3-6D389608F1AA}"/>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fld id="{1C32B061-4DDF-403A-A7DB-3B6FD0BE9165}" type="datetime2">
              <a:rPr lang="en-US" smtClean="0"/>
              <a:t>Thursday, February 12, 2026</a:t>
            </a:fld>
            <a:endParaRPr lang="en-US" dirty="0"/>
          </a:p>
        </p:txBody>
      </p:sp>
      <p:sp>
        <p:nvSpPr>
          <p:cNvPr id="8" name="Footer Placeholder 4">
            <a:extLst>
              <a:ext uri="{FF2B5EF4-FFF2-40B4-BE49-F238E27FC236}">
                <a16:creationId xmlns:a16="http://schemas.microsoft.com/office/drawing/2014/main" id="{8B1C9EA4-CA0A-4396-B4AF-4523CD1B2489}"/>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a:t>Sample Footer Text</a:t>
            </a:r>
            <a:endParaRPr lang="en-US" dirty="0"/>
          </a:p>
        </p:txBody>
      </p:sp>
      <p:sp>
        <p:nvSpPr>
          <p:cNvPr id="9" name="Slide Number Placeholder 5">
            <a:extLst>
              <a:ext uri="{FF2B5EF4-FFF2-40B4-BE49-F238E27FC236}">
                <a16:creationId xmlns:a16="http://schemas.microsoft.com/office/drawing/2014/main" id="{0CDDF132-C1DB-4EE0-85DA-1FFAC283574F}"/>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defRPr>
            </a:lvl1pPr>
          </a:lstStyle>
          <a:p>
            <a:fld id="{63F9D384-533B-4C4E-B660-F861AA07D173}" type="slidenum">
              <a:rPr lang="en-US" smtClean="0"/>
              <a:pPr/>
              <a:t>‹#›</a:t>
            </a:fld>
            <a:endParaRPr lang="en-US" dirty="0"/>
          </a:p>
        </p:txBody>
      </p:sp>
      <p:cxnSp>
        <p:nvCxnSpPr>
          <p:cNvPr id="10" name="Straight Connector 9">
            <a:extLst>
              <a:ext uri="{FF2B5EF4-FFF2-40B4-BE49-F238E27FC236}">
                <a16:creationId xmlns:a16="http://schemas.microsoft.com/office/drawing/2014/main" id="{08ECED4D-938A-4085-B475-DD4ED90A181B}"/>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592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 Theory slide: Key takeaway +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A49C0F-E4F7-D2EF-89A3-A01FECF56165}"/>
              </a:ext>
            </a:extLst>
          </p:cNvPr>
          <p:cNvSpPr>
            <a:spLocks noGrp="1"/>
          </p:cNvSpPr>
          <p:nvPr>
            <p:ph type="title" hasCustomPrompt="1"/>
          </p:nvPr>
        </p:nvSpPr>
        <p:spPr/>
        <p:txBody>
          <a:bodyPr/>
          <a:lstStyle/>
          <a:p>
            <a:r>
              <a:rPr lang="en-GB" dirty="0"/>
              <a:t>Click to edit slide title</a:t>
            </a:r>
            <a:endParaRPr lang="en-US" dirty="0"/>
          </a:p>
        </p:txBody>
      </p:sp>
      <p:sp>
        <p:nvSpPr>
          <p:cNvPr id="8" name="Text Placeholder 7">
            <a:extLst>
              <a:ext uri="{FF2B5EF4-FFF2-40B4-BE49-F238E27FC236}">
                <a16:creationId xmlns:a16="http://schemas.microsoft.com/office/drawing/2014/main" id="{FF92E17C-0AAA-CE12-6558-95301482E546}"/>
              </a:ext>
            </a:extLst>
          </p:cNvPr>
          <p:cNvSpPr>
            <a:spLocks noGrp="1"/>
          </p:cNvSpPr>
          <p:nvPr>
            <p:ph type="body" sz="quarter" idx="16" hasCustomPrompt="1"/>
          </p:nvPr>
        </p:nvSpPr>
        <p:spPr>
          <a:xfrm>
            <a:off x="206400" y="1265745"/>
            <a:ext cx="9480449" cy="329889"/>
          </a:xfrm>
          <a:prstGeom prst="rect">
            <a:avLst/>
          </a:prstGeom>
        </p:spPr>
        <p:txBody>
          <a:bodyPr wrap="square" lIns="72000" tIns="36000" rIns="72000" bIns="36000">
            <a:spAutoFit/>
          </a:bodyPr>
          <a:lstStyle>
            <a:lvl1pPr>
              <a:lnSpc>
                <a:spcPct val="110000"/>
              </a:lnSpc>
              <a:spcBef>
                <a:spcPts val="0"/>
              </a:spcBef>
              <a:spcAft>
                <a:spcPts val="1333"/>
              </a:spcAft>
              <a:defRPr sz="1599" b="0" i="0">
                <a:solidFill>
                  <a:schemeClr val="tx1"/>
                </a:solidFill>
                <a:latin typeface="Whitney SSm Book" pitchFamily="2" charset="0"/>
              </a:defRPr>
            </a:lvl1pPr>
            <a:lvl2pPr>
              <a:lnSpc>
                <a:spcPct val="110000"/>
              </a:lnSpc>
              <a:spcAft>
                <a:spcPts val="800"/>
              </a:spcAft>
              <a:defRPr sz="1599" b="0">
                <a:solidFill>
                  <a:schemeClr val="tx1"/>
                </a:solidFill>
              </a:defRPr>
            </a:lvl2pPr>
            <a:lvl3pPr>
              <a:lnSpc>
                <a:spcPct val="110000"/>
              </a:lnSpc>
              <a:spcAft>
                <a:spcPts val="800"/>
              </a:spcAft>
              <a:defRPr sz="1599" b="0">
                <a:solidFill>
                  <a:schemeClr val="tx1"/>
                </a:solidFill>
              </a:defRPr>
            </a:lvl3pPr>
            <a:lvl4pPr>
              <a:lnSpc>
                <a:spcPct val="110000"/>
              </a:lnSpc>
              <a:spcAft>
                <a:spcPts val="800"/>
              </a:spcAft>
              <a:defRPr sz="1599" b="0">
                <a:solidFill>
                  <a:schemeClr val="tx1"/>
                </a:solidFill>
              </a:defRPr>
            </a:lvl4pPr>
            <a:lvl5pPr>
              <a:lnSpc>
                <a:spcPct val="110000"/>
              </a:lnSpc>
              <a:spcAft>
                <a:spcPts val="800"/>
              </a:spcAft>
              <a:defRPr sz="1599" b="0">
                <a:solidFill>
                  <a:schemeClr val="tx1"/>
                </a:solidFill>
              </a:defRPr>
            </a:lvl5pPr>
          </a:lstStyle>
          <a:p>
            <a:pPr lvl="0"/>
            <a:r>
              <a:rPr lang="en-GB" dirty="0"/>
              <a:t>Click here to add ‘Key takeaway’ text or equations for this slide. </a:t>
            </a:r>
            <a:endParaRPr lang="en-US" dirty="0"/>
          </a:p>
        </p:txBody>
      </p:sp>
      <p:sp>
        <p:nvSpPr>
          <p:cNvPr id="9" name="Text Placeholder 8">
            <a:extLst>
              <a:ext uri="{FF2B5EF4-FFF2-40B4-BE49-F238E27FC236}">
                <a16:creationId xmlns:a16="http://schemas.microsoft.com/office/drawing/2014/main" id="{3E47C2F7-3116-8C53-6763-951FFE4CAE50}"/>
              </a:ext>
            </a:extLst>
          </p:cNvPr>
          <p:cNvSpPr>
            <a:spLocks noGrp="1"/>
          </p:cNvSpPr>
          <p:nvPr>
            <p:ph type="body" sz="quarter" idx="17" hasCustomPrompt="1"/>
          </p:nvPr>
        </p:nvSpPr>
        <p:spPr>
          <a:xfrm>
            <a:off x="206401" y="854137"/>
            <a:ext cx="9483172" cy="391257"/>
          </a:xfrm>
          <a:prstGeom prst="rect">
            <a:avLst/>
          </a:prstGeom>
        </p:spPr>
        <p:txBody>
          <a:bodyPr wrap="square" lIns="72000" tIns="36000" rIns="72000" bIns="36000" anchor="t" anchorCtr="0">
            <a:spAutoFit/>
          </a:bodyPr>
          <a:lstStyle>
            <a:lvl1pPr>
              <a:spcBef>
                <a:spcPts val="0"/>
              </a:spcBef>
              <a:defRPr sz="1866" b="0"/>
            </a:lvl1pPr>
          </a:lstStyle>
          <a:p>
            <a:pPr lvl="0"/>
            <a:r>
              <a:rPr lang="en-GB" dirty="0"/>
              <a:t>Click to edit ‘Key takeaway’ heading </a:t>
            </a:r>
          </a:p>
        </p:txBody>
      </p:sp>
    </p:spTree>
    <p:extLst>
      <p:ext uri="{BB962C8B-B14F-4D97-AF65-F5344CB8AC3E}">
        <p14:creationId xmlns:p14="http://schemas.microsoft.com/office/powerpoint/2010/main" val="3061544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2696C-4B86-4CA0-A733-55338D7B1EBF}"/>
              </a:ext>
            </a:extLst>
          </p:cNvPr>
          <p:cNvSpPr>
            <a:spLocks noGrp="1"/>
          </p:cNvSpPr>
          <p:nvPr>
            <p:ph type="title"/>
          </p:nvPr>
        </p:nvSpPr>
        <p:spPr>
          <a:xfrm>
            <a:off x="1343025" y="328839"/>
            <a:ext cx="10406063" cy="1263423"/>
          </a:xfrm>
        </p:spPr>
        <p:txBody>
          <a:bodyPr wrap="square">
            <a:normAutofit/>
          </a:bodyPr>
          <a:lstStyle>
            <a:lvl1pPr>
              <a:lnSpc>
                <a:spcPct val="100000"/>
              </a:lnSpc>
              <a:defRPr sz="480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3DB26C1-D742-4B12-B5E3-153A24D0AAAD}"/>
              </a:ext>
            </a:extLst>
          </p:cNvPr>
          <p:cNvSpPr>
            <a:spLocks noGrp="1"/>
          </p:cNvSpPr>
          <p:nvPr>
            <p:ph idx="1"/>
          </p:nvPr>
        </p:nvSpPr>
        <p:spPr>
          <a:xfrm>
            <a:off x="1343025" y="2060575"/>
            <a:ext cx="10406063" cy="4356100"/>
          </a:xfrm>
        </p:spPr>
        <p:txBody>
          <a:bodyPr lIns="0" tIns="0" rIns="0" bIns="0">
            <a:noAutofit/>
          </a:bodyPr>
          <a:lstStyle>
            <a:lvl1pPr marL="360000" indent="-360000">
              <a:lnSpc>
                <a:spcPct val="120000"/>
              </a:lnSpc>
              <a:buSzPct val="70000"/>
              <a:buFont typeface="Wingdings 2" panose="05020102010507070707" pitchFamily="18" charset="2"/>
              <a:buChar char="à"/>
              <a:defRPr sz="2000">
                <a:solidFill>
                  <a:schemeClr val="tx2">
                    <a:alpha val="77000"/>
                  </a:schemeClr>
                </a:solidFill>
              </a:defRPr>
            </a:lvl1pPr>
            <a:lvl2pPr marL="720000" indent="-360000">
              <a:lnSpc>
                <a:spcPct val="120000"/>
              </a:lnSpc>
              <a:buSzPct val="70000"/>
              <a:buFont typeface="Wingdings 2" panose="05020102010507070707" pitchFamily="18" charset="2"/>
              <a:buChar char="à"/>
              <a:defRPr sz="2000">
                <a:solidFill>
                  <a:schemeClr val="tx2">
                    <a:alpha val="77000"/>
                  </a:schemeClr>
                </a:solidFill>
              </a:defRPr>
            </a:lvl2pPr>
            <a:lvl3pPr marL="1080000" indent="-288000">
              <a:lnSpc>
                <a:spcPct val="120000"/>
              </a:lnSpc>
              <a:buSzPct val="70000"/>
              <a:buFont typeface="Wingdings 2" panose="05020102010507070707" pitchFamily="18" charset="2"/>
              <a:buChar char="à"/>
              <a:defRPr sz="1600">
                <a:solidFill>
                  <a:schemeClr val="tx2">
                    <a:alpha val="77000"/>
                  </a:schemeClr>
                </a:solidFill>
              </a:defRPr>
            </a:lvl3pPr>
            <a:lvl4pPr marL="1440000" indent="-288000">
              <a:lnSpc>
                <a:spcPct val="120000"/>
              </a:lnSpc>
              <a:buSzPct val="70000"/>
              <a:buFont typeface="Wingdings 2" panose="05020102010507070707" pitchFamily="18" charset="2"/>
              <a:buChar char="à"/>
              <a:defRPr sz="1600">
                <a:solidFill>
                  <a:schemeClr val="tx2">
                    <a:alpha val="77000"/>
                  </a:schemeClr>
                </a:solidFill>
              </a:defRPr>
            </a:lvl4pPr>
            <a:lvl5pPr marL="1800000" indent="-288000">
              <a:lnSpc>
                <a:spcPct val="120000"/>
              </a:lnSpc>
              <a:buSzPct val="70000"/>
              <a:buFont typeface="Wingdings 2" panose="05020102010507070707" pitchFamily="18" charset="2"/>
              <a:buChar char="à"/>
              <a:defRPr sz="1600">
                <a:solidFill>
                  <a:schemeClr val="tx2">
                    <a:alpha val="77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06243987-D9E3-40C9-94D4-B3CCFE71A4E5}"/>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58D82CC3-100B-41FC-9DB0-99A6D4849F72}" type="datetime2">
              <a:rPr lang="en-US" smtClean="0"/>
              <a:pPr/>
              <a:t>Thursday, February 12, 2026</a:t>
            </a:fld>
            <a:endParaRPr lang="en-US" dirty="0">
              <a:latin typeface="+mn-lt"/>
            </a:endParaRPr>
          </a:p>
        </p:txBody>
      </p:sp>
      <p:sp>
        <p:nvSpPr>
          <p:cNvPr id="12" name="Footer Placeholder 4">
            <a:extLst>
              <a:ext uri="{FF2B5EF4-FFF2-40B4-BE49-F238E27FC236}">
                <a16:creationId xmlns:a16="http://schemas.microsoft.com/office/drawing/2014/main" id="{2BF37532-63DB-40A9-90C9-9B3BB694D8F0}"/>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Sample Footer Text</a:t>
            </a:r>
            <a:endParaRPr lang="en-US" dirty="0">
              <a:latin typeface="+mn-lt"/>
            </a:endParaRPr>
          </a:p>
        </p:txBody>
      </p:sp>
      <p:sp>
        <p:nvSpPr>
          <p:cNvPr id="13" name="Slide Number Placeholder 5">
            <a:extLst>
              <a:ext uri="{FF2B5EF4-FFF2-40B4-BE49-F238E27FC236}">
                <a16:creationId xmlns:a16="http://schemas.microsoft.com/office/drawing/2014/main" id="{1007CCEE-A736-4DEE-982A-45CDF794F322}"/>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cxnSp>
        <p:nvCxnSpPr>
          <p:cNvPr id="11" name="Straight Connector 10">
            <a:extLst>
              <a:ext uri="{FF2B5EF4-FFF2-40B4-BE49-F238E27FC236}">
                <a16:creationId xmlns:a16="http://schemas.microsoft.com/office/drawing/2014/main" id="{36386491-6F13-4235-A32F-9F6D67F13D05}"/>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366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54A12-D27E-4943-9C01-3BAB8E6F376E}"/>
              </a:ext>
            </a:extLst>
          </p:cNvPr>
          <p:cNvSpPr>
            <a:spLocks noGrp="1"/>
          </p:cNvSpPr>
          <p:nvPr>
            <p:ph type="title"/>
          </p:nvPr>
        </p:nvSpPr>
        <p:spPr>
          <a:xfrm>
            <a:off x="442913" y="435429"/>
            <a:ext cx="11269661" cy="3317307"/>
          </a:xfrm>
        </p:spPr>
        <p:txBody>
          <a:bodyPr anchor="b">
            <a:normAutofit/>
          </a:bodyPr>
          <a:lstStyle>
            <a:lvl1pPr>
              <a:lnSpc>
                <a:spcPct val="100000"/>
              </a:lnSpc>
              <a:defRPr sz="4800">
                <a:solidFill>
                  <a:schemeClr val="tx2"/>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27C9FB4-A15D-4A4C-9518-2A54AAF12E11}"/>
              </a:ext>
            </a:extLst>
          </p:cNvPr>
          <p:cNvSpPr>
            <a:spLocks noGrp="1"/>
          </p:cNvSpPr>
          <p:nvPr>
            <p:ph type="body" idx="1"/>
          </p:nvPr>
        </p:nvSpPr>
        <p:spPr>
          <a:xfrm>
            <a:off x="442913" y="3832563"/>
            <a:ext cx="11269661" cy="1527175"/>
          </a:xfrm>
        </p:spPr>
        <p:txBody>
          <a:bodyPr lIns="0" tIns="0" rIns="0" bIns="0"/>
          <a:lstStyle>
            <a:lvl1pPr marL="0" indent="0">
              <a:buNone/>
              <a:defRPr sz="2400">
                <a:solidFill>
                  <a:schemeClr val="tx2">
                    <a:alpha val="56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4" name="Date Placeholder 3">
            <a:extLst>
              <a:ext uri="{FF2B5EF4-FFF2-40B4-BE49-F238E27FC236}">
                <a16:creationId xmlns:a16="http://schemas.microsoft.com/office/drawing/2014/main" id="{8F31430D-78C1-413D-9D0E-779491324EBA}"/>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fld id="{3E58FDCC-AC46-4D9F-98DC-C163BFA43704}" type="datetime2">
              <a:rPr lang="en-US" smtClean="0"/>
              <a:t>Thursday, February 12, 2026</a:t>
            </a:fld>
            <a:endParaRPr lang="en-US" dirty="0"/>
          </a:p>
        </p:txBody>
      </p:sp>
      <p:sp>
        <p:nvSpPr>
          <p:cNvPr id="15" name="Footer Placeholder 4">
            <a:extLst>
              <a:ext uri="{FF2B5EF4-FFF2-40B4-BE49-F238E27FC236}">
                <a16:creationId xmlns:a16="http://schemas.microsoft.com/office/drawing/2014/main" id="{F437B06F-6E01-48C4-A79E-B8559775EE43}"/>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a:t>Sample Footer Text</a:t>
            </a:r>
            <a:endParaRPr lang="en-US" dirty="0"/>
          </a:p>
        </p:txBody>
      </p:sp>
      <p:sp>
        <p:nvSpPr>
          <p:cNvPr id="16" name="Slide Number Placeholder 5">
            <a:extLst>
              <a:ext uri="{FF2B5EF4-FFF2-40B4-BE49-F238E27FC236}">
                <a16:creationId xmlns:a16="http://schemas.microsoft.com/office/drawing/2014/main" id="{73C4C198-D899-4BDA-877C-D8A3CAD32D69}"/>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defRPr>
            </a:lvl1pPr>
          </a:lstStyle>
          <a:p>
            <a:fld id="{63F9D384-533B-4C4E-B660-F861AA07D173}" type="slidenum">
              <a:rPr lang="en-US" smtClean="0"/>
              <a:pPr/>
              <a:t>‹#›</a:t>
            </a:fld>
            <a:endParaRPr lang="en-US" dirty="0"/>
          </a:p>
        </p:txBody>
      </p:sp>
      <p:cxnSp>
        <p:nvCxnSpPr>
          <p:cNvPr id="17" name="Straight Connector 16">
            <a:extLst>
              <a:ext uri="{FF2B5EF4-FFF2-40B4-BE49-F238E27FC236}">
                <a16:creationId xmlns:a16="http://schemas.microsoft.com/office/drawing/2014/main" id="{77955689-FF51-4F45-9ABB-35CEF1E96A0C}"/>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274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76EFA-DCD1-439C-848B-9465217A68CA}"/>
              </a:ext>
            </a:extLst>
          </p:cNvPr>
          <p:cNvSpPr>
            <a:spLocks noGrp="1"/>
          </p:cNvSpPr>
          <p:nvPr>
            <p:ph type="title"/>
          </p:nvPr>
        </p:nvSpPr>
        <p:spPr>
          <a:xfrm>
            <a:off x="442800" y="327600"/>
            <a:ext cx="11269660" cy="11412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FE0590-915B-4BD8-8660-C5BE9D175699}"/>
              </a:ext>
            </a:extLst>
          </p:cNvPr>
          <p:cNvSpPr>
            <a:spLocks noGrp="1"/>
          </p:cNvSpPr>
          <p:nvPr>
            <p:ph sz="half" idx="1"/>
          </p:nvPr>
        </p:nvSpPr>
        <p:spPr>
          <a:xfrm>
            <a:off x="442914" y="1825625"/>
            <a:ext cx="5400675" cy="369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E1B82F1-F0AC-48D5-9F1C-5141E4C177EA}"/>
              </a:ext>
            </a:extLst>
          </p:cNvPr>
          <p:cNvSpPr>
            <a:spLocks noGrp="1"/>
          </p:cNvSpPr>
          <p:nvPr>
            <p:ph sz="half" idx="2"/>
          </p:nvPr>
        </p:nvSpPr>
        <p:spPr>
          <a:xfrm>
            <a:off x="6311899" y="1825625"/>
            <a:ext cx="5400675" cy="369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a:extLst>
              <a:ext uri="{FF2B5EF4-FFF2-40B4-BE49-F238E27FC236}">
                <a16:creationId xmlns:a16="http://schemas.microsoft.com/office/drawing/2014/main" id="{51D4ED8D-AAB0-42B0-91B5-93260AC18FC1}"/>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fld id="{45832F11-C374-493A-BB7E-11B09A67FAD0}" type="datetime2">
              <a:rPr lang="en-US" smtClean="0"/>
              <a:t>Thursday, February 12, 2026</a:t>
            </a:fld>
            <a:endParaRPr lang="en-US" dirty="0"/>
          </a:p>
        </p:txBody>
      </p:sp>
      <p:sp>
        <p:nvSpPr>
          <p:cNvPr id="17" name="Footer Placeholder 4">
            <a:extLst>
              <a:ext uri="{FF2B5EF4-FFF2-40B4-BE49-F238E27FC236}">
                <a16:creationId xmlns:a16="http://schemas.microsoft.com/office/drawing/2014/main" id="{6C7CAD99-5F8F-43D0-83F2-E1F53021D332}"/>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a:t>Sample Footer Text</a:t>
            </a:r>
            <a:endParaRPr lang="en-US" dirty="0"/>
          </a:p>
        </p:txBody>
      </p:sp>
      <p:sp>
        <p:nvSpPr>
          <p:cNvPr id="18" name="Slide Number Placeholder 5">
            <a:extLst>
              <a:ext uri="{FF2B5EF4-FFF2-40B4-BE49-F238E27FC236}">
                <a16:creationId xmlns:a16="http://schemas.microsoft.com/office/drawing/2014/main" id="{5A52DE47-9FB8-4EF9-B8CE-36891260097B}"/>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defRPr>
            </a:lvl1pPr>
          </a:lstStyle>
          <a:p>
            <a:fld id="{63F9D384-533B-4C4E-B660-F861AA07D173}" type="slidenum">
              <a:rPr lang="en-US" smtClean="0"/>
              <a:pPr/>
              <a:t>‹#›</a:t>
            </a:fld>
            <a:endParaRPr lang="en-US" dirty="0"/>
          </a:p>
        </p:txBody>
      </p:sp>
      <p:cxnSp>
        <p:nvCxnSpPr>
          <p:cNvPr id="19" name="Straight Connector 18">
            <a:extLst>
              <a:ext uri="{FF2B5EF4-FFF2-40B4-BE49-F238E27FC236}">
                <a16:creationId xmlns:a16="http://schemas.microsoft.com/office/drawing/2014/main" id="{9BC5E49A-E440-42D6-8B0F-D4B5BAD8CAB8}"/>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251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782FF-2A32-49DE-8CD8-110B8656515F}"/>
              </a:ext>
            </a:extLst>
          </p:cNvPr>
          <p:cNvSpPr>
            <a:spLocks noGrp="1"/>
          </p:cNvSpPr>
          <p:nvPr>
            <p:ph type="title"/>
          </p:nvPr>
        </p:nvSpPr>
        <p:spPr>
          <a:xfrm>
            <a:off x="442799" y="327598"/>
            <a:ext cx="11269775" cy="1363091"/>
          </a:xfrm>
        </p:spPr>
        <p:txBody>
          <a:bodyPr/>
          <a:lstStyle>
            <a:lvl1pPr>
              <a:lnSpc>
                <a:spcPct val="100000"/>
              </a:lnSpc>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AB8169D-3731-4C94-88AE-B0A6F9E0B556}"/>
              </a:ext>
            </a:extLst>
          </p:cNvPr>
          <p:cNvSpPr>
            <a:spLocks noGrp="1"/>
          </p:cNvSpPr>
          <p:nvPr>
            <p:ph type="body" idx="1"/>
          </p:nvPr>
        </p:nvSpPr>
        <p:spPr>
          <a:xfrm>
            <a:off x="442797" y="1790700"/>
            <a:ext cx="5437187" cy="615950"/>
          </a:xfrm>
        </p:spPr>
        <p:txBody>
          <a:bodyPr anchor="b">
            <a:normAutofit/>
          </a:bodyPr>
          <a:lstStyle>
            <a:lvl1pPr marL="0" indent="0">
              <a:buNone/>
              <a:defRPr sz="12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0F9D0F-6C05-441B-9D94-466C79598BCA}"/>
              </a:ext>
            </a:extLst>
          </p:cNvPr>
          <p:cNvSpPr>
            <a:spLocks noGrp="1"/>
          </p:cNvSpPr>
          <p:nvPr>
            <p:ph sz="half" idx="2"/>
          </p:nvPr>
        </p:nvSpPr>
        <p:spPr>
          <a:xfrm>
            <a:off x="442797" y="2505075"/>
            <a:ext cx="5437187" cy="30114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CF90129-65EC-4BFC-B51F-3F2174644348}"/>
              </a:ext>
            </a:extLst>
          </p:cNvPr>
          <p:cNvSpPr>
            <a:spLocks noGrp="1"/>
          </p:cNvSpPr>
          <p:nvPr>
            <p:ph type="body" sz="quarter" idx="3"/>
          </p:nvPr>
        </p:nvSpPr>
        <p:spPr>
          <a:xfrm>
            <a:off x="6311786" y="1790700"/>
            <a:ext cx="5437187" cy="615950"/>
          </a:xfrm>
        </p:spPr>
        <p:txBody>
          <a:bodyPr anchor="b">
            <a:normAutofit/>
          </a:bodyPr>
          <a:lstStyle>
            <a:lvl1pPr marL="0" indent="0">
              <a:buNone/>
              <a:defRPr sz="12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1AAB39-390C-4C6E-90BC-E2A2548658B2}"/>
              </a:ext>
            </a:extLst>
          </p:cNvPr>
          <p:cNvSpPr>
            <a:spLocks noGrp="1"/>
          </p:cNvSpPr>
          <p:nvPr>
            <p:ph sz="quarter" idx="4"/>
          </p:nvPr>
        </p:nvSpPr>
        <p:spPr>
          <a:xfrm>
            <a:off x="6311786" y="2505075"/>
            <a:ext cx="5437187" cy="30114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3">
            <a:extLst>
              <a:ext uri="{FF2B5EF4-FFF2-40B4-BE49-F238E27FC236}">
                <a16:creationId xmlns:a16="http://schemas.microsoft.com/office/drawing/2014/main" id="{13E94383-11E6-486C-8325-BE8B447AA74B}"/>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fld id="{5136546C-EE55-422E-9D57-50E6C4234F80}" type="datetime2">
              <a:rPr lang="en-US" smtClean="0"/>
              <a:t>Thursday, February 12, 2026</a:t>
            </a:fld>
            <a:endParaRPr lang="en-US" dirty="0"/>
          </a:p>
        </p:txBody>
      </p:sp>
      <p:sp>
        <p:nvSpPr>
          <p:cNvPr id="15" name="Footer Placeholder 4">
            <a:extLst>
              <a:ext uri="{FF2B5EF4-FFF2-40B4-BE49-F238E27FC236}">
                <a16:creationId xmlns:a16="http://schemas.microsoft.com/office/drawing/2014/main" id="{6F62069A-7C14-42BA-A1F2-AE00A6BCD05F}"/>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a:t>Sample Footer Text</a:t>
            </a:r>
            <a:endParaRPr lang="en-US" dirty="0"/>
          </a:p>
        </p:txBody>
      </p:sp>
      <p:sp>
        <p:nvSpPr>
          <p:cNvPr id="16" name="Slide Number Placeholder 5">
            <a:extLst>
              <a:ext uri="{FF2B5EF4-FFF2-40B4-BE49-F238E27FC236}">
                <a16:creationId xmlns:a16="http://schemas.microsoft.com/office/drawing/2014/main" id="{792246C7-481F-434A-A687-C6734C2FA1CA}"/>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defRPr>
            </a:lvl1pPr>
          </a:lstStyle>
          <a:p>
            <a:fld id="{63F9D384-533B-4C4E-B660-F861AA07D173}" type="slidenum">
              <a:rPr lang="en-US" smtClean="0"/>
              <a:pPr/>
              <a:t>‹#›</a:t>
            </a:fld>
            <a:endParaRPr lang="en-US" dirty="0"/>
          </a:p>
        </p:txBody>
      </p:sp>
      <p:cxnSp>
        <p:nvCxnSpPr>
          <p:cNvPr id="17" name="Straight Connector 16">
            <a:extLst>
              <a:ext uri="{FF2B5EF4-FFF2-40B4-BE49-F238E27FC236}">
                <a16:creationId xmlns:a16="http://schemas.microsoft.com/office/drawing/2014/main" id="{930E56EE-505D-4420-971C-982EA4EF0564}"/>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563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2FFBA-B7FA-43C2-A543-187E29A622A3}"/>
              </a:ext>
            </a:extLst>
          </p:cNvPr>
          <p:cNvSpPr>
            <a:spLocks noGrp="1"/>
          </p:cNvSpPr>
          <p:nvPr>
            <p:ph type="title"/>
          </p:nvPr>
        </p:nvSpPr>
        <p:spPr/>
        <p:txBody>
          <a:bodyPr/>
          <a:lstStyle>
            <a:lvl1pPr>
              <a:lnSpc>
                <a:spcPct val="100000"/>
              </a:lnSpc>
              <a:defRPr/>
            </a:lvl1pPr>
          </a:lstStyle>
          <a:p>
            <a:r>
              <a:rPr lang="en-US"/>
              <a:t>Click to edit Master title style</a:t>
            </a:r>
            <a:endParaRPr lang="en-US" dirty="0"/>
          </a:p>
        </p:txBody>
      </p:sp>
      <p:sp>
        <p:nvSpPr>
          <p:cNvPr id="13" name="Date Placeholder 3">
            <a:extLst>
              <a:ext uri="{FF2B5EF4-FFF2-40B4-BE49-F238E27FC236}">
                <a16:creationId xmlns:a16="http://schemas.microsoft.com/office/drawing/2014/main" id="{EB4886C6-7F2A-4A13-85F1-EFDA370C5B8D}"/>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83685C8A-A1A1-423D-82D7-1ACC187CCA77}" type="datetime2">
              <a:rPr lang="en-US" smtClean="0"/>
              <a:pPr/>
              <a:t>Thursday, February 12, 2026</a:t>
            </a:fld>
            <a:endParaRPr lang="en-US" dirty="0">
              <a:latin typeface="+mn-lt"/>
            </a:endParaRPr>
          </a:p>
        </p:txBody>
      </p:sp>
      <p:sp>
        <p:nvSpPr>
          <p:cNvPr id="14" name="Footer Placeholder 4">
            <a:extLst>
              <a:ext uri="{FF2B5EF4-FFF2-40B4-BE49-F238E27FC236}">
                <a16:creationId xmlns:a16="http://schemas.microsoft.com/office/drawing/2014/main" id="{69FAAFC2-F91B-4189-A9FA-0696BF84D637}"/>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Sample Footer Text</a:t>
            </a:r>
            <a:endParaRPr lang="en-US" dirty="0">
              <a:latin typeface="+mn-lt"/>
            </a:endParaRPr>
          </a:p>
        </p:txBody>
      </p:sp>
      <p:sp>
        <p:nvSpPr>
          <p:cNvPr id="15" name="Slide Number Placeholder 5">
            <a:extLst>
              <a:ext uri="{FF2B5EF4-FFF2-40B4-BE49-F238E27FC236}">
                <a16:creationId xmlns:a16="http://schemas.microsoft.com/office/drawing/2014/main" id="{05B673D0-3765-46AD-B094-DDF79E463DD3}"/>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cxnSp>
        <p:nvCxnSpPr>
          <p:cNvPr id="12" name="Straight Connector 11">
            <a:extLst>
              <a:ext uri="{FF2B5EF4-FFF2-40B4-BE49-F238E27FC236}">
                <a16:creationId xmlns:a16="http://schemas.microsoft.com/office/drawing/2014/main" id="{DEA31187-FB8B-4DDF-A5A9-69AB1359F0E9}"/>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1104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909A0147-2421-4881-958A-681569CD7559}"/>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325DF798-D264-4BC9-8824-70A25106E4C6}" type="datetime2">
              <a:rPr lang="en-US" smtClean="0"/>
              <a:pPr/>
              <a:t>Thursday, February 12, 2026</a:t>
            </a:fld>
            <a:endParaRPr lang="en-US" dirty="0">
              <a:latin typeface="+mn-lt"/>
            </a:endParaRPr>
          </a:p>
        </p:txBody>
      </p:sp>
      <p:sp>
        <p:nvSpPr>
          <p:cNvPr id="11" name="Footer Placeholder 4">
            <a:extLst>
              <a:ext uri="{FF2B5EF4-FFF2-40B4-BE49-F238E27FC236}">
                <a16:creationId xmlns:a16="http://schemas.microsoft.com/office/drawing/2014/main" id="{514BF4BE-E699-4D5B-AD90-3918DA32EE78}"/>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Sample Footer Text</a:t>
            </a:r>
            <a:endParaRPr lang="en-US" dirty="0">
              <a:latin typeface="+mn-lt"/>
            </a:endParaRPr>
          </a:p>
        </p:txBody>
      </p:sp>
      <p:sp>
        <p:nvSpPr>
          <p:cNvPr id="12" name="Slide Number Placeholder 5">
            <a:extLst>
              <a:ext uri="{FF2B5EF4-FFF2-40B4-BE49-F238E27FC236}">
                <a16:creationId xmlns:a16="http://schemas.microsoft.com/office/drawing/2014/main" id="{2849F009-8335-40E3-B8F6-E0C944D9FD09}"/>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cxnSp>
        <p:nvCxnSpPr>
          <p:cNvPr id="9" name="Straight Connector 8">
            <a:extLst>
              <a:ext uri="{FF2B5EF4-FFF2-40B4-BE49-F238E27FC236}">
                <a16:creationId xmlns:a16="http://schemas.microsoft.com/office/drawing/2014/main" id="{01AA0935-460F-4638-9E37-D59F2DEC0AC4}"/>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186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0A843-22A2-45CD-8189-8D0947C0466B}"/>
              </a:ext>
            </a:extLst>
          </p:cNvPr>
          <p:cNvSpPr>
            <a:spLocks noGrp="1"/>
          </p:cNvSpPr>
          <p:nvPr>
            <p:ph type="title"/>
          </p:nvPr>
        </p:nvSpPr>
        <p:spPr>
          <a:xfrm>
            <a:off x="442915" y="383270"/>
            <a:ext cx="3457573" cy="1373076"/>
          </a:xfrm>
        </p:spPr>
        <p:txBody>
          <a:bodyPr anchor="t" anchorCtr="0">
            <a:normAutofit/>
          </a:bodyPr>
          <a:lstStyle>
            <a:lvl1pPr>
              <a:lnSpc>
                <a:spcPct val="100000"/>
              </a:lnSpc>
              <a:defRPr sz="2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AAAB4C-B3C9-4E63-8A1B-082C0F49215B}"/>
              </a:ext>
            </a:extLst>
          </p:cNvPr>
          <p:cNvSpPr>
            <a:spLocks noGrp="1"/>
          </p:cNvSpPr>
          <p:nvPr>
            <p:ph idx="1"/>
          </p:nvPr>
        </p:nvSpPr>
        <p:spPr>
          <a:xfrm>
            <a:off x="4367213" y="349369"/>
            <a:ext cx="7345362" cy="5167187"/>
          </a:xfrm>
        </p:spPr>
        <p:txBody>
          <a:bodyPr/>
          <a:lstStyle>
            <a:lvl1pPr>
              <a:lnSpc>
                <a:spcPct val="112000"/>
              </a:lnSpc>
              <a:defRPr sz="3200">
                <a:solidFill>
                  <a:schemeClr val="tx2">
                    <a:alpha val="77000"/>
                  </a:schemeClr>
                </a:solidFill>
              </a:defRPr>
            </a:lvl1pPr>
            <a:lvl2pPr>
              <a:lnSpc>
                <a:spcPct val="112000"/>
              </a:lnSpc>
              <a:defRPr sz="3200">
                <a:solidFill>
                  <a:schemeClr val="tx2">
                    <a:alpha val="77000"/>
                  </a:schemeClr>
                </a:solidFill>
              </a:defRPr>
            </a:lvl2pPr>
            <a:lvl3pPr>
              <a:lnSpc>
                <a:spcPct val="120000"/>
              </a:lnSpc>
              <a:defRPr sz="2000">
                <a:solidFill>
                  <a:schemeClr val="tx2">
                    <a:alpha val="77000"/>
                  </a:schemeClr>
                </a:solidFill>
              </a:defRPr>
            </a:lvl3pPr>
            <a:lvl4pPr>
              <a:lnSpc>
                <a:spcPct val="120000"/>
              </a:lnSpc>
              <a:defRPr sz="2000">
                <a:solidFill>
                  <a:schemeClr val="tx2">
                    <a:alpha val="77000"/>
                  </a:schemeClr>
                </a:solidFill>
              </a:defRPr>
            </a:lvl4pPr>
            <a:lvl5pPr>
              <a:lnSpc>
                <a:spcPct val="120000"/>
              </a:lnSpc>
              <a:defRPr sz="1600">
                <a:solidFill>
                  <a:schemeClr val="tx2">
                    <a:alpha val="77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5EDF08E-8814-4AB5-9EEC-0052256A7047}"/>
              </a:ext>
            </a:extLst>
          </p:cNvPr>
          <p:cNvSpPr>
            <a:spLocks noGrp="1"/>
          </p:cNvSpPr>
          <p:nvPr>
            <p:ph type="body" sz="half" idx="2"/>
          </p:nvPr>
        </p:nvSpPr>
        <p:spPr>
          <a:xfrm>
            <a:off x="442915" y="2264229"/>
            <a:ext cx="3457573" cy="3171372"/>
          </a:xfrm>
        </p:spPr>
        <p:txBody>
          <a:bodyPr>
            <a:normAutofit/>
          </a:bodyPr>
          <a:lstStyle>
            <a:lvl1pPr marL="0" indent="0">
              <a:buNone/>
              <a:defRPr sz="1600">
                <a:solidFill>
                  <a:schemeClr val="tx2">
                    <a:alpha val="77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Date Placeholder 3">
            <a:extLst>
              <a:ext uri="{FF2B5EF4-FFF2-40B4-BE49-F238E27FC236}">
                <a16:creationId xmlns:a16="http://schemas.microsoft.com/office/drawing/2014/main" id="{65940B35-2B52-4835-9F7F-6AB86A1212B1}"/>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fld id="{29ACAD25-C1CF-4F11-8692-066E6505443C}" type="datetime2">
              <a:rPr lang="en-US" smtClean="0"/>
              <a:t>Thursday, February 12, 2026</a:t>
            </a:fld>
            <a:endParaRPr lang="en-US" dirty="0"/>
          </a:p>
        </p:txBody>
      </p:sp>
      <p:sp>
        <p:nvSpPr>
          <p:cNvPr id="18" name="Footer Placeholder 4">
            <a:extLst>
              <a:ext uri="{FF2B5EF4-FFF2-40B4-BE49-F238E27FC236}">
                <a16:creationId xmlns:a16="http://schemas.microsoft.com/office/drawing/2014/main" id="{0BAE5D7E-7CFE-48B9-836B-640E4E881CFE}"/>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a:t>Sample Footer Text</a:t>
            </a:r>
            <a:endParaRPr lang="en-US" dirty="0"/>
          </a:p>
        </p:txBody>
      </p:sp>
      <p:sp>
        <p:nvSpPr>
          <p:cNvPr id="19" name="Slide Number Placeholder 5">
            <a:extLst>
              <a:ext uri="{FF2B5EF4-FFF2-40B4-BE49-F238E27FC236}">
                <a16:creationId xmlns:a16="http://schemas.microsoft.com/office/drawing/2014/main" id="{507FA91D-E0EF-4D4B-9E56-5E0033042E01}"/>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defRPr>
            </a:lvl1pPr>
          </a:lstStyle>
          <a:p>
            <a:fld id="{63F9D384-533B-4C4E-B660-F861AA07D173}" type="slidenum">
              <a:rPr lang="en-US" smtClean="0"/>
              <a:pPr/>
              <a:t>‹#›</a:t>
            </a:fld>
            <a:endParaRPr lang="en-US" dirty="0"/>
          </a:p>
        </p:txBody>
      </p:sp>
      <p:cxnSp>
        <p:nvCxnSpPr>
          <p:cNvPr id="20" name="Straight Connector 19">
            <a:extLst>
              <a:ext uri="{FF2B5EF4-FFF2-40B4-BE49-F238E27FC236}">
                <a16:creationId xmlns:a16="http://schemas.microsoft.com/office/drawing/2014/main" id="{E703507D-4779-4D32-85CB-0A8040B6E552}"/>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486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69B5-6EAD-4108-B9E2-9CABAB9DE89D}"/>
              </a:ext>
            </a:extLst>
          </p:cNvPr>
          <p:cNvSpPr>
            <a:spLocks noGrp="1"/>
          </p:cNvSpPr>
          <p:nvPr>
            <p:ph type="title"/>
          </p:nvPr>
        </p:nvSpPr>
        <p:spPr>
          <a:xfrm>
            <a:off x="1335088" y="441324"/>
            <a:ext cx="3932237" cy="952047"/>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275599E-B10D-4308-A5CB-CC7D487B495D}"/>
              </a:ext>
            </a:extLst>
          </p:cNvPr>
          <p:cNvSpPr>
            <a:spLocks noGrp="1"/>
          </p:cNvSpPr>
          <p:nvPr>
            <p:ph type="pic" idx="1"/>
          </p:nvPr>
        </p:nvSpPr>
        <p:spPr>
          <a:xfrm>
            <a:off x="5678488" y="441324"/>
            <a:ext cx="6078083" cy="5508626"/>
          </a:xfrm>
        </p:spPr>
        <p:txBody>
          <a:bodyPr/>
          <a:lstStyle>
            <a:lvl1pPr marL="0" indent="0">
              <a:buNone/>
              <a:defRPr sz="3200">
                <a:solidFill>
                  <a:schemeClr val="tx2">
                    <a:alpha val="77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6034C18-5042-469D-BCF7-26AD9FDCCC1B}"/>
              </a:ext>
            </a:extLst>
          </p:cNvPr>
          <p:cNvSpPr>
            <a:spLocks noGrp="1"/>
          </p:cNvSpPr>
          <p:nvPr>
            <p:ph type="body" sz="half" idx="2"/>
          </p:nvPr>
        </p:nvSpPr>
        <p:spPr>
          <a:xfrm>
            <a:off x="1335088" y="1778000"/>
            <a:ext cx="3932237" cy="4171950"/>
          </a:xfrm>
        </p:spPr>
        <p:txBody>
          <a:bodyPr/>
          <a:lstStyle>
            <a:lvl1pPr marL="0" indent="0">
              <a:buNone/>
              <a:defRPr sz="1600">
                <a:solidFill>
                  <a:schemeClr val="tx2">
                    <a:alpha val="77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a:extLst>
              <a:ext uri="{FF2B5EF4-FFF2-40B4-BE49-F238E27FC236}">
                <a16:creationId xmlns:a16="http://schemas.microsoft.com/office/drawing/2014/main" id="{9FB01925-1670-4C63-8B44-2B14B7BE9D24}"/>
              </a:ext>
            </a:extLst>
          </p:cNvPr>
          <p:cNvSpPr>
            <a:spLocks noGrp="1"/>
          </p:cNvSpPr>
          <p:nvPr>
            <p:ph type="dt" sz="half" idx="10"/>
          </p:nvPr>
        </p:nvSpPr>
        <p:spPr>
          <a:xfrm rot="5400000">
            <a:off x="-935887" y="1377212"/>
            <a:ext cx="2771775" cy="900000"/>
          </a:xfrm>
          <a:prstGeom prst="rect">
            <a:avLst/>
          </a:prstGeom>
        </p:spPr>
        <p:txBody>
          <a:bodyPr/>
          <a:lstStyle>
            <a:lvl1pPr>
              <a:defRPr>
                <a:solidFill>
                  <a:schemeClr val="tx2"/>
                </a:solidFill>
              </a:defRPr>
            </a:lvl1pPr>
          </a:lstStyle>
          <a:p>
            <a:fld id="{91688A1C-01B8-42B6-BBF1-2BCF5E311248}" type="datetime2">
              <a:rPr lang="en-US" smtClean="0"/>
              <a:t>Thursday, February 12, 2026</a:t>
            </a:fld>
            <a:endParaRPr lang="en-US" dirty="0"/>
          </a:p>
        </p:txBody>
      </p:sp>
      <p:sp>
        <p:nvSpPr>
          <p:cNvPr id="13" name="Footer Placeholder 4">
            <a:extLst>
              <a:ext uri="{FF2B5EF4-FFF2-40B4-BE49-F238E27FC236}">
                <a16:creationId xmlns:a16="http://schemas.microsoft.com/office/drawing/2014/main" id="{5CE1A673-960F-4A50-AE54-70AE0DA3B7C7}"/>
              </a:ext>
            </a:extLst>
          </p:cNvPr>
          <p:cNvSpPr>
            <a:spLocks noGrp="1"/>
          </p:cNvSpPr>
          <p:nvPr>
            <p:ph type="ftr" sz="quarter" idx="11"/>
          </p:nvPr>
        </p:nvSpPr>
        <p:spPr>
          <a:xfrm rot="5400000">
            <a:off x="-810475" y="4239475"/>
            <a:ext cx="2520950" cy="900000"/>
          </a:xfrm>
          <a:prstGeom prst="rect">
            <a:avLst/>
          </a:prstGeom>
        </p:spPr>
        <p:txBody>
          <a:bodyPr/>
          <a:lstStyle>
            <a:lvl1pPr>
              <a:defRPr>
                <a:solidFill>
                  <a:schemeClr val="tx2"/>
                </a:solidFill>
              </a:defRPr>
            </a:lvl1pPr>
          </a:lstStyle>
          <a:p>
            <a:r>
              <a:rPr lang="en-US"/>
              <a:t>Sample Footer Text</a:t>
            </a:r>
            <a:endParaRPr lang="en-US" dirty="0"/>
          </a:p>
        </p:txBody>
      </p:sp>
      <p:sp>
        <p:nvSpPr>
          <p:cNvPr id="14" name="Slide Number Placeholder 5">
            <a:extLst>
              <a:ext uri="{FF2B5EF4-FFF2-40B4-BE49-F238E27FC236}">
                <a16:creationId xmlns:a16="http://schemas.microsoft.com/office/drawing/2014/main" id="{9DEF9E6C-740A-4B36-BA9F-32AF986EDA8D}"/>
              </a:ext>
            </a:extLst>
          </p:cNvPr>
          <p:cNvSpPr>
            <a:spLocks noGrp="1"/>
          </p:cNvSpPr>
          <p:nvPr>
            <p:ph type="sldNum" sz="quarter" idx="12"/>
          </p:nvPr>
        </p:nvSpPr>
        <p:spPr>
          <a:xfrm>
            <a:off x="0" y="5949950"/>
            <a:ext cx="900000" cy="900000"/>
          </a:xfrm>
          <a:prstGeom prst="rect">
            <a:avLst/>
          </a:prstGeom>
        </p:spPr>
        <p:txBody>
          <a:bodyPr lIns="72000" rIns="72000">
            <a:normAutofit/>
          </a:bodyPr>
          <a:lstStyle>
            <a:lvl1pPr algn="ctr">
              <a:defRPr sz="3600" b="0">
                <a:ln w="6350">
                  <a:solidFill>
                    <a:schemeClr val="tx2"/>
                  </a:solidFill>
                </a:ln>
                <a:noFill/>
              </a:defRPr>
            </a:lvl1pPr>
          </a:lstStyle>
          <a:p>
            <a:fld id="{63F9D384-533B-4C4E-B660-F861AA07D173}" type="slidenum">
              <a:rPr lang="en-US" smtClean="0"/>
              <a:pPr/>
              <a:t>‹#›</a:t>
            </a:fld>
            <a:endParaRPr lang="en-US" dirty="0"/>
          </a:p>
        </p:txBody>
      </p:sp>
      <p:cxnSp>
        <p:nvCxnSpPr>
          <p:cNvPr id="15" name="Straight Connector 14">
            <a:extLst>
              <a:ext uri="{FF2B5EF4-FFF2-40B4-BE49-F238E27FC236}">
                <a16:creationId xmlns:a16="http://schemas.microsoft.com/office/drawing/2014/main" id="{0D31C920-29CA-4744-9814-A4FCF4554907}"/>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73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086052-6759-46BD-9531-D65FD95519FE}"/>
              </a:ext>
            </a:extLst>
          </p:cNvPr>
          <p:cNvSpPr>
            <a:spLocks noGrp="1"/>
          </p:cNvSpPr>
          <p:nvPr>
            <p:ph type="title"/>
          </p:nvPr>
        </p:nvSpPr>
        <p:spPr>
          <a:xfrm>
            <a:off x="1342800" y="327600"/>
            <a:ext cx="10407600" cy="11412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4E3C3A5-7533-48B0-9C15-F01656766E96}"/>
              </a:ext>
            </a:extLst>
          </p:cNvPr>
          <p:cNvSpPr>
            <a:spLocks noGrp="1"/>
          </p:cNvSpPr>
          <p:nvPr>
            <p:ph type="body" idx="1"/>
          </p:nvPr>
        </p:nvSpPr>
        <p:spPr>
          <a:xfrm>
            <a:off x="1342800" y="2059199"/>
            <a:ext cx="10407600" cy="4356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7135256E-21FA-473A-8EAF-34CE9AD37240}"/>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6C03BBDD-218C-4B2A-98A0-F5F369754705}" type="datetime2">
              <a:rPr lang="en-US" smtClean="0"/>
              <a:pPr/>
              <a:t>Thursday, February 12, 2026</a:t>
            </a:fld>
            <a:endParaRPr lang="en-US" dirty="0">
              <a:latin typeface="+mn-lt"/>
            </a:endParaRPr>
          </a:p>
        </p:txBody>
      </p:sp>
      <p:sp>
        <p:nvSpPr>
          <p:cNvPr id="8" name="Footer Placeholder 4">
            <a:extLst>
              <a:ext uri="{FF2B5EF4-FFF2-40B4-BE49-F238E27FC236}">
                <a16:creationId xmlns:a16="http://schemas.microsoft.com/office/drawing/2014/main" id="{88A99857-D06D-4AFF-8777-07EF0A15F662}"/>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Sample Footer Text</a:t>
            </a:r>
            <a:endParaRPr lang="en-US" dirty="0">
              <a:latin typeface="+mn-lt"/>
            </a:endParaRPr>
          </a:p>
        </p:txBody>
      </p:sp>
      <p:sp>
        <p:nvSpPr>
          <p:cNvPr id="9" name="Slide Number Placeholder 5">
            <a:extLst>
              <a:ext uri="{FF2B5EF4-FFF2-40B4-BE49-F238E27FC236}">
                <a16:creationId xmlns:a16="http://schemas.microsoft.com/office/drawing/2014/main" id="{9172703B-0DDF-46CE-AC34-6233579943D0}"/>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spTree>
    <p:extLst>
      <p:ext uri="{BB962C8B-B14F-4D97-AF65-F5344CB8AC3E}">
        <p14:creationId xmlns:p14="http://schemas.microsoft.com/office/powerpoint/2010/main" val="2413153925"/>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7" r:id="rId6"/>
    <p:sldLayoutId id="2147483782" r:id="rId7"/>
    <p:sldLayoutId id="2147483783" r:id="rId8"/>
    <p:sldLayoutId id="2147483784" r:id="rId9"/>
    <p:sldLayoutId id="2147483786" r:id="rId10"/>
    <p:sldLayoutId id="2147483785" r:id="rId11"/>
    <p:sldLayoutId id="2147483789" r:id="rId12"/>
  </p:sldLayoutIdLst>
  <p:hf sldNum="0" hdr="0" ftr="0" dt="0"/>
  <p:txStyles>
    <p:titleStyle>
      <a:lvl1pPr algn="l" defTabSz="914400" rtl="0" eaLnBrk="1" latinLnBrk="0" hangingPunct="1">
        <a:lnSpc>
          <a:spcPct val="100000"/>
        </a:lnSpc>
        <a:spcBef>
          <a:spcPct val="0"/>
        </a:spcBef>
        <a:buNone/>
        <a:defRPr sz="4800" kern="1200">
          <a:solidFill>
            <a:schemeClr val="tx2"/>
          </a:solidFill>
          <a:latin typeface="+mj-lt"/>
          <a:ea typeface="Microsoft Sans Serif" panose="020B0604020202020204" pitchFamily="34" charset="0"/>
          <a:cs typeface="Microsoft Sans Serif" panose="020B0604020202020204" pitchFamily="34" charset="0"/>
        </a:defRPr>
      </a:lvl1pPr>
    </p:titleStyle>
    <p:bodyStyle>
      <a:lvl1pPr marL="360000" indent="-360000" algn="l" defTabSz="914400" rtl="0" eaLnBrk="1" latinLnBrk="0" hangingPunct="1">
        <a:lnSpc>
          <a:spcPct val="120000"/>
        </a:lnSpc>
        <a:spcBef>
          <a:spcPts val="800"/>
        </a:spcBef>
        <a:buSzPct val="70000"/>
        <a:buFont typeface="Wingdings 2" panose="05020102010507070707" pitchFamily="18" charset="2"/>
        <a:buChar char="à"/>
        <a:defRPr sz="2000" kern="1200">
          <a:solidFill>
            <a:schemeClr val="tx2">
              <a:alpha val="77000"/>
            </a:schemeClr>
          </a:solidFill>
          <a:latin typeface="+mn-lt"/>
          <a:ea typeface="Microsoft Sans Serif" panose="020B0604020202020204" pitchFamily="34" charset="0"/>
          <a:cs typeface="Microsoft Sans Serif" panose="020B0604020202020204" pitchFamily="34" charset="0"/>
        </a:defRPr>
      </a:lvl1pPr>
      <a:lvl2pPr marL="720000" indent="-360000" algn="l" defTabSz="914400" rtl="0" eaLnBrk="1" latinLnBrk="0" hangingPunct="1">
        <a:lnSpc>
          <a:spcPct val="120000"/>
        </a:lnSpc>
        <a:spcBef>
          <a:spcPts val="800"/>
        </a:spcBef>
        <a:buSzPct val="70000"/>
        <a:buFont typeface="Wingdings 2" panose="05020102010507070707" pitchFamily="18" charset="2"/>
        <a:buChar char="à"/>
        <a:defRPr sz="2000" kern="1200">
          <a:solidFill>
            <a:schemeClr val="tx2">
              <a:alpha val="77000"/>
            </a:schemeClr>
          </a:solidFill>
          <a:latin typeface="+mn-lt"/>
          <a:ea typeface="Microsoft Sans Serif" panose="020B0604020202020204" pitchFamily="34" charset="0"/>
          <a:cs typeface="Microsoft Sans Serif" panose="020B0604020202020204" pitchFamily="34" charset="0"/>
        </a:defRPr>
      </a:lvl2pPr>
      <a:lvl3pPr marL="1143000" indent="-288000" algn="l" defTabSz="914400" rtl="0" eaLnBrk="1" latinLnBrk="0" hangingPunct="1">
        <a:lnSpc>
          <a:spcPct val="120000"/>
        </a:lnSpc>
        <a:spcBef>
          <a:spcPts val="800"/>
        </a:spcBef>
        <a:buSzPct val="70000"/>
        <a:buFont typeface="Wingdings 2" panose="05020102010507070707" pitchFamily="18" charset="2"/>
        <a:buChar char="à"/>
        <a:defRPr sz="1600" kern="1200">
          <a:solidFill>
            <a:schemeClr val="tx2">
              <a:alpha val="77000"/>
            </a:schemeClr>
          </a:solidFill>
          <a:latin typeface="+mn-lt"/>
          <a:ea typeface="Microsoft Sans Serif" panose="020B0604020202020204" pitchFamily="34" charset="0"/>
          <a:cs typeface="Microsoft Sans Serif" panose="020B0604020202020204" pitchFamily="34" charset="0"/>
        </a:defRPr>
      </a:lvl3pPr>
      <a:lvl4pPr marL="1600200" indent="-288000" algn="l" defTabSz="914400" rtl="0" eaLnBrk="1" latinLnBrk="0" hangingPunct="1">
        <a:lnSpc>
          <a:spcPct val="120000"/>
        </a:lnSpc>
        <a:spcBef>
          <a:spcPts val="800"/>
        </a:spcBef>
        <a:buSzPct val="70000"/>
        <a:buFont typeface="Wingdings 2" panose="05020102010507070707" pitchFamily="18" charset="2"/>
        <a:buChar char="à"/>
        <a:defRPr sz="1600" kern="1200">
          <a:solidFill>
            <a:schemeClr val="tx2">
              <a:alpha val="77000"/>
            </a:schemeClr>
          </a:solidFill>
          <a:latin typeface="+mn-lt"/>
          <a:ea typeface="Microsoft Sans Serif" panose="020B0604020202020204" pitchFamily="34" charset="0"/>
          <a:cs typeface="Microsoft Sans Serif" panose="020B0604020202020204" pitchFamily="34" charset="0"/>
        </a:defRPr>
      </a:lvl4pPr>
      <a:lvl5pPr marL="2057400" indent="-288000" algn="l" defTabSz="914400" rtl="0" eaLnBrk="1" latinLnBrk="0" hangingPunct="1">
        <a:lnSpc>
          <a:spcPct val="120000"/>
        </a:lnSpc>
        <a:spcBef>
          <a:spcPts val="800"/>
        </a:spcBef>
        <a:buSzPct val="70000"/>
        <a:buFont typeface="Wingdings 2" panose="05020102010507070707" pitchFamily="18" charset="2"/>
        <a:buChar char="à"/>
        <a:defRPr sz="1600" kern="1200">
          <a:solidFill>
            <a:schemeClr val="tx2">
              <a:alpha val="77000"/>
            </a:schemeClr>
          </a:solidFill>
          <a:latin typeface="+mn-lt"/>
          <a:ea typeface="Microsoft Sans Serif" panose="020B0604020202020204" pitchFamily="34" charset="0"/>
          <a:cs typeface="Microsoft Sans Serif"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384DFCF-812D-4D4D-AF17-87CF2409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0F87E24-6D7E-4F22-ADFD-76D1C4E70500}"/>
              </a:ext>
            </a:extLst>
          </p:cNvPr>
          <p:cNvPicPr>
            <a:picLocks noChangeAspect="1"/>
          </p:cNvPicPr>
          <p:nvPr/>
        </p:nvPicPr>
        <p:blipFill rotWithShape="1">
          <a:blip r:embed="rId3"/>
          <a:srcRect t="25742"/>
          <a:stretch/>
        </p:blipFill>
        <p:spPr>
          <a:xfrm>
            <a:off x="20" y="2"/>
            <a:ext cx="12191980" cy="6857999"/>
          </a:xfrm>
          <a:custGeom>
            <a:avLst/>
            <a:gdLst/>
            <a:ahLst/>
            <a:cxnLst/>
            <a:rect l="l" t="t" r="r" b="b"/>
            <a:pathLst>
              <a:path w="5880100" h="6857999">
                <a:moveTo>
                  <a:pt x="0" y="0"/>
                </a:moveTo>
                <a:lnTo>
                  <a:pt x="5880100" y="0"/>
                </a:lnTo>
                <a:lnTo>
                  <a:pt x="5880100" y="6857999"/>
                </a:lnTo>
                <a:lnTo>
                  <a:pt x="0" y="6857999"/>
                </a:lnTo>
                <a:close/>
              </a:path>
            </a:pathLst>
          </a:custGeom>
        </p:spPr>
      </p:pic>
      <p:sp>
        <p:nvSpPr>
          <p:cNvPr id="20" name="Rectangle 19">
            <a:extLst>
              <a:ext uri="{FF2B5EF4-FFF2-40B4-BE49-F238E27FC236}">
                <a16:creationId xmlns:a16="http://schemas.microsoft.com/office/drawing/2014/main" id="{4E5510F6-578F-4795-916E-B4F8271F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1673" cy="6858000"/>
          </a:xfrm>
          <a:prstGeom prst="rect">
            <a:avLst/>
          </a:prstGeom>
          <a:solidFill>
            <a:schemeClr val="tx1">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8217C5-299C-3140-94ED-F498EB509D5E}"/>
              </a:ext>
            </a:extLst>
          </p:cNvPr>
          <p:cNvSpPr>
            <a:spLocks noGrp="1"/>
          </p:cNvSpPr>
          <p:nvPr>
            <p:ph type="ctrTitle"/>
          </p:nvPr>
        </p:nvSpPr>
        <p:spPr>
          <a:xfrm>
            <a:off x="1342801" y="323999"/>
            <a:ext cx="2725960" cy="4031611"/>
          </a:xfrm>
        </p:spPr>
        <p:txBody>
          <a:bodyPr anchor="t">
            <a:normAutofit/>
          </a:bodyPr>
          <a:lstStyle/>
          <a:p>
            <a:r>
              <a:rPr lang="en-US" sz="4100" dirty="0">
                <a:solidFill>
                  <a:schemeClr val="bg2"/>
                </a:solidFill>
              </a:rPr>
              <a:t>Reducing balance loans</a:t>
            </a:r>
          </a:p>
        </p:txBody>
      </p:sp>
      <p:sp>
        <p:nvSpPr>
          <p:cNvPr id="3" name="Subtitle 2">
            <a:extLst>
              <a:ext uri="{FF2B5EF4-FFF2-40B4-BE49-F238E27FC236}">
                <a16:creationId xmlns:a16="http://schemas.microsoft.com/office/drawing/2014/main" id="{E4193993-DFED-D545-8A6F-4C88FE942AC0}"/>
              </a:ext>
            </a:extLst>
          </p:cNvPr>
          <p:cNvSpPr>
            <a:spLocks noGrp="1"/>
          </p:cNvSpPr>
          <p:nvPr>
            <p:ph type="subTitle" idx="1"/>
          </p:nvPr>
        </p:nvSpPr>
        <p:spPr>
          <a:xfrm>
            <a:off x="1343027" y="5265738"/>
            <a:ext cx="2735482" cy="1150935"/>
          </a:xfrm>
        </p:spPr>
        <p:txBody>
          <a:bodyPr>
            <a:normAutofit/>
          </a:bodyPr>
          <a:lstStyle/>
          <a:p>
            <a:r>
              <a:rPr lang="en-US" sz="2000" dirty="0">
                <a:solidFill>
                  <a:schemeClr val="bg2">
                    <a:alpha val="56000"/>
                  </a:schemeClr>
                </a:solidFill>
              </a:rPr>
              <a:t>6B</a:t>
            </a:r>
          </a:p>
        </p:txBody>
      </p:sp>
      <p:cxnSp>
        <p:nvCxnSpPr>
          <p:cNvPr id="22" name="Straight Connector 21">
            <a:extLst>
              <a:ext uri="{FF2B5EF4-FFF2-40B4-BE49-F238E27FC236}">
                <a16:creationId xmlns:a16="http://schemas.microsoft.com/office/drawing/2014/main" id="{B0E17F91-3488-4CC0-9982-10628CE7C0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0000" y="0"/>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F5C7151-702A-4C5C-B963-102594D0C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11673" y="0"/>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FE2954D-631F-41B8-828D-CE3DB44AD1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9999" y="4787656"/>
            <a:ext cx="3611676"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7453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5F227-C34A-524E-A4B1-325DB15E33B3}"/>
              </a:ext>
            </a:extLst>
          </p:cNvPr>
          <p:cNvSpPr>
            <a:spLocks noGrp="1"/>
          </p:cNvSpPr>
          <p:nvPr>
            <p:ph type="title"/>
          </p:nvPr>
        </p:nvSpPr>
        <p:spPr>
          <a:xfrm>
            <a:off x="987084" y="0"/>
            <a:ext cx="11117943" cy="817790"/>
          </a:xfrm>
        </p:spPr>
        <p:txBody>
          <a:bodyPr>
            <a:normAutofit/>
          </a:bodyPr>
          <a:lstStyle/>
          <a:p>
            <a:r>
              <a:rPr lang="en-US" sz="4000" dirty="0"/>
              <a:t>Reading and interpreting an amortisation table</a:t>
            </a:r>
          </a:p>
        </p:txBody>
      </p:sp>
      <p:sp>
        <p:nvSpPr>
          <p:cNvPr id="3" name="Content Placeholder 2">
            <a:extLst>
              <a:ext uri="{FF2B5EF4-FFF2-40B4-BE49-F238E27FC236}">
                <a16:creationId xmlns:a16="http://schemas.microsoft.com/office/drawing/2014/main" id="{94F96C8E-2CA4-4A4C-A057-AE1E42549498}"/>
              </a:ext>
            </a:extLst>
          </p:cNvPr>
          <p:cNvSpPr>
            <a:spLocks noGrp="1"/>
          </p:cNvSpPr>
          <p:nvPr>
            <p:ph idx="1"/>
          </p:nvPr>
        </p:nvSpPr>
        <p:spPr>
          <a:xfrm>
            <a:off x="0" y="612094"/>
            <a:ext cx="11117943" cy="6245905"/>
          </a:xfrm>
        </p:spPr>
        <p:txBody>
          <a:bodyPr/>
          <a:lstStyle/>
          <a:p>
            <a:pPr>
              <a:spcBef>
                <a:spcPts val="0"/>
              </a:spcBef>
            </a:pPr>
            <a:r>
              <a:rPr lang="en-US" sz="1800" dirty="0"/>
              <a:t>A business borrows </a:t>
            </a:r>
            <a:r>
              <a:rPr lang="en-US" sz="1800" dirty="0">
                <a:solidFill>
                  <a:srgbClr val="0070C0">
                    <a:alpha val="77000"/>
                  </a:srgbClr>
                </a:solidFill>
              </a:rPr>
              <a:t>$10000 </a:t>
            </a:r>
            <a:r>
              <a:rPr lang="en-US" sz="1800" dirty="0"/>
              <a:t>at a rate of </a:t>
            </a:r>
            <a:r>
              <a:rPr lang="en-US" sz="1800" dirty="0">
                <a:solidFill>
                  <a:srgbClr val="0070C0"/>
                </a:solidFill>
              </a:rPr>
              <a:t>8%</a:t>
            </a:r>
            <a:r>
              <a:rPr lang="en-US" sz="1800" dirty="0"/>
              <a:t> per annum. The loan is to be repaid by making </a:t>
            </a:r>
            <a:r>
              <a:rPr lang="en-US" sz="1800" dirty="0">
                <a:solidFill>
                  <a:srgbClr val="0070C0">
                    <a:alpha val="77000"/>
                  </a:srgbClr>
                </a:solidFill>
              </a:rPr>
              <a:t>four quarterly</a:t>
            </a:r>
            <a:r>
              <a:rPr lang="en-US" sz="1800" dirty="0"/>
              <a:t> payments of </a:t>
            </a:r>
            <a:r>
              <a:rPr lang="en-US" sz="1800" dirty="0">
                <a:solidFill>
                  <a:srgbClr val="0070C0"/>
                </a:solidFill>
              </a:rPr>
              <a:t>$2626.20</a:t>
            </a:r>
            <a:r>
              <a:rPr lang="en-US" sz="1800" dirty="0"/>
              <a:t>. The amortisation table for this loan is shown below.</a:t>
            </a:r>
          </a:p>
          <a:p>
            <a:pPr>
              <a:spcBef>
                <a:spcPts val="0"/>
              </a:spcBef>
            </a:pPr>
            <a:endParaRPr lang="en-US" sz="1800" dirty="0"/>
          </a:p>
          <a:p>
            <a:pPr>
              <a:spcBef>
                <a:spcPts val="0"/>
              </a:spcBef>
            </a:pPr>
            <a:endParaRPr lang="en-US" sz="1800" dirty="0"/>
          </a:p>
          <a:p>
            <a:pPr>
              <a:spcBef>
                <a:spcPts val="0"/>
              </a:spcBef>
            </a:pPr>
            <a:endParaRPr lang="en-US" sz="1800" dirty="0"/>
          </a:p>
          <a:p>
            <a:pPr>
              <a:spcBef>
                <a:spcPts val="0"/>
              </a:spcBef>
            </a:pPr>
            <a:endParaRPr lang="en-US" sz="1800" dirty="0"/>
          </a:p>
          <a:p>
            <a:pPr>
              <a:spcBef>
                <a:spcPts val="0"/>
              </a:spcBef>
            </a:pPr>
            <a:endParaRPr lang="en-US" sz="1800" dirty="0"/>
          </a:p>
          <a:p>
            <a:pPr>
              <a:spcBef>
                <a:spcPts val="0"/>
              </a:spcBef>
            </a:pPr>
            <a:endParaRPr lang="en-US" sz="1800" dirty="0"/>
          </a:p>
          <a:p>
            <a:pPr>
              <a:spcBef>
                <a:spcPts val="0"/>
              </a:spcBef>
            </a:pPr>
            <a:endParaRPr lang="en-US" sz="1800" dirty="0"/>
          </a:p>
          <a:p>
            <a:pPr>
              <a:spcBef>
                <a:spcPts val="0"/>
              </a:spcBef>
            </a:pPr>
            <a:endParaRPr lang="en-US" sz="1800" dirty="0"/>
          </a:p>
          <a:p>
            <a:pPr>
              <a:spcBef>
                <a:spcPts val="0"/>
              </a:spcBef>
            </a:pPr>
            <a:endParaRPr lang="en-US" sz="1800" dirty="0"/>
          </a:p>
          <a:p>
            <a:pPr marL="0" indent="0">
              <a:spcBef>
                <a:spcPts val="0"/>
              </a:spcBef>
              <a:buNone/>
            </a:pPr>
            <a:r>
              <a:rPr lang="en-US" sz="1800" dirty="0"/>
              <a:t>*the final payment has been adjusted so that the final balance is zero.</a:t>
            </a:r>
          </a:p>
          <a:p>
            <a:pPr marL="0" indent="0">
              <a:spcBef>
                <a:spcPts val="0"/>
              </a:spcBef>
              <a:buNone/>
            </a:pPr>
            <a:r>
              <a:rPr lang="en-US" sz="1800" dirty="0"/>
              <a:t>a. Determine, to the nearest cent:</a:t>
            </a:r>
          </a:p>
          <a:p>
            <a:pPr>
              <a:spcBef>
                <a:spcPts val="0"/>
              </a:spcBef>
            </a:pPr>
            <a:r>
              <a:rPr lang="en-US" sz="1800" dirty="0"/>
              <a:t>1. the quarterly interest rate</a:t>
            </a:r>
          </a:p>
          <a:p>
            <a:pPr>
              <a:spcBef>
                <a:spcPts val="0"/>
              </a:spcBef>
            </a:pPr>
            <a:r>
              <a:rPr lang="en-US" sz="1800" dirty="0"/>
              <a:t>2. the interest paid when payment 1 is made using the quarterly interest rate</a:t>
            </a:r>
          </a:p>
          <a:p>
            <a:pPr>
              <a:spcBef>
                <a:spcPts val="0"/>
              </a:spcBef>
            </a:pPr>
            <a:r>
              <a:rPr lang="en-US" sz="1800" dirty="0"/>
              <a:t>3. the principal repaid from payment 2</a:t>
            </a:r>
          </a:p>
          <a:p>
            <a:pPr>
              <a:spcBef>
                <a:spcPts val="0"/>
              </a:spcBef>
            </a:pPr>
            <a:r>
              <a:rPr lang="en-US" sz="1800" dirty="0"/>
              <a:t>4. the balance of the loan after payment 3 has been made</a:t>
            </a:r>
          </a:p>
          <a:p>
            <a:pPr>
              <a:spcBef>
                <a:spcPts val="0"/>
              </a:spcBef>
            </a:pPr>
            <a:r>
              <a:rPr lang="en-US" sz="1800" dirty="0"/>
              <a:t>5. the total cost of repaying the loan</a:t>
            </a:r>
          </a:p>
          <a:p>
            <a:pPr marL="0" indent="0">
              <a:spcBef>
                <a:spcPts val="0"/>
              </a:spcBef>
              <a:buNone/>
            </a:pPr>
            <a:r>
              <a:rPr lang="en-US" sz="1800" dirty="0"/>
              <a:t>b. verify that the total amount of interest paid = total cost of the loan - principal</a:t>
            </a:r>
          </a:p>
        </p:txBody>
      </p:sp>
      <p:pic>
        <p:nvPicPr>
          <p:cNvPr id="4" name="Picture 3">
            <a:extLst>
              <a:ext uri="{FF2B5EF4-FFF2-40B4-BE49-F238E27FC236}">
                <a16:creationId xmlns:a16="http://schemas.microsoft.com/office/drawing/2014/main" id="{0B263311-7AF5-4245-A097-E4E891576F83}"/>
              </a:ext>
            </a:extLst>
          </p:cNvPr>
          <p:cNvPicPr>
            <a:picLocks noChangeAspect="1"/>
          </p:cNvPicPr>
          <p:nvPr/>
        </p:nvPicPr>
        <p:blipFill>
          <a:blip r:embed="rId2"/>
          <a:stretch>
            <a:fillRect/>
          </a:stretch>
        </p:blipFill>
        <p:spPr>
          <a:xfrm>
            <a:off x="36285" y="1254756"/>
            <a:ext cx="9042400" cy="3255551"/>
          </a:xfrm>
          <a:prstGeom prst="rect">
            <a:avLst/>
          </a:prstGeom>
        </p:spPr>
      </p:pic>
      <p:sp>
        <p:nvSpPr>
          <p:cNvPr id="5" name="Rectangle 4">
            <a:extLst>
              <a:ext uri="{FF2B5EF4-FFF2-40B4-BE49-F238E27FC236}">
                <a16:creationId xmlns:a16="http://schemas.microsoft.com/office/drawing/2014/main" id="{02B731F7-DDAF-1F42-8DE2-D2A309D4E3B5}"/>
              </a:ext>
            </a:extLst>
          </p:cNvPr>
          <p:cNvSpPr/>
          <p:nvPr/>
        </p:nvSpPr>
        <p:spPr>
          <a:xfrm>
            <a:off x="3701143" y="4826726"/>
            <a:ext cx="4419600" cy="369332"/>
          </a:xfrm>
          <a:prstGeom prst="rect">
            <a:avLst/>
          </a:prstGeom>
          <a:ln w="28575">
            <a:solidFill>
              <a:schemeClr val="tx1"/>
            </a:solidFill>
          </a:ln>
        </p:spPr>
        <p:txBody>
          <a:bodyPr wrap="square">
            <a:spAutoFit/>
          </a:bodyPr>
          <a:lstStyle/>
          <a:p>
            <a:r>
              <a:rPr lang="en-AU" b="0" i="0" u="none" strike="noStrike" dirty="0">
                <a:solidFill>
                  <a:srgbClr val="009EC6"/>
                </a:solidFill>
                <a:effectLst/>
                <a:latin typeface="Aharoni"/>
              </a:rPr>
              <a:t>Quarterly interest rate=8/4=2% or 0.02</a:t>
            </a:r>
            <a:endParaRPr lang="en-US" dirty="0">
              <a:latin typeface="Aharoni"/>
            </a:endParaRPr>
          </a:p>
        </p:txBody>
      </p:sp>
      <p:sp>
        <p:nvSpPr>
          <p:cNvPr id="6" name="Rectangle 5">
            <a:extLst>
              <a:ext uri="{FF2B5EF4-FFF2-40B4-BE49-F238E27FC236}">
                <a16:creationId xmlns:a16="http://schemas.microsoft.com/office/drawing/2014/main" id="{22D76D53-C2FC-8145-821B-2D932EFD8D5A}"/>
              </a:ext>
            </a:extLst>
          </p:cNvPr>
          <p:cNvSpPr/>
          <p:nvPr/>
        </p:nvSpPr>
        <p:spPr>
          <a:xfrm>
            <a:off x="9303657" y="1678452"/>
            <a:ext cx="2481943" cy="646331"/>
          </a:xfrm>
          <a:prstGeom prst="rect">
            <a:avLst/>
          </a:prstGeom>
          <a:ln w="28575">
            <a:solidFill>
              <a:schemeClr val="tx1"/>
            </a:solidFill>
          </a:ln>
        </p:spPr>
        <p:txBody>
          <a:bodyPr wrap="square">
            <a:spAutoFit/>
          </a:bodyPr>
          <a:lstStyle/>
          <a:p>
            <a:r>
              <a:rPr lang="en-AU" b="0" i="0" dirty="0">
                <a:solidFill>
                  <a:srgbClr val="009EC6"/>
                </a:solidFill>
                <a:effectLst/>
                <a:latin typeface="Aharoni"/>
              </a:rPr>
              <a:t>Interest paid </a:t>
            </a:r>
            <a:r>
              <a:rPr lang="en-AU" b="0" i="0" u="none" strike="noStrike" dirty="0">
                <a:solidFill>
                  <a:srgbClr val="009EC6"/>
                </a:solidFill>
                <a:effectLst/>
                <a:latin typeface="Aharoni"/>
              </a:rPr>
              <a:t>= 2%</a:t>
            </a:r>
            <a:r>
              <a:rPr lang="en-AU" b="0" i="0" dirty="0">
                <a:solidFill>
                  <a:srgbClr val="009EC6"/>
                </a:solidFill>
                <a:effectLst/>
                <a:latin typeface="Aharoni"/>
              </a:rPr>
              <a:t> of </a:t>
            </a:r>
            <a:r>
              <a:rPr lang="en-AU" b="0" i="0" u="none" strike="noStrike" dirty="0">
                <a:solidFill>
                  <a:srgbClr val="009EC6"/>
                </a:solidFill>
                <a:effectLst/>
                <a:latin typeface="Aharoni"/>
              </a:rPr>
              <a:t>$10000 = $200</a:t>
            </a:r>
            <a:endParaRPr lang="en-US" dirty="0">
              <a:latin typeface="Aharoni"/>
            </a:endParaRPr>
          </a:p>
        </p:txBody>
      </p:sp>
      <p:sp>
        <p:nvSpPr>
          <p:cNvPr id="7" name="Rectangle 6">
            <a:extLst>
              <a:ext uri="{FF2B5EF4-FFF2-40B4-BE49-F238E27FC236}">
                <a16:creationId xmlns:a16="http://schemas.microsoft.com/office/drawing/2014/main" id="{45F3EC93-55B5-C54A-83BD-95B75BB9D395}"/>
              </a:ext>
            </a:extLst>
          </p:cNvPr>
          <p:cNvSpPr/>
          <p:nvPr/>
        </p:nvSpPr>
        <p:spPr>
          <a:xfrm>
            <a:off x="9078685" y="2438066"/>
            <a:ext cx="3077029" cy="646331"/>
          </a:xfrm>
          <a:prstGeom prst="rect">
            <a:avLst/>
          </a:prstGeom>
          <a:ln w="28575">
            <a:solidFill>
              <a:schemeClr val="accent1"/>
            </a:solidFill>
          </a:ln>
        </p:spPr>
        <p:txBody>
          <a:bodyPr wrap="square">
            <a:spAutoFit/>
          </a:bodyPr>
          <a:lstStyle/>
          <a:p>
            <a:r>
              <a:rPr lang="en-AU" b="0" i="0" u="none" strike="noStrike" dirty="0">
                <a:solidFill>
                  <a:srgbClr val="009EC6"/>
                </a:solidFill>
                <a:effectLst/>
                <a:latin typeface="Aharoni"/>
              </a:rPr>
              <a:t>Principal reduction = 2626.20−151.48 = $2474.72</a:t>
            </a:r>
            <a:endParaRPr lang="en-US" dirty="0">
              <a:latin typeface="Aharoni"/>
            </a:endParaRPr>
          </a:p>
        </p:txBody>
      </p:sp>
      <p:sp>
        <p:nvSpPr>
          <p:cNvPr id="8" name="Rectangle 7">
            <a:extLst>
              <a:ext uri="{FF2B5EF4-FFF2-40B4-BE49-F238E27FC236}">
                <a16:creationId xmlns:a16="http://schemas.microsoft.com/office/drawing/2014/main" id="{8E156273-C7B1-E745-ACA6-30C9734DA621}"/>
              </a:ext>
            </a:extLst>
          </p:cNvPr>
          <p:cNvSpPr/>
          <p:nvPr/>
        </p:nvSpPr>
        <p:spPr>
          <a:xfrm>
            <a:off x="9078685" y="3197680"/>
            <a:ext cx="3062627" cy="1200329"/>
          </a:xfrm>
          <a:prstGeom prst="rect">
            <a:avLst/>
          </a:prstGeom>
          <a:ln w="28575">
            <a:solidFill>
              <a:schemeClr val="tx1"/>
            </a:solidFill>
          </a:ln>
        </p:spPr>
        <p:txBody>
          <a:bodyPr wrap="square">
            <a:spAutoFit/>
          </a:bodyPr>
          <a:lstStyle/>
          <a:p>
            <a:r>
              <a:rPr lang="en-AU" b="0" i="0" u="none" strike="noStrike" dirty="0">
                <a:solidFill>
                  <a:srgbClr val="009EC6"/>
                </a:solidFill>
                <a:effectLst/>
                <a:latin typeface="Aharoni"/>
              </a:rPr>
              <a:t>Balance of the loan after 3 payments = 5099.08−2524.22 = $2574.86</a:t>
            </a:r>
            <a:endParaRPr lang="en-US" dirty="0">
              <a:latin typeface="Aharoni"/>
            </a:endParaRPr>
          </a:p>
        </p:txBody>
      </p:sp>
      <p:sp>
        <p:nvSpPr>
          <p:cNvPr id="9" name="Rectangle 8">
            <a:extLst>
              <a:ext uri="{FF2B5EF4-FFF2-40B4-BE49-F238E27FC236}">
                <a16:creationId xmlns:a16="http://schemas.microsoft.com/office/drawing/2014/main" id="{5AF05787-2C97-3842-AF3E-B65473A5999A}"/>
              </a:ext>
            </a:extLst>
          </p:cNvPr>
          <p:cNvSpPr/>
          <p:nvPr/>
        </p:nvSpPr>
        <p:spPr>
          <a:xfrm>
            <a:off x="8498283" y="4720857"/>
            <a:ext cx="3643029" cy="646331"/>
          </a:xfrm>
          <a:prstGeom prst="rect">
            <a:avLst/>
          </a:prstGeom>
          <a:ln w="28575">
            <a:solidFill>
              <a:schemeClr val="tx1"/>
            </a:solidFill>
          </a:ln>
        </p:spPr>
        <p:txBody>
          <a:bodyPr wrap="square">
            <a:spAutoFit/>
          </a:bodyPr>
          <a:lstStyle/>
          <a:p>
            <a:r>
              <a:rPr lang="en-AU" b="0" i="0" u="none" strike="noStrike" dirty="0">
                <a:solidFill>
                  <a:srgbClr val="009EC6"/>
                </a:solidFill>
                <a:effectLst/>
                <a:latin typeface="Aharoni"/>
              </a:rPr>
              <a:t>Total cost = 3×2626.20+2626.36 = $10504.96</a:t>
            </a:r>
            <a:endParaRPr lang="en-US" dirty="0">
              <a:latin typeface="Aharoni"/>
            </a:endParaRPr>
          </a:p>
        </p:txBody>
      </p:sp>
      <p:sp>
        <p:nvSpPr>
          <p:cNvPr id="10" name="Rectangle 9">
            <a:extLst>
              <a:ext uri="{FF2B5EF4-FFF2-40B4-BE49-F238E27FC236}">
                <a16:creationId xmlns:a16="http://schemas.microsoft.com/office/drawing/2014/main" id="{DF9E40A5-1ED7-6744-A71A-949A47F641F9}"/>
              </a:ext>
            </a:extLst>
          </p:cNvPr>
          <p:cNvSpPr/>
          <p:nvPr/>
        </p:nvSpPr>
        <p:spPr>
          <a:xfrm>
            <a:off x="7721600" y="5789428"/>
            <a:ext cx="4419600" cy="646331"/>
          </a:xfrm>
          <a:prstGeom prst="rect">
            <a:avLst/>
          </a:prstGeom>
          <a:ln w="28575">
            <a:solidFill>
              <a:schemeClr val="tx1"/>
            </a:solidFill>
          </a:ln>
        </p:spPr>
        <p:txBody>
          <a:bodyPr wrap="square">
            <a:spAutoFit/>
          </a:bodyPr>
          <a:lstStyle/>
          <a:p>
            <a:r>
              <a:rPr lang="en-AU" b="0" i="0" u="none" strike="noStrike" dirty="0">
                <a:solidFill>
                  <a:srgbClr val="009EC6"/>
                </a:solidFill>
                <a:effectLst/>
                <a:latin typeface="Aharoni"/>
              </a:rPr>
              <a:t>Total interest=$10504.96−10000=$504.96</a:t>
            </a:r>
            <a:endParaRPr lang="en-US" dirty="0">
              <a:latin typeface="Aharoni"/>
            </a:endParaRPr>
          </a:p>
        </p:txBody>
      </p:sp>
      <p:cxnSp>
        <p:nvCxnSpPr>
          <p:cNvPr id="11" name="Straight Arrow Connector 10">
            <a:extLst>
              <a:ext uri="{FF2B5EF4-FFF2-40B4-BE49-F238E27FC236}">
                <a16:creationId xmlns:a16="http://schemas.microsoft.com/office/drawing/2014/main" id="{BFC92B89-E21C-E645-9477-87E31408E67C}"/>
              </a:ext>
            </a:extLst>
          </p:cNvPr>
          <p:cNvCxnSpPr>
            <a:cxnSpLocks/>
          </p:cNvCxnSpPr>
          <p:nvPr/>
        </p:nvCxnSpPr>
        <p:spPr>
          <a:xfrm flipH="1">
            <a:off x="3207658" y="5065486"/>
            <a:ext cx="493485"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9931ABA-12DC-1544-8D5E-DCE9F1A87025}"/>
              </a:ext>
            </a:extLst>
          </p:cNvPr>
          <p:cNvCxnSpPr>
            <a:cxnSpLocks/>
          </p:cNvCxnSpPr>
          <p:nvPr/>
        </p:nvCxnSpPr>
        <p:spPr>
          <a:xfrm flipH="1">
            <a:off x="4557486" y="2090057"/>
            <a:ext cx="4746172" cy="4708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88A280E-5190-9B40-9A20-64794EE9740B}"/>
              </a:ext>
            </a:extLst>
          </p:cNvPr>
          <p:cNvCxnSpPr>
            <a:cxnSpLocks/>
          </p:cNvCxnSpPr>
          <p:nvPr/>
        </p:nvCxnSpPr>
        <p:spPr>
          <a:xfrm flipH="1">
            <a:off x="6908800" y="2656114"/>
            <a:ext cx="21336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6A11372-A2DC-A840-9333-A29E8795BEF9}"/>
              </a:ext>
            </a:extLst>
          </p:cNvPr>
          <p:cNvCxnSpPr>
            <a:cxnSpLocks/>
          </p:cNvCxnSpPr>
          <p:nvPr/>
        </p:nvCxnSpPr>
        <p:spPr>
          <a:xfrm flipH="1">
            <a:off x="8795657" y="3289077"/>
            <a:ext cx="24674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3EE580C-3714-B749-B804-030EA5288486}"/>
              </a:ext>
            </a:extLst>
          </p:cNvPr>
          <p:cNvCxnSpPr>
            <a:cxnSpLocks/>
          </p:cNvCxnSpPr>
          <p:nvPr/>
        </p:nvCxnSpPr>
        <p:spPr>
          <a:xfrm flipH="1">
            <a:off x="4259945" y="5097800"/>
            <a:ext cx="4238198" cy="130788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90F32FC-8ACB-D846-8F80-24BB7709EAE2}"/>
              </a:ext>
            </a:extLst>
          </p:cNvPr>
          <p:cNvCxnSpPr>
            <a:cxnSpLocks/>
          </p:cNvCxnSpPr>
          <p:nvPr/>
        </p:nvCxnSpPr>
        <p:spPr>
          <a:xfrm flipH="1">
            <a:off x="8360229" y="6527406"/>
            <a:ext cx="1614770" cy="17113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21ABE81-199D-D041-9205-999C13AD9E0D}"/>
              </a:ext>
            </a:extLst>
          </p:cNvPr>
          <p:cNvCxnSpPr>
            <a:cxnSpLocks/>
          </p:cNvCxnSpPr>
          <p:nvPr/>
        </p:nvCxnSpPr>
        <p:spPr>
          <a:xfrm flipH="1" flipV="1">
            <a:off x="4557485" y="4292140"/>
            <a:ext cx="3164115" cy="186593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46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fill="hold"/>
                                        <p:tgtEl>
                                          <p:spTgt spid="30"/>
                                        </p:tgtEl>
                                        <p:attrNameLst>
                                          <p:attrName>ppt_x</p:attrName>
                                        </p:attrNameLst>
                                      </p:cBhvr>
                                      <p:tavLst>
                                        <p:tav tm="0">
                                          <p:val>
                                            <p:strVal val="#ppt_x"/>
                                          </p:val>
                                        </p:tav>
                                        <p:tav tm="100000">
                                          <p:val>
                                            <p:strVal val="#ppt_x"/>
                                          </p:val>
                                        </p:tav>
                                      </p:tavLst>
                                    </p:anim>
                                    <p:anim calcmode="lin" valueType="num">
                                      <p:cBhvr additive="base">
                                        <p:cTn id="7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7"/>
                                        </p:tgtEl>
                                        <p:attrNameLst>
                                          <p:attrName>style.visibility</p:attrName>
                                        </p:attrNameLst>
                                      </p:cBhvr>
                                      <p:to>
                                        <p:strVal val="visible"/>
                                      </p:to>
                                    </p:set>
                                    <p:anim calcmode="lin" valueType="num">
                                      <p:cBhvr additive="base">
                                        <p:cTn id="79" dur="500" fill="hold"/>
                                        <p:tgtEl>
                                          <p:spTgt spid="37"/>
                                        </p:tgtEl>
                                        <p:attrNameLst>
                                          <p:attrName>ppt_x</p:attrName>
                                        </p:attrNameLst>
                                      </p:cBhvr>
                                      <p:tavLst>
                                        <p:tav tm="0">
                                          <p:val>
                                            <p:strVal val="#ppt_x"/>
                                          </p:val>
                                        </p:tav>
                                        <p:tav tm="100000">
                                          <p:val>
                                            <p:strVal val="#ppt_x"/>
                                          </p:val>
                                        </p:tav>
                                      </p:tavLst>
                                    </p:anim>
                                    <p:anim calcmode="lin" valueType="num">
                                      <p:cBhvr additive="base">
                                        <p:cTn id="8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B17BA-4A15-5736-DEEF-C9563DB8337A}"/>
              </a:ext>
            </a:extLst>
          </p:cNvPr>
          <p:cNvSpPr>
            <a:spLocks noGrp="1"/>
          </p:cNvSpPr>
          <p:nvPr>
            <p:ph type="title"/>
          </p:nvPr>
        </p:nvSpPr>
        <p:spPr/>
        <p:txBody>
          <a:bodyPr>
            <a:normAutofit fontScale="90000"/>
          </a:bodyPr>
          <a:lstStyle/>
          <a:p>
            <a:r>
              <a:rPr lang="en-AU" b="0" dirty="0"/>
              <a:t>Reducing balance loans – finance solver</a:t>
            </a:r>
            <a:br>
              <a:rPr lang="en-AU" b="0" dirty="0"/>
            </a:br>
            <a:endParaRPr lang="en-AU" b="0" dirty="0"/>
          </a:p>
        </p:txBody>
      </p:sp>
      <p:sp>
        <p:nvSpPr>
          <p:cNvPr id="6" name="Text Placeholder 5">
            <a:extLst>
              <a:ext uri="{FF2B5EF4-FFF2-40B4-BE49-F238E27FC236}">
                <a16:creationId xmlns:a16="http://schemas.microsoft.com/office/drawing/2014/main" id="{5FC3BF36-8831-2735-D456-A68847F63ACA}"/>
              </a:ext>
            </a:extLst>
          </p:cNvPr>
          <p:cNvSpPr>
            <a:spLocks noGrp="1"/>
          </p:cNvSpPr>
          <p:nvPr>
            <p:ph type="body" sz="quarter" idx="17"/>
          </p:nvPr>
        </p:nvSpPr>
        <p:spPr>
          <a:xfrm>
            <a:off x="205495" y="849244"/>
            <a:ext cx="9480246" cy="394330"/>
          </a:xfrm>
        </p:spPr>
        <p:txBody>
          <a:bodyPr/>
          <a:lstStyle/>
          <a:p>
            <a:r>
              <a:rPr lang="en-AU" dirty="0"/>
              <a:t>Key takeaway</a:t>
            </a:r>
          </a:p>
        </p:txBody>
      </p:sp>
      <p:sp>
        <p:nvSpPr>
          <p:cNvPr id="24" name="Text Placeholder 2">
            <a:extLst>
              <a:ext uri="{FF2B5EF4-FFF2-40B4-BE49-F238E27FC236}">
                <a16:creationId xmlns:a16="http://schemas.microsoft.com/office/drawing/2014/main" id="{0A44154F-3833-5CA0-6792-D1CBC55F58FE}"/>
              </a:ext>
            </a:extLst>
          </p:cNvPr>
          <p:cNvSpPr txBox="1">
            <a:spLocks/>
          </p:cNvSpPr>
          <p:nvPr/>
        </p:nvSpPr>
        <p:spPr>
          <a:xfrm>
            <a:off x="208218" y="1263688"/>
            <a:ext cx="6949728" cy="354094"/>
          </a:xfrm>
          <a:prstGeom prst="rect">
            <a:avLst/>
          </a:prstGeom>
        </p:spPr>
        <p:txBody>
          <a:bodyPr wrap="square" lIns="95970" tIns="47985" rIns="95970" bIns="47985">
            <a:spAutoFit/>
          </a:bodyPr>
          <a:lstStyle>
            <a:lvl1pPr marL="0" indent="0" algn="l" defTabSz="914400" rtl="0" eaLnBrk="1" latinLnBrk="0" hangingPunct="1">
              <a:lnSpc>
                <a:spcPct val="110000"/>
              </a:lnSpc>
              <a:spcBef>
                <a:spcPts val="1000"/>
              </a:spcBef>
              <a:spcAft>
                <a:spcPts val="600"/>
              </a:spcAft>
              <a:buFont typeface="Arial" panose="020B0604020202020204" pitchFamily="34" charset="0"/>
              <a:buNone/>
              <a:defRPr sz="1200" b="0" i="0" kern="1200">
                <a:solidFill>
                  <a:schemeClr val="tx1"/>
                </a:solidFill>
                <a:latin typeface="Whitney SSm Book" pitchFamily="2" charset="0"/>
                <a:ea typeface="+mn-ea"/>
                <a:cs typeface="+mn-cs"/>
              </a:defRPr>
            </a:lvl1pPr>
            <a:lvl2pPr marL="457200" indent="0" algn="l" defTabSz="914400" rtl="0" eaLnBrk="1" latinLnBrk="0" hangingPunct="1">
              <a:lnSpc>
                <a:spcPct val="110000"/>
              </a:lnSpc>
              <a:spcBef>
                <a:spcPts val="500"/>
              </a:spcBef>
              <a:spcAft>
                <a:spcPts val="600"/>
              </a:spcAft>
              <a:buFont typeface="Arial" panose="020B0604020202020204" pitchFamily="34" charset="0"/>
              <a:buNone/>
              <a:defRPr sz="1200" b="0" i="0" kern="1200">
                <a:solidFill>
                  <a:schemeClr val="tx1"/>
                </a:solidFill>
                <a:latin typeface="Whitney SSm Semibold" pitchFamily="2" charset="0"/>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200" b="0" i="0" kern="1200">
                <a:solidFill>
                  <a:schemeClr val="tx1"/>
                </a:solidFill>
                <a:latin typeface="Whitney SSm Book" pitchFamily="2" charset="0"/>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200" b="0" i="0" kern="1200">
                <a:solidFill>
                  <a:schemeClr val="tx1"/>
                </a:solidFill>
                <a:latin typeface="Whitney SSm Semibold" pitchFamily="2" charset="0"/>
                <a:ea typeface="+mn-ea"/>
                <a:cs typeface="+mn-cs"/>
              </a:defRPr>
            </a:lvl4pPr>
            <a:lvl5pPr marL="2057400" indent="-228600" algn="l" defTabSz="914400" rtl="0" eaLnBrk="1" latinLnBrk="0" hangingPunct="1">
              <a:lnSpc>
                <a:spcPct val="110000"/>
              </a:lnSpc>
              <a:spcBef>
                <a:spcPts val="0"/>
              </a:spcBef>
              <a:spcAft>
                <a:spcPts val="600"/>
              </a:spcAft>
              <a:buFont typeface="Arial" panose="020B0604020202020204" pitchFamily="34" charset="0"/>
              <a:buChar char="•"/>
              <a:defRPr sz="1200" b="0" i="0" kern="1200">
                <a:solidFill>
                  <a:schemeClr val="tx1"/>
                </a:solidFill>
                <a:latin typeface="Whitney SSm Semi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99" dirty="0"/>
              <a:t>This is how we fill in the finance solver:</a:t>
            </a:r>
          </a:p>
        </p:txBody>
      </p:sp>
      <p:sp>
        <p:nvSpPr>
          <p:cNvPr id="19" name="Round Single Corner of Rectangle 18">
            <a:extLst>
              <a:ext uri="{FF2B5EF4-FFF2-40B4-BE49-F238E27FC236}">
                <a16:creationId xmlns:a16="http://schemas.microsoft.com/office/drawing/2014/main" id="{9EF77518-8C3C-F282-1906-3ED2E73572EA}"/>
              </a:ext>
            </a:extLst>
          </p:cNvPr>
          <p:cNvSpPr/>
          <p:nvPr/>
        </p:nvSpPr>
        <p:spPr>
          <a:xfrm>
            <a:off x="6556359" y="5774945"/>
            <a:ext cx="3138982" cy="1085149"/>
          </a:xfrm>
          <a:prstGeom prst="round1Rect">
            <a:avLst>
              <a:gd name="adj" fmla="val 3440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5970" tIns="95970" rIns="95970" bIns="95970" rtlCol="0" anchor="ctr">
            <a:spAutoFit/>
          </a:bodyPr>
          <a:lstStyle/>
          <a:p>
            <a:pPr marL="181974">
              <a:lnSpc>
                <a:spcPct val="110000"/>
              </a:lnSpc>
            </a:pPr>
            <a:r>
              <a:rPr lang="en-AU" sz="1333" dirty="0">
                <a:solidFill>
                  <a:schemeClr val="accent3">
                    <a:lumMod val="75000"/>
                  </a:schemeClr>
                </a:solidFill>
                <a:latin typeface="Whitney SSm Semibold" pitchFamily="2" charset="0"/>
                <a:ea typeface="Whitney Office" charset="0"/>
                <a:cs typeface="Whitney Office" charset="0"/>
              </a:rPr>
              <a:t>Tip!</a:t>
            </a:r>
          </a:p>
          <a:p>
            <a:pPr marL="181974">
              <a:lnSpc>
                <a:spcPct val="110000"/>
              </a:lnSpc>
            </a:pPr>
            <a:r>
              <a:rPr lang="en-AU" sz="1333" dirty="0">
                <a:solidFill>
                  <a:schemeClr val="tx1">
                    <a:lumMod val="90000"/>
                    <a:lumOff val="10000"/>
                  </a:schemeClr>
                </a:solidFill>
                <a:latin typeface="Whitney SSm Book" pitchFamily="2" charset="0"/>
                <a:ea typeface="Whitney Office" charset="0"/>
                <a:cs typeface="Whitney Office" charset="0"/>
              </a:rPr>
              <a:t>For PV, </a:t>
            </a:r>
            <a:r>
              <a:rPr lang="en-AU" sz="1333" dirty="0" err="1">
                <a:solidFill>
                  <a:schemeClr val="tx1">
                    <a:lumMod val="90000"/>
                    <a:lumOff val="10000"/>
                  </a:schemeClr>
                </a:solidFill>
                <a:latin typeface="Whitney SSm Book" pitchFamily="2" charset="0"/>
                <a:ea typeface="Whitney Office" charset="0"/>
                <a:cs typeface="Whitney Office" charset="0"/>
              </a:rPr>
              <a:t>Pmt</a:t>
            </a:r>
            <a:r>
              <a:rPr lang="en-AU" sz="1333" dirty="0">
                <a:solidFill>
                  <a:schemeClr val="tx1">
                    <a:lumMod val="90000"/>
                    <a:lumOff val="10000"/>
                  </a:schemeClr>
                </a:solidFill>
                <a:latin typeface="Whitney SSm Book" pitchFamily="2" charset="0"/>
                <a:ea typeface="Whitney Office" charset="0"/>
                <a:cs typeface="Whitney Office" charset="0"/>
              </a:rPr>
              <a:t>, FV:</a:t>
            </a:r>
          </a:p>
          <a:p>
            <a:pPr marL="181974">
              <a:lnSpc>
                <a:spcPct val="110000"/>
              </a:lnSpc>
            </a:pPr>
            <a:r>
              <a:rPr lang="en-AU" sz="1333" dirty="0">
                <a:solidFill>
                  <a:schemeClr val="tx1">
                    <a:lumMod val="90000"/>
                    <a:lumOff val="10000"/>
                  </a:schemeClr>
                </a:solidFill>
                <a:latin typeface="Whitney SSm Book" pitchFamily="2" charset="0"/>
                <a:ea typeface="Whitney Office" charset="0"/>
                <a:cs typeface="Whitney Office" charset="0"/>
              </a:rPr>
              <a:t>A value you </a:t>
            </a:r>
            <a:r>
              <a:rPr lang="en-AU" sz="1333" dirty="0">
                <a:solidFill>
                  <a:schemeClr val="tx1">
                    <a:lumMod val="50000"/>
                    <a:lumOff val="50000"/>
                  </a:schemeClr>
                </a:solidFill>
                <a:latin typeface="Whitney SSm Semibold" pitchFamily="2" charset="0"/>
                <a:ea typeface="Whitney Office" charset="0"/>
                <a:cs typeface="Whitney Office" charset="0"/>
              </a:rPr>
              <a:t>RECEIVE</a:t>
            </a:r>
            <a:r>
              <a:rPr lang="en-AU" sz="1333" dirty="0">
                <a:solidFill>
                  <a:schemeClr val="tx1">
                    <a:lumMod val="90000"/>
                    <a:lumOff val="10000"/>
                  </a:schemeClr>
                </a:solidFill>
                <a:latin typeface="Whitney SSm Book" pitchFamily="2" charset="0"/>
                <a:ea typeface="Whitney Office" charset="0"/>
                <a:cs typeface="Whitney Office" charset="0"/>
              </a:rPr>
              <a:t> is positive</a:t>
            </a:r>
          </a:p>
          <a:p>
            <a:pPr marL="181974">
              <a:lnSpc>
                <a:spcPct val="110000"/>
              </a:lnSpc>
            </a:pPr>
            <a:r>
              <a:rPr lang="en-AU" sz="1333" dirty="0">
                <a:solidFill>
                  <a:schemeClr val="tx1">
                    <a:lumMod val="90000"/>
                    <a:lumOff val="10000"/>
                  </a:schemeClr>
                </a:solidFill>
                <a:latin typeface="Whitney SSm Book" pitchFamily="2" charset="0"/>
                <a:ea typeface="Whitney Office" charset="0"/>
                <a:cs typeface="Whitney Office" charset="0"/>
              </a:rPr>
              <a:t>A value you </a:t>
            </a:r>
            <a:r>
              <a:rPr lang="en-AU" sz="1333" dirty="0">
                <a:solidFill>
                  <a:schemeClr val="tx1">
                    <a:lumMod val="50000"/>
                    <a:lumOff val="50000"/>
                  </a:schemeClr>
                </a:solidFill>
                <a:latin typeface="Whitney SSm Semibold" pitchFamily="2" charset="0"/>
                <a:ea typeface="Whitney Office" charset="0"/>
                <a:cs typeface="Whitney Office" charset="0"/>
              </a:rPr>
              <a:t>GIVE</a:t>
            </a:r>
            <a:r>
              <a:rPr lang="en-AU" sz="1333" dirty="0">
                <a:solidFill>
                  <a:schemeClr val="tx1">
                    <a:lumMod val="90000"/>
                    <a:lumOff val="10000"/>
                  </a:schemeClr>
                </a:solidFill>
                <a:latin typeface="Whitney SSm Book" pitchFamily="2" charset="0"/>
                <a:ea typeface="Whitney Office" charset="0"/>
                <a:cs typeface="Whitney Office" charset="0"/>
              </a:rPr>
              <a:t> is negative</a:t>
            </a:r>
          </a:p>
        </p:txBody>
      </p:sp>
      <p:pic>
        <p:nvPicPr>
          <p:cNvPr id="21" name="Picture 20">
            <a:extLst>
              <a:ext uri="{FF2B5EF4-FFF2-40B4-BE49-F238E27FC236}">
                <a16:creationId xmlns:a16="http://schemas.microsoft.com/office/drawing/2014/main" id="{9FBAD854-F32F-90C2-77E3-92439840B327}"/>
              </a:ext>
            </a:extLst>
          </p:cNvPr>
          <p:cNvPicPr>
            <a:picLocks noChangeAspect="1"/>
          </p:cNvPicPr>
          <p:nvPr/>
        </p:nvPicPr>
        <p:blipFill>
          <a:blip r:embed="rId3">
            <a:duotone>
              <a:schemeClr val="accent3">
                <a:shade val="45000"/>
                <a:satMod val="135000"/>
              </a:schemeClr>
              <a:prstClr val="white"/>
            </a:duotone>
          </a:blip>
          <a:stretch>
            <a:fillRect/>
          </a:stretch>
        </p:blipFill>
        <p:spPr>
          <a:xfrm>
            <a:off x="9167148" y="5871257"/>
            <a:ext cx="191941" cy="287911"/>
          </a:xfrm>
          <a:prstGeom prst="rect">
            <a:avLst/>
          </a:prstGeom>
          <a:noFill/>
        </p:spPr>
      </p:pic>
      <p:grpSp>
        <p:nvGrpSpPr>
          <p:cNvPr id="4" name="Group 3">
            <a:extLst>
              <a:ext uri="{FF2B5EF4-FFF2-40B4-BE49-F238E27FC236}">
                <a16:creationId xmlns:a16="http://schemas.microsoft.com/office/drawing/2014/main" id="{ECFDB683-B8A7-6D48-22FC-163988D6A3ED}"/>
              </a:ext>
            </a:extLst>
          </p:cNvPr>
          <p:cNvGrpSpPr/>
          <p:nvPr/>
        </p:nvGrpSpPr>
        <p:grpSpPr>
          <a:xfrm>
            <a:off x="208218" y="1653046"/>
            <a:ext cx="4904714" cy="3239438"/>
            <a:chOff x="353086" y="2237108"/>
            <a:chExt cx="3679671" cy="2430329"/>
          </a:xfrm>
        </p:grpSpPr>
        <p:grpSp>
          <p:nvGrpSpPr>
            <p:cNvPr id="5" name="Group 4">
              <a:extLst>
                <a:ext uri="{FF2B5EF4-FFF2-40B4-BE49-F238E27FC236}">
                  <a16:creationId xmlns:a16="http://schemas.microsoft.com/office/drawing/2014/main" id="{8CE9404D-E952-CBDD-ADE2-51383F89F2E5}"/>
                </a:ext>
              </a:extLst>
            </p:cNvPr>
            <p:cNvGrpSpPr/>
            <p:nvPr/>
          </p:nvGrpSpPr>
          <p:grpSpPr>
            <a:xfrm>
              <a:off x="353086" y="2237108"/>
              <a:ext cx="3679671" cy="2430329"/>
              <a:chOff x="0" y="0"/>
              <a:chExt cx="3594100" cy="2698750"/>
            </a:xfrm>
          </p:grpSpPr>
          <p:pic>
            <p:nvPicPr>
              <p:cNvPr id="15" name="Picture 14">
                <a:extLst>
                  <a:ext uri="{FF2B5EF4-FFF2-40B4-BE49-F238E27FC236}">
                    <a16:creationId xmlns:a16="http://schemas.microsoft.com/office/drawing/2014/main" id="{A1CC256C-C458-42D3-791D-5809394322F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594100" cy="2698750"/>
              </a:xfrm>
              <a:prstGeom prst="rect">
                <a:avLst/>
              </a:prstGeom>
              <a:noFill/>
              <a:ln>
                <a:noFill/>
              </a:ln>
            </p:spPr>
          </p:pic>
          <p:grpSp>
            <p:nvGrpSpPr>
              <p:cNvPr id="16" name="Group 15">
                <a:extLst>
                  <a:ext uri="{FF2B5EF4-FFF2-40B4-BE49-F238E27FC236}">
                    <a16:creationId xmlns:a16="http://schemas.microsoft.com/office/drawing/2014/main" id="{2FA32183-C135-D0F6-F138-3E4BBB53DECF}"/>
                  </a:ext>
                </a:extLst>
              </p:cNvPr>
              <p:cNvGrpSpPr/>
              <p:nvPr/>
            </p:nvGrpSpPr>
            <p:grpSpPr>
              <a:xfrm>
                <a:off x="779929" y="355784"/>
                <a:ext cx="2411282" cy="2306323"/>
                <a:chOff x="0" y="11539"/>
                <a:chExt cx="2411282" cy="2306323"/>
              </a:xfrm>
            </p:grpSpPr>
            <p:sp>
              <p:nvSpPr>
                <p:cNvPr id="18" name="Text Box 2">
                  <a:extLst>
                    <a:ext uri="{FF2B5EF4-FFF2-40B4-BE49-F238E27FC236}">
                      <a16:creationId xmlns:a16="http://schemas.microsoft.com/office/drawing/2014/main" id="{95AABEA4-838C-651F-C44D-B7C8EB4DBD7A}"/>
                    </a:ext>
                  </a:extLst>
                </p:cNvPr>
                <p:cNvSpPr txBox="1">
                  <a:spLocks noChangeArrowheads="1"/>
                </p:cNvSpPr>
                <p:nvPr/>
              </p:nvSpPr>
              <p:spPr bwMode="auto">
                <a:xfrm>
                  <a:off x="0" y="11539"/>
                  <a:ext cx="2373630" cy="241935"/>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0" name="Text Box 2">
                  <a:extLst>
                    <a:ext uri="{FF2B5EF4-FFF2-40B4-BE49-F238E27FC236}">
                      <a16:creationId xmlns:a16="http://schemas.microsoft.com/office/drawing/2014/main" id="{B903E926-0886-D5E6-ECC5-E84F45D4A068}"/>
                    </a:ext>
                  </a:extLst>
                </p:cNvPr>
                <p:cNvSpPr txBox="1">
                  <a:spLocks noChangeArrowheads="1"/>
                </p:cNvSpPr>
                <p:nvPr/>
              </p:nvSpPr>
              <p:spPr bwMode="auto">
                <a:xfrm>
                  <a:off x="0" y="344244"/>
                  <a:ext cx="2373630" cy="231140"/>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2" name="Text Box 2">
                  <a:extLst>
                    <a:ext uri="{FF2B5EF4-FFF2-40B4-BE49-F238E27FC236}">
                      <a16:creationId xmlns:a16="http://schemas.microsoft.com/office/drawing/2014/main" id="{107B9AB6-FCA8-9846-AF2A-9E09B6C738D7}"/>
                    </a:ext>
                  </a:extLst>
                </p:cNvPr>
                <p:cNvSpPr txBox="1">
                  <a:spLocks noChangeArrowheads="1"/>
                </p:cNvSpPr>
                <p:nvPr/>
              </p:nvSpPr>
              <p:spPr bwMode="auto">
                <a:xfrm>
                  <a:off x="10758" y="688489"/>
                  <a:ext cx="2373630" cy="231140"/>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3" name="Text Box 2">
                  <a:extLst>
                    <a:ext uri="{FF2B5EF4-FFF2-40B4-BE49-F238E27FC236}">
                      <a16:creationId xmlns:a16="http://schemas.microsoft.com/office/drawing/2014/main" id="{A32AEF56-C9AB-FD7F-4C79-0C9DE190F626}"/>
                    </a:ext>
                  </a:extLst>
                </p:cNvPr>
                <p:cNvSpPr txBox="1">
                  <a:spLocks noChangeArrowheads="1"/>
                </p:cNvSpPr>
                <p:nvPr/>
              </p:nvSpPr>
              <p:spPr bwMode="auto">
                <a:xfrm>
                  <a:off x="10758" y="1032734"/>
                  <a:ext cx="2373630" cy="247015"/>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5" name="Text Box 2">
                  <a:extLst>
                    <a:ext uri="{FF2B5EF4-FFF2-40B4-BE49-F238E27FC236}">
                      <a16:creationId xmlns:a16="http://schemas.microsoft.com/office/drawing/2014/main" id="{BDFD8A67-CB40-B719-2275-4E0EC2F5C6C4}"/>
                    </a:ext>
                  </a:extLst>
                </p:cNvPr>
                <p:cNvSpPr txBox="1">
                  <a:spLocks noChangeArrowheads="1"/>
                </p:cNvSpPr>
                <p:nvPr/>
              </p:nvSpPr>
              <p:spPr bwMode="auto">
                <a:xfrm>
                  <a:off x="26895" y="1382357"/>
                  <a:ext cx="2373630" cy="231140"/>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6" name="Text Box 2">
                  <a:extLst>
                    <a:ext uri="{FF2B5EF4-FFF2-40B4-BE49-F238E27FC236}">
                      <a16:creationId xmlns:a16="http://schemas.microsoft.com/office/drawing/2014/main" id="{903189C1-8984-FB9A-01FC-4B889804FC02}"/>
                    </a:ext>
                  </a:extLst>
                </p:cNvPr>
                <p:cNvSpPr txBox="1">
                  <a:spLocks noChangeArrowheads="1"/>
                </p:cNvSpPr>
                <p:nvPr/>
              </p:nvSpPr>
              <p:spPr bwMode="auto">
                <a:xfrm>
                  <a:off x="37652" y="1731981"/>
                  <a:ext cx="2373630" cy="236220"/>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sp>
              <p:nvSpPr>
                <p:cNvPr id="27" name="Text Box 2">
                  <a:extLst>
                    <a:ext uri="{FF2B5EF4-FFF2-40B4-BE49-F238E27FC236}">
                      <a16:creationId xmlns:a16="http://schemas.microsoft.com/office/drawing/2014/main" id="{13A078FD-7EA0-0340-60F7-3E3CCE84A17D}"/>
                    </a:ext>
                  </a:extLst>
                </p:cNvPr>
                <p:cNvSpPr txBox="1">
                  <a:spLocks noChangeArrowheads="1"/>
                </p:cNvSpPr>
                <p:nvPr/>
              </p:nvSpPr>
              <p:spPr bwMode="auto">
                <a:xfrm>
                  <a:off x="37652" y="2070847"/>
                  <a:ext cx="2373630" cy="247015"/>
                </a:xfrm>
                <a:prstGeom prst="rect">
                  <a:avLst/>
                </a:prstGeom>
                <a:solidFill>
                  <a:srgbClr val="FFFFFF"/>
                </a:solidFill>
                <a:ln w="9525">
                  <a:noFill/>
                  <a:miter lim="800000"/>
                  <a:headEnd/>
                  <a:tailEnd/>
                </a:ln>
              </p:spPr>
              <p:txBody>
                <a:bodyPr rot="0" vert="horz" wrap="square" lIns="121882" tIns="60941" rIns="121882" bIns="60941" anchor="t" anchorCtr="0">
                  <a:noAutofit/>
                </a:bodyPr>
                <a:lstStyle/>
                <a:p>
                  <a:r>
                    <a:rPr lang="en-AU" sz="1466">
                      <a:latin typeface="Calibri" panose="020F0502020204030204" pitchFamily="34" charset="0"/>
                      <a:ea typeface="Calibri" panose="020F0502020204030204" pitchFamily="34" charset="0"/>
                      <a:cs typeface="Arial" panose="020B0604020202020204" pitchFamily="34" charset="0"/>
                    </a:rPr>
                    <a:t> </a:t>
                  </a:r>
                </a:p>
              </p:txBody>
            </p:sp>
          </p:grpSp>
        </p:grpSp>
        <p:sp>
          <p:nvSpPr>
            <p:cNvPr id="7" name="TextBox 6">
              <a:extLst>
                <a:ext uri="{FF2B5EF4-FFF2-40B4-BE49-F238E27FC236}">
                  <a16:creationId xmlns:a16="http://schemas.microsoft.com/office/drawing/2014/main" id="{51DE4FC7-B1CF-2B1A-2B9A-8DB611ED3D11}"/>
                </a:ext>
              </a:extLst>
            </p:cNvPr>
            <p:cNvSpPr txBox="1"/>
            <p:nvPr/>
          </p:nvSpPr>
          <p:spPr>
            <a:xfrm>
              <a:off x="1090624" y="2536458"/>
              <a:ext cx="2130558" cy="253898"/>
            </a:xfrm>
            <a:prstGeom prst="rect">
              <a:avLst/>
            </a:prstGeom>
            <a:noFill/>
          </p:spPr>
          <p:txBody>
            <a:bodyPr wrap="square">
              <a:spAutoFit/>
            </a:bodyPr>
            <a:lstStyle/>
            <a:p>
              <a:r>
                <a:rPr lang="en-US" sz="1599" dirty="0">
                  <a:latin typeface="Whitney SSm Book" pitchFamily="2" charset="0"/>
                </a:rPr>
                <a:t>Total number of periods</a:t>
              </a:r>
              <a:endParaRPr lang="en-AU" sz="1599" dirty="0">
                <a:latin typeface="Whitney SSm Book" pitchFamily="2" charset="0"/>
              </a:endParaRPr>
            </a:p>
          </p:txBody>
        </p:sp>
        <p:sp>
          <p:nvSpPr>
            <p:cNvPr id="9" name="TextBox 8">
              <a:extLst>
                <a:ext uri="{FF2B5EF4-FFF2-40B4-BE49-F238E27FC236}">
                  <a16:creationId xmlns:a16="http://schemas.microsoft.com/office/drawing/2014/main" id="{727E3B57-94EC-AD36-D2DD-A004100205C1}"/>
                </a:ext>
              </a:extLst>
            </p:cNvPr>
            <p:cNvSpPr txBox="1"/>
            <p:nvPr/>
          </p:nvSpPr>
          <p:spPr>
            <a:xfrm>
              <a:off x="1101328" y="2823651"/>
              <a:ext cx="2529652" cy="253898"/>
            </a:xfrm>
            <a:prstGeom prst="rect">
              <a:avLst/>
            </a:prstGeom>
            <a:noFill/>
          </p:spPr>
          <p:txBody>
            <a:bodyPr wrap="square">
              <a:spAutoFit/>
            </a:bodyPr>
            <a:lstStyle/>
            <a:p>
              <a:r>
                <a:rPr lang="en-US" sz="1599" dirty="0">
                  <a:latin typeface="Whitney SSm Book" pitchFamily="2" charset="0"/>
                </a:rPr>
                <a:t>Annual interest rate </a:t>
              </a:r>
              <a:endParaRPr lang="en-AU" sz="1599" dirty="0">
                <a:latin typeface="Whitney SSm Book" pitchFamily="2" charset="0"/>
              </a:endParaRPr>
            </a:p>
          </p:txBody>
        </p:sp>
        <p:sp>
          <p:nvSpPr>
            <p:cNvPr id="10" name="TextBox 9">
              <a:extLst>
                <a:ext uri="{FF2B5EF4-FFF2-40B4-BE49-F238E27FC236}">
                  <a16:creationId xmlns:a16="http://schemas.microsoft.com/office/drawing/2014/main" id="{EA746D49-26C3-E43C-2618-1D9DFB8203C1}"/>
                </a:ext>
              </a:extLst>
            </p:cNvPr>
            <p:cNvSpPr txBox="1"/>
            <p:nvPr/>
          </p:nvSpPr>
          <p:spPr>
            <a:xfrm>
              <a:off x="1090624" y="3133151"/>
              <a:ext cx="2529652" cy="253898"/>
            </a:xfrm>
            <a:prstGeom prst="rect">
              <a:avLst/>
            </a:prstGeom>
            <a:noFill/>
          </p:spPr>
          <p:txBody>
            <a:bodyPr wrap="square">
              <a:spAutoFit/>
            </a:bodyPr>
            <a:lstStyle/>
            <a:p>
              <a:r>
                <a:rPr lang="en-US" sz="1599" dirty="0">
                  <a:latin typeface="Whitney SSm Book" pitchFamily="2" charset="0"/>
                </a:rPr>
                <a:t>Present value </a:t>
              </a:r>
              <a:endParaRPr lang="en-AU" sz="1599" dirty="0">
                <a:latin typeface="Whitney SSm Book" pitchFamily="2" charset="0"/>
              </a:endParaRPr>
            </a:p>
          </p:txBody>
        </p:sp>
        <p:sp>
          <p:nvSpPr>
            <p:cNvPr id="11" name="TextBox 10">
              <a:extLst>
                <a:ext uri="{FF2B5EF4-FFF2-40B4-BE49-F238E27FC236}">
                  <a16:creationId xmlns:a16="http://schemas.microsoft.com/office/drawing/2014/main" id="{6D99CC7F-369B-D323-C458-544F49C9B923}"/>
                </a:ext>
              </a:extLst>
            </p:cNvPr>
            <p:cNvSpPr txBox="1"/>
            <p:nvPr/>
          </p:nvSpPr>
          <p:spPr>
            <a:xfrm>
              <a:off x="1090624" y="3443010"/>
              <a:ext cx="2529652" cy="253898"/>
            </a:xfrm>
            <a:prstGeom prst="rect">
              <a:avLst/>
            </a:prstGeom>
            <a:noFill/>
          </p:spPr>
          <p:txBody>
            <a:bodyPr wrap="square">
              <a:spAutoFit/>
            </a:bodyPr>
            <a:lstStyle/>
            <a:p>
              <a:r>
                <a:rPr lang="en-US" sz="1599" dirty="0">
                  <a:latin typeface="Whitney SSm Book" pitchFamily="2" charset="0"/>
                </a:rPr>
                <a:t>Payment</a:t>
              </a:r>
              <a:endParaRPr lang="en-AU" sz="1599" dirty="0">
                <a:latin typeface="Whitney SSm Book" pitchFamily="2" charset="0"/>
              </a:endParaRPr>
            </a:p>
          </p:txBody>
        </p:sp>
        <p:sp>
          <p:nvSpPr>
            <p:cNvPr id="12" name="TextBox 11">
              <a:extLst>
                <a:ext uri="{FF2B5EF4-FFF2-40B4-BE49-F238E27FC236}">
                  <a16:creationId xmlns:a16="http://schemas.microsoft.com/office/drawing/2014/main" id="{A69429FA-B02D-F01F-1351-DB0F31AB7258}"/>
                </a:ext>
              </a:extLst>
            </p:cNvPr>
            <p:cNvSpPr txBox="1"/>
            <p:nvPr/>
          </p:nvSpPr>
          <p:spPr>
            <a:xfrm>
              <a:off x="1101328" y="3747030"/>
              <a:ext cx="2529652" cy="253898"/>
            </a:xfrm>
            <a:prstGeom prst="rect">
              <a:avLst/>
            </a:prstGeom>
            <a:noFill/>
          </p:spPr>
          <p:txBody>
            <a:bodyPr wrap="square">
              <a:spAutoFit/>
            </a:bodyPr>
            <a:lstStyle/>
            <a:p>
              <a:r>
                <a:rPr lang="en-US" sz="1599" dirty="0">
                  <a:latin typeface="Whitney SSm Book" pitchFamily="2" charset="0"/>
                </a:rPr>
                <a:t>Future value</a:t>
              </a:r>
              <a:endParaRPr lang="en-AU" sz="1599" dirty="0">
                <a:latin typeface="Whitney SSm Book" pitchFamily="2" charset="0"/>
              </a:endParaRPr>
            </a:p>
          </p:txBody>
        </p:sp>
        <p:sp>
          <p:nvSpPr>
            <p:cNvPr id="13" name="TextBox 12">
              <a:extLst>
                <a:ext uri="{FF2B5EF4-FFF2-40B4-BE49-F238E27FC236}">
                  <a16:creationId xmlns:a16="http://schemas.microsoft.com/office/drawing/2014/main" id="{EB78BB3C-BECC-C042-D2F0-9E8E8A840709}"/>
                </a:ext>
              </a:extLst>
            </p:cNvPr>
            <p:cNvSpPr txBox="1"/>
            <p:nvPr/>
          </p:nvSpPr>
          <p:spPr>
            <a:xfrm>
              <a:off x="1090624" y="4054660"/>
              <a:ext cx="2529652" cy="253898"/>
            </a:xfrm>
            <a:prstGeom prst="rect">
              <a:avLst/>
            </a:prstGeom>
            <a:noFill/>
          </p:spPr>
          <p:txBody>
            <a:bodyPr wrap="square">
              <a:spAutoFit/>
            </a:bodyPr>
            <a:lstStyle/>
            <a:p>
              <a:r>
                <a:rPr lang="en-US" sz="1599" dirty="0">
                  <a:latin typeface="Whitney SSm Book" pitchFamily="2" charset="0"/>
                </a:rPr>
                <a:t>Payment periods per year</a:t>
              </a:r>
              <a:endParaRPr lang="en-AU" sz="1599" dirty="0">
                <a:latin typeface="Whitney SSm Book" pitchFamily="2" charset="0"/>
              </a:endParaRPr>
            </a:p>
          </p:txBody>
        </p:sp>
        <p:sp>
          <p:nvSpPr>
            <p:cNvPr id="14" name="TextBox 13">
              <a:extLst>
                <a:ext uri="{FF2B5EF4-FFF2-40B4-BE49-F238E27FC236}">
                  <a16:creationId xmlns:a16="http://schemas.microsoft.com/office/drawing/2014/main" id="{9BA5FE82-F3FA-B21D-7BFF-31C28B619CC1}"/>
                </a:ext>
              </a:extLst>
            </p:cNvPr>
            <p:cNvSpPr txBox="1"/>
            <p:nvPr/>
          </p:nvSpPr>
          <p:spPr>
            <a:xfrm>
              <a:off x="1090624" y="4365788"/>
              <a:ext cx="2529652" cy="253898"/>
            </a:xfrm>
            <a:prstGeom prst="rect">
              <a:avLst/>
            </a:prstGeom>
            <a:noFill/>
          </p:spPr>
          <p:txBody>
            <a:bodyPr wrap="square">
              <a:spAutoFit/>
            </a:bodyPr>
            <a:lstStyle/>
            <a:p>
              <a:r>
                <a:rPr lang="en-US" sz="1599" dirty="0">
                  <a:latin typeface="Whitney SSm Book" pitchFamily="2" charset="0"/>
                </a:rPr>
                <a:t>Compounding periods per year</a:t>
              </a:r>
              <a:endParaRPr lang="en-AU" sz="1599" dirty="0">
                <a:latin typeface="Whitney SSm Book" pitchFamily="2" charset="0"/>
              </a:endParaRPr>
            </a:p>
          </p:txBody>
        </p:sp>
      </p:grpSp>
      <p:pic>
        <p:nvPicPr>
          <p:cNvPr id="8" name="Picture 7">
            <a:extLst>
              <a:ext uri="{FF2B5EF4-FFF2-40B4-BE49-F238E27FC236}">
                <a16:creationId xmlns:a16="http://schemas.microsoft.com/office/drawing/2014/main" id="{B861C4D5-30F4-412F-851F-91439A7D9EB4}"/>
              </a:ext>
            </a:extLst>
          </p:cNvPr>
          <p:cNvPicPr>
            <a:picLocks noChangeAspect="1"/>
          </p:cNvPicPr>
          <p:nvPr/>
        </p:nvPicPr>
        <p:blipFill>
          <a:blip r:embed="rId5"/>
          <a:stretch>
            <a:fillRect/>
          </a:stretch>
        </p:blipFill>
        <p:spPr>
          <a:xfrm>
            <a:off x="149528" y="4976616"/>
            <a:ext cx="1830256" cy="1789281"/>
          </a:xfrm>
          <a:prstGeom prst="rect">
            <a:avLst/>
          </a:prstGeom>
        </p:spPr>
      </p:pic>
      <p:sp>
        <p:nvSpPr>
          <p:cNvPr id="28" name="TextBox 27">
            <a:extLst>
              <a:ext uri="{FF2B5EF4-FFF2-40B4-BE49-F238E27FC236}">
                <a16:creationId xmlns:a16="http://schemas.microsoft.com/office/drawing/2014/main" id="{FE1F9C7C-4B0D-4ACB-9263-586A2F2EDC32}"/>
              </a:ext>
            </a:extLst>
          </p:cNvPr>
          <p:cNvSpPr txBox="1"/>
          <p:nvPr/>
        </p:nvSpPr>
        <p:spPr>
          <a:xfrm>
            <a:off x="8403771" y="894082"/>
            <a:ext cx="3592940" cy="584775"/>
          </a:xfrm>
          <a:prstGeom prst="rect">
            <a:avLst/>
          </a:prstGeom>
          <a:noFill/>
        </p:spPr>
        <p:txBody>
          <a:bodyPr wrap="square" rtlCol="0">
            <a:spAutoFit/>
          </a:bodyPr>
          <a:lstStyle/>
          <a:p>
            <a:r>
              <a:rPr lang="en-US" sz="3200" dirty="0">
                <a:highlight>
                  <a:srgbClr val="00FF00"/>
                </a:highlight>
              </a:rPr>
              <a:t>CAS Notes 6.4,6.6</a:t>
            </a:r>
            <a:endParaRPr lang="en-AU" sz="3200" dirty="0">
              <a:highlight>
                <a:srgbClr val="00FF00"/>
              </a:highlight>
            </a:endParaRPr>
          </a:p>
        </p:txBody>
      </p:sp>
      <p:pic>
        <p:nvPicPr>
          <p:cNvPr id="29" name="Picture 28" descr="A screenshot of a document&#10;&#10;Description automatically generated">
            <a:extLst>
              <a:ext uri="{FF2B5EF4-FFF2-40B4-BE49-F238E27FC236}">
                <a16:creationId xmlns:a16="http://schemas.microsoft.com/office/drawing/2014/main" id="{C1DF4532-420A-4500-88B6-ADB160BEC4AE}"/>
              </a:ext>
            </a:extLst>
          </p:cNvPr>
          <p:cNvPicPr/>
          <p:nvPr/>
        </p:nvPicPr>
        <p:blipFill>
          <a:blip r:embed="rId6"/>
          <a:stretch>
            <a:fillRect/>
          </a:stretch>
        </p:blipFill>
        <p:spPr>
          <a:xfrm>
            <a:off x="5086307" y="1412152"/>
            <a:ext cx="7079066" cy="4392400"/>
          </a:xfrm>
          <a:prstGeom prst="rect">
            <a:avLst/>
          </a:prstGeom>
        </p:spPr>
      </p:pic>
      <p:pic>
        <p:nvPicPr>
          <p:cNvPr id="30" name="Picture 29" descr="A screenshot of a computer&#10;&#10;Description automatically generated">
            <a:extLst>
              <a:ext uri="{FF2B5EF4-FFF2-40B4-BE49-F238E27FC236}">
                <a16:creationId xmlns:a16="http://schemas.microsoft.com/office/drawing/2014/main" id="{41F9F9AC-90E4-4182-8824-A46214A07A82}"/>
              </a:ext>
            </a:extLst>
          </p:cNvPr>
          <p:cNvPicPr/>
          <p:nvPr/>
        </p:nvPicPr>
        <p:blipFill>
          <a:blip r:embed="rId7"/>
          <a:stretch>
            <a:fillRect/>
          </a:stretch>
        </p:blipFill>
        <p:spPr>
          <a:xfrm>
            <a:off x="2014767" y="5524168"/>
            <a:ext cx="3098165" cy="1270000"/>
          </a:xfrm>
          <a:prstGeom prst="rect">
            <a:avLst/>
          </a:prstGeom>
        </p:spPr>
      </p:pic>
    </p:spTree>
    <p:extLst>
      <p:ext uri="{BB962C8B-B14F-4D97-AF65-F5344CB8AC3E}">
        <p14:creationId xmlns:p14="http://schemas.microsoft.com/office/powerpoint/2010/main" val="246471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B17BA-4A15-5736-DEEF-C9563DB8337A}"/>
              </a:ext>
            </a:extLst>
          </p:cNvPr>
          <p:cNvSpPr>
            <a:spLocks noGrp="1"/>
          </p:cNvSpPr>
          <p:nvPr>
            <p:ph type="title"/>
          </p:nvPr>
        </p:nvSpPr>
        <p:spPr/>
        <p:txBody>
          <a:bodyPr>
            <a:normAutofit fontScale="90000"/>
          </a:bodyPr>
          <a:lstStyle/>
          <a:p>
            <a:r>
              <a:rPr lang="en-AU" b="0" dirty="0"/>
              <a:t>Reducing balance loans – finance solver</a:t>
            </a:r>
            <a:br>
              <a:rPr lang="en-AU" b="0" dirty="0"/>
            </a:br>
            <a:endParaRPr lang="en-AU" b="0" dirty="0"/>
          </a:p>
        </p:txBody>
      </p:sp>
      <p:sp>
        <p:nvSpPr>
          <p:cNvPr id="19" name="Round Single Corner of Rectangle 18">
            <a:extLst>
              <a:ext uri="{FF2B5EF4-FFF2-40B4-BE49-F238E27FC236}">
                <a16:creationId xmlns:a16="http://schemas.microsoft.com/office/drawing/2014/main" id="{9EF77518-8C3C-F282-1906-3ED2E73572EA}"/>
              </a:ext>
            </a:extLst>
          </p:cNvPr>
          <p:cNvSpPr/>
          <p:nvPr/>
        </p:nvSpPr>
        <p:spPr>
          <a:xfrm>
            <a:off x="6556359" y="5774945"/>
            <a:ext cx="3138982" cy="1085149"/>
          </a:xfrm>
          <a:prstGeom prst="round1Rect">
            <a:avLst>
              <a:gd name="adj" fmla="val 3440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5970" tIns="95970" rIns="95970" bIns="95970" rtlCol="0" anchor="ctr">
            <a:spAutoFit/>
          </a:bodyPr>
          <a:lstStyle/>
          <a:p>
            <a:pPr marL="181974">
              <a:lnSpc>
                <a:spcPct val="110000"/>
              </a:lnSpc>
            </a:pPr>
            <a:r>
              <a:rPr lang="en-AU" sz="1333" dirty="0">
                <a:solidFill>
                  <a:schemeClr val="accent3">
                    <a:lumMod val="75000"/>
                  </a:schemeClr>
                </a:solidFill>
                <a:latin typeface="Whitney SSm Semibold" pitchFamily="2" charset="0"/>
                <a:ea typeface="Whitney Office" charset="0"/>
                <a:cs typeface="Whitney Office" charset="0"/>
              </a:rPr>
              <a:t>Tip!</a:t>
            </a:r>
          </a:p>
          <a:p>
            <a:pPr marL="181974">
              <a:lnSpc>
                <a:spcPct val="110000"/>
              </a:lnSpc>
            </a:pPr>
            <a:r>
              <a:rPr lang="en-AU" sz="1333" dirty="0">
                <a:solidFill>
                  <a:schemeClr val="tx1">
                    <a:lumMod val="90000"/>
                    <a:lumOff val="10000"/>
                  </a:schemeClr>
                </a:solidFill>
                <a:latin typeface="Whitney SSm Book" pitchFamily="2" charset="0"/>
                <a:ea typeface="Whitney Office" charset="0"/>
                <a:cs typeface="Whitney Office" charset="0"/>
              </a:rPr>
              <a:t>For PV, </a:t>
            </a:r>
            <a:r>
              <a:rPr lang="en-AU" sz="1333" dirty="0" err="1">
                <a:solidFill>
                  <a:schemeClr val="tx1">
                    <a:lumMod val="90000"/>
                    <a:lumOff val="10000"/>
                  </a:schemeClr>
                </a:solidFill>
                <a:latin typeface="Whitney SSm Book" pitchFamily="2" charset="0"/>
                <a:ea typeface="Whitney Office" charset="0"/>
                <a:cs typeface="Whitney Office" charset="0"/>
              </a:rPr>
              <a:t>Pmt</a:t>
            </a:r>
            <a:r>
              <a:rPr lang="en-AU" sz="1333" dirty="0">
                <a:solidFill>
                  <a:schemeClr val="tx1">
                    <a:lumMod val="90000"/>
                    <a:lumOff val="10000"/>
                  </a:schemeClr>
                </a:solidFill>
                <a:latin typeface="Whitney SSm Book" pitchFamily="2" charset="0"/>
                <a:ea typeface="Whitney Office" charset="0"/>
                <a:cs typeface="Whitney Office" charset="0"/>
              </a:rPr>
              <a:t>, FV:</a:t>
            </a:r>
          </a:p>
          <a:p>
            <a:pPr marL="181974">
              <a:lnSpc>
                <a:spcPct val="110000"/>
              </a:lnSpc>
            </a:pPr>
            <a:r>
              <a:rPr lang="en-AU" sz="1333" dirty="0">
                <a:solidFill>
                  <a:schemeClr val="tx1">
                    <a:lumMod val="90000"/>
                    <a:lumOff val="10000"/>
                  </a:schemeClr>
                </a:solidFill>
                <a:latin typeface="Whitney SSm Book" pitchFamily="2" charset="0"/>
                <a:ea typeface="Whitney Office" charset="0"/>
                <a:cs typeface="Whitney Office" charset="0"/>
              </a:rPr>
              <a:t>A value you </a:t>
            </a:r>
            <a:r>
              <a:rPr lang="en-AU" sz="1333" dirty="0">
                <a:solidFill>
                  <a:schemeClr val="tx1">
                    <a:lumMod val="50000"/>
                    <a:lumOff val="50000"/>
                  </a:schemeClr>
                </a:solidFill>
                <a:latin typeface="Whitney SSm Semibold" pitchFamily="2" charset="0"/>
                <a:ea typeface="Whitney Office" charset="0"/>
                <a:cs typeface="Whitney Office" charset="0"/>
              </a:rPr>
              <a:t>RECEIVE</a:t>
            </a:r>
            <a:r>
              <a:rPr lang="en-AU" sz="1333" dirty="0">
                <a:solidFill>
                  <a:schemeClr val="tx1">
                    <a:lumMod val="90000"/>
                    <a:lumOff val="10000"/>
                  </a:schemeClr>
                </a:solidFill>
                <a:latin typeface="Whitney SSm Book" pitchFamily="2" charset="0"/>
                <a:ea typeface="Whitney Office" charset="0"/>
                <a:cs typeface="Whitney Office" charset="0"/>
              </a:rPr>
              <a:t> is positive</a:t>
            </a:r>
          </a:p>
          <a:p>
            <a:pPr marL="181974">
              <a:lnSpc>
                <a:spcPct val="110000"/>
              </a:lnSpc>
            </a:pPr>
            <a:r>
              <a:rPr lang="en-AU" sz="1333" dirty="0">
                <a:solidFill>
                  <a:schemeClr val="tx1">
                    <a:lumMod val="90000"/>
                    <a:lumOff val="10000"/>
                  </a:schemeClr>
                </a:solidFill>
                <a:latin typeface="Whitney SSm Book" pitchFamily="2" charset="0"/>
                <a:ea typeface="Whitney Office" charset="0"/>
                <a:cs typeface="Whitney Office" charset="0"/>
              </a:rPr>
              <a:t>A value you </a:t>
            </a:r>
            <a:r>
              <a:rPr lang="en-AU" sz="1333" dirty="0">
                <a:solidFill>
                  <a:schemeClr val="tx1">
                    <a:lumMod val="50000"/>
                    <a:lumOff val="50000"/>
                  </a:schemeClr>
                </a:solidFill>
                <a:latin typeface="Whitney SSm Semibold" pitchFamily="2" charset="0"/>
                <a:ea typeface="Whitney Office" charset="0"/>
                <a:cs typeface="Whitney Office" charset="0"/>
              </a:rPr>
              <a:t>GIVE</a:t>
            </a:r>
            <a:r>
              <a:rPr lang="en-AU" sz="1333" dirty="0">
                <a:solidFill>
                  <a:schemeClr val="tx1">
                    <a:lumMod val="90000"/>
                    <a:lumOff val="10000"/>
                  </a:schemeClr>
                </a:solidFill>
                <a:latin typeface="Whitney SSm Book" pitchFamily="2" charset="0"/>
                <a:ea typeface="Whitney Office" charset="0"/>
                <a:cs typeface="Whitney Office" charset="0"/>
              </a:rPr>
              <a:t> is negative</a:t>
            </a:r>
          </a:p>
        </p:txBody>
      </p:sp>
      <p:pic>
        <p:nvPicPr>
          <p:cNvPr id="21" name="Picture 20">
            <a:extLst>
              <a:ext uri="{FF2B5EF4-FFF2-40B4-BE49-F238E27FC236}">
                <a16:creationId xmlns:a16="http://schemas.microsoft.com/office/drawing/2014/main" id="{9FBAD854-F32F-90C2-77E3-92439840B327}"/>
              </a:ext>
            </a:extLst>
          </p:cNvPr>
          <p:cNvPicPr>
            <a:picLocks noChangeAspect="1"/>
          </p:cNvPicPr>
          <p:nvPr/>
        </p:nvPicPr>
        <p:blipFill>
          <a:blip r:embed="rId3">
            <a:duotone>
              <a:schemeClr val="accent3">
                <a:shade val="45000"/>
                <a:satMod val="135000"/>
              </a:schemeClr>
              <a:prstClr val="white"/>
            </a:duotone>
          </a:blip>
          <a:stretch>
            <a:fillRect/>
          </a:stretch>
        </p:blipFill>
        <p:spPr>
          <a:xfrm>
            <a:off x="9167148" y="5871257"/>
            <a:ext cx="191941" cy="287911"/>
          </a:xfrm>
          <a:prstGeom prst="rect">
            <a:avLst/>
          </a:prstGeom>
          <a:noFill/>
        </p:spPr>
      </p:pic>
      <p:pic>
        <p:nvPicPr>
          <p:cNvPr id="8" name="Picture 7">
            <a:extLst>
              <a:ext uri="{FF2B5EF4-FFF2-40B4-BE49-F238E27FC236}">
                <a16:creationId xmlns:a16="http://schemas.microsoft.com/office/drawing/2014/main" id="{B861C4D5-30F4-412F-851F-91439A7D9EB4}"/>
              </a:ext>
            </a:extLst>
          </p:cNvPr>
          <p:cNvPicPr>
            <a:picLocks noChangeAspect="1"/>
          </p:cNvPicPr>
          <p:nvPr/>
        </p:nvPicPr>
        <p:blipFill>
          <a:blip r:embed="rId4"/>
          <a:stretch>
            <a:fillRect/>
          </a:stretch>
        </p:blipFill>
        <p:spPr>
          <a:xfrm>
            <a:off x="9838008" y="5070813"/>
            <a:ext cx="1830256" cy="1789281"/>
          </a:xfrm>
          <a:prstGeom prst="rect">
            <a:avLst/>
          </a:prstGeom>
        </p:spPr>
      </p:pic>
      <p:sp>
        <p:nvSpPr>
          <p:cNvPr id="28" name="TextBox 27">
            <a:extLst>
              <a:ext uri="{FF2B5EF4-FFF2-40B4-BE49-F238E27FC236}">
                <a16:creationId xmlns:a16="http://schemas.microsoft.com/office/drawing/2014/main" id="{FE1F9C7C-4B0D-4ACB-9263-586A2F2EDC32}"/>
              </a:ext>
            </a:extLst>
          </p:cNvPr>
          <p:cNvSpPr txBox="1"/>
          <p:nvPr/>
        </p:nvSpPr>
        <p:spPr>
          <a:xfrm>
            <a:off x="8403771" y="894082"/>
            <a:ext cx="3592940" cy="584775"/>
          </a:xfrm>
          <a:prstGeom prst="rect">
            <a:avLst/>
          </a:prstGeom>
          <a:noFill/>
        </p:spPr>
        <p:txBody>
          <a:bodyPr wrap="square" rtlCol="0">
            <a:spAutoFit/>
          </a:bodyPr>
          <a:lstStyle/>
          <a:p>
            <a:r>
              <a:rPr lang="en-US" sz="3200" dirty="0">
                <a:highlight>
                  <a:srgbClr val="00FF00"/>
                </a:highlight>
              </a:rPr>
              <a:t>CAS Notes 6.4,6.6</a:t>
            </a:r>
            <a:endParaRPr lang="en-AU" sz="3200" dirty="0">
              <a:highlight>
                <a:srgbClr val="00FF00"/>
              </a:highlight>
            </a:endParaRPr>
          </a:p>
        </p:txBody>
      </p:sp>
      <p:pic>
        <p:nvPicPr>
          <p:cNvPr id="30" name="Picture 29" descr="A screenshot of a computer&#10;&#10;Description automatically generated">
            <a:extLst>
              <a:ext uri="{FF2B5EF4-FFF2-40B4-BE49-F238E27FC236}">
                <a16:creationId xmlns:a16="http://schemas.microsoft.com/office/drawing/2014/main" id="{A8B6D4EB-C682-43E7-B310-1FEAAD748BDE}"/>
              </a:ext>
            </a:extLst>
          </p:cNvPr>
          <p:cNvPicPr/>
          <p:nvPr/>
        </p:nvPicPr>
        <p:blipFill>
          <a:blip r:embed="rId5"/>
          <a:stretch>
            <a:fillRect/>
          </a:stretch>
        </p:blipFill>
        <p:spPr>
          <a:xfrm>
            <a:off x="97970" y="1116964"/>
            <a:ext cx="6570439" cy="5042204"/>
          </a:xfrm>
          <a:prstGeom prst="rect">
            <a:avLst/>
          </a:prstGeom>
        </p:spPr>
      </p:pic>
      <p:pic>
        <p:nvPicPr>
          <p:cNvPr id="31" name="Picture 30" descr="A screenshot of a computer&#10;&#10;Description automatically generated">
            <a:extLst>
              <a:ext uri="{FF2B5EF4-FFF2-40B4-BE49-F238E27FC236}">
                <a16:creationId xmlns:a16="http://schemas.microsoft.com/office/drawing/2014/main" id="{1FF3ECA9-5F68-47AB-AEF6-1D792E36B16E}"/>
              </a:ext>
            </a:extLst>
          </p:cNvPr>
          <p:cNvPicPr/>
          <p:nvPr/>
        </p:nvPicPr>
        <p:blipFill>
          <a:blip r:embed="rId6"/>
          <a:stretch>
            <a:fillRect/>
          </a:stretch>
        </p:blipFill>
        <p:spPr>
          <a:xfrm>
            <a:off x="6668409" y="2144486"/>
            <a:ext cx="5523591" cy="3008009"/>
          </a:xfrm>
          <a:prstGeom prst="rect">
            <a:avLst/>
          </a:prstGeom>
        </p:spPr>
      </p:pic>
    </p:spTree>
    <p:extLst>
      <p:ext uri="{BB962C8B-B14F-4D97-AF65-F5344CB8AC3E}">
        <p14:creationId xmlns:p14="http://schemas.microsoft.com/office/powerpoint/2010/main" val="303843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57340F-9162-9B8A-3A8C-EA7D831E750F}"/>
              </a:ext>
            </a:extLst>
          </p:cNvPr>
          <p:cNvPicPr>
            <a:picLocks noChangeAspect="1"/>
          </p:cNvPicPr>
          <p:nvPr/>
        </p:nvPicPr>
        <p:blipFill>
          <a:blip r:embed="rId2"/>
          <a:stretch>
            <a:fillRect/>
          </a:stretch>
        </p:blipFill>
        <p:spPr>
          <a:xfrm>
            <a:off x="0" y="552628"/>
            <a:ext cx="12192000" cy="3270800"/>
          </a:xfrm>
          <a:prstGeom prst="rect">
            <a:avLst/>
          </a:prstGeom>
        </p:spPr>
      </p:pic>
      <p:sp>
        <p:nvSpPr>
          <p:cNvPr id="7" name="TextBox 6">
            <a:extLst>
              <a:ext uri="{FF2B5EF4-FFF2-40B4-BE49-F238E27FC236}">
                <a16:creationId xmlns:a16="http://schemas.microsoft.com/office/drawing/2014/main" id="{B7831ADE-A0D2-5E63-57A8-6888025229D7}"/>
              </a:ext>
            </a:extLst>
          </p:cNvPr>
          <p:cNvSpPr txBox="1"/>
          <p:nvPr/>
        </p:nvSpPr>
        <p:spPr>
          <a:xfrm>
            <a:off x="3820885" y="4810704"/>
            <a:ext cx="7957457" cy="769441"/>
          </a:xfrm>
          <a:prstGeom prst="rect">
            <a:avLst/>
          </a:prstGeom>
          <a:noFill/>
        </p:spPr>
        <p:txBody>
          <a:bodyPr wrap="square" rtlCol="0">
            <a:spAutoFit/>
          </a:bodyPr>
          <a:lstStyle/>
          <a:p>
            <a:r>
              <a:rPr lang="en-AU" sz="4400" dirty="0"/>
              <a:t>How about FV?</a:t>
            </a:r>
          </a:p>
        </p:txBody>
      </p:sp>
    </p:spTree>
    <p:extLst>
      <p:ext uri="{BB962C8B-B14F-4D97-AF65-F5344CB8AC3E}">
        <p14:creationId xmlns:p14="http://schemas.microsoft.com/office/powerpoint/2010/main" val="1744762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ACFB9E-7421-1D50-F2CD-039C21FE24BF}"/>
              </a:ext>
            </a:extLst>
          </p:cNvPr>
          <p:cNvPicPr>
            <a:picLocks noChangeAspect="1"/>
          </p:cNvPicPr>
          <p:nvPr/>
        </p:nvPicPr>
        <p:blipFill>
          <a:blip r:embed="rId3"/>
          <a:stretch>
            <a:fillRect/>
          </a:stretch>
        </p:blipFill>
        <p:spPr>
          <a:xfrm>
            <a:off x="0" y="0"/>
            <a:ext cx="12192000" cy="6858000"/>
          </a:xfrm>
          <a:prstGeom prst="rect">
            <a:avLst/>
          </a:prstGeom>
        </p:spPr>
      </p:pic>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DA955F4-EB0D-BB83-7BE7-02CCE7B68D0D}"/>
                  </a:ext>
                </a:extLst>
              </p:cNvPr>
              <p:cNvSpPr>
                <a:spLocks noGrp="1"/>
              </p:cNvSpPr>
              <p:nvPr>
                <p:ph idx="1"/>
              </p:nvPr>
            </p:nvSpPr>
            <p:spPr>
              <a:xfrm>
                <a:off x="-2" y="10887"/>
                <a:ext cx="4114800" cy="6857999"/>
              </a:xfrm>
              <a:ln w="12700">
                <a:solidFill>
                  <a:schemeClr val="tx1"/>
                </a:solidFill>
              </a:ln>
            </p:spPr>
            <p:txBody>
              <a:bodyPr>
                <a:noAutofit/>
              </a:bodyPr>
              <a:lstStyle/>
              <a:p>
                <a:pPr marL="72000" indent="0">
                  <a:lnSpc>
                    <a:spcPct val="100000"/>
                  </a:lnSpc>
                  <a:spcBef>
                    <a:spcPts val="0"/>
                  </a:spcBef>
                  <a:buNone/>
                </a:pPr>
                <a:r>
                  <a:rPr lang="en-AU" sz="1600" b="1" dirty="0">
                    <a:solidFill>
                      <a:srgbClr val="C00000"/>
                    </a:solidFill>
                  </a:rPr>
                  <a:t>6B Reducing Balance Loans</a:t>
                </a:r>
                <a:endParaRPr lang="en-AU" sz="1600" dirty="0">
                  <a:solidFill>
                    <a:srgbClr val="C00000"/>
                  </a:solidFill>
                </a:endParaRPr>
              </a:p>
              <a:p>
                <a:pPr marL="72000" indent="0">
                  <a:lnSpc>
                    <a:spcPct val="100000"/>
                  </a:lnSpc>
                  <a:spcBef>
                    <a:spcPts val="0"/>
                  </a:spcBef>
                  <a:buNone/>
                </a:pPr>
                <a:r>
                  <a:rPr lang="en-AU" sz="1600" dirty="0">
                    <a:solidFill>
                      <a:schemeClr val="tx1"/>
                    </a:solidFill>
                  </a:rPr>
                  <a:t>• compound interest loan ŵ repayments made @ regular intervals</a:t>
                </a:r>
              </a:p>
              <a:p>
                <a:pPr marL="72000" indent="0">
                  <a:lnSpc>
                    <a:spcPct val="100000"/>
                  </a:lnSpc>
                  <a:spcBef>
                    <a:spcPts val="0"/>
                  </a:spcBef>
                  <a:buNone/>
                </a:pPr>
                <a:r>
                  <a:rPr lang="en-AU" sz="1600" dirty="0">
                    <a:solidFill>
                      <a:schemeClr val="tx1"/>
                    </a:solidFill>
                  </a:rPr>
                  <a:t>• the payment is greater than the amount of interest charged</a:t>
                </a:r>
              </a:p>
              <a:p>
                <a:pPr marL="72000" indent="0">
                  <a:lnSpc>
                    <a:spcPct val="100000"/>
                  </a:lnSpc>
                  <a:spcBef>
                    <a:spcPts val="0"/>
                  </a:spcBef>
                  <a:buNone/>
                </a:pPr>
                <a:r>
                  <a:rPr lang="en-AU" sz="1600" dirty="0">
                    <a:solidFill>
                      <a:srgbClr val="0070C0"/>
                    </a:solidFill>
                  </a:rPr>
                  <a:t>V₀ = </a:t>
                </a:r>
                <a14:m>
                  <m:oMath xmlns:m="http://schemas.openxmlformats.org/officeDocument/2006/math">
                    <m:borderBox>
                      <m:borderBoxPr>
                        <m:ctrlPr>
                          <a:rPr lang="en-AU" sz="1600" i="1">
                            <a:solidFill>
                              <a:srgbClr val="C00000"/>
                            </a:solidFill>
                            <a:highlight>
                              <a:srgbClr val="FFFF00"/>
                            </a:highlight>
                            <a:latin typeface="Cambria Math" panose="02040503050406030204" pitchFamily="18" charset="0"/>
                          </a:rPr>
                        </m:ctrlPr>
                      </m:borderBoxPr>
                      <m:e>
                        <m:r>
                          <a:rPr lang="en-AU" sz="1600" b="0" i="1" smtClean="0">
                            <a:solidFill>
                              <a:srgbClr val="0070C0"/>
                            </a:solidFill>
                            <a:highlight>
                              <a:srgbClr val="FFFF00"/>
                            </a:highlight>
                            <a:latin typeface="Cambria Math" panose="02040503050406030204" pitchFamily="18" charset="0"/>
                          </a:rPr>
                          <m:t>𝑝𝑟𝑖𝑛𝑐𝑖𝑝𝑎𝑙</m:t>
                        </m:r>
                      </m:e>
                    </m:borderBox>
                    <m:r>
                      <a:rPr lang="en-AU" sz="1600" i="1">
                        <a:solidFill>
                          <a:srgbClr val="C00000"/>
                        </a:solidFill>
                        <a:highlight>
                          <a:srgbClr val="FFFF00"/>
                        </a:highlight>
                        <a:latin typeface="Cambria Math" panose="02040503050406030204" pitchFamily="18" charset="0"/>
                      </a:rPr>
                      <m:t> </m:t>
                    </m:r>
                  </m:oMath>
                </a14:m>
                <a:r>
                  <a:rPr lang="en-AU" sz="1600" dirty="0">
                    <a:solidFill>
                      <a:srgbClr val="0070C0"/>
                    </a:solidFill>
                  </a:rPr>
                  <a:t>, Vₙ₊₁ = </a:t>
                </a:r>
                <a14:m>
                  <m:oMath xmlns:m="http://schemas.openxmlformats.org/officeDocument/2006/math">
                    <m:borderBox>
                      <m:borderBoxPr>
                        <m:ctrlPr>
                          <a:rPr lang="en-AU" sz="1600" i="1">
                            <a:solidFill>
                              <a:srgbClr val="C00000"/>
                            </a:solidFill>
                            <a:highlight>
                              <a:srgbClr val="FFFF00"/>
                            </a:highlight>
                            <a:latin typeface="Cambria Math" panose="02040503050406030204" pitchFamily="18" charset="0"/>
                          </a:rPr>
                        </m:ctrlPr>
                      </m:borderBoxPr>
                      <m:e>
                        <m:r>
                          <a:rPr lang="en-AU" sz="1600" b="0" i="1" smtClean="0">
                            <a:solidFill>
                              <a:srgbClr val="0070C0"/>
                            </a:solidFill>
                            <a:highlight>
                              <a:srgbClr val="FFFF00"/>
                            </a:highlight>
                            <a:latin typeface="Cambria Math" panose="02040503050406030204" pitchFamily="18" charset="0"/>
                          </a:rPr>
                          <m:t>𝑅</m:t>
                        </m:r>
                      </m:e>
                    </m:borderBox>
                  </m:oMath>
                </a14:m>
                <a:r>
                  <a:rPr lang="en-AU" sz="1600" dirty="0">
                    <a:solidFill>
                      <a:srgbClr val="0070C0"/>
                    </a:solidFill>
                  </a:rPr>
                  <a:t> Vₙ − </a:t>
                </a:r>
                <a14:m>
                  <m:oMath xmlns:m="http://schemas.openxmlformats.org/officeDocument/2006/math">
                    <m:borderBox>
                      <m:borderBoxPr>
                        <m:ctrlPr>
                          <a:rPr lang="en-AU" sz="1600" i="1">
                            <a:solidFill>
                              <a:srgbClr val="C00000"/>
                            </a:solidFill>
                            <a:highlight>
                              <a:srgbClr val="FFFF00"/>
                            </a:highlight>
                            <a:latin typeface="Cambria Math" panose="02040503050406030204" pitchFamily="18" charset="0"/>
                          </a:rPr>
                        </m:ctrlPr>
                      </m:borderBoxPr>
                      <m:e>
                        <m:r>
                          <a:rPr lang="en-AU" sz="1600" b="0" i="1" smtClean="0">
                            <a:solidFill>
                              <a:srgbClr val="0070C0"/>
                            </a:solidFill>
                            <a:highlight>
                              <a:srgbClr val="FFFF00"/>
                            </a:highlight>
                            <a:latin typeface="Cambria Math" panose="02040503050406030204" pitchFamily="18" charset="0"/>
                          </a:rPr>
                          <m:t>𝐷</m:t>
                        </m:r>
                      </m:e>
                    </m:borderBox>
                  </m:oMath>
                </a14:m>
                <a:endParaRPr lang="en-AU" sz="1600" dirty="0">
                  <a:solidFill>
                    <a:srgbClr val="0070C0"/>
                  </a:solidFill>
                  <a:highlight>
                    <a:srgbClr val="FFFF00"/>
                  </a:highlight>
                </a:endParaRPr>
              </a:p>
              <a:p>
                <a:pPr marL="72000" indent="0" algn="r">
                  <a:lnSpc>
                    <a:spcPct val="100000"/>
                  </a:lnSpc>
                  <a:spcBef>
                    <a:spcPts val="0"/>
                  </a:spcBef>
                  <a:buNone/>
                </a:pPr>
                <a:r>
                  <a:rPr lang="en-AU" sz="1400" dirty="0">
                    <a:solidFill>
                      <a:schemeClr val="tx1"/>
                    </a:solidFill>
                  </a:rPr>
                  <a:t>R = 1 + </a:t>
                </a:r>
                <a14:m>
                  <m:oMath xmlns:m="http://schemas.openxmlformats.org/officeDocument/2006/math">
                    <m:f>
                      <m:fPr>
                        <m:ctrlPr>
                          <a:rPr lang="en-US" sz="1400" i="1">
                            <a:solidFill>
                              <a:schemeClr val="tx1"/>
                            </a:solidFill>
                            <a:latin typeface="Cambria Math" panose="02040503050406030204" pitchFamily="18" charset="0"/>
                          </a:rPr>
                        </m:ctrlPr>
                      </m:fPr>
                      <m:num>
                        <m:r>
                          <a:rPr lang="en-AU" sz="1400" b="0" i="1" smtClean="0">
                            <a:solidFill>
                              <a:schemeClr val="tx1"/>
                            </a:solidFill>
                            <a:latin typeface="Cambria Math" panose="02040503050406030204" pitchFamily="18" charset="0"/>
                          </a:rPr>
                          <m:t>𝑟</m:t>
                        </m:r>
                      </m:num>
                      <m:den>
                        <m:r>
                          <a:rPr lang="en-AU" sz="1400" i="1">
                            <a:solidFill>
                              <a:schemeClr val="tx1"/>
                            </a:solidFill>
                            <a:latin typeface="Cambria Math" panose="02040503050406030204" pitchFamily="18" charset="0"/>
                          </a:rPr>
                          <m:t>1</m:t>
                        </m:r>
                        <m:r>
                          <a:rPr lang="en-AU" sz="1400" b="0" i="1" smtClean="0">
                            <a:solidFill>
                              <a:schemeClr val="tx1"/>
                            </a:solidFill>
                            <a:latin typeface="Cambria Math" panose="02040503050406030204" pitchFamily="18" charset="0"/>
                          </a:rPr>
                          <m:t>00</m:t>
                        </m:r>
                      </m:den>
                    </m:f>
                    <m:r>
                      <a:rPr lang="en-AU" sz="1400" i="1">
                        <a:solidFill>
                          <a:schemeClr val="tx1"/>
                        </a:solidFill>
                        <a:latin typeface="Cambria Math" panose="02040503050406030204" pitchFamily="18" charset="0"/>
                      </a:rPr>
                      <m:t> </m:t>
                    </m:r>
                  </m:oMath>
                </a14:m>
                <a:endParaRPr lang="en-AU" sz="1400" dirty="0">
                  <a:solidFill>
                    <a:schemeClr val="tx1"/>
                  </a:solidFill>
                </a:endParaRPr>
              </a:p>
              <a:p>
                <a:pPr marL="72000" indent="0" algn="r">
                  <a:lnSpc>
                    <a:spcPct val="100000"/>
                  </a:lnSpc>
                  <a:spcBef>
                    <a:spcPts val="0"/>
                  </a:spcBef>
                  <a:buNone/>
                </a:pPr>
                <a:r>
                  <a:rPr lang="en-AU" sz="1400" dirty="0">
                    <a:solidFill>
                      <a:schemeClr val="tx1"/>
                    </a:solidFill>
                  </a:rPr>
                  <a:t>r = % per compound period</a:t>
                </a:r>
              </a:p>
              <a:p>
                <a:pPr marL="72000" indent="0" algn="r">
                  <a:lnSpc>
                    <a:spcPct val="100000"/>
                  </a:lnSpc>
                  <a:spcBef>
                    <a:spcPts val="0"/>
                  </a:spcBef>
                  <a:buNone/>
                </a:pPr>
                <a:r>
                  <a:rPr lang="en-AU" sz="1400" dirty="0">
                    <a:solidFill>
                      <a:schemeClr val="tx1"/>
                    </a:solidFill>
                  </a:rPr>
                  <a:t>D = regular payment</a:t>
                </a:r>
              </a:p>
              <a:p>
                <a:pPr marL="72000" indent="0">
                  <a:lnSpc>
                    <a:spcPct val="100000"/>
                  </a:lnSpc>
                  <a:spcBef>
                    <a:spcPts val="0"/>
                  </a:spcBef>
                  <a:buNone/>
                </a:pPr>
                <a:r>
                  <a:rPr lang="en-AU" sz="1600" dirty="0">
                    <a:solidFill>
                      <a:srgbClr val="0070C0"/>
                    </a:solidFill>
                  </a:rPr>
                  <a:t>amortisation table rules:</a:t>
                </a:r>
              </a:p>
              <a:p>
                <a:pPr marL="72000" indent="0">
                  <a:lnSpc>
                    <a:spcPct val="100000"/>
                  </a:lnSpc>
                  <a:spcBef>
                    <a:spcPts val="0"/>
                  </a:spcBef>
                  <a:buNone/>
                </a:pPr>
                <a:r>
                  <a:rPr lang="en-AU" sz="1400" dirty="0">
                    <a:solidFill>
                      <a:schemeClr val="tx1"/>
                    </a:solidFill>
                  </a:rPr>
                  <a:t>interest = </a:t>
                </a:r>
                <a14:m>
                  <m:oMath xmlns:m="http://schemas.openxmlformats.org/officeDocument/2006/math">
                    <m:f>
                      <m:fPr>
                        <m:ctrlPr>
                          <a:rPr lang="en-US" sz="1400" i="1">
                            <a:solidFill>
                              <a:schemeClr val="tx1"/>
                            </a:solidFill>
                            <a:latin typeface="Cambria Math" panose="02040503050406030204" pitchFamily="18" charset="0"/>
                          </a:rPr>
                        </m:ctrlPr>
                      </m:fPr>
                      <m:num>
                        <m:r>
                          <a:rPr lang="en-AU" sz="1400" i="1">
                            <a:solidFill>
                              <a:schemeClr val="tx1"/>
                            </a:solidFill>
                            <a:latin typeface="Cambria Math" panose="02040503050406030204" pitchFamily="18" charset="0"/>
                          </a:rPr>
                          <m:t>𝑟</m:t>
                        </m:r>
                      </m:num>
                      <m:den>
                        <m:r>
                          <a:rPr lang="en-AU" sz="1400" i="1">
                            <a:solidFill>
                              <a:schemeClr val="tx1"/>
                            </a:solidFill>
                            <a:latin typeface="Cambria Math" panose="02040503050406030204" pitchFamily="18" charset="0"/>
                          </a:rPr>
                          <m:t>100</m:t>
                        </m:r>
                      </m:den>
                    </m:f>
                    <m:r>
                      <a:rPr lang="en-AU" sz="1400" i="1">
                        <a:solidFill>
                          <a:schemeClr val="tx1"/>
                        </a:solidFill>
                        <a:latin typeface="Cambria Math" panose="02040503050406030204" pitchFamily="18" charset="0"/>
                      </a:rPr>
                      <m:t> </m:t>
                    </m:r>
                  </m:oMath>
                </a14:m>
                <a:r>
                  <a:rPr lang="en-AU" sz="1400" dirty="0">
                    <a:solidFill>
                      <a:schemeClr val="tx1"/>
                    </a:solidFill>
                  </a:rPr>
                  <a:t>× previous loan balance</a:t>
                </a:r>
              </a:p>
              <a:p>
                <a:pPr marL="72000" indent="0">
                  <a:lnSpc>
                    <a:spcPct val="100000"/>
                  </a:lnSpc>
                  <a:spcBef>
                    <a:spcPts val="0"/>
                  </a:spcBef>
                  <a:buNone/>
                </a:pPr>
                <a:r>
                  <a:rPr lang="en-AU" sz="1400" dirty="0" err="1">
                    <a:solidFill>
                      <a:schemeClr val="tx1"/>
                    </a:solidFill>
                  </a:rPr>
                  <a:t>prin</a:t>
                </a:r>
                <a:r>
                  <a:rPr lang="en-AU" sz="1400" dirty="0">
                    <a:solidFill>
                      <a:schemeClr val="tx1"/>
                    </a:solidFill>
                  </a:rPr>
                  <a:t> reduction = payment − interest</a:t>
                </a:r>
              </a:p>
              <a:p>
                <a:pPr marL="72000" indent="0">
                  <a:lnSpc>
                    <a:spcPct val="100000"/>
                  </a:lnSpc>
                  <a:spcBef>
                    <a:spcPts val="0"/>
                  </a:spcBef>
                  <a:buNone/>
                </a:pPr>
                <a:r>
                  <a:rPr lang="en-AU" sz="1400" dirty="0">
                    <a:solidFill>
                      <a:schemeClr val="tx1"/>
                    </a:solidFill>
                  </a:rPr>
                  <a:t>balance of loan = previous loan balance− </a:t>
                </a:r>
                <a:r>
                  <a:rPr lang="en-AU" sz="1400" dirty="0" err="1">
                    <a:solidFill>
                      <a:schemeClr val="tx1"/>
                    </a:solidFill>
                  </a:rPr>
                  <a:t>prin</a:t>
                </a:r>
                <a:r>
                  <a:rPr lang="en-AU" sz="1400" dirty="0">
                    <a:solidFill>
                      <a:schemeClr val="tx1"/>
                    </a:solidFill>
                  </a:rPr>
                  <a:t> reduction</a:t>
                </a:r>
              </a:p>
              <a:p>
                <a:pPr marL="72000" indent="0">
                  <a:lnSpc>
                    <a:spcPct val="100000"/>
                  </a:lnSpc>
                  <a:spcBef>
                    <a:spcPts val="0"/>
                  </a:spcBef>
                  <a:buNone/>
                </a:pPr>
                <a:r>
                  <a:rPr lang="en-AU" sz="1600" dirty="0">
                    <a:solidFill>
                      <a:srgbClr val="0070C0"/>
                    </a:solidFill>
                  </a:rPr>
                  <a:t>finance solver:</a:t>
                </a:r>
              </a:p>
              <a:p>
                <a:pPr marL="72000" indent="0">
                  <a:lnSpc>
                    <a:spcPct val="100000"/>
                  </a:lnSpc>
                  <a:spcBef>
                    <a:spcPts val="0"/>
                  </a:spcBef>
                  <a:buNone/>
                </a:pPr>
                <a:endParaRPr lang="en-AU" sz="1600" b="1" dirty="0">
                  <a:solidFill>
                    <a:srgbClr val="0070C0"/>
                  </a:solidFill>
                </a:endParaRPr>
              </a:p>
              <a:p>
                <a:pPr marL="72000" indent="0">
                  <a:lnSpc>
                    <a:spcPct val="100000"/>
                  </a:lnSpc>
                  <a:spcBef>
                    <a:spcPts val="0"/>
                  </a:spcBef>
                  <a:buNone/>
                </a:pPr>
                <a:endParaRPr lang="en-AU" sz="1600" b="1" dirty="0">
                  <a:solidFill>
                    <a:srgbClr val="0070C0"/>
                  </a:solidFill>
                </a:endParaRPr>
              </a:p>
              <a:p>
                <a:pPr marL="72000" indent="0">
                  <a:lnSpc>
                    <a:spcPct val="100000"/>
                  </a:lnSpc>
                  <a:spcBef>
                    <a:spcPts val="0"/>
                  </a:spcBef>
                  <a:buNone/>
                </a:pPr>
                <a:endParaRPr lang="en-AU" sz="1000" b="1" dirty="0">
                  <a:solidFill>
                    <a:srgbClr val="0070C0"/>
                  </a:solidFill>
                </a:endParaRPr>
              </a:p>
              <a:p>
                <a:pPr marL="72000" indent="0">
                  <a:lnSpc>
                    <a:spcPct val="100000"/>
                  </a:lnSpc>
                  <a:spcBef>
                    <a:spcPts val="0"/>
                  </a:spcBef>
                  <a:buNone/>
                </a:pPr>
                <a:endParaRPr lang="en-AU" sz="1600" b="1" dirty="0">
                  <a:solidFill>
                    <a:srgbClr val="0070C0"/>
                  </a:solidFill>
                </a:endParaRPr>
              </a:p>
              <a:p>
                <a:pPr marL="72000" indent="0">
                  <a:lnSpc>
                    <a:spcPct val="100000"/>
                  </a:lnSpc>
                  <a:spcBef>
                    <a:spcPts val="0"/>
                  </a:spcBef>
                  <a:buNone/>
                </a:pPr>
                <a:endParaRPr lang="en-AU" sz="1600" b="1" dirty="0">
                  <a:solidFill>
                    <a:srgbClr val="0070C0"/>
                  </a:solidFill>
                </a:endParaRPr>
              </a:p>
              <a:p>
                <a:pPr marL="72000" indent="0">
                  <a:lnSpc>
                    <a:spcPct val="100000"/>
                  </a:lnSpc>
                  <a:spcBef>
                    <a:spcPts val="0"/>
                  </a:spcBef>
                  <a:buNone/>
                </a:pPr>
                <a:r>
                  <a:rPr lang="en-AU" sz="1600" dirty="0">
                    <a:solidFill>
                      <a:srgbClr val="C00000"/>
                    </a:solidFill>
                  </a:rPr>
                  <a:t>Examples</a:t>
                </a:r>
                <a:r>
                  <a:rPr lang="en-AU" sz="1600" b="1" dirty="0">
                    <a:solidFill>
                      <a:srgbClr val="C00000"/>
                    </a:solidFill>
                  </a:rPr>
                  <a:t> </a:t>
                </a:r>
              </a:p>
              <a:p>
                <a:pPr marL="36000" indent="0">
                  <a:lnSpc>
                    <a:spcPct val="100000"/>
                  </a:lnSpc>
                  <a:spcBef>
                    <a:spcPts val="0"/>
                  </a:spcBef>
                  <a:buNone/>
                </a:pPr>
                <a:r>
                  <a:rPr lang="en-AU" sz="1600" dirty="0">
                    <a:solidFill>
                      <a:srgbClr val="0070C0"/>
                    </a:solidFill>
                  </a:rPr>
                  <a:t>1. Kat has a </a:t>
                </a:r>
                <a:r>
                  <a:rPr lang="en-AU" sz="1600" u="sng" dirty="0">
                    <a:solidFill>
                      <a:srgbClr val="0070C0"/>
                    </a:solidFill>
                  </a:rPr>
                  <a:t>$30,000 </a:t>
                </a:r>
                <a:r>
                  <a:rPr lang="en-AU" sz="1600" dirty="0">
                    <a:solidFill>
                      <a:srgbClr val="0070C0"/>
                    </a:solidFill>
                  </a:rPr>
                  <a:t>loan with $</a:t>
                </a:r>
                <a:r>
                  <a:rPr lang="en-AU" sz="1600" u="sng" dirty="0">
                    <a:solidFill>
                      <a:srgbClr val="0070C0"/>
                    </a:solidFill>
                  </a:rPr>
                  <a:t>2,500</a:t>
                </a:r>
                <a:r>
                  <a:rPr lang="en-AU" sz="1600" dirty="0">
                    <a:solidFill>
                      <a:srgbClr val="0070C0"/>
                    </a:solidFill>
                  </a:rPr>
                  <a:t> </a:t>
                </a:r>
                <a:r>
                  <a:rPr lang="en-AU" sz="1600" u="sng" dirty="0">
                    <a:solidFill>
                      <a:srgbClr val="0070C0"/>
                    </a:solidFill>
                  </a:rPr>
                  <a:t>quarterly</a:t>
                </a:r>
                <a:r>
                  <a:rPr lang="en-AU" sz="1600" dirty="0">
                    <a:solidFill>
                      <a:srgbClr val="0070C0"/>
                    </a:solidFill>
                  </a:rPr>
                  <a:t> repayments and must be </a:t>
                </a:r>
                <a:r>
                  <a:rPr lang="en-AU" sz="1600" u="sng" dirty="0">
                    <a:solidFill>
                      <a:srgbClr val="0070C0"/>
                    </a:solidFill>
                  </a:rPr>
                  <a:t>paid in full</a:t>
                </a:r>
                <a:r>
                  <a:rPr lang="en-AU" sz="1600" dirty="0">
                    <a:solidFill>
                      <a:srgbClr val="0070C0"/>
                    </a:solidFill>
                  </a:rPr>
                  <a:t> in </a:t>
                </a:r>
                <a:r>
                  <a:rPr lang="en-AU" sz="1600" u="sng" dirty="0">
                    <a:solidFill>
                      <a:srgbClr val="0070C0"/>
                    </a:solidFill>
                  </a:rPr>
                  <a:t>7 years</a:t>
                </a:r>
                <a:r>
                  <a:rPr lang="en-AU" sz="1600" dirty="0">
                    <a:solidFill>
                      <a:srgbClr val="0070C0"/>
                    </a:solidFill>
                  </a:rPr>
                  <a:t>. What </a:t>
                </a:r>
                <a:r>
                  <a:rPr lang="en-AU" sz="1600" u="sng" dirty="0">
                    <a:solidFill>
                      <a:srgbClr val="0070C0"/>
                    </a:solidFill>
                  </a:rPr>
                  <a:t>interest rate </a:t>
                </a:r>
                <a:r>
                  <a:rPr lang="en-AU" sz="1600" dirty="0">
                    <a:solidFill>
                      <a:srgbClr val="0070C0"/>
                    </a:solidFill>
                  </a:rPr>
                  <a:t>allows this?</a:t>
                </a:r>
              </a:p>
              <a:p>
                <a:pPr marL="72000" lvl="0">
                  <a:lnSpc>
                    <a:spcPct val="100000"/>
                  </a:lnSpc>
                  <a:spcBef>
                    <a:spcPts val="0"/>
                  </a:spcBef>
                </a:pPr>
                <a14:m>
                  <m:oMath xmlns:m="http://schemas.openxmlformats.org/officeDocument/2006/math">
                    <m:r>
                      <a:rPr lang="en-AU" sz="1400" i="1">
                        <a:solidFill>
                          <a:srgbClr val="C00000"/>
                        </a:solidFill>
                        <a:latin typeface="Cambria Math" panose="02040503050406030204" pitchFamily="18" charset="0"/>
                      </a:rPr>
                      <m:t>𝑁</m:t>
                    </m:r>
                    <m:r>
                      <a:rPr lang="en-AU" sz="1400" i="1">
                        <a:latin typeface="Cambria Math" panose="02040503050406030204" pitchFamily="18" charset="0"/>
                      </a:rPr>
                      <m:t>=7×4=28</m:t>
                    </m:r>
                  </m:oMath>
                </a14:m>
                <a:endParaRPr lang="en-AU" sz="1400" dirty="0"/>
              </a:p>
              <a:p>
                <a:pPr marL="72000" lvl="0">
                  <a:lnSpc>
                    <a:spcPct val="100000"/>
                  </a:lnSpc>
                  <a:spcBef>
                    <a:spcPts val="0"/>
                  </a:spcBef>
                </a:pPr>
                <a14:m>
                  <m:oMath xmlns:m="http://schemas.openxmlformats.org/officeDocument/2006/math">
                    <m:r>
                      <a:rPr lang="en-AU" sz="1400" i="1">
                        <a:solidFill>
                          <a:srgbClr val="C00000"/>
                        </a:solidFill>
                        <a:latin typeface="Cambria Math" panose="02040503050406030204" pitchFamily="18" charset="0"/>
                      </a:rPr>
                      <m:t>𝐼</m:t>
                    </m:r>
                    <m:r>
                      <a:rPr lang="en-AU" sz="1400" i="1">
                        <a:latin typeface="Cambria Math" panose="02040503050406030204" pitchFamily="18" charset="0"/>
                      </a:rPr>
                      <m:t>≈</m:t>
                    </m:r>
                    <m:borderBox>
                      <m:borderBoxPr>
                        <m:ctrlPr>
                          <a:rPr lang="en-AU" sz="1400" i="1">
                            <a:solidFill>
                              <a:srgbClr val="C00000"/>
                            </a:solidFill>
                            <a:latin typeface="Cambria Math" panose="02040503050406030204" pitchFamily="18" charset="0"/>
                          </a:rPr>
                        </m:ctrlPr>
                      </m:borderBoxPr>
                      <m:e>
                        <m:r>
                          <a:rPr lang="en-AU" sz="1400" i="1">
                            <a:solidFill>
                              <a:srgbClr val="C00000"/>
                            </a:solidFill>
                            <a:latin typeface="Cambria Math" panose="02040503050406030204" pitchFamily="18" charset="0"/>
                          </a:rPr>
                          <m:t>28.47</m:t>
                        </m:r>
                        <m:r>
                          <a:rPr lang="en-AU" sz="1400">
                            <a:solidFill>
                              <a:srgbClr val="C00000"/>
                            </a:solidFill>
                            <a:latin typeface="Cambria Math" panose="02040503050406030204" pitchFamily="18" charset="0"/>
                          </a:rPr>
                          <m:t>%</m:t>
                        </m:r>
                      </m:e>
                    </m:borderBox>
                  </m:oMath>
                </a14:m>
                <a:r>
                  <a:rPr lang="en-AU" sz="1400" dirty="0"/>
                  <a:t>   </a:t>
                </a:r>
              </a:p>
              <a:p>
                <a:pPr marL="72000" lvl="0">
                  <a:lnSpc>
                    <a:spcPct val="100000"/>
                  </a:lnSpc>
                  <a:spcBef>
                    <a:spcPts val="0"/>
                  </a:spcBef>
                </a:pPr>
                <a14:m>
                  <m:oMath xmlns:m="http://schemas.openxmlformats.org/officeDocument/2006/math">
                    <m:r>
                      <a:rPr lang="en-AU" sz="1400" i="1">
                        <a:solidFill>
                          <a:srgbClr val="C00000"/>
                        </a:solidFill>
                        <a:latin typeface="Cambria Math" panose="02040503050406030204" pitchFamily="18" charset="0"/>
                      </a:rPr>
                      <m:t>𝑃𝑉</m:t>
                    </m:r>
                    <m:r>
                      <a:rPr lang="en-AU" sz="1400" i="1">
                        <a:latin typeface="Cambria Math" panose="02040503050406030204" pitchFamily="18" charset="0"/>
                      </a:rPr>
                      <m:t>=30,000</m:t>
                    </m:r>
                  </m:oMath>
                </a14:m>
                <a:endParaRPr lang="en-AU" sz="1400" dirty="0"/>
              </a:p>
              <a:p>
                <a:pPr marL="72000">
                  <a:lnSpc>
                    <a:spcPct val="100000"/>
                  </a:lnSpc>
                  <a:spcBef>
                    <a:spcPts val="0"/>
                  </a:spcBef>
                </a:pPr>
                <a14:m>
                  <m:oMath xmlns:m="http://schemas.openxmlformats.org/officeDocument/2006/math">
                    <m:r>
                      <a:rPr lang="en-AU" sz="1400" i="1">
                        <a:solidFill>
                          <a:srgbClr val="C00000"/>
                        </a:solidFill>
                        <a:latin typeface="Cambria Math" panose="02040503050406030204" pitchFamily="18" charset="0"/>
                      </a:rPr>
                      <m:t>𝑃𝑚𝑡</m:t>
                    </m:r>
                    <m:r>
                      <a:rPr lang="en-AU" sz="1400" i="1">
                        <a:latin typeface="Cambria Math" panose="02040503050406030204" pitchFamily="18" charset="0"/>
                      </a:rPr>
                      <m:t>=</m:t>
                    </m:r>
                    <m:r>
                      <a:rPr lang="en-AU" sz="1400" i="1">
                        <a:solidFill>
                          <a:srgbClr val="C00000"/>
                        </a:solidFill>
                        <a:latin typeface="Cambria Math" panose="02040503050406030204" pitchFamily="18" charset="0"/>
                      </a:rPr>
                      <m:t>−</m:t>
                    </m:r>
                    <m:r>
                      <a:rPr lang="en-AU" sz="1400" i="1">
                        <a:latin typeface="Cambria Math" panose="02040503050406030204" pitchFamily="18" charset="0"/>
                      </a:rPr>
                      <m:t>2,500</m:t>
                    </m:r>
                  </m:oMath>
                </a14:m>
                <a:endParaRPr lang="en-AU" sz="1400" i="1" dirty="0">
                  <a:latin typeface="Cambria Math" panose="02040503050406030204" pitchFamily="18" charset="0"/>
                </a:endParaRPr>
              </a:p>
              <a:p>
                <a:pPr marL="72000">
                  <a:lnSpc>
                    <a:spcPct val="100000"/>
                  </a:lnSpc>
                  <a:spcBef>
                    <a:spcPts val="0"/>
                  </a:spcBef>
                </a:pPr>
                <a14:m>
                  <m:oMath xmlns:m="http://schemas.openxmlformats.org/officeDocument/2006/math">
                    <m:r>
                      <a:rPr lang="en-AU" sz="1400" i="1">
                        <a:solidFill>
                          <a:srgbClr val="C00000"/>
                        </a:solidFill>
                        <a:latin typeface="Cambria Math" panose="02040503050406030204" pitchFamily="18" charset="0"/>
                      </a:rPr>
                      <m:t>𝐹𝑉</m:t>
                    </m:r>
                    <m:r>
                      <a:rPr lang="en-AU" sz="1400" i="1">
                        <a:latin typeface="Cambria Math" panose="02040503050406030204" pitchFamily="18" charset="0"/>
                      </a:rPr>
                      <m:t>=0</m:t>
                    </m:r>
                  </m:oMath>
                </a14:m>
                <a:endParaRPr lang="en-AU" sz="1400" dirty="0"/>
              </a:p>
              <a:p>
                <a:pPr marL="72000">
                  <a:lnSpc>
                    <a:spcPct val="100000"/>
                  </a:lnSpc>
                  <a:spcBef>
                    <a:spcPts val="0"/>
                  </a:spcBef>
                </a:pPr>
                <a14:m>
                  <m:oMath xmlns:m="http://schemas.openxmlformats.org/officeDocument/2006/math">
                    <m:r>
                      <a:rPr lang="en-AU" sz="1400" i="1">
                        <a:solidFill>
                          <a:srgbClr val="C00000"/>
                        </a:solidFill>
                        <a:latin typeface="Cambria Math" panose="02040503050406030204" pitchFamily="18" charset="0"/>
                      </a:rPr>
                      <m:t>𝐶</m:t>
                    </m:r>
                    <m:r>
                      <m:rPr>
                        <m:sty m:val="p"/>
                      </m:rPr>
                      <a:rPr lang="en-AU" sz="1400">
                        <a:solidFill>
                          <a:srgbClr val="C00000"/>
                        </a:solidFill>
                        <a:latin typeface="Cambria Math" panose="02040503050406030204" pitchFamily="18" charset="0"/>
                      </a:rPr>
                      <m:t>py</m:t>
                    </m:r>
                    <m:r>
                      <a:rPr lang="en-AU" sz="1400" i="1">
                        <a:latin typeface="Cambria Math" panose="02040503050406030204" pitchFamily="18" charset="0"/>
                      </a:rPr>
                      <m:t>=4</m:t>
                    </m:r>
                  </m:oMath>
                </a14:m>
                <a:endParaRPr lang="en-AU" sz="1400" dirty="0"/>
              </a:p>
              <a:p>
                <a:pPr marL="72000" lvl="0">
                  <a:lnSpc>
                    <a:spcPct val="100000"/>
                  </a:lnSpc>
                  <a:spcBef>
                    <a:spcPts val="0"/>
                  </a:spcBef>
                </a:pPr>
                <a:endParaRPr lang="en-AU" sz="1400" dirty="0">
                  <a:solidFill>
                    <a:srgbClr val="0070C0"/>
                  </a:solidFill>
                </a:endParaRPr>
              </a:p>
              <a:p>
                <a:pPr marL="72000" indent="0">
                  <a:lnSpc>
                    <a:spcPct val="100000"/>
                  </a:lnSpc>
                  <a:spcBef>
                    <a:spcPts val="0"/>
                  </a:spcBef>
                  <a:buNone/>
                </a:pPr>
                <a:endParaRPr lang="en-AU" sz="1600" dirty="0">
                  <a:solidFill>
                    <a:srgbClr val="0070C0"/>
                  </a:solidFill>
                </a:endParaRPr>
              </a:p>
            </p:txBody>
          </p:sp>
        </mc:Choice>
        <mc:Fallback xmlns="">
          <p:sp>
            <p:nvSpPr>
              <p:cNvPr id="3" name="Content Placeholder 2">
                <a:extLst>
                  <a:ext uri="{FF2B5EF4-FFF2-40B4-BE49-F238E27FC236}">
                    <a16:creationId xmlns:a16="http://schemas.microsoft.com/office/drawing/2014/main" id="{1DA955F4-EB0D-BB83-7BE7-02CCE7B68D0D}"/>
                  </a:ext>
                </a:extLst>
              </p:cNvPr>
              <p:cNvSpPr>
                <a:spLocks noGrp="1" noRot="1" noChangeAspect="1" noMove="1" noResize="1" noEditPoints="1" noAdjustHandles="1" noChangeArrowheads="1" noChangeShapeType="1" noTextEdit="1"/>
              </p:cNvSpPr>
              <p:nvPr>
                <p:ph idx="1"/>
              </p:nvPr>
            </p:nvSpPr>
            <p:spPr>
              <a:xfrm>
                <a:off x="-2" y="10887"/>
                <a:ext cx="4114800" cy="6857999"/>
              </a:xfrm>
              <a:blipFill>
                <a:blip r:embed="rId4"/>
                <a:stretch>
                  <a:fillRect l="-1920" t="-887" r="-2511" b="-887"/>
                </a:stretch>
              </a:blipFill>
              <a:ln w="12700">
                <a:solidFill>
                  <a:schemeClr val="tx1"/>
                </a:solid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5DD2BC70-E670-0B41-52A6-33323044483F}"/>
                  </a:ext>
                </a:extLst>
              </p:cNvPr>
              <p:cNvSpPr txBox="1">
                <a:spLocks/>
              </p:cNvSpPr>
              <p:nvPr/>
            </p:nvSpPr>
            <p:spPr>
              <a:xfrm>
                <a:off x="4114800" y="-10885"/>
                <a:ext cx="3918858" cy="6857999"/>
              </a:xfrm>
              <a:prstGeom prst="rect">
                <a:avLst/>
              </a:prstGeom>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pPr>
                <a:r>
                  <a:rPr lang="en-AU" sz="1400" b="0" i="1" dirty="0">
                    <a:solidFill>
                      <a:srgbClr val="C00000"/>
                    </a:solidFill>
                  </a:rPr>
                  <a:t>P</a:t>
                </a:r>
                <a14:m>
                  <m:oMath xmlns:m="http://schemas.openxmlformats.org/officeDocument/2006/math">
                    <m:r>
                      <m:rPr>
                        <m:sty m:val="p"/>
                      </m:rPr>
                      <a:rPr lang="en-AU" sz="1400" b="0" i="0" smtClean="0">
                        <a:solidFill>
                          <a:srgbClr val="C00000"/>
                        </a:solidFill>
                        <a:latin typeface="Cambria Math" panose="02040503050406030204" pitchFamily="18" charset="0"/>
                      </a:rPr>
                      <m:t>py</m:t>
                    </m:r>
                    <m:r>
                      <a:rPr lang="en-AU" sz="1400" i="1">
                        <a:latin typeface="Cambria Math" panose="02040503050406030204" pitchFamily="18" charset="0"/>
                      </a:rPr>
                      <m:t>=4</m:t>
                    </m:r>
                  </m:oMath>
                </a14:m>
                <a:endParaRPr lang="en-AU" sz="1400" dirty="0"/>
              </a:p>
              <a:p>
                <a:pPr marL="0" indent="0">
                  <a:spcBef>
                    <a:spcPts val="0"/>
                  </a:spcBef>
                  <a:buNone/>
                </a:pPr>
                <a:r>
                  <a:rPr lang="en-AU" sz="1600" dirty="0">
                    <a:solidFill>
                      <a:srgbClr val="0070C0"/>
                    </a:solidFill>
                  </a:rPr>
                  <a:t>2. Ellie has a </a:t>
                </a:r>
                <a:r>
                  <a:rPr lang="en-AU" sz="1600" u="sng" dirty="0">
                    <a:solidFill>
                      <a:srgbClr val="0070C0"/>
                    </a:solidFill>
                  </a:rPr>
                  <a:t>$260,000 </a:t>
                </a:r>
                <a:r>
                  <a:rPr lang="en-AU" sz="1600" dirty="0">
                    <a:solidFill>
                      <a:srgbClr val="0070C0"/>
                    </a:solidFill>
                  </a:rPr>
                  <a:t>home loan. Interest is charged at </a:t>
                </a:r>
                <a:r>
                  <a:rPr lang="en-AU" sz="1600" u="sng" dirty="0">
                    <a:solidFill>
                      <a:srgbClr val="0070C0"/>
                    </a:solidFill>
                  </a:rPr>
                  <a:t>5.65% p.a</a:t>
                </a:r>
                <a:r>
                  <a:rPr lang="en-AU" sz="1600" dirty="0">
                    <a:solidFill>
                      <a:srgbClr val="0070C0"/>
                    </a:solidFill>
                  </a:rPr>
                  <a:t>., compounded </a:t>
                </a:r>
                <a:r>
                  <a:rPr lang="en-AU" sz="1600" u="sng" dirty="0">
                    <a:solidFill>
                      <a:srgbClr val="0070C0"/>
                    </a:solidFill>
                  </a:rPr>
                  <a:t>monthly</a:t>
                </a:r>
                <a:r>
                  <a:rPr lang="en-AU" sz="1600" dirty="0">
                    <a:solidFill>
                      <a:srgbClr val="0070C0"/>
                    </a:solidFill>
                  </a:rPr>
                  <a:t>. Payments are calculated over a </a:t>
                </a:r>
                <a:r>
                  <a:rPr lang="en-AU" sz="1600" u="sng" dirty="0">
                    <a:solidFill>
                      <a:srgbClr val="0070C0"/>
                    </a:solidFill>
                  </a:rPr>
                  <a:t>20-year</a:t>
                </a:r>
                <a:r>
                  <a:rPr lang="en-AU" sz="1600" dirty="0">
                    <a:solidFill>
                      <a:srgbClr val="0070C0"/>
                    </a:solidFill>
                  </a:rPr>
                  <a:t> loan period. What is </a:t>
                </a:r>
                <a:r>
                  <a:rPr lang="en-AU" sz="1600" u="sng" dirty="0">
                    <a:solidFill>
                      <a:srgbClr val="0070C0"/>
                    </a:solidFill>
                  </a:rPr>
                  <a:t>monthly payment</a:t>
                </a:r>
                <a:r>
                  <a:rPr lang="en-AU" sz="1600" dirty="0">
                    <a:solidFill>
                      <a:srgbClr val="0070C0"/>
                    </a:solidFill>
                  </a:rPr>
                  <a:t>?</a:t>
                </a:r>
              </a:p>
              <a:p>
                <a:pPr lvl="0">
                  <a:spcBef>
                    <a:spcPts val="0"/>
                  </a:spcBef>
                </a:pPr>
                <a14:m>
                  <m:oMath xmlns:m="http://schemas.openxmlformats.org/officeDocument/2006/math">
                    <m:r>
                      <a:rPr lang="en-AU" sz="1400" i="1" smtClean="0">
                        <a:solidFill>
                          <a:srgbClr val="C00000"/>
                        </a:solidFill>
                        <a:latin typeface="Cambria Math" panose="02040503050406030204" pitchFamily="18" charset="0"/>
                      </a:rPr>
                      <m:t>𝑁</m:t>
                    </m:r>
                    <m:r>
                      <a:rPr lang="en-AU" sz="1400" i="1">
                        <a:latin typeface="Cambria Math" panose="02040503050406030204" pitchFamily="18" charset="0"/>
                      </a:rPr>
                      <m:t>=20×12</m:t>
                    </m:r>
                  </m:oMath>
                </a14:m>
                <a:endParaRPr lang="en-AU" sz="1400" dirty="0"/>
              </a:p>
              <a:p>
                <a:pPr lvl="0">
                  <a:spcBef>
                    <a:spcPts val="0"/>
                  </a:spcBef>
                </a:pPr>
                <a14:m>
                  <m:oMath xmlns:m="http://schemas.openxmlformats.org/officeDocument/2006/math">
                    <m:r>
                      <a:rPr lang="en-AU" sz="1400" i="1" smtClean="0">
                        <a:solidFill>
                          <a:srgbClr val="C00000"/>
                        </a:solidFill>
                        <a:latin typeface="Cambria Math" panose="02040503050406030204" pitchFamily="18" charset="0"/>
                      </a:rPr>
                      <m:t>𝐼</m:t>
                    </m:r>
                    <m:r>
                      <a:rPr lang="en-AU" sz="1400" i="1">
                        <a:latin typeface="Cambria Math" panose="02040503050406030204" pitchFamily="18" charset="0"/>
                      </a:rPr>
                      <m:t>=5.65</m:t>
                    </m:r>
                  </m:oMath>
                </a14:m>
                <a:endParaRPr lang="en-AU" sz="1400" dirty="0"/>
              </a:p>
              <a:p>
                <a:pPr lvl="0">
                  <a:spcBef>
                    <a:spcPts val="0"/>
                  </a:spcBef>
                </a:pPr>
                <a14:m>
                  <m:oMath xmlns:m="http://schemas.openxmlformats.org/officeDocument/2006/math">
                    <m:r>
                      <a:rPr lang="en-AU" sz="1400" i="1" smtClean="0">
                        <a:solidFill>
                          <a:srgbClr val="C00000"/>
                        </a:solidFill>
                        <a:latin typeface="Cambria Math" panose="02040503050406030204" pitchFamily="18" charset="0"/>
                      </a:rPr>
                      <m:t>𝑃𝑉</m:t>
                    </m:r>
                    <m:r>
                      <a:rPr lang="en-AU" sz="1400" i="1">
                        <a:latin typeface="Cambria Math" panose="02040503050406030204" pitchFamily="18" charset="0"/>
                      </a:rPr>
                      <m:t>=260,000</m:t>
                    </m:r>
                  </m:oMath>
                </a14:m>
                <a:endParaRPr lang="en-AU" sz="1400" dirty="0"/>
              </a:p>
              <a:p>
                <a:pPr lvl="0">
                  <a:spcBef>
                    <a:spcPts val="0"/>
                  </a:spcBef>
                </a:pPr>
                <a14:m>
                  <m:oMath xmlns:m="http://schemas.openxmlformats.org/officeDocument/2006/math">
                    <m:r>
                      <a:rPr lang="en-AU" sz="1400" b="0" i="1" smtClean="0">
                        <a:solidFill>
                          <a:srgbClr val="C00000"/>
                        </a:solidFill>
                        <a:latin typeface="Cambria Math" panose="02040503050406030204" pitchFamily="18" charset="0"/>
                      </a:rPr>
                      <m:t>𝑃𝑚𝑡</m:t>
                    </m:r>
                    <m:r>
                      <a:rPr lang="en-AU" sz="1400" i="1">
                        <a:latin typeface="Cambria Math" panose="02040503050406030204" pitchFamily="18" charset="0"/>
                      </a:rPr>
                      <m:t>=</m:t>
                    </m:r>
                    <m:borderBox>
                      <m:borderBoxPr>
                        <m:ctrlPr>
                          <a:rPr lang="en-AU" sz="1400" i="1" smtClean="0">
                            <a:solidFill>
                              <a:srgbClr val="C00000"/>
                            </a:solidFill>
                            <a:latin typeface="Cambria Math" panose="02040503050406030204" pitchFamily="18" charset="0"/>
                          </a:rPr>
                        </m:ctrlPr>
                      </m:borderBoxPr>
                      <m:e>
                        <m:r>
                          <a:rPr lang="en-AU" sz="1400" i="1">
                            <a:solidFill>
                              <a:srgbClr val="C00000"/>
                            </a:solidFill>
                            <a:latin typeface="Cambria Math" panose="02040503050406030204" pitchFamily="18" charset="0"/>
                          </a:rPr>
                          <m:t>−1,810.61</m:t>
                        </m:r>
                      </m:e>
                    </m:borderBox>
                  </m:oMath>
                </a14:m>
                <a:endParaRPr lang="en-AU" sz="1400" dirty="0"/>
              </a:p>
              <a:p>
                <a:pPr lvl="0">
                  <a:spcBef>
                    <a:spcPts val="0"/>
                  </a:spcBef>
                </a:pPr>
                <a14:m>
                  <m:oMath xmlns:m="http://schemas.openxmlformats.org/officeDocument/2006/math">
                    <m:r>
                      <a:rPr lang="en-AU" sz="1400" i="1" smtClean="0">
                        <a:solidFill>
                          <a:srgbClr val="C00000"/>
                        </a:solidFill>
                        <a:latin typeface="Cambria Math" panose="02040503050406030204" pitchFamily="18" charset="0"/>
                      </a:rPr>
                      <m:t>𝐹𝑉</m:t>
                    </m:r>
                    <m:r>
                      <a:rPr lang="en-AU" sz="1400" i="1">
                        <a:latin typeface="Cambria Math" panose="02040503050406030204" pitchFamily="18" charset="0"/>
                      </a:rPr>
                      <m:t>=0</m:t>
                    </m:r>
                  </m:oMath>
                </a14:m>
                <a:endParaRPr lang="en-AU" sz="1400" dirty="0"/>
              </a:p>
              <a:p>
                <a:pPr lvl="0">
                  <a:spcBef>
                    <a:spcPts val="0"/>
                  </a:spcBef>
                </a:pPr>
                <a14:m>
                  <m:oMath xmlns:m="http://schemas.openxmlformats.org/officeDocument/2006/math">
                    <m:r>
                      <a:rPr lang="en-AU" sz="1400" i="1" smtClean="0">
                        <a:solidFill>
                          <a:srgbClr val="C00000"/>
                        </a:solidFill>
                        <a:latin typeface="Cambria Math" panose="02040503050406030204" pitchFamily="18" charset="0"/>
                      </a:rPr>
                      <m:t>𝐶</m:t>
                    </m:r>
                    <m:r>
                      <m:rPr>
                        <m:sty m:val="p"/>
                      </m:rPr>
                      <a:rPr lang="en-AU" sz="1400" b="0" i="0" smtClean="0">
                        <a:solidFill>
                          <a:srgbClr val="C00000"/>
                        </a:solidFill>
                        <a:latin typeface="Cambria Math" panose="02040503050406030204" pitchFamily="18" charset="0"/>
                      </a:rPr>
                      <m:t>py</m:t>
                    </m:r>
                    <m:r>
                      <a:rPr lang="en-AU" sz="1400" i="1">
                        <a:latin typeface="Cambria Math" panose="02040503050406030204" pitchFamily="18" charset="0"/>
                      </a:rPr>
                      <m:t>=12</m:t>
                    </m:r>
                  </m:oMath>
                </a14:m>
                <a:endParaRPr lang="en-AU" sz="1400" dirty="0"/>
              </a:p>
              <a:p>
                <a:pPr lvl="0">
                  <a:spcBef>
                    <a:spcPts val="0"/>
                  </a:spcBef>
                </a:pPr>
                <a14:m>
                  <m:oMath xmlns:m="http://schemas.openxmlformats.org/officeDocument/2006/math">
                    <m:r>
                      <a:rPr lang="en-AU" sz="1400" i="1" smtClean="0">
                        <a:solidFill>
                          <a:srgbClr val="C00000"/>
                        </a:solidFill>
                        <a:latin typeface="Cambria Math" panose="02040503050406030204" pitchFamily="18" charset="0"/>
                      </a:rPr>
                      <m:t>𝑃</m:t>
                    </m:r>
                    <m:r>
                      <m:rPr>
                        <m:sty m:val="p"/>
                      </m:rPr>
                      <a:rPr lang="en-AU" sz="1400" b="0" i="0" smtClean="0">
                        <a:solidFill>
                          <a:srgbClr val="C00000"/>
                        </a:solidFill>
                        <a:latin typeface="Cambria Math" panose="02040503050406030204" pitchFamily="18" charset="0"/>
                      </a:rPr>
                      <m:t>py</m:t>
                    </m:r>
                    <m:r>
                      <a:rPr lang="en-AU" sz="1400" i="1">
                        <a:latin typeface="Cambria Math" panose="02040503050406030204" pitchFamily="18" charset="0"/>
                      </a:rPr>
                      <m:t>=12</m:t>
                    </m:r>
                  </m:oMath>
                </a14:m>
                <a:endParaRPr lang="en-AU" sz="1400" dirty="0"/>
              </a:p>
              <a:p>
                <a:pPr marL="0" lvl="0" indent="0">
                  <a:spcBef>
                    <a:spcPts val="0"/>
                  </a:spcBef>
                  <a:buNone/>
                </a:pPr>
                <a:r>
                  <a:rPr lang="en-AU" sz="1600" dirty="0"/>
                  <a:t>Payment is $1810.61 per month.</a:t>
                </a:r>
              </a:p>
              <a:p>
                <a:pPr marL="0" indent="0">
                  <a:spcBef>
                    <a:spcPts val="0"/>
                  </a:spcBef>
                  <a:buNone/>
                </a:pPr>
                <a:r>
                  <a:rPr lang="en-AU" sz="1600" dirty="0">
                    <a:solidFill>
                      <a:srgbClr val="0070C0"/>
                    </a:solidFill>
                  </a:rPr>
                  <a:t>3. Joan takes out a </a:t>
                </a:r>
                <a:r>
                  <a:rPr lang="en-AU" sz="1600" u="sng" dirty="0">
                    <a:solidFill>
                      <a:srgbClr val="0070C0"/>
                    </a:solidFill>
                  </a:rPr>
                  <a:t>$35,000 </a:t>
                </a:r>
                <a:r>
                  <a:rPr lang="en-AU" sz="1600" dirty="0">
                    <a:solidFill>
                      <a:srgbClr val="0070C0"/>
                    </a:solidFill>
                  </a:rPr>
                  <a:t>loan. Interest rate: </a:t>
                </a:r>
                <a:r>
                  <a:rPr lang="en-AU" sz="1600" u="sng" dirty="0">
                    <a:solidFill>
                      <a:srgbClr val="0070C0"/>
                    </a:solidFill>
                  </a:rPr>
                  <a:t>5.4% p.a</a:t>
                </a:r>
                <a:r>
                  <a:rPr lang="en-AU" sz="1600" dirty="0">
                    <a:solidFill>
                      <a:srgbClr val="0070C0"/>
                    </a:solidFill>
                  </a:rPr>
                  <a:t>., compounded </a:t>
                </a:r>
                <a:r>
                  <a:rPr lang="en-AU" sz="1600" u="sng" dirty="0">
                    <a:solidFill>
                      <a:srgbClr val="0070C0"/>
                    </a:solidFill>
                  </a:rPr>
                  <a:t>monthly</a:t>
                </a:r>
                <a:r>
                  <a:rPr lang="en-AU" sz="1600" dirty="0">
                    <a:solidFill>
                      <a:srgbClr val="0070C0"/>
                    </a:solidFill>
                  </a:rPr>
                  <a:t>. Monthly repayment: </a:t>
                </a:r>
                <a:r>
                  <a:rPr lang="en-AU" sz="1600" u="sng" dirty="0">
                    <a:solidFill>
                      <a:srgbClr val="0070C0"/>
                    </a:solidFill>
                  </a:rPr>
                  <a:t>$864</a:t>
                </a:r>
              </a:p>
              <a:p>
                <a:pPr marL="0" indent="0">
                  <a:spcBef>
                    <a:spcPts val="0"/>
                  </a:spcBef>
                  <a:buNone/>
                </a:pPr>
                <a:r>
                  <a:rPr lang="en-AU" sz="1600" dirty="0">
                    <a:solidFill>
                      <a:srgbClr val="C00000"/>
                    </a:solidFill>
                  </a:rPr>
                  <a:t>a. Write the recurrence relation</a:t>
                </a:r>
              </a:p>
              <a:p>
                <a:pPr marL="0" indent="0">
                  <a:spcBef>
                    <a:spcPts val="0"/>
                  </a:spcBef>
                  <a:buNone/>
                </a:pPr>
                <a14:m>
                  <m:oMathPara xmlns:m="http://schemas.openxmlformats.org/officeDocument/2006/math">
                    <m:oMathParaPr>
                      <m:jc m:val="centerGroup"/>
                    </m:oMathParaPr>
                    <m:oMath xmlns:m="http://schemas.openxmlformats.org/officeDocument/2006/math">
                      <m:r>
                        <a:rPr lang="en-AU" sz="1200" i="1" smtClean="0">
                          <a:solidFill>
                            <a:srgbClr val="0070C0"/>
                          </a:solidFill>
                          <a:latin typeface="Cambria Math" panose="02040503050406030204" pitchFamily="18" charset="0"/>
                        </a:rPr>
                        <m:t>𝑅</m:t>
                      </m:r>
                      <m:r>
                        <a:rPr lang="en-AU" sz="1200" i="1" smtClean="0">
                          <a:solidFill>
                            <a:srgbClr val="0070C0"/>
                          </a:solidFill>
                          <a:latin typeface="Cambria Math" panose="02040503050406030204" pitchFamily="18" charset="0"/>
                        </a:rPr>
                        <m:t>=1+</m:t>
                      </m:r>
                      <m:f>
                        <m:fPr>
                          <m:ctrlPr>
                            <a:rPr lang="en-AU" sz="1200" i="1">
                              <a:solidFill>
                                <a:srgbClr val="0070C0"/>
                              </a:solidFill>
                              <a:latin typeface="Cambria Math" panose="02040503050406030204" pitchFamily="18" charset="0"/>
                            </a:rPr>
                          </m:ctrlPr>
                        </m:fPr>
                        <m:num>
                          <m:r>
                            <a:rPr lang="en-AU" sz="1200" i="1">
                              <a:solidFill>
                                <a:srgbClr val="0070C0"/>
                              </a:solidFill>
                              <a:latin typeface="Cambria Math" panose="02040503050406030204" pitchFamily="18" charset="0"/>
                            </a:rPr>
                            <m:t>5.4</m:t>
                          </m:r>
                        </m:num>
                        <m:den>
                          <m:r>
                            <a:rPr lang="en-AU" sz="1200" i="1">
                              <a:solidFill>
                                <a:srgbClr val="0070C0"/>
                              </a:solidFill>
                              <a:latin typeface="Cambria Math" panose="02040503050406030204" pitchFamily="18" charset="0"/>
                            </a:rPr>
                            <m:t>12×100</m:t>
                          </m:r>
                        </m:den>
                      </m:f>
                      <m:r>
                        <a:rPr lang="en-AU" sz="1200" i="1">
                          <a:solidFill>
                            <a:srgbClr val="0070C0"/>
                          </a:solidFill>
                          <a:latin typeface="Cambria Math" panose="02040503050406030204" pitchFamily="18" charset="0"/>
                        </a:rPr>
                        <m:t>=1.0045</m:t>
                      </m:r>
                    </m:oMath>
                    <m:oMath xmlns:m="http://schemas.openxmlformats.org/officeDocument/2006/math">
                      <m:sSub>
                        <m:sSubPr>
                          <m:ctrlPr>
                            <a:rPr lang="en-AU" sz="1400" i="1">
                              <a:latin typeface="Cambria Math" panose="02040503050406030204" pitchFamily="18" charset="0"/>
                            </a:rPr>
                          </m:ctrlPr>
                        </m:sSubPr>
                        <m:e>
                          <m:r>
                            <a:rPr lang="en-AU" sz="1400" i="1">
                              <a:latin typeface="Cambria Math" panose="02040503050406030204" pitchFamily="18" charset="0"/>
                            </a:rPr>
                            <m:t>𝑉</m:t>
                          </m:r>
                        </m:e>
                        <m:sub>
                          <m:r>
                            <a:rPr lang="en-AU" sz="1400" i="1">
                              <a:latin typeface="Cambria Math" panose="02040503050406030204" pitchFamily="18" charset="0"/>
                            </a:rPr>
                            <m:t>0</m:t>
                          </m:r>
                        </m:sub>
                      </m:sSub>
                      <m:r>
                        <a:rPr lang="en-AU" sz="1400" i="1">
                          <a:latin typeface="Cambria Math" panose="02040503050406030204" pitchFamily="18" charset="0"/>
                        </a:rPr>
                        <m:t>=</m:t>
                      </m:r>
                      <m:r>
                        <a:rPr lang="en-AU" sz="1400" i="1">
                          <a:highlight>
                            <a:srgbClr val="FFFF00"/>
                          </a:highlight>
                          <a:latin typeface="Cambria Math" panose="02040503050406030204" pitchFamily="18" charset="0"/>
                        </a:rPr>
                        <m:t>35,000</m:t>
                      </m:r>
                      <m:r>
                        <a:rPr lang="en-AU" sz="1400" b="0" i="1" smtClean="0">
                          <a:latin typeface="Cambria Math" panose="02040503050406030204" pitchFamily="18" charset="0"/>
                        </a:rPr>
                        <m:t>, </m:t>
                      </m:r>
                      <m:sSub>
                        <m:sSubPr>
                          <m:ctrlPr>
                            <a:rPr lang="en-AU" sz="1400" i="1">
                              <a:latin typeface="Cambria Math" panose="02040503050406030204" pitchFamily="18" charset="0"/>
                            </a:rPr>
                          </m:ctrlPr>
                        </m:sSubPr>
                        <m:e>
                          <m:r>
                            <a:rPr lang="en-AU" sz="1400" i="1">
                              <a:latin typeface="Cambria Math" panose="02040503050406030204" pitchFamily="18" charset="0"/>
                            </a:rPr>
                            <m:t>𝑉</m:t>
                          </m:r>
                        </m:e>
                        <m:sub>
                          <m:r>
                            <a:rPr lang="en-AU" sz="1400" i="1">
                              <a:latin typeface="Cambria Math" panose="02040503050406030204" pitchFamily="18" charset="0"/>
                            </a:rPr>
                            <m:t>𝑛</m:t>
                          </m:r>
                          <m:r>
                            <a:rPr lang="en-AU" sz="1400" i="1">
                              <a:latin typeface="Cambria Math" panose="02040503050406030204" pitchFamily="18" charset="0"/>
                            </a:rPr>
                            <m:t>+1</m:t>
                          </m:r>
                        </m:sub>
                      </m:sSub>
                      <m:r>
                        <a:rPr lang="en-AU" sz="1400" i="1">
                          <a:latin typeface="Cambria Math" panose="02040503050406030204" pitchFamily="18" charset="0"/>
                        </a:rPr>
                        <m:t>=</m:t>
                      </m:r>
                      <m:r>
                        <a:rPr lang="en-AU" sz="1400" i="1">
                          <a:highlight>
                            <a:srgbClr val="FFFF00"/>
                          </a:highlight>
                          <a:latin typeface="Cambria Math" panose="02040503050406030204" pitchFamily="18" charset="0"/>
                        </a:rPr>
                        <m:t>1.0045</m:t>
                      </m:r>
                      <m:sSub>
                        <m:sSubPr>
                          <m:ctrlPr>
                            <a:rPr lang="en-AU" sz="1400" i="1">
                              <a:latin typeface="Cambria Math" panose="02040503050406030204" pitchFamily="18" charset="0"/>
                            </a:rPr>
                          </m:ctrlPr>
                        </m:sSubPr>
                        <m:e>
                          <m:r>
                            <a:rPr lang="en-AU" sz="1400" i="1">
                              <a:latin typeface="Cambria Math" panose="02040503050406030204" pitchFamily="18" charset="0"/>
                            </a:rPr>
                            <m:t>𝑉</m:t>
                          </m:r>
                        </m:e>
                        <m:sub>
                          <m:r>
                            <a:rPr lang="en-AU" sz="1400" i="1">
                              <a:latin typeface="Cambria Math" panose="02040503050406030204" pitchFamily="18" charset="0"/>
                            </a:rPr>
                            <m:t>𝑛</m:t>
                          </m:r>
                        </m:sub>
                      </m:sSub>
                      <m:r>
                        <a:rPr lang="en-AU" sz="1400" i="1">
                          <a:latin typeface="Cambria Math" panose="02040503050406030204" pitchFamily="18" charset="0"/>
                        </a:rPr>
                        <m:t>−</m:t>
                      </m:r>
                      <m:r>
                        <a:rPr lang="en-AU" sz="1400" i="1">
                          <a:highlight>
                            <a:srgbClr val="FFFF00"/>
                          </a:highlight>
                          <a:latin typeface="Cambria Math" panose="02040503050406030204" pitchFamily="18" charset="0"/>
                        </a:rPr>
                        <m:t>864</m:t>
                      </m:r>
                    </m:oMath>
                  </m:oMathPara>
                </a14:m>
                <a:br>
                  <a:rPr lang="en-AU" sz="1600" dirty="0"/>
                </a:br>
                <a:endParaRPr lang="en-AU" sz="1600" dirty="0"/>
              </a:p>
              <a:p>
                <a:pPr marL="0" indent="0">
                  <a:spcBef>
                    <a:spcPts val="0"/>
                  </a:spcBef>
                  <a:buNone/>
                </a:pPr>
                <a:r>
                  <a:rPr lang="en-AU" sz="1600" dirty="0">
                    <a:solidFill>
                      <a:srgbClr val="C00000"/>
                    </a:solidFill>
                  </a:rPr>
                  <a:t>b. Model the first 4 payments in an amortisation table</a:t>
                </a:r>
              </a:p>
              <a:p>
                <a:pPr marL="0" indent="0">
                  <a:spcBef>
                    <a:spcPts val="0"/>
                  </a:spcBef>
                  <a:buNone/>
                </a:pPr>
                <a14:m>
                  <m:oMathPara xmlns:m="http://schemas.openxmlformats.org/officeDocument/2006/math">
                    <m:oMathParaPr>
                      <m:jc m:val="centerGroup"/>
                    </m:oMathParaPr>
                    <m:oMath xmlns:m="http://schemas.openxmlformats.org/officeDocument/2006/math">
                      <m:f>
                        <m:fPr>
                          <m:ctrlPr>
                            <a:rPr lang="en-AU" sz="1100" i="1" smtClean="0">
                              <a:solidFill>
                                <a:schemeClr val="tx1"/>
                              </a:solidFill>
                              <a:latin typeface="Cambria Math" panose="02040503050406030204" pitchFamily="18" charset="0"/>
                            </a:rPr>
                          </m:ctrlPr>
                        </m:fPr>
                        <m:num>
                          <m:r>
                            <a:rPr lang="en-AU" sz="1100" i="1">
                              <a:solidFill>
                                <a:schemeClr val="tx1"/>
                              </a:solidFill>
                              <a:latin typeface="Cambria Math" panose="02040503050406030204" pitchFamily="18" charset="0"/>
                            </a:rPr>
                            <m:t>5.4</m:t>
                          </m:r>
                        </m:num>
                        <m:den>
                          <m:r>
                            <a:rPr lang="en-AU" sz="1100" i="1">
                              <a:solidFill>
                                <a:schemeClr val="tx1"/>
                              </a:solidFill>
                              <a:latin typeface="Cambria Math" panose="02040503050406030204" pitchFamily="18" charset="0"/>
                            </a:rPr>
                            <m:t>12×100</m:t>
                          </m:r>
                        </m:den>
                      </m:f>
                      <m:r>
                        <a:rPr lang="en-AU" sz="1100" i="1">
                          <a:solidFill>
                            <a:schemeClr val="tx1"/>
                          </a:solidFill>
                          <a:latin typeface="Cambria Math" panose="02040503050406030204" pitchFamily="18" charset="0"/>
                        </a:rPr>
                        <m:t>×</m:t>
                      </m:r>
                      <m:r>
                        <a:rPr lang="en-AU" sz="1100" b="0" i="1" smtClean="0">
                          <a:solidFill>
                            <a:schemeClr val="tx1"/>
                          </a:solidFill>
                          <a:latin typeface="Cambria Math" panose="02040503050406030204" pitchFamily="18" charset="0"/>
                        </a:rPr>
                        <m:t>35000=157.50, </m:t>
                      </m:r>
                      <m:f>
                        <m:fPr>
                          <m:ctrlPr>
                            <a:rPr lang="en-AU" sz="1100" i="1">
                              <a:solidFill>
                                <a:schemeClr val="tx1"/>
                              </a:solidFill>
                              <a:latin typeface="Cambria Math" panose="02040503050406030204" pitchFamily="18" charset="0"/>
                            </a:rPr>
                          </m:ctrlPr>
                        </m:fPr>
                        <m:num>
                          <m:r>
                            <a:rPr lang="en-AU" sz="1100" i="1">
                              <a:solidFill>
                                <a:schemeClr val="tx1"/>
                              </a:solidFill>
                              <a:latin typeface="Cambria Math" panose="02040503050406030204" pitchFamily="18" charset="0"/>
                            </a:rPr>
                            <m:t>5.4</m:t>
                          </m:r>
                        </m:num>
                        <m:den>
                          <m:r>
                            <a:rPr lang="en-AU" sz="1100" i="1">
                              <a:solidFill>
                                <a:schemeClr val="tx1"/>
                              </a:solidFill>
                              <a:latin typeface="Cambria Math" panose="02040503050406030204" pitchFamily="18" charset="0"/>
                            </a:rPr>
                            <m:t>12×100</m:t>
                          </m:r>
                        </m:den>
                      </m:f>
                      <m:r>
                        <a:rPr lang="en-AU" sz="1100" i="1">
                          <a:solidFill>
                            <a:schemeClr val="tx1"/>
                          </a:solidFill>
                          <a:latin typeface="Cambria Math" panose="02040503050406030204" pitchFamily="18" charset="0"/>
                        </a:rPr>
                        <m:t>×</m:t>
                      </m:r>
                      <m:r>
                        <a:rPr lang="en-AU" sz="1100" b="0" i="1" smtClean="0">
                          <a:solidFill>
                            <a:schemeClr val="tx1"/>
                          </a:solidFill>
                          <a:latin typeface="Cambria Math" panose="02040503050406030204" pitchFamily="18" charset="0"/>
                        </a:rPr>
                        <m:t>34293.5</m:t>
                      </m:r>
                      <m:r>
                        <a:rPr lang="en-AU" sz="1100" i="1">
                          <a:solidFill>
                            <a:schemeClr val="tx1"/>
                          </a:solidFill>
                          <a:latin typeface="Cambria Math" panose="02040503050406030204" pitchFamily="18" charset="0"/>
                        </a:rPr>
                        <m:t>=15</m:t>
                      </m:r>
                      <m:r>
                        <a:rPr lang="en-AU" sz="1100" b="0" i="1" smtClean="0">
                          <a:solidFill>
                            <a:schemeClr val="tx1"/>
                          </a:solidFill>
                          <a:latin typeface="Cambria Math" panose="02040503050406030204" pitchFamily="18" charset="0"/>
                        </a:rPr>
                        <m:t>4.32</m:t>
                      </m:r>
                      <m:r>
                        <a:rPr lang="en-AU" sz="1100" i="1">
                          <a:latin typeface="Cambria Math" panose="02040503050406030204" pitchFamily="18" charset="0"/>
                        </a:rPr>
                        <m:t>, </m:t>
                      </m:r>
                    </m:oMath>
                  </m:oMathPara>
                </a14:m>
                <a:br>
                  <a:rPr lang="en-AU" sz="1600" dirty="0"/>
                </a:br>
                <a:endParaRPr lang="en-AU" sz="1600" dirty="0"/>
              </a:p>
              <a:p>
                <a:pPr marL="0" indent="0">
                  <a:spcBef>
                    <a:spcPts val="0"/>
                  </a:spcBef>
                  <a:buNone/>
                </a:pPr>
                <a:endParaRPr lang="en-AU" sz="1600" dirty="0"/>
              </a:p>
            </p:txBody>
          </p:sp>
        </mc:Choice>
        <mc:Fallback xmlns="">
          <p:sp>
            <p:nvSpPr>
              <p:cNvPr id="4" name="Content Placeholder 2">
                <a:extLst>
                  <a:ext uri="{FF2B5EF4-FFF2-40B4-BE49-F238E27FC236}">
                    <a16:creationId xmlns:a16="http://schemas.microsoft.com/office/drawing/2014/main" id="{5DD2BC70-E670-0B41-52A6-33323044483F}"/>
                  </a:ext>
                </a:extLst>
              </p:cNvPr>
              <p:cNvSpPr txBox="1">
                <a:spLocks noRot="1" noChangeAspect="1" noMove="1" noResize="1" noEditPoints="1" noAdjustHandles="1" noChangeArrowheads="1" noChangeShapeType="1" noTextEdit="1"/>
              </p:cNvSpPr>
              <p:nvPr/>
            </p:nvSpPr>
            <p:spPr>
              <a:xfrm>
                <a:off x="4114800" y="-10885"/>
                <a:ext cx="3918858" cy="6857999"/>
              </a:xfrm>
              <a:prstGeom prst="rect">
                <a:avLst/>
              </a:prstGeom>
              <a:blipFill>
                <a:blip r:embed="rId5"/>
                <a:stretch>
                  <a:fillRect l="-620" t="-89" r="-1705"/>
                </a:stretch>
              </a:blip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7D7B890C-2AD7-8DDD-CD4E-D5ED497637F2}"/>
                  </a:ext>
                </a:extLst>
              </p:cNvPr>
              <p:cNvSpPr txBox="1">
                <a:spLocks/>
              </p:cNvSpPr>
              <p:nvPr/>
            </p:nvSpPr>
            <p:spPr>
              <a:xfrm>
                <a:off x="8033658" y="0"/>
                <a:ext cx="4158344" cy="6847114"/>
              </a:xfrm>
              <a:prstGeom prst="rect">
                <a:avLst/>
              </a:prstGeom>
              <a:ln w="12700">
                <a:solidFill>
                  <a:schemeClr val="tx1"/>
                </a:solidFill>
              </a:ln>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AU" sz="1600" dirty="0">
                    <a:solidFill>
                      <a:srgbClr val="C00000"/>
                    </a:solidFill>
                  </a:rPr>
                  <a:t>c. </a:t>
                </a:r>
                <a:r>
                  <a:rPr lang="en-AU" sz="1600" u="sng" dirty="0">
                    <a:solidFill>
                      <a:srgbClr val="C00000"/>
                    </a:solidFill>
                  </a:rPr>
                  <a:t>How long </a:t>
                </a:r>
                <a:r>
                  <a:rPr lang="en-AU" sz="1600" dirty="0">
                    <a:solidFill>
                      <a:srgbClr val="C00000"/>
                    </a:solidFill>
                  </a:rPr>
                  <a:t>will it take Joan to pay off the loan?</a:t>
                </a:r>
              </a:p>
              <a:p>
                <a:pPr>
                  <a:spcBef>
                    <a:spcPts val="0"/>
                  </a:spcBef>
                </a:pPr>
                <a14:m>
                  <m:oMath xmlns:m="http://schemas.openxmlformats.org/officeDocument/2006/math">
                    <m:r>
                      <a:rPr lang="en-AU" sz="1400" i="1" smtClean="0">
                        <a:solidFill>
                          <a:srgbClr val="C00000"/>
                        </a:solidFill>
                        <a:latin typeface="Cambria Math" panose="02040503050406030204" pitchFamily="18" charset="0"/>
                      </a:rPr>
                      <m:t>𝑁</m:t>
                    </m:r>
                    <m:r>
                      <a:rPr lang="en-AU" sz="1400" i="1">
                        <a:latin typeface="Cambria Math" panose="02040503050406030204" pitchFamily="18" charset="0"/>
                      </a:rPr>
                      <m:t>=</m:t>
                    </m:r>
                    <m:borderBox>
                      <m:borderBoxPr>
                        <m:ctrlPr>
                          <a:rPr lang="en-AU" sz="1400" i="1">
                            <a:solidFill>
                              <a:srgbClr val="C00000"/>
                            </a:solidFill>
                            <a:latin typeface="Cambria Math" panose="02040503050406030204" pitchFamily="18" charset="0"/>
                          </a:rPr>
                        </m:ctrlPr>
                      </m:borderBoxPr>
                      <m:e>
                        <m:r>
                          <a:rPr lang="en-AU" sz="1400" b="0" i="1" smtClean="0">
                            <a:solidFill>
                              <a:srgbClr val="C00000"/>
                            </a:solidFill>
                            <a:latin typeface="Cambria Math" panose="02040503050406030204" pitchFamily="18" charset="0"/>
                          </a:rPr>
                          <m:t>44.82</m:t>
                        </m:r>
                      </m:e>
                    </m:borderBox>
                    <m:r>
                      <a:rPr lang="en-AU" sz="1400" i="1">
                        <a:latin typeface="Cambria Math" panose="02040503050406030204" pitchFamily="18" charset="0"/>
                      </a:rPr>
                      <m:t>≈45</m:t>
                    </m:r>
                  </m:oMath>
                </a14:m>
                <a:r>
                  <a:rPr lang="en-AU" sz="1400" dirty="0"/>
                  <a:t> payments</a:t>
                </a:r>
                <a:endParaRPr lang="en-AU" sz="1400" i="1" dirty="0"/>
              </a:p>
              <a:p>
                <a:pPr lvl="0">
                  <a:spcBef>
                    <a:spcPts val="0"/>
                  </a:spcBef>
                </a:pPr>
                <a14:m>
                  <m:oMath xmlns:m="http://schemas.openxmlformats.org/officeDocument/2006/math">
                    <m:r>
                      <a:rPr lang="en-AU" sz="1400" i="1" smtClean="0">
                        <a:solidFill>
                          <a:srgbClr val="C00000"/>
                        </a:solidFill>
                        <a:latin typeface="Cambria Math" panose="02040503050406030204" pitchFamily="18" charset="0"/>
                      </a:rPr>
                      <m:t>𝐼</m:t>
                    </m:r>
                    <m:r>
                      <a:rPr lang="en-AU" sz="1400" i="1">
                        <a:latin typeface="Cambria Math" panose="02040503050406030204" pitchFamily="18" charset="0"/>
                      </a:rPr>
                      <m:t>=5.4</m:t>
                    </m:r>
                  </m:oMath>
                </a14:m>
                <a:endParaRPr lang="en-AU" sz="1400" dirty="0"/>
              </a:p>
              <a:p>
                <a:pPr lvl="0">
                  <a:spcBef>
                    <a:spcPts val="0"/>
                  </a:spcBef>
                </a:pPr>
                <a14:m>
                  <m:oMath xmlns:m="http://schemas.openxmlformats.org/officeDocument/2006/math">
                    <m:r>
                      <a:rPr lang="en-AU" sz="1400" i="1" smtClean="0">
                        <a:solidFill>
                          <a:srgbClr val="C00000"/>
                        </a:solidFill>
                        <a:latin typeface="Cambria Math" panose="02040503050406030204" pitchFamily="18" charset="0"/>
                      </a:rPr>
                      <m:t>𝑃𝑉</m:t>
                    </m:r>
                    <m:r>
                      <a:rPr lang="en-AU" sz="1400" i="1">
                        <a:latin typeface="Cambria Math" panose="02040503050406030204" pitchFamily="18" charset="0"/>
                      </a:rPr>
                      <m:t>=35,000</m:t>
                    </m:r>
                  </m:oMath>
                </a14:m>
                <a:endParaRPr lang="en-AU" sz="1400" dirty="0"/>
              </a:p>
              <a:p>
                <a:pPr lvl="0">
                  <a:spcBef>
                    <a:spcPts val="0"/>
                  </a:spcBef>
                </a:pPr>
                <a14:m>
                  <m:oMath xmlns:m="http://schemas.openxmlformats.org/officeDocument/2006/math">
                    <m:r>
                      <a:rPr lang="en-AU" sz="1400" i="1" smtClean="0">
                        <a:solidFill>
                          <a:srgbClr val="C00000"/>
                        </a:solidFill>
                        <a:latin typeface="Cambria Math" panose="02040503050406030204" pitchFamily="18" charset="0"/>
                      </a:rPr>
                      <m:t>𝑃𝑀𝑇</m:t>
                    </m:r>
                    <m:r>
                      <a:rPr lang="en-AU" sz="1400" i="1">
                        <a:latin typeface="Cambria Math" panose="02040503050406030204" pitchFamily="18" charset="0"/>
                      </a:rPr>
                      <m:t>=−864</m:t>
                    </m:r>
                  </m:oMath>
                </a14:m>
                <a:endParaRPr lang="en-AU" sz="1400" dirty="0"/>
              </a:p>
              <a:p>
                <a:pPr lvl="0">
                  <a:spcBef>
                    <a:spcPts val="0"/>
                  </a:spcBef>
                </a:pPr>
                <a14:m>
                  <m:oMath xmlns:m="http://schemas.openxmlformats.org/officeDocument/2006/math">
                    <m:r>
                      <a:rPr lang="en-AU" sz="1400" i="1" smtClean="0">
                        <a:solidFill>
                          <a:srgbClr val="C00000"/>
                        </a:solidFill>
                        <a:latin typeface="Cambria Math" panose="02040503050406030204" pitchFamily="18" charset="0"/>
                      </a:rPr>
                      <m:t>𝐹𝑉</m:t>
                    </m:r>
                    <m:r>
                      <a:rPr lang="en-AU" sz="1400" i="1">
                        <a:latin typeface="Cambria Math" panose="02040503050406030204" pitchFamily="18" charset="0"/>
                      </a:rPr>
                      <m:t>=0</m:t>
                    </m:r>
                  </m:oMath>
                </a14:m>
                <a:endParaRPr lang="en-AU" sz="1400" dirty="0"/>
              </a:p>
              <a:p>
                <a:pPr lvl="0">
                  <a:spcBef>
                    <a:spcPts val="0"/>
                  </a:spcBef>
                </a:pPr>
                <a14:m>
                  <m:oMath xmlns:m="http://schemas.openxmlformats.org/officeDocument/2006/math">
                    <m:r>
                      <a:rPr lang="en-AU" sz="1400" i="1" smtClean="0">
                        <a:solidFill>
                          <a:srgbClr val="C00000"/>
                        </a:solidFill>
                        <a:latin typeface="Cambria Math" panose="02040503050406030204" pitchFamily="18" charset="0"/>
                      </a:rPr>
                      <m:t>𝐶</m:t>
                    </m:r>
                    <m:r>
                      <m:rPr>
                        <m:sty m:val="p"/>
                      </m:rPr>
                      <a:rPr lang="en-AU" sz="1400" b="0" i="0" smtClean="0">
                        <a:solidFill>
                          <a:srgbClr val="C00000"/>
                        </a:solidFill>
                        <a:latin typeface="Cambria Math" panose="02040503050406030204" pitchFamily="18" charset="0"/>
                      </a:rPr>
                      <m:t>py</m:t>
                    </m:r>
                    <m:r>
                      <a:rPr lang="en-AU" sz="1400" i="1">
                        <a:latin typeface="Cambria Math" panose="02040503050406030204" pitchFamily="18" charset="0"/>
                      </a:rPr>
                      <m:t>=12</m:t>
                    </m:r>
                  </m:oMath>
                </a14:m>
                <a:endParaRPr lang="en-AU" sz="1400" dirty="0"/>
              </a:p>
              <a:p>
                <a:pPr lvl="0">
                  <a:spcBef>
                    <a:spcPts val="0"/>
                  </a:spcBef>
                </a:pPr>
                <a14:m>
                  <m:oMath xmlns:m="http://schemas.openxmlformats.org/officeDocument/2006/math">
                    <m:r>
                      <a:rPr lang="en-AU" sz="1400" i="1" smtClean="0">
                        <a:solidFill>
                          <a:srgbClr val="C00000"/>
                        </a:solidFill>
                        <a:latin typeface="Cambria Math" panose="02040503050406030204" pitchFamily="18" charset="0"/>
                      </a:rPr>
                      <m:t>𝑃</m:t>
                    </m:r>
                    <m:r>
                      <m:rPr>
                        <m:sty m:val="p"/>
                      </m:rPr>
                      <a:rPr lang="en-AU" sz="1400" b="0" i="0" smtClean="0">
                        <a:solidFill>
                          <a:srgbClr val="C00000"/>
                        </a:solidFill>
                        <a:latin typeface="Cambria Math" panose="02040503050406030204" pitchFamily="18" charset="0"/>
                      </a:rPr>
                      <m:t>py</m:t>
                    </m:r>
                    <m:r>
                      <a:rPr lang="en-AU" sz="1400" i="1">
                        <a:latin typeface="Cambria Math" panose="02040503050406030204" pitchFamily="18" charset="0"/>
                      </a:rPr>
                      <m:t>=12</m:t>
                    </m:r>
                  </m:oMath>
                </a14:m>
                <a:endParaRPr lang="en-AU" sz="1400" dirty="0"/>
              </a:p>
              <a:p>
                <a:pPr marL="0" indent="0">
                  <a:spcBef>
                    <a:spcPts val="0"/>
                  </a:spcBef>
                  <a:buNone/>
                </a:pPr>
                <a:r>
                  <a:rPr lang="en-AU" sz="1600" dirty="0">
                    <a:solidFill>
                      <a:srgbClr val="C00000"/>
                    </a:solidFill>
                  </a:rPr>
                  <a:t>d. After </a:t>
                </a:r>
                <a:r>
                  <a:rPr lang="en-AU" sz="1600" u="sng" dirty="0">
                    <a:solidFill>
                      <a:srgbClr val="C00000"/>
                    </a:solidFill>
                  </a:rPr>
                  <a:t>2 years</a:t>
                </a:r>
                <a:r>
                  <a:rPr lang="en-AU" sz="1600" dirty="0">
                    <a:solidFill>
                      <a:srgbClr val="C00000"/>
                    </a:solidFill>
                  </a:rPr>
                  <a:t>, interest rate increases to </a:t>
                </a:r>
                <a:r>
                  <a:rPr lang="en-AU" sz="1600" u="sng" dirty="0">
                    <a:solidFill>
                      <a:srgbClr val="C00000"/>
                    </a:solidFill>
                  </a:rPr>
                  <a:t>6.8%</a:t>
                </a:r>
                <a:r>
                  <a:rPr lang="en-AU" sz="1600" dirty="0">
                    <a:solidFill>
                      <a:srgbClr val="C00000"/>
                    </a:solidFill>
                  </a:rPr>
                  <a:t> p.a. To repay the loan in the </a:t>
                </a:r>
                <a:r>
                  <a:rPr lang="en-AU" sz="1600" b="1" u="sng" dirty="0">
                    <a:solidFill>
                      <a:srgbClr val="C00000"/>
                    </a:solidFill>
                  </a:rPr>
                  <a:t>same time</a:t>
                </a:r>
                <a:r>
                  <a:rPr lang="en-AU" sz="1600" dirty="0">
                    <a:solidFill>
                      <a:srgbClr val="C00000"/>
                    </a:solidFill>
                  </a:rPr>
                  <a:t>, what is the new </a:t>
                </a:r>
                <a:r>
                  <a:rPr lang="en-AU" sz="1600" u="sng" dirty="0">
                    <a:solidFill>
                      <a:srgbClr val="C00000"/>
                    </a:solidFill>
                  </a:rPr>
                  <a:t>monthly payment</a:t>
                </a:r>
                <a:r>
                  <a:rPr lang="en-AU" sz="1600" dirty="0">
                    <a:solidFill>
                      <a:srgbClr val="C00000"/>
                    </a:solidFill>
                  </a:rPr>
                  <a:t>?</a:t>
                </a:r>
              </a:p>
              <a:p>
                <a:pPr marL="0" indent="0">
                  <a:spcBef>
                    <a:spcPts val="0"/>
                  </a:spcBef>
                  <a:buNone/>
                </a:pPr>
                <a:endParaRPr lang="en-AU" sz="1600" dirty="0">
                  <a:solidFill>
                    <a:srgbClr val="C00000"/>
                  </a:solidFill>
                </a:endParaRPr>
              </a:p>
              <a:p>
                <a:pPr marL="0" indent="0">
                  <a:spcBef>
                    <a:spcPts val="0"/>
                  </a:spcBef>
                  <a:buNone/>
                </a:pPr>
                <a:endParaRPr lang="en-AU" sz="1600" b="1" dirty="0"/>
              </a:p>
              <a:p>
                <a:pPr marL="0" lvl="0" indent="0">
                  <a:spcBef>
                    <a:spcPts val="0"/>
                  </a:spcBef>
                  <a:buNone/>
                </a:pPr>
                <a:endParaRPr lang="en-AU" sz="1600" i="1" dirty="0"/>
              </a:p>
              <a:p>
                <a:pPr marL="0" lvl="0" indent="0">
                  <a:spcBef>
                    <a:spcPts val="0"/>
                  </a:spcBef>
                  <a:buNone/>
                </a:pPr>
                <a:endParaRPr lang="en-AU" sz="1600" i="1" dirty="0"/>
              </a:p>
              <a:p>
                <a:pPr marL="0" lvl="0" indent="0">
                  <a:spcBef>
                    <a:spcPts val="0"/>
                  </a:spcBef>
                  <a:buNone/>
                </a:pPr>
                <a:endParaRPr lang="en-AU" sz="1600" i="1" dirty="0"/>
              </a:p>
              <a:p>
                <a:pPr marL="0" lvl="0" indent="0">
                  <a:spcBef>
                    <a:spcPts val="0"/>
                  </a:spcBef>
                  <a:buNone/>
                </a:pPr>
                <a:endParaRPr lang="en-AU" sz="1600" i="1" dirty="0"/>
              </a:p>
              <a:p>
                <a:pPr marL="0" lvl="0" indent="0">
                  <a:spcBef>
                    <a:spcPts val="0"/>
                  </a:spcBef>
                  <a:buNone/>
                </a:pPr>
                <a:endParaRPr lang="en-AU" sz="1600" i="1" dirty="0"/>
              </a:p>
              <a:p>
                <a:pPr marL="0" lvl="0" indent="0">
                  <a:spcBef>
                    <a:spcPts val="0"/>
                  </a:spcBef>
                  <a:buNone/>
                </a:pPr>
                <a:endParaRPr lang="en-AU" sz="1600" i="1" dirty="0"/>
              </a:p>
              <a:p>
                <a:pPr marL="0" lvl="0" indent="0">
                  <a:spcBef>
                    <a:spcPts val="0"/>
                  </a:spcBef>
                  <a:buNone/>
                </a:pPr>
                <a:endParaRPr lang="en-AU" sz="1600" i="1" dirty="0"/>
              </a:p>
              <a:p>
                <a:pPr marL="0" indent="0">
                  <a:spcBef>
                    <a:spcPts val="0"/>
                  </a:spcBef>
                  <a:buNone/>
                </a:pPr>
                <a:endParaRPr lang="en-AU" sz="1600" i="1" dirty="0"/>
              </a:p>
              <a:p>
                <a:pPr marL="0" indent="0">
                  <a:spcBef>
                    <a:spcPts val="0"/>
                  </a:spcBef>
                  <a:buNone/>
                </a:pPr>
                <a:endParaRPr lang="en-AU" sz="1600" dirty="0"/>
              </a:p>
              <a:p>
                <a:pPr marL="0" indent="0">
                  <a:spcBef>
                    <a:spcPts val="0"/>
                  </a:spcBef>
                  <a:buNone/>
                </a:pPr>
                <a:r>
                  <a:rPr lang="en-AU" sz="1600" dirty="0"/>
                  <a:t>M</a:t>
                </a:r>
                <a14:m>
                  <m:oMath xmlns:m="http://schemas.openxmlformats.org/officeDocument/2006/math">
                    <m:r>
                      <a:rPr lang="en-AU" sz="1600" i="1">
                        <a:latin typeface="Cambria Math" panose="02040503050406030204" pitchFamily="18" charset="0"/>
                      </a:rPr>
                      <m:t>𝑜𝑛𝑡h𝑙𝑦</m:t>
                    </m:r>
                    <m:r>
                      <a:rPr lang="en-AU" sz="1600">
                        <a:latin typeface="Cambria Math" panose="02040503050406030204" pitchFamily="18" charset="0"/>
                      </a:rPr>
                      <m:t> </m:t>
                    </m:r>
                    <m:r>
                      <a:rPr lang="en-AU" sz="1600" i="1">
                        <a:latin typeface="Cambria Math" panose="02040503050406030204" pitchFamily="18" charset="0"/>
                      </a:rPr>
                      <m:t>𝑝𝑎𝑦𝑚𝑒𝑛𝑡</m:t>
                    </m:r>
                    <m:r>
                      <a:rPr lang="en-AU" sz="1600" b="0" i="1" smtClean="0">
                        <a:latin typeface="Cambria Math" panose="02040503050406030204" pitchFamily="18" charset="0"/>
                      </a:rPr>
                      <m:t> </m:t>
                    </m:r>
                    <m:r>
                      <a:rPr lang="en-AU" sz="1600" b="0" i="1" smtClean="0">
                        <a:latin typeface="Cambria Math" panose="02040503050406030204" pitchFamily="18" charset="0"/>
                      </a:rPr>
                      <m:t>𝑖𝑠</m:t>
                    </m:r>
                    <m:r>
                      <a:rPr lang="en-AU" sz="1600" b="0" i="1" smtClean="0">
                        <a:latin typeface="Cambria Math" panose="02040503050406030204" pitchFamily="18" charset="0"/>
                      </a:rPr>
                      <m:t> $867.87</m:t>
                    </m:r>
                  </m:oMath>
                </a14:m>
                <a:endParaRPr lang="en-AU" sz="1600" b="1" dirty="0"/>
              </a:p>
              <a:p>
                <a:pPr marL="0" indent="0">
                  <a:spcBef>
                    <a:spcPts val="0"/>
                  </a:spcBef>
                  <a:buNone/>
                </a:pPr>
                <a:endParaRPr lang="en-AU" sz="1600" b="1" dirty="0"/>
              </a:p>
              <a:p>
                <a:pPr marL="0" indent="0">
                  <a:spcBef>
                    <a:spcPts val="0"/>
                  </a:spcBef>
                  <a:buNone/>
                </a:pPr>
                <a14:m>
                  <m:oMath xmlns:m="http://schemas.openxmlformats.org/officeDocument/2006/math">
                    <m:r>
                      <a:rPr lang="en-AU" sz="1600" i="1">
                        <a:latin typeface="Cambria Math" panose="02040503050406030204" pitchFamily="18" charset="0"/>
                      </a:rPr>
                      <m:t>𝐼𝑛𝑡𝑒𝑟𝑒𝑠𝑡</m:t>
                    </m:r>
                    <m:r>
                      <a:rPr lang="en-AU" sz="1600" i="1">
                        <a:latin typeface="Cambria Math" panose="02040503050406030204" pitchFamily="18" charset="0"/>
                      </a:rPr>
                      <m:t>=</m:t>
                    </m:r>
                    <m:f>
                      <m:fPr>
                        <m:ctrlPr>
                          <a:rPr lang="en-AU" sz="1600" i="1">
                            <a:latin typeface="Cambria Math" panose="02040503050406030204" pitchFamily="18" charset="0"/>
                          </a:rPr>
                        </m:ctrlPr>
                      </m:fPr>
                      <m:num>
                        <m:r>
                          <a:rPr lang="en-AU" sz="1600" i="1">
                            <a:latin typeface="Cambria Math" panose="02040503050406030204" pitchFamily="18" charset="0"/>
                          </a:rPr>
                          <m:t>𝑟</m:t>
                        </m:r>
                      </m:num>
                      <m:den>
                        <m:r>
                          <a:rPr lang="en-AU" sz="1600" i="1">
                            <a:latin typeface="Cambria Math" panose="02040503050406030204" pitchFamily="18" charset="0"/>
                          </a:rPr>
                          <m:t>100</m:t>
                        </m:r>
                      </m:den>
                    </m:f>
                    <m:r>
                      <a:rPr lang="en-AU" sz="1600" i="1">
                        <a:latin typeface="Cambria Math" panose="02040503050406030204" pitchFamily="18" charset="0"/>
                      </a:rPr>
                      <m:t>×</m:t>
                    </m:r>
                  </m:oMath>
                </a14:m>
                <a:r>
                  <a:rPr lang="en-AU" sz="1600" dirty="0"/>
                  <a:t>prev. balance</a:t>
                </a:r>
              </a:p>
              <a:p>
                <a:pPr marL="0" indent="0">
                  <a:spcBef>
                    <a:spcPts val="0"/>
                  </a:spcBef>
                  <a:buNone/>
                </a:pPr>
                <a14:m>
                  <m:oMath xmlns:m="http://schemas.openxmlformats.org/officeDocument/2006/math">
                    <m:r>
                      <a:rPr lang="en-AU" sz="1600" i="1">
                        <a:latin typeface="Cambria Math" panose="02040503050406030204" pitchFamily="18" charset="0"/>
                      </a:rPr>
                      <m:t>𝐼𝑛𝑡𝑒𝑟𝑒𝑠𝑡</m:t>
                    </m:r>
                    <m:r>
                      <a:rPr lang="en-AU" sz="1600" i="1">
                        <a:latin typeface="Cambria Math" panose="02040503050406030204" pitchFamily="18" charset="0"/>
                      </a:rPr>
                      <m:t> </m:t>
                    </m:r>
                  </m:oMath>
                </a14:m>
                <a:r>
                  <a:rPr lang="en-AU" sz="1600" dirty="0"/>
                  <a:t>= </a:t>
                </a:r>
                <a14:m>
                  <m:oMath xmlns:m="http://schemas.openxmlformats.org/officeDocument/2006/math">
                    <m:r>
                      <a:rPr lang="en-AU" sz="1600" i="1">
                        <a:latin typeface="Cambria Math" panose="02040503050406030204" pitchFamily="18" charset="0"/>
                      </a:rPr>
                      <m:t>𝑟</m:t>
                    </m:r>
                    <m:r>
                      <a:rPr lang="en-AU" sz="1600" i="1">
                        <a:latin typeface="Cambria Math" panose="02040503050406030204" pitchFamily="18" charset="0"/>
                      </a:rPr>
                      <m:t> </m:t>
                    </m:r>
                  </m:oMath>
                </a14:m>
                <a:r>
                  <a:rPr lang="en-AU" sz="1600" dirty="0"/>
                  <a:t>/</a:t>
                </a:r>
                <a:r>
                  <a:rPr lang="en-AU" sz="1600" i="1" dirty="0"/>
                  <a:t>CP</a:t>
                </a:r>
                <a:r>
                  <a:rPr lang="en-AU" sz="1600" dirty="0"/>
                  <a:t>/100 </a:t>
                </a:r>
                <a14:m>
                  <m:oMath xmlns:m="http://schemas.openxmlformats.org/officeDocument/2006/math">
                    <m:r>
                      <a:rPr lang="en-AU" sz="1600" i="1">
                        <a:latin typeface="Cambria Math" panose="02040503050406030204" pitchFamily="18" charset="0"/>
                      </a:rPr>
                      <m:t>×</m:t>
                    </m:r>
                  </m:oMath>
                </a14:m>
                <a:r>
                  <a:rPr lang="en-AU" sz="1600" dirty="0"/>
                  <a:t>prev. balance</a:t>
                </a:r>
              </a:p>
              <a:p>
                <a:pPr marL="0" indent="0">
                  <a:spcBef>
                    <a:spcPts val="0"/>
                  </a:spcBef>
                  <a:buNone/>
                </a:pPr>
                <a14:m>
                  <m:oMath xmlns:m="http://schemas.openxmlformats.org/officeDocument/2006/math">
                    <m:r>
                      <a:rPr lang="en-AU" sz="1600" i="1">
                        <a:latin typeface="Cambria Math" panose="02040503050406030204" pitchFamily="18" charset="0"/>
                      </a:rPr>
                      <m:t>𝐼𝑛𝑡𝑒𝑟𝑒𝑠𝑡</m:t>
                    </m:r>
                    <m:r>
                      <a:rPr lang="en-AU" sz="1600" i="1">
                        <a:latin typeface="Cambria Math" panose="02040503050406030204" pitchFamily="18" charset="0"/>
                      </a:rPr>
                      <m:t>=</m:t>
                    </m:r>
                    <m:f>
                      <m:fPr>
                        <m:ctrlPr>
                          <a:rPr lang="en-AU" sz="1600" i="1">
                            <a:latin typeface="Cambria Math" panose="02040503050406030204" pitchFamily="18" charset="0"/>
                          </a:rPr>
                        </m:ctrlPr>
                      </m:fPr>
                      <m:num>
                        <m:r>
                          <a:rPr lang="en-AU" sz="1600" i="1">
                            <a:latin typeface="Cambria Math" panose="02040503050406030204" pitchFamily="18" charset="0"/>
                          </a:rPr>
                          <m:t>𝑟</m:t>
                        </m:r>
                      </m:num>
                      <m:den>
                        <m:r>
                          <a:rPr lang="en-AU" sz="1600" i="1">
                            <a:latin typeface="Cambria Math" panose="02040503050406030204" pitchFamily="18" charset="0"/>
                          </a:rPr>
                          <m:t>100×</m:t>
                        </m:r>
                        <m:r>
                          <a:rPr lang="en-AU" sz="1600" i="1">
                            <a:latin typeface="Cambria Math" panose="02040503050406030204" pitchFamily="18" charset="0"/>
                          </a:rPr>
                          <m:t>𝐶</m:t>
                        </m:r>
                        <m:r>
                          <m:rPr>
                            <m:sty m:val="p"/>
                          </m:rPr>
                          <a:rPr lang="en-AU" sz="1600" b="0" i="0" smtClean="0">
                            <a:latin typeface="Cambria Math" panose="02040503050406030204" pitchFamily="18" charset="0"/>
                          </a:rPr>
                          <m:t>P</m:t>
                        </m:r>
                      </m:den>
                    </m:f>
                    <m:r>
                      <a:rPr lang="en-AU" sz="1600" i="1">
                        <a:latin typeface="Cambria Math" panose="02040503050406030204" pitchFamily="18" charset="0"/>
                      </a:rPr>
                      <m:t>×</m:t>
                    </m:r>
                  </m:oMath>
                </a14:m>
                <a:r>
                  <a:rPr lang="en-AU" sz="1600" dirty="0"/>
                  <a:t>previous balance</a:t>
                </a:r>
                <a:br>
                  <a:rPr lang="en-AU" sz="1600" dirty="0"/>
                </a:br>
                <a:endParaRPr lang="en-AU" sz="1600" dirty="0"/>
              </a:p>
              <a:p>
                <a:pPr marL="0" indent="0">
                  <a:buNone/>
                </a:pPr>
                <a:endParaRPr lang="en-AU" sz="1600" dirty="0"/>
              </a:p>
            </p:txBody>
          </p:sp>
        </mc:Choice>
        <mc:Fallback xmlns="">
          <p:sp>
            <p:nvSpPr>
              <p:cNvPr id="5" name="Content Placeholder 2">
                <a:extLst>
                  <a:ext uri="{FF2B5EF4-FFF2-40B4-BE49-F238E27FC236}">
                    <a16:creationId xmlns:a16="http://schemas.microsoft.com/office/drawing/2014/main" id="{7D7B890C-2AD7-8DDD-CD4E-D5ED497637F2}"/>
                  </a:ext>
                </a:extLst>
              </p:cNvPr>
              <p:cNvSpPr txBox="1">
                <a:spLocks noRot="1" noChangeAspect="1" noMove="1" noResize="1" noEditPoints="1" noAdjustHandles="1" noChangeArrowheads="1" noChangeShapeType="1" noTextEdit="1"/>
              </p:cNvSpPr>
              <p:nvPr/>
            </p:nvSpPr>
            <p:spPr>
              <a:xfrm>
                <a:off x="8033658" y="0"/>
                <a:ext cx="4158344" cy="6847114"/>
              </a:xfrm>
              <a:prstGeom prst="rect">
                <a:avLst/>
              </a:prstGeom>
              <a:blipFill>
                <a:blip r:embed="rId6"/>
                <a:stretch>
                  <a:fillRect l="-731" t="-178"/>
                </a:stretch>
              </a:blipFill>
              <a:ln w="12700">
                <a:solidFill>
                  <a:schemeClr val="tx1"/>
                </a:solidFill>
              </a:ln>
            </p:spPr>
            <p:txBody>
              <a:bodyPr/>
              <a:lstStyle/>
              <a:p>
                <a:r>
                  <a:rPr lang="en-AU">
                    <a:noFill/>
                  </a:rPr>
                  <a:t> </a:t>
                </a:r>
              </a:p>
            </p:txBody>
          </p:sp>
        </mc:Fallback>
      </mc:AlternateContent>
      <p:graphicFrame>
        <p:nvGraphicFramePr>
          <p:cNvPr id="8" name="Table 7">
            <a:extLst>
              <a:ext uri="{FF2B5EF4-FFF2-40B4-BE49-F238E27FC236}">
                <a16:creationId xmlns:a16="http://schemas.microsoft.com/office/drawing/2014/main" id="{693A0D8C-8E5C-FDC7-8389-38D12983BA80}"/>
              </a:ext>
            </a:extLst>
          </p:cNvPr>
          <p:cNvGraphicFramePr>
            <a:graphicFrameLocks noGrp="1"/>
          </p:cNvGraphicFramePr>
          <p:nvPr>
            <p:extLst>
              <p:ext uri="{D42A27DB-BD31-4B8C-83A1-F6EECF244321}">
                <p14:modId xmlns:p14="http://schemas.microsoft.com/office/powerpoint/2010/main" val="4264273177"/>
              </p:ext>
            </p:extLst>
          </p:nvPr>
        </p:nvGraphicFramePr>
        <p:xfrm>
          <a:off x="97969" y="3473660"/>
          <a:ext cx="3760591" cy="1127760"/>
        </p:xfrm>
        <a:graphic>
          <a:graphicData uri="http://schemas.openxmlformats.org/drawingml/2006/table">
            <a:tbl>
              <a:tblPr firstRow="1" bandRow="1">
                <a:tableStyleId>{5C22544A-7EE6-4342-B048-85BDC9FD1C3A}</a:tableStyleId>
              </a:tblPr>
              <a:tblGrid>
                <a:gridCol w="694511">
                  <a:extLst>
                    <a:ext uri="{9D8B030D-6E8A-4147-A177-3AD203B41FA5}">
                      <a16:colId xmlns:a16="http://schemas.microsoft.com/office/drawing/2014/main" val="916761502"/>
                    </a:ext>
                  </a:extLst>
                </a:gridCol>
                <a:gridCol w="3066080">
                  <a:extLst>
                    <a:ext uri="{9D8B030D-6E8A-4147-A177-3AD203B41FA5}">
                      <a16:colId xmlns:a16="http://schemas.microsoft.com/office/drawing/2014/main" val="846204192"/>
                    </a:ext>
                  </a:extLst>
                </a:gridCol>
              </a:tblGrid>
              <a:tr h="281834">
                <a:tc>
                  <a:txBody>
                    <a:bodyPr/>
                    <a:lstStyle/>
                    <a:p>
                      <a:r>
                        <a:rPr lang="en-AU" sz="1400" b="0" dirty="0">
                          <a:solidFill>
                            <a:schemeClr val="tx1"/>
                          </a:solidFill>
                        </a:rPr>
                        <a:t>PV: </a:t>
                      </a:r>
                      <a:endParaRPr lang="en-AU"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1" dirty="0">
                          <a:solidFill>
                            <a:schemeClr val="tx1"/>
                          </a:solidFill>
                        </a:rPr>
                        <a:t>POSITIVE</a:t>
                      </a:r>
                      <a:r>
                        <a:rPr lang="en-AU" sz="1400" dirty="0">
                          <a:solidFill>
                            <a:schemeClr val="tx1"/>
                          </a:solidFill>
                        </a:rPr>
                        <a:t>: as we borrow money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2600482"/>
                  </a:ext>
                </a:extLst>
              </a:tr>
              <a:tr h="281834">
                <a:tc>
                  <a:txBody>
                    <a:bodyPr/>
                    <a:lstStyle/>
                    <a:p>
                      <a:r>
                        <a:rPr lang="en-AU" sz="1400" dirty="0" err="1">
                          <a:solidFill>
                            <a:schemeClr val="tx1"/>
                          </a:solidFill>
                        </a:rPr>
                        <a:t>Pmt</a:t>
                      </a:r>
                      <a:r>
                        <a:rPr lang="en-AU" sz="1400" dirty="0">
                          <a:solidFill>
                            <a:schemeClr val="tx1"/>
                          </a:solidFill>
                        </a:rPr>
                        <a:t>: </a:t>
                      </a:r>
                      <a:endParaRPr lang="en-A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1" dirty="0">
                          <a:solidFill>
                            <a:schemeClr val="tx1"/>
                          </a:solidFill>
                        </a:rPr>
                        <a:t>NEGATIVE</a:t>
                      </a:r>
                      <a:r>
                        <a:rPr lang="en-AU" sz="1400" dirty="0">
                          <a:solidFill>
                            <a:schemeClr val="tx1"/>
                          </a:solidFill>
                        </a:rPr>
                        <a:t>: make the payment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9517040"/>
                  </a:ext>
                </a:extLst>
              </a:tr>
              <a:tr h="486804">
                <a:tc>
                  <a:txBody>
                    <a:bodyPr/>
                    <a:lstStyle/>
                    <a:p>
                      <a:r>
                        <a:rPr lang="en-AU" sz="1400" dirty="0">
                          <a:solidFill>
                            <a:schemeClr val="tx1"/>
                          </a:solidFill>
                        </a:rPr>
                        <a:t>FV: </a:t>
                      </a:r>
                      <a:endParaRPr lang="en-A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6000" indent="0">
                        <a:lnSpc>
                          <a:spcPct val="100000"/>
                        </a:lnSpc>
                        <a:spcBef>
                          <a:spcPts val="0"/>
                        </a:spcBef>
                        <a:buNone/>
                      </a:pPr>
                      <a:r>
                        <a:rPr lang="en-AU" sz="1400" b="1" dirty="0">
                          <a:solidFill>
                            <a:schemeClr val="tx1"/>
                          </a:solidFill>
                        </a:rPr>
                        <a:t>NEGATIVE</a:t>
                      </a:r>
                      <a:r>
                        <a:rPr lang="en-AU" sz="1400" dirty="0">
                          <a:solidFill>
                            <a:schemeClr val="tx1"/>
                          </a:solidFill>
                        </a:rPr>
                        <a:t>: money still owed</a:t>
                      </a:r>
                    </a:p>
                    <a:p>
                      <a:pPr marL="36000" indent="0">
                        <a:lnSpc>
                          <a:spcPct val="100000"/>
                        </a:lnSpc>
                        <a:spcBef>
                          <a:spcPts val="0"/>
                        </a:spcBef>
                        <a:buNone/>
                      </a:pPr>
                      <a:r>
                        <a:rPr lang="en-AU" sz="1400" dirty="0">
                          <a:solidFill>
                            <a:schemeClr val="tx1"/>
                          </a:solidFill>
                        </a:rPr>
                        <a:t>Or </a:t>
                      </a:r>
                      <a:r>
                        <a:rPr lang="en-AU" sz="1400" b="1" dirty="0">
                          <a:solidFill>
                            <a:schemeClr val="tx1"/>
                          </a:solidFill>
                        </a:rPr>
                        <a:t>ZERO</a:t>
                      </a:r>
                      <a:r>
                        <a:rPr lang="en-AU" sz="1400" dirty="0">
                          <a:solidFill>
                            <a:schemeClr val="tx1"/>
                          </a:solidFill>
                        </a:rPr>
                        <a:t>: loan repaid</a:t>
                      </a:r>
                      <a:endParaRPr lang="en-AU"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0369715"/>
                  </a:ext>
                </a:extLst>
              </a:tr>
            </a:tbl>
          </a:graphicData>
        </a:graphic>
      </p:graphicFrame>
      <p:graphicFrame>
        <p:nvGraphicFramePr>
          <p:cNvPr id="22" name="Table 21">
            <a:extLst>
              <a:ext uri="{FF2B5EF4-FFF2-40B4-BE49-F238E27FC236}">
                <a16:creationId xmlns:a16="http://schemas.microsoft.com/office/drawing/2014/main" id="{78289B57-18C7-5B4B-EE26-0F37959AAC84}"/>
              </a:ext>
            </a:extLst>
          </p:cNvPr>
          <p:cNvGraphicFramePr>
            <a:graphicFrameLocks noGrp="1"/>
          </p:cNvGraphicFramePr>
          <p:nvPr>
            <p:extLst>
              <p:ext uri="{D42A27DB-BD31-4B8C-83A1-F6EECF244321}">
                <p14:modId xmlns:p14="http://schemas.microsoft.com/office/powerpoint/2010/main" val="2965540582"/>
              </p:ext>
            </p:extLst>
          </p:nvPr>
        </p:nvGraphicFramePr>
        <p:xfrm>
          <a:off x="4191000" y="5403342"/>
          <a:ext cx="3766455" cy="1386331"/>
        </p:xfrm>
        <a:graphic>
          <a:graphicData uri="http://schemas.openxmlformats.org/drawingml/2006/table">
            <a:tbl>
              <a:tblPr firstRow="1" firstCol="1" bandRow="1">
                <a:tableStyleId>{5C22544A-7EE6-4342-B048-85BDC9FD1C3A}</a:tableStyleId>
              </a:tblPr>
              <a:tblGrid>
                <a:gridCol w="753291">
                  <a:extLst>
                    <a:ext uri="{9D8B030D-6E8A-4147-A177-3AD203B41FA5}">
                      <a16:colId xmlns:a16="http://schemas.microsoft.com/office/drawing/2014/main" val="2095792719"/>
                    </a:ext>
                  </a:extLst>
                </a:gridCol>
                <a:gridCol w="753291">
                  <a:extLst>
                    <a:ext uri="{9D8B030D-6E8A-4147-A177-3AD203B41FA5}">
                      <a16:colId xmlns:a16="http://schemas.microsoft.com/office/drawing/2014/main" val="3565767205"/>
                    </a:ext>
                  </a:extLst>
                </a:gridCol>
                <a:gridCol w="753291">
                  <a:extLst>
                    <a:ext uri="{9D8B030D-6E8A-4147-A177-3AD203B41FA5}">
                      <a16:colId xmlns:a16="http://schemas.microsoft.com/office/drawing/2014/main" val="3046850906"/>
                    </a:ext>
                  </a:extLst>
                </a:gridCol>
                <a:gridCol w="753291">
                  <a:extLst>
                    <a:ext uri="{9D8B030D-6E8A-4147-A177-3AD203B41FA5}">
                      <a16:colId xmlns:a16="http://schemas.microsoft.com/office/drawing/2014/main" val="1977045174"/>
                    </a:ext>
                  </a:extLst>
                </a:gridCol>
                <a:gridCol w="753291">
                  <a:extLst>
                    <a:ext uri="{9D8B030D-6E8A-4147-A177-3AD203B41FA5}">
                      <a16:colId xmlns:a16="http://schemas.microsoft.com/office/drawing/2014/main" val="1180320884"/>
                    </a:ext>
                  </a:extLst>
                </a:gridCol>
              </a:tblGrid>
              <a:tr h="301116">
                <a:tc>
                  <a:txBody>
                    <a:bodyPr/>
                    <a:lstStyle/>
                    <a:p>
                      <a:pPr algn="ctr">
                        <a:lnSpc>
                          <a:spcPct val="115000"/>
                        </a:lnSpc>
                        <a:spcAft>
                          <a:spcPts val="800"/>
                        </a:spcAft>
                        <a:buNone/>
                      </a:pPr>
                      <a:r>
                        <a:rPr lang="en-AU" sz="1200" b="0" kern="100">
                          <a:solidFill>
                            <a:srgbClr val="0070C0"/>
                          </a:solidFill>
                          <a:effectLst/>
                        </a:rPr>
                        <a:t>Payment #</a:t>
                      </a:r>
                      <a:endParaRPr lang="en-AU" sz="1200" b="0" kern="100">
                        <a:solidFill>
                          <a:srgbClr val="0070C0"/>
                        </a:solidFill>
                        <a:effectLst/>
                        <a:latin typeface="Aptos"/>
                        <a:ea typeface="DengXian"/>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AU" sz="1200" b="0" kern="100">
                          <a:solidFill>
                            <a:srgbClr val="0070C0"/>
                          </a:solidFill>
                          <a:effectLst/>
                        </a:rPr>
                        <a:t>Payment</a:t>
                      </a:r>
                      <a:endParaRPr lang="en-AU" sz="1200" b="0" kern="100">
                        <a:solidFill>
                          <a:srgbClr val="0070C0"/>
                        </a:solidFill>
                        <a:effectLst/>
                        <a:latin typeface="Aptos"/>
                        <a:ea typeface="DengXian"/>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AU" sz="1200" b="0" kern="100" dirty="0">
                          <a:solidFill>
                            <a:srgbClr val="0070C0"/>
                          </a:solidFill>
                          <a:effectLst/>
                        </a:rPr>
                        <a:t>Interest</a:t>
                      </a:r>
                      <a:endParaRPr lang="en-AU" sz="1200" b="0" kern="100" dirty="0">
                        <a:solidFill>
                          <a:srgbClr val="0070C0"/>
                        </a:solidFill>
                        <a:effectLst/>
                        <a:latin typeface="Aptos"/>
                        <a:ea typeface="DengXian"/>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AU" sz="1200" b="0" kern="100" dirty="0">
                          <a:solidFill>
                            <a:srgbClr val="0070C0"/>
                          </a:solidFill>
                          <a:effectLst/>
                        </a:rPr>
                        <a:t>Prin. Red.</a:t>
                      </a:r>
                      <a:endParaRPr lang="en-AU" sz="1200" b="0" kern="100" dirty="0">
                        <a:solidFill>
                          <a:srgbClr val="0070C0"/>
                        </a:solidFill>
                        <a:effectLst/>
                        <a:latin typeface="Aptos"/>
                        <a:ea typeface="DengXian"/>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AU" sz="1200" b="0" kern="100" dirty="0">
                          <a:solidFill>
                            <a:srgbClr val="0070C0"/>
                          </a:solidFill>
                          <a:effectLst/>
                        </a:rPr>
                        <a:t>Balance</a:t>
                      </a:r>
                      <a:endParaRPr lang="en-AU" sz="1200" b="0" kern="100" dirty="0">
                        <a:solidFill>
                          <a:srgbClr val="0070C0"/>
                        </a:solidFill>
                        <a:effectLst/>
                        <a:latin typeface="Aptos"/>
                        <a:ea typeface="DengXian"/>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8901899"/>
                  </a:ext>
                </a:extLst>
              </a:tr>
              <a:tr h="198857">
                <a:tc>
                  <a:txBody>
                    <a:bodyPr/>
                    <a:lstStyle/>
                    <a:p>
                      <a:pPr algn="ctr">
                        <a:lnSpc>
                          <a:spcPct val="115000"/>
                        </a:lnSpc>
                        <a:spcAft>
                          <a:spcPts val="800"/>
                        </a:spcAft>
                        <a:buNone/>
                      </a:pPr>
                      <a:r>
                        <a:rPr lang="en-AU" sz="1200" kern="100">
                          <a:solidFill>
                            <a:schemeClr val="tx1"/>
                          </a:solidFill>
                          <a:effectLst/>
                        </a:rPr>
                        <a:t>0</a:t>
                      </a:r>
                      <a:endParaRPr lang="en-AU" sz="1200" kern="100">
                        <a:solidFill>
                          <a:schemeClr val="tx1"/>
                        </a:solidFill>
                        <a:effectLst/>
                        <a:latin typeface="Aptos"/>
                        <a:ea typeface="DengXian"/>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AU" sz="1200" kern="100">
                          <a:solidFill>
                            <a:schemeClr val="tx1"/>
                          </a:solidFill>
                          <a:effectLst/>
                        </a:rPr>
                        <a:t>0</a:t>
                      </a:r>
                      <a:endParaRPr lang="en-AU" sz="1200" kern="100">
                        <a:solidFill>
                          <a:schemeClr val="tx1"/>
                        </a:solidFill>
                        <a:effectLst/>
                        <a:latin typeface="Aptos"/>
                        <a:ea typeface="DengXian"/>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AU" sz="1200" kern="100">
                          <a:solidFill>
                            <a:schemeClr val="tx1"/>
                          </a:solidFill>
                          <a:effectLst/>
                        </a:rPr>
                        <a:t>0</a:t>
                      </a:r>
                      <a:endParaRPr lang="en-AU" sz="1200" kern="100">
                        <a:solidFill>
                          <a:schemeClr val="tx1"/>
                        </a:solidFill>
                        <a:effectLst/>
                        <a:latin typeface="Aptos"/>
                        <a:ea typeface="DengXian"/>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AU" sz="1200" kern="100">
                          <a:solidFill>
                            <a:schemeClr val="tx1"/>
                          </a:solidFill>
                          <a:effectLst/>
                        </a:rPr>
                        <a:t>0</a:t>
                      </a:r>
                      <a:endParaRPr lang="en-AU" sz="1200" kern="100">
                        <a:solidFill>
                          <a:schemeClr val="tx1"/>
                        </a:solidFill>
                        <a:effectLst/>
                        <a:latin typeface="Aptos"/>
                        <a:ea typeface="DengXian"/>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AU" sz="1200" kern="100">
                          <a:solidFill>
                            <a:schemeClr val="tx1"/>
                          </a:solidFill>
                          <a:effectLst/>
                        </a:rPr>
                        <a:t>35,000</a:t>
                      </a:r>
                      <a:endParaRPr lang="en-AU" sz="1200" kern="100">
                        <a:solidFill>
                          <a:schemeClr val="tx1"/>
                        </a:solidFill>
                        <a:effectLst/>
                        <a:latin typeface="Aptos"/>
                        <a:ea typeface="DengXian"/>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1401393"/>
                  </a:ext>
                </a:extLst>
              </a:tr>
              <a:tr h="198857">
                <a:tc>
                  <a:txBody>
                    <a:bodyPr/>
                    <a:lstStyle/>
                    <a:p>
                      <a:pPr algn="ctr">
                        <a:lnSpc>
                          <a:spcPct val="115000"/>
                        </a:lnSpc>
                        <a:spcAft>
                          <a:spcPts val="800"/>
                        </a:spcAft>
                        <a:buNone/>
                      </a:pPr>
                      <a:r>
                        <a:rPr lang="en-AU" sz="1200" kern="100">
                          <a:solidFill>
                            <a:schemeClr val="tx1"/>
                          </a:solidFill>
                          <a:effectLst/>
                        </a:rPr>
                        <a:t>1</a:t>
                      </a:r>
                      <a:endParaRPr lang="en-AU" sz="1200" kern="100">
                        <a:solidFill>
                          <a:schemeClr val="tx1"/>
                        </a:solidFill>
                        <a:effectLst/>
                        <a:latin typeface="Aptos"/>
                        <a:ea typeface="DengXian"/>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AU" sz="1200" kern="100">
                          <a:solidFill>
                            <a:schemeClr val="tx1"/>
                          </a:solidFill>
                          <a:effectLst/>
                        </a:rPr>
                        <a:t>864</a:t>
                      </a:r>
                      <a:endParaRPr lang="en-AU" sz="1200" kern="100">
                        <a:solidFill>
                          <a:schemeClr val="tx1"/>
                        </a:solidFill>
                        <a:effectLst/>
                        <a:latin typeface="Aptos"/>
                        <a:ea typeface="DengXian"/>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AU" sz="1200" kern="100">
                          <a:solidFill>
                            <a:schemeClr val="tx1"/>
                          </a:solidFill>
                          <a:effectLst/>
                        </a:rPr>
                        <a:t>157.50</a:t>
                      </a:r>
                      <a:endParaRPr lang="en-AU" sz="1200" kern="100">
                        <a:solidFill>
                          <a:schemeClr val="tx1"/>
                        </a:solidFill>
                        <a:effectLst/>
                        <a:latin typeface="Aptos"/>
                        <a:ea typeface="DengXian"/>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AU" sz="1200" kern="100">
                          <a:solidFill>
                            <a:schemeClr val="tx1"/>
                          </a:solidFill>
                          <a:effectLst/>
                        </a:rPr>
                        <a:t>706.50</a:t>
                      </a:r>
                      <a:endParaRPr lang="en-AU" sz="1200" kern="100">
                        <a:solidFill>
                          <a:schemeClr val="tx1"/>
                        </a:solidFill>
                        <a:effectLst/>
                        <a:latin typeface="Aptos"/>
                        <a:ea typeface="DengXian"/>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AU" sz="1200" kern="100">
                          <a:solidFill>
                            <a:schemeClr val="tx1"/>
                          </a:solidFill>
                          <a:effectLst/>
                        </a:rPr>
                        <a:t>34,293.50</a:t>
                      </a:r>
                      <a:endParaRPr lang="en-AU" sz="1200" kern="100">
                        <a:solidFill>
                          <a:schemeClr val="tx1"/>
                        </a:solidFill>
                        <a:effectLst/>
                        <a:latin typeface="Aptos"/>
                        <a:ea typeface="DengXian"/>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6173325"/>
                  </a:ext>
                </a:extLst>
              </a:tr>
              <a:tr h="198857">
                <a:tc>
                  <a:txBody>
                    <a:bodyPr/>
                    <a:lstStyle/>
                    <a:p>
                      <a:pPr algn="ctr">
                        <a:lnSpc>
                          <a:spcPct val="115000"/>
                        </a:lnSpc>
                        <a:spcAft>
                          <a:spcPts val="800"/>
                        </a:spcAft>
                        <a:buNone/>
                      </a:pPr>
                      <a:r>
                        <a:rPr lang="en-AU" sz="1200" kern="100">
                          <a:solidFill>
                            <a:schemeClr val="tx1"/>
                          </a:solidFill>
                          <a:effectLst/>
                        </a:rPr>
                        <a:t>2</a:t>
                      </a:r>
                      <a:endParaRPr lang="en-AU" sz="1200" kern="100">
                        <a:solidFill>
                          <a:schemeClr val="tx1"/>
                        </a:solidFill>
                        <a:effectLst/>
                        <a:latin typeface="Aptos"/>
                        <a:ea typeface="DengXian"/>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AU" sz="1200" kern="100">
                          <a:solidFill>
                            <a:schemeClr val="tx1"/>
                          </a:solidFill>
                          <a:effectLst/>
                        </a:rPr>
                        <a:t>864</a:t>
                      </a:r>
                      <a:endParaRPr lang="en-AU" sz="1200" kern="100">
                        <a:solidFill>
                          <a:schemeClr val="tx1"/>
                        </a:solidFill>
                        <a:effectLst/>
                        <a:latin typeface="Aptos"/>
                        <a:ea typeface="DengXian"/>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AU" sz="1200" kern="100">
                          <a:solidFill>
                            <a:schemeClr val="tx1"/>
                          </a:solidFill>
                          <a:effectLst/>
                        </a:rPr>
                        <a:t>154.32</a:t>
                      </a:r>
                      <a:endParaRPr lang="en-AU" sz="1200" kern="100">
                        <a:solidFill>
                          <a:schemeClr val="tx1"/>
                        </a:solidFill>
                        <a:effectLst/>
                        <a:latin typeface="Aptos"/>
                        <a:ea typeface="DengXian"/>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AU" sz="1200" kern="100">
                          <a:solidFill>
                            <a:schemeClr val="tx1"/>
                          </a:solidFill>
                          <a:effectLst/>
                        </a:rPr>
                        <a:t>709.68</a:t>
                      </a:r>
                      <a:endParaRPr lang="en-AU" sz="1200" kern="100">
                        <a:solidFill>
                          <a:schemeClr val="tx1"/>
                        </a:solidFill>
                        <a:effectLst/>
                        <a:latin typeface="Aptos"/>
                        <a:ea typeface="DengXian"/>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AU" sz="1200" kern="100">
                          <a:solidFill>
                            <a:schemeClr val="tx1"/>
                          </a:solidFill>
                          <a:effectLst/>
                        </a:rPr>
                        <a:t>33,583.82</a:t>
                      </a:r>
                      <a:endParaRPr lang="en-AU" sz="1200" kern="100">
                        <a:solidFill>
                          <a:schemeClr val="tx1"/>
                        </a:solidFill>
                        <a:effectLst/>
                        <a:latin typeface="Aptos"/>
                        <a:ea typeface="DengXian"/>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2706501"/>
                  </a:ext>
                </a:extLst>
              </a:tr>
              <a:tr h="198857">
                <a:tc>
                  <a:txBody>
                    <a:bodyPr/>
                    <a:lstStyle/>
                    <a:p>
                      <a:pPr algn="ctr">
                        <a:lnSpc>
                          <a:spcPct val="115000"/>
                        </a:lnSpc>
                        <a:spcAft>
                          <a:spcPts val="800"/>
                        </a:spcAft>
                        <a:buNone/>
                      </a:pPr>
                      <a:r>
                        <a:rPr lang="en-AU" sz="1200" kern="100">
                          <a:solidFill>
                            <a:schemeClr val="tx1"/>
                          </a:solidFill>
                          <a:effectLst/>
                        </a:rPr>
                        <a:t>3</a:t>
                      </a:r>
                      <a:endParaRPr lang="en-AU" sz="1200" kern="100">
                        <a:solidFill>
                          <a:schemeClr val="tx1"/>
                        </a:solidFill>
                        <a:effectLst/>
                        <a:latin typeface="Aptos"/>
                        <a:ea typeface="DengXian"/>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AU" sz="1200" kern="100">
                          <a:solidFill>
                            <a:schemeClr val="tx1"/>
                          </a:solidFill>
                          <a:effectLst/>
                        </a:rPr>
                        <a:t>864</a:t>
                      </a:r>
                      <a:endParaRPr lang="en-AU" sz="1200" kern="100">
                        <a:solidFill>
                          <a:schemeClr val="tx1"/>
                        </a:solidFill>
                        <a:effectLst/>
                        <a:latin typeface="Aptos"/>
                        <a:ea typeface="DengXian"/>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AU" sz="1200" kern="100">
                          <a:solidFill>
                            <a:schemeClr val="tx1"/>
                          </a:solidFill>
                          <a:effectLst/>
                        </a:rPr>
                        <a:t>—</a:t>
                      </a:r>
                      <a:endParaRPr lang="en-AU" sz="1200" kern="100">
                        <a:solidFill>
                          <a:schemeClr val="tx1"/>
                        </a:solidFill>
                        <a:effectLst/>
                        <a:latin typeface="Aptos"/>
                        <a:ea typeface="DengXian"/>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AU" sz="1200" kern="100">
                          <a:solidFill>
                            <a:schemeClr val="tx1"/>
                          </a:solidFill>
                          <a:effectLst/>
                        </a:rPr>
                        <a:t>—</a:t>
                      </a:r>
                      <a:endParaRPr lang="en-AU" sz="1200" kern="100">
                        <a:solidFill>
                          <a:schemeClr val="tx1"/>
                        </a:solidFill>
                        <a:effectLst/>
                        <a:latin typeface="Aptos"/>
                        <a:ea typeface="DengXian"/>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AU" sz="1200" kern="100">
                          <a:solidFill>
                            <a:schemeClr val="tx1"/>
                          </a:solidFill>
                          <a:effectLst/>
                        </a:rPr>
                        <a:t>—</a:t>
                      </a:r>
                      <a:endParaRPr lang="en-AU" sz="1200" kern="100">
                        <a:solidFill>
                          <a:schemeClr val="tx1"/>
                        </a:solidFill>
                        <a:effectLst/>
                        <a:latin typeface="Aptos"/>
                        <a:ea typeface="DengXian"/>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5048771"/>
                  </a:ext>
                </a:extLst>
              </a:tr>
              <a:tr h="198857">
                <a:tc>
                  <a:txBody>
                    <a:bodyPr/>
                    <a:lstStyle/>
                    <a:p>
                      <a:pPr algn="ctr">
                        <a:lnSpc>
                          <a:spcPct val="115000"/>
                        </a:lnSpc>
                        <a:spcAft>
                          <a:spcPts val="800"/>
                        </a:spcAft>
                        <a:buNone/>
                      </a:pPr>
                      <a:r>
                        <a:rPr lang="en-AU" sz="1200" kern="100" dirty="0">
                          <a:solidFill>
                            <a:schemeClr val="tx1"/>
                          </a:solidFill>
                          <a:effectLst/>
                        </a:rPr>
                        <a:t>4</a:t>
                      </a:r>
                      <a:endParaRPr lang="en-AU" sz="1200" kern="100" dirty="0">
                        <a:solidFill>
                          <a:schemeClr val="tx1"/>
                        </a:solidFill>
                        <a:effectLst/>
                        <a:latin typeface="Aptos"/>
                        <a:ea typeface="DengXian"/>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AU" sz="1200" kern="100" dirty="0">
                          <a:solidFill>
                            <a:schemeClr val="tx1"/>
                          </a:solidFill>
                          <a:effectLst/>
                        </a:rPr>
                        <a:t>864</a:t>
                      </a:r>
                      <a:endParaRPr lang="en-AU" sz="1200" kern="100" dirty="0">
                        <a:solidFill>
                          <a:schemeClr val="tx1"/>
                        </a:solidFill>
                        <a:effectLst/>
                        <a:latin typeface="Aptos"/>
                        <a:ea typeface="DengXian"/>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AU" sz="1200" kern="100" dirty="0">
                          <a:solidFill>
                            <a:schemeClr val="tx1"/>
                          </a:solidFill>
                          <a:effectLst/>
                        </a:rPr>
                        <a:t>—</a:t>
                      </a:r>
                      <a:endParaRPr lang="en-AU" sz="1200" kern="100" dirty="0">
                        <a:solidFill>
                          <a:schemeClr val="tx1"/>
                        </a:solidFill>
                        <a:effectLst/>
                        <a:latin typeface="Aptos"/>
                        <a:ea typeface="DengXian"/>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AU" sz="1200" kern="100" dirty="0">
                          <a:solidFill>
                            <a:schemeClr val="tx1"/>
                          </a:solidFill>
                          <a:effectLst/>
                        </a:rPr>
                        <a:t>—</a:t>
                      </a:r>
                      <a:endParaRPr lang="en-AU" sz="1200" kern="100" dirty="0">
                        <a:solidFill>
                          <a:schemeClr val="tx1"/>
                        </a:solidFill>
                        <a:effectLst/>
                        <a:latin typeface="Aptos"/>
                        <a:ea typeface="DengXian"/>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en-AU" sz="1200" kern="100" dirty="0">
                          <a:solidFill>
                            <a:schemeClr val="tx1"/>
                          </a:solidFill>
                          <a:effectLst/>
                        </a:rPr>
                        <a:t>—</a:t>
                      </a:r>
                      <a:endParaRPr lang="en-AU" sz="1200" kern="100" dirty="0">
                        <a:solidFill>
                          <a:schemeClr val="tx1"/>
                        </a:solidFill>
                        <a:effectLst/>
                        <a:latin typeface="Aptos"/>
                        <a:ea typeface="DengXian"/>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3010011"/>
                  </a:ext>
                </a:extLst>
              </a:tr>
            </a:tbl>
          </a:graphicData>
        </a:graphic>
      </p:graphicFrame>
      <p:cxnSp>
        <p:nvCxnSpPr>
          <p:cNvPr id="24" name="Straight Arrow Connector 23">
            <a:extLst>
              <a:ext uri="{FF2B5EF4-FFF2-40B4-BE49-F238E27FC236}">
                <a16:creationId xmlns:a16="http://schemas.microsoft.com/office/drawing/2014/main" id="{C78660A5-CFA9-F7C0-F958-4A58F47C8E92}"/>
              </a:ext>
            </a:extLst>
          </p:cNvPr>
          <p:cNvCxnSpPr/>
          <p:nvPr/>
        </p:nvCxnSpPr>
        <p:spPr>
          <a:xfrm flipH="1">
            <a:off x="1415142" y="5896428"/>
            <a:ext cx="435429"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DC32C28-FB18-B3D2-CA45-6B51D1A3B2DC}"/>
              </a:ext>
            </a:extLst>
          </p:cNvPr>
          <p:cNvCxnSpPr/>
          <p:nvPr/>
        </p:nvCxnSpPr>
        <p:spPr>
          <a:xfrm flipH="1">
            <a:off x="5976256" y="2002971"/>
            <a:ext cx="435429"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0AD36C3-28CE-D133-C6BB-4DCC46EF5A2E}"/>
              </a:ext>
            </a:extLst>
          </p:cNvPr>
          <p:cNvCxnSpPr/>
          <p:nvPr/>
        </p:nvCxnSpPr>
        <p:spPr>
          <a:xfrm flipH="1">
            <a:off x="10428513" y="444862"/>
            <a:ext cx="435429"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27" name="Table 26">
                <a:extLst>
                  <a:ext uri="{FF2B5EF4-FFF2-40B4-BE49-F238E27FC236}">
                    <a16:creationId xmlns:a16="http://schemas.microsoft.com/office/drawing/2014/main" id="{D98B2B8E-D2A5-D4BC-150B-7BF28AAC057B}"/>
                  </a:ext>
                </a:extLst>
              </p:cNvPr>
              <p:cNvGraphicFramePr>
                <a:graphicFrameLocks noGrp="1"/>
              </p:cNvGraphicFramePr>
              <p:nvPr>
                <p:extLst>
                  <p:ext uri="{D42A27DB-BD31-4B8C-83A1-F6EECF244321}">
                    <p14:modId xmlns:p14="http://schemas.microsoft.com/office/powerpoint/2010/main" val="409003962"/>
                  </p:ext>
                </p:extLst>
              </p:nvPr>
            </p:nvGraphicFramePr>
            <p:xfrm>
              <a:off x="8088093" y="2555819"/>
              <a:ext cx="4038596" cy="2518156"/>
            </p:xfrm>
            <a:graphic>
              <a:graphicData uri="http://schemas.openxmlformats.org/drawingml/2006/table">
                <a:tbl>
                  <a:tblPr firstRow="1" bandRow="1">
                    <a:tableStyleId>{5C22544A-7EE6-4342-B048-85BDC9FD1C3A}</a:tableStyleId>
                  </a:tblPr>
                  <a:tblGrid>
                    <a:gridCol w="2019298">
                      <a:extLst>
                        <a:ext uri="{9D8B030D-6E8A-4147-A177-3AD203B41FA5}">
                          <a16:colId xmlns:a16="http://schemas.microsoft.com/office/drawing/2014/main" val="3769259746"/>
                        </a:ext>
                      </a:extLst>
                    </a:gridCol>
                    <a:gridCol w="2019298">
                      <a:extLst>
                        <a:ext uri="{9D8B030D-6E8A-4147-A177-3AD203B41FA5}">
                          <a16:colId xmlns:a16="http://schemas.microsoft.com/office/drawing/2014/main" val="3428022754"/>
                        </a:ext>
                      </a:extLst>
                    </a:gridCol>
                  </a:tblGrid>
                  <a:tr h="283437">
                    <a:tc>
                      <a:txBody>
                        <a:bodyPr/>
                        <a:lstStyle/>
                        <a:p>
                          <a:r>
                            <a:rPr lang="en-AU" sz="1400" dirty="0">
                              <a:solidFill>
                                <a:schemeClr val="tx1"/>
                              </a:solidFill>
                            </a:rPr>
                            <a:t>2 years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1400" dirty="0">
                              <a:solidFill>
                                <a:schemeClr val="tx1"/>
                              </a:solidFill>
                            </a:rPr>
                            <a:t>Remaining loan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3136985"/>
                      </a:ext>
                    </a:extLst>
                  </a:tr>
                  <a:tr h="2834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sz="1400" i="1" smtClean="0">
                                    <a:solidFill>
                                      <a:srgbClr val="C00000"/>
                                    </a:solidFill>
                                    <a:latin typeface="Cambria Math" panose="02040503050406030204" pitchFamily="18" charset="0"/>
                                  </a:rPr>
                                  <m:t>𝑁</m:t>
                                </m:r>
                                <m:r>
                                  <a:rPr lang="en-AU" sz="1400" i="1" smtClean="0">
                                    <a:latin typeface="Cambria Math" panose="02040503050406030204" pitchFamily="18" charset="0"/>
                                  </a:rPr>
                                  <m:t>=</m:t>
                                </m:r>
                                <m:r>
                                  <a:rPr lang="en-AU" sz="1400" b="0" i="1" smtClean="0">
                                    <a:latin typeface="Cambria Math" panose="02040503050406030204" pitchFamily="18" charset="0"/>
                                  </a:rPr>
                                  <m:t>2</m:t>
                                </m:r>
                                <m:r>
                                  <a:rPr lang="en-AU" sz="1400" i="1" smtClean="0">
                                    <a:latin typeface="Cambria Math" panose="02040503050406030204" pitchFamily="18" charset="0"/>
                                  </a:rPr>
                                  <m:t>×</m:t>
                                </m:r>
                                <m:r>
                                  <a:rPr lang="en-AU" sz="1400" b="0" i="1" smtClean="0">
                                    <a:latin typeface="Cambria Math" panose="02040503050406030204" pitchFamily="18" charset="0"/>
                                  </a:rPr>
                                  <m:t>12=</m:t>
                                </m:r>
                                <m:r>
                                  <a:rPr lang="en-AU" sz="1400" i="1" smtClean="0">
                                    <a:latin typeface="Cambria Math" panose="02040503050406030204" pitchFamily="18" charset="0"/>
                                  </a:rPr>
                                  <m:t>24</m:t>
                                </m:r>
                              </m:oMath>
                            </m:oMathPara>
                          </a14:m>
                          <a:endParaRPr lang="en-AU"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sz="1400" i="1" smtClean="0">
                                    <a:solidFill>
                                      <a:srgbClr val="C00000"/>
                                    </a:solidFill>
                                    <a:latin typeface="Cambria Math" panose="02040503050406030204" pitchFamily="18" charset="0"/>
                                  </a:rPr>
                                  <m:t>𝑁</m:t>
                                </m:r>
                                <m:r>
                                  <a:rPr lang="en-AU" sz="1400" i="1" smtClean="0">
                                    <a:latin typeface="Cambria Math" panose="02040503050406030204" pitchFamily="18" charset="0"/>
                                  </a:rPr>
                                  <m:t>=45−24=21</m:t>
                                </m:r>
                              </m:oMath>
                            </m:oMathPara>
                          </a14:m>
                          <a:endParaRPr lang="en-AU"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95403195"/>
                      </a:ext>
                    </a:extLst>
                  </a:tr>
                  <a:tr h="2834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sz="1400" i="1" smtClean="0">
                                    <a:solidFill>
                                      <a:srgbClr val="C00000"/>
                                    </a:solidFill>
                                    <a:latin typeface="Cambria Math" panose="02040503050406030204" pitchFamily="18" charset="0"/>
                                  </a:rPr>
                                  <m:t>𝐼</m:t>
                                </m:r>
                                <m:r>
                                  <a:rPr lang="en-AU" sz="1400" i="1" smtClean="0">
                                    <a:latin typeface="Cambria Math" panose="02040503050406030204" pitchFamily="18" charset="0"/>
                                  </a:rPr>
                                  <m:t>=</m:t>
                                </m:r>
                                <m:r>
                                  <a:rPr lang="en-AU" sz="1400" b="0" i="1" smtClean="0">
                                    <a:latin typeface="Cambria Math" panose="02040503050406030204" pitchFamily="18" charset="0"/>
                                  </a:rPr>
                                  <m:t>5.4</m:t>
                                </m:r>
                              </m:oMath>
                            </m:oMathPara>
                          </a14:m>
                          <a:endParaRPr lang="en-AU"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sz="1400" i="1" smtClean="0">
                                    <a:solidFill>
                                      <a:srgbClr val="C00000"/>
                                    </a:solidFill>
                                    <a:latin typeface="Cambria Math" panose="02040503050406030204" pitchFamily="18" charset="0"/>
                                  </a:rPr>
                                  <m:t>𝐼</m:t>
                                </m:r>
                                <m:r>
                                  <a:rPr lang="en-AU" sz="1400" i="1" smtClean="0">
                                    <a:latin typeface="Cambria Math" panose="02040503050406030204" pitchFamily="18" charset="0"/>
                                  </a:rPr>
                                  <m:t>=6.8</m:t>
                                </m:r>
                              </m:oMath>
                            </m:oMathPara>
                          </a14:m>
                          <a:endParaRPr lang="en-AU"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5894513"/>
                      </a:ext>
                    </a:extLst>
                  </a:tr>
                  <a:tr h="2834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sz="1400" i="1" smtClean="0">
                                    <a:solidFill>
                                      <a:srgbClr val="C00000"/>
                                    </a:solidFill>
                                    <a:latin typeface="Cambria Math" panose="02040503050406030204" pitchFamily="18" charset="0"/>
                                  </a:rPr>
                                  <m:t>𝑃𝑉</m:t>
                                </m:r>
                                <m:r>
                                  <a:rPr lang="en-AU" sz="1400" i="1" smtClean="0">
                                    <a:latin typeface="Cambria Math" panose="02040503050406030204" pitchFamily="18" charset="0"/>
                                  </a:rPr>
                                  <m:t>=35,000</m:t>
                                </m:r>
                              </m:oMath>
                            </m:oMathPara>
                          </a14:m>
                          <a:endParaRPr lang="en-AU"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sz="1400" i="1" smtClean="0">
                                    <a:solidFill>
                                      <a:srgbClr val="C00000"/>
                                    </a:solidFill>
                                    <a:latin typeface="Cambria Math" panose="02040503050406030204" pitchFamily="18" charset="0"/>
                                  </a:rPr>
                                  <m:t>𝑃𝑉</m:t>
                                </m:r>
                                <m:r>
                                  <a:rPr lang="en-AU" sz="1400" i="1" smtClean="0">
                                    <a:latin typeface="Cambria Math" panose="02040503050406030204" pitchFamily="18" charset="0"/>
                                  </a:rPr>
                                  <m:t>=</m:t>
                                </m:r>
                                <m:r>
                                  <a:rPr lang="en-AU" sz="1400" b="0" i="1" smtClean="0">
                                    <a:latin typeface="Cambria Math" panose="02040503050406030204" pitchFamily="18" charset="0"/>
                                  </a:rPr>
                                  <m:t>17</m:t>
                                </m:r>
                                <m:r>
                                  <a:rPr lang="en-AU" sz="1400" i="1" smtClean="0">
                                    <a:latin typeface="Cambria Math" panose="02040503050406030204" pitchFamily="18" charset="0"/>
                                  </a:rPr>
                                  <m:t>,</m:t>
                                </m:r>
                                <m:r>
                                  <a:rPr lang="en-AU" sz="1400" b="0" i="1" smtClean="0">
                                    <a:latin typeface="Cambria Math" panose="02040503050406030204" pitchFamily="18" charset="0"/>
                                  </a:rPr>
                                  <m:t>136.87</m:t>
                                </m:r>
                              </m:oMath>
                            </m:oMathPara>
                          </a14:m>
                          <a:endParaRPr lang="en-AU"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60161750"/>
                      </a:ext>
                    </a:extLst>
                  </a:tr>
                  <a:tr h="3100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sz="1400" i="1" smtClean="0">
                                    <a:solidFill>
                                      <a:srgbClr val="C00000"/>
                                    </a:solidFill>
                                    <a:latin typeface="Cambria Math" panose="02040503050406030204" pitchFamily="18" charset="0"/>
                                  </a:rPr>
                                  <m:t>𝑃</m:t>
                                </m:r>
                                <m:r>
                                  <a:rPr lang="en-AU" sz="1400" b="0" i="1" smtClean="0">
                                    <a:solidFill>
                                      <a:srgbClr val="C00000"/>
                                    </a:solidFill>
                                    <a:latin typeface="Cambria Math" panose="02040503050406030204" pitchFamily="18" charset="0"/>
                                  </a:rPr>
                                  <m:t>𝑚𝑡</m:t>
                                </m:r>
                                <m:r>
                                  <a:rPr lang="en-AU" sz="1400" i="1" smtClean="0">
                                    <a:latin typeface="Cambria Math" panose="02040503050406030204" pitchFamily="18" charset="0"/>
                                  </a:rPr>
                                  <m:t>=−864</m:t>
                                </m:r>
                              </m:oMath>
                            </m:oMathPara>
                          </a14:m>
                          <a:endParaRPr lang="en-AU"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sz="1400" i="1" smtClean="0">
                                    <a:solidFill>
                                      <a:srgbClr val="C00000"/>
                                    </a:solidFill>
                                    <a:latin typeface="Cambria Math" panose="02040503050406030204" pitchFamily="18" charset="0"/>
                                  </a:rPr>
                                  <m:t>𝑃</m:t>
                                </m:r>
                                <m:r>
                                  <a:rPr lang="en-AU" sz="1400" b="0" i="1" smtClean="0">
                                    <a:solidFill>
                                      <a:srgbClr val="C00000"/>
                                    </a:solidFill>
                                    <a:latin typeface="Cambria Math" panose="02040503050406030204" pitchFamily="18" charset="0"/>
                                  </a:rPr>
                                  <m:t>𝑚𝑡</m:t>
                                </m:r>
                                <m:r>
                                  <a:rPr lang="en-AU" sz="1400" i="1" smtClean="0">
                                    <a:latin typeface="Cambria Math" panose="02040503050406030204" pitchFamily="18" charset="0"/>
                                  </a:rPr>
                                  <m:t>=</m:t>
                                </m:r>
                                <m:borderBox>
                                  <m:borderBoxPr>
                                    <m:ctrlPr>
                                      <a:rPr lang="en-AU" sz="1400" i="1" smtClean="0">
                                        <a:solidFill>
                                          <a:srgbClr val="C00000"/>
                                        </a:solidFill>
                                        <a:latin typeface="Cambria Math" panose="02040503050406030204" pitchFamily="18" charset="0"/>
                                      </a:rPr>
                                    </m:ctrlPr>
                                  </m:borderBoxPr>
                                  <m:e>
                                    <m:r>
                                      <a:rPr lang="en-AU" sz="1400" i="1">
                                        <a:solidFill>
                                          <a:srgbClr val="C00000"/>
                                        </a:solidFill>
                                        <a:latin typeface="Cambria Math" panose="02040503050406030204" pitchFamily="18" charset="0"/>
                                      </a:rPr>
                                      <m:t>−</m:t>
                                    </m:r>
                                    <m:r>
                                      <a:rPr lang="en-AU" sz="1400" b="0" i="1" smtClean="0">
                                        <a:solidFill>
                                          <a:srgbClr val="C00000"/>
                                        </a:solidFill>
                                        <a:latin typeface="Cambria Math" panose="02040503050406030204" pitchFamily="18" charset="0"/>
                                      </a:rPr>
                                      <m:t>867.87</m:t>
                                    </m:r>
                                  </m:e>
                                </m:borderBox>
                              </m:oMath>
                            </m:oMathPara>
                          </a14:m>
                          <a:endParaRPr lang="en-AU"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200653"/>
                      </a:ext>
                    </a:extLst>
                  </a:tr>
                  <a:tr h="3310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sz="1400" i="1" smtClean="0">
                                    <a:solidFill>
                                      <a:srgbClr val="C00000"/>
                                    </a:solidFill>
                                    <a:latin typeface="Cambria Math" panose="02040503050406030204" pitchFamily="18" charset="0"/>
                                  </a:rPr>
                                  <m:t>𝐹</m:t>
                                </m:r>
                                <m:r>
                                  <a:rPr lang="en-AU" sz="1400" b="0" i="1" smtClean="0">
                                    <a:solidFill>
                                      <a:srgbClr val="C00000"/>
                                    </a:solidFill>
                                    <a:latin typeface="Cambria Math" panose="02040503050406030204" pitchFamily="18" charset="0"/>
                                  </a:rPr>
                                  <m:t>𝑉</m:t>
                                </m:r>
                                <m:r>
                                  <a:rPr lang="en-AU" sz="1400" b="0" i="1" smtClean="0">
                                    <a:latin typeface="Cambria Math" panose="02040503050406030204" pitchFamily="18" charset="0"/>
                                  </a:rPr>
                                  <m:t>=</m:t>
                                </m:r>
                                <m:borderBox>
                                  <m:borderBoxPr>
                                    <m:ctrlPr>
                                      <a:rPr lang="en-AU" sz="1400" i="1" smtClean="0">
                                        <a:solidFill>
                                          <a:srgbClr val="C00000"/>
                                        </a:solidFill>
                                        <a:latin typeface="Cambria Math" panose="02040503050406030204" pitchFamily="18" charset="0"/>
                                      </a:rPr>
                                    </m:ctrlPr>
                                  </m:borderBoxPr>
                                  <m:e>
                                    <m:r>
                                      <a:rPr lang="en-AU" sz="1400" i="1">
                                        <a:solidFill>
                                          <a:srgbClr val="C00000"/>
                                        </a:solidFill>
                                        <a:latin typeface="Cambria Math" panose="02040503050406030204" pitchFamily="18" charset="0"/>
                                      </a:rPr>
                                      <m:t>−1</m:t>
                                    </m:r>
                                    <m:r>
                                      <a:rPr lang="en-AU" sz="1400" b="0" i="1" smtClean="0">
                                        <a:solidFill>
                                          <a:srgbClr val="C00000"/>
                                        </a:solidFill>
                                        <a:latin typeface="Cambria Math" panose="02040503050406030204" pitchFamily="18" charset="0"/>
                                      </a:rPr>
                                      <m:t>7</m:t>
                                    </m:r>
                                    <m:r>
                                      <a:rPr lang="en-AU" sz="1400" i="1">
                                        <a:solidFill>
                                          <a:srgbClr val="C00000"/>
                                        </a:solidFill>
                                        <a:latin typeface="Cambria Math" panose="02040503050406030204" pitchFamily="18" charset="0"/>
                                      </a:rPr>
                                      <m:t>,</m:t>
                                    </m:r>
                                    <m:r>
                                      <a:rPr lang="en-AU" sz="1400" b="0" i="1" smtClean="0">
                                        <a:solidFill>
                                          <a:srgbClr val="C00000"/>
                                        </a:solidFill>
                                        <a:latin typeface="Cambria Math" panose="02040503050406030204" pitchFamily="18" charset="0"/>
                                      </a:rPr>
                                      <m:t>136</m:t>
                                    </m:r>
                                    <m:r>
                                      <a:rPr lang="en-AU" sz="1400" i="1">
                                        <a:solidFill>
                                          <a:srgbClr val="C00000"/>
                                        </a:solidFill>
                                        <a:latin typeface="Cambria Math" panose="02040503050406030204" pitchFamily="18" charset="0"/>
                                      </a:rPr>
                                      <m:t>.61</m:t>
                                    </m:r>
                                  </m:e>
                                </m:borderBox>
                              </m:oMath>
                            </m:oMathPara>
                          </a14:m>
                          <a:endParaRPr lang="en-AU"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sz="1400" i="1" smtClean="0">
                                    <a:solidFill>
                                      <a:srgbClr val="C00000"/>
                                    </a:solidFill>
                                    <a:latin typeface="Cambria Math" panose="02040503050406030204" pitchFamily="18" charset="0"/>
                                  </a:rPr>
                                  <m:t>𝐹𝑉</m:t>
                                </m:r>
                                <m:r>
                                  <a:rPr lang="en-AU" sz="1400" i="1" smtClean="0">
                                    <a:latin typeface="Cambria Math" panose="02040503050406030204" pitchFamily="18" charset="0"/>
                                  </a:rPr>
                                  <m:t>=</m:t>
                                </m:r>
                                <m:r>
                                  <a:rPr lang="en-AU" sz="1400" b="0" i="1" smtClean="0">
                                    <a:latin typeface="Cambria Math" panose="02040503050406030204" pitchFamily="18" charset="0"/>
                                  </a:rPr>
                                  <m:t>0</m:t>
                                </m:r>
                              </m:oMath>
                            </m:oMathPara>
                          </a14:m>
                          <a:endParaRPr lang="en-AU"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2369446"/>
                      </a:ext>
                    </a:extLst>
                  </a:tr>
                  <a:tr h="2834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sz="1400" i="1" smtClean="0">
                                    <a:solidFill>
                                      <a:srgbClr val="C00000"/>
                                    </a:solidFill>
                                    <a:latin typeface="Cambria Math" panose="02040503050406030204" pitchFamily="18" charset="0"/>
                                  </a:rPr>
                                  <m:t>𝐶</m:t>
                                </m:r>
                                <m:r>
                                  <m:rPr>
                                    <m:sty m:val="p"/>
                                  </m:rPr>
                                  <a:rPr lang="en-AU" sz="1400" b="0" i="0" smtClean="0">
                                    <a:solidFill>
                                      <a:srgbClr val="C00000"/>
                                    </a:solidFill>
                                    <a:latin typeface="Cambria Math" panose="02040503050406030204" pitchFamily="18" charset="0"/>
                                  </a:rPr>
                                  <m:t>py</m:t>
                                </m:r>
                                <m:r>
                                  <a:rPr lang="en-AU" sz="1400" i="1">
                                    <a:latin typeface="Cambria Math" panose="02040503050406030204" pitchFamily="18" charset="0"/>
                                  </a:rPr>
                                  <m:t>=12</m:t>
                                </m:r>
                              </m:oMath>
                            </m:oMathPara>
                          </a14:m>
                          <a:endParaRPr lang="en-AU"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sz="1400" i="1" smtClean="0">
                                    <a:solidFill>
                                      <a:srgbClr val="C00000"/>
                                    </a:solidFill>
                                    <a:latin typeface="Cambria Math" panose="02040503050406030204" pitchFamily="18" charset="0"/>
                                  </a:rPr>
                                  <m:t>𝐶</m:t>
                                </m:r>
                                <m:r>
                                  <m:rPr>
                                    <m:sty m:val="p"/>
                                  </m:rPr>
                                  <a:rPr lang="en-AU" sz="1400" b="0" i="0" smtClean="0">
                                    <a:solidFill>
                                      <a:srgbClr val="C00000"/>
                                    </a:solidFill>
                                    <a:latin typeface="Cambria Math" panose="02040503050406030204" pitchFamily="18" charset="0"/>
                                  </a:rPr>
                                  <m:t>py</m:t>
                                </m:r>
                                <m:r>
                                  <a:rPr lang="en-AU" sz="1400" i="1">
                                    <a:latin typeface="Cambria Math" panose="02040503050406030204" pitchFamily="18" charset="0"/>
                                  </a:rPr>
                                  <m:t>=12</m:t>
                                </m:r>
                              </m:oMath>
                            </m:oMathPara>
                          </a14:m>
                          <a:endParaRPr lang="en-AU"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4891218"/>
                      </a:ext>
                    </a:extLst>
                  </a:tr>
                  <a:tr h="2834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sz="1400" i="1" smtClean="0">
                                    <a:solidFill>
                                      <a:srgbClr val="C00000"/>
                                    </a:solidFill>
                                    <a:latin typeface="Cambria Math" panose="02040503050406030204" pitchFamily="18" charset="0"/>
                                  </a:rPr>
                                  <m:t>𝑃</m:t>
                                </m:r>
                                <m:r>
                                  <m:rPr>
                                    <m:sty m:val="p"/>
                                  </m:rPr>
                                  <a:rPr lang="en-AU" sz="1400" b="0" i="0" smtClean="0">
                                    <a:solidFill>
                                      <a:srgbClr val="C00000"/>
                                    </a:solidFill>
                                    <a:latin typeface="Cambria Math" panose="02040503050406030204" pitchFamily="18" charset="0"/>
                                  </a:rPr>
                                  <m:t>py</m:t>
                                </m:r>
                                <m:r>
                                  <a:rPr lang="en-AU" sz="1400" i="1">
                                    <a:latin typeface="Cambria Math" panose="02040503050406030204" pitchFamily="18" charset="0"/>
                                  </a:rPr>
                                  <m:t>=12</m:t>
                                </m:r>
                              </m:oMath>
                            </m:oMathPara>
                          </a14:m>
                          <a:endParaRPr lang="en-AU"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AU" sz="1400" i="1" smtClean="0">
                                    <a:solidFill>
                                      <a:srgbClr val="C00000"/>
                                    </a:solidFill>
                                    <a:latin typeface="Cambria Math" panose="02040503050406030204" pitchFamily="18" charset="0"/>
                                  </a:rPr>
                                  <m:t>𝑃</m:t>
                                </m:r>
                                <m:r>
                                  <m:rPr>
                                    <m:sty m:val="p"/>
                                  </m:rPr>
                                  <a:rPr lang="en-AU" sz="1400" b="0" i="0" smtClean="0">
                                    <a:solidFill>
                                      <a:srgbClr val="C00000"/>
                                    </a:solidFill>
                                    <a:latin typeface="Cambria Math" panose="02040503050406030204" pitchFamily="18" charset="0"/>
                                  </a:rPr>
                                  <m:t>py</m:t>
                                </m:r>
                                <m:r>
                                  <a:rPr lang="en-AU" sz="1400" i="1">
                                    <a:latin typeface="Cambria Math" panose="02040503050406030204" pitchFamily="18" charset="0"/>
                                  </a:rPr>
                                  <m:t>=12</m:t>
                                </m:r>
                              </m:oMath>
                            </m:oMathPara>
                          </a14:m>
                          <a:endParaRPr lang="en-AU"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6357944"/>
                      </a:ext>
                    </a:extLst>
                  </a:tr>
                </a:tbl>
              </a:graphicData>
            </a:graphic>
          </p:graphicFrame>
        </mc:Choice>
        <mc:Fallback xmlns="">
          <p:graphicFrame>
            <p:nvGraphicFramePr>
              <p:cNvPr id="27" name="Table 26">
                <a:extLst>
                  <a:ext uri="{FF2B5EF4-FFF2-40B4-BE49-F238E27FC236}">
                    <a16:creationId xmlns:a16="http://schemas.microsoft.com/office/drawing/2014/main" id="{D98B2B8E-D2A5-D4BC-150B-7BF28AAC057B}"/>
                  </a:ext>
                </a:extLst>
              </p:cNvPr>
              <p:cNvGraphicFramePr>
                <a:graphicFrameLocks noGrp="1"/>
              </p:cNvGraphicFramePr>
              <p:nvPr>
                <p:extLst>
                  <p:ext uri="{D42A27DB-BD31-4B8C-83A1-F6EECF244321}">
                    <p14:modId xmlns:p14="http://schemas.microsoft.com/office/powerpoint/2010/main" val="409003962"/>
                  </p:ext>
                </p:extLst>
              </p:nvPr>
            </p:nvGraphicFramePr>
            <p:xfrm>
              <a:off x="8088093" y="2555819"/>
              <a:ext cx="4038596" cy="2518156"/>
            </p:xfrm>
            <a:graphic>
              <a:graphicData uri="http://schemas.openxmlformats.org/drawingml/2006/table">
                <a:tbl>
                  <a:tblPr firstRow="1" bandRow="1">
                    <a:tableStyleId>{5C22544A-7EE6-4342-B048-85BDC9FD1C3A}</a:tableStyleId>
                  </a:tblPr>
                  <a:tblGrid>
                    <a:gridCol w="2019298">
                      <a:extLst>
                        <a:ext uri="{9D8B030D-6E8A-4147-A177-3AD203B41FA5}">
                          <a16:colId xmlns:a16="http://schemas.microsoft.com/office/drawing/2014/main" val="3769259746"/>
                        </a:ext>
                      </a:extLst>
                    </a:gridCol>
                    <a:gridCol w="2019298">
                      <a:extLst>
                        <a:ext uri="{9D8B030D-6E8A-4147-A177-3AD203B41FA5}">
                          <a16:colId xmlns:a16="http://schemas.microsoft.com/office/drawing/2014/main" val="3428022754"/>
                        </a:ext>
                      </a:extLst>
                    </a:gridCol>
                  </a:tblGrid>
                  <a:tr h="304800">
                    <a:tc>
                      <a:txBody>
                        <a:bodyPr/>
                        <a:lstStyle/>
                        <a:p>
                          <a:r>
                            <a:rPr lang="en-AU" sz="1400" dirty="0">
                              <a:solidFill>
                                <a:schemeClr val="tx1"/>
                              </a:solidFill>
                            </a:rPr>
                            <a:t>2 years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1400" dirty="0">
                              <a:solidFill>
                                <a:schemeClr val="tx1"/>
                              </a:solidFill>
                            </a:rPr>
                            <a:t>Remaining loan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3136985"/>
                      </a:ext>
                    </a:extLst>
                  </a:tr>
                  <a:tr h="30480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7"/>
                          <a:stretch>
                            <a:fillRect t="-102000" r="-100000" b="-6280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7"/>
                          <a:stretch>
                            <a:fillRect l="-100000" t="-102000" b="-628000"/>
                          </a:stretch>
                        </a:blipFill>
                      </a:tcPr>
                    </a:tc>
                    <a:extLst>
                      <a:ext uri="{0D108BD9-81ED-4DB2-BD59-A6C34878D82A}">
                        <a16:rowId xmlns:a16="http://schemas.microsoft.com/office/drawing/2014/main" val="3695403195"/>
                      </a:ext>
                    </a:extLst>
                  </a:tr>
                  <a:tr h="30480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7"/>
                          <a:stretch>
                            <a:fillRect t="-202000" r="-100000" b="-5280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7"/>
                          <a:stretch>
                            <a:fillRect l="-100000" t="-202000" b="-528000"/>
                          </a:stretch>
                        </a:blipFill>
                      </a:tcPr>
                    </a:tc>
                    <a:extLst>
                      <a:ext uri="{0D108BD9-81ED-4DB2-BD59-A6C34878D82A}">
                        <a16:rowId xmlns:a16="http://schemas.microsoft.com/office/drawing/2014/main" val="655894513"/>
                      </a:ext>
                    </a:extLst>
                  </a:tr>
                  <a:tr h="30480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7"/>
                          <a:stretch>
                            <a:fillRect t="-302000" r="-100000" b="-4280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7"/>
                          <a:stretch>
                            <a:fillRect l="-100000" t="-302000" b="-428000"/>
                          </a:stretch>
                        </a:blipFill>
                      </a:tcPr>
                    </a:tc>
                    <a:extLst>
                      <a:ext uri="{0D108BD9-81ED-4DB2-BD59-A6C34878D82A}">
                        <a16:rowId xmlns:a16="http://schemas.microsoft.com/office/drawing/2014/main" val="4260161750"/>
                      </a:ext>
                    </a:extLst>
                  </a:tr>
                  <a:tr h="333375">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7"/>
                          <a:stretch>
                            <a:fillRect t="-365455" r="-100000" b="-289091"/>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7"/>
                          <a:stretch>
                            <a:fillRect l="-100000" t="-365455" b="-289091"/>
                          </a:stretch>
                        </a:blipFill>
                      </a:tcPr>
                    </a:tc>
                    <a:extLst>
                      <a:ext uri="{0D108BD9-81ED-4DB2-BD59-A6C34878D82A}">
                        <a16:rowId xmlns:a16="http://schemas.microsoft.com/office/drawing/2014/main" val="91200653"/>
                      </a:ext>
                    </a:extLst>
                  </a:tr>
                  <a:tr h="355981">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7"/>
                          <a:stretch>
                            <a:fillRect t="-433898" r="-100000" b="-169492"/>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7"/>
                          <a:stretch>
                            <a:fillRect l="-100000" t="-433898" b="-169492"/>
                          </a:stretch>
                        </a:blipFill>
                      </a:tcPr>
                    </a:tc>
                    <a:extLst>
                      <a:ext uri="{0D108BD9-81ED-4DB2-BD59-A6C34878D82A}">
                        <a16:rowId xmlns:a16="http://schemas.microsoft.com/office/drawing/2014/main" val="3242369446"/>
                      </a:ext>
                    </a:extLst>
                  </a:tr>
                  <a:tr h="30480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7"/>
                          <a:stretch>
                            <a:fillRect t="-630000" r="-100000" b="-1000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7"/>
                          <a:stretch>
                            <a:fillRect l="-100000" t="-630000" b="-100000"/>
                          </a:stretch>
                        </a:blipFill>
                      </a:tcPr>
                    </a:tc>
                    <a:extLst>
                      <a:ext uri="{0D108BD9-81ED-4DB2-BD59-A6C34878D82A}">
                        <a16:rowId xmlns:a16="http://schemas.microsoft.com/office/drawing/2014/main" val="2634891218"/>
                      </a:ext>
                    </a:extLst>
                  </a:tr>
                  <a:tr h="30480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7"/>
                          <a:stretch>
                            <a:fillRect t="-730000" r="-10000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7"/>
                          <a:stretch>
                            <a:fillRect l="-100000" t="-730000"/>
                          </a:stretch>
                        </a:blipFill>
                      </a:tcPr>
                    </a:tc>
                    <a:extLst>
                      <a:ext uri="{0D108BD9-81ED-4DB2-BD59-A6C34878D82A}">
                        <a16:rowId xmlns:a16="http://schemas.microsoft.com/office/drawing/2014/main" val="2796357944"/>
                      </a:ext>
                    </a:extLst>
                  </a:tr>
                </a:tbl>
              </a:graphicData>
            </a:graphic>
          </p:graphicFrame>
        </mc:Fallback>
      </mc:AlternateContent>
      <p:cxnSp>
        <p:nvCxnSpPr>
          <p:cNvPr id="29" name="Connector: Curved 28">
            <a:extLst>
              <a:ext uri="{FF2B5EF4-FFF2-40B4-BE49-F238E27FC236}">
                <a16:creationId xmlns:a16="http://schemas.microsoft.com/office/drawing/2014/main" id="{A7ED943B-CA0B-3117-CA23-0BE1606C9C47}"/>
              </a:ext>
            </a:extLst>
          </p:cNvPr>
          <p:cNvCxnSpPr>
            <a:cxnSpLocks/>
          </p:cNvCxnSpPr>
          <p:nvPr/>
        </p:nvCxnSpPr>
        <p:spPr>
          <a:xfrm flipV="1">
            <a:off x="9652000" y="3688080"/>
            <a:ext cx="548640" cy="477520"/>
          </a:xfrm>
          <a:prstGeom prst="curvedConnector3">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70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500" fill="hold"/>
                                        <p:tgtEl>
                                          <p:spTgt spid="8"/>
                                        </p:tgtEl>
                                        <p:attrNameLst>
                                          <p:attrName>ppt_x</p:attrName>
                                        </p:attrNameLst>
                                      </p:cBhvr>
                                      <p:tavLst>
                                        <p:tav tm="0">
                                          <p:val>
                                            <p:strVal val="#ppt_x"/>
                                          </p:val>
                                        </p:tav>
                                        <p:tav tm="100000">
                                          <p:val>
                                            <p:strVal val="#ppt_x"/>
                                          </p:val>
                                        </p:tav>
                                      </p:tavLst>
                                    </p:anim>
                                    <p:anim calcmode="lin" valueType="num">
                                      <p:cBhvr additive="base">
                                        <p:cTn id="6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
                                            <p:txEl>
                                              <p:pRg st="17" end="17"/>
                                            </p:txEl>
                                          </p:spTgt>
                                        </p:tgtEl>
                                        <p:attrNameLst>
                                          <p:attrName>style.visibility</p:attrName>
                                        </p:attrNameLst>
                                      </p:cBhvr>
                                      <p:to>
                                        <p:strVal val="visible"/>
                                      </p:to>
                                    </p:set>
                                    <p:anim calcmode="lin" valueType="num">
                                      <p:cBhvr additive="base">
                                        <p:cTn id="69"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7" end="17"/>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
                                            <p:txEl>
                                              <p:pRg st="18" end="18"/>
                                            </p:txEl>
                                          </p:spTgt>
                                        </p:tgtEl>
                                        <p:attrNameLst>
                                          <p:attrName>style.visibility</p:attrName>
                                        </p:attrNameLst>
                                      </p:cBhvr>
                                      <p:to>
                                        <p:strVal val="visible"/>
                                      </p:to>
                                    </p:set>
                                    <p:anim calcmode="lin" valueType="num">
                                      <p:cBhvr additive="base">
                                        <p:cTn id="73"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9" end="19"/>
                                            </p:txEl>
                                          </p:spTgt>
                                        </p:tgtEl>
                                        <p:attrNameLst>
                                          <p:attrName>style.visibility</p:attrName>
                                        </p:attrNameLst>
                                      </p:cBhvr>
                                      <p:to>
                                        <p:strVal val="visible"/>
                                      </p:to>
                                    </p:set>
                                    <p:anim calcmode="lin" valueType="num">
                                      <p:cBhvr additive="base">
                                        <p:cTn id="79"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9" end="19"/>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3">
                                            <p:txEl>
                                              <p:pRg st="20" end="20"/>
                                            </p:txEl>
                                          </p:spTgt>
                                        </p:tgtEl>
                                        <p:attrNameLst>
                                          <p:attrName>style.visibility</p:attrName>
                                        </p:attrNameLst>
                                      </p:cBhvr>
                                      <p:to>
                                        <p:strVal val="visible"/>
                                      </p:to>
                                    </p:set>
                                    <p:anim calcmode="lin" valueType="num">
                                      <p:cBhvr additive="base">
                                        <p:cTn id="83" dur="500" fill="hold"/>
                                        <p:tgtEl>
                                          <p:spTgt spid="3">
                                            <p:txEl>
                                              <p:pRg st="20" end="20"/>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3">
                                            <p:txEl>
                                              <p:pRg st="20" end="20"/>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3">
                                            <p:txEl>
                                              <p:pRg st="21" end="21"/>
                                            </p:txEl>
                                          </p:spTgt>
                                        </p:tgtEl>
                                        <p:attrNameLst>
                                          <p:attrName>style.visibility</p:attrName>
                                        </p:attrNameLst>
                                      </p:cBhvr>
                                      <p:to>
                                        <p:strVal val="visible"/>
                                      </p:to>
                                    </p:set>
                                    <p:anim calcmode="lin" valueType="num">
                                      <p:cBhvr additive="base">
                                        <p:cTn id="87" dur="500" fill="hold"/>
                                        <p:tgtEl>
                                          <p:spTgt spid="3">
                                            <p:txEl>
                                              <p:pRg st="21" end="21"/>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3">
                                            <p:txEl>
                                              <p:pRg st="21" end="21"/>
                                            </p:txEl>
                                          </p:spTgt>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3">
                                            <p:txEl>
                                              <p:pRg st="22" end="22"/>
                                            </p:txEl>
                                          </p:spTgt>
                                        </p:tgtEl>
                                        <p:attrNameLst>
                                          <p:attrName>style.visibility</p:attrName>
                                        </p:attrNameLst>
                                      </p:cBhvr>
                                      <p:to>
                                        <p:strVal val="visible"/>
                                      </p:to>
                                    </p:set>
                                    <p:anim calcmode="lin" valueType="num">
                                      <p:cBhvr additive="base">
                                        <p:cTn id="91" dur="500" fill="hold"/>
                                        <p:tgtEl>
                                          <p:spTgt spid="3">
                                            <p:txEl>
                                              <p:pRg st="22" end="22"/>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22" end="22"/>
                                            </p:txEl>
                                          </p:spTgt>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3">
                                            <p:txEl>
                                              <p:pRg st="23" end="23"/>
                                            </p:txEl>
                                          </p:spTgt>
                                        </p:tgtEl>
                                        <p:attrNameLst>
                                          <p:attrName>style.visibility</p:attrName>
                                        </p:attrNameLst>
                                      </p:cBhvr>
                                      <p:to>
                                        <p:strVal val="visible"/>
                                      </p:to>
                                    </p:set>
                                    <p:anim calcmode="lin" valueType="num">
                                      <p:cBhvr additive="base">
                                        <p:cTn id="95" dur="500" fill="hold"/>
                                        <p:tgtEl>
                                          <p:spTgt spid="3">
                                            <p:txEl>
                                              <p:pRg st="23" end="23"/>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3">
                                            <p:txEl>
                                              <p:pRg st="23" end="23"/>
                                            </p:txEl>
                                          </p:spTgt>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3">
                                            <p:txEl>
                                              <p:pRg st="24" end="24"/>
                                            </p:txEl>
                                          </p:spTgt>
                                        </p:tgtEl>
                                        <p:attrNameLst>
                                          <p:attrName>style.visibility</p:attrName>
                                        </p:attrNameLst>
                                      </p:cBhvr>
                                      <p:to>
                                        <p:strVal val="visible"/>
                                      </p:to>
                                    </p:set>
                                    <p:anim calcmode="lin" valueType="num">
                                      <p:cBhvr additive="base">
                                        <p:cTn id="99" dur="500" fill="hold"/>
                                        <p:tgtEl>
                                          <p:spTgt spid="3">
                                            <p:txEl>
                                              <p:pRg st="24" end="24"/>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3">
                                            <p:txEl>
                                              <p:pRg st="24" end="24"/>
                                            </p:txEl>
                                          </p:spTgt>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4">
                                            <p:txEl>
                                              <p:pRg st="0" end="0"/>
                                            </p:txEl>
                                          </p:spTgt>
                                        </p:tgtEl>
                                        <p:attrNameLst>
                                          <p:attrName>style.visibility</p:attrName>
                                        </p:attrNameLst>
                                      </p:cBhvr>
                                      <p:to>
                                        <p:strVal val="visible"/>
                                      </p:to>
                                    </p:set>
                                    <p:anim calcmode="lin" valueType="num">
                                      <p:cBhvr additive="base">
                                        <p:cTn id="10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nodeType="clickEffect">
                                  <p:stCondLst>
                                    <p:cond delay="0"/>
                                  </p:stCondLst>
                                  <p:childTnLst>
                                    <p:set>
                                      <p:cBhvr>
                                        <p:cTn id="110" dur="1" fill="hold">
                                          <p:stCondLst>
                                            <p:cond delay="0"/>
                                          </p:stCondLst>
                                        </p:cTn>
                                        <p:tgtEl>
                                          <p:spTgt spid="24"/>
                                        </p:tgtEl>
                                        <p:attrNameLst>
                                          <p:attrName>style.visibility</p:attrName>
                                        </p:attrNameLst>
                                      </p:cBhvr>
                                      <p:to>
                                        <p:strVal val="visible"/>
                                      </p:to>
                                    </p:set>
                                    <p:anim calcmode="lin" valueType="num">
                                      <p:cBhvr additive="base">
                                        <p:cTn id="111" dur="500" fill="hold"/>
                                        <p:tgtEl>
                                          <p:spTgt spid="24"/>
                                        </p:tgtEl>
                                        <p:attrNameLst>
                                          <p:attrName>ppt_x</p:attrName>
                                        </p:attrNameLst>
                                      </p:cBhvr>
                                      <p:tavLst>
                                        <p:tav tm="0">
                                          <p:val>
                                            <p:strVal val="#ppt_x"/>
                                          </p:val>
                                        </p:tav>
                                        <p:tav tm="100000">
                                          <p:val>
                                            <p:strVal val="#ppt_x"/>
                                          </p:val>
                                        </p:tav>
                                      </p:tavLst>
                                    </p:anim>
                                    <p:anim calcmode="lin" valueType="num">
                                      <p:cBhvr additive="base">
                                        <p:cTn id="1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nodeType="clickEffect">
                                  <p:stCondLst>
                                    <p:cond delay="0"/>
                                  </p:stCondLst>
                                  <p:childTnLst>
                                    <p:set>
                                      <p:cBhvr>
                                        <p:cTn id="116" dur="1" fill="hold">
                                          <p:stCondLst>
                                            <p:cond delay="0"/>
                                          </p:stCondLst>
                                        </p:cTn>
                                        <p:tgtEl>
                                          <p:spTgt spid="4">
                                            <p:txEl>
                                              <p:pRg st="1" end="1"/>
                                            </p:txEl>
                                          </p:spTgt>
                                        </p:tgtEl>
                                        <p:attrNameLst>
                                          <p:attrName>style.visibility</p:attrName>
                                        </p:attrNameLst>
                                      </p:cBhvr>
                                      <p:to>
                                        <p:strVal val="visible"/>
                                      </p:to>
                                    </p:set>
                                    <p:anim calcmode="lin" valueType="num">
                                      <p:cBhvr additive="base">
                                        <p:cTn id="1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nodeType="clickEffect">
                                  <p:stCondLst>
                                    <p:cond delay="0"/>
                                  </p:stCondLst>
                                  <p:childTnLst>
                                    <p:set>
                                      <p:cBhvr>
                                        <p:cTn id="122" dur="1" fill="hold">
                                          <p:stCondLst>
                                            <p:cond delay="0"/>
                                          </p:stCondLst>
                                        </p:cTn>
                                        <p:tgtEl>
                                          <p:spTgt spid="4">
                                            <p:txEl>
                                              <p:pRg st="2" end="2"/>
                                            </p:txEl>
                                          </p:spTgt>
                                        </p:tgtEl>
                                        <p:attrNameLst>
                                          <p:attrName>style.visibility</p:attrName>
                                        </p:attrNameLst>
                                      </p:cBhvr>
                                      <p:to>
                                        <p:strVal val="visible"/>
                                      </p:to>
                                    </p:set>
                                    <p:anim calcmode="lin" valueType="num">
                                      <p:cBhvr additive="base">
                                        <p:cTn id="1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4">
                                            <p:txEl>
                                              <p:pRg st="3" end="3"/>
                                            </p:txEl>
                                          </p:spTgt>
                                        </p:tgtEl>
                                        <p:attrNameLst>
                                          <p:attrName>style.visibility</p:attrName>
                                        </p:attrNameLst>
                                      </p:cBhvr>
                                      <p:to>
                                        <p:strVal val="visible"/>
                                      </p:to>
                                    </p:set>
                                    <p:anim calcmode="lin" valueType="num">
                                      <p:cBhvr additive="base">
                                        <p:cTn id="12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4">
                                            <p:txEl>
                                              <p:pRg st="4" end="4"/>
                                            </p:txEl>
                                          </p:spTgt>
                                        </p:tgtEl>
                                        <p:attrNameLst>
                                          <p:attrName>style.visibility</p:attrName>
                                        </p:attrNameLst>
                                      </p:cBhvr>
                                      <p:to>
                                        <p:strVal val="visible"/>
                                      </p:to>
                                    </p:set>
                                    <p:anim calcmode="lin" valueType="num">
                                      <p:cBhvr additive="base">
                                        <p:cTn id="1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3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33" presetID="2" presetClass="entr" presetSubtype="4" fill="hold" nodeType="withEffect">
                                  <p:stCondLst>
                                    <p:cond delay="0"/>
                                  </p:stCondLst>
                                  <p:childTnLst>
                                    <p:set>
                                      <p:cBhvr>
                                        <p:cTn id="134" dur="1" fill="hold">
                                          <p:stCondLst>
                                            <p:cond delay="0"/>
                                          </p:stCondLst>
                                        </p:cTn>
                                        <p:tgtEl>
                                          <p:spTgt spid="4">
                                            <p:txEl>
                                              <p:pRg st="5" end="5"/>
                                            </p:txEl>
                                          </p:spTgt>
                                        </p:tgtEl>
                                        <p:attrNameLst>
                                          <p:attrName>style.visibility</p:attrName>
                                        </p:attrNameLst>
                                      </p:cBhvr>
                                      <p:to>
                                        <p:strVal val="visible"/>
                                      </p:to>
                                    </p:set>
                                    <p:anim calcmode="lin" valueType="num">
                                      <p:cBhvr additive="base">
                                        <p:cTn id="13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36"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37" presetID="2" presetClass="entr" presetSubtype="4" fill="hold" nodeType="withEffect">
                                  <p:stCondLst>
                                    <p:cond delay="0"/>
                                  </p:stCondLst>
                                  <p:childTnLst>
                                    <p:set>
                                      <p:cBhvr>
                                        <p:cTn id="138" dur="1" fill="hold">
                                          <p:stCondLst>
                                            <p:cond delay="0"/>
                                          </p:stCondLst>
                                        </p:cTn>
                                        <p:tgtEl>
                                          <p:spTgt spid="4">
                                            <p:txEl>
                                              <p:pRg st="6" end="6"/>
                                            </p:txEl>
                                          </p:spTgt>
                                        </p:tgtEl>
                                        <p:attrNameLst>
                                          <p:attrName>style.visibility</p:attrName>
                                        </p:attrNameLst>
                                      </p:cBhvr>
                                      <p:to>
                                        <p:strVal val="visible"/>
                                      </p:to>
                                    </p:set>
                                    <p:anim calcmode="lin" valueType="num">
                                      <p:cBhvr additive="base">
                                        <p:cTn id="13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4">
                                            <p:txEl>
                                              <p:pRg st="6" end="6"/>
                                            </p:txEl>
                                          </p:spTgt>
                                        </p:tgtEl>
                                        <p:attrNameLst>
                                          <p:attrName>ppt_y</p:attrName>
                                        </p:attrNameLst>
                                      </p:cBhvr>
                                      <p:tavLst>
                                        <p:tav tm="0">
                                          <p:val>
                                            <p:strVal val="1+#ppt_h/2"/>
                                          </p:val>
                                        </p:tav>
                                        <p:tav tm="100000">
                                          <p:val>
                                            <p:strVal val="#ppt_y"/>
                                          </p:val>
                                        </p:tav>
                                      </p:tavLst>
                                    </p:anim>
                                  </p:childTnLst>
                                </p:cTn>
                              </p:par>
                              <p:par>
                                <p:cTn id="141" presetID="2" presetClass="entr" presetSubtype="4" fill="hold" nodeType="withEffect">
                                  <p:stCondLst>
                                    <p:cond delay="0"/>
                                  </p:stCondLst>
                                  <p:childTnLst>
                                    <p:set>
                                      <p:cBhvr>
                                        <p:cTn id="142" dur="1" fill="hold">
                                          <p:stCondLst>
                                            <p:cond delay="0"/>
                                          </p:stCondLst>
                                        </p:cTn>
                                        <p:tgtEl>
                                          <p:spTgt spid="4">
                                            <p:txEl>
                                              <p:pRg st="7" end="7"/>
                                            </p:txEl>
                                          </p:spTgt>
                                        </p:tgtEl>
                                        <p:attrNameLst>
                                          <p:attrName>style.visibility</p:attrName>
                                        </p:attrNameLst>
                                      </p:cBhvr>
                                      <p:to>
                                        <p:strVal val="visible"/>
                                      </p:to>
                                    </p:set>
                                    <p:anim calcmode="lin" valueType="num">
                                      <p:cBhvr additive="base">
                                        <p:cTn id="1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44" dur="500" fill="hold"/>
                                        <p:tgtEl>
                                          <p:spTgt spid="4">
                                            <p:txEl>
                                              <p:pRg st="7" end="7"/>
                                            </p:txEl>
                                          </p:spTgt>
                                        </p:tgtEl>
                                        <p:attrNameLst>
                                          <p:attrName>ppt_y</p:attrName>
                                        </p:attrNameLst>
                                      </p:cBhvr>
                                      <p:tavLst>
                                        <p:tav tm="0">
                                          <p:val>
                                            <p:strVal val="1+#ppt_h/2"/>
                                          </p:val>
                                        </p:tav>
                                        <p:tav tm="100000">
                                          <p:val>
                                            <p:strVal val="#ppt_y"/>
                                          </p:val>
                                        </p:tav>
                                      </p:tavLst>
                                    </p:anim>
                                  </p:childTnLst>
                                </p:cTn>
                              </p:par>
                              <p:par>
                                <p:cTn id="145" presetID="2" presetClass="entr" presetSubtype="4" fill="hold" nodeType="withEffect">
                                  <p:stCondLst>
                                    <p:cond delay="0"/>
                                  </p:stCondLst>
                                  <p:childTnLst>
                                    <p:set>
                                      <p:cBhvr>
                                        <p:cTn id="146" dur="1" fill="hold">
                                          <p:stCondLst>
                                            <p:cond delay="0"/>
                                          </p:stCondLst>
                                        </p:cTn>
                                        <p:tgtEl>
                                          <p:spTgt spid="4">
                                            <p:txEl>
                                              <p:pRg st="8" end="8"/>
                                            </p:txEl>
                                          </p:spTgt>
                                        </p:tgtEl>
                                        <p:attrNameLst>
                                          <p:attrName>style.visibility</p:attrName>
                                        </p:attrNameLst>
                                      </p:cBhvr>
                                      <p:to>
                                        <p:strVal val="visible"/>
                                      </p:to>
                                    </p:set>
                                    <p:anim calcmode="lin" valueType="num">
                                      <p:cBhvr additive="base">
                                        <p:cTn id="14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14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nodeType="click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additive="base">
                                        <p:cTn id="153" dur="500" fill="hold"/>
                                        <p:tgtEl>
                                          <p:spTgt spid="25"/>
                                        </p:tgtEl>
                                        <p:attrNameLst>
                                          <p:attrName>ppt_x</p:attrName>
                                        </p:attrNameLst>
                                      </p:cBhvr>
                                      <p:tavLst>
                                        <p:tav tm="0">
                                          <p:val>
                                            <p:strVal val="#ppt_x"/>
                                          </p:val>
                                        </p:tav>
                                        <p:tav tm="100000">
                                          <p:val>
                                            <p:strVal val="#ppt_x"/>
                                          </p:val>
                                        </p:tav>
                                      </p:tavLst>
                                    </p:anim>
                                    <p:anim calcmode="lin" valueType="num">
                                      <p:cBhvr additive="base">
                                        <p:cTn id="15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2" presetClass="entr" presetSubtype="4" fill="hold" nodeType="clickEffect">
                                  <p:stCondLst>
                                    <p:cond delay="0"/>
                                  </p:stCondLst>
                                  <p:childTnLst>
                                    <p:set>
                                      <p:cBhvr>
                                        <p:cTn id="158" dur="1" fill="hold">
                                          <p:stCondLst>
                                            <p:cond delay="0"/>
                                          </p:stCondLst>
                                        </p:cTn>
                                        <p:tgtEl>
                                          <p:spTgt spid="4">
                                            <p:txEl>
                                              <p:pRg st="9" end="9"/>
                                            </p:txEl>
                                          </p:spTgt>
                                        </p:tgtEl>
                                        <p:attrNameLst>
                                          <p:attrName>style.visibility</p:attrName>
                                        </p:attrNameLst>
                                      </p:cBhvr>
                                      <p:to>
                                        <p:strVal val="visible"/>
                                      </p:to>
                                    </p:set>
                                    <p:anim calcmode="lin" valueType="num">
                                      <p:cBhvr additive="base">
                                        <p:cTn id="15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16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 presetClass="entr" presetSubtype="4" fill="hold" nodeType="clickEffect">
                                  <p:stCondLst>
                                    <p:cond delay="0"/>
                                  </p:stCondLst>
                                  <p:childTnLst>
                                    <p:set>
                                      <p:cBhvr>
                                        <p:cTn id="164" dur="1" fill="hold">
                                          <p:stCondLst>
                                            <p:cond delay="0"/>
                                          </p:stCondLst>
                                        </p:cTn>
                                        <p:tgtEl>
                                          <p:spTgt spid="4">
                                            <p:txEl>
                                              <p:pRg st="10" end="10"/>
                                            </p:txEl>
                                          </p:spTgt>
                                        </p:tgtEl>
                                        <p:attrNameLst>
                                          <p:attrName>style.visibility</p:attrName>
                                        </p:attrNameLst>
                                      </p:cBhvr>
                                      <p:to>
                                        <p:strVal val="visible"/>
                                      </p:to>
                                    </p:set>
                                    <p:anim calcmode="lin" valueType="num">
                                      <p:cBhvr additive="base">
                                        <p:cTn id="16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166"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167" presetID="2" presetClass="entr" presetSubtype="4" fill="hold" nodeType="withEffect">
                                  <p:stCondLst>
                                    <p:cond delay="0"/>
                                  </p:stCondLst>
                                  <p:childTnLst>
                                    <p:set>
                                      <p:cBhvr>
                                        <p:cTn id="168" dur="1" fill="hold">
                                          <p:stCondLst>
                                            <p:cond delay="0"/>
                                          </p:stCondLst>
                                        </p:cTn>
                                        <p:tgtEl>
                                          <p:spTgt spid="4">
                                            <p:txEl>
                                              <p:pRg st="11" end="11"/>
                                            </p:txEl>
                                          </p:spTgt>
                                        </p:tgtEl>
                                        <p:attrNameLst>
                                          <p:attrName>style.visibility</p:attrName>
                                        </p:attrNameLst>
                                      </p:cBhvr>
                                      <p:to>
                                        <p:strVal val="visible"/>
                                      </p:to>
                                    </p:set>
                                    <p:anim calcmode="lin" valueType="num">
                                      <p:cBhvr additive="base">
                                        <p:cTn id="169"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170"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nodeType="clickEffect">
                                  <p:stCondLst>
                                    <p:cond delay="0"/>
                                  </p:stCondLst>
                                  <p:childTnLst>
                                    <p:set>
                                      <p:cBhvr>
                                        <p:cTn id="174" dur="1" fill="hold">
                                          <p:stCondLst>
                                            <p:cond delay="0"/>
                                          </p:stCondLst>
                                        </p:cTn>
                                        <p:tgtEl>
                                          <p:spTgt spid="4">
                                            <p:txEl>
                                              <p:pRg st="12" end="12"/>
                                            </p:txEl>
                                          </p:spTgt>
                                        </p:tgtEl>
                                        <p:attrNameLst>
                                          <p:attrName>style.visibility</p:attrName>
                                        </p:attrNameLst>
                                      </p:cBhvr>
                                      <p:to>
                                        <p:strVal val="visible"/>
                                      </p:to>
                                    </p:set>
                                    <p:anim calcmode="lin" valueType="num">
                                      <p:cBhvr additive="base">
                                        <p:cTn id="175"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176"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nodeType="clickEffect">
                                  <p:stCondLst>
                                    <p:cond delay="0"/>
                                  </p:stCondLst>
                                  <p:childTnLst>
                                    <p:set>
                                      <p:cBhvr>
                                        <p:cTn id="180" dur="1" fill="hold">
                                          <p:stCondLst>
                                            <p:cond delay="0"/>
                                          </p:stCondLst>
                                        </p:cTn>
                                        <p:tgtEl>
                                          <p:spTgt spid="4">
                                            <p:txEl>
                                              <p:pRg st="13" end="13"/>
                                            </p:txEl>
                                          </p:spTgt>
                                        </p:tgtEl>
                                        <p:attrNameLst>
                                          <p:attrName>style.visibility</p:attrName>
                                        </p:attrNameLst>
                                      </p:cBhvr>
                                      <p:to>
                                        <p:strVal val="visible"/>
                                      </p:to>
                                    </p:set>
                                    <p:anim calcmode="lin" valueType="num">
                                      <p:cBhvr additive="base">
                                        <p:cTn id="181"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182"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4" fill="hold" nodeType="clickEffect">
                                  <p:stCondLst>
                                    <p:cond delay="0"/>
                                  </p:stCondLst>
                                  <p:childTnLst>
                                    <p:set>
                                      <p:cBhvr>
                                        <p:cTn id="186" dur="1" fill="hold">
                                          <p:stCondLst>
                                            <p:cond delay="0"/>
                                          </p:stCondLst>
                                        </p:cTn>
                                        <p:tgtEl>
                                          <p:spTgt spid="5">
                                            <p:txEl>
                                              <p:pRg st="22" end="22"/>
                                            </p:txEl>
                                          </p:spTgt>
                                        </p:tgtEl>
                                        <p:attrNameLst>
                                          <p:attrName>style.visibility</p:attrName>
                                        </p:attrNameLst>
                                      </p:cBhvr>
                                      <p:to>
                                        <p:strVal val="visible"/>
                                      </p:to>
                                    </p:set>
                                    <p:anim calcmode="lin" valueType="num">
                                      <p:cBhvr additive="base">
                                        <p:cTn id="187" dur="500" fill="hold"/>
                                        <p:tgtEl>
                                          <p:spTgt spid="5">
                                            <p:txEl>
                                              <p:pRg st="22" end="22"/>
                                            </p:txEl>
                                          </p:spTgt>
                                        </p:tgtEl>
                                        <p:attrNameLst>
                                          <p:attrName>ppt_x</p:attrName>
                                        </p:attrNameLst>
                                      </p:cBhvr>
                                      <p:tavLst>
                                        <p:tav tm="0">
                                          <p:val>
                                            <p:strVal val="#ppt_x"/>
                                          </p:val>
                                        </p:tav>
                                        <p:tav tm="100000">
                                          <p:val>
                                            <p:strVal val="#ppt_x"/>
                                          </p:val>
                                        </p:tav>
                                      </p:tavLst>
                                    </p:anim>
                                    <p:anim calcmode="lin" valueType="num">
                                      <p:cBhvr additive="base">
                                        <p:cTn id="188" dur="500" fill="hold"/>
                                        <p:tgtEl>
                                          <p:spTgt spid="5">
                                            <p:txEl>
                                              <p:pRg st="22" end="22"/>
                                            </p:txEl>
                                          </p:spTgt>
                                        </p:tgtEl>
                                        <p:attrNameLst>
                                          <p:attrName>ppt_y</p:attrName>
                                        </p:attrNameLst>
                                      </p:cBhvr>
                                      <p:tavLst>
                                        <p:tav tm="0">
                                          <p:val>
                                            <p:strVal val="1+#ppt_h/2"/>
                                          </p:val>
                                        </p:tav>
                                        <p:tav tm="100000">
                                          <p:val>
                                            <p:strVal val="#ppt_y"/>
                                          </p:val>
                                        </p:tav>
                                      </p:tavLst>
                                    </p:anim>
                                  </p:childTnLst>
                                </p:cTn>
                              </p:par>
                              <p:par>
                                <p:cTn id="189" presetID="2" presetClass="entr" presetSubtype="4" fill="hold" nodeType="withEffect">
                                  <p:stCondLst>
                                    <p:cond delay="0"/>
                                  </p:stCondLst>
                                  <p:childTnLst>
                                    <p:set>
                                      <p:cBhvr>
                                        <p:cTn id="190" dur="1" fill="hold">
                                          <p:stCondLst>
                                            <p:cond delay="0"/>
                                          </p:stCondLst>
                                        </p:cTn>
                                        <p:tgtEl>
                                          <p:spTgt spid="5">
                                            <p:txEl>
                                              <p:pRg st="23" end="23"/>
                                            </p:txEl>
                                          </p:spTgt>
                                        </p:tgtEl>
                                        <p:attrNameLst>
                                          <p:attrName>style.visibility</p:attrName>
                                        </p:attrNameLst>
                                      </p:cBhvr>
                                      <p:to>
                                        <p:strVal val="visible"/>
                                      </p:to>
                                    </p:set>
                                    <p:anim calcmode="lin" valueType="num">
                                      <p:cBhvr additive="base">
                                        <p:cTn id="191" dur="500" fill="hold"/>
                                        <p:tgtEl>
                                          <p:spTgt spid="5">
                                            <p:txEl>
                                              <p:pRg st="23" end="23"/>
                                            </p:txEl>
                                          </p:spTgt>
                                        </p:tgtEl>
                                        <p:attrNameLst>
                                          <p:attrName>ppt_x</p:attrName>
                                        </p:attrNameLst>
                                      </p:cBhvr>
                                      <p:tavLst>
                                        <p:tav tm="0">
                                          <p:val>
                                            <p:strVal val="#ppt_x"/>
                                          </p:val>
                                        </p:tav>
                                        <p:tav tm="100000">
                                          <p:val>
                                            <p:strVal val="#ppt_x"/>
                                          </p:val>
                                        </p:tav>
                                      </p:tavLst>
                                    </p:anim>
                                    <p:anim calcmode="lin" valueType="num">
                                      <p:cBhvr additive="base">
                                        <p:cTn id="192" dur="500" fill="hold"/>
                                        <p:tgtEl>
                                          <p:spTgt spid="5">
                                            <p:txEl>
                                              <p:pRg st="23" end="23"/>
                                            </p:txEl>
                                          </p:spTgt>
                                        </p:tgtEl>
                                        <p:attrNameLst>
                                          <p:attrName>ppt_y</p:attrName>
                                        </p:attrNameLst>
                                      </p:cBhvr>
                                      <p:tavLst>
                                        <p:tav tm="0">
                                          <p:val>
                                            <p:strVal val="1+#ppt_h/2"/>
                                          </p:val>
                                        </p:tav>
                                        <p:tav tm="100000">
                                          <p:val>
                                            <p:strVal val="#ppt_y"/>
                                          </p:val>
                                        </p:tav>
                                      </p:tavLst>
                                    </p:anim>
                                  </p:childTnLst>
                                </p:cTn>
                              </p:par>
                              <p:par>
                                <p:cTn id="193" presetID="2" presetClass="entr" presetSubtype="4" fill="hold" nodeType="withEffect">
                                  <p:stCondLst>
                                    <p:cond delay="0"/>
                                  </p:stCondLst>
                                  <p:childTnLst>
                                    <p:set>
                                      <p:cBhvr>
                                        <p:cTn id="194" dur="1" fill="hold">
                                          <p:stCondLst>
                                            <p:cond delay="0"/>
                                          </p:stCondLst>
                                        </p:cTn>
                                        <p:tgtEl>
                                          <p:spTgt spid="5">
                                            <p:txEl>
                                              <p:pRg st="24" end="24"/>
                                            </p:txEl>
                                          </p:spTgt>
                                        </p:tgtEl>
                                        <p:attrNameLst>
                                          <p:attrName>style.visibility</p:attrName>
                                        </p:attrNameLst>
                                      </p:cBhvr>
                                      <p:to>
                                        <p:strVal val="visible"/>
                                      </p:to>
                                    </p:set>
                                    <p:anim calcmode="lin" valueType="num">
                                      <p:cBhvr additive="base">
                                        <p:cTn id="195" dur="500" fill="hold"/>
                                        <p:tgtEl>
                                          <p:spTgt spid="5">
                                            <p:txEl>
                                              <p:pRg st="24" end="24"/>
                                            </p:txEl>
                                          </p:spTgt>
                                        </p:tgtEl>
                                        <p:attrNameLst>
                                          <p:attrName>ppt_x</p:attrName>
                                        </p:attrNameLst>
                                      </p:cBhvr>
                                      <p:tavLst>
                                        <p:tav tm="0">
                                          <p:val>
                                            <p:strVal val="#ppt_x"/>
                                          </p:val>
                                        </p:tav>
                                        <p:tav tm="100000">
                                          <p:val>
                                            <p:strVal val="#ppt_x"/>
                                          </p:val>
                                        </p:tav>
                                      </p:tavLst>
                                    </p:anim>
                                    <p:anim calcmode="lin" valueType="num">
                                      <p:cBhvr additive="base">
                                        <p:cTn id="196" dur="500" fill="hold"/>
                                        <p:tgtEl>
                                          <p:spTgt spid="5">
                                            <p:txEl>
                                              <p:pRg st="24" end="24"/>
                                            </p:txEl>
                                          </p:spTgt>
                                        </p:tgtEl>
                                        <p:attrNameLst>
                                          <p:attrName>ppt_y</p:attrName>
                                        </p:attrNameLst>
                                      </p:cBhvr>
                                      <p:tavLst>
                                        <p:tav tm="0">
                                          <p:val>
                                            <p:strVal val="1+#ppt_h/2"/>
                                          </p:val>
                                        </p:tav>
                                        <p:tav tm="100000">
                                          <p:val>
                                            <p:strVal val="#ppt_y"/>
                                          </p:val>
                                        </p:tav>
                                      </p:tavLst>
                                    </p:anim>
                                  </p:childTnLst>
                                </p:cTn>
                              </p:par>
                            </p:childTnLst>
                          </p:cTn>
                        </p:par>
                      </p:childTnLst>
                    </p:cTn>
                  </p:par>
                  <p:par>
                    <p:cTn id="197" fill="hold">
                      <p:stCondLst>
                        <p:cond delay="indefinite"/>
                      </p:stCondLst>
                      <p:childTnLst>
                        <p:par>
                          <p:cTn id="198" fill="hold">
                            <p:stCondLst>
                              <p:cond delay="0"/>
                            </p:stCondLst>
                            <p:childTnLst>
                              <p:par>
                                <p:cTn id="199" presetID="2" presetClass="entr" presetSubtype="4" fill="hold" nodeType="clickEffect">
                                  <p:stCondLst>
                                    <p:cond delay="0"/>
                                  </p:stCondLst>
                                  <p:childTnLst>
                                    <p:set>
                                      <p:cBhvr>
                                        <p:cTn id="200" dur="1" fill="hold">
                                          <p:stCondLst>
                                            <p:cond delay="0"/>
                                          </p:stCondLst>
                                        </p:cTn>
                                        <p:tgtEl>
                                          <p:spTgt spid="22"/>
                                        </p:tgtEl>
                                        <p:attrNameLst>
                                          <p:attrName>style.visibility</p:attrName>
                                        </p:attrNameLst>
                                      </p:cBhvr>
                                      <p:to>
                                        <p:strVal val="visible"/>
                                      </p:to>
                                    </p:set>
                                    <p:anim calcmode="lin" valueType="num">
                                      <p:cBhvr additive="base">
                                        <p:cTn id="201" dur="500" fill="hold"/>
                                        <p:tgtEl>
                                          <p:spTgt spid="22"/>
                                        </p:tgtEl>
                                        <p:attrNameLst>
                                          <p:attrName>ppt_x</p:attrName>
                                        </p:attrNameLst>
                                      </p:cBhvr>
                                      <p:tavLst>
                                        <p:tav tm="0">
                                          <p:val>
                                            <p:strVal val="#ppt_x"/>
                                          </p:val>
                                        </p:tav>
                                        <p:tav tm="100000">
                                          <p:val>
                                            <p:strVal val="#ppt_x"/>
                                          </p:val>
                                        </p:tav>
                                      </p:tavLst>
                                    </p:anim>
                                    <p:anim calcmode="lin" valueType="num">
                                      <p:cBhvr additive="base">
                                        <p:cTn id="20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03" fill="hold">
                      <p:stCondLst>
                        <p:cond delay="indefinite"/>
                      </p:stCondLst>
                      <p:childTnLst>
                        <p:par>
                          <p:cTn id="204" fill="hold">
                            <p:stCondLst>
                              <p:cond delay="0"/>
                            </p:stCondLst>
                            <p:childTnLst>
                              <p:par>
                                <p:cTn id="205" presetID="2" presetClass="entr" presetSubtype="4" fill="hold" nodeType="clickEffect">
                                  <p:stCondLst>
                                    <p:cond delay="0"/>
                                  </p:stCondLst>
                                  <p:childTnLst>
                                    <p:set>
                                      <p:cBhvr>
                                        <p:cTn id="206" dur="1" fill="hold">
                                          <p:stCondLst>
                                            <p:cond delay="0"/>
                                          </p:stCondLst>
                                        </p:cTn>
                                        <p:tgtEl>
                                          <p:spTgt spid="4">
                                            <p:txEl>
                                              <p:pRg st="14" end="14"/>
                                            </p:txEl>
                                          </p:spTgt>
                                        </p:tgtEl>
                                        <p:attrNameLst>
                                          <p:attrName>style.visibility</p:attrName>
                                        </p:attrNameLst>
                                      </p:cBhvr>
                                      <p:to>
                                        <p:strVal val="visible"/>
                                      </p:to>
                                    </p:set>
                                    <p:anim calcmode="lin" valueType="num">
                                      <p:cBhvr additive="base">
                                        <p:cTn id="207"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208" dur="500" fill="hold"/>
                                        <p:tgtEl>
                                          <p:spTgt spid="4">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209" fill="hold">
                      <p:stCondLst>
                        <p:cond delay="indefinite"/>
                      </p:stCondLst>
                      <p:childTnLst>
                        <p:par>
                          <p:cTn id="210" fill="hold">
                            <p:stCondLst>
                              <p:cond delay="0"/>
                            </p:stCondLst>
                            <p:childTnLst>
                              <p:par>
                                <p:cTn id="211" presetID="2" presetClass="entr" presetSubtype="4" fill="hold" nodeType="clickEffect">
                                  <p:stCondLst>
                                    <p:cond delay="0"/>
                                  </p:stCondLst>
                                  <p:childTnLst>
                                    <p:set>
                                      <p:cBhvr>
                                        <p:cTn id="212" dur="1" fill="hold">
                                          <p:stCondLst>
                                            <p:cond delay="0"/>
                                          </p:stCondLst>
                                        </p:cTn>
                                        <p:tgtEl>
                                          <p:spTgt spid="5">
                                            <p:txEl>
                                              <p:pRg st="0" end="0"/>
                                            </p:txEl>
                                          </p:spTgt>
                                        </p:tgtEl>
                                        <p:attrNameLst>
                                          <p:attrName>style.visibility</p:attrName>
                                        </p:attrNameLst>
                                      </p:cBhvr>
                                      <p:to>
                                        <p:strVal val="visible"/>
                                      </p:to>
                                    </p:set>
                                    <p:anim calcmode="lin" valueType="num">
                                      <p:cBhvr additive="base">
                                        <p:cTn id="2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5" fill="hold">
                      <p:stCondLst>
                        <p:cond delay="indefinite"/>
                      </p:stCondLst>
                      <p:childTnLst>
                        <p:par>
                          <p:cTn id="216" fill="hold">
                            <p:stCondLst>
                              <p:cond delay="0"/>
                            </p:stCondLst>
                            <p:childTnLst>
                              <p:par>
                                <p:cTn id="217" presetID="2" presetClass="entr" presetSubtype="4" fill="hold" nodeType="clickEffect">
                                  <p:stCondLst>
                                    <p:cond delay="0"/>
                                  </p:stCondLst>
                                  <p:childTnLst>
                                    <p:set>
                                      <p:cBhvr>
                                        <p:cTn id="218" dur="1" fill="hold">
                                          <p:stCondLst>
                                            <p:cond delay="0"/>
                                          </p:stCondLst>
                                        </p:cTn>
                                        <p:tgtEl>
                                          <p:spTgt spid="5">
                                            <p:txEl>
                                              <p:pRg st="1" end="1"/>
                                            </p:txEl>
                                          </p:spTgt>
                                        </p:tgtEl>
                                        <p:attrNameLst>
                                          <p:attrName>style.visibility</p:attrName>
                                        </p:attrNameLst>
                                      </p:cBhvr>
                                      <p:to>
                                        <p:strVal val="visible"/>
                                      </p:to>
                                    </p:set>
                                    <p:anim calcmode="lin" valueType="num">
                                      <p:cBhvr additive="base">
                                        <p:cTn id="2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20"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21" presetID="2" presetClass="entr" presetSubtype="4" fill="hold" nodeType="withEffect">
                                  <p:stCondLst>
                                    <p:cond delay="0"/>
                                  </p:stCondLst>
                                  <p:childTnLst>
                                    <p:set>
                                      <p:cBhvr>
                                        <p:cTn id="222" dur="1" fill="hold">
                                          <p:stCondLst>
                                            <p:cond delay="0"/>
                                          </p:stCondLst>
                                        </p:cTn>
                                        <p:tgtEl>
                                          <p:spTgt spid="5">
                                            <p:txEl>
                                              <p:pRg st="2" end="2"/>
                                            </p:txEl>
                                          </p:spTgt>
                                        </p:tgtEl>
                                        <p:attrNameLst>
                                          <p:attrName>style.visibility</p:attrName>
                                        </p:attrNameLst>
                                      </p:cBhvr>
                                      <p:to>
                                        <p:strVal val="visible"/>
                                      </p:to>
                                    </p:set>
                                    <p:anim calcmode="lin" valueType="num">
                                      <p:cBhvr additive="base">
                                        <p:cTn id="22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25" presetID="2" presetClass="entr" presetSubtype="4" fill="hold" nodeType="withEffect">
                                  <p:stCondLst>
                                    <p:cond delay="0"/>
                                  </p:stCondLst>
                                  <p:childTnLst>
                                    <p:set>
                                      <p:cBhvr>
                                        <p:cTn id="226" dur="1" fill="hold">
                                          <p:stCondLst>
                                            <p:cond delay="0"/>
                                          </p:stCondLst>
                                        </p:cTn>
                                        <p:tgtEl>
                                          <p:spTgt spid="5">
                                            <p:txEl>
                                              <p:pRg st="3" end="3"/>
                                            </p:txEl>
                                          </p:spTgt>
                                        </p:tgtEl>
                                        <p:attrNameLst>
                                          <p:attrName>style.visibility</p:attrName>
                                        </p:attrNameLst>
                                      </p:cBhvr>
                                      <p:to>
                                        <p:strVal val="visible"/>
                                      </p:to>
                                    </p:set>
                                    <p:anim calcmode="lin" valueType="num">
                                      <p:cBhvr additive="base">
                                        <p:cTn id="2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29" presetID="2" presetClass="entr" presetSubtype="4" fill="hold" nodeType="withEffect">
                                  <p:stCondLst>
                                    <p:cond delay="0"/>
                                  </p:stCondLst>
                                  <p:childTnLst>
                                    <p:set>
                                      <p:cBhvr>
                                        <p:cTn id="230" dur="1" fill="hold">
                                          <p:stCondLst>
                                            <p:cond delay="0"/>
                                          </p:stCondLst>
                                        </p:cTn>
                                        <p:tgtEl>
                                          <p:spTgt spid="5">
                                            <p:txEl>
                                              <p:pRg st="4" end="4"/>
                                            </p:txEl>
                                          </p:spTgt>
                                        </p:tgtEl>
                                        <p:attrNameLst>
                                          <p:attrName>style.visibility</p:attrName>
                                        </p:attrNameLst>
                                      </p:cBhvr>
                                      <p:to>
                                        <p:strVal val="visible"/>
                                      </p:to>
                                    </p:set>
                                    <p:anim calcmode="lin" valueType="num">
                                      <p:cBhvr additive="base">
                                        <p:cTn id="2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3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33" presetID="2" presetClass="entr" presetSubtype="4" fill="hold" nodeType="withEffect">
                                  <p:stCondLst>
                                    <p:cond delay="0"/>
                                  </p:stCondLst>
                                  <p:childTnLst>
                                    <p:set>
                                      <p:cBhvr>
                                        <p:cTn id="234" dur="1" fill="hold">
                                          <p:stCondLst>
                                            <p:cond delay="0"/>
                                          </p:stCondLst>
                                        </p:cTn>
                                        <p:tgtEl>
                                          <p:spTgt spid="5">
                                            <p:txEl>
                                              <p:pRg st="5" end="5"/>
                                            </p:txEl>
                                          </p:spTgt>
                                        </p:tgtEl>
                                        <p:attrNameLst>
                                          <p:attrName>style.visibility</p:attrName>
                                        </p:attrNameLst>
                                      </p:cBhvr>
                                      <p:to>
                                        <p:strVal val="visible"/>
                                      </p:to>
                                    </p:set>
                                    <p:anim calcmode="lin" valueType="num">
                                      <p:cBhvr additive="base">
                                        <p:cTn id="23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36"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37" presetID="2" presetClass="entr" presetSubtype="4" fill="hold" nodeType="withEffect">
                                  <p:stCondLst>
                                    <p:cond delay="0"/>
                                  </p:stCondLst>
                                  <p:childTnLst>
                                    <p:set>
                                      <p:cBhvr>
                                        <p:cTn id="238" dur="1" fill="hold">
                                          <p:stCondLst>
                                            <p:cond delay="0"/>
                                          </p:stCondLst>
                                        </p:cTn>
                                        <p:tgtEl>
                                          <p:spTgt spid="5">
                                            <p:txEl>
                                              <p:pRg st="6" end="6"/>
                                            </p:txEl>
                                          </p:spTgt>
                                        </p:tgtEl>
                                        <p:attrNameLst>
                                          <p:attrName>style.visibility</p:attrName>
                                        </p:attrNameLst>
                                      </p:cBhvr>
                                      <p:to>
                                        <p:strVal val="visible"/>
                                      </p:to>
                                    </p:set>
                                    <p:anim calcmode="lin" valueType="num">
                                      <p:cBhvr additive="base">
                                        <p:cTn id="23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40" dur="500" fill="hold"/>
                                        <p:tgtEl>
                                          <p:spTgt spid="5">
                                            <p:txEl>
                                              <p:pRg st="6" end="6"/>
                                            </p:txEl>
                                          </p:spTgt>
                                        </p:tgtEl>
                                        <p:attrNameLst>
                                          <p:attrName>ppt_y</p:attrName>
                                        </p:attrNameLst>
                                      </p:cBhvr>
                                      <p:tavLst>
                                        <p:tav tm="0">
                                          <p:val>
                                            <p:strVal val="1+#ppt_h/2"/>
                                          </p:val>
                                        </p:tav>
                                        <p:tav tm="100000">
                                          <p:val>
                                            <p:strVal val="#ppt_y"/>
                                          </p:val>
                                        </p:tav>
                                      </p:tavLst>
                                    </p:anim>
                                  </p:childTnLst>
                                </p:cTn>
                              </p:par>
                              <p:par>
                                <p:cTn id="241" presetID="2" presetClass="entr" presetSubtype="4" fill="hold" nodeType="withEffect">
                                  <p:stCondLst>
                                    <p:cond delay="0"/>
                                  </p:stCondLst>
                                  <p:childTnLst>
                                    <p:set>
                                      <p:cBhvr>
                                        <p:cTn id="242" dur="1" fill="hold">
                                          <p:stCondLst>
                                            <p:cond delay="0"/>
                                          </p:stCondLst>
                                        </p:cTn>
                                        <p:tgtEl>
                                          <p:spTgt spid="5">
                                            <p:txEl>
                                              <p:pRg st="7" end="7"/>
                                            </p:txEl>
                                          </p:spTgt>
                                        </p:tgtEl>
                                        <p:attrNameLst>
                                          <p:attrName>style.visibility</p:attrName>
                                        </p:attrNameLst>
                                      </p:cBhvr>
                                      <p:to>
                                        <p:strVal val="visible"/>
                                      </p:to>
                                    </p:set>
                                    <p:anim calcmode="lin" valueType="num">
                                      <p:cBhvr additive="base">
                                        <p:cTn id="2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4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45" fill="hold">
                      <p:stCondLst>
                        <p:cond delay="indefinite"/>
                      </p:stCondLst>
                      <p:childTnLst>
                        <p:par>
                          <p:cTn id="246" fill="hold">
                            <p:stCondLst>
                              <p:cond delay="0"/>
                            </p:stCondLst>
                            <p:childTnLst>
                              <p:par>
                                <p:cTn id="247" presetID="2" presetClass="entr" presetSubtype="4" fill="hold" nodeType="clickEffect">
                                  <p:stCondLst>
                                    <p:cond delay="0"/>
                                  </p:stCondLst>
                                  <p:childTnLst>
                                    <p:set>
                                      <p:cBhvr>
                                        <p:cTn id="248" dur="1" fill="hold">
                                          <p:stCondLst>
                                            <p:cond delay="0"/>
                                          </p:stCondLst>
                                        </p:cTn>
                                        <p:tgtEl>
                                          <p:spTgt spid="26"/>
                                        </p:tgtEl>
                                        <p:attrNameLst>
                                          <p:attrName>style.visibility</p:attrName>
                                        </p:attrNameLst>
                                      </p:cBhvr>
                                      <p:to>
                                        <p:strVal val="visible"/>
                                      </p:to>
                                    </p:set>
                                    <p:anim calcmode="lin" valueType="num">
                                      <p:cBhvr additive="base">
                                        <p:cTn id="249" dur="500" fill="hold"/>
                                        <p:tgtEl>
                                          <p:spTgt spid="26"/>
                                        </p:tgtEl>
                                        <p:attrNameLst>
                                          <p:attrName>ppt_x</p:attrName>
                                        </p:attrNameLst>
                                      </p:cBhvr>
                                      <p:tavLst>
                                        <p:tav tm="0">
                                          <p:val>
                                            <p:strVal val="#ppt_x"/>
                                          </p:val>
                                        </p:tav>
                                        <p:tav tm="100000">
                                          <p:val>
                                            <p:strVal val="#ppt_x"/>
                                          </p:val>
                                        </p:tav>
                                      </p:tavLst>
                                    </p:anim>
                                    <p:anim calcmode="lin" valueType="num">
                                      <p:cBhvr additive="base">
                                        <p:cTn id="25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51" fill="hold">
                      <p:stCondLst>
                        <p:cond delay="indefinite"/>
                      </p:stCondLst>
                      <p:childTnLst>
                        <p:par>
                          <p:cTn id="252" fill="hold">
                            <p:stCondLst>
                              <p:cond delay="0"/>
                            </p:stCondLst>
                            <p:childTnLst>
                              <p:par>
                                <p:cTn id="253" presetID="2" presetClass="entr" presetSubtype="4" fill="hold" nodeType="clickEffect">
                                  <p:stCondLst>
                                    <p:cond delay="0"/>
                                  </p:stCondLst>
                                  <p:childTnLst>
                                    <p:set>
                                      <p:cBhvr>
                                        <p:cTn id="254" dur="1" fill="hold">
                                          <p:stCondLst>
                                            <p:cond delay="0"/>
                                          </p:stCondLst>
                                        </p:cTn>
                                        <p:tgtEl>
                                          <p:spTgt spid="5">
                                            <p:txEl>
                                              <p:pRg st="8" end="8"/>
                                            </p:txEl>
                                          </p:spTgt>
                                        </p:tgtEl>
                                        <p:attrNameLst>
                                          <p:attrName>style.visibility</p:attrName>
                                        </p:attrNameLst>
                                      </p:cBhvr>
                                      <p:to>
                                        <p:strVal val="visible"/>
                                      </p:to>
                                    </p:set>
                                    <p:anim calcmode="lin" valueType="num">
                                      <p:cBhvr additive="base">
                                        <p:cTn id="2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2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57" fill="hold">
                      <p:stCondLst>
                        <p:cond delay="indefinite"/>
                      </p:stCondLst>
                      <p:childTnLst>
                        <p:par>
                          <p:cTn id="258" fill="hold">
                            <p:stCondLst>
                              <p:cond delay="0"/>
                            </p:stCondLst>
                            <p:childTnLst>
                              <p:par>
                                <p:cTn id="259" presetID="2" presetClass="entr" presetSubtype="4" fill="hold" nodeType="clickEffect">
                                  <p:stCondLst>
                                    <p:cond delay="0"/>
                                  </p:stCondLst>
                                  <p:childTnLst>
                                    <p:set>
                                      <p:cBhvr>
                                        <p:cTn id="260" dur="1" fill="hold">
                                          <p:stCondLst>
                                            <p:cond delay="0"/>
                                          </p:stCondLst>
                                        </p:cTn>
                                        <p:tgtEl>
                                          <p:spTgt spid="27"/>
                                        </p:tgtEl>
                                        <p:attrNameLst>
                                          <p:attrName>style.visibility</p:attrName>
                                        </p:attrNameLst>
                                      </p:cBhvr>
                                      <p:to>
                                        <p:strVal val="visible"/>
                                      </p:to>
                                    </p:set>
                                    <p:anim calcmode="lin" valueType="num">
                                      <p:cBhvr additive="base">
                                        <p:cTn id="261" dur="500" fill="hold"/>
                                        <p:tgtEl>
                                          <p:spTgt spid="27"/>
                                        </p:tgtEl>
                                        <p:attrNameLst>
                                          <p:attrName>ppt_x</p:attrName>
                                        </p:attrNameLst>
                                      </p:cBhvr>
                                      <p:tavLst>
                                        <p:tav tm="0">
                                          <p:val>
                                            <p:strVal val="#ppt_x"/>
                                          </p:val>
                                        </p:tav>
                                        <p:tav tm="100000">
                                          <p:val>
                                            <p:strVal val="#ppt_x"/>
                                          </p:val>
                                        </p:tav>
                                      </p:tavLst>
                                    </p:anim>
                                    <p:anim calcmode="lin" valueType="num">
                                      <p:cBhvr additive="base">
                                        <p:cTn id="26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63" fill="hold">
                      <p:stCondLst>
                        <p:cond delay="indefinite"/>
                      </p:stCondLst>
                      <p:childTnLst>
                        <p:par>
                          <p:cTn id="264" fill="hold">
                            <p:stCondLst>
                              <p:cond delay="0"/>
                            </p:stCondLst>
                            <p:childTnLst>
                              <p:par>
                                <p:cTn id="265" presetID="2" presetClass="entr" presetSubtype="4" fill="hold" nodeType="clickEffect">
                                  <p:stCondLst>
                                    <p:cond delay="0"/>
                                  </p:stCondLst>
                                  <p:childTnLst>
                                    <p:set>
                                      <p:cBhvr>
                                        <p:cTn id="266" dur="1" fill="hold">
                                          <p:stCondLst>
                                            <p:cond delay="0"/>
                                          </p:stCondLst>
                                        </p:cTn>
                                        <p:tgtEl>
                                          <p:spTgt spid="29"/>
                                        </p:tgtEl>
                                        <p:attrNameLst>
                                          <p:attrName>style.visibility</p:attrName>
                                        </p:attrNameLst>
                                      </p:cBhvr>
                                      <p:to>
                                        <p:strVal val="visible"/>
                                      </p:to>
                                    </p:set>
                                    <p:anim calcmode="lin" valueType="num">
                                      <p:cBhvr additive="base">
                                        <p:cTn id="267" dur="500" fill="hold"/>
                                        <p:tgtEl>
                                          <p:spTgt spid="29"/>
                                        </p:tgtEl>
                                        <p:attrNameLst>
                                          <p:attrName>ppt_x</p:attrName>
                                        </p:attrNameLst>
                                      </p:cBhvr>
                                      <p:tavLst>
                                        <p:tav tm="0">
                                          <p:val>
                                            <p:strVal val="#ppt_x"/>
                                          </p:val>
                                        </p:tav>
                                        <p:tav tm="100000">
                                          <p:val>
                                            <p:strVal val="#ppt_x"/>
                                          </p:val>
                                        </p:tav>
                                      </p:tavLst>
                                    </p:anim>
                                    <p:anim calcmode="lin" valueType="num">
                                      <p:cBhvr additive="base">
                                        <p:cTn id="26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69" fill="hold">
                      <p:stCondLst>
                        <p:cond delay="indefinite"/>
                      </p:stCondLst>
                      <p:childTnLst>
                        <p:par>
                          <p:cTn id="270" fill="hold">
                            <p:stCondLst>
                              <p:cond delay="0"/>
                            </p:stCondLst>
                            <p:childTnLst>
                              <p:par>
                                <p:cTn id="271" presetID="2" presetClass="entr" presetSubtype="4" fill="hold" nodeType="clickEffect">
                                  <p:stCondLst>
                                    <p:cond delay="0"/>
                                  </p:stCondLst>
                                  <p:childTnLst>
                                    <p:set>
                                      <p:cBhvr>
                                        <p:cTn id="272" dur="1" fill="hold">
                                          <p:stCondLst>
                                            <p:cond delay="0"/>
                                          </p:stCondLst>
                                        </p:cTn>
                                        <p:tgtEl>
                                          <p:spTgt spid="5">
                                            <p:txEl>
                                              <p:pRg st="20" end="20"/>
                                            </p:txEl>
                                          </p:spTgt>
                                        </p:tgtEl>
                                        <p:attrNameLst>
                                          <p:attrName>style.visibility</p:attrName>
                                        </p:attrNameLst>
                                      </p:cBhvr>
                                      <p:to>
                                        <p:strVal val="visible"/>
                                      </p:to>
                                    </p:set>
                                    <p:anim calcmode="lin" valueType="num">
                                      <p:cBhvr additive="base">
                                        <p:cTn id="273" dur="500" fill="hold"/>
                                        <p:tgtEl>
                                          <p:spTgt spid="5">
                                            <p:txEl>
                                              <p:pRg st="20" end="20"/>
                                            </p:txEl>
                                          </p:spTgt>
                                        </p:tgtEl>
                                        <p:attrNameLst>
                                          <p:attrName>ppt_x</p:attrName>
                                        </p:attrNameLst>
                                      </p:cBhvr>
                                      <p:tavLst>
                                        <p:tav tm="0">
                                          <p:val>
                                            <p:strVal val="#ppt_x"/>
                                          </p:val>
                                        </p:tav>
                                        <p:tav tm="100000">
                                          <p:val>
                                            <p:strVal val="#ppt_x"/>
                                          </p:val>
                                        </p:tav>
                                      </p:tavLst>
                                    </p:anim>
                                    <p:anim calcmode="lin" valueType="num">
                                      <p:cBhvr additive="base">
                                        <p:cTn id="274" dur="500" fill="hold"/>
                                        <p:tgtEl>
                                          <p:spTgt spid="5">
                                            <p:txEl>
                                              <p:pRg st="20" end="2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CABFD-0703-224D-8056-3A55D7255FF9}"/>
              </a:ext>
            </a:extLst>
          </p:cNvPr>
          <p:cNvSpPr>
            <a:spLocks noGrp="1"/>
          </p:cNvSpPr>
          <p:nvPr>
            <p:ph type="title"/>
          </p:nvPr>
        </p:nvSpPr>
        <p:spPr>
          <a:xfrm>
            <a:off x="1343025" y="154668"/>
            <a:ext cx="10406063" cy="1263423"/>
          </a:xfrm>
        </p:spPr>
        <p:txBody>
          <a:bodyPr/>
          <a:lstStyle/>
          <a:p>
            <a:r>
              <a:rPr lang="en-US" dirty="0"/>
              <a:t>Reducing-balance loans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A727BE-A28A-974C-98C6-8AC9F6EE6AA6}"/>
                  </a:ext>
                </a:extLst>
              </p:cNvPr>
              <p:cNvSpPr>
                <a:spLocks noGrp="1"/>
              </p:cNvSpPr>
              <p:nvPr>
                <p:ph idx="1"/>
              </p:nvPr>
            </p:nvSpPr>
            <p:spPr>
              <a:xfrm>
                <a:off x="509066" y="960550"/>
                <a:ext cx="11240022" cy="5897450"/>
              </a:xfrm>
              <a:solidFill>
                <a:schemeClr val="bg2">
                  <a:lumMod val="75000"/>
                </a:schemeClr>
              </a:solidFill>
            </p:spPr>
            <p:txBody>
              <a:bodyPr/>
              <a:lstStyle/>
              <a:p>
                <a:r>
                  <a:rPr lang="en-US" sz="2400" dirty="0">
                    <a:solidFill>
                      <a:srgbClr val="0070C0">
                        <a:alpha val="77000"/>
                      </a:srgbClr>
                    </a:solidFill>
                  </a:rPr>
                  <a:t>A reducing-balance loan </a:t>
                </a:r>
                <a:r>
                  <a:rPr lang="en-US" sz="2400" dirty="0"/>
                  <a:t>is effectively a compound interest loan, with regular payments. Personal loans and mortgages (home loans) are examples of reducing-balance loans.</a:t>
                </a:r>
              </a:p>
              <a:p>
                <a:r>
                  <a:rPr lang="en-US" sz="2400" dirty="0"/>
                  <a:t>Modelling reducing balance loans</a:t>
                </a:r>
              </a:p>
              <a:p>
                <a:r>
                  <a:rPr lang="en-US" sz="2400" dirty="0"/>
                  <a:t>Let </a:t>
                </a:r>
                <a14:m>
                  <m:oMath xmlns:m="http://schemas.openxmlformats.org/officeDocument/2006/math">
                    <m:sSub>
                      <m:sSubPr>
                        <m:ctrlPr>
                          <a:rPr lang="en-US" sz="2400" i="1" smtClean="0">
                            <a:latin typeface="Cambria Math" panose="02040503050406030204" pitchFamily="18" charset="0"/>
                          </a:rPr>
                        </m:ctrlPr>
                      </m:sSubPr>
                      <m:e>
                        <m:r>
                          <a:rPr lang="en-AU" sz="2400" b="0" i="1" smtClean="0">
                            <a:latin typeface="Cambria Math" panose="02040503050406030204" pitchFamily="18" charset="0"/>
                          </a:rPr>
                          <m:t>𝑉</m:t>
                        </m:r>
                      </m:e>
                      <m:sub>
                        <m:r>
                          <a:rPr lang="en-AU" sz="2400" b="0" i="1" smtClean="0">
                            <a:latin typeface="Cambria Math" panose="02040503050406030204" pitchFamily="18" charset="0"/>
                          </a:rPr>
                          <m:t>𝑛</m:t>
                        </m:r>
                      </m:sub>
                    </m:sSub>
                  </m:oMath>
                </a14:m>
                <a:r>
                  <a:rPr lang="en-US" sz="2400" dirty="0"/>
                  <a:t> be the balance of the loan after 𝑛 payments have been made.</a:t>
                </a:r>
              </a:p>
              <a:p>
                <a:r>
                  <a:rPr lang="en-US" sz="2400" dirty="0"/>
                  <a:t>Let 𝑟 be the interest rate per compounding period.</a:t>
                </a:r>
              </a:p>
              <a:p>
                <a:r>
                  <a:rPr lang="en-US" sz="2400" dirty="0"/>
                  <a:t>Let 𝐷 be the payment made.</a:t>
                </a:r>
              </a:p>
              <a:p>
                <a:r>
                  <a:rPr lang="en-US" sz="2400" dirty="0"/>
                  <a:t>A recurrence relation rule that can be used to model a reducing balance loan is</a:t>
                </a:r>
              </a:p>
              <a:p>
                <a14:m>
                  <m:oMath xmlns:m="http://schemas.openxmlformats.org/officeDocument/2006/math">
                    <m:sSub>
                      <m:sSubPr>
                        <m:ctrlPr>
                          <a:rPr lang="en-US" sz="2400" i="1" smtClean="0">
                            <a:solidFill>
                              <a:srgbClr val="0070C0">
                                <a:alpha val="77000"/>
                              </a:srgbClr>
                            </a:solidFill>
                            <a:latin typeface="Cambria Math" panose="02040503050406030204" pitchFamily="18" charset="0"/>
                          </a:rPr>
                        </m:ctrlPr>
                      </m:sSubPr>
                      <m:e>
                        <m:r>
                          <a:rPr lang="en-AU" sz="2400" i="1">
                            <a:solidFill>
                              <a:srgbClr val="0070C0">
                                <a:alpha val="77000"/>
                              </a:srgbClr>
                            </a:solidFill>
                            <a:latin typeface="Cambria Math" panose="02040503050406030204" pitchFamily="18" charset="0"/>
                          </a:rPr>
                          <m:t>𝑉</m:t>
                        </m:r>
                      </m:e>
                      <m:sub>
                        <m:r>
                          <a:rPr lang="en-AU" sz="2400" b="0" i="1" smtClean="0">
                            <a:solidFill>
                              <a:srgbClr val="0070C0">
                                <a:alpha val="77000"/>
                              </a:srgbClr>
                            </a:solidFill>
                            <a:latin typeface="Cambria Math" panose="02040503050406030204" pitchFamily="18" charset="0"/>
                          </a:rPr>
                          <m:t>0</m:t>
                        </m:r>
                      </m:sub>
                    </m:sSub>
                  </m:oMath>
                </a14:m>
                <a:r>
                  <a:rPr lang="en-US" sz="2400" dirty="0">
                    <a:solidFill>
                      <a:srgbClr val="0070C0">
                        <a:alpha val="77000"/>
                      </a:srgbClr>
                    </a:solidFill>
                  </a:rPr>
                  <a:t> = the principal,       </a:t>
                </a:r>
                <a14:m>
                  <m:oMath xmlns:m="http://schemas.openxmlformats.org/officeDocument/2006/math">
                    <m:sSub>
                      <m:sSubPr>
                        <m:ctrlPr>
                          <a:rPr lang="en-US" sz="2400" i="1">
                            <a:solidFill>
                              <a:srgbClr val="0070C0">
                                <a:alpha val="77000"/>
                              </a:srgbClr>
                            </a:solidFill>
                            <a:latin typeface="Cambria Math" panose="02040503050406030204" pitchFamily="18" charset="0"/>
                          </a:rPr>
                        </m:ctrlPr>
                      </m:sSubPr>
                      <m:e>
                        <m:r>
                          <a:rPr lang="en-AU" sz="2400" i="1">
                            <a:solidFill>
                              <a:srgbClr val="0070C0">
                                <a:alpha val="77000"/>
                              </a:srgbClr>
                            </a:solidFill>
                            <a:latin typeface="Cambria Math" panose="02040503050406030204" pitchFamily="18" charset="0"/>
                          </a:rPr>
                          <m:t>𝑉</m:t>
                        </m:r>
                      </m:e>
                      <m:sub>
                        <m:r>
                          <a:rPr lang="en-AU" sz="2400" i="1">
                            <a:solidFill>
                              <a:srgbClr val="0070C0">
                                <a:alpha val="77000"/>
                              </a:srgbClr>
                            </a:solidFill>
                            <a:latin typeface="Cambria Math" panose="02040503050406030204" pitchFamily="18" charset="0"/>
                          </a:rPr>
                          <m:t>𝑛</m:t>
                        </m:r>
                        <m:r>
                          <a:rPr lang="en-AU" sz="2400" b="0" i="1" smtClean="0">
                            <a:solidFill>
                              <a:srgbClr val="0070C0">
                                <a:alpha val="77000"/>
                              </a:srgbClr>
                            </a:solidFill>
                            <a:latin typeface="Cambria Math" panose="02040503050406030204" pitchFamily="18" charset="0"/>
                          </a:rPr>
                          <m:t>+1</m:t>
                        </m:r>
                      </m:sub>
                    </m:sSub>
                  </m:oMath>
                </a14:m>
                <a:r>
                  <a:rPr lang="en-US" sz="2400" dirty="0">
                    <a:solidFill>
                      <a:srgbClr val="0070C0">
                        <a:alpha val="77000"/>
                      </a:srgbClr>
                    </a:solidFill>
                  </a:rPr>
                  <a:t> =𝑅 </a:t>
                </a:r>
                <a14:m>
                  <m:oMath xmlns:m="http://schemas.openxmlformats.org/officeDocument/2006/math">
                    <m:sSub>
                      <m:sSubPr>
                        <m:ctrlPr>
                          <a:rPr lang="en-US" sz="2400" i="1">
                            <a:solidFill>
                              <a:srgbClr val="0070C0">
                                <a:alpha val="77000"/>
                              </a:srgbClr>
                            </a:solidFill>
                            <a:latin typeface="Cambria Math" panose="02040503050406030204" pitchFamily="18" charset="0"/>
                          </a:rPr>
                        </m:ctrlPr>
                      </m:sSubPr>
                      <m:e>
                        <m:r>
                          <a:rPr lang="en-AU" sz="2400" i="1">
                            <a:solidFill>
                              <a:srgbClr val="0070C0">
                                <a:alpha val="77000"/>
                              </a:srgbClr>
                            </a:solidFill>
                            <a:latin typeface="Cambria Math" panose="02040503050406030204" pitchFamily="18" charset="0"/>
                          </a:rPr>
                          <m:t>𝑉</m:t>
                        </m:r>
                      </m:e>
                      <m:sub>
                        <m:r>
                          <a:rPr lang="en-AU" sz="2400" i="1">
                            <a:solidFill>
                              <a:srgbClr val="0070C0">
                                <a:alpha val="77000"/>
                              </a:srgbClr>
                            </a:solidFill>
                            <a:latin typeface="Cambria Math" panose="02040503050406030204" pitchFamily="18" charset="0"/>
                          </a:rPr>
                          <m:t>𝑛</m:t>
                        </m:r>
                      </m:sub>
                    </m:sSub>
                  </m:oMath>
                </a14:m>
                <a:r>
                  <a:rPr lang="en-US" sz="2400" dirty="0">
                    <a:solidFill>
                      <a:srgbClr val="0070C0">
                        <a:alpha val="77000"/>
                      </a:srgbClr>
                    </a:solidFill>
                  </a:rPr>
                  <a:t> −𝐷</a:t>
                </a:r>
              </a:p>
              <a:p>
                <a:r>
                  <a:rPr lang="en-US" sz="2400" dirty="0">
                    <a:solidFill>
                      <a:srgbClr val="0070C0">
                        <a:alpha val="77000"/>
                      </a:srgbClr>
                    </a:solidFill>
                  </a:rPr>
                  <a:t>where    𝑅=1+</a:t>
                </a:r>
                <a14:m>
                  <m:oMath xmlns:m="http://schemas.openxmlformats.org/officeDocument/2006/math">
                    <m:f>
                      <m:fPr>
                        <m:ctrlPr>
                          <a:rPr lang="en-US" sz="2400" i="1" smtClean="0">
                            <a:solidFill>
                              <a:srgbClr val="0070C0">
                                <a:alpha val="77000"/>
                              </a:srgbClr>
                            </a:solidFill>
                            <a:latin typeface="Cambria Math" panose="02040503050406030204" pitchFamily="18" charset="0"/>
                          </a:rPr>
                        </m:ctrlPr>
                      </m:fPr>
                      <m:num>
                        <m:r>
                          <a:rPr lang="en-AU" sz="2400" b="0" i="1" smtClean="0">
                            <a:solidFill>
                              <a:srgbClr val="0070C0">
                                <a:alpha val="77000"/>
                              </a:srgbClr>
                            </a:solidFill>
                            <a:latin typeface="Cambria Math" panose="02040503050406030204" pitchFamily="18" charset="0"/>
                          </a:rPr>
                          <m:t>𝑟</m:t>
                        </m:r>
                      </m:num>
                      <m:den>
                        <m:r>
                          <a:rPr lang="en-AU" sz="2400" b="0" i="1" smtClean="0">
                            <a:solidFill>
                              <a:srgbClr val="0070C0">
                                <a:alpha val="77000"/>
                              </a:srgbClr>
                            </a:solidFill>
                            <a:latin typeface="Cambria Math" panose="02040503050406030204" pitchFamily="18" charset="0"/>
                          </a:rPr>
                          <m:t>100</m:t>
                        </m:r>
                      </m:den>
                    </m:f>
                  </m:oMath>
                </a14:m>
                <a:endParaRPr lang="en-US" sz="2400" dirty="0">
                  <a:solidFill>
                    <a:srgbClr val="0070C0">
                      <a:alpha val="77000"/>
                    </a:srgbClr>
                  </a:solidFill>
                </a:endParaRPr>
              </a:p>
              <a:p>
                <a:endParaRPr lang="en-US" sz="2400" dirty="0"/>
              </a:p>
            </p:txBody>
          </p:sp>
        </mc:Choice>
        <mc:Fallback xmlns="">
          <p:sp>
            <p:nvSpPr>
              <p:cNvPr id="3" name="Content Placeholder 2">
                <a:extLst>
                  <a:ext uri="{FF2B5EF4-FFF2-40B4-BE49-F238E27FC236}">
                    <a16:creationId xmlns:a16="http://schemas.microsoft.com/office/drawing/2014/main" id="{8EA727BE-A28A-974C-98C6-8AC9F6EE6AA6}"/>
                  </a:ext>
                </a:extLst>
              </p:cNvPr>
              <p:cNvSpPr>
                <a:spLocks noGrp="1" noRot="1" noChangeAspect="1" noMove="1" noResize="1" noEditPoints="1" noAdjustHandles="1" noChangeArrowheads="1" noChangeShapeType="1" noTextEdit="1"/>
              </p:cNvSpPr>
              <p:nvPr>
                <p:ph idx="1"/>
              </p:nvPr>
            </p:nvSpPr>
            <p:spPr>
              <a:xfrm>
                <a:off x="509066" y="960550"/>
                <a:ext cx="11240022" cy="5897450"/>
              </a:xfrm>
              <a:blipFill>
                <a:blip r:embed="rId2"/>
                <a:stretch>
                  <a:fillRect l="-1130" t="-860" r="-1695"/>
                </a:stretch>
              </a:blipFill>
            </p:spPr>
            <p:txBody>
              <a:bodyPr/>
              <a:lstStyle/>
              <a:p>
                <a:r>
                  <a:rPr lang="en-US">
                    <a:noFill/>
                  </a:rPr>
                  <a:t> </a:t>
                </a:r>
              </a:p>
            </p:txBody>
          </p:sp>
        </mc:Fallback>
      </mc:AlternateContent>
    </p:spTree>
    <p:extLst>
      <p:ext uri="{BB962C8B-B14F-4D97-AF65-F5344CB8AC3E}">
        <p14:creationId xmlns:p14="http://schemas.microsoft.com/office/powerpoint/2010/main" val="226947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27BDA-A36B-174F-9886-044CFD2B9B50}"/>
              </a:ext>
            </a:extLst>
          </p:cNvPr>
          <p:cNvSpPr>
            <a:spLocks noGrp="1"/>
          </p:cNvSpPr>
          <p:nvPr>
            <p:ph type="title"/>
          </p:nvPr>
        </p:nvSpPr>
        <p:spPr>
          <a:xfrm>
            <a:off x="1" y="884210"/>
            <a:ext cx="12191999" cy="661761"/>
          </a:xfrm>
        </p:spPr>
        <p:txBody>
          <a:bodyPr>
            <a:normAutofit/>
          </a:bodyPr>
          <a:lstStyle/>
          <a:p>
            <a:r>
              <a:rPr lang="en-US" sz="3600" dirty="0"/>
              <a:t>Modelling a reducing-balance loan with a recurrence relation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BA279C5-A79C-D940-B9E0-16EBE74F20E9}"/>
                  </a:ext>
                </a:extLst>
              </p:cNvPr>
              <p:cNvSpPr>
                <a:spLocks noGrp="1"/>
              </p:cNvSpPr>
              <p:nvPr>
                <p:ph idx="1"/>
              </p:nvPr>
            </p:nvSpPr>
            <p:spPr>
              <a:xfrm>
                <a:off x="1343024" y="1707224"/>
                <a:ext cx="10406063" cy="4695825"/>
              </a:xfrm>
            </p:spPr>
            <p:txBody>
              <a:bodyPr/>
              <a:lstStyle/>
              <a:p>
                <a:r>
                  <a:rPr lang="en-US" dirty="0"/>
                  <a:t>Alyssa borrows $</a:t>
                </a:r>
                <a:r>
                  <a:rPr lang="en-US" dirty="0">
                    <a:solidFill>
                      <a:srgbClr val="0070C0">
                        <a:alpha val="77000"/>
                      </a:srgbClr>
                    </a:solidFill>
                  </a:rPr>
                  <a:t>1000</a:t>
                </a:r>
                <a:r>
                  <a:rPr lang="en-US" dirty="0"/>
                  <a:t> at an interest rate of </a:t>
                </a:r>
                <a:r>
                  <a:rPr lang="en-US" dirty="0">
                    <a:solidFill>
                      <a:srgbClr val="0070C0">
                        <a:alpha val="77000"/>
                      </a:srgbClr>
                    </a:solidFill>
                  </a:rPr>
                  <a:t>15</a:t>
                </a:r>
                <a:r>
                  <a:rPr lang="en-US" dirty="0"/>
                  <a:t>% per annum, compounding monthly.</a:t>
                </a:r>
              </a:p>
              <a:p>
                <a:r>
                  <a:rPr lang="en-US" dirty="0"/>
                  <a:t>She will repay the loan by making four </a:t>
                </a:r>
                <a:r>
                  <a:rPr lang="en-US" dirty="0">
                    <a:solidFill>
                      <a:srgbClr val="0070C0">
                        <a:alpha val="77000"/>
                      </a:srgbClr>
                    </a:solidFill>
                  </a:rPr>
                  <a:t>monthly</a:t>
                </a:r>
                <a:r>
                  <a:rPr lang="en-US" dirty="0"/>
                  <a:t> payments of $</a:t>
                </a:r>
                <a:r>
                  <a:rPr lang="en-US" dirty="0">
                    <a:solidFill>
                      <a:srgbClr val="0070C0">
                        <a:alpha val="77000"/>
                      </a:srgbClr>
                    </a:solidFill>
                  </a:rPr>
                  <a:t>257.85</a:t>
                </a:r>
                <a:r>
                  <a:rPr lang="en-US" dirty="0"/>
                  <a:t>.</a:t>
                </a:r>
              </a:p>
              <a:p>
                <a:r>
                  <a:rPr lang="en-US" dirty="0"/>
                  <a:t>Construct a recurrence relation to model this lo</a:t>
                </a:r>
                <a:r>
                  <a:rPr lang="en-US" dirty="0">
                    <a:solidFill>
                      <a:schemeClr val="accent2">
                        <a:lumMod val="50000"/>
                        <a:alpha val="77000"/>
                      </a:schemeClr>
                    </a:solidFill>
                  </a:rPr>
                  <a:t>an</a:t>
                </a:r>
                <a:r>
                  <a:rPr lang="en-US" dirty="0"/>
                  <a:t>, in the form</a:t>
                </a:r>
              </a:p>
              <a:p>
                <a14:m>
                  <m:oMath xmlns:m="http://schemas.openxmlformats.org/officeDocument/2006/math">
                    <m:sSub>
                      <m:sSubPr>
                        <m:ctrlPr>
                          <a:rPr lang="en-US" i="1" smtClean="0">
                            <a:solidFill>
                              <a:schemeClr val="accent2">
                                <a:lumMod val="50000"/>
                                <a:alpha val="77000"/>
                              </a:schemeClr>
                            </a:solidFill>
                            <a:latin typeface="Cambria Math" panose="02040503050406030204" pitchFamily="18" charset="0"/>
                          </a:rPr>
                        </m:ctrlPr>
                      </m:sSubPr>
                      <m:e>
                        <m:r>
                          <a:rPr lang="en-AU" i="1">
                            <a:solidFill>
                              <a:schemeClr val="accent2">
                                <a:lumMod val="50000"/>
                                <a:alpha val="77000"/>
                              </a:schemeClr>
                            </a:solidFill>
                            <a:latin typeface="Cambria Math" panose="02040503050406030204" pitchFamily="18" charset="0"/>
                          </a:rPr>
                          <m:t>𝑉</m:t>
                        </m:r>
                      </m:e>
                      <m:sub>
                        <m:r>
                          <a:rPr lang="en-AU" i="1">
                            <a:solidFill>
                              <a:schemeClr val="accent2">
                                <a:lumMod val="50000"/>
                                <a:alpha val="77000"/>
                              </a:schemeClr>
                            </a:solidFill>
                            <a:latin typeface="Cambria Math" panose="02040503050406030204" pitchFamily="18" charset="0"/>
                          </a:rPr>
                          <m:t>0</m:t>
                        </m:r>
                      </m:sub>
                    </m:sSub>
                  </m:oMath>
                </a14:m>
                <a:r>
                  <a:rPr lang="en-US" dirty="0">
                    <a:solidFill>
                      <a:schemeClr val="accent2">
                        <a:lumMod val="50000"/>
                        <a:alpha val="77000"/>
                      </a:schemeClr>
                    </a:solidFill>
                  </a:rPr>
                  <a:t> = the principal,       </a:t>
                </a:r>
                <a14:m>
                  <m:oMath xmlns:m="http://schemas.openxmlformats.org/officeDocument/2006/math">
                    <m:sSub>
                      <m:sSubPr>
                        <m:ctrlPr>
                          <a:rPr lang="en-US" i="1">
                            <a:solidFill>
                              <a:schemeClr val="accent2">
                                <a:lumMod val="50000"/>
                                <a:alpha val="77000"/>
                              </a:schemeClr>
                            </a:solidFill>
                            <a:latin typeface="Cambria Math" panose="02040503050406030204" pitchFamily="18" charset="0"/>
                          </a:rPr>
                        </m:ctrlPr>
                      </m:sSubPr>
                      <m:e>
                        <m:r>
                          <a:rPr lang="en-AU" i="1">
                            <a:solidFill>
                              <a:schemeClr val="accent2">
                                <a:lumMod val="50000"/>
                                <a:alpha val="77000"/>
                              </a:schemeClr>
                            </a:solidFill>
                            <a:latin typeface="Cambria Math" panose="02040503050406030204" pitchFamily="18" charset="0"/>
                          </a:rPr>
                          <m:t>𝑉</m:t>
                        </m:r>
                      </m:e>
                      <m:sub>
                        <m:r>
                          <a:rPr lang="en-AU" i="1">
                            <a:solidFill>
                              <a:schemeClr val="accent2">
                                <a:lumMod val="50000"/>
                                <a:alpha val="77000"/>
                              </a:schemeClr>
                            </a:solidFill>
                            <a:latin typeface="Cambria Math" panose="02040503050406030204" pitchFamily="18" charset="0"/>
                          </a:rPr>
                          <m:t>𝑛</m:t>
                        </m:r>
                        <m:r>
                          <a:rPr lang="en-AU" i="1">
                            <a:solidFill>
                              <a:schemeClr val="accent2">
                                <a:lumMod val="50000"/>
                                <a:alpha val="77000"/>
                              </a:schemeClr>
                            </a:solidFill>
                            <a:latin typeface="Cambria Math" panose="02040503050406030204" pitchFamily="18" charset="0"/>
                          </a:rPr>
                          <m:t>+1</m:t>
                        </m:r>
                      </m:sub>
                    </m:sSub>
                  </m:oMath>
                </a14:m>
                <a:r>
                  <a:rPr lang="en-US" dirty="0">
                    <a:solidFill>
                      <a:schemeClr val="accent2">
                        <a:lumMod val="50000"/>
                        <a:alpha val="77000"/>
                      </a:schemeClr>
                    </a:solidFill>
                  </a:rPr>
                  <a:t> =𝑅 </a:t>
                </a:r>
                <a14:m>
                  <m:oMath xmlns:m="http://schemas.openxmlformats.org/officeDocument/2006/math">
                    <m:sSub>
                      <m:sSubPr>
                        <m:ctrlPr>
                          <a:rPr lang="en-US" i="1">
                            <a:solidFill>
                              <a:schemeClr val="accent2">
                                <a:lumMod val="50000"/>
                                <a:alpha val="77000"/>
                              </a:schemeClr>
                            </a:solidFill>
                            <a:latin typeface="Cambria Math" panose="02040503050406030204" pitchFamily="18" charset="0"/>
                          </a:rPr>
                        </m:ctrlPr>
                      </m:sSubPr>
                      <m:e>
                        <m:r>
                          <a:rPr lang="en-AU" i="1">
                            <a:solidFill>
                              <a:schemeClr val="accent2">
                                <a:lumMod val="50000"/>
                                <a:alpha val="77000"/>
                              </a:schemeClr>
                            </a:solidFill>
                            <a:latin typeface="Cambria Math" panose="02040503050406030204" pitchFamily="18" charset="0"/>
                          </a:rPr>
                          <m:t>𝑉</m:t>
                        </m:r>
                      </m:e>
                      <m:sub>
                        <m:r>
                          <a:rPr lang="en-AU" i="1">
                            <a:solidFill>
                              <a:schemeClr val="accent2">
                                <a:lumMod val="50000"/>
                                <a:alpha val="77000"/>
                              </a:schemeClr>
                            </a:solidFill>
                            <a:latin typeface="Cambria Math" panose="02040503050406030204" pitchFamily="18" charset="0"/>
                          </a:rPr>
                          <m:t>𝑛</m:t>
                        </m:r>
                      </m:sub>
                    </m:sSub>
                  </m:oMath>
                </a14:m>
                <a:r>
                  <a:rPr lang="en-US" dirty="0">
                    <a:solidFill>
                      <a:schemeClr val="accent2">
                        <a:lumMod val="50000"/>
                        <a:alpha val="77000"/>
                      </a:schemeClr>
                    </a:solidFill>
                  </a:rPr>
                  <a:t> −𝐷          where    𝑅=1+</a:t>
                </a:r>
                <a14:m>
                  <m:oMath xmlns:m="http://schemas.openxmlformats.org/officeDocument/2006/math">
                    <m:f>
                      <m:fPr>
                        <m:ctrlPr>
                          <a:rPr lang="en-US" i="1">
                            <a:solidFill>
                              <a:schemeClr val="accent2">
                                <a:lumMod val="50000"/>
                                <a:alpha val="77000"/>
                              </a:schemeClr>
                            </a:solidFill>
                            <a:latin typeface="Cambria Math" panose="02040503050406030204" pitchFamily="18" charset="0"/>
                          </a:rPr>
                        </m:ctrlPr>
                      </m:fPr>
                      <m:num>
                        <m:r>
                          <a:rPr lang="en-AU" i="1">
                            <a:solidFill>
                              <a:schemeClr val="accent2">
                                <a:lumMod val="50000"/>
                                <a:alpha val="77000"/>
                              </a:schemeClr>
                            </a:solidFill>
                            <a:latin typeface="Cambria Math" panose="02040503050406030204" pitchFamily="18" charset="0"/>
                          </a:rPr>
                          <m:t>𝑟</m:t>
                        </m:r>
                      </m:num>
                      <m:den>
                        <m:r>
                          <a:rPr lang="en-AU" i="1">
                            <a:solidFill>
                              <a:schemeClr val="accent2">
                                <a:lumMod val="50000"/>
                                <a:alpha val="77000"/>
                              </a:schemeClr>
                            </a:solidFill>
                            <a:latin typeface="Cambria Math" panose="02040503050406030204" pitchFamily="18" charset="0"/>
                          </a:rPr>
                          <m:t>100</m:t>
                        </m:r>
                      </m:den>
                    </m:f>
                  </m:oMath>
                </a14:m>
                <a:endParaRPr lang="en-US" dirty="0"/>
              </a:p>
              <a:p>
                <a14:m>
                  <m:oMath xmlns:m="http://schemas.openxmlformats.org/officeDocument/2006/math">
                    <m:sSub>
                      <m:sSubPr>
                        <m:ctrlPr>
                          <a:rPr lang="en-US" i="1" smtClean="0">
                            <a:solidFill>
                              <a:srgbClr val="0070C0"/>
                            </a:solidFill>
                            <a:latin typeface="Cambria Math" panose="02040503050406030204" pitchFamily="18" charset="0"/>
                          </a:rPr>
                        </m:ctrlPr>
                      </m:sSubPr>
                      <m:e>
                        <m:r>
                          <a:rPr lang="en-AU" i="1">
                            <a:solidFill>
                              <a:srgbClr val="0070C0"/>
                            </a:solidFill>
                            <a:latin typeface="Cambria Math" panose="02040503050406030204" pitchFamily="18" charset="0"/>
                          </a:rPr>
                          <m:t>𝑉</m:t>
                        </m:r>
                      </m:e>
                      <m:sub>
                        <m:r>
                          <a:rPr lang="en-AU" i="1">
                            <a:solidFill>
                              <a:srgbClr val="0070C0"/>
                            </a:solidFill>
                            <a:latin typeface="Cambria Math" panose="02040503050406030204" pitchFamily="18" charset="0"/>
                          </a:rPr>
                          <m:t>0</m:t>
                        </m:r>
                      </m:sub>
                    </m:sSub>
                  </m:oMath>
                </a14:m>
                <a:r>
                  <a:rPr lang="en-US" dirty="0">
                    <a:solidFill>
                      <a:srgbClr val="0070C0"/>
                    </a:solidFill>
                  </a:rPr>
                  <a:t> =1000                  </a:t>
                </a:r>
                <a14:m>
                  <m:oMath xmlns:m="http://schemas.openxmlformats.org/officeDocument/2006/math">
                    <m:sSub>
                      <m:sSubPr>
                        <m:ctrlPr>
                          <a:rPr lang="en-US" i="1">
                            <a:solidFill>
                              <a:srgbClr val="0070C0"/>
                            </a:solidFill>
                            <a:latin typeface="Cambria Math" panose="02040503050406030204" pitchFamily="18" charset="0"/>
                          </a:rPr>
                        </m:ctrlPr>
                      </m:sSubPr>
                      <m:e>
                        <m:r>
                          <a:rPr lang="en-AU" b="0" i="1" smtClean="0">
                            <a:solidFill>
                              <a:srgbClr val="0070C0"/>
                            </a:solidFill>
                            <a:latin typeface="Cambria Math" panose="02040503050406030204" pitchFamily="18" charset="0"/>
                          </a:rPr>
                          <m:t>𝑟</m:t>
                        </m:r>
                      </m:e>
                      <m:sub>
                        <m:r>
                          <a:rPr lang="en-AU" b="0" i="1" smtClean="0">
                            <a:solidFill>
                              <a:srgbClr val="0070C0"/>
                            </a:solidFill>
                            <a:latin typeface="Cambria Math" panose="02040503050406030204" pitchFamily="18" charset="0"/>
                          </a:rPr>
                          <m:t>𝑚</m:t>
                        </m:r>
                      </m:sub>
                    </m:sSub>
                  </m:oMath>
                </a14:m>
                <a:r>
                  <a:rPr lang="en-US" dirty="0">
                    <a:solidFill>
                      <a:srgbClr val="0070C0"/>
                    </a:solidFill>
                  </a:rPr>
                  <a:t> = </a:t>
                </a:r>
                <a14:m>
                  <m:oMath xmlns:m="http://schemas.openxmlformats.org/officeDocument/2006/math">
                    <m:f>
                      <m:fPr>
                        <m:ctrlPr>
                          <a:rPr lang="en-US" i="1">
                            <a:solidFill>
                              <a:srgbClr val="0070C0"/>
                            </a:solidFill>
                            <a:latin typeface="Cambria Math" panose="02040503050406030204" pitchFamily="18" charset="0"/>
                          </a:rPr>
                        </m:ctrlPr>
                      </m:fPr>
                      <m:num>
                        <m:r>
                          <a:rPr lang="en-AU" b="0" i="1" smtClean="0">
                            <a:solidFill>
                              <a:srgbClr val="0070C0"/>
                            </a:solidFill>
                            <a:latin typeface="Cambria Math" panose="02040503050406030204" pitchFamily="18" charset="0"/>
                          </a:rPr>
                          <m:t>15</m:t>
                        </m:r>
                      </m:num>
                      <m:den>
                        <m:r>
                          <a:rPr lang="en-AU" i="1">
                            <a:solidFill>
                              <a:srgbClr val="0070C0"/>
                            </a:solidFill>
                            <a:latin typeface="Cambria Math" panose="02040503050406030204" pitchFamily="18" charset="0"/>
                          </a:rPr>
                          <m:t>1</m:t>
                        </m:r>
                        <m:r>
                          <a:rPr lang="en-AU" b="0" i="1" smtClean="0">
                            <a:solidFill>
                              <a:srgbClr val="0070C0"/>
                            </a:solidFill>
                            <a:latin typeface="Cambria Math" panose="02040503050406030204" pitchFamily="18" charset="0"/>
                          </a:rPr>
                          <m:t>2</m:t>
                        </m:r>
                      </m:den>
                    </m:f>
                    <m:r>
                      <a:rPr lang="en-AU" i="1">
                        <a:solidFill>
                          <a:srgbClr val="0070C0"/>
                        </a:solidFill>
                        <a:latin typeface="Cambria Math" panose="02040503050406030204" pitchFamily="18" charset="0"/>
                      </a:rPr>
                      <m:t> </m:t>
                    </m:r>
                  </m:oMath>
                </a14:m>
                <a:r>
                  <a:rPr lang="en-US" dirty="0">
                    <a:solidFill>
                      <a:srgbClr val="0070C0"/>
                    </a:solidFill>
                  </a:rPr>
                  <a:t>=1.25 </a:t>
                </a:r>
              </a:p>
              <a:p>
                <a14:m>
                  <m:oMath xmlns:m="http://schemas.openxmlformats.org/officeDocument/2006/math">
                    <m:sSub>
                      <m:sSubPr>
                        <m:ctrlPr>
                          <a:rPr lang="en-US" i="1">
                            <a:solidFill>
                              <a:srgbClr val="0070C0"/>
                            </a:solidFill>
                            <a:latin typeface="Cambria Math" panose="02040503050406030204" pitchFamily="18" charset="0"/>
                          </a:rPr>
                        </m:ctrlPr>
                      </m:sSubPr>
                      <m:e>
                        <m:r>
                          <a:rPr lang="en-AU" b="0" i="1" smtClean="0">
                            <a:solidFill>
                              <a:srgbClr val="0070C0"/>
                            </a:solidFill>
                            <a:latin typeface="Cambria Math" panose="02040503050406030204" pitchFamily="18" charset="0"/>
                          </a:rPr>
                          <m:t>𝑅</m:t>
                        </m:r>
                      </m:e>
                      <m:sub>
                        <m:r>
                          <a:rPr lang="en-AU" i="1">
                            <a:solidFill>
                              <a:srgbClr val="0070C0"/>
                            </a:solidFill>
                            <a:latin typeface="Cambria Math" panose="02040503050406030204" pitchFamily="18" charset="0"/>
                          </a:rPr>
                          <m:t>𝑚</m:t>
                        </m:r>
                      </m:sub>
                    </m:sSub>
                  </m:oMath>
                </a14:m>
                <a:r>
                  <a:rPr lang="en-US" dirty="0">
                    <a:solidFill>
                      <a:srgbClr val="0070C0"/>
                    </a:solidFill>
                  </a:rPr>
                  <a:t> = 1+</a:t>
                </a:r>
                <a14:m>
                  <m:oMath xmlns:m="http://schemas.openxmlformats.org/officeDocument/2006/math">
                    <m:f>
                      <m:fPr>
                        <m:ctrlPr>
                          <a:rPr lang="en-US" i="1">
                            <a:solidFill>
                              <a:srgbClr val="0070C0"/>
                            </a:solidFill>
                            <a:latin typeface="Cambria Math" panose="02040503050406030204" pitchFamily="18" charset="0"/>
                          </a:rPr>
                        </m:ctrlPr>
                      </m:fPr>
                      <m:num>
                        <m:sSub>
                          <m:sSubPr>
                            <m:ctrlPr>
                              <a:rPr lang="en-US" i="1">
                                <a:solidFill>
                                  <a:srgbClr val="0070C0"/>
                                </a:solidFill>
                                <a:latin typeface="Cambria Math" panose="02040503050406030204" pitchFamily="18" charset="0"/>
                              </a:rPr>
                            </m:ctrlPr>
                          </m:sSubPr>
                          <m:e>
                            <m:r>
                              <a:rPr lang="en-AU" i="1">
                                <a:solidFill>
                                  <a:srgbClr val="0070C0"/>
                                </a:solidFill>
                                <a:latin typeface="Cambria Math" panose="02040503050406030204" pitchFamily="18" charset="0"/>
                              </a:rPr>
                              <m:t>𝑟</m:t>
                            </m:r>
                          </m:e>
                          <m:sub>
                            <m:r>
                              <a:rPr lang="en-AU" i="1">
                                <a:solidFill>
                                  <a:srgbClr val="0070C0"/>
                                </a:solidFill>
                                <a:latin typeface="Cambria Math" panose="02040503050406030204" pitchFamily="18" charset="0"/>
                              </a:rPr>
                              <m:t>𝑚</m:t>
                            </m:r>
                          </m:sub>
                        </m:sSub>
                      </m:num>
                      <m:den>
                        <m:r>
                          <a:rPr lang="en-AU" i="1">
                            <a:solidFill>
                              <a:srgbClr val="0070C0"/>
                            </a:solidFill>
                            <a:latin typeface="Cambria Math" panose="02040503050406030204" pitchFamily="18" charset="0"/>
                          </a:rPr>
                          <m:t>100</m:t>
                        </m:r>
                      </m:den>
                    </m:f>
                    <m:r>
                      <a:rPr lang="en-AU" i="1">
                        <a:solidFill>
                          <a:srgbClr val="0070C0"/>
                        </a:solidFill>
                        <a:latin typeface="Cambria Math" panose="02040503050406030204" pitchFamily="18" charset="0"/>
                      </a:rPr>
                      <m:t> </m:t>
                    </m:r>
                  </m:oMath>
                </a14:m>
                <a:r>
                  <a:rPr lang="en-US" dirty="0">
                    <a:solidFill>
                      <a:srgbClr val="0070C0"/>
                    </a:solidFill>
                  </a:rPr>
                  <a:t>= 1+</a:t>
                </a:r>
                <a14:m>
                  <m:oMath xmlns:m="http://schemas.openxmlformats.org/officeDocument/2006/math">
                    <m:f>
                      <m:fPr>
                        <m:ctrlPr>
                          <a:rPr lang="en-US" i="1">
                            <a:solidFill>
                              <a:srgbClr val="0070C0"/>
                            </a:solidFill>
                            <a:latin typeface="Cambria Math" panose="02040503050406030204" pitchFamily="18" charset="0"/>
                          </a:rPr>
                        </m:ctrlPr>
                      </m:fPr>
                      <m:num>
                        <m:r>
                          <a:rPr lang="en-AU" b="0" i="1" smtClean="0">
                            <a:solidFill>
                              <a:srgbClr val="0070C0"/>
                            </a:solidFill>
                            <a:latin typeface="Cambria Math" panose="02040503050406030204" pitchFamily="18" charset="0"/>
                          </a:rPr>
                          <m:t>1.25</m:t>
                        </m:r>
                      </m:num>
                      <m:den>
                        <m:r>
                          <a:rPr lang="en-AU" i="1">
                            <a:solidFill>
                              <a:srgbClr val="0070C0"/>
                            </a:solidFill>
                            <a:latin typeface="Cambria Math" panose="02040503050406030204" pitchFamily="18" charset="0"/>
                          </a:rPr>
                          <m:t>100</m:t>
                        </m:r>
                      </m:den>
                    </m:f>
                    <m:r>
                      <a:rPr lang="en-AU" i="1">
                        <a:solidFill>
                          <a:srgbClr val="0070C0"/>
                        </a:solidFill>
                        <a:latin typeface="Cambria Math" panose="02040503050406030204" pitchFamily="18" charset="0"/>
                      </a:rPr>
                      <m:t> </m:t>
                    </m:r>
                  </m:oMath>
                </a14:m>
                <a:r>
                  <a:rPr lang="en-US" dirty="0">
                    <a:solidFill>
                      <a:srgbClr val="0070C0"/>
                    </a:solidFill>
                  </a:rPr>
                  <a:t>=1.0125=1.0125</a:t>
                </a:r>
              </a:p>
              <a:p>
                <a:r>
                  <a:rPr lang="en-US" dirty="0">
                    <a:solidFill>
                      <a:srgbClr val="0070C0"/>
                    </a:solidFill>
                  </a:rPr>
                  <a:t>𝐷=257.85</a:t>
                </a:r>
              </a:p>
              <a:p>
                <a:endParaRPr lang="en-US" dirty="0">
                  <a:solidFill>
                    <a:srgbClr val="0070C0"/>
                  </a:solidFill>
                </a:endParaRPr>
              </a:p>
              <a:p>
                <a14:m>
                  <m:oMath xmlns:m="http://schemas.openxmlformats.org/officeDocument/2006/math">
                    <m:sSub>
                      <m:sSubPr>
                        <m:ctrlPr>
                          <a:rPr lang="en-US" i="1">
                            <a:solidFill>
                              <a:srgbClr val="0070C0"/>
                            </a:solidFill>
                            <a:latin typeface="Cambria Math" panose="02040503050406030204" pitchFamily="18" charset="0"/>
                          </a:rPr>
                        </m:ctrlPr>
                      </m:sSubPr>
                      <m:e>
                        <m:r>
                          <a:rPr lang="en-AU" i="1">
                            <a:solidFill>
                              <a:srgbClr val="0070C0"/>
                            </a:solidFill>
                            <a:latin typeface="Cambria Math" panose="02040503050406030204" pitchFamily="18" charset="0"/>
                          </a:rPr>
                          <m:t>𝑉</m:t>
                        </m:r>
                      </m:e>
                      <m:sub>
                        <m:r>
                          <a:rPr lang="en-AU" i="1">
                            <a:solidFill>
                              <a:srgbClr val="0070C0"/>
                            </a:solidFill>
                            <a:latin typeface="Cambria Math" panose="02040503050406030204" pitchFamily="18" charset="0"/>
                          </a:rPr>
                          <m:t>0</m:t>
                        </m:r>
                      </m:sub>
                    </m:sSub>
                  </m:oMath>
                </a14:m>
                <a:r>
                  <a:rPr lang="en-US" dirty="0">
                    <a:solidFill>
                      <a:srgbClr val="0070C0"/>
                    </a:solidFill>
                  </a:rPr>
                  <a:t> =1000              </a:t>
                </a:r>
                <a14:m>
                  <m:oMath xmlns:m="http://schemas.openxmlformats.org/officeDocument/2006/math">
                    <m:sSub>
                      <m:sSubPr>
                        <m:ctrlPr>
                          <a:rPr lang="en-US" i="1">
                            <a:solidFill>
                              <a:srgbClr val="0070C0"/>
                            </a:solidFill>
                            <a:latin typeface="Cambria Math" panose="02040503050406030204" pitchFamily="18" charset="0"/>
                          </a:rPr>
                        </m:ctrlPr>
                      </m:sSubPr>
                      <m:e>
                        <m:r>
                          <a:rPr lang="en-AU" i="1">
                            <a:solidFill>
                              <a:srgbClr val="0070C0"/>
                            </a:solidFill>
                            <a:latin typeface="Cambria Math" panose="02040503050406030204" pitchFamily="18" charset="0"/>
                          </a:rPr>
                          <m:t>𝑉</m:t>
                        </m:r>
                      </m:e>
                      <m:sub>
                        <m:r>
                          <a:rPr lang="en-AU" i="1">
                            <a:solidFill>
                              <a:srgbClr val="0070C0"/>
                            </a:solidFill>
                            <a:latin typeface="Cambria Math" panose="02040503050406030204" pitchFamily="18" charset="0"/>
                          </a:rPr>
                          <m:t>𝑛</m:t>
                        </m:r>
                        <m:r>
                          <a:rPr lang="en-AU" i="1">
                            <a:solidFill>
                              <a:srgbClr val="0070C0"/>
                            </a:solidFill>
                            <a:latin typeface="Cambria Math" panose="02040503050406030204" pitchFamily="18" charset="0"/>
                          </a:rPr>
                          <m:t>+1</m:t>
                        </m:r>
                      </m:sub>
                    </m:sSub>
                  </m:oMath>
                </a14:m>
                <a:r>
                  <a:rPr lang="en-US" dirty="0">
                    <a:solidFill>
                      <a:srgbClr val="0070C0"/>
                    </a:solidFill>
                  </a:rPr>
                  <a:t> =1.0125 </a:t>
                </a:r>
                <a14:m>
                  <m:oMath xmlns:m="http://schemas.openxmlformats.org/officeDocument/2006/math">
                    <m:sSub>
                      <m:sSubPr>
                        <m:ctrlPr>
                          <a:rPr lang="en-US" i="1">
                            <a:solidFill>
                              <a:srgbClr val="0070C0"/>
                            </a:solidFill>
                            <a:latin typeface="Cambria Math" panose="02040503050406030204" pitchFamily="18" charset="0"/>
                          </a:rPr>
                        </m:ctrlPr>
                      </m:sSubPr>
                      <m:e>
                        <m:r>
                          <a:rPr lang="en-AU" i="1">
                            <a:solidFill>
                              <a:srgbClr val="0070C0"/>
                            </a:solidFill>
                            <a:latin typeface="Cambria Math" panose="02040503050406030204" pitchFamily="18" charset="0"/>
                          </a:rPr>
                          <m:t>𝑉</m:t>
                        </m:r>
                      </m:e>
                      <m:sub>
                        <m:r>
                          <a:rPr lang="en-AU" i="1">
                            <a:solidFill>
                              <a:srgbClr val="0070C0"/>
                            </a:solidFill>
                            <a:latin typeface="Cambria Math" panose="02040503050406030204" pitchFamily="18" charset="0"/>
                          </a:rPr>
                          <m:t>𝑛</m:t>
                        </m:r>
                      </m:sub>
                    </m:sSub>
                  </m:oMath>
                </a14:m>
                <a:r>
                  <a:rPr lang="en-US" dirty="0">
                    <a:solidFill>
                      <a:srgbClr val="0070C0"/>
                    </a:solidFill>
                  </a:rPr>
                  <a:t> −257.85</a:t>
                </a:r>
              </a:p>
            </p:txBody>
          </p:sp>
        </mc:Choice>
        <mc:Fallback xmlns="">
          <p:sp>
            <p:nvSpPr>
              <p:cNvPr id="3" name="Content Placeholder 2">
                <a:extLst>
                  <a:ext uri="{FF2B5EF4-FFF2-40B4-BE49-F238E27FC236}">
                    <a16:creationId xmlns:a16="http://schemas.microsoft.com/office/drawing/2014/main" id="{5BA279C5-A79C-D940-B9E0-16EBE74F20E9}"/>
                  </a:ext>
                </a:extLst>
              </p:cNvPr>
              <p:cNvSpPr>
                <a:spLocks noGrp="1" noRot="1" noChangeAspect="1" noMove="1" noResize="1" noEditPoints="1" noAdjustHandles="1" noChangeArrowheads="1" noChangeShapeType="1" noTextEdit="1"/>
              </p:cNvSpPr>
              <p:nvPr>
                <p:ph idx="1"/>
              </p:nvPr>
            </p:nvSpPr>
            <p:spPr>
              <a:xfrm>
                <a:off x="1343024" y="1707224"/>
                <a:ext cx="10406063" cy="4695825"/>
              </a:xfrm>
              <a:blipFill>
                <a:blip r:embed="rId2"/>
                <a:stretch>
                  <a:fillRect l="-879" t="-909"/>
                </a:stretch>
              </a:blipFill>
            </p:spPr>
            <p:txBody>
              <a:bodyPr/>
              <a:lstStyle/>
              <a:p>
                <a:r>
                  <a:rPr lang="en-AU">
                    <a:noFill/>
                  </a:rPr>
                  <a:t> </a:t>
                </a:r>
              </a:p>
            </p:txBody>
          </p:sp>
        </mc:Fallback>
      </mc:AlternateContent>
      <p:pic>
        <p:nvPicPr>
          <p:cNvPr id="1026" name="Picture 2" descr="Example red stamp illustration Stock Vector Image &amp; Art - Alamy">
            <a:extLst>
              <a:ext uri="{FF2B5EF4-FFF2-40B4-BE49-F238E27FC236}">
                <a16:creationId xmlns:a16="http://schemas.microsoft.com/office/drawing/2014/main" id="{350294A5-1978-A745-B854-28EDBE3C6A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6706" y="4090985"/>
            <a:ext cx="2004151" cy="19395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BA0C61E-3DD5-46F8-A28E-2247A17B1980}"/>
              </a:ext>
            </a:extLst>
          </p:cNvPr>
          <p:cNvPicPr>
            <a:picLocks noChangeAspect="1"/>
          </p:cNvPicPr>
          <p:nvPr/>
        </p:nvPicPr>
        <p:blipFill>
          <a:blip r:embed="rId4"/>
          <a:stretch>
            <a:fillRect/>
          </a:stretch>
        </p:blipFill>
        <p:spPr>
          <a:xfrm>
            <a:off x="-1" y="-41556"/>
            <a:ext cx="12192000" cy="993014"/>
          </a:xfrm>
          <a:prstGeom prst="rect">
            <a:avLst/>
          </a:prstGeom>
        </p:spPr>
      </p:pic>
    </p:spTree>
    <p:extLst>
      <p:ext uri="{BB962C8B-B14F-4D97-AF65-F5344CB8AC3E}">
        <p14:creationId xmlns:p14="http://schemas.microsoft.com/office/powerpoint/2010/main" val="260750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0CA32-3AFB-0F4E-8344-8C83102AD1DD}"/>
              </a:ext>
            </a:extLst>
          </p:cNvPr>
          <p:cNvSpPr>
            <a:spLocks noGrp="1"/>
          </p:cNvSpPr>
          <p:nvPr>
            <p:ph type="title"/>
          </p:nvPr>
        </p:nvSpPr>
        <p:spPr>
          <a:xfrm>
            <a:off x="381000" y="12700"/>
            <a:ext cx="11938000" cy="609600"/>
          </a:xfrm>
        </p:spPr>
        <p:txBody>
          <a:bodyPr>
            <a:normAutofit/>
          </a:bodyPr>
          <a:lstStyle/>
          <a:p>
            <a:r>
              <a:rPr lang="en-US" sz="3200" dirty="0"/>
              <a:t>Using a recurrence relation to </a:t>
            </a:r>
            <a:r>
              <a:rPr lang="en-US" sz="3200" dirty="0" err="1"/>
              <a:t>analyse</a:t>
            </a:r>
            <a:r>
              <a:rPr lang="en-US" sz="3200" dirty="0"/>
              <a:t> a reducing-balance loan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511A5CC-A3E2-2E44-A681-B7B15564C816}"/>
                  </a:ext>
                </a:extLst>
              </p:cNvPr>
              <p:cNvSpPr>
                <a:spLocks noGrp="1"/>
              </p:cNvSpPr>
              <p:nvPr>
                <p:ph idx="1"/>
              </p:nvPr>
            </p:nvSpPr>
            <p:spPr>
              <a:xfrm>
                <a:off x="889000" y="482600"/>
                <a:ext cx="11303000" cy="2806700"/>
              </a:xfrm>
            </p:spPr>
            <p:txBody>
              <a:bodyPr/>
              <a:lstStyle/>
              <a:p>
                <a:r>
                  <a:rPr lang="en-US" sz="1800" dirty="0"/>
                  <a:t>Alyssa’s loan can be modelled by the recurrence relation:</a:t>
                </a:r>
              </a:p>
              <a:p>
                <a14:m>
                  <m:oMath xmlns:m="http://schemas.openxmlformats.org/officeDocument/2006/math">
                    <m:sSub>
                      <m:sSubPr>
                        <m:ctrlPr>
                          <a:rPr lang="en-US" sz="1800" i="1">
                            <a:solidFill>
                              <a:schemeClr val="accent2">
                                <a:lumMod val="50000"/>
                                <a:alpha val="77000"/>
                              </a:schemeClr>
                            </a:solidFill>
                            <a:latin typeface="Cambria Math" panose="02040503050406030204" pitchFamily="18" charset="0"/>
                          </a:rPr>
                        </m:ctrlPr>
                      </m:sSubPr>
                      <m:e>
                        <m:r>
                          <a:rPr lang="en-AU" sz="1800" i="1">
                            <a:solidFill>
                              <a:schemeClr val="accent2">
                                <a:lumMod val="50000"/>
                                <a:alpha val="77000"/>
                              </a:schemeClr>
                            </a:solidFill>
                            <a:latin typeface="Cambria Math" panose="02040503050406030204" pitchFamily="18" charset="0"/>
                          </a:rPr>
                          <m:t>𝑉</m:t>
                        </m:r>
                      </m:e>
                      <m:sub>
                        <m:r>
                          <a:rPr lang="en-AU" sz="1800" i="1">
                            <a:solidFill>
                              <a:schemeClr val="accent2">
                                <a:lumMod val="50000"/>
                                <a:alpha val="77000"/>
                              </a:schemeClr>
                            </a:solidFill>
                            <a:latin typeface="Cambria Math" panose="02040503050406030204" pitchFamily="18" charset="0"/>
                          </a:rPr>
                          <m:t>0</m:t>
                        </m:r>
                      </m:sub>
                    </m:sSub>
                    <m:r>
                      <a:rPr lang="en-AU" sz="1800" i="1">
                        <a:solidFill>
                          <a:schemeClr val="accent2">
                            <a:lumMod val="50000"/>
                            <a:alpha val="77000"/>
                          </a:schemeClr>
                        </a:solidFill>
                        <a:latin typeface="Cambria Math" panose="02040503050406030204" pitchFamily="18" charset="0"/>
                      </a:rPr>
                      <m:t> </m:t>
                    </m:r>
                  </m:oMath>
                </a14:m>
                <a:r>
                  <a:rPr lang="en-US" sz="1800" dirty="0"/>
                  <a:t>=1000,</a:t>
                </a:r>
                <a:r>
                  <a:rPr lang="en-US" sz="1800" dirty="0">
                    <a:solidFill>
                      <a:schemeClr val="accent2">
                        <a:lumMod val="50000"/>
                        <a:alpha val="77000"/>
                      </a:schemeClr>
                    </a:solidFill>
                  </a:rPr>
                  <a:t> </a:t>
                </a:r>
                <a14:m>
                  <m:oMath xmlns:m="http://schemas.openxmlformats.org/officeDocument/2006/math">
                    <m:sSub>
                      <m:sSubPr>
                        <m:ctrlPr>
                          <a:rPr lang="en-US" sz="1800" i="1">
                            <a:solidFill>
                              <a:schemeClr val="accent2">
                                <a:lumMod val="50000"/>
                                <a:alpha val="77000"/>
                              </a:schemeClr>
                            </a:solidFill>
                            <a:latin typeface="Cambria Math" panose="02040503050406030204" pitchFamily="18" charset="0"/>
                          </a:rPr>
                        </m:ctrlPr>
                      </m:sSubPr>
                      <m:e>
                        <m:r>
                          <a:rPr lang="en-AU" sz="1800" i="1">
                            <a:solidFill>
                              <a:schemeClr val="accent2">
                                <a:lumMod val="50000"/>
                                <a:alpha val="77000"/>
                              </a:schemeClr>
                            </a:solidFill>
                            <a:latin typeface="Cambria Math" panose="02040503050406030204" pitchFamily="18" charset="0"/>
                          </a:rPr>
                          <m:t>𝑉</m:t>
                        </m:r>
                      </m:e>
                      <m:sub>
                        <m:r>
                          <a:rPr lang="en-AU" sz="1800" b="0" i="1" smtClean="0">
                            <a:solidFill>
                              <a:schemeClr val="accent2">
                                <a:lumMod val="50000"/>
                                <a:alpha val="77000"/>
                              </a:schemeClr>
                            </a:solidFill>
                            <a:latin typeface="Cambria Math" panose="02040503050406030204" pitchFamily="18" charset="0"/>
                          </a:rPr>
                          <m:t>𝑛</m:t>
                        </m:r>
                        <m:r>
                          <a:rPr lang="en-AU" sz="1800" b="0" i="1" smtClean="0">
                            <a:solidFill>
                              <a:schemeClr val="accent2">
                                <a:lumMod val="50000"/>
                                <a:alpha val="77000"/>
                              </a:schemeClr>
                            </a:solidFill>
                            <a:latin typeface="Cambria Math" panose="02040503050406030204" pitchFamily="18" charset="0"/>
                          </a:rPr>
                          <m:t>+1</m:t>
                        </m:r>
                      </m:sub>
                    </m:sSub>
                    <m:r>
                      <a:rPr lang="en-AU" sz="1800" i="1">
                        <a:solidFill>
                          <a:schemeClr val="accent2">
                            <a:lumMod val="50000"/>
                            <a:alpha val="77000"/>
                          </a:schemeClr>
                        </a:solidFill>
                        <a:latin typeface="Cambria Math" panose="02040503050406030204" pitchFamily="18" charset="0"/>
                      </a:rPr>
                      <m:t> </m:t>
                    </m:r>
                  </m:oMath>
                </a14:m>
                <a:r>
                  <a:rPr lang="en-US" sz="1800" dirty="0"/>
                  <a:t>=1.0125</a:t>
                </a:r>
                <a:r>
                  <a:rPr lang="en-US" sz="1800" dirty="0">
                    <a:solidFill>
                      <a:schemeClr val="accent2">
                        <a:lumMod val="50000"/>
                        <a:alpha val="77000"/>
                      </a:schemeClr>
                    </a:solidFill>
                  </a:rPr>
                  <a:t> </a:t>
                </a:r>
                <a14:m>
                  <m:oMath xmlns:m="http://schemas.openxmlformats.org/officeDocument/2006/math">
                    <m:sSub>
                      <m:sSubPr>
                        <m:ctrlPr>
                          <a:rPr lang="en-US" sz="1800" i="1">
                            <a:solidFill>
                              <a:schemeClr val="accent2">
                                <a:lumMod val="50000"/>
                                <a:alpha val="77000"/>
                              </a:schemeClr>
                            </a:solidFill>
                            <a:latin typeface="Cambria Math" panose="02040503050406030204" pitchFamily="18" charset="0"/>
                          </a:rPr>
                        </m:ctrlPr>
                      </m:sSubPr>
                      <m:e>
                        <m:r>
                          <a:rPr lang="en-AU" sz="1800" i="1">
                            <a:solidFill>
                              <a:schemeClr val="accent2">
                                <a:lumMod val="50000"/>
                                <a:alpha val="77000"/>
                              </a:schemeClr>
                            </a:solidFill>
                            <a:latin typeface="Cambria Math" panose="02040503050406030204" pitchFamily="18" charset="0"/>
                          </a:rPr>
                          <m:t>𝑉</m:t>
                        </m:r>
                      </m:e>
                      <m:sub>
                        <m:r>
                          <a:rPr lang="en-AU" sz="1800" b="0" i="1" smtClean="0">
                            <a:solidFill>
                              <a:schemeClr val="accent2">
                                <a:lumMod val="50000"/>
                                <a:alpha val="77000"/>
                              </a:schemeClr>
                            </a:solidFill>
                            <a:latin typeface="Cambria Math" panose="02040503050406030204" pitchFamily="18" charset="0"/>
                          </a:rPr>
                          <m:t>𝑛</m:t>
                        </m:r>
                      </m:sub>
                    </m:sSub>
                    <m:r>
                      <a:rPr lang="en-AU" sz="1800" i="1">
                        <a:solidFill>
                          <a:schemeClr val="accent2">
                            <a:lumMod val="50000"/>
                            <a:alpha val="77000"/>
                          </a:schemeClr>
                        </a:solidFill>
                        <a:latin typeface="Cambria Math" panose="02040503050406030204" pitchFamily="18" charset="0"/>
                      </a:rPr>
                      <m:t> </m:t>
                    </m:r>
                  </m:oMath>
                </a14:m>
                <a:r>
                  <a:rPr lang="en-US" sz="1800" dirty="0"/>
                  <a:t>−257.85</a:t>
                </a:r>
              </a:p>
              <a:p>
                <a:pPr marL="0" indent="0">
                  <a:buNone/>
                </a:pPr>
                <a:r>
                  <a:rPr lang="en-US" sz="1800" dirty="0"/>
                  <a:t>1. Use your calculator to determine recursively the balance of the loan after Alyssa has made each of the four payments.</a:t>
                </a:r>
              </a:p>
              <a:p>
                <a:pPr marL="0" indent="0">
                  <a:buNone/>
                </a:pPr>
                <a:r>
                  <a:rPr lang="en-US" sz="1800" dirty="0"/>
                  <a:t>2. What is the balance of the loan (the amount she still owes) after she has made two payments? Give your answer to the nearest cent.</a:t>
                </a:r>
              </a:p>
              <a:p>
                <a:pPr marL="0" indent="0">
                  <a:buNone/>
                </a:pPr>
                <a:r>
                  <a:rPr lang="en-US" sz="1800" dirty="0"/>
                  <a:t>3. Is the loan fully paid out after four payments have been made? If not, how much will the last payment have to be to ensure that the loan is fully repaid after four payments?</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14:m>
                  <m:oMath xmlns:m="http://schemas.openxmlformats.org/officeDocument/2006/math">
                    <m:sSub>
                      <m:sSubPr>
                        <m:ctrlPr>
                          <a:rPr lang="en-US" sz="1800" i="1">
                            <a:solidFill>
                              <a:schemeClr val="accent2">
                                <a:lumMod val="50000"/>
                                <a:alpha val="77000"/>
                              </a:schemeClr>
                            </a:solidFill>
                            <a:latin typeface="Cambria Math" panose="02040503050406030204" pitchFamily="18" charset="0"/>
                          </a:rPr>
                        </m:ctrlPr>
                      </m:sSubPr>
                      <m:e>
                        <m:r>
                          <a:rPr lang="en-AU" sz="1800" b="0" i="1" smtClean="0">
                            <a:solidFill>
                              <a:schemeClr val="accent2">
                                <a:lumMod val="50000"/>
                                <a:alpha val="77000"/>
                              </a:schemeClr>
                            </a:solidFill>
                            <a:latin typeface="Cambria Math" panose="02040503050406030204" pitchFamily="18" charset="0"/>
                          </a:rPr>
                          <m:t>1. </m:t>
                        </m:r>
                        <m:r>
                          <a:rPr lang="en-AU" sz="1800" i="1">
                            <a:solidFill>
                              <a:schemeClr val="accent2">
                                <a:lumMod val="50000"/>
                                <a:alpha val="77000"/>
                              </a:schemeClr>
                            </a:solidFill>
                            <a:latin typeface="Cambria Math" panose="02040503050406030204" pitchFamily="18" charset="0"/>
                          </a:rPr>
                          <m:t>𝑉</m:t>
                        </m:r>
                      </m:e>
                      <m:sub>
                        <m:r>
                          <a:rPr lang="en-AU" sz="1800" i="1">
                            <a:solidFill>
                              <a:schemeClr val="accent2">
                                <a:lumMod val="50000"/>
                                <a:alpha val="77000"/>
                              </a:schemeClr>
                            </a:solidFill>
                            <a:latin typeface="Cambria Math" panose="02040503050406030204" pitchFamily="18" charset="0"/>
                          </a:rPr>
                          <m:t>0</m:t>
                        </m:r>
                      </m:sub>
                    </m:sSub>
                    <m:r>
                      <a:rPr lang="en-AU" sz="1800" i="1">
                        <a:solidFill>
                          <a:schemeClr val="accent2">
                            <a:lumMod val="50000"/>
                            <a:alpha val="77000"/>
                          </a:schemeClr>
                        </a:solidFill>
                        <a:latin typeface="Cambria Math" panose="02040503050406030204" pitchFamily="18" charset="0"/>
                      </a:rPr>
                      <m:t> </m:t>
                    </m:r>
                  </m:oMath>
                </a14:m>
                <a:r>
                  <a:rPr lang="en-US" sz="1800" dirty="0"/>
                  <a:t>=1000,</a:t>
                </a:r>
                <a:r>
                  <a:rPr lang="en-US" sz="1800" dirty="0">
                    <a:solidFill>
                      <a:schemeClr val="accent2">
                        <a:lumMod val="50000"/>
                        <a:alpha val="77000"/>
                      </a:schemeClr>
                    </a:solidFill>
                  </a:rPr>
                  <a:t> </a:t>
                </a:r>
                <a14:m>
                  <m:oMath xmlns:m="http://schemas.openxmlformats.org/officeDocument/2006/math">
                    <m:sSub>
                      <m:sSubPr>
                        <m:ctrlPr>
                          <a:rPr lang="en-US" sz="1800" i="1">
                            <a:solidFill>
                              <a:schemeClr val="accent2">
                                <a:lumMod val="50000"/>
                                <a:alpha val="77000"/>
                              </a:schemeClr>
                            </a:solidFill>
                            <a:latin typeface="Cambria Math" panose="02040503050406030204" pitchFamily="18" charset="0"/>
                          </a:rPr>
                        </m:ctrlPr>
                      </m:sSubPr>
                      <m:e>
                        <m:r>
                          <a:rPr lang="en-AU" sz="1800" i="1">
                            <a:solidFill>
                              <a:schemeClr val="accent2">
                                <a:lumMod val="50000"/>
                                <a:alpha val="77000"/>
                              </a:schemeClr>
                            </a:solidFill>
                            <a:latin typeface="Cambria Math" panose="02040503050406030204" pitchFamily="18" charset="0"/>
                          </a:rPr>
                          <m:t>𝑉</m:t>
                        </m:r>
                      </m:e>
                      <m:sub>
                        <m:r>
                          <a:rPr lang="en-AU" sz="1800" i="1">
                            <a:solidFill>
                              <a:schemeClr val="accent2">
                                <a:lumMod val="50000"/>
                                <a:alpha val="77000"/>
                              </a:schemeClr>
                            </a:solidFill>
                            <a:latin typeface="Cambria Math" panose="02040503050406030204" pitchFamily="18" charset="0"/>
                          </a:rPr>
                          <m:t>1</m:t>
                        </m:r>
                      </m:sub>
                    </m:sSub>
                    <m:r>
                      <a:rPr lang="en-AU" sz="1800" i="1">
                        <a:solidFill>
                          <a:schemeClr val="accent2">
                            <a:lumMod val="50000"/>
                            <a:alpha val="77000"/>
                          </a:schemeClr>
                        </a:solidFill>
                        <a:latin typeface="Cambria Math" panose="02040503050406030204" pitchFamily="18" charset="0"/>
                      </a:rPr>
                      <m:t> </m:t>
                    </m:r>
                  </m:oMath>
                </a14:m>
                <a:r>
                  <a:rPr lang="en-US" sz="1800" dirty="0"/>
                  <a:t>=754.65,</a:t>
                </a:r>
                <a:r>
                  <a:rPr lang="en-US" sz="1800" dirty="0">
                    <a:solidFill>
                      <a:schemeClr val="accent2">
                        <a:lumMod val="50000"/>
                        <a:alpha val="77000"/>
                      </a:schemeClr>
                    </a:solidFill>
                  </a:rPr>
                  <a:t> </a:t>
                </a:r>
                <a14:m>
                  <m:oMath xmlns:m="http://schemas.openxmlformats.org/officeDocument/2006/math">
                    <m:sSub>
                      <m:sSubPr>
                        <m:ctrlPr>
                          <a:rPr lang="en-US" sz="1800" i="1">
                            <a:solidFill>
                              <a:schemeClr val="accent2">
                                <a:lumMod val="50000"/>
                                <a:alpha val="77000"/>
                              </a:schemeClr>
                            </a:solidFill>
                            <a:latin typeface="Cambria Math" panose="02040503050406030204" pitchFamily="18" charset="0"/>
                          </a:rPr>
                        </m:ctrlPr>
                      </m:sSubPr>
                      <m:e>
                        <m:r>
                          <a:rPr lang="en-AU" sz="1800" i="1">
                            <a:solidFill>
                              <a:schemeClr val="accent2">
                                <a:lumMod val="50000"/>
                                <a:alpha val="77000"/>
                              </a:schemeClr>
                            </a:solidFill>
                            <a:latin typeface="Cambria Math" panose="02040503050406030204" pitchFamily="18" charset="0"/>
                          </a:rPr>
                          <m:t>𝑉</m:t>
                        </m:r>
                      </m:e>
                      <m:sub>
                        <m:r>
                          <a:rPr lang="en-AU" sz="1800" b="0" i="1" smtClean="0">
                            <a:solidFill>
                              <a:schemeClr val="accent2">
                                <a:lumMod val="50000"/>
                                <a:alpha val="77000"/>
                              </a:schemeClr>
                            </a:solidFill>
                            <a:latin typeface="Cambria Math" panose="02040503050406030204" pitchFamily="18" charset="0"/>
                          </a:rPr>
                          <m:t>2</m:t>
                        </m:r>
                      </m:sub>
                    </m:sSub>
                    <m:r>
                      <a:rPr lang="en-AU" sz="1800" i="1">
                        <a:solidFill>
                          <a:schemeClr val="accent2">
                            <a:lumMod val="50000"/>
                            <a:alpha val="77000"/>
                          </a:schemeClr>
                        </a:solidFill>
                        <a:latin typeface="Cambria Math" panose="02040503050406030204" pitchFamily="18" charset="0"/>
                      </a:rPr>
                      <m:t> </m:t>
                    </m:r>
                  </m:oMath>
                </a14:m>
                <a:r>
                  <a:rPr lang="en-US" sz="1800" dirty="0"/>
                  <a:t>=506.23, </a:t>
                </a:r>
                <a14:m>
                  <m:oMath xmlns:m="http://schemas.openxmlformats.org/officeDocument/2006/math">
                    <m:sSub>
                      <m:sSubPr>
                        <m:ctrlPr>
                          <a:rPr lang="en-US" sz="1800" i="1">
                            <a:solidFill>
                              <a:schemeClr val="accent2">
                                <a:lumMod val="50000"/>
                                <a:alpha val="77000"/>
                              </a:schemeClr>
                            </a:solidFill>
                            <a:latin typeface="Cambria Math" panose="02040503050406030204" pitchFamily="18" charset="0"/>
                          </a:rPr>
                        </m:ctrlPr>
                      </m:sSubPr>
                      <m:e>
                        <m:r>
                          <a:rPr lang="en-AU" sz="1800" i="1">
                            <a:solidFill>
                              <a:schemeClr val="accent2">
                                <a:lumMod val="50000"/>
                                <a:alpha val="77000"/>
                              </a:schemeClr>
                            </a:solidFill>
                            <a:latin typeface="Cambria Math" panose="02040503050406030204" pitchFamily="18" charset="0"/>
                          </a:rPr>
                          <m:t>𝑉</m:t>
                        </m:r>
                      </m:e>
                      <m:sub>
                        <m:r>
                          <a:rPr lang="en-AU" sz="1800" b="0" i="1" smtClean="0">
                            <a:solidFill>
                              <a:schemeClr val="accent2">
                                <a:lumMod val="50000"/>
                                <a:alpha val="77000"/>
                              </a:schemeClr>
                            </a:solidFill>
                            <a:latin typeface="Cambria Math" panose="02040503050406030204" pitchFamily="18" charset="0"/>
                          </a:rPr>
                          <m:t>3</m:t>
                        </m:r>
                      </m:sub>
                    </m:sSub>
                    <m:r>
                      <a:rPr lang="en-AU" sz="1800" i="1">
                        <a:solidFill>
                          <a:schemeClr val="accent2">
                            <a:lumMod val="50000"/>
                            <a:alpha val="77000"/>
                          </a:schemeClr>
                        </a:solidFill>
                        <a:latin typeface="Cambria Math" panose="02040503050406030204" pitchFamily="18" charset="0"/>
                      </a:rPr>
                      <m:t> </m:t>
                    </m:r>
                  </m:oMath>
                </a14:m>
                <a:r>
                  <a:rPr lang="en-US" sz="1800" dirty="0"/>
                  <a:t>=254.71, </a:t>
                </a:r>
                <a14:m>
                  <m:oMath xmlns:m="http://schemas.openxmlformats.org/officeDocument/2006/math">
                    <m:sSub>
                      <m:sSubPr>
                        <m:ctrlPr>
                          <a:rPr lang="en-US" sz="1800" i="1">
                            <a:solidFill>
                              <a:schemeClr val="accent2">
                                <a:lumMod val="50000"/>
                                <a:alpha val="77000"/>
                              </a:schemeClr>
                            </a:solidFill>
                            <a:latin typeface="Cambria Math" panose="02040503050406030204" pitchFamily="18" charset="0"/>
                          </a:rPr>
                        </m:ctrlPr>
                      </m:sSubPr>
                      <m:e>
                        <m:r>
                          <a:rPr lang="en-AU" sz="1800" i="1">
                            <a:solidFill>
                              <a:schemeClr val="accent2">
                                <a:lumMod val="50000"/>
                                <a:alpha val="77000"/>
                              </a:schemeClr>
                            </a:solidFill>
                            <a:latin typeface="Cambria Math" panose="02040503050406030204" pitchFamily="18" charset="0"/>
                          </a:rPr>
                          <m:t>𝑉</m:t>
                        </m:r>
                      </m:e>
                      <m:sub>
                        <m:r>
                          <a:rPr lang="en-AU" sz="1800" b="0" i="1" smtClean="0">
                            <a:solidFill>
                              <a:schemeClr val="accent2">
                                <a:lumMod val="50000"/>
                                <a:alpha val="77000"/>
                              </a:schemeClr>
                            </a:solidFill>
                            <a:latin typeface="Cambria Math" panose="02040503050406030204" pitchFamily="18" charset="0"/>
                          </a:rPr>
                          <m:t>4</m:t>
                        </m:r>
                      </m:sub>
                    </m:sSub>
                    <m:r>
                      <a:rPr lang="en-AU" sz="1800" i="1">
                        <a:solidFill>
                          <a:schemeClr val="accent2">
                            <a:lumMod val="50000"/>
                            <a:alpha val="77000"/>
                          </a:schemeClr>
                        </a:solidFill>
                        <a:latin typeface="Cambria Math" panose="02040503050406030204" pitchFamily="18" charset="0"/>
                      </a:rPr>
                      <m:t> </m:t>
                    </m:r>
                  </m:oMath>
                </a14:m>
                <a:r>
                  <a:rPr lang="en-US" sz="1800" dirty="0"/>
                  <a:t>=0.04</a:t>
                </a:r>
              </a:p>
              <a:p>
                <a:pPr marL="0" indent="0">
                  <a:buNone/>
                </a:pPr>
                <a:r>
                  <a:rPr lang="en-US" sz="1800" dirty="0"/>
                  <a:t>2. </a:t>
                </a:r>
                <a14:m>
                  <m:oMath xmlns:m="http://schemas.openxmlformats.org/officeDocument/2006/math">
                    <m:sSub>
                      <m:sSubPr>
                        <m:ctrlPr>
                          <a:rPr lang="en-US" sz="1800" i="1">
                            <a:solidFill>
                              <a:schemeClr val="accent2">
                                <a:lumMod val="50000"/>
                                <a:alpha val="77000"/>
                              </a:schemeClr>
                            </a:solidFill>
                            <a:latin typeface="Cambria Math" panose="02040503050406030204" pitchFamily="18" charset="0"/>
                          </a:rPr>
                        </m:ctrlPr>
                      </m:sSubPr>
                      <m:e>
                        <m:r>
                          <a:rPr lang="en-AU" sz="1800" i="1">
                            <a:solidFill>
                              <a:schemeClr val="accent2">
                                <a:lumMod val="50000"/>
                                <a:alpha val="77000"/>
                              </a:schemeClr>
                            </a:solidFill>
                            <a:latin typeface="Cambria Math" panose="02040503050406030204" pitchFamily="18" charset="0"/>
                          </a:rPr>
                          <m:t>𝑉</m:t>
                        </m:r>
                      </m:e>
                      <m:sub>
                        <m:r>
                          <a:rPr lang="en-AU" sz="1800" i="1">
                            <a:solidFill>
                              <a:schemeClr val="accent2">
                                <a:lumMod val="50000"/>
                                <a:alpha val="77000"/>
                              </a:schemeClr>
                            </a:solidFill>
                            <a:latin typeface="Cambria Math" panose="02040503050406030204" pitchFamily="18" charset="0"/>
                          </a:rPr>
                          <m:t>2</m:t>
                        </m:r>
                      </m:sub>
                    </m:sSub>
                    <m:r>
                      <a:rPr lang="en-AU" sz="1800" i="1">
                        <a:solidFill>
                          <a:schemeClr val="accent2">
                            <a:lumMod val="50000"/>
                            <a:alpha val="77000"/>
                          </a:schemeClr>
                        </a:solidFill>
                        <a:latin typeface="Cambria Math" panose="02040503050406030204" pitchFamily="18" charset="0"/>
                      </a:rPr>
                      <m:t> </m:t>
                    </m:r>
                  </m:oMath>
                </a14:m>
                <a:r>
                  <a:rPr lang="en-US" sz="1800" dirty="0"/>
                  <a:t>=506.23</a:t>
                </a:r>
              </a:p>
              <a:p>
                <a:pPr marL="0" indent="0">
                  <a:buNone/>
                </a:pPr>
                <a:r>
                  <a:rPr lang="en-US" sz="1800" dirty="0"/>
                  <a:t>3. No, Should be 257.85+0.04=257.89</a:t>
                </a:r>
              </a:p>
              <a:p>
                <a:endParaRPr lang="en-US" sz="1800" dirty="0"/>
              </a:p>
            </p:txBody>
          </p:sp>
        </mc:Choice>
        <mc:Fallback xmlns="">
          <p:sp>
            <p:nvSpPr>
              <p:cNvPr id="3" name="Content Placeholder 2">
                <a:extLst>
                  <a:ext uri="{FF2B5EF4-FFF2-40B4-BE49-F238E27FC236}">
                    <a16:creationId xmlns:a16="http://schemas.microsoft.com/office/drawing/2014/main" id="{5511A5CC-A3E2-2E44-A681-B7B15564C816}"/>
                  </a:ext>
                </a:extLst>
              </p:cNvPr>
              <p:cNvSpPr>
                <a:spLocks noGrp="1" noRot="1" noChangeAspect="1" noMove="1" noResize="1" noEditPoints="1" noAdjustHandles="1" noChangeArrowheads="1" noChangeShapeType="1" noTextEdit="1"/>
              </p:cNvSpPr>
              <p:nvPr>
                <p:ph idx="1"/>
              </p:nvPr>
            </p:nvSpPr>
            <p:spPr>
              <a:xfrm>
                <a:off x="889000" y="482600"/>
                <a:ext cx="11303000" cy="2806700"/>
              </a:xfrm>
              <a:blipFill>
                <a:blip r:embed="rId2"/>
                <a:stretch>
                  <a:fillRect l="-1347" t="-1345" r="-1235" b="-118386"/>
                </a:stretch>
              </a:blipFill>
            </p:spPr>
            <p:txBody>
              <a:bodyPr/>
              <a:lstStyle/>
              <a:p>
                <a:r>
                  <a:rPr lang="en-US">
                    <a:noFill/>
                  </a:rPr>
                  <a:t> </a:t>
                </a:r>
              </a:p>
            </p:txBody>
          </p:sp>
        </mc:Fallback>
      </mc:AlternateContent>
      <p:pic>
        <p:nvPicPr>
          <p:cNvPr id="5" name="Picture 2" descr="Example red stamp illustration Stock Vector Image &amp; Art - Alamy">
            <a:extLst>
              <a:ext uri="{FF2B5EF4-FFF2-40B4-BE49-F238E27FC236}">
                <a16:creationId xmlns:a16="http://schemas.microsoft.com/office/drawing/2014/main" id="{1BD38BEA-4A39-BD4F-8A22-FFE4DF0D11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1706" y="5644603"/>
            <a:ext cx="1260294" cy="12196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15D2C83-AC52-47B0-9AB9-2508C12D21AB}"/>
              </a:ext>
            </a:extLst>
          </p:cNvPr>
          <p:cNvPicPr>
            <a:picLocks noChangeAspect="1"/>
          </p:cNvPicPr>
          <p:nvPr/>
        </p:nvPicPr>
        <p:blipFill>
          <a:blip r:embed="rId4"/>
          <a:stretch>
            <a:fillRect/>
          </a:stretch>
        </p:blipFill>
        <p:spPr>
          <a:xfrm>
            <a:off x="6460776" y="3158672"/>
            <a:ext cx="4386012" cy="2915557"/>
          </a:xfrm>
          <a:prstGeom prst="rect">
            <a:avLst/>
          </a:prstGeom>
        </p:spPr>
      </p:pic>
      <p:sp>
        <p:nvSpPr>
          <p:cNvPr id="8" name="TextBox 7">
            <a:extLst>
              <a:ext uri="{FF2B5EF4-FFF2-40B4-BE49-F238E27FC236}">
                <a16:creationId xmlns:a16="http://schemas.microsoft.com/office/drawing/2014/main" id="{B6ABE46E-C5D8-4CE1-9622-2A137850E835}"/>
              </a:ext>
            </a:extLst>
          </p:cNvPr>
          <p:cNvSpPr txBox="1"/>
          <p:nvPr/>
        </p:nvSpPr>
        <p:spPr>
          <a:xfrm>
            <a:off x="991037" y="3882176"/>
            <a:ext cx="3406791" cy="584775"/>
          </a:xfrm>
          <a:prstGeom prst="rect">
            <a:avLst/>
          </a:prstGeom>
          <a:noFill/>
        </p:spPr>
        <p:txBody>
          <a:bodyPr wrap="square" rtlCol="0">
            <a:spAutoFit/>
          </a:bodyPr>
          <a:lstStyle/>
          <a:p>
            <a:r>
              <a:rPr lang="en-US" sz="3200" dirty="0">
                <a:highlight>
                  <a:srgbClr val="00FF00"/>
                </a:highlight>
              </a:rPr>
              <a:t>CAS Notes 6.16.7</a:t>
            </a:r>
            <a:endParaRPr lang="en-AU" sz="3200" dirty="0">
              <a:highlight>
                <a:srgbClr val="00FF00"/>
              </a:highlight>
            </a:endParaRPr>
          </a:p>
        </p:txBody>
      </p:sp>
      <p:sp>
        <p:nvSpPr>
          <p:cNvPr id="9" name="TextBox 8">
            <a:extLst>
              <a:ext uri="{FF2B5EF4-FFF2-40B4-BE49-F238E27FC236}">
                <a16:creationId xmlns:a16="http://schemas.microsoft.com/office/drawing/2014/main" id="{826FA68B-C665-4572-8D3E-BFCB9C466D88}"/>
              </a:ext>
            </a:extLst>
          </p:cNvPr>
          <p:cNvSpPr txBox="1"/>
          <p:nvPr/>
        </p:nvSpPr>
        <p:spPr>
          <a:xfrm>
            <a:off x="9465261" y="774700"/>
            <a:ext cx="2683850" cy="584775"/>
          </a:xfrm>
          <a:prstGeom prst="rect">
            <a:avLst/>
          </a:prstGeom>
          <a:noFill/>
        </p:spPr>
        <p:txBody>
          <a:bodyPr wrap="square" rtlCol="0">
            <a:spAutoFit/>
          </a:bodyPr>
          <a:lstStyle/>
          <a:p>
            <a:r>
              <a:rPr lang="en-US" sz="3200" dirty="0">
                <a:highlight>
                  <a:srgbClr val="00FF00"/>
                </a:highlight>
              </a:rPr>
              <a:t>CAS Notes 6.1</a:t>
            </a:r>
            <a:endParaRPr lang="en-AU" sz="3200" dirty="0">
              <a:highlight>
                <a:srgbClr val="00FF00"/>
              </a:highlight>
            </a:endParaRPr>
          </a:p>
        </p:txBody>
      </p:sp>
    </p:spTree>
    <p:extLst>
      <p:ext uri="{BB962C8B-B14F-4D97-AF65-F5344CB8AC3E}">
        <p14:creationId xmlns:p14="http://schemas.microsoft.com/office/powerpoint/2010/main" val="122848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2935F-00DE-0B4C-B03B-A25DD8DCA2A7}"/>
              </a:ext>
            </a:extLst>
          </p:cNvPr>
          <p:cNvSpPr>
            <a:spLocks noGrp="1"/>
          </p:cNvSpPr>
          <p:nvPr>
            <p:ph type="title"/>
          </p:nvPr>
        </p:nvSpPr>
        <p:spPr>
          <a:xfrm>
            <a:off x="187325" y="212952"/>
            <a:ext cx="5641975" cy="812573"/>
          </a:xfrm>
        </p:spPr>
        <p:txBody>
          <a:bodyPr/>
          <a:lstStyle/>
          <a:p>
            <a:r>
              <a:rPr lang="en-US" dirty="0"/>
              <a:t>Amortisation tables</a:t>
            </a:r>
          </a:p>
        </p:txBody>
      </p:sp>
      <p:sp>
        <p:nvSpPr>
          <p:cNvPr id="3" name="Content Placeholder 2">
            <a:extLst>
              <a:ext uri="{FF2B5EF4-FFF2-40B4-BE49-F238E27FC236}">
                <a16:creationId xmlns:a16="http://schemas.microsoft.com/office/drawing/2014/main" id="{87C1272D-3BA6-7441-8B08-85D62D25ADD0}"/>
              </a:ext>
            </a:extLst>
          </p:cNvPr>
          <p:cNvSpPr>
            <a:spLocks noGrp="1"/>
          </p:cNvSpPr>
          <p:nvPr>
            <p:ph idx="1"/>
          </p:nvPr>
        </p:nvSpPr>
        <p:spPr>
          <a:xfrm>
            <a:off x="987425" y="1476375"/>
            <a:ext cx="10406063" cy="4356100"/>
          </a:xfrm>
        </p:spPr>
        <p:txBody>
          <a:bodyPr/>
          <a:lstStyle/>
          <a:p>
            <a:r>
              <a:rPr lang="en-US" dirty="0"/>
              <a:t>Loans that are repaid by making regular payments until the balance of the loan is zero are called </a:t>
            </a:r>
            <a:r>
              <a:rPr lang="en-US" dirty="0">
                <a:solidFill>
                  <a:schemeClr val="tx1">
                    <a:alpha val="77000"/>
                  </a:schemeClr>
                </a:solidFill>
              </a:rPr>
              <a:t>amortising loans</a:t>
            </a:r>
            <a:r>
              <a:rPr lang="en-US" dirty="0"/>
              <a:t>.</a:t>
            </a:r>
          </a:p>
          <a:p>
            <a:r>
              <a:rPr lang="en-US" dirty="0"/>
              <a:t>Alyssa’s loan from Example. Interest on the </a:t>
            </a:r>
            <a:r>
              <a:rPr lang="en-US" dirty="0">
                <a:solidFill>
                  <a:schemeClr val="tx1">
                    <a:alpha val="77000"/>
                  </a:schemeClr>
                </a:solidFill>
              </a:rPr>
              <a:t>$1000 </a:t>
            </a:r>
            <a:r>
              <a:rPr lang="en-US" dirty="0"/>
              <a:t>loan was charged at the rate of </a:t>
            </a:r>
            <a:r>
              <a:rPr lang="en-US" dirty="0">
                <a:solidFill>
                  <a:schemeClr val="tx1">
                    <a:alpha val="77000"/>
                  </a:schemeClr>
                </a:solidFill>
              </a:rPr>
              <a:t>1.25%</a:t>
            </a:r>
            <a:r>
              <a:rPr lang="en-US" dirty="0"/>
              <a:t> per month and the loan was to be repaid with four monthly payments of </a:t>
            </a:r>
            <a:r>
              <a:rPr lang="en-US" dirty="0">
                <a:solidFill>
                  <a:schemeClr val="tx1">
                    <a:alpha val="77000"/>
                  </a:schemeClr>
                </a:solidFill>
              </a:rPr>
              <a:t>$257.85</a:t>
            </a:r>
            <a:r>
              <a:rPr lang="en-US" dirty="0"/>
              <a:t>. The first step in the amortisation process is shown in the diagram below.</a:t>
            </a:r>
          </a:p>
        </p:txBody>
      </p:sp>
      <p:cxnSp>
        <p:nvCxnSpPr>
          <p:cNvPr id="5" name="Straight Arrow Connector 4">
            <a:extLst>
              <a:ext uri="{FF2B5EF4-FFF2-40B4-BE49-F238E27FC236}">
                <a16:creationId xmlns:a16="http://schemas.microsoft.com/office/drawing/2014/main" id="{C210CFC8-58D4-094E-8E1C-E7788E3C266A}"/>
              </a:ext>
            </a:extLst>
          </p:cNvPr>
          <p:cNvCxnSpPr>
            <a:cxnSpLocks/>
          </p:cNvCxnSpPr>
          <p:nvPr/>
        </p:nvCxnSpPr>
        <p:spPr>
          <a:xfrm flipV="1">
            <a:off x="8337099" y="445069"/>
            <a:ext cx="1284514" cy="293574"/>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35AC8899-7BAF-A445-96C9-A57E8B9F9892}"/>
              </a:ext>
            </a:extLst>
          </p:cNvPr>
          <p:cNvCxnSpPr>
            <a:cxnSpLocks/>
          </p:cNvCxnSpPr>
          <p:nvPr/>
        </p:nvCxnSpPr>
        <p:spPr>
          <a:xfrm>
            <a:off x="8337099" y="944564"/>
            <a:ext cx="1284514" cy="251732"/>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948167B-E3DD-FB40-A587-2A88B3316258}"/>
              </a:ext>
            </a:extLst>
          </p:cNvPr>
          <p:cNvSpPr txBox="1"/>
          <p:nvPr/>
        </p:nvSpPr>
        <p:spPr>
          <a:xfrm>
            <a:off x="6517822" y="619238"/>
            <a:ext cx="1988457" cy="461665"/>
          </a:xfrm>
          <a:prstGeom prst="rect">
            <a:avLst/>
          </a:prstGeom>
          <a:noFill/>
        </p:spPr>
        <p:txBody>
          <a:bodyPr wrap="square" rtlCol="0">
            <a:spAutoFit/>
          </a:bodyPr>
          <a:lstStyle/>
          <a:p>
            <a:r>
              <a:rPr lang="en-US" sz="2400" dirty="0"/>
              <a:t>repayment</a:t>
            </a:r>
          </a:p>
        </p:txBody>
      </p:sp>
      <p:sp>
        <p:nvSpPr>
          <p:cNvPr id="12" name="TextBox 11">
            <a:extLst>
              <a:ext uri="{FF2B5EF4-FFF2-40B4-BE49-F238E27FC236}">
                <a16:creationId xmlns:a16="http://schemas.microsoft.com/office/drawing/2014/main" id="{B4A261F7-6DD3-3348-B1AD-1D85EA6F0B8E}"/>
              </a:ext>
            </a:extLst>
          </p:cNvPr>
          <p:cNvSpPr txBox="1"/>
          <p:nvPr/>
        </p:nvSpPr>
        <p:spPr>
          <a:xfrm>
            <a:off x="9712327" y="276978"/>
            <a:ext cx="1988457" cy="461665"/>
          </a:xfrm>
          <a:prstGeom prst="rect">
            <a:avLst/>
          </a:prstGeom>
          <a:noFill/>
        </p:spPr>
        <p:txBody>
          <a:bodyPr wrap="square" rtlCol="0">
            <a:spAutoFit/>
          </a:bodyPr>
          <a:lstStyle/>
          <a:p>
            <a:r>
              <a:rPr lang="en-US" sz="2400" dirty="0"/>
              <a:t>The interest</a:t>
            </a:r>
          </a:p>
        </p:txBody>
      </p:sp>
      <p:sp>
        <p:nvSpPr>
          <p:cNvPr id="13" name="TextBox 12">
            <a:extLst>
              <a:ext uri="{FF2B5EF4-FFF2-40B4-BE49-F238E27FC236}">
                <a16:creationId xmlns:a16="http://schemas.microsoft.com/office/drawing/2014/main" id="{AB3C7365-2E14-2E40-A7F3-7AE5F79AA4C2}"/>
              </a:ext>
            </a:extLst>
          </p:cNvPr>
          <p:cNvSpPr txBox="1"/>
          <p:nvPr/>
        </p:nvSpPr>
        <p:spPr>
          <a:xfrm>
            <a:off x="9712327" y="964068"/>
            <a:ext cx="2562678" cy="461665"/>
          </a:xfrm>
          <a:prstGeom prst="rect">
            <a:avLst/>
          </a:prstGeom>
          <a:noFill/>
        </p:spPr>
        <p:txBody>
          <a:bodyPr wrap="square" rtlCol="0">
            <a:spAutoFit/>
          </a:bodyPr>
          <a:lstStyle/>
          <a:p>
            <a:r>
              <a:rPr lang="en-US" sz="2400" dirty="0"/>
              <a:t>The principal</a:t>
            </a:r>
          </a:p>
        </p:txBody>
      </p:sp>
      <p:sp>
        <p:nvSpPr>
          <p:cNvPr id="15" name="Rectangle 14">
            <a:extLst>
              <a:ext uri="{FF2B5EF4-FFF2-40B4-BE49-F238E27FC236}">
                <a16:creationId xmlns:a16="http://schemas.microsoft.com/office/drawing/2014/main" id="{30AFDF5B-9804-5A46-A533-E3591A5A5632}"/>
              </a:ext>
            </a:extLst>
          </p:cNvPr>
          <p:cNvSpPr/>
          <p:nvPr/>
        </p:nvSpPr>
        <p:spPr>
          <a:xfrm>
            <a:off x="2904217" y="6181182"/>
            <a:ext cx="2821214" cy="707886"/>
          </a:xfrm>
          <a:prstGeom prst="rect">
            <a:avLst/>
          </a:prstGeom>
        </p:spPr>
        <p:txBody>
          <a:bodyPr wrap="square">
            <a:spAutoFit/>
          </a:bodyPr>
          <a:lstStyle/>
          <a:p>
            <a:r>
              <a:rPr lang="en-AU" sz="2000" b="0" i="0" u="none" strike="noStrike" dirty="0">
                <a:solidFill>
                  <a:srgbClr val="000000"/>
                </a:solidFill>
                <a:effectLst/>
                <a:latin typeface="Aldhabi"/>
              </a:rPr>
              <a:t>1.25%</a:t>
            </a:r>
            <a:r>
              <a:rPr lang="en-AU" sz="2000" b="0" i="0" dirty="0">
                <a:solidFill>
                  <a:srgbClr val="000000"/>
                </a:solidFill>
                <a:effectLst/>
                <a:latin typeface="Aldhabi"/>
              </a:rPr>
              <a:t> of </a:t>
            </a:r>
            <a:r>
              <a:rPr lang="en-AU" sz="2000" b="0" i="0" u="none" strike="noStrike" dirty="0">
                <a:solidFill>
                  <a:srgbClr val="000000"/>
                </a:solidFill>
                <a:effectLst/>
                <a:latin typeface="Aldhabi"/>
              </a:rPr>
              <a:t>$1000=$12.50</a:t>
            </a:r>
            <a:br>
              <a:rPr lang="en-AU" sz="2000" dirty="0">
                <a:latin typeface="Aldhabi"/>
              </a:rPr>
            </a:br>
            <a:endParaRPr lang="en-US" sz="2000" dirty="0">
              <a:latin typeface="Aldhabi"/>
            </a:endParaRPr>
          </a:p>
        </p:txBody>
      </p:sp>
      <p:sp>
        <p:nvSpPr>
          <p:cNvPr id="16" name="Rectangle 15">
            <a:extLst>
              <a:ext uri="{FF2B5EF4-FFF2-40B4-BE49-F238E27FC236}">
                <a16:creationId xmlns:a16="http://schemas.microsoft.com/office/drawing/2014/main" id="{67500F46-2DFF-3041-9C0A-3CF7E9BE985D}"/>
              </a:ext>
            </a:extLst>
          </p:cNvPr>
          <p:cNvSpPr/>
          <p:nvPr/>
        </p:nvSpPr>
        <p:spPr>
          <a:xfrm>
            <a:off x="5829300" y="5729228"/>
            <a:ext cx="3458483" cy="1015663"/>
          </a:xfrm>
          <a:prstGeom prst="rect">
            <a:avLst/>
          </a:prstGeom>
        </p:spPr>
        <p:txBody>
          <a:bodyPr wrap="square">
            <a:spAutoFit/>
          </a:bodyPr>
          <a:lstStyle/>
          <a:p>
            <a:r>
              <a:rPr lang="en-AU" sz="2000" b="0" i="0" u="none" strike="noStrike" dirty="0">
                <a:solidFill>
                  <a:srgbClr val="000000"/>
                </a:solidFill>
                <a:effectLst/>
                <a:latin typeface="Aharoni"/>
              </a:rPr>
              <a:t>$245.35</a:t>
            </a:r>
            <a:r>
              <a:rPr lang="en-AU" sz="2000" b="0" i="0" dirty="0">
                <a:solidFill>
                  <a:srgbClr val="000000"/>
                </a:solidFill>
                <a:effectLst/>
                <a:latin typeface="Aharoni"/>
              </a:rPr>
              <a:t> </a:t>
            </a:r>
            <a:r>
              <a:rPr lang="en-AU" sz="2000" dirty="0">
                <a:solidFill>
                  <a:srgbClr val="000000"/>
                </a:solidFill>
                <a:latin typeface="Aharoni"/>
              </a:rPr>
              <a:t>= </a:t>
            </a:r>
            <a:r>
              <a:rPr lang="en-AU" sz="2000" b="0" i="0" u="none" strike="noStrike" dirty="0">
                <a:solidFill>
                  <a:srgbClr val="000000"/>
                </a:solidFill>
                <a:effectLst/>
                <a:latin typeface="Aharoni"/>
              </a:rPr>
              <a:t>($257.85−$12.50)</a:t>
            </a:r>
            <a:endParaRPr lang="en-AU" sz="2000" b="0" i="0" dirty="0">
              <a:solidFill>
                <a:srgbClr val="000000"/>
              </a:solidFill>
              <a:effectLst/>
              <a:latin typeface="Aharoni"/>
            </a:endParaRPr>
          </a:p>
          <a:p>
            <a:br>
              <a:rPr lang="en-AU" sz="2000" dirty="0">
                <a:latin typeface="Aharoni"/>
              </a:rPr>
            </a:br>
            <a:endParaRPr lang="en-US" sz="2000" dirty="0">
              <a:latin typeface="Aharoni"/>
            </a:endParaRPr>
          </a:p>
        </p:txBody>
      </p:sp>
      <p:sp>
        <p:nvSpPr>
          <p:cNvPr id="17" name="Rectangle 16">
            <a:extLst>
              <a:ext uri="{FF2B5EF4-FFF2-40B4-BE49-F238E27FC236}">
                <a16:creationId xmlns:a16="http://schemas.microsoft.com/office/drawing/2014/main" id="{CDCF9812-1C62-624B-9A39-5E8324ABA0C3}"/>
              </a:ext>
            </a:extLst>
          </p:cNvPr>
          <p:cNvSpPr/>
          <p:nvPr/>
        </p:nvSpPr>
        <p:spPr>
          <a:xfrm>
            <a:off x="8758010" y="6181182"/>
            <a:ext cx="3618591" cy="707886"/>
          </a:xfrm>
          <a:prstGeom prst="rect">
            <a:avLst/>
          </a:prstGeom>
        </p:spPr>
        <p:txBody>
          <a:bodyPr wrap="square">
            <a:spAutoFit/>
          </a:bodyPr>
          <a:lstStyle/>
          <a:p>
            <a:r>
              <a:rPr lang="en-AU" sz="2000" b="0" i="0" u="none" strike="noStrike" dirty="0">
                <a:solidFill>
                  <a:srgbClr val="000000"/>
                </a:solidFill>
                <a:effectLst/>
                <a:latin typeface="Open Sans"/>
              </a:rPr>
              <a:t>$754.65</a:t>
            </a:r>
            <a:r>
              <a:rPr lang="en-AU" sz="2000" b="0" i="0" dirty="0">
                <a:solidFill>
                  <a:srgbClr val="000000"/>
                </a:solidFill>
                <a:effectLst/>
                <a:latin typeface="Open Sans"/>
              </a:rPr>
              <a:t> =(</a:t>
            </a:r>
            <a:r>
              <a:rPr lang="en-AU" sz="2000" b="0" i="0" u="none" strike="noStrike" dirty="0">
                <a:solidFill>
                  <a:srgbClr val="000000"/>
                </a:solidFill>
                <a:effectLst/>
                <a:latin typeface="Open Sans"/>
              </a:rPr>
              <a:t>$1000−$245.35)</a:t>
            </a:r>
            <a:br>
              <a:rPr lang="en-AU" sz="2000" dirty="0"/>
            </a:br>
            <a:endParaRPr lang="en-US" sz="2000" dirty="0"/>
          </a:p>
        </p:txBody>
      </p:sp>
      <p:pic>
        <p:nvPicPr>
          <p:cNvPr id="18" name="Picture 17">
            <a:extLst>
              <a:ext uri="{FF2B5EF4-FFF2-40B4-BE49-F238E27FC236}">
                <a16:creationId xmlns:a16="http://schemas.microsoft.com/office/drawing/2014/main" id="{4A0DEAC9-9897-5245-B055-36AF294263E8}"/>
              </a:ext>
            </a:extLst>
          </p:cNvPr>
          <p:cNvPicPr>
            <a:picLocks noChangeAspect="1"/>
          </p:cNvPicPr>
          <p:nvPr/>
        </p:nvPicPr>
        <p:blipFill>
          <a:blip r:embed="rId2"/>
          <a:stretch>
            <a:fillRect/>
          </a:stretch>
        </p:blipFill>
        <p:spPr>
          <a:xfrm>
            <a:off x="1076327" y="3515991"/>
            <a:ext cx="10624457" cy="2069060"/>
          </a:xfrm>
          <a:prstGeom prst="rect">
            <a:avLst/>
          </a:prstGeom>
        </p:spPr>
      </p:pic>
      <p:sp>
        <p:nvSpPr>
          <p:cNvPr id="19" name="TextBox 18">
            <a:extLst>
              <a:ext uri="{FF2B5EF4-FFF2-40B4-BE49-F238E27FC236}">
                <a16:creationId xmlns:a16="http://schemas.microsoft.com/office/drawing/2014/main" id="{86DF7C7B-0DF0-4C40-9EB9-DF6D7071007D}"/>
              </a:ext>
            </a:extLst>
          </p:cNvPr>
          <p:cNvSpPr txBox="1"/>
          <p:nvPr/>
        </p:nvSpPr>
        <p:spPr>
          <a:xfrm>
            <a:off x="-46948" y="4673599"/>
            <a:ext cx="1076327" cy="369332"/>
          </a:xfrm>
          <a:prstGeom prst="rect">
            <a:avLst/>
          </a:prstGeom>
          <a:noFill/>
        </p:spPr>
        <p:txBody>
          <a:bodyPr wrap="square" rtlCol="0">
            <a:spAutoFit/>
          </a:bodyPr>
          <a:lstStyle/>
          <a:p>
            <a:r>
              <a:rPr lang="en-US" dirty="0"/>
              <a:t>Month 1</a:t>
            </a:r>
          </a:p>
        </p:txBody>
      </p:sp>
    </p:spTree>
    <p:extLst>
      <p:ext uri="{BB962C8B-B14F-4D97-AF65-F5344CB8AC3E}">
        <p14:creationId xmlns:p14="http://schemas.microsoft.com/office/powerpoint/2010/main" val="421043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18105-59DC-BB49-9584-035881B18810}"/>
              </a:ext>
            </a:extLst>
          </p:cNvPr>
          <p:cNvSpPr>
            <a:spLocks noGrp="1"/>
          </p:cNvSpPr>
          <p:nvPr>
            <p:ph type="title"/>
          </p:nvPr>
        </p:nvSpPr>
        <p:spPr>
          <a:xfrm>
            <a:off x="3185886" y="187946"/>
            <a:ext cx="6255658" cy="838233"/>
          </a:xfrm>
        </p:spPr>
        <p:txBody>
          <a:bodyPr/>
          <a:lstStyle/>
          <a:p>
            <a:r>
              <a:rPr lang="en-US" dirty="0"/>
              <a:t>Amortisation tables</a:t>
            </a:r>
          </a:p>
        </p:txBody>
      </p:sp>
      <p:pic>
        <p:nvPicPr>
          <p:cNvPr id="4" name="Content Placeholder 3">
            <a:extLst>
              <a:ext uri="{FF2B5EF4-FFF2-40B4-BE49-F238E27FC236}">
                <a16:creationId xmlns:a16="http://schemas.microsoft.com/office/drawing/2014/main" id="{8704E4C9-C413-BC49-AC34-860705FEB1C7}"/>
              </a:ext>
            </a:extLst>
          </p:cNvPr>
          <p:cNvPicPr>
            <a:picLocks noGrp="1" noChangeAspect="1"/>
          </p:cNvPicPr>
          <p:nvPr>
            <p:ph idx="1"/>
          </p:nvPr>
        </p:nvPicPr>
        <p:blipFill>
          <a:blip r:embed="rId2"/>
          <a:stretch>
            <a:fillRect/>
          </a:stretch>
        </p:blipFill>
        <p:spPr>
          <a:xfrm>
            <a:off x="1009026" y="2167313"/>
            <a:ext cx="11182974" cy="3066299"/>
          </a:xfrm>
          <a:prstGeom prst="rect">
            <a:avLst/>
          </a:prstGeom>
        </p:spPr>
      </p:pic>
      <p:sp>
        <p:nvSpPr>
          <p:cNvPr id="5" name="Rectangle 4">
            <a:extLst>
              <a:ext uri="{FF2B5EF4-FFF2-40B4-BE49-F238E27FC236}">
                <a16:creationId xmlns:a16="http://schemas.microsoft.com/office/drawing/2014/main" id="{DD655346-0FDA-B64A-A266-6AF8528EF225}"/>
              </a:ext>
            </a:extLst>
          </p:cNvPr>
          <p:cNvSpPr/>
          <p:nvPr/>
        </p:nvSpPr>
        <p:spPr>
          <a:xfrm>
            <a:off x="2670628" y="1026179"/>
            <a:ext cx="6850743" cy="923330"/>
          </a:xfrm>
          <a:prstGeom prst="rect">
            <a:avLst/>
          </a:prstGeom>
          <a:ln w="28575">
            <a:solidFill>
              <a:schemeClr val="accent1"/>
            </a:solidFill>
          </a:ln>
        </p:spPr>
        <p:txBody>
          <a:bodyPr wrap="square">
            <a:spAutoFit/>
          </a:bodyPr>
          <a:lstStyle/>
          <a:p>
            <a:r>
              <a:rPr lang="en-AU" dirty="0">
                <a:solidFill>
                  <a:srgbClr val="000000"/>
                </a:solidFill>
                <a:latin typeface="Open Sans"/>
              </a:rPr>
              <a:t>I</a:t>
            </a:r>
            <a:r>
              <a:rPr lang="en-AU" b="0" i="0" dirty="0">
                <a:solidFill>
                  <a:srgbClr val="000000"/>
                </a:solidFill>
                <a:effectLst/>
                <a:latin typeface="Open Sans"/>
              </a:rPr>
              <a:t>nterest paid = interest rate per payment period </a:t>
            </a:r>
            <a:r>
              <a:rPr lang="en-AU" b="0" i="0" u="none" strike="noStrike" dirty="0">
                <a:solidFill>
                  <a:srgbClr val="000000"/>
                </a:solidFill>
                <a:effectLst/>
                <a:latin typeface="Open Sans"/>
              </a:rPr>
              <a:t>×</a:t>
            </a:r>
            <a:r>
              <a:rPr lang="en-AU" b="0" i="0" dirty="0">
                <a:solidFill>
                  <a:srgbClr val="000000"/>
                </a:solidFill>
                <a:effectLst/>
                <a:latin typeface="Open Sans"/>
              </a:rPr>
              <a:t> unpaid balance</a:t>
            </a:r>
          </a:p>
          <a:p>
            <a:r>
              <a:rPr lang="en-AU" dirty="0"/>
              <a:t>For example, when payment 1 is made, interest paid =1.25% of 1000=$12.50</a:t>
            </a:r>
            <a:endParaRPr lang="en-US" dirty="0"/>
          </a:p>
        </p:txBody>
      </p:sp>
      <p:sp>
        <p:nvSpPr>
          <p:cNvPr id="6" name="Rectangle 5">
            <a:extLst>
              <a:ext uri="{FF2B5EF4-FFF2-40B4-BE49-F238E27FC236}">
                <a16:creationId xmlns:a16="http://schemas.microsoft.com/office/drawing/2014/main" id="{88B10CBB-1F14-0841-82B9-9E74D3E5976C}"/>
              </a:ext>
            </a:extLst>
          </p:cNvPr>
          <p:cNvSpPr/>
          <p:nvPr/>
        </p:nvSpPr>
        <p:spPr>
          <a:xfrm>
            <a:off x="790591" y="5761256"/>
            <a:ext cx="5523124" cy="923330"/>
          </a:xfrm>
          <a:prstGeom prst="rect">
            <a:avLst/>
          </a:prstGeom>
          <a:ln w="28575">
            <a:solidFill>
              <a:schemeClr val="accent1"/>
            </a:solidFill>
          </a:ln>
        </p:spPr>
        <p:txBody>
          <a:bodyPr wrap="square">
            <a:spAutoFit/>
          </a:bodyPr>
          <a:lstStyle/>
          <a:p>
            <a:r>
              <a:rPr lang="en-AU" dirty="0">
                <a:solidFill>
                  <a:srgbClr val="000000"/>
                </a:solidFill>
                <a:latin typeface="Open Sans"/>
              </a:rPr>
              <a:t>P</a:t>
            </a:r>
            <a:r>
              <a:rPr lang="en-AU" b="0" i="0" dirty="0">
                <a:solidFill>
                  <a:srgbClr val="000000"/>
                </a:solidFill>
                <a:effectLst/>
                <a:latin typeface="Open Sans"/>
              </a:rPr>
              <a:t>rincipal reduction = payment made - interest paid</a:t>
            </a:r>
          </a:p>
          <a:p>
            <a:r>
              <a:rPr lang="en-AU" dirty="0"/>
              <a:t>For example, when payment 1 is made, principal reduction =257.85−12.50=$245.35</a:t>
            </a:r>
            <a:endParaRPr lang="en-US" dirty="0"/>
          </a:p>
        </p:txBody>
      </p:sp>
      <p:sp>
        <p:nvSpPr>
          <p:cNvPr id="7" name="Rectangle 6">
            <a:extLst>
              <a:ext uri="{FF2B5EF4-FFF2-40B4-BE49-F238E27FC236}">
                <a16:creationId xmlns:a16="http://schemas.microsoft.com/office/drawing/2014/main" id="{08EBCF95-0AB5-774E-927E-67752793F1D0}"/>
              </a:ext>
            </a:extLst>
          </p:cNvPr>
          <p:cNvSpPr/>
          <p:nvPr/>
        </p:nvSpPr>
        <p:spPr>
          <a:xfrm>
            <a:off x="6313715" y="5761256"/>
            <a:ext cx="5878285" cy="923330"/>
          </a:xfrm>
          <a:prstGeom prst="rect">
            <a:avLst/>
          </a:prstGeom>
          <a:ln w="28575">
            <a:solidFill>
              <a:schemeClr val="accent1"/>
            </a:solidFill>
          </a:ln>
        </p:spPr>
        <p:txBody>
          <a:bodyPr wrap="square">
            <a:spAutoFit/>
          </a:bodyPr>
          <a:lstStyle/>
          <a:p>
            <a:r>
              <a:rPr lang="en-AU" dirty="0">
                <a:solidFill>
                  <a:srgbClr val="000000"/>
                </a:solidFill>
                <a:latin typeface="Open Sans"/>
              </a:rPr>
              <a:t>B</a:t>
            </a:r>
            <a:r>
              <a:rPr lang="en-AU" b="0" i="0" dirty="0">
                <a:solidFill>
                  <a:srgbClr val="000000"/>
                </a:solidFill>
                <a:effectLst/>
                <a:latin typeface="Open Sans"/>
              </a:rPr>
              <a:t>alance of loan = balance owing - reduction in balance</a:t>
            </a:r>
          </a:p>
          <a:p>
            <a:r>
              <a:rPr lang="en-AU" b="0" i="0" dirty="0">
                <a:solidFill>
                  <a:srgbClr val="000000"/>
                </a:solidFill>
                <a:effectLst/>
                <a:latin typeface="Open Sans"/>
              </a:rPr>
              <a:t>For example, when payment</a:t>
            </a:r>
            <a:r>
              <a:rPr lang="en-AU" b="0" i="0" u="none" strike="noStrike" dirty="0">
                <a:solidFill>
                  <a:srgbClr val="000000"/>
                </a:solidFill>
                <a:effectLst/>
                <a:latin typeface="Open Sans"/>
              </a:rPr>
              <a:t>1</a:t>
            </a:r>
            <a:r>
              <a:rPr lang="en-AU" b="0" i="0" dirty="0">
                <a:solidFill>
                  <a:srgbClr val="000000"/>
                </a:solidFill>
                <a:effectLst/>
                <a:latin typeface="Open Sans"/>
              </a:rPr>
              <a:t> is made, reduction in balance </a:t>
            </a:r>
            <a:r>
              <a:rPr lang="en-AU" b="0" i="0" u="none" strike="noStrike" dirty="0">
                <a:solidFill>
                  <a:srgbClr val="000000"/>
                </a:solidFill>
                <a:effectLst/>
                <a:latin typeface="Open Sans"/>
              </a:rPr>
              <a:t>=1000−245.35=$754.65</a:t>
            </a:r>
            <a:endParaRPr lang="en-AU" b="0" i="0" dirty="0">
              <a:solidFill>
                <a:srgbClr val="000000"/>
              </a:solidFill>
              <a:effectLst/>
              <a:latin typeface="Open Sans"/>
            </a:endParaRPr>
          </a:p>
        </p:txBody>
      </p:sp>
      <p:sp>
        <p:nvSpPr>
          <p:cNvPr id="11" name="TextBox 10">
            <a:extLst>
              <a:ext uri="{FF2B5EF4-FFF2-40B4-BE49-F238E27FC236}">
                <a16:creationId xmlns:a16="http://schemas.microsoft.com/office/drawing/2014/main" id="{88A866F8-7C60-5B44-8160-BB0B0B50FBB4}"/>
              </a:ext>
            </a:extLst>
          </p:cNvPr>
          <p:cNvSpPr txBox="1"/>
          <p:nvPr/>
        </p:nvSpPr>
        <p:spPr>
          <a:xfrm>
            <a:off x="4049486" y="5266750"/>
            <a:ext cx="1132114" cy="369332"/>
          </a:xfrm>
          <a:prstGeom prst="rect">
            <a:avLst/>
          </a:prstGeom>
          <a:noFill/>
          <a:ln w="28575">
            <a:solidFill>
              <a:schemeClr val="tx1"/>
            </a:solidFill>
          </a:ln>
        </p:spPr>
        <p:txBody>
          <a:bodyPr wrap="square" rtlCol="0">
            <a:spAutoFit/>
          </a:bodyPr>
          <a:lstStyle/>
          <a:p>
            <a:r>
              <a:rPr lang="en-US" dirty="0"/>
              <a:t>1031.44</a:t>
            </a:r>
          </a:p>
        </p:txBody>
      </p:sp>
      <p:cxnSp>
        <p:nvCxnSpPr>
          <p:cNvPr id="13" name="Straight Arrow Connector 12">
            <a:extLst>
              <a:ext uri="{FF2B5EF4-FFF2-40B4-BE49-F238E27FC236}">
                <a16:creationId xmlns:a16="http://schemas.microsoft.com/office/drawing/2014/main" id="{22614EB2-2EC0-B440-8F29-7003C5277C80}"/>
              </a:ext>
            </a:extLst>
          </p:cNvPr>
          <p:cNvCxnSpPr>
            <a:cxnSpLocks/>
          </p:cNvCxnSpPr>
          <p:nvPr/>
        </p:nvCxnSpPr>
        <p:spPr>
          <a:xfrm>
            <a:off x="5675085" y="1864412"/>
            <a:ext cx="1045029" cy="142466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C8B330C-7F65-5447-8BC8-979418C09A7A}"/>
              </a:ext>
            </a:extLst>
          </p:cNvPr>
          <p:cNvCxnSpPr>
            <a:cxnSpLocks/>
          </p:cNvCxnSpPr>
          <p:nvPr/>
        </p:nvCxnSpPr>
        <p:spPr>
          <a:xfrm flipV="1">
            <a:off x="4564460" y="3289077"/>
            <a:ext cx="4506969" cy="320645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6F78C41-5CDF-7F44-812D-4FE24D67F40E}"/>
              </a:ext>
            </a:extLst>
          </p:cNvPr>
          <p:cNvCxnSpPr>
            <a:cxnSpLocks/>
          </p:cNvCxnSpPr>
          <p:nvPr/>
        </p:nvCxnSpPr>
        <p:spPr>
          <a:xfrm flipV="1">
            <a:off x="4543126" y="5021943"/>
            <a:ext cx="21334" cy="2448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3182949-3010-2E45-B403-A4F383867F81}"/>
              </a:ext>
            </a:extLst>
          </p:cNvPr>
          <p:cNvCxnSpPr>
            <a:cxnSpLocks/>
          </p:cNvCxnSpPr>
          <p:nvPr/>
        </p:nvCxnSpPr>
        <p:spPr>
          <a:xfrm flipV="1">
            <a:off x="9735460" y="3289077"/>
            <a:ext cx="1382487" cy="32278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044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4717D-FE0D-5D45-8FE4-28EC3D720632}"/>
              </a:ext>
            </a:extLst>
          </p:cNvPr>
          <p:cNvSpPr>
            <a:spLocks noGrp="1"/>
          </p:cNvSpPr>
          <p:nvPr>
            <p:ph type="title"/>
          </p:nvPr>
        </p:nvSpPr>
        <p:spPr>
          <a:xfrm>
            <a:off x="978868" y="306771"/>
            <a:ext cx="5575300" cy="1263423"/>
          </a:xfrm>
        </p:spPr>
        <p:txBody>
          <a:bodyPr>
            <a:normAutofit fontScale="90000"/>
          </a:bodyPr>
          <a:lstStyle/>
          <a:p>
            <a:r>
              <a:rPr lang="en-US" dirty="0"/>
              <a:t>Properties of a reducing balance loan</a:t>
            </a:r>
          </a:p>
        </p:txBody>
      </p:sp>
      <p:pic>
        <p:nvPicPr>
          <p:cNvPr id="4" name="Picture 3">
            <a:extLst>
              <a:ext uri="{FF2B5EF4-FFF2-40B4-BE49-F238E27FC236}">
                <a16:creationId xmlns:a16="http://schemas.microsoft.com/office/drawing/2014/main" id="{0AA3EB14-354F-BD4E-B750-B9692C18169A}"/>
              </a:ext>
            </a:extLst>
          </p:cNvPr>
          <p:cNvPicPr>
            <a:picLocks noChangeAspect="1"/>
          </p:cNvPicPr>
          <p:nvPr/>
        </p:nvPicPr>
        <p:blipFill>
          <a:blip r:embed="rId2"/>
          <a:stretch>
            <a:fillRect/>
          </a:stretch>
        </p:blipFill>
        <p:spPr>
          <a:xfrm>
            <a:off x="6585856" y="0"/>
            <a:ext cx="5575300" cy="6540500"/>
          </a:xfrm>
          <a:prstGeom prst="rect">
            <a:avLst/>
          </a:prstGeom>
        </p:spPr>
      </p:pic>
      <p:sp>
        <p:nvSpPr>
          <p:cNvPr id="5" name="Rectangle 4">
            <a:extLst>
              <a:ext uri="{FF2B5EF4-FFF2-40B4-BE49-F238E27FC236}">
                <a16:creationId xmlns:a16="http://schemas.microsoft.com/office/drawing/2014/main" id="{301BBE8E-6133-7341-A3C5-99103DC723AD}"/>
              </a:ext>
            </a:extLst>
          </p:cNvPr>
          <p:cNvSpPr/>
          <p:nvPr/>
        </p:nvSpPr>
        <p:spPr>
          <a:xfrm>
            <a:off x="1691944" y="2623919"/>
            <a:ext cx="4149149" cy="461665"/>
          </a:xfrm>
          <a:prstGeom prst="rect">
            <a:avLst/>
          </a:prstGeom>
          <a:ln w="28575">
            <a:solidFill>
              <a:schemeClr val="tx1"/>
            </a:solidFill>
          </a:ln>
        </p:spPr>
        <p:txBody>
          <a:bodyPr wrap="none">
            <a:spAutoFit/>
          </a:bodyPr>
          <a:lstStyle/>
          <a:p>
            <a:r>
              <a:rPr lang="en-US" sz="2400" dirty="0">
                <a:solidFill>
                  <a:srgbClr val="FF0000"/>
                </a:solidFill>
              </a:rPr>
              <a:t>the amount of principal paid</a:t>
            </a:r>
          </a:p>
        </p:txBody>
      </p:sp>
      <p:sp>
        <p:nvSpPr>
          <p:cNvPr id="6" name="Rectangle 5">
            <a:extLst>
              <a:ext uri="{FF2B5EF4-FFF2-40B4-BE49-F238E27FC236}">
                <a16:creationId xmlns:a16="http://schemas.microsoft.com/office/drawing/2014/main" id="{56A7D983-73E2-A542-8A3A-DEDC0B2F3389}"/>
              </a:ext>
            </a:extLst>
          </p:cNvPr>
          <p:cNvSpPr/>
          <p:nvPr/>
        </p:nvSpPr>
        <p:spPr>
          <a:xfrm>
            <a:off x="1742022" y="4111535"/>
            <a:ext cx="4099071" cy="461665"/>
          </a:xfrm>
          <a:prstGeom prst="rect">
            <a:avLst/>
          </a:prstGeom>
          <a:ln w="28575">
            <a:solidFill>
              <a:schemeClr val="tx1"/>
            </a:solidFill>
          </a:ln>
        </p:spPr>
        <p:txBody>
          <a:bodyPr wrap="none">
            <a:spAutoFit/>
          </a:bodyPr>
          <a:lstStyle/>
          <a:p>
            <a:r>
              <a:rPr lang="en-US" sz="2400" dirty="0">
                <a:solidFill>
                  <a:srgbClr val="0070C0"/>
                </a:solidFill>
              </a:rPr>
              <a:t>the amount of interest paid </a:t>
            </a:r>
          </a:p>
        </p:txBody>
      </p:sp>
      <p:cxnSp>
        <p:nvCxnSpPr>
          <p:cNvPr id="7" name="Straight Arrow Connector 6">
            <a:extLst>
              <a:ext uri="{FF2B5EF4-FFF2-40B4-BE49-F238E27FC236}">
                <a16:creationId xmlns:a16="http://schemas.microsoft.com/office/drawing/2014/main" id="{2EA5D5FC-3D2F-1843-B82C-45A5A05679A8}"/>
              </a:ext>
            </a:extLst>
          </p:cNvPr>
          <p:cNvCxnSpPr>
            <a:cxnSpLocks/>
          </p:cNvCxnSpPr>
          <p:nvPr/>
        </p:nvCxnSpPr>
        <p:spPr>
          <a:xfrm>
            <a:off x="5841093" y="4573200"/>
            <a:ext cx="1836964" cy="695485"/>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446A916-6974-9C45-954F-1AB808F889C3}"/>
              </a:ext>
            </a:extLst>
          </p:cNvPr>
          <p:cNvCxnSpPr>
            <a:cxnSpLocks/>
          </p:cNvCxnSpPr>
          <p:nvPr/>
        </p:nvCxnSpPr>
        <p:spPr>
          <a:xfrm flipV="1">
            <a:off x="5878739" y="1451429"/>
            <a:ext cx="1900918" cy="143633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1090943-2854-41BD-B093-F51A1D11DF92}"/>
                  </a:ext>
                </a:extLst>
              </p:cNvPr>
              <p:cNvSpPr txBox="1"/>
              <p:nvPr/>
            </p:nvSpPr>
            <p:spPr>
              <a:xfrm>
                <a:off x="30844" y="5257603"/>
                <a:ext cx="7110185" cy="1628954"/>
              </a:xfrm>
              <a:prstGeom prst="rect">
                <a:avLst/>
              </a:prstGeom>
              <a:solidFill>
                <a:schemeClr val="accent5">
                  <a:lumMod val="20000"/>
                  <a:lumOff val="80000"/>
                </a:schemeClr>
              </a:solidFill>
              <a:ln w="25400">
                <a:noFill/>
              </a:ln>
            </p:spPr>
            <p:txBody>
              <a:bodyPr wrap="square" lIns="72000" tIns="72000" rIns="72000" bIns="72000" rtlCol="0">
                <a:spAutoFit/>
              </a:bodyPr>
              <a:lstStyle/>
              <a:p>
                <a:pPr/>
                <a14:m>
                  <m:oMathPara xmlns:m="http://schemas.openxmlformats.org/officeDocument/2006/math">
                    <m:oMathParaPr>
                      <m:jc m:val="left"/>
                    </m:oMathParaPr>
                    <m:oMath xmlns:m="http://schemas.openxmlformats.org/officeDocument/2006/math">
                      <m:r>
                        <m:rPr>
                          <m:nor/>
                        </m:rPr>
                        <a:rPr lang="en-US" sz="1600" dirty="0" smtClean="0">
                          <a:latin typeface="Whitney SSm Book" pitchFamily="2" charset="0"/>
                        </a:rPr>
                        <m:t>Annual</m:t>
                      </m:r>
                      <m:r>
                        <m:rPr>
                          <m:nor/>
                        </m:rPr>
                        <a:rPr lang="en-US" sz="1600" dirty="0">
                          <a:latin typeface="Whitney SSm Book" pitchFamily="2" charset="0"/>
                        </a:rPr>
                        <m:t> </m:t>
                      </m:r>
                      <m:r>
                        <m:rPr>
                          <m:nor/>
                        </m:rPr>
                        <a:rPr lang="en-US" sz="1600" dirty="0" smtClean="0">
                          <a:latin typeface="Whitney SSm Book" pitchFamily="2" charset="0"/>
                        </a:rPr>
                        <m:t>interest</m:t>
                      </m:r>
                      <m:r>
                        <m:rPr>
                          <m:nor/>
                        </m:rPr>
                        <a:rPr lang="en-US" sz="1600" dirty="0">
                          <a:latin typeface="Whitney SSm Book" pitchFamily="2" charset="0"/>
                        </a:rPr>
                        <m:t> </m:t>
                      </m:r>
                      <m:r>
                        <m:rPr>
                          <m:nor/>
                        </m:rPr>
                        <a:rPr lang="en-US" sz="1600" dirty="0" smtClean="0">
                          <a:latin typeface="Whitney SSm Book" pitchFamily="2" charset="0"/>
                        </a:rPr>
                        <m:t>rat</m:t>
                      </m:r>
                      <m:r>
                        <m:rPr>
                          <m:nor/>
                        </m:rPr>
                        <a:rPr lang="en-AU" sz="1600" dirty="0" smtClean="0">
                          <a:latin typeface="Whitney SSm Book" pitchFamily="2" charset="0"/>
                        </a:rPr>
                        <m:t>e</m:t>
                      </m:r>
                      <m:r>
                        <m:rPr>
                          <m:nor/>
                        </m:rPr>
                        <a:rPr lang="en-US" sz="1600" b="0" i="0" dirty="0" smtClean="0">
                          <a:latin typeface="Whitney SSm Book" pitchFamily="2" charset="0"/>
                        </a:rPr>
                        <m:t> </m:t>
                      </m:r>
                      <m:r>
                        <m:rPr>
                          <m:nor/>
                        </m:rPr>
                        <a:rPr lang="en-US" sz="1600" dirty="0" smtClean="0">
                          <a:latin typeface="Whitney SSm Book" pitchFamily="2" charset="0"/>
                        </a:rPr>
                        <m:t>=</m:t>
                      </m:r>
                      <m:r>
                        <m:rPr>
                          <m:nor/>
                        </m:rPr>
                        <a:rPr lang="en-US" sz="1600" b="0" i="0" dirty="0" smtClean="0">
                          <a:latin typeface="Whitney SSm Book" pitchFamily="2" charset="0"/>
                        </a:rPr>
                        <m:t> </m:t>
                      </m:r>
                      <m:f>
                        <m:fPr>
                          <m:ctrlPr>
                            <a:rPr lang="en-AU" sz="1600" i="1" dirty="0" smtClean="0">
                              <a:latin typeface="Cambria Math" panose="02040503050406030204" pitchFamily="18" charset="0"/>
                            </a:rPr>
                          </m:ctrlPr>
                        </m:fPr>
                        <m:num>
                          <m:r>
                            <m:rPr>
                              <m:nor/>
                            </m:rPr>
                            <a:rPr lang="en-AU" sz="1600" dirty="0" smtClean="0">
                              <a:latin typeface="Whitney SSm Book" pitchFamily="2" charset="0"/>
                            </a:rPr>
                            <m:t>any</m:t>
                          </m:r>
                          <m:r>
                            <m:rPr>
                              <m:nor/>
                            </m:rPr>
                            <a:rPr lang="en-AU" sz="1600" dirty="0" smtClean="0">
                              <a:latin typeface="Whitney SSm Book" pitchFamily="2" charset="0"/>
                            </a:rPr>
                            <m:t> </m:t>
                          </m:r>
                          <m:r>
                            <m:rPr>
                              <m:nor/>
                            </m:rPr>
                            <a:rPr lang="en-AU" sz="1600" dirty="0" smtClean="0">
                              <a:latin typeface="Whitney SSm Book" pitchFamily="2" charset="0"/>
                            </a:rPr>
                            <m:t>interest</m:t>
                          </m:r>
                          <m:r>
                            <m:rPr>
                              <m:nor/>
                            </m:rPr>
                            <a:rPr lang="en-AU" sz="1600" dirty="0" smtClean="0">
                              <a:latin typeface="Whitney SSm Book" pitchFamily="2" charset="0"/>
                            </a:rPr>
                            <m:t> </m:t>
                          </m:r>
                          <m:r>
                            <m:rPr>
                              <m:nor/>
                            </m:rPr>
                            <a:rPr lang="en-AU" sz="1600" dirty="0" smtClean="0">
                              <a:latin typeface="Whitney SSm Book" pitchFamily="2" charset="0"/>
                            </a:rPr>
                            <m:t>value</m:t>
                          </m:r>
                        </m:num>
                        <m:den>
                          <m:r>
                            <m:rPr>
                              <m:nor/>
                            </m:rPr>
                            <a:rPr lang="en-AU" sz="1600" dirty="0" smtClean="0">
                              <a:latin typeface="Whitney SSm Book" pitchFamily="2" charset="0"/>
                            </a:rPr>
                            <m:t>prior</m:t>
                          </m:r>
                          <m:r>
                            <m:rPr>
                              <m:nor/>
                            </m:rPr>
                            <a:rPr lang="en-AU" sz="1600" dirty="0" smtClean="0">
                              <a:latin typeface="Whitney SSm Book" pitchFamily="2" charset="0"/>
                            </a:rPr>
                            <m:t> </m:t>
                          </m:r>
                          <m:r>
                            <m:rPr>
                              <m:nor/>
                            </m:rPr>
                            <a:rPr lang="en-AU" sz="1600" dirty="0" smtClean="0">
                              <a:latin typeface="Whitney SSm Book" pitchFamily="2" charset="0"/>
                            </a:rPr>
                            <m:t>balance</m:t>
                          </m:r>
                        </m:den>
                      </m:f>
                      <m:r>
                        <m:rPr>
                          <m:nor/>
                        </m:rPr>
                        <a:rPr lang="en-US" sz="1600" dirty="0" smtClean="0">
                          <a:latin typeface="Whitney SSm Book" pitchFamily="2" charset="0"/>
                        </a:rPr>
                        <m:t> </m:t>
                      </m:r>
                      <m:r>
                        <m:rPr>
                          <m:nor/>
                        </m:rPr>
                        <a:rPr lang="en-AU" sz="1600" dirty="0" smtClean="0">
                          <a:latin typeface="Whitney SSm Book" pitchFamily="2" charset="0"/>
                        </a:rPr>
                        <m:t>×</m:t>
                      </m:r>
                      <m:r>
                        <m:rPr>
                          <m:nor/>
                        </m:rPr>
                        <a:rPr lang="en-US" sz="1600" b="0" i="0" dirty="0" smtClean="0">
                          <a:latin typeface="Whitney SSm Book" pitchFamily="2" charset="0"/>
                        </a:rPr>
                        <m:t> </m:t>
                      </m:r>
                      <m:r>
                        <m:rPr>
                          <m:nor/>
                        </m:rPr>
                        <a:rPr lang="en-AU" sz="1600" dirty="0" smtClean="0">
                          <a:latin typeface="Whitney SSm Book" pitchFamily="2" charset="0"/>
                        </a:rPr>
                        <m:t>100</m:t>
                      </m:r>
                      <m:r>
                        <m:rPr>
                          <m:nor/>
                        </m:rPr>
                        <a:rPr lang="en-US" sz="1600" dirty="0" smtClean="0">
                          <a:latin typeface="Whitney SSm Book" pitchFamily="2" charset="0"/>
                        </a:rPr>
                        <m:t> </m:t>
                      </m:r>
                      <m:r>
                        <m:rPr>
                          <m:nor/>
                        </m:rPr>
                        <a:rPr lang="en-AU" sz="1600" dirty="0" smtClean="0">
                          <a:latin typeface="Whitney SSm Book" pitchFamily="2" charset="0"/>
                        </a:rPr>
                        <m:t>×</m:t>
                      </m:r>
                      <m:r>
                        <m:rPr>
                          <m:nor/>
                        </m:rPr>
                        <a:rPr lang="en-US" sz="1600" dirty="0" smtClean="0">
                          <a:latin typeface="Whitney SSm Book" pitchFamily="2" charset="0"/>
                        </a:rPr>
                        <m:t> </m:t>
                      </m:r>
                      <m:r>
                        <m:rPr>
                          <m:nor/>
                        </m:rPr>
                        <a:rPr lang="en-AU" sz="1600" dirty="0" smtClean="0">
                          <a:latin typeface="Whitney SSm Book" pitchFamily="2" charset="0"/>
                        </a:rPr>
                        <m:t>compounding</m:t>
                      </m:r>
                      <m:r>
                        <m:rPr>
                          <m:nor/>
                        </m:rPr>
                        <a:rPr lang="en-AU" sz="1600" dirty="0" smtClean="0">
                          <a:latin typeface="Whitney SSm Book" pitchFamily="2" charset="0"/>
                        </a:rPr>
                        <m:t> </m:t>
                      </m:r>
                      <m:r>
                        <m:rPr>
                          <m:nor/>
                        </m:rPr>
                        <a:rPr lang="en-AU" sz="1600" dirty="0" smtClean="0">
                          <a:latin typeface="Whitney SSm Book" pitchFamily="2" charset="0"/>
                        </a:rPr>
                        <m:t>periods</m:t>
                      </m:r>
                      <m:r>
                        <m:rPr>
                          <m:nor/>
                        </m:rPr>
                        <a:rPr lang="en-AU" sz="1600" dirty="0" smtClean="0">
                          <a:latin typeface="Whitney SSm Book" pitchFamily="2" charset="0"/>
                        </a:rPr>
                        <m:t> </m:t>
                      </m:r>
                      <m:r>
                        <m:rPr>
                          <m:nor/>
                        </m:rPr>
                        <a:rPr lang="en-AU" sz="1600" dirty="0" smtClean="0">
                          <a:latin typeface="Whitney SSm Book" pitchFamily="2" charset="0"/>
                        </a:rPr>
                        <m:t>per</m:t>
                      </m:r>
                      <m:r>
                        <m:rPr>
                          <m:nor/>
                        </m:rPr>
                        <a:rPr lang="en-AU" sz="1600" dirty="0" smtClean="0">
                          <a:latin typeface="Whitney SSm Book" pitchFamily="2" charset="0"/>
                        </a:rPr>
                        <m:t> </m:t>
                      </m:r>
                      <m:r>
                        <m:rPr>
                          <m:nor/>
                        </m:rPr>
                        <a:rPr lang="en-AU" sz="1600" dirty="0" smtClean="0">
                          <a:latin typeface="Whitney SSm Book" pitchFamily="2" charset="0"/>
                        </a:rPr>
                        <m:t>year</m:t>
                      </m:r>
                    </m:oMath>
                  </m:oMathPara>
                </a14:m>
                <a:endParaRPr lang="en-US" sz="1600" dirty="0">
                  <a:latin typeface="Whitney SSm Book" pitchFamily="2" charset="0"/>
                </a:endParaRPr>
              </a:p>
              <a:p>
                <a:endParaRPr lang="en-US" sz="1600" dirty="0">
                  <a:latin typeface="Whitney SSm Book" pitchFamily="2" charset="0"/>
                </a:endParaRPr>
              </a:p>
              <a:p>
                <a:pPr/>
                <a14:m>
                  <m:oMathPara xmlns:m="http://schemas.openxmlformats.org/officeDocument/2006/math">
                    <m:oMathParaPr>
                      <m:jc m:val="left"/>
                    </m:oMathParaPr>
                    <m:oMath xmlns:m="http://schemas.openxmlformats.org/officeDocument/2006/math">
                      <m:r>
                        <m:rPr>
                          <m:nor/>
                        </m:rPr>
                        <a:rPr lang="en-AU" sz="1600" dirty="0" smtClean="0">
                          <a:latin typeface="Whitney SSm Book" pitchFamily="2" charset="0"/>
                        </a:rPr>
                        <m:t>Principal</m:t>
                      </m:r>
                      <m:r>
                        <m:rPr>
                          <m:nor/>
                        </m:rPr>
                        <a:rPr lang="en-AU" sz="1600" dirty="0" smtClean="0">
                          <a:latin typeface="Whitney SSm Book" pitchFamily="2" charset="0"/>
                        </a:rPr>
                        <m:t> </m:t>
                      </m:r>
                      <m:r>
                        <m:rPr>
                          <m:nor/>
                        </m:rPr>
                        <a:rPr lang="en-AU" sz="1600" dirty="0" smtClean="0">
                          <a:latin typeface="Whitney SSm Book" pitchFamily="2" charset="0"/>
                        </a:rPr>
                        <m:t>reduction</m:t>
                      </m:r>
                      <m:r>
                        <m:rPr>
                          <m:nor/>
                        </m:rPr>
                        <a:rPr lang="en-US" sz="1600" b="0" i="0" dirty="0" smtClean="0">
                          <a:latin typeface="Whitney SSm Book" pitchFamily="2" charset="0"/>
                        </a:rPr>
                        <m:t> </m:t>
                      </m:r>
                      <m:r>
                        <m:rPr>
                          <m:nor/>
                        </m:rPr>
                        <a:rPr lang="en-US" sz="1600" dirty="0">
                          <a:latin typeface="Whitney SSm Book" pitchFamily="2" charset="0"/>
                        </a:rPr>
                        <m:t>=</m:t>
                      </m:r>
                      <m:r>
                        <m:rPr>
                          <m:nor/>
                        </m:rPr>
                        <a:rPr lang="en-US" sz="1600" b="0" i="0" dirty="0" smtClean="0">
                          <a:latin typeface="Whitney SSm Book" pitchFamily="2" charset="0"/>
                        </a:rPr>
                        <m:t> </m:t>
                      </m:r>
                      <m:r>
                        <m:rPr>
                          <m:nor/>
                        </m:rPr>
                        <a:rPr lang="en-AU" sz="1600" dirty="0" smtClean="0">
                          <a:latin typeface="Whitney SSm Book" pitchFamily="2" charset="0"/>
                        </a:rPr>
                        <m:t>payment</m:t>
                      </m:r>
                      <m:r>
                        <m:rPr>
                          <m:nor/>
                        </m:rPr>
                        <a:rPr lang="en-US" sz="1600" b="0" i="0" dirty="0" smtClean="0">
                          <a:latin typeface="Whitney SSm Book" pitchFamily="2" charset="0"/>
                        </a:rPr>
                        <m:t> </m:t>
                      </m:r>
                      <m:r>
                        <m:rPr>
                          <m:nor/>
                        </m:rPr>
                        <a:rPr lang="en-AU" sz="1600" dirty="0" smtClean="0">
                          <a:latin typeface="Whitney SSm Book" pitchFamily="2" charset="0"/>
                        </a:rPr>
                        <m:t>−</m:t>
                      </m:r>
                      <m:r>
                        <m:rPr>
                          <m:nor/>
                        </m:rPr>
                        <a:rPr lang="en-US" sz="1600" b="0" i="0" dirty="0" smtClean="0">
                          <a:latin typeface="Whitney SSm Book" pitchFamily="2" charset="0"/>
                        </a:rPr>
                        <m:t> </m:t>
                      </m:r>
                      <m:r>
                        <m:rPr>
                          <m:nor/>
                        </m:rPr>
                        <a:rPr lang="en-AU" sz="1600" dirty="0" smtClean="0">
                          <a:latin typeface="Whitney SSm Book" pitchFamily="2" charset="0"/>
                        </a:rPr>
                        <m:t>interest</m:t>
                      </m:r>
                    </m:oMath>
                  </m:oMathPara>
                </a14:m>
                <a:endParaRPr lang="en-AU" sz="1600" dirty="0">
                  <a:latin typeface="Whitney SSm Book" pitchFamily="2" charset="0"/>
                </a:endParaRPr>
              </a:p>
              <a:p>
                <a:endParaRPr lang="en-US" sz="1600" dirty="0">
                  <a:latin typeface="Whitney SSm Book" pitchFamily="2" charset="0"/>
                </a:endParaRPr>
              </a:p>
              <a:p>
                <a:pPr/>
                <a14:m>
                  <m:oMathPara xmlns:m="http://schemas.openxmlformats.org/officeDocument/2006/math">
                    <m:oMathParaPr>
                      <m:jc m:val="left"/>
                    </m:oMathParaPr>
                    <m:oMath xmlns:m="http://schemas.openxmlformats.org/officeDocument/2006/math">
                      <m:r>
                        <m:rPr>
                          <m:nor/>
                        </m:rPr>
                        <a:rPr lang="en-AU" sz="1600" dirty="0" smtClean="0">
                          <a:latin typeface="Whitney SSm Book" pitchFamily="2" charset="0"/>
                        </a:rPr>
                        <m:t>Total</m:t>
                      </m:r>
                      <m:r>
                        <m:rPr>
                          <m:nor/>
                        </m:rPr>
                        <a:rPr lang="en-AU" sz="1600" dirty="0" smtClean="0">
                          <a:latin typeface="Whitney SSm Book" pitchFamily="2" charset="0"/>
                        </a:rPr>
                        <m:t> </m:t>
                      </m:r>
                      <m:r>
                        <m:rPr>
                          <m:nor/>
                        </m:rPr>
                        <a:rPr lang="en-AU" sz="1600" dirty="0" smtClean="0">
                          <a:latin typeface="Whitney SSm Book" pitchFamily="2" charset="0"/>
                        </a:rPr>
                        <m:t>interest</m:t>
                      </m:r>
                      <m:r>
                        <m:rPr>
                          <m:nor/>
                        </m:rPr>
                        <a:rPr lang="en-US" sz="1600" b="0" i="0" dirty="0" smtClean="0">
                          <a:latin typeface="Whitney SSm Book" pitchFamily="2" charset="0"/>
                        </a:rPr>
                        <m:t> </m:t>
                      </m:r>
                      <m:r>
                        <m:rPr>
                          <m:nor/>
                        </m:rPr>
                        <a:rPr lang="en-US" sz="1600" dirty="0">
                          <a:latin typeface="Whitney SSm Book" pitchFamily="2" charset="0"/>
                        </a:rPr>
                        <m:t>=</m:t>
                      </m:r>
                      <m:r>
                        <m:rPr>
                          <m:nor/>
                        </m:rPr>
                        <a:rPr lang="en-US" sz="1600" b="0" i="0" dirty="0" smtClean="0">
                          <a:latin typeface="Whitney SSm Book" pitchFamily="2" charset="0"/>
                        </a:rPr>
                        <m:t> </m:t>
                      </m:r>
                      <m:r>
                        <m:rPr>
                          <m:nor/>
                        </m:rPr>
                        <a:rPr lang="en-AU" sz="1600" dirty="0" smtClean="0">
                          <a:latin typeface="Whitney SSm Book" pitchFamily="2" charset="0"/>
                        </a:rPr>
                        <m:t>total</m:t>
                      </m:r>
                      <m:r>
                        <m:rPr>
                          <m:nor/>
                        </m:rPr>
                        <a:rPr lang="en-AU" sz="1600" dirty="0" smtClean="0">
                          <a:latin typeface="Whitney SSm Book" pitchFamily="2" charset="0"/>
                        </a:rPr>
                        <m:t> </m:t>
                      </m:r>
                      <m:r>
                        <m:rPr>
                          <m:nor/>
                        </m:rPr>
                        <a:rPr lang="en-AU" sz="1600" dirty="0">
                          <a:latin typeface="Whitney SSm Book" pitchFamily="2" charset="0"/>
                        </a:rPr>
                        <m:t>payment</m:t>
                      </m:r>
                      <m:r>
                        <m:rPr>
                          <m:nor/>
                        </m:rPr>
                        <a:rPr lang="en-AU" sz="1600" dirty="0" smtClean="0">
                          <a:latin typeface="Whitney SSm Book" pitchFamily="2" charset="0"/>
                        </a:rPr>
                        <m:t>s</m:t>
                      </m:r>
                      <m:r>
                        <m:rPr>
                          <m:nor/>
                        </m:rPr>
                        <a:rPr lang="en-US" sz="1600" b="0" i="0" dirty="0" smtClean="0">
                          <a:latin typeface="Whitney SSm Book" pitchFamily="2" charset="0"/>
                        </a:rPr>
                        <m:t> </m:t>
                      </m:r>
                      <m:r>
                        <m:rPr>
                          <m:nor/>
                        </m:rPr>
                        <a:rPr lang="en-AU" sz="1600" dirty="0">
                          <a:latin typeface="Whitney SSm Book" pitchFamily="2" charset="0"/>
                        </a:rPr>
                        <m:t>−</m:t>
                      </m:r>
                      <m:r>
                        <m:rPr>
                          <m:nor/>
                        </m:rPr>
                        <a:rPr lang="en-US" sz="1600" b="0" i="0" dirty="0" smtClean="0">
                          <a:latin typeface="Whitney SSm Book" pitchFamily="2" charset="0"/>
                        </a:rPr>
                        <m:t> </m:t>
                      </m:r>
                      <m:r>
                        <m:rPr>
                          <m:nor/>
                        </m:rPr>
                        <a:rPr lang="en-AU" sz="1600" dirty="0" smtClean="0">
                          <a:latin typeface="Whitney SSm Book" pitchFamily="2" charset="0"/>
                        </a:rPr>
                        <m:t>initial</m:t>
                      </m:r>
                      <m:r>
                        <m:rPr>
                          <m:nor/>
                        </m:rPr>
                        <a:rPr lang="en-AU" sz="1600" dirty="0" smtClean="0">
                          <a:latin typeface="Whitney SSm Book" pitchFamily="2" charset="0"/>
                        </a:rPr>
                        <m:t> </m:t>
                      </m:r>
                      <m:r>
                        <m:rPr>
                          <m:nor/>
                        </m:rPr>
                        <a:rPr lang="en-AU" sz="1600" dirty="0" smtClean="0">
                          <a:latin typeface="Whitney SSm Book" pitchFamily="2" charset="0"/>
                        </a:rPr>
                        <m:t>balance</m:t>
                      </m:r>
                    </m:oMath>
                  </m:oMathPara>
                </a14:m>
                <a:endParaRPr lang="en-US" sz="1600" dirty="0">
                  <a:latin typeface="Whitney SSm Book" pitchFamily="2" charset="0"/>
                </a:endParaRPr>
              </a:p>
            </p:txBody>
          </p:sp>
        </mc:Choice>
        <mc:Fallback xmlns="">
          <p:sp>
            <p:nvSpPr>
              <p:cNvPr id="8" name="TextBox 7">
                <a:extLst>
                  <a:ext uri="{FF2B5EF4-FFF2-40B4-BE49-F238E27FC236}">
                    <a16:creationId xmlns:a16="http://schemas.microsoft.com/office/drawing/2014/main" id="{D1090943-2854-41BD-B093-F51A1D11DF92}"/>
                  </a:ext>
                </a:extLst>
              </p:cNvPr>
              <p:cNvSpPr txBox="1">
                <a:spLocks noRot="1" noChangeAspect="1" noMove="1" noResize="1" noEditPoints="1" noAdjustHandles="1" noChangeArrowheads="1" noChangeShapeType="1" noTextEdit="1"/>
              </p:cNvSpPr>
              <p:nvPr/>
            </p:nvSpPr>
            <p:spPr>
              <a:xfrm>
                <a:off x="30844" y="5257603"/>
                <a:ext cx="7110185" cy="1628954"/>
              </a:xfrm>
              <a:prstGeom prst="rect">
                <a:avLst/>
              </a:prstGeom>
              <a:blipFill>
                <a:blip r:embed="rId3"/>
                <a:stretch>
                  <a:fillRect l="-257"/>
                </a:stretch>
              </a:blipFill>
              <a:ln w="25400">
                <a:noFill/>
              </a:ln>
            </p:spPr>
            <p:txBody>
              <a:bodyPr/>
              <a:lstStyle/>
              <a:p>
                <a:r>
                  <a:rPr lang="en-AU">
                    <a:noFill/>
                  </a:rPr>
                  <a:t> </a:t>
                </a:r>
              </a:p>
            </p:txBody>
          </p:sp>
        </mc:Fallback>
      </mc:AlternateContent>
    </p:spTree>
    <p:extLst>
      <p:ext uri="{BB962C8B-B14F-4D97-AF65-F5344CB8AC3E}">
        <p14:creationId xmlns:p14="http://schemas.microsoft.com/office/powerpoint/2010/main" val="396418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inesVTI">
  <a:themeElements>
    <a:clrScheme name="Lines">
      <a:dk1>
        <a:sysClr val="windowText" lastClr="000000"/>
      </a:dk1>
      <a:lt1>
        <a:sysClr val="window" lastClr="FFFFFF"/>
      </a:lt1>
      <a:dk2>
        <a:srgbClr val="592F34"/>
      </a:dk2>
      <a:lt2>
        <a:srgbClr val="F8EFE3"/>
      </a:lt2>
      <a:accent1>
        <a:srgbClr val="5B8E96"/>
      </a:accent1>
      <a:accent2>
        <a:srgbClr val="B09BA2"/>
      </a:accent2>
      <a:accent3>
        <a:srgbClr val="E3835D"/>
      </a:accent3>
      <a:accent4>
        <a:srgbClr val="7B99DB"/>
      </a:accent4>
      <a:accent5>
        <a:srgbClr val="D09245"/>
      </a:accent5>
      <a:accent6>
        <a:srgbClr val="96A82C"/>
      </a:accent6>
      <a:hlink>
        <a:srgbClr val="5B8E96"/>
      </a:hlink>
      <a:folHlink>
        <a:srgbClr val="B5826E"/>
      </a:folHlink>
    </a:clrScheme>
    <a:fontScheme name="NH Grotesk">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nesVTI" id="{6E3869FE-86F4-49DA-A8B9-3320C89167F7}" vid="{3A76BC48-4881-4AE8-821D-8B9CC9A08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2655</TotalTime>
  <Words>1458</Words>
  <Application>Microsoft Office PowerPoint</Application>
  <PresentationFormat>Widescreen</PresentationFormat>
  <Paragraphs>244</Paragraphs>
  <Slides>12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Aharoni</vt:lpstr>
      <vt:lpstr>Aldhabi</vt:lpstr>
      <vt:lpstr>Aptos</vt:lpstr>
      <vt:lpstr>Neue Haas Grotesk Text Pro</vt:lpstr>
      <vt:lpstr>Open Sans</vt:lpstr>
      <vt:lpstr>Whitney SSm Book</vt:lpstr>
      <vt:lpstr>Whitney SSm Semibold</vt:lpstr>
      <vt:lpstr>Arial</vt:lpstr>
      <vt:lpstr>Calibri</vt:lpstr>
      <vt:lpstr>Cambria Math</vt:lpstr>
      <vt:lpstr>Wingdings 2</vt:lpstr>
      <vt:lpstr>LinesVTI</vt:lpstr>
      <vt:lpstr>Reducing balance loans</vt:lpstr>
      <vt:lpstr>PowerPoint Presentation</vt:lpstr>
      <vt:lpstr>PowerPoint Presentation</vt:lpstr>
      <vt:lpstr>Reducing-balance loans</vt:lpstr>
      <vt:lpstr>Modelling a reducing-balance loan with a recurrence relation</vt:lpstr>
      <vt:lpstr>Using a recurrence relation to analyse a reducing-balance loan</vt:lpstr>
      <vt:lpstr>Amortisation tables</vt:lpstr>
      <vt:lpstr>Amortisation tables</vt:lpstr>
      <vt:lpstr>Properties of a reducing balance loan</vt:lpstr>
      <vt:lpstr>Reading and interpreting an amortisation table</vt:lpstr>
      <vt:lpstr>Reducing balance loans – finance solver </vt:lpstr>
      <vt:lpstr>Reducing balance loans – finance solver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Analysing reducing-balance loans with recurrence relations </dc:title>
  <dc:creator>Yongmei Zhang</dc:creator>
  <cp:lastModifiedBy>Lyn ZHANG</cp:lastModifiedBy>
  <cp:revision>66</cp:revision>
  <dcterms:created xsi:type="dcterms:W3CDTF">2020-11-30T23:23:16Z</dcterms:created>
  <dcterms:modified xsi:type="dcterms:W3CDTF">2026-02-11T20:47:19Z</dcterms:modified>
</cp:coreProperties>
</file>