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30"/>
  </p:notesMasterIdLst>
  <p:sldIdLst>
    <p:sldId id="256" r:id="rId2"/>
    <p:sldId id="1428" r:id="rId3"/>
    <p:sldId id="594" r:id="rId4"/>
    <p:sldId id="365" r:id="rId5"/>
    <p:sldId id="928" r:id="rId6"/>
    <p:sldId id="586" r:id="rId7"/>
    <p:sldId id="595" r:id="rId8"/>
    <p:sldId id="588" r:id="rId9"/>
    <p:sldId id="557" r:id="rId10"/>
    <p:sldId id="556" r:id="rId11"/>
    <p:sldId id="597" r:id="rId12"/>
    <p:sldId id="599" r:id="rId13"/>
    <p:sldId id="600" r:id="rId14"/>
    <p:sldId id="601" r:id="rId15"/>
    <p:sldId id="602" r:id="rId16"/>
    <p:sldId id="603" r:id="rId17"/>
    <p:sldId id="591" r:id="rId18"/>
    <p:sldId id="929" r:id="rId19"/>
    <p:sldId id="932" r:id="rId20"/>
    <p:sldId id="258" r:id="rId21"/>
    <p:sldId id="257" r:id="rId22"/>
    <p:sldId id="259" r:id="rId23"/>
    <p:sldId id="260" r:id="rId24"/>
    <p:sldId id="933" r:id="rId25"/>
    <p:sldId id="1427" r:id="rId26"/>
    <p:sldId id="359" r:id="rId27"/>
    <p:sldId id="593" r:id="rId28"/>
    <p:sldId id="3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841"/>
  </p:normalViewPr>
  <p:slideViewPr>
    <p:cSldViewPr snapToGrid="0" snapToObjects="1">
      <p:cViewPr>
        <p:scale>
          <a:sx n="59" d="100"/>
          <a:sy n="59" d="100"/>
        </p:scale>
        <p:origin x="7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1C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1484817"/>
            <a:satOff val="6309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2:40:53.3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0,'55'0,"6"0,-18 0,10 0,-5 0,27 0,-27 0,29 0,-40 0,18 0,-8 0,8 0,-12 0,10 0,-18 0,10 0,-10 0,10 0,-4 0,7 0,7 0,1 0,8 0,-13 0,2 0,-5 0,1 0,6 0,-7 0,-1 0,-6 0,5 0,-12 0,26 0,-28 0,21 0,-32 0,5 0,-7 0,7 0,-5 0,5 0,-6 0,5 0,-4 0,5 0,-6 0,5 0,-4 0,5 0,-6 0,5 0,-3 0,3 0,1 0,1 0,0 0,4 0,-10 0,13 0,-16 0,4 0,-9 0,1 0,9 0,-8 0,3 0,4 0,-10 0,14 0,-15 0,6 0,1 0,-3 0,6 0,-7 0,0 0,7 0,-2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2:41:01.9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12,'56'0,"-1"0,-28 0,5 0,1 0,6 0,-10 0,15 0,-9 0,0 0,10 0,-17 0,18 0,-17 0,8 0,-3 0,0 0,5 0,1 0,1 0,-1 0,6 0,-12 0,6 0,-1 0,2 0,0 0,4 0,-10 0,10 0,-4 0,21 0,-11 0,11 0,-21 0,5 0,-12 0,12 0,-12 0,5 0,-6 0,6 0,-5-5,12 4,-12-4,12 5,-11 0,10 0,-4 0,0 0,5 0,-5 0,6 0,22 0,-23 0,21 0,-33 0,12 0,-5 0,-1 0,6 0,-12 0,20 6,-18-5,42 11,-24-4,21 5,14-6,-33-2,43 1,-2-4,-23 4,-18-6,-3 0,6 0,13 0,14 0,-24 0,14 0,-36 0,0 0,-13 0,4 0,2 0,8 0,7 0,-1 0,0 0,1 0,34 0,-1 0,-24 0,0 0,21 0,-12 0,-2 0,-2 0,2 0,2 0,3 0,-19 0,1 0,34 0,7 0,-17 0,-3 0,-8 0,1 0,-9 0,7 0,-14 0,6 0,-14 0,4 0,-10-5,4 4,-7-4,1 5,0 0,-6 0,10 0,-8 0,10 0,15 0,-16 0,22 0,-19 0,0 0,5 0,-6 0,8 0,-1 0,1 0,-7 0,4 0,-4 0,7 0,-1 0,1 0,6 0,-4 0,12 0,-5 0,7 0,0 0,0 0,-7 0,-4 0,1 0,22 0,-24 0,0 0,46 0,-34 0,36 0,-26 0,9 0,-31 0,-2 0,22 0,18 0,-25 0,1 0,15 0,-15 5,6 2,-7 6,-1 0,8-6,-6 4,24-3,-35 0,2-1,1-2,1-3,34 4,-38-6,-14 0,-2 0,-17 0,15 0,-7 0,18 0,7 0,1 0,1 0,23 0,-2 0,-27 0,2 0,-1 0,-1 0,35 0,4-6,-6 4,1-4,7 0,-40 6,-2-2,15-9,23 10,-45-4,19 5,-12-5,4 4,-13-5,5 6,-12 0,6-5,-14 4,6-4,-11 5,10 0,-10 0,11 0,-11 0,0 0,-3 0,-3 0,0 0,3 0,-3 0,4 0,1 0,0 0,-1 0,1 0,0 0,-5 0,4 0,-5 0,1 0,6 0,-10 0,5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2:16.7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849 1 24575,'-14'20'0,"-2"-1"0,-11 8 0,-7-3 0,9-2 0,-20 7 0,20-11 0,-11 16 0,5-11 0,8 2 0,-8-8 0,9 7 0,-4-6 0,-1 8 0,10-6 0,-13-3 0,18 2 0,-13-3 0,9-1 0,1-1 0,-3 0 0,2 1 0,1-4 0,5 2 0,-3-3 0,7 0 0,-8 4 0,5 0 0,4-4 0,-4 4 0,4-5 0,-4 0 0,0-1 0,0 1 0,0 0 0,-1 5 0,-4-3 0,3 3 0,-8 0 0,9 1 0,-9 0 0,3 4 0,1-3 0,-4 3 0,4 5 0,0-8 0,5 2 0,2-9 0,7 0 0,-7-4 0,7 3 0,-3-7 0,4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3:06.24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6799.20313"/>
      <inkml:brushProperty name="anchorY" value="-27949.51563"/>
      <inkml:brushProperty name="scaleFactor" value="0.5"/>
    </inkml:brush>
  </inkml:definitions>
  <inkml:trace contextRef="#ctx0" brushRef="#br0">1266 1 24575,'-79'55'0,"-1"0"0,0 1 0,36-31 0,1 1 0,-34 31 0,-10 13 0,22-19 0,34-30 0,10-5 0,-5 3 0,6-8 0,-6 4 0,9 0 0,-13-4 0,7 9 0,-4-4 0,2 0 0,5-1 0,0-5 0,4-1 0,-2 1 0,7-1 0,-3 0 0,5 0 0,0 0 0,0 0 0,0 0 0,-5-4 0,4 3 0,-9-2 0,4 3 0,0 1 0,-4 0 0,9-1 0,-4-4 0,0 3 0,3-2 0,-11 3 0,5 0 0,-7 1 0,4 0 0,0 0 0,5-5 0,-3 4 0,7-4 0,-3 0 0,5-1 0,4 0 0,-3-3 0,7-1 0,-3-1 0,4-3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3:13.61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4624.19531"/>
      <inkml:brushProperty name="anchorY" value="-32947.83203"/>
      <inkml:brushProperty name="scaleFactor" value="0.5"/>
    </inkml:brush>
  </inkml:definitions>
  <inkml:trace contextRef="#ctx0" brushRef="#br0">958 1 24575,'-27'4'0,"-4"7"0,-3 1 0,6 8 0,-19 4 0,12 0 0,2 0 0,-10-2 0,25-11 0,-20 10 0,17-5 0,-1 4 0,3-4 0,4-2 0,4-5 0,-3 6 0,4-9 0,4 7 0,-3-3 0,0-4 0,7 11 0,-16-6 0,12 0 0,-9 7 0,6-7 0,-1 4 0,-4-1 0,-1-4 0,-1 4 0,-3-3 0,4 3 0,-1 1 0,-3-4 0,4 3 0,-5 1 0,4-5 0,-2 4 0,3-4 0,-1-1 0,-2 1 0,7-1 0,-12 5 0,12-4 0,-12 8 0,13-7 0,-9 3 0,4-5 0,0 1 0,1-1 0,5 0 0,0 0 0,0 0 0,0-4 0,0-1 0,3 0 0,2-3 0,4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3:16.3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9302.59375"/>
      <inkml:brushProperty name="anchorY" value="-39320.80078"/>
      <inkml:brushProperty name="scaleFactor" value="0.5"/>
    </inkml:brush>
  </inkml:definitions>
  <inkml:trace contextRef="#ctx0" brushRef="#br0">956 1 24575,'-35'4'0,"7"6"0,3 2 0,1 14 0,1-9 0,-3 10 0,11-7 0,0-5 0,0 3 0,6-7 0,4 7 0,-3-8 0,7 4 0,-12-4 0,10 4 0,-14-3 0,14 7 0,-14-11 0,14 11 0,-14-16 0,14 15 0,-14-14 0,10 14 0,-7-11 0,4 13 0,-4-4 0,3-4 0,-8 7 0,4-7 0,-5 4 0,5 4 0,-4-4 0,3 1 0,-4 3 0,0-8 0,0 3 0,5-5 0,-4 1 0,9 4 0,-9-3 0,8 3 0,-8-4 0,4-1 0,0 1 0,-4 0 0,9-1 0,-4 0 0,0 1 0,4-1 0,-4 0 0,5 0 0,-5 0 0,3-3 0,-7 2 0,7-3 0,-7 1 0,7 2 0,-8-3 0,9 4 0,-13 1 0,12-1 0,-7-4 0,13 3 0,-3-7 0,3 3 0,0 0 0,-3-3 0,7 3 0,-3-4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7:58.7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1273 162 24575,'-16'0'0,"4"0"0,-4 0 0,6 0 0,-7 0 0,0 0 0,-1 0 0,-3 0 0,3-10 0,-5 7 0,0-17 0,-7 17 0,5-17 0,-4 17 0,11-12 0,-4 14 0,5-9 0,-7 3 0,7 1 0,-5 1 0,5 0 0,-1 3 0,-4-3 0,5 0 0,-6 4 0,5-4 0,-4-1 0,5 5 0,-1-4 0,-4 5 0,11 0 0,-11-5 0,4 3 0,1-3 0,-5 5 0,4 0 0,-5-5 0,0 4 0,0-4 0,0 5 0,0 0 0,-17 0 0,12 0 0,-12 0 0,17 0 0,0 0 0,-7 0 0,5 0 0,-4 0 0,6 0 0,-1 0 0,7 0 0,-5 0 0,10 0 0,-10 5 0,10 6 0,-5 7 0,5 5 0,1 0 0,-1 7 0,-1 1 0,6 7 0,-4-1 0,10 1 0,-5 0 0,6 10 0,0-8 0,0 2 0,0-13 0,0 1 0,0-5 0,0 4 0,0-6 0,0 0 0,5 0 0,1-5 0,5 3 0,0-3 0,6-1 0,-5 0 0,10-1 0,-5-4 0,1 4 0,3-4 0,-3-1 0,5 0 0,0 1 0,0-1 0,-6 0 0,15-4 0,-12 2 0,7-7 0,-5 3 0,-5-5 0,6 5 0,7-4 0,-6 4 0,13-5 0,-13 0 0,6 0 0,-1 0 0,-4 0 0,5 0 0,-1 0 0,-4 0 0,4 5 0,-6-3 0,0 3 0,0-5 0,0 0 0,0 0 0,0 0 0,-5 0 0,14 0 0,-18 0 0,18 0 0,-8 0 0,0 0 0,6 0 0,-7 0 0,0 0 0,0 0 0,0 0 0,0 0 0,0 0 0,-6 0 0,-1 0 0,0 0 0,-4 0 0,4 0 0,-6 0 0,1-5 0,-1-1 0,1 0 0,-6-3 0,5 3 0,-5 0 0,1-3 0,3 3 0,-7-5 0,7 6 0,-3-5 0,4 4 0,-4-4 0,3 4 0,-3-4 0,0 5 0,-2-6 0,-4 1 0,0-1 0,0 0 0,0 1 0,0-1 0,0 1 0,0-6 0,5 4 0,-4-5 0,4 7 0,-5-1 0,0-5 0,0 4 0,0-4 0,0 6 0,0-1 0,0 0 0,0 1 0,0-1 0,0 1 0,0-1 0,0 1 0,0-1 0,0 1 0,0-1 0,-5 1 0,-1-1 0,-5 0 0,6 1 0,-5 4 0,4-3 0,1 3 0,-5-5 0,4 1 0,0-1 0,2 1 0,-1 4 0,4-4 0,-9 9 0,9-8 0,-8 8 0,8-9 0,-9 9 0,9-8 0,-8 7 0,8-7 0,-9 8 0,9-4 0,-4 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8:44.0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7474.63281"/>
      <inkml:brushProperty name="anchorY" value="-50246.59375"/>
      <inkml:brushProperty name="scaleFactor" value="0.5"/>
    </inkml:brush>
  </inkml:definitions>
  <inkml:trace contextRef="#ctx0" brushRef="#br0">1152 0 24575,'-10'0'0,"-1"0"0,0 0 0,1 0 0,-1 0 0,1 0 0,-1 0 0,-5 0 0,-1 0 0,-7 0 0,-5 0 0,4 0 0,-5 0 0,0 0 0,6 0 0,-13 0 0,18 0 0,-9 0 0,4 0 0,4 0 0,-8 0 0,4 0 0,-1 0 0,-5 0 0,13 0 0,-5 0 0,5 0 0,-7 0 0,1 0 0,6 0 0,-5 0 0,-2 0 0,-1 0 0,-5 0 0,7 0 0,6 0 0,-5 0 0,10 0 0,-4 5 0,-5 1 0,8 0 0,-8 4 0,5-4 0,-2 5 0,1 0 0,-5 1 0,4-1 0,1 0 0,-5 5 0,10 2 0,-5 5 0,0 0 0,4 6 0,-5 2 0,6 1 0,-1 4 0,1-5 0,5 7 0,-4 0 0,9-7 0,-9-2 0,10 5 0,-4-9 0,5 3 0,0-12 0,0-6 0,0 0 0,0 1 0,0-1 0,0 1 0,5-1 0,6 1 0,1-1 0,9 2 0,-3-6 0,11 4 0,-4-3 0,5 5 0,-7-1 0,6 1 0,-4 0 0,4 0 0,-6 0 0,7-6 0,-11 4 0,9-9 0,-11 9 0,1-9 0,3 4 0,-4-5 0,0 5 0,4-4 0,-10 3 0,5-4 0,0 0 0,2 0 0,-1 0 0,5 0 0,-5 0 0,6 0 0,-5 0 0,3 0 0,-3 5 0,-1 1 0,5 1 0,-11 2 0,5-8 0,0 9 0,-4-9 0,9 9 0,-10-5 0,4 1 0,-4-1 0,-1-5 0,6 0 0,-4 0 0,10 0 0,-5 0 0,6 0 0,0 0 0,6 0 0,-4 0 0,5 0 0,-7 0 0,0 0 0,-6 0 0,5 0 0,-11 0 0,5-5 0,-5 4 0,-1-8 0,1 7 0,-1-7 0,5-1 0,-3-2 0,3-3 0,-5 4 0,0 0 0,1-5 0,0 4 0,-5-9 0,3 9 0,-8-10 0,9 4 0,-9-5 0,5 0 0,-6 0 0,5 0 0,-4 0 0,4-1 0,-5 1 0,0 0 0,0 0 0,0 5 0,0-3 0,0 9 0,0-4 0,0 0 0,0 5 0,0-5 0,0 0 0,0 4 0,0-4 0,0 0 0,-5 4 0,4-4 0,-4 5 0,1 1 0,3-6 0,-4 4 0,0-5 0,4 7 0,-4-1 0,1 1 0,3-1 0,-9 1 0,9-1 0,-8 5 0,7-3 0,-7 3 0,3-4 0,-4-1 0,-1 0 0,1 1 0,-1-1 0,-5 0 0,4 1 0,-4 3 0,10-2 0,-4 3 0,5 0 0,-6 1 0,1 5 0,4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9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1792 90 24575,'-11'0'0,"0"0"0,1 0 0,-6 0 0,-2 0 0,1 0 0,-5 0 0,-2 0 0,-1 0 0,-11 0 0,4 0 0,-6 0 0,-7 0 0,5 0 0,1 0 0,-5 0 0,11 0 0,-21 0 0,21 0 0,-18 0 0,10 0 0,-7 0 0,-5 0 0,6 0 0,-9 0 0,1 0 0,0 0 0,8 0 0,-7 0 0,15 0 0,-7 0 0,0 0 0,13 0 0,-11 0 0,13 0 0,-1 0 0,3 0 0,-1 0 0,5 5 0,-5 1 0,7 11 0,-19 26 0,13-8 0,-15 22 0,19-20 0,-3 17 0,1-4 0,-10 32 0,13-23 0,-6 23 0,16-16 0,-1-1 0,7 8 0,2-16 0,6 6 0,0-8 0,0-7 0,0-10 0,0-1 0,5-13 0,7 6 0,6-12 0,-1-2 0,11 1 0,-9-4 0,34 10 0,-17-9 0,18 4 0,-16-11 0,7-1 0,3-6 0,7 0 0,0 0 0,0 0 0,8 0 0,3 0 0,0 0 0,6 0 0,-15 0 0,15 0 0,-15 0 0,15 0 0,14 0 0,-6 0 0,-27 0 0,-2 0 0,9 0 0,30 0 0,-30-7 0,16-1 0,13-6 0,-28 7 0,5 1 0,-22 6 0,-19 0 0,11 0 0,-12 0 0,6 0 0,-13 0 0,5 0 0,-5-5 0,6 4 0,0-5 0,0 1 0,0-1 0,7-1 0,1-4 0,15 4 0,-7 0 0,7-5 0,-1 4 0,-5 1 0,5-5 0,-7 11 0,3-10 0,-14 5 0,-1 0 0,-15 1 0,-1 0 0,0 4 0,1-8 0,-5 3 0,-2-5 0,-4 1 0,5 4 0,-4-9 0,4 8 0,-1-9 0,-3-1 0,9 5 0,-9-9 0,3 3 0,-4-5 0,0 5 0,0-3 0,0 3 0,0 1 0,0-5 0,0 0 0,-5-3 0,-1-3 0,-11 5 0,4-6 0,-9 4 0,8-12 0,-4 6 0,6 0 0,-6-6 0,10 13 0,-9-6 0,11 7 0,-6 0 0,1 5 0,0 2 0,0 5 0,1 1 0,-6-1 0,4 5 0,-9-9 0,9 8 0,-9-9 0,9 6 0,-9-2 0,9 1 0,-10 0 0,10 0 0,-4 0 0,0 0 0,4 1 0,-4-2 0,5 2 0,0 4 0,1-3 0,-1 3 0,1-5 0,-1 1 0,-5-1 0,4 0 0,-4 5 0,5-4 0,1 4 0,-1 1 0,1-5 0,-6 4 0,4-5 0,-4 5 0,-5-9 0,2 13 0,-3-13 0,6 9 0,5 0 0,0 2 0,1-1 0,-1 4 0,1-4 0,-1 1 0,1 2 0,-6-8 0,4 5 0,-10-7 0,4 6 0,-5-4 0,6 4 0,0-1 0,7-2 0,-1 8 0,6-4 0,0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BFB90-1433-A94B-8130-019CFACA31C8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10A11-9C70-A34C-AAA2-1F7EE953C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4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pad.co.uk/interactives/averages/averages.php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3,5,7-9,11,13,14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10A11-9C70-A34C-AAA2-1F7EE953C0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https://www.mathspad.co.uk/interactives/averages/averages.php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10A11-9C70-A34C-AAA2-1F7EE953C0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3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5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8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4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0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1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4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694" r:id="rId5"/>
    <p:sldLayoutId id="2147483695" r:id="rId6"/>
    <p:sldLayoutId id="2147483701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customXml" Target="../ink/ink6.xml"/><Relationship Id="rId18" Type="http://schemas.openxmlformats.org/officeDocument/2006/relationships/customXml" Target="../ink/ink8.xml"/><Relationship Id="rId3" Type="http://schemas.openxmlformats.org/officeDocument/2006/relationships/customXml" Target="../ink/ink1.xml"/><Relationship Id="rId21" Type="http://schemas.openxmlformats.org/officeDocument/2006/relationships/image" Target="../media/image160.png"/><Relationship Id="rId7" Type="http://schemas.openxmlformats.org/officeDocument/2006/relationships/customXml" Target="../ink/ink3.xml"/><Relationship Id="rId12" Type="http://schemas.openxmlformats.org/officeDocument/2006/relationships/image" Target="../media/image70.png"/><Relationship Id="rId17" Type="http://schemas.openxmlformats.org/officeDocument/2006/relationships/image" Target="../media/image140.png"/><Relationship Id="rId2" Type="http://schemas.openxmlformats.org/officeDocument/2006/relationships/image" Target="../media/image39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90.png"/><Relationship Id="rId10" Type="http://schemas.openxmlformats.org/officeDocument/2006/relationships/image" Target="../media/image60.png"/><Relationship Id="rId19" Type="http://schemas.openxmlformats.org/officeDocument/2006/relationships/image" Target="../media/image150.png"/><Relationship Id="rId4" Type="http://schemas.openxmlformats.org/officeDocument/2006/relationships/image" Target="../media/image300.png"/><Relationship Id="rId9" Type="http://schemas.openxmlformats.org/officeDocument/2006/relationships/customXml" Target="../ink/ink4.xml"/><Relationship Id="rId1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B6BA45-21D7-4ECD-971E-90FC03AE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6B691-1F7F-4F4E-8236-50A856863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06" b="1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5DEE5-2A70-AE48-BEA4-4925133A0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695" y="2886438"/>
            <a:ext cx="3768917" cy="160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Displaying numerical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40F59-89D2-714F-A0A8-EB9F5263C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696" y="4553983"/>
            <a:ext cx="3665550" cy="775494"/>
          </a:xfrm>
        </p:spPr>
        <p:txBody>
          <a:bodyPr>
            <a:normAutofit/>
          </a:bodyPr>
          <a:lstStyle/>
          <a:p>
            <a:r>
              <a:rPr lang="en-US" dirty="0"/>
              <a:t>1C</a:t>
            </a:r>
          </a:p>
        </p:txBody>
      </p:sp>
    </p:spTree>
    <p:extLst>
      <p:ext uri="{BB962C8B-B14F-4D97-AF65-F5344CB8AC3E}">
        <p14:creationId xmlns:p14="http://schemas.microsoft.com/office/powerpoint/2010/main" val="238789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10">
            <a:extLst>
              <a:ext uri="{FF2B5EF4-FFF2-40B4-BE49-F238E27FC236}">
                <a16:creationId xmlns:a16="http://schemas.microsoft.com/office/drawing/2014/main" id="{F668F895-64F7-9049-96A0-9A7DDC47E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238" y="1766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20881" name="Rectangle 49">
            <a:extLst>
              <a:ext uri="{FF2B5EF4-FFF2-40B4-BE49-F238E27FC236}">
                <a16:creationId xmlns:a16="http://schemas.microsoft.com/office/drawing/2014/main" id="{7BD3171F-EF39-014B-88BA-4AFF97FC4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33401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Stem Leaf Plots</a:t>
            </a:r>
          </a:p>
        </p:txBody>
      </p:sp>
      <p:sp>
        <p:nvSpPr>
          <p:cNvPr id="34823" name="Text Box 50">
            <a:extLst>
              <a:ext uri="{FF2B5EF4-FFF2-40B4-BE49-F238E27FC236}">
                <a16:creationId xmlns:a16="http://schemas.microsoft.com/office/drawing/2014/main" id="{38E4F82B-CF64-FB44-A8CD-E7B278314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4" y="1146175"/>
            <a:ext cx="456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Construction of Stem and Leaf</a:t>
            </a:r>
          </a:p>
        </p:txBody>
      </p:sp>
      <p:sp>
        <p:nvSpPr>
          <p:cNvPr id="34824" name="Text Box 51">
            <a:extLst>
              <a:ext uri="{FF2B5EF4-FFF2-40B4-BE49-F238E27FC236}">
                <a16:creationId xmlns:a16="http://schemas.microsoft.com/office/drawing/2014/main" id="{6C602B7F-9A3F-D74F-A625-EB7235BD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1958976"/>
            <a:ext cx="757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A Stem – Leaf graph is another way of displaying information :</a:t>
            </a:r>
          </a:p>
        </p:txBody>
      </p:sp>
      <p:sp>
        <p:nvSpPr>
          <p:cNvPr id="34825" name="Text Box 52">
            <a:extLst>
              <a:ext uri="{FF2B5EF4-FFF2-40B4-BE49-F238E27FC236}">
                <a16:creationId xmlns:a16="http://schemas.microsoft.com/office/drawing/2014/main" id="{A8BD9CA1-E996-674D-AB9F-FC5F5ECA2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2613026"/>
            <a:ext cx="3910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This stem and leaf graph shows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 the ages of people waiting in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 queue at a  post office</a:t>
            </a:r>
          </a:p>
        </p:txBody>
      </p:sp>
      <p:sp>
        <p:nvSpPr>
          <p:cNvPr id="34826" name="Line 53">
            <a:extLst>
              <a:ext uri="{FF2B5EF4-FFF2-40B4-BE49-F238E27FC236}">
                <a16:creationId xmlns:a16="http://schemas.microsoft.com/office/drawing/2014/main" id="{12231550-6B34-DA48-97D4-557B7741E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4500" y="2560638"/>
            <a:ext cx="0" cy="2176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27" name="Group 89">
            <a:extLst>
              <a:ext uri="{FF2B5EF4-FFF2-40B4-BE49-F238E27FC236}">
                <a16:creationId xmlns:a16="http://schemas.microsoft.com/office/drawing/2014/main" id="{0B2A23F7-171E-7B43-B71D-8200251989D1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2690814"/>
            <a:ext cx="1468437" cy="396875"/>
            <a:chOff x="3879" y="1695"/>
            <a:chExt cx="925" cy="250"/>
          </a:xfrm>
        </p:grpSpPr>
        <p:sp>
          <p:nvSpPr>
            <p:cNvPr id="34868" name="Text Box 54">
              <a:extLst>
                <a:ext uri="{FF2B5EF4-FFF2-40B4-BE49-F238E27FC236}">
                  <a16:creationId xmlns:a16="http://schemas.microsoft.com/office/drawing/2014/main" id="{398DF782-0D4B-7041-AF5A-9609E4C3F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2</a:t>
              </a:r>
            </a:p>
          </p:txBody>
        </p:sp>
        <p:grpSp>
          <p:nvGrpSpPr>
            <p:cNvPr id="34869" name="Group 62">
              <a:extLst>
                <a:ext uri="{FF2B5EF4-FFF2-40B4-BE49-F238E27FC236}">
                  <a16:creationId xmlns:a16="http://schemas.microsoft.com/office/drawing/2014/main" id="{A60F9097-30C2-A347-ABA2-7D6AFFDEC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" y="1695"/>
              <a:ext cx="656" cy="250"/>
              <a:chOff x="1204" y="2842"/>
              <a:chExt cx="656" cy="250"/>
            </a:xfrm>
          </p:grpSpPr>
          <p:sp>
            <p:nvSpPr>
              <p:cNvPr id="34870" name="Text Box 59">
                <a:extLst>
                  <a:ext uri="{FF2B5EF4-FFF2-40B4-BE49-F238E27FC236}">
                    <a16:creationId xmlns:a16="http://schemas.microsoft.com/office/drawing/2014/main" id="{B393F759-9A43-2944-A73C-A6341A4CAB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71" name="Text Box 60">
                <a:extLst>
                  <a:ext uri="{FF2B5EF4-FFF2-40B4-BE49-F238E27FC236}">
                    <a16:creationId xmlns:a16="http://schemas.microsoft.com/office/drawing/2014/main" id="{34106999-2FA0-364A-9D10-B903AB9792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6</a:t>
                </a:r>
              </a:p>
            </p:txBody>
          </p:sp>
          <p:sp>
            <p:nvSpPr>
              <p:cNvPr id="34872" name="Text Box 61">
                <a:extLst>
                  <a:ext uri="{FF2B5EF4-FFF2-40B4-BE49-F238E27FC236}">
                    <a16:creationId xmlns:a16="http://schemas.microsoft.com/office/drawing/2014/main" id="{EE46D0BB-A796-A945-A2C3-8FF2671A0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8</a:t>
                </a:r>
              </a:p>
            </p:txBody>
          </p:sp>
        </p:grpSp>
      </p:grpSp>
      <p:grpSp>
        <p:nvGrpSpPr>
          <p:cNvPr id="34828" name="Group 88">
            <a:extLst>
              <a:ext uri="{FF2B5EF4-FFF2-40B4-BE49-F238E27FC236}">
                <a16:creationId xmlns:a16="http://schemas.microsoft.com/office/drawing/2014/main" id="{2C92D7A5-BA3C-4A46-9B2B-3C79F2E8428D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3070226"/>
            <a:ext cx="1468437" cy="396875"/>
            <a:chOff x="3879" y="1935"/>
            <a:chExt cx="925" cy="250"/>
          </a:xfrm>
        </p:grpSpPr>
        <p:sp>
          <p:nvSpPr>
            <p:cNvPr id="34863" name="Text Box 55">
              <a:extLst>
                <a:ext uri="{FF2B5EF4-FFF2-40B4-BE49-F238E27FC236}">
                  <a16:creationId xmlns:a16="http://schemas.microsoft.com/office/drawing/2014/main" id="{6B0B931D-6F0E-4F4C-B5D8-FB1D82B47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193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grpSp>
          <p:nvGrpSpPr>
            <p:cNvPr id="34864" name="Group 63">
              <a:extLst>
                <a:ext uri="{FF2B5EF4-FFF2-40B4-BE49-F238E27FC236}">
                  <a16:creationId xmlns:a16="http://schemas.microsoft.com/office/drawing/2014/main" id="{78918424-4B0A-904C-90B2-ED89EDBD3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" y="1935"/>
              <a:ext cx="656" cy="250"/>
              <a:chOff x="1204" y="2842"/>
              <a:chExt cx="656" cy="250"/>
            </a:xfrm>
          </p:grpSpPr>
          <p:sp>
            <p:nvSpPr>
              <p:cNvPr id="34865" name="Text Box 64">
                <a:extLst>
                  <a:ext uri="{FF2B5EF4-FFF2-40B4-BE49-F238E27FC236}">
                    <a16:creationId xmlns:a16="http://schemas.microsoft.com/office/drawing/2014/main" id="{60DCEEE9-9C58-9B48-8E23-B794C8722F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0</a:t>
                </a:r>
              </a:p>
            </p:txBody>
          </p:sp>
          <p:sp>
            <p:nvSpPr>
              <p:cNvPr id="34866" name="Text Box 65">
                <a:extLst>
                  <a:ext uri="{FF2B5EF4-FFF2-40B4-BE49-F238E27FC236}">
                    <a16:creationId xmlns:a16="http://schemas.microsoft.com/office/drawing/2014/main" id="{76B55979-F9A9-104D-A3F0-E5B65083A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34867" name="Text Box 66">
                <a:extLst>
                  <a:ext uri="{FF2B5EF4-FFF2-40B4-BE49-F238E27FC236}">
                    <a16:creationId xmlns:a16="http://schemas.microsoft.com/office/drawing/2014/main" id="{C850E882-F88A-B04A-A74D-BCFF7B7D93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3</a:t>
                </a:r>
              </a:p>
            </p:txBody>
          </p:sp>
        </p:grpSp>
      </p:grpSp>
      <p:grpSp>
        <p:nvGrpSpPr>
          <p:cNvPr id="34829" name="Group 87">
            <a:extLst>
              <a:ext uri="{FF2B5EF4-FFF2-40B4-BE49-F238E27FC236}">
                <a16:creationId xmlns:a16="http://schemas.microsoft.com/office/drawing/2014/main" id="{9E209B4D-7E4E-E546-973C-F5EB67DC9C7E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3448051"/>
            <a:ext cx="2509837" cy="396875"/>
            <a:chOff x="3879" y="2169"/>
            <a:chExt cx="1581" cy="250"/>
          </a:xfrm>
        </p:grpSpPr>
        <p:sp>
          <p:nvSpPr>
            <p:cNvPr id="34854" name="Text Box 57">
              <a:extLst>
                <a:ext uri="{FF2B5EF4-FFF2-40B4-BE49-F238E27FC236}">
                  <a16:creationId xmlns:a16="http://schemas.microsoft.com/office/drawing/2014/main" id="{F3A5D959-49D3-C349-B348-F8568E1FC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169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4</a:t>
              </a:r>
            </a:p>
          </p:txBody>
        </p:sp>
        <p:grpSp>
          <p:nvGrpSpPr>
            <p:cNvPr id="34855" name="Group 67">
              <a:extLst>
                <a:ext uri="{FF2B5EF4-FFF2-40B4-BE49-F238E27FC236}">
                  <a16:creationId xmlns:a16="http://schemas.microsoft.com/office/drawing/2014/main" id="{79A96F6B-BA10-DB4B-B58C-9E987AE52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" y="2169"/>
              <a:ext cx="656" cy="250"/>
              <a:chOff x="1204" y="2842"/>
              <a:chExt cx="656" cy="250"/>
            </a:xfrm>
          </p:grpSpPr>
          <p:sp>
            <p:nvSpPr>
              <p:cNvPr id="34860" name="Text Box 68">
                <a:extLst>
                  <a:ext uri="{FF2B5EF4-FFF2-40B4-BE49-F238E27FC236}">
                    <a16:creationId xmlns:a16="http://schemas.microsoft.com/office/drawing/2014/main" id="{64FBB8AF-2C89-DF44-B1D6-168A2FAE8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61" name="Text Box 69">
                <a:extLst>
                  <a:ext uri="{FF2B5EF4-FFF2-40B4-BE49-F238E27FC236}">
                    <a16:creationId xmlns:a16="http://schemas.microsoft.com/office/drawing/2014/main" id="{3475BCB1-B5C7-F440-A61C-9014ECDA8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62" name="Text Box 70">
                <a:extLst>
                  <a:ext uri="{FF2B5EF4-FFF2-40B4-BE49-F238E27FC236}">
                    <a16:creationId xmlns:a16="http://schemas.microsoft.com/office/drawing/2014/main" id="{6D480930-D6B4-4B4E-9663-0810EF2AEE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5</a:t>
                </a:r>
              </a:p>
            </p:txBody>
          </p:sp>
        </p:grpSp>
        <p:grpSp>
          <p:nvGrpSpPr>
            <p:cNvPr id="34856" name="Group 71">
              <a:extLst>
                <a:ext uri="{FF2B5EF4-FFF2-40B4-BE49-F238E27FC236}">
                  <a16:creationId xmlns:a16="http://schemas.microsoft.com/office/drawing/2014/main" id="{8E68E7CE-3189-5F4B-9739-21DB961EF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4" y="2169"/>
              <a:ext cx="656" cy="250"/>
              <a:chOff x="1204" y="2842"/>
              <a:chExt cx="656" cy="250"/>
            </a:xfrm>
          </p:grpSpPr>
          <p:sp>
            <p:nvSpPr>
              <p:cNvPr id="34857" name="Text Box 72">
                <a:extLst>
                  <a:ext uri="{FF2B5EF4-FFF2-40B4-BE49-F238E27FC236}">
                    <a16:creationId xmlns:a16="http://schemas.microsoft.com/office/drawing/2014/main" id="{6756B6F4-A197-204B-A22D-3D2DB9B94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6</a:t>
                </a:r>
              </a:p>
            </p:txBody>
          </p:sp>
          <p:sp>
            <p:nvSpPr>
              <p:cNvPr id="34858" name="Text Box 73">
                <a:extLst>
                  <a:ext uri="{FF2B5EF4-FFF2-40B4-BE49-F238E27FC236}">
                    <a16:creationId xmlns:a16="http://schemas.microsoft.com/office/drawing/2014/main" id="{30D62671-A30F-2D4B-9804-0687D2D26E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7</a:t>
                </a:r>
              </a:p>
            </p:txBody>
          </p:sp>
          <p:sp>
            <p:nvSpPr>
              <p:cNvPr id="34859" name="Text Box 74">
                <a:extLst>
                  <a:ext uri="{FF2B5EF4-FFF2-40B4-BE49-F238E27FC236}">
                    <a16:creationId xmlns:a16="http://schemas.microsoft.com/office/drawing/2014/main" id="{7766330C-1675-6B48-96B7-680D4A98E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9</a:t>
                </a:r>
              </a:p>
            </p:txBody>
          </p:sp>
        </p:grpSp>
      </p:grpSp>
      <p:grpSp>
        <p:nvGrpSpPr>
          <p:cNvPr id="34830" name="Group 85">
            <a:extLst>
              <a:ext uri="{FF2B5EF4-FFF2-40B4-BE49-F238E27FC236}">
                <a16:creationId xmlns:a16="http://schemas.microsoft.com/office/drawing/2014/main" id="{B3EC5B1B-9110-9A42-A147-C5C050F68ABD}"/>
              </a:ext>
            </a:extLst>
          </p:cNvPr>
          <p:cNvGrpSpPr>
            <a:grpSpLocks/>
          </p:cNvGrpSpPr>
          <p:nvPr/>
        </p:nvGrpSpPr>
        <p:grpSpPr bwMode="auto">
          <a:xfrm>
            <a:off x="7681913" y="3827464"/>
            <a:ext cx="1809750" cy="396875"/>
            <a:chOff x="3879" y="2387"/>
            <a:chExt cx="1140" cy="250"/>
          </a:xfrm>
        </p:grpSpPr>
        <p:sp>
          <p:nvSpPr>
            <p:cNvPr id="34848" name="Text Box 56">
              <a:extLst>
                <a:ext uri="{FF2B5EF4-FFF2-40B4-BE49-F238E27FC236}">
                  <a16:creationId xmlns:a16="http://schemas.microsoft.com/office/drawing/2014/main" id="{D404BDC8-CC07-254A-AB80-55A1D9FB9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387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grpSp>
          <p:nvGrpSpPr>
            <p:cNvPr id="34849" name="Group 79">
              <a:extLst>
                <a:ext uri="{FF2B5EF4-FFF2-40B4-BE49-F238E27FC236}">
                  <a16:creationId xmlns:a16="http://schemas.microsoft.com/office/drawing/2014/main" id="{06B9CB89-BD6D-A34C-B56F-8A134F196C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2" y="2387"/>
              <a:ext cx="656" cy="250"/>
              <a:chOff x="1204" y="2842"/>
              <a:chExt cx="656" cy="250"/>
            </a:xfrm>
          </p:grpSpPr>
          <p:sp>
            <p:nvSpPr>
              <p:cNvPr id="34851" name="Text Box 80">
                <a:extLst>
                  <a:ext uri="{FF2B5EF4-FFF2-40B4-BE49-F238E27FC236}">
                    <a16:creationId xmlns:a16="http://schemas.microsoft.com/office/drawing/2014/main" id="{D24D166A-9D19-5342-8081-E6DD1ABED8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0</a:t>
                </a:r>
              </a:p>
            </p:txBody>
          </p:sp>
          <p:sp>
            <p:nvSpPr>
              <p:cNvPr id="34852" name="Text Box 81">
                <a:extLst>
                  <a:ext uri="{FF2B5EF4-FFF2-40B4-BE49-F238E27FC236}">
                    <a16:creationId xmlns:a16="http://schemas.microsoft.com/office/drawing/2014/main" id="{CBD257B3-57E3-CD4A-8899-4E6A667615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3</a:t>
                </a:r>
              </a:p>
            </p:txBody>
          </p:sp>
          <p:sp>
            <p:nvSpPr>
              <p:cNvPr id="34853" name="Text Box 82">
                <a:extLst>
                  <a:ext uri="{FF2B5EF4-FFF2-40B4-BE49-F238E27FC236}">
                    <a16:creationId xmlns:a16="http://schemas.microsoft.com/office/drawing/2014/main" id="{6D4F6788-CE2D-204E-8B98-932F4CFC86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</p:grpSp>
        <p:sp>
          <p:nvSpPr>
            <p:cNvPr id="34850" name="Text Box 83">
              <a:extLst>
                <a:ext uri="{FF2B5EF4-FFF2-40B4-BE49-F238E27FC236}">
                  <a16:creationId xmlns:a16="http://schemas.microsoft.com/office/drawing/2014/main" id="{1B834BA7-6415-0741-A5A9-F45263E7F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5" y="2387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9</a:t>
              </a:r>
            </a:p>
          </p:txBody>
        </p:sp>
      </p:grpSp>
      <p:grpSp>
        <p:nvGrpSpPr>
          <p:cNvPr id="34831" name="Group 86">
            <a:extLst>
              <a:ext uri="{FF2B5EF4-FFF2-40B4-BE49-F238E27FC236}">
                <a16:creationId xmlns:a16="http://schemas.microsoft.com/office/drawing/2014/main" id="{CCC010F1-6730-394A-BAA1-AF5C86AB03E0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4205289"/>
            <a:ext cx="1825625" cy="396875"/>
            <a:chOff x="3879" y="2649"/>
            <a:chExt cx="1150" cy="250"/>
          </a:xfrm>
        </p:grpSpPr>
        <p:sp>
          <p:nvSpPr>
            <p:cNvPr id="34842" name="Text Box 58">
              <a:extLst>
                <a:ext uri="{FF2B5EF4-FFF2-40B4-BE49-F238E27FC236}">
                  <a16:creationId xmlns:a16="http://schemas.microsoft.com/office/drawing/2014/main" id="{5FFD45A2-6ECF-1444-8A92-A625D977B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649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6</a:t>
              </a:r>
            </a:p>
          </p:txBody>
        </p:sp>
        <p:grpSp>
          <p:nvGrpSpPr>
            <p:cNvPr id="34843" name="Group 75">
              <a:extLst>
                <a:ext uri="{FF2B5EF4-FFF2-40B4-BE49-F238E27FC236}">
                  <a16:creationId xmlns:a16="http://schemas.microsoft.com/office/drawing/2014/main" id="{FD60F54F-61D4-0745-876F-2EBE8E4E5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0" y="2649"/>
              <a:ext cx="656" cy="250"/>
              <a:chOff x="1204" y="2842"/>
              <a:chExt cx="656" cy="250"/>
            </a:xfrm>
          </p:grpSpPr>
          <p:sp>
            <p:nvSpPr>
              <p:cNvPr id="34845" name="Text Box 76">
                <a:extLst>
                  <a:ext uri="{FF2B5EF4-FFF2-40B4-BE49-F238E27FC236}">
                    <a16:creationId xmlns:a16="http://schemas.microsoft.com/office/drawing/2014/main" id="{ED253932-45F2-204B-B59E-B423972A9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34846" name="Text Box 77">
                <a:extLst>
                  <a:ext uri="{FF2B5EF4-FFF2-40B4-BE49-F238E27FC236}">
                    <a16:creationId xmlns:a16="http://schemas.microsoft.com/office/drawing/2014/main" id="{619DA13D-5EBB-8C4D-B342-4CD802D4B6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47" name="Text Box 78">
                <a:extLst>
                  <a:ext uri="{FF2B5EF4-FFF2-40B4-BE49-F238E27FC236}">
                    <a16:creationId xmlns:a16="http://schemas.microsoft.com/office/drawing/2014/main" id="{6033DB58-3860-EA4B-96E2-23D97BE622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5</a:t>
                </a:r>
              </a:p>
            </p:txBody>
          </p:sp>
        </p:grpSp>
        <p:sp>
          <p:nvSpPr>
            <p:cNvPr id="34844" name="Text Box 84">
              <a:extLst>
                <a:ext uri="{FF2B5EF4-FFF2-40B4-BE49-F238E27FC236}">
                  <a16:creationId xmlns:a16="http://schemas.microsoft.com/office/drawing/2014/main" id="{D2D54F3A-DDCC-E64D-B2B6-97A5A94F7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5" y="2649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6</a:t>
              </a:r>
            </a:p>
          </p:txBody>
        </p:sp>
      </p:grpSp>
      <p:sp>
        <p:nvSpPr>
          <p:cNvPr id="34832" name="Text Box 90">
            <a:extLst>
              <a:ext uri="{FF2B5EF4-FFF2-40B4-BE49-F238E27FC236}">
                <a16:creationId xmlns:a16="http://schemas.microsoft.com/office/drawing/2014/main" id="{36D428F6-EC79-224E-BAC9-0E82A12C4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4616451"/>
            <a:ext cx="763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stem</a:t>
            </a:r>
          </a:p>
        </p:txBody>
      </p:sp>
      <p:sp>
        <p:nvSpPr>
          <p:cNvPr id="34833" name="Text Box 91">
            <a:extLst>
              <a:ext uri="{FF2B5EF4-FFF2-40B4-BE49-F238E27FC236}">
                <a16:creationId xmlns:a16="http://schemas.microsoft.com/office/drawing/2014/main" id="{7A179792-83DA-514C-B2D7-7BD5B87B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6" y="4605339"/>
            <a:ext cx="91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leaves</a:t>
            </a:r>
          </a:p>
        </p:txBody>
      </p:sp>
      <p:sp>
        <p:nvSpPr>
          <p:cNvPr id="34834" name="Text Box 92">
            <a:extLst>
              <a:ext uri="{FF2B5EF4-FFF2-40B4-BE49-F238E27FC236}">
                <a16:creationId xmlns:a16="http://schemas.microsoft.com/office/drawing/2014/main" id="{AFEF452E-F815-0548-B2E4-4C0ECF210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3" y="2308226"/>
            <a:ext cx="76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Ages</a:t>
            </a:r>
          </a:p>
        </p:txBody>
      </p:sp>
      <p:grpSp>
        <p:nvGrpSpPr>
          <p:cNvPr id="13" name="Group 101">
            <a:extLst>
              <a:ext uri="{FF2B5EF4-FFF2-40B4-BE49-F238E27FC236}">
                <a16:creationId xmlns:a16="http://schemas.microsoft.com/office/drawing/2014/main" id="{287012BF-AF99-6E41-8FAC-65462D4EE7D6}"/>
              </a:ext>
            </a:extLst>
          </p:cNvPr>
          <p:cNvGrpSpPr>
            <a:grpSpLocks/>
          </p:cNvGrpSpPr>
          <p:nvPr/>
        </p:nvGrpSpPr>
        <p:grpSpPr bwMode="auto">
          <a:xfrm>
            <a:off x="6818315" y="5259388"/>
            <a:ext cx="2357438" cy="400050"/>
            <a:chOff x="3335" y="3313"/>
            <a:chExt cx="1485" cy="252"/>
          </a:xfrm>
        </p:grpSpPr>
        <p:sp>
          <p:nvSpPr>
            <p:cNvPr id="34840" name="Text Box 93">
              <a:extLst>
                <a:ext uri="{FF2B5EF4-FFF2-40B4-BE49-F238E27FC236}">
                  <a16:creationId xmlns:a16="http://schemas.microsoft.com/office/drawing/2014/main" id="{6DE64862-2877-464C-A215-98DB467F4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" y="3313"/>
              <a:ext cx="1485" cy="252"/>
            </a:xfrm>
            <a:prstGeom prst="rect">
              <a:avLst/>
            </a:prstGeom>
            <a:solidFill>
              <a:srgbClr val="4D4D4D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latin typeface="Comic Sans MS" panose="030F0902030302020204" pitchFamily="66" charset="0"/>
                </a:rPr>
                <a:t>n = 20  Key : 2   4 </a:t>
              </a:r>
            </a:p>
          </p:txBody>
        </p:sp>
        <p:sp>
          <p:nvSpPr>
            <p:cNvPr id="34841" name="Line 94">
              <a:extLst>
                <a:ext uri="{FF2B5EF4-FFF2-40B4-BE49-F238E27FC236}">
                  <a16:creationId xmlns:a16="http://schemas.microsoft.com/office/drawing/2014/main" id="{0CF39E2B-CF18-BD40-B990-0BFA65723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9" y="3350"/>
              <a:ext cx="0" cy="1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29" name="Text Box 97">
            <a:extLst>
              <a:ext uri="{FF2B5EF4-FFF2-40B4-BE49-F238E27FC236}">
                <a16:creationId xmlns:a16="http://schemas.microsoft.com/office/drawing/2014/main" id="{4CD7E54F-2228-E54E-852A-814B677B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3943351"/>
            <a:ext cx="383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How many people in the queue?</a:t>
            </a:r>
          </a:p>
        </p:txBody>
      </p:sp>
      <p:sp>
        <p:nvSpPr>
          <p:cNvPr id="120930" name="Text Box 98">
            <a:extLst>
              <a:ext uri="{FF2B5EF4-FFF2-40B4-BE49-F238E27FC236}">
                <a16:creationId xmlns:a16="http://schemas.microsoft.com/office/drawing/2014/main" id="{493A767E-4A68-DE4E-9CAB-B83BBCEB3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4481514"/>
            <a:ext cx="418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How many people in their forties?</a:t>
            </a:r>
          </a:p>
        </p:txBody>
      </p:sp>
      <p:sp>
        <p:nvSpPr>
          <p:cNvPr id="120931" name="Text Box 99">
            <a:extLst>
              <a:ext uri="{FF2B5EF4-FFF2-40B4-BE49-F238E27FC236}">
                <a16:creationId xmlns:a16="http://schemas.microsoft.com/office/drawing/2014/main" id="{4B3CB24E-DCDA-C942-A181-160E3F978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3943351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120932" name="Text Box 100">
            <a:extLst>
              <a:ext uri="{FF2B5EF4-FFF2-40B4-BE49-F238E27FC236}">
                <a16:creationId xmlns:a16="http://schemas.microsoft.com/office/drawing/2014/main" id="{E68B794E-B904-BB45-9B9C-3D70D84F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6" y="44815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mic Sans MS" panose="030F09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93065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29" grpId="0"/>
      <p:bldP spid="120930" grpId="0"/>
      <p:bldP spid="120931" grpId="0"/>
      <p:bldP spid="1209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B404A-CFDD-CF44-9FA0-D0E66A8D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725" y="0"/>
            <a:ext cx="9292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3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112C9-5BA4-9342-9EBB-0B6D8D4C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29" y="0"/>
            <a:ext cx="921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5C364-37B6-5841-9DA3-629DE10C4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29" y="0"/>
            <a:ext cx="921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0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F1455-BA6F-9041-8E8B-193FD76B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42" y="0"/>
            <a:ext cx="91467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DC28F9-9EE7-F548-82AD-9320197130F4}"/>
              </a:ext>
            </a:extLst>
          </p:cNvPr>
          <p:cNvSpPr txBox="1"/>
          <p:nvPr/>
        </p:nvSpPr>
        <p:spPr>
          <a:xfrm>
            <a:off x="8425049" y="4528312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N=19</a:t>
            </a:r>
          </a:p>
        </p:txBody>
      </p:sp>
    </p:spTree>
    <p:extLst>
      <p:ext uri="{BB962C8B-B14F-4D97-AF65-F5344CB8AC3E}">
        <p14:creationId xmlns:p14="http://schemas.microsoft.com/office/powerpoint/2010/main" val="240153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48411-A7A7-8C4B-B223-8C503E79A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0"/>
            <a:ext cx="92011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B2DDE-8C56-BC40-ADFA-4F28797B352F}"/>
              </a:ext>
            </a:extLst>
          </p:cNvPr>
          <p:cNvSpPr txBox="1"/>
          <p:nvPr/>
        </p:nvSpPr>
        <p:spPr>
          <a:xfrm>
            <a:off x="8425049" y="4528312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N=19</a:t>
            </a:r>
          </a:p>
        </p:txBody>
      </p:sp>
    </p:spTree>
    <p:extLst>
      <p:ext uri="{BB962C8B-B14F-4D97-AF65-F5344CB8AC3E}">
        <p14:creationId xmlns:p14="http://schemas.microsoft.com/office/powerpoint/2010/main" val="225070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05C10-E57D-214A-8D4E-4C02A655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25" y="0"/>
            <a:ext cx="91711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67B114-03E8-9448-8FF7-A60A20360B7B}"/>
              </a:ext>
            </a:extLst>
          </p:cNvPr>
          <p:cNvSpPr txBox="1"/>
          <p:nvPr/>
        </p:nvSpPr>
        <p:spPr>
          <a:xfrm>
            <a:off x="4720153" y="5884147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CE6F1-4D78-A440-A6AA-46EF4967B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734630"/>
            <a:ext cx="2134476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0C9E6-8429-9645-BC6F-C348E00F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1469260"/>
            <a:ext cx="11684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490325-97FF-944B-A6AF-746950954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953" y="1939160"/>
            <a:ext cx="11684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833ADC-913E-004A-9D0C-D2EEBBA30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999" y="2707122"/>
            <a:ext cx="2167343" cy="8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96A6-B691-9F40-B099-E0049408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6070"/>
            <a:ext cx="10515600" cy="1325563"/>
          </a:xfrm>
        </p:spPr>
        <p:txBody>
          <a:bodyPr/>
          <a:lstStyle/>
          <a:p>
            <a:r>
              <a:rPr lang="en-US" dirty="0"/>
              <a:t>Stem plots with split 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DF3D3-B0D0-B648-8DB3-B7A008E6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59"/>
            <a:ext cx="12192000" cy="2123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098983-0ED4-574C-834C-10A8B8E0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6" y="3242536"/>
            <a:ext cx="3645656" cy="1468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572E5-68D9-5C45-AC09-8E5418818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572" y="2764178"/>
            <a:ext cx="2692400" cy="242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871BE-BDF0-9646-8F37-C0CEA4DB2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379" y="2209121"/>
            <a:ext cx="2476500" cy="444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A9944-BB73-7541-9923-B97251E03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24437"/>
            <a:ext cx="2515955" cy="1774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57E14E-82B6-C44B-88AB-3AF0D2C09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7914" y="5024437"/>
            <a:ext cx="2570354" cy="18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5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E2FA8E-7A34-644E-9451-05461ABDA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14" y="0"/>
            <a:ext cx="9173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9FD4-151B-3349-F524-9882EC7E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55" y="365125"/>
            <a:ext cx="11353800" cy="1325563"/>
          </a:xfrm>
        </p:spPr>
        <p:txBody>
          <a:bodyPr/>
          <a:lstStyle/>
          <a:p>
            <a:r>
              <a:rPr lang="en-US" dirty="0"/>
              <a:t>Difference between Histogram &amp; Bar Chart</a:t>
            </a:r>
            <a:endParaRPr lang="en-AU" dirty="0"/>
          </a:p>
        </p:txBody>
      </p:sp>
      <p:pic>
        <p:nvPicPr>
          <p:cNvPr id="1026" name="Picture 2" descr="Difference Between Histogram and Bar Graph (with Comparison Chart) - Key  Differences">
            <a:extLst>
              <a:ext uri="{FF2B5EF4-FFF2-40B4-BE49-F238E27FC236}">
                <a16:creationId xmlns:a16="http://schemas.microsoft.com/office/drawing/2014/main" id="{89334C85-EC87-5EB8-C83E-9F0CDE3B2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20" y="1884633"/>
            <a:ext cx="9232359" cy="40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10">
            <a:extLst>
              <a:ext uri="{FF2B5EF4-FFF2-40B4-BE49-F238E27FC236}">
                <a16:creationId xmlns:a16="http://schemas.microsoft.com/office/drawing/2014/main" id="{0DBC4ED2-64E6-EE0D-132C-28538C669965}"/>
              </a:ext>
            </a:extLst>
          </p:cNvPr>
          <p:cNvSpPr/>
          <p:nvPr/>
        </p:nvSpPr>
        <p:spPr>
          <a:xfrm>
            <a:off x="1037771" y="4978089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10">
            <a:extLst>
              <a:ext uri="{FF2B5EF4-FFF2-40B4-BE49-F238E27FC236}">
                <a16:creationId xmlns:a16="http://schemas.microsoft.com/office/drawing/2014/main" id="{39E97725-A911-5644-8A2E-10598E9AD0B5}"/>
              </a:ext>
            </a:extLst>
          </p:cNvPr>
          <p:cNvSpPr/>
          <p:nvPr/>
        </p:nvSpPr>
        <p:spPr>
          <a:xfrm rot="10800000">
            <a:off x="10361038" y="4900269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67B0F9CE-F032-C6E8-64E7-7440747D81F5}"/>
              </a:ext>
            </a:extLst>
          </p:cNvPr>
          <p:cNvSpPr/>
          <p:nvPr/>
        </p:nvSpPr>
        <p:spPr>
          <a:xfrm rot="5400000">
            <a:off x="2423268" y="2857456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F08063C5-8E36-B399-8C84-0D2FE0109818}"/>
              </a:ext>
            </a:extLst>
          </p:cNvPr>
          <p:cNvSpPr/>
          <p:nvPr/>
        </p:nvSpPr>
        <p:spPr>
          <a:xfrm rot="5400000">
            <a:off x="7108751" y="2795851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F680BA-4145-D47F-111D-BDE2C01AD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7" y="4806258"/>
            <a:ext cx="1479820" cy="627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F0F24D-9831-18B5-26F5-50B209979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179" y="4646594"/>
            <a:ext cx="1479820" cy="605381"/>
          </a:xfrm>
          <a:prstGeom prst="rect">
            <a:avLst/>
          </a:prstGeom>
        </p:spPr>
      </p:pic>
      <p:pic>
        <p:nvPicPr>
          <p:cNvPr id="1028" name="Picture 4" descr="NO Space - Home | Facebook">
            <a:extLst>
              <a:ext uri="{FF2B5EF4-FFF2-40B4-BE49-F238E27FC236}">
                <a16:creationId xmlns:a16="http://schemas.microsoft.com/office/drawing/2014/main" id="{39D56507-A366-7DA5-0A40-C845D573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17" y="1470163"/>
            <a:ext cx="1080074" cy="7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6E9237-C8E3-1F0E-637A-96EF5D719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156" y="1650916"/>
            <a:ext cx="874431" cy="58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116BCC-70A9-8422-CF89-D4A3563E8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746" y="94344"/>
            <a:ext cx="6649378" cy="3229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82F1F-1A31-7E26-9648-3F2F50F5C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29" y="1381411"/>
            <a:ext cx="6270171" cy="54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35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83854-48F5-B749-8D3E-FA6A7DD58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100092"/>
            <a:ext cx="10515600" cy="1325563"/>
          </a:xfrm>
        </p:spPr>
        <p:txBody>
          <a:bodyPr/>
          <a:lstStyle/>
          <a:p>
            <a:r>
              <a:rPr lang="en-US" dirty="0"/>
              <a:t>Histogram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52E01-4024-144E-A19A-8D1282C0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1611392"/>
            <a:ext cx="10515600" cy="4160520"/>
          </a:xfrm>
        </p:spPr>
        <p:txBody>
          <a:bodyPr/>
          <a:lstStyle/>
          <a:p>
            <a:r>
              <a:rPr lang="en-US" dirty="0"/>
              <a:t>A statistical graph used to display the frequency distribution of a numerical variable; most suitable for medium to large sized data sets.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EC02F-B8D1-1742-ACEC-97AFB22D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86" y="44133"/>
            <a:ext cx="6604000" cy="151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49935F-D22C-8045-AF31-63FA8054B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1" y="3956685"/>
            <a:ext cx="6553200" cy="1930400"/>
          </a:xfrm>
          <a:prstGeom prst="rect">
            <a:avLst/>
          </a:prstGeom>
        </p:spPr>
      </p:pic>
      <p:pic>
        <p:nvPicPr>
          <p:cNvPr id="7" name="Picture 6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714D49FF-0D61-624D-955E-538094F40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2" y="3239839"/>
            <a:ext cx="5319484" cy="35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2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041D-ECA1-4943-B529-908778EE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32" y="98022"/>
            <a:ext cx="9889965" cy="47016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The grouped frequency distribution: a large range of 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39CE8-60D7-B74B-A1FC-EBB8F288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023"/>
            <a:ext cx="7277100" cy="2108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B50560-E6B6-E342-8EBD-497187BC3F25}"/>
              </a:ext>
            </a:extLst>
          </p:cNvPr>
          <p:cNvSpPr/>
          <p:nvPr/>
        </p:nvSpPr>
        <p:spPr>
          <a:xfrm>
            <a:off x="0" y="3051223"/>
            <a:ext cx="72771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Set up a table as shown. Use five intervals: 30.0−34.9, 35.0−39.9, …, 50.0−54.9.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List these intervals, in ascending order, under ‘Average hours worked’.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Count the number of countries whose average working hours fall into each of the intervals.</a:t>
            </a:r>
            <a:br>
              <a:rPr lang="en-AU" sz="2200" dirty="0">
                <a:solidFill>
                  <a:srgbClr val="000000"/>
                </a:solidFill>
                <a:latin typeface="Aharoni"/>
              </a:rPr>
            </a:br>
            <a:r>
              <a:rPr lang="en-AU" sz="2200" dirty="0">
                <a:solidFill>
                  <a:srgbClr val="000000"/>
                </a:solidFill>
                <a:latin typeface="Aharoni"/>
              </a:rPr>
              <a:t>Record these values in the ‘Number’ column.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Convert the counts into percentages and record in the ‘Percentage’ column.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Total the number and percentage columns, which may not total 100% because of rounding.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21C3C7-B2BA-AB43-9BD3-8DA95E278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93938"/>
              </p:ext>
            </p:extLst>
          </p:nvPr>
        </p:nvGraphicFramePr>
        <p:xfrm>
          <a:off x="7445515" y="581324"/>
          <a:ext cx="4451958" cy="3135630"/>
        </p:xfrm>
        <a:graphic>
          <a:graphicData uri="http://schemas.openxmlformats.org/drawingml/2006/table">
            <a:tbl>
              <a:tblPr/>
              <a:tblGrid>
                <a:gridCol w="1483986">
                  <a:extLst>
                    <a:ext uri="{9D8B030D-6E8A-4147-A177-3AD203B41FA5}">
                      <a16:colId xmlns:a16="http://schemas.microsoft.com/office/drawing/2014/main" val="885258756"/>
                    </a:ext>
                  </a:extLst>
                </a:gridCol>
                <a:gridCol w="1483986">
                  <a:extLst>
                    <a:ext uri="{9D8B030D-6E8A-4147-A177-3AD203B41FA5}">
                      <a16:colId xmlns:a16="http://schemas.microsoft.com/office/drawing/2014/main" val="3488031000"/>
                    </a:ext>
                  </a:extLst>
                </a:gridCol>
                <a:gridCol w="1483986">
                  <a:extLst>
                    <a:ext uri="{9D8B030D-6E8A-4147-A177-3AD203B41FA5}">
                      <a16:colId xmlns:a16="http://schemas.microsoft.com/office/drawing/2014/main" val="281131492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Average hours worked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Frequency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117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Number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Percentage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85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30.0−34.9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4.3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468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35.0−39.9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6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26.1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78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40.0−44.9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8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34.8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46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45.0−49.9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21.7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584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50.0−54.9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13.0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116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Total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23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99.9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9361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571BEF-5337-6149-8DF5-70E527040877}"/>
                  </a:ext>
                </a:extLst>
              </p14:cNvPr>
              <p14:cNvContentPartPr/>
              <p14:nvPr/>
            </p14:nvContentPartPr>
            <p14:xfrm>
              <a:off x="3304435" y="2858578"/>
              <a:ext cx="9741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571BEF-5337-6149-8DF5-70E5270408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0795" y="2750578"/>
                <a:ext cx="1081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34A5B0A-4852-204F-8EB4-842C730B0494}"/>
                  </a:ext>
                </a:extLst>
              </p14:cNvPr>
              <p14:cNvContentPartPr/>
              <p14:nvPr/>
            </p14:nvContentPartPr>
            <p14:xfrm>
              <a:off x="1246315" y="3530338"/>
              <a:ext cx="4193640" cy="53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34A5B0A-4852-204F-8EB4-842C730B04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315" y="3422698"/>
                <a:ext cx="43012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971120B-723C-E64A-A050-70BF82D668FA}"/>
                  </a:ext>
                </a:extLst>
              </p14:cNvPr>
              <p14:cNvContentPartPr/>
              <p14:nvPr/>
            </p14:nvContentPartPr>
            <p14:xfrm>
              <a:off x="6251035" y="2185027"/>
              <a:ext cx="305640" cy="29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971120B-723C-E64A-A050-70BF82D668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2395" y="2176387"/>
                <a:ext cx="3232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F15D0A-0D20-DF4F-8D74-B0CF80CA5503}"/>
                  </a:ext>
                </a:extLst>
              </p14:cNvPr>
              <p14:cNvContentPartPr/>
              <p14:nvPr/>
            </p14:nvContentPartPr>
            <p14:xfrm>
              <a:off x="5533555" y="1690747"/>
              <a:ext cx="455760" cy="292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F15D0A-0D20-DF4F-8D74-B0CF80CA55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15915" y="1673107"/>
                <a:ext cx="4914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D84819-6C3C-3147-BFFF-B25153E7B5C2}"/>
                  </a:ext>
                </a:extLst>
              </p14:cNvPr>
              <p14:cNvContentPartPr/>
              <p14:nvPr/>
            </p14:nvContentPartPr>
            <p14:xfrm>
              <a:off x="4400995" y="2223187"/>
              <a:ext cx="345240" cy="252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D84819-6C3C-3147-BFFF-B25153E7B5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82995" y="2205547"/>
                <a:ext cx="380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A30EAF-525E-B744-946A-15955C086965}"/>
                  </a:ext>
                </a:extLst>
              </p14:cNvPr>
              <p14:cNvContentPartPr/>
              <p14:nvPr/>
            </p14:nvContentPartPr>
            <p14:xfrm>
              <a:off x="3183835" y="1735027"/>
              <a:ext cx="344160" cy="274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A30EAF-525E-B744-946A-15955C0869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66195" y="1717387"/>
                <a:ext cx="3798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5687D6-4E89-E141-AD75-ECBC6BC6398A}"/>
                  </a:ext>
                </a:extLst>
              </p:cNvPr>
              <p:cNvSpPr txBox="1"/>
              <p:nvPr/>
            </p:nvSpPr>
            <p:spPr>
              <a:xfrm>
                <a:off x="6963098" y="3299445"/>
                <a:ext cx="4421414" cy="4177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100%=4.3%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100%=26.1%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100%=34.8%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100%=21.7%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100%=13.0%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5687D6-4E89-E141-AD75-ECBC6BC63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098" y="3299445"/>
                <a:ext cx="4421414" cy="41772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EEBC9A3-387E-0E46-B06C-797D42256C62}"/>
                  </a:ext>
                </a:extLst>
              </p14:cNvPr>
              <p14:cNvContentPartPr/>
              <p14:nvPr/>
            </p14:nvContentPartPr>
            <p14:xfrm>
              <a:off x="9424714" y="1500037"/>
              <a:ext cx="4935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EEBC9A3-387E-0E46-B06C-797D42256C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15714" y="1491037"/>
                <a:ext cx="5112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F06B4C-A803-1248-81C5-F046CDA34420}"/>
                  </a:ext>
                </a:extLst>
              </p14:cNvPr>
              <p14:cNvContentPartPr/>
              <p14:nvPr/>
            </p14:nvContentPartPr>
            <p14:xfrm>
              <a:off x="9424714" y="3014218"/>
              <a:ext cx="470520" cy="311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F06B4C-A803-1248-81C5-F046CDA344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06714" y="2996239"/>
                <a:ext cx="506160" cy="346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8005F72-5A73-6A4A-BFCE-78F83F437A3E}"/>
                  </a:ext>
                </a:extLst>
              </p14:cNvPr>
              <p14:cNvContentPartPr/>
              <p14:nvPr/>
            </p14:nvContentPartPr>
            <p14:xfrm>
              <a:off x="10685197" y="3325258"/>
              <a:ext cx="964800" cy="470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8005F72-5A73-6A4A-BFCE-78F83F437A3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76197" y="3316258"/>
                <a:ext cx="982440" cy="4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83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D8F9AB-FC14-5A47-B6E0-96D3EE617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029465" cy="72571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220F2B-A0B4-594E-BD8B-7B794A5A8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17940"/>
              </p:ext>
            </p:extLst>
          </p:nvPr>
        </p:nvGraphicFramePr>
        <p:xfrm>
          <a:off x="7964714" y="46777"/>
          <a:ext cx="3937000" cy="2861310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1409670974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900645685"/>
                    </a:ext>
                  </a:extLst>
                </a:gridCol>
              </a:tblGrid>
              <a:tr h="368660">
                <a:tc>
                  <a:txBody>
                    <a:bodyPr/>
                    <a:lstStyle/>
                    <a:p>
                      <a:pPr algn="l" fontAlgn="b"/>
                      <a:r>
                        <a:rPr lang="en-AU" i="1">
                          <a:effectLst/>
                          <a:latin typeface="Abadi"/>
                        </a:rPr>
                        <a:t>Average hours worked</a:t>
                      </a:r>
                      <a:endParaRPr lang="en-AU"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i="1">
                          <a:effectLst/>
                          <a:latin typeface="Abadi"/>
                        </a:rPr>
                        <a:t>Frequency</a:t>
                      </a:r>
                      <a:endParaRPr lang="en-AU"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964620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30.0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34.9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1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959952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35.0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39.9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6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496501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40.0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44.9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8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835226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45.0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49.9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5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453406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50.0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54.9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958104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i="1" dirty="0">
                          <a:effectLst/>
                          <a:latin typeface="Abadi"/>
                        </a:rPr>
                        <a:t>Total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23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4322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865D330-AED9-0945-9684-205C4AEDE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4715" y="0"/>
            <a:ext cx="4564638" cy="64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8281BE-BDCB-A04E-9AC5-AA3D41E3A7AD}"/>
              </a:ext>
            </a:extLst>
          </p:cNvPr>
          <p:cNvSpPr/>
          <p:nvPr/>
        </p:nvSpPr>
        <p:spPr>
          <a:xfrm>
            <a:off x="5805714" y="358899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Label the horizontal axis with the variable name, ‘Average hours worked’. Mark the scale using the start of each interval: 30, 35, …</a:t>
            </a:r>
          </a:p>
          <a:p>
            <a:pPr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Label the vertical axis ‘Frequency’. Scale allowing for the maximum frequency, 8.</a:t>
            </a:r>
          </a:p>
          <a:p>
            <a:pPr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Finally, for each interval draw a bar, making the height equal to the frequency.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56345-E5F5-8E4C-971A-4657CD98B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99" y="962939"/>
            <a:ext cx="3767811" cy="5091636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8283E555-26FF-1D4C-96C7-223153CB0A1A}"/>
              </a:ext>
            </a:extLst>
          </p:cNvPr>
          <p:cNvSpPr/>
          <p:nvPr/>
        </p:nvSpPr>
        <p:spPr>
          <a:xfrm>
            <a:off x="1335314" y="5348373"/>
            <a:ext cx="3585028" cy="885371"/>
          </a:xfrm>
          <a:prstGeom prst="frame">
            <a:avLst>
              <a:gd name="adj1" fmla="val 4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DD70A4C-CF4F-234A-9B0A-17362EA87607}"/>
              </a:ext>
            </a:extLst>
          </p:cNvPr>
          <p:cNvSpPr/>
          <p:nvPr/>
        </p:nvSpPr>
        <p:spPr>
          <a:xfrm>
            <a:off x="696687" y="2264229"/>
            <a:ext cx="595085" cy="1625600"/>
          </a:xfrm>
          <a:prstGeom prst="frame">
            <a:avLst>
              <a:gd name="adj1" fmla="val 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38219FA-4B1B-B646-80C1-F236A225E2F1}"/>
              </a:ext>
            </a:extLst>
          </p:cNvPr>
          <p:cNvSpPr/>
          <p:nvPr/>
        </p:nvSpPr>
        <p:spPr>
          <a:xfrm>
            <a:off x="1625600" y="1378857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B13A-E2D9-3940-9376-5AC26CAC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5102"/>
            <a:ext cx="10515600" cy="1325563"/>
          </a:xfrm>
        </p:spPr>
        <p:txBody>
          <a:bodyPr/>
          <a:lstStyle/>
          <a:p>
            <a:r>
              <a:rPr lang="en-US" dirty="0"/>
              <a:t>Constructing a histogram from raw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52534-10A3-C841-9079-7E983BD52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019"/>
            <a:ext cx="5791200" cy="927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6488B3-1CB4-42FE-8A04-AF64EEB1E553}"/>
              </a:ext>
            </a:extLst>
          </p:cNvPr>
          <p:cNvSpPr txBox="1"/>
          <p:nvPr/>
        </p:nvSpPr>
        <p:spPr>
          <a:xfrm>
            <a:off x="7466098" y="829181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0141205-69B7-44FA-9B1A-748265D7E3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648669"/>
            <a:ext cx="6518810" cy="447468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498497E-410D-40AD-A7D0-2C0C2F7B91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44468" y="1648669"/>
            <a:ext cx="5620215" cy="45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43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B13A-E2D9-3940-9376-5AC26CAC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5102"/>
            <a:ext cx="10515600" cy="1325563"/>
          </a:xfrm>
        </p:spPr>
        <p:txBody>
          <a:bodyPr/>
          <a:lstStyle/>
          <a:p>
            <a:r>
              <a:rPr lang="en-US" dirty="0"/>
              <a:t>Constructing a histogram from raw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52534-10A3-C841-9079-7E983BD52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019"/>
            <a:ext cx="5791200" cy="927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6488B3-1CB4-42FE-8A04-AF64EEB1E553}"/>
              </a:ext>
            </a:extLst>
          </p:cNvPr>
          <p:cNvSpPr txBox="1"/>
          <p:nvPr/>
        </p:nvSpPr>
        <p:spPr>
          <a:xfrm>
            <a:off x="7466098" y="829181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AEC643F7-93F4-49A4-ABC0-1CCE00E8B4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96992"/>
            <a:ext cx="6096000" cy="474146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9995ABB2-DEE0-4DE6-B213-84F89BC10F0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2618239"/>
            <a:ext cx="6096000" cy="273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74B0-EF0E-7942-861A-8F574603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838"/>
            <a:ext cx="12135117" cy="899160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b="1" dirty="0"/>
              <a:t>Using “UNI Lower Upper Fences Normal Distribution” template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E6C5D-6771-41F7-93CF-3EB47C6E12E9}"/>
              </a:ext>
            </a:extLst>
          </p:cNvPr>
          <p:cNvSpPr txBox="1"/>
          <p:nvPr/>
        </p:nvSpPr>
        <p:spPr>
          <a:xfrm>
            <a:off x="9149277" y="3284974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1.6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8DBE7E18-D262-4A12-8840-3B311FBEB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5561" y="1363350"/>
            <a:ext cx="3721540" cy="2214012"/>
          </a:xfrm>
          <a:prstGeom prst="rect">
            <a:avLst/>
          </a:prstGeom>
        </p:spPr>
      </p:pic>
      <p:pic>
        <p:nvPicPr>
          <p:cNvPr id="1028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F55A885C-787D-4C54-B2E1-B58EB0A4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" y="3725673"/>
            <a:ext cx="3914745" cy="266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0D9F0C29-C364-44B7-B705-E8BA73FB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67" y="3416114"/>
            <a:ext cx="4096476" cy="31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58187C15-4722-49C9-87E8-BA833A853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667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CE0F71-8038-4F79-865C-60920E9D6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667" y="4432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4581C-6D17-4218-98AB-EB8C543F4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724" y="1278161"/>
            <a:ext cx="4196490" cy="19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C8616E-B98C-5145-A558-2255E6093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75" y="0"/>
            <a:ext cx="10426699" cy="683604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5693A2EB-6D51-C044-9E90-E292950709CF}"/>
              </a:ext>
            </a:extLst>
          </p:cNvPr>
          <p:cNvSpPr/>
          <p:nvPr/>
        </p:nvSpPr>
        <p:spPr>
          <a:xfrm>
            <a:off x="818475" y="1434662"/>
            <a:ext cx="2508049" cy="1150883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CAAC87D-7338-BF47-BFB4-A8C41040544B}"/>
              </a:ext>
            </a:extLst>
          </p:cNvPr>
          <p:cNvSpPr/>
          <p:nvPr/>
        </p:nvSpPr>
        <p:spPr>
          <a:xfrm>
            <a:off x="7324379" y="1434662"/>
            <a:ext cx="3143924" cy="488732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47AE61B5-C5D3-8F46-AF4A-561C6C9079C7}"/>
              </a:ext>
            </a:extLst>
          </p:cNvPr>
          <p:cNvSpPr/>
          <p:nvPr/>
        </p:nvSpPr>
        <p:spPr>
          <a:xfrm>
            <a:off x="818475" y="2984472"/>
            <a:ext cx="2728766" cy="1150883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E834CD31-E190-0A45-8F73-5D92483EAC8C}"/>
              </a:ext>
            </a:extLst>
          </p:cNvPr>
          <p:cNvSpPr/>
          <p:nvPr/>
        </p:nvSpPr>
        <p:spPr>
          <a:xfrm>
            <a:off x="7513565" y="2984471"/>
            <a:ext cx="3731609" cy="373585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FDB8480F-2CA2-1040-80CE-0364E2630550}"/>
              </a:ext>
            </a:extLst>
          </p:cNvPr>
          <p:cNvSpPr/>
          <p:nvPr/>
        </p:nvSpPr>
        <p:spPr>
          <a:xfrm>
            <a:off x="7513565" y="3397004"/>
            <a:ext cx="3731609" cy="1022130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97F45A-60F6-5940-A635-00090CA03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2" y="0"/>
            <a:ext cx="11962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18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828599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01735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FCFDF4-4ABF-E745-8E89-07AD353A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02" y="0"/>
            <a:ext cx="920719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8AB2E-8A4A-A845-B2AE-03C73FE3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637" y="4845050"/>
            <a:ext cx="7475045" cy="18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CFB9E-7421-1D50-F2CD-039C21FE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955F4-EB0D-BB83-7BE7-02CCE7B6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10887"/>
            <a:ext cx="4114800" cy="6857999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C00000"/>
                </a:solidFill>
              </a:rPr>
              <a:t>1C Displaying Numerical Data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>
                <a:solidFill>
                  <a:srgbClr val="0070C0"/>
                </a:solidFill>
              </a:rPr>
              <a:t>Dot Plot: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-simple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-small data sets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-mode</a:t>
            </a:r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/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/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/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/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/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/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>
                <a:solidFill>
                  <a:srgbClr val="0070C0"/>
                </a:solidFill>
              </a:rPr>
              <a:t>Stem Plots: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-numerical order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-leading </a:t>
            </a:r>
            <a:r>
              <a:rPr lang="en-AU" sz="2000" u="sng" dirty="0"/>
              <a:t>digits</a:t>
            </a:r>
            <a:r>
              <a:rPr lang="en-AU" sz="2000" dirty="0"/>
              <a:t> in stem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-trailing digit in leaf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</a:t>
            </a:r>
            <a:r>
              <a:rPr lang="en-AU" sz="2000" u="sng" dirty="0"/>
              <a:t>key</a:t>
            </a:r>
            <a:r>
              <a:rPr lang="en-AU" sz="2000" dirty="0"/>
              <a:t>!!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dirty="0"/>
              <a:t>-</a:t>
            </a:r>
            <a:r>
              <a:rPr lang="en-AU" sz="2000" u="sng" dirty="0"/>
              <a:t>class intervals</a:t>
            </a:r>
            <a:r>
              <a:rPr lang="en-AU" sz="2000" dirty="0"/>
              <a:t>: helps keep leaves small</a:t>
            </a:r>
          </a:p>
          <a:p>
            <a:pPr marL="72000" indent="0" algn="r">
              <a:spcBef>
                <a:spcPts val="0"/>
              </a:spcBef>
              <a:buNone/>
            </a:pPr>
            <a:r>
              <a:rPr lang="en-AU" sz="2000" dirty="0" err="1"/>
              <a:t>a.k.a</a:t>
            </a:r>
            <a:r>
              <a:rPr lang="en-AU" sz="2000" dirty="0"/>
              <a:t> “stem intervals”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>
              <a:solidFill>
                <a:srgbClr val="0070C0"/>
              </a:solidFill>
            </a:endParaRPr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D2BC70-E670-0B41-52A6-33323044483F}"/>
              </a:ext>
            </a:extLst>
          </p:cNvPr>
          <p:cNvSpPr txBox="1">
            <a:spLocks/>
          </p:cNvSpPr>
          <p:nvPr/>
        </p:nvSpPr>
        <p:spPr>
          <a:xfrm>
            <a:off x="4114800" y="-10885"/>
            <a:ext cx="3918858" cy="6857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AU" sz="1400" i="1" dirty="0">
                <a:solidFill>
                  <a:srgbClr val="0070C0"/>
                </a:solidFill>
              </a:rPr>
              <a:t>Eg 1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/>
              <a:t>0 | 2 3 4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/>
              <a:t>1 | 5 5 9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/>
              <a:t>2 | 0 1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/>
              <a:t>3 | 7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/>
              <a:t>4 | 5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>
                <a:solidFill>
                  <a:srgbClr val="0070C0"/>
                </a:solidFill>
              </a:rPr>
              <a:t>Key = 0|2 = 2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>
                <a:solidFill>
                  <a:srgbClr val="0070C0"/>
                </a:solidFill>
              </a:rPr>
              <a:t>or 0|2 = 0.2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>
                <a:solidFill>
                  <a:srgbClr val="0070C0"/>
                </a:solidFill>
              </a:rPr>
              <a:t>0|2 = 2%</a:t>
            </a:r>
            <a:endParaRPr lang="en-AU" sz="1400" b="1" i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AU" sz="1400" b="1" i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>
                <a:solidFill>
                  <a:srgbClr val="0070C0"/>
                </a:solidFill>
              </a:rPr>
              <a:t>Grouped Frequency Tables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/>
              <a:t>-intervals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/>
              <a:t>-intervals don’t overlap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/>
              <a:t>-lower bound is inclusive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/>
              <a:t>-turns into histogram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>
                <a:solidFill>
                  <a:srgbClr val="C00000"/>
                </a:solidFill>
              </a:rPr>
              <a:t>Eg: </a:t>
            </a:r>
            <a:r>
              <a:rPr lang="en-AU" sz="2000" i="1" dirty="0">
                <a:solidFill>
                  <a:srgbClr val="0070C0"/>
                </a:solidFill>
              </a:rPr>
              <a:t>Plant height data: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u="sng" dirty="0">
                <a:uFill>
                  <a:solidFill>
                    <a:srgbClr val="C00000"/>
                  </a:solidFill>
                </a:uFill>
              </a:rPr>
              <a:t>32.0</a:t>
            </a:r>
            <a:r>
              <a:rPr lang="en-AU" sz="2000" i="1" dirty="0"/>
              <a:t> 40.2 40.5 45.1 47.0 49.1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/>
              <a:t>50.1 53.7 54.2 55.3 56.9 57.2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/>
              <a:t>58.2 67.2 68.9 69.0 72.3 77.6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i="1" dirty="0"/>
              <a:t>82.1 </a:t>
            </a:r>
            <a:r>
              <a:rPr lang="en-AU" sz="2000" i="1" u="sng" dirty="0">
                <a:uFill>
                  <a:solidFill>
                    <a:srgbClr val="C00000"/>
                  </a:solidFill>
                </a:uFill>
              </a:rPr>
              <a:t>88.5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AU" sz="1600" dirty="0"/>
            </a:br>
            <a:endParaRPr lang="en-AU" sz="1600" dirty="0"/>
          </a:p>
          <a:p>
            <a:pPr marL="0" indent="0">
              <a:spcBef>
                <a:spcPts val="0"/>
              </a:spcBef>
              <a:buNone/>
            </a:pPr>
            <a:endParaRPr lang="en-AU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7B890C-2AD7-8DDD-CD4E-D5ED497637F2}"/>
              </a:ext>
            </a:extLst>
          </p:cNvPr>
          <p:cNvSpPr txBox="1">
            <a:spLocks/>
          </p:cNvSpPr>
          <p:nvPr/>
        </p:nvSpPr>
        <p:spPr>
          <a:xfrm>
            <a:off x="8033658" y="0"/>
            <a:ext cx="4158344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400" b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indent="0">
              <a:spcBef>
                <a:spcPts val="0"/>
              </a:spcBef>
              <a:buNone/>
            </a:pPr>
            <a:br>
              <a:rPr lang="en-AU" sz="1400" dirty="0"/>
            </a:br>
            <a:endParaRPr lang="en-AU" sz="1400" dirty="0"/>
          </a:p>
          <a:p>
            <a:pPr marL="0" indent="0">
              <a:buNone/>
            </a:pPr>
            <a:endParaRPr lang="en-AU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E1968C-B5E2-140D-BABB-CC6673EA7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08" y="1681755"/>
            <a:ext cx="3259953" cy="1095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09CDF3-6020-6DEF-E747-0B8031084981}"/>
              </a:ext>
            </a:extLst>
          </p:cNvPr>
          <p:cNvSpPr txBox="1"/>
          <p:nvPr/>
        </p:nvSpPr>
        <p:spPr>
          <a:xfrm>
            <a:off x="1208007" y="2906485"/>
            <a:ext cx="210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# siblings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D89416-A569-3096-E800-260A7391BB00}"/>
              </a:ext>
            </a:extLst>
          </p:cNvPr>
          <p:cNvSpPr/>
          <p:nvPr/>
        </p:nvSpPr>
        <p:spPr>
          <a:xfrm>
            <a:off x="870858" y="1616439"/>
            <a:ext cx="369807" cy="9525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B5454F-90D0-B726-65E9-1C955F69CC5A}"/>
              </a:ext>
            </a:extLst>
          </p:cNvPr>
          <p:cNvCxnSpPr/>
          <p:nvPr/>
        </p:nvCxnSpPr>
        <p:spPr>
          <a:xfrm flipV="1">
            <a:off x="1240665" y="1469571"/>
            <a:ext cx="599021" cy="31568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E82232E-81F5-D304-EC8B-5E35A6A6CE11}"/>
              </a:ext>
            </a:extLst>
          </p:cNvPr>
          <p:cNvSpPr txBox="1"/>
          <p:nvPr/>
        </p:nvSpPr>
        <p:spPr>
          <a:xfrm>
            <a:off x="1839686" y="1337758"/>
            <a:ext cx="210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C00000"/>
                </a:solidFill>
              </a:rPr>
              <a:t>mode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FC7D76-14C4-0BA7-491C-9C119C4306E5}"/>
              </a:ext>
            </a:extLst>
          </p:cNvPr>
          <p:cNvCxnSpPr>
            <a:cxnSpLocks/>
          </p:cNvCxnSpPr>
          <p:nvPr/>
        </p:nvCxnSpPr>
        <p:spPr>
          <a:xfrm>
            <a:off x="1733189" y="5332678"/>
            <a:ext cx="1050578" cy="2616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8214A2-B9AB-3366-091B-A1BE8FF68CB1}"/>
              </a:ext>
            </a:extLst>
          </p:cNvPr>
          <p:cNvSpPr txBox="1"/>
          <p:nvPr/>
        </p:nvSpPr>
        <p:spPr>
          <a:xfrm>
            <a:off x="5409279" y="-21771"/>
            <a:ext cx="2412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>
                <a:solidFill>
                  <a:srgbClr val="0070C0"/>
                </a:solidFill>
              </a:rPr>
              <a:t>Eg 2: class intervals</a:t>
            </a:r>
          </a:p>
          <a:p>
            <a:r>
              <a:rPr lang="en-AU" sz="1400" i="1" dirty="0"/>
              <a:t>15 | 1 1 4</a:t>
            </a:r>
          </a:p>
          <a:p>
            <a:r>
              <a:rPr lang="en-AU" sz="1400" i="1" dirty="0"/>
              <a:t>15 | 5 6 7 8 9</a:t>
            </a:r>
          </a:p>
          <a:p>
            <a:r>
              <a:rPr lang="en-AU" sz="1400" i="1" dirty="0"/>
              <a:t>16 | 0 1 2 3 4</a:t>
            </a:r>
          </a:p>
          <a:p>
            <a:r>
              <a:rPr lang="en-AU" sz="1400" i="1" dirty="0"/>
              <a:t>16 | 5 6 7 8 9</a:t>
            </a:r>
          </a:p>
          <a:p>
            <a:r>
              <a:rPr lang="en-AU" sz="1400" i="1" dirty="0"/>
              <a:t>17 | 0 2</a:t>
            </a:r>
          </a:p>
          <a:p>
            <a:r>
              <a:rPr lang="en-AU" sz="1400" i="1" dirty="0"/>
              <a:t>17 | 8 8</a:t>
            </a:r>
          </a:p>
          <a:p>
            <a:r>
              <a:rPr lang="en-AU" sz="1400" i="1" dirty="0">
                <a:solidFill>
                  <a:srgbClr val="0070C0"/>
                </a:solidFill>
              </a:rPr>
              <a:t>Key = 15|4 = 154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1D1BEF-15D3-4735-3DAA-22666F29E9C4}"/>
              </a:ext>
            </a:extLst>
          </p:cNvPr>
          <p:cNvSpPr txBox="1"/>
          <p:nvPr/>
        </p:nvSpPr>
        <p:spPr>
          <a:xfrm>
            <a:off x="6729399" y="364200"/>
            <a:ext cx="14022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>
                <a:solidFill>
                  <a:srgbClr val="C00000"/>
                </a:solidFill>
              </a:rPr>
              <a:t>*class intervals of 5</a:t>
            </a:r>
          </a:p>
          <a:p>
            <a:endParaRPr lang="en-AU" sz="1000" i="1" dirty="0">
              <a:solidFill>
                <a:srgbClr val="C00000"/>
              </a:solidFill>
            </a:endParaRPr>
          </a:p>
          <a:p>
            <a:r>
              <a:rPr lang="en-AU" sz="1000" i="1" dirty="0">
                <a:solidFill>
                  <a:srgbClr val="C00000"/>
                </a:solidFill>
              </a:rPr>
              <a:t>First interval 0–4</a:t>
            </a:r>
          </a:p>
          <a:p>
            <a:r>
              <a:rPr lang="en-AU" sz="1000" i="1" dirty="0">
                <a:solidFill>
                  <a:srgbClr val="C00000"/>
                </a:solidFill>
              </a:rPr>
              <a:t>second interval 5–9</a:t>
            </a:r>
          </a:p>
          <a:p>
            <a:endParaRPr lang="en-AU" sz="1000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7397A9-EB77-E326-5FD1-51FD5228C533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628787" y="795087"/>
            <a:ext cx="100612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5FD451-8E97-F85D-A179-2CEC0986F5A1}"/>
              </a:ext>
            </a:extLst>
          </p:cNvPr>
          <p:cNvCxnSpPr>
            <a:cxnSpLocks/>
          </p:cNvCxnSpPr>
          <p:nvPr/>
        </p:nvCxnSpPr>
        <p:spPr>
          <a:xfrm>
            <a:off x="6628783" y="947487"/>
            <a:ext cx="100612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E478D5-4FAB-9AEC-7256-AC2934353098}"/>
              </a:ext>
            </a:extLst>
          </p:cNvPr>
          <p:cNvCxnSpPr>
            <a:cxnSpLocks/>
          </p:cNvCxnSpPr>
          <p:nvPr/>
        </p:nvCxnSpPr>
        <p:spPr>
          <a:xfrm>
            <a:off x="5802988" y="276504"/>
            <a:ext cx="0" cy="12136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1EFB7D-69AE-A944-524E-5B9BB96FBB1A}"/>
              </a:ext>
            </a:extLst>
          </p:cNvPr>
          <p:cNvCxnSpPr>
            <a:cxnSpLocks/>
          </p:cNvCxnSpPr>
          <p:nvPr/>
        </p:nvCxnSpPr>
        <p:spPr>
          <a:xfrm>
            <a:off x="4412840" y="286021"/>
            <a:ext cx="0" cy="103716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45730F2-B729-25F4-296D-03442B5994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3970594"/>
                  </p:ext>
                </p:extLst>
              </p:nvPr>
            </p:nvGraphicFramePr>
            <p:xfrm>
              <a:off x="8681522" y="425164"/>
              <a:ext cx="3368964" cy="22710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22988">
                      <a:extLst>
                        <a:ext uri="{9D8B030D-6E8A-4147-A177-3AD203B41FA5}">
                          <a16:colId xmlns:a16="http://schemas.microsoft.com/office/drawing/2014/main" val="3002897657"/>
                        </a:ext>
                      </a:extLst>
                    </a:gridCol>
                    <a:gridCol w="1122988">
                      <a:extLst>
                        <a:ext uri="{9D8B030D-6E8A-4147-A177-3AD203B41FA5}">
                          <a16:colId xmlns:a16="http://schemas.microsoft.com/office/drawing/2014/main" val="1746791028"/>
                        </a:ext>
                      </a:extLst>
                    </a:gridCol>
                    <a:gridCol w="1122988">
                      <a:extLst>
                        <a:ext uri="{9D8B030D-6E8A-4147-A177-3AD203B41FA5}">
                          <a16:colId xmlns:a16="http://schemas.microsoft.com/office/drawing/2014/main" val="24710641"/>
                        </a:ext>
                      </a:extLst>
                    </a:gridCol>
                  </a:tblGrid>
                  <a:tr h="258306"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height (cm)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# </a:t>
                          </a:r>
                          <a:r>
                            <a:rPr lang="en-AU" sz="1200" dirty="0" err="1">
                              <a:latin typeface="+mn-lt"/>
                            </a:rPr>
                            <a:t>freq</a:t>
                          </a:r>
                          <a:r>
                            <a:rPr lang="en-AU" sz="1200" dirty="0">
                              <a:latin typeface="+mn-lt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% </a:t>
                          </a:r>
                          <a:r>
                            <a:rPr lang="en-AU" sz="1200" dirty="0" err="1">
                              <a:latin typeface="+mn-lt"/>
                            </a:rPr>
                            <a:t>freq</a:t>
                          </a:r>
                          <a:endParaRPr lang="en-AU" sz="12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09748655"/>
                      </a:ext>
                    </a:extLst>
                  </a:tr>
                  <a:tr h="258306"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30 – &lt; 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120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120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U" sz="1200" i="0" dirty="0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AU" sz="1200" dirty="0">
                              <a:latin typeface="+mn-lt"/>
                            </a:rPr>
                            <a:t> x 100 = 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1324111"/>
                      </a:ext>
                    </a:extLst>
                  </a:tr>
                  <a:tr h="258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40 – &lt; 50 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4891103"/>
                      </a:ext>
                    </a:extLst>
                  </a:tr>
                  <a:tr h="258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50 – &lt; 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4700113"/>
                      </a:ext>
                    </a:extLst>
                  </a:tr>
                  <a:tr h="258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60 – &lt; 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1653844"/>
                      </a:ext>
                    </a:extLst>
                  </a:tr>
                  <a:tr h="258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70 – &lt; 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8132510"/>
                      </a:ext>
                    </a:extLst>
                  </a:tr>
                  <a:tr h="258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200" dirty="0">
                              <a:latin typeface="+mn-lt"/>
                            </a:rPr>
                            <a:t>80 – &lt; 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10%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5676809"/>
                      </a:ext>
                    </a:extLst>
                  </a:tr>
                  <a:tr h="258306">
                    <a:tc>
                      <a:txBody>
                        <a:bodyPr/>
                        <a:lstStyle/>
                        <a:p>
                          <a:endParaRPr lang="en-AU" sz="120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100%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88452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45730F2-B729-25F4-296D-03442B5994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3970594"/>
                  </p:ext>
                </p:extLst>
              </p:nvPr>
            </p:nvGraphicFramePr>
            <p:xfrm>
              <a:off x="8681522" y="425164"/>
              <a:ext cx="3368964" cy="22710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22988">
                      <a:extLst>
                        <a:ext uri="{9D8B030D-6E8A-4147-A177-3AD203B41FA5}">
                          <a16:colId xmlns:a16="http://schemas.microsoft.com/office/drawing/2014/main" val="3002897657"/>
                        </a:ext>
                      </a:extLst>
                    </a:gridCol>
                    <a:gridCol w="1122988">
                      <a:extLst>
                        <a:ext uri="{9D8B030D-6E8A-4147-A177-3AD203B41FA5}">
                          <a16:colId xmlns:a16="http://schemas.microsoft.com/office/drawing/2014/main" val="1746791028"/>
                        </a:ext>
                      </a:extLst>
                    </a:gridCol>
                    <a:gridCol w="1122988">
                      <a:extLst>
                        <a:ext uri="{9D8B030D-6E8A-4147-A177-3AD203B41FA5}">
                          <a16:colId xmlns:a16="http://schemas.microsoft.com/office/drawing/2014/main" val="2471064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height (cm)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# </a:t>
                          </a:r>
                          <a:r>
                            <a:rPr lang="en-AU" sz="1200" dirty="0" err="1">
                              <a:latin typeface="+mn-lt"/>
                            </a:rPr>
                            <a:t>freq</a:t>
                          </a:r>
                          <a:r>
                            <a:rPr lang="en-AU" sz="1200" dirty="0">
                              <a:latin typeface="+mn-lt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% </a:t>
                          </a:r>
                          <a:r>
                            <a:rPr lang="en-AU" sz="1200" dirty="0" err="1">
                              <a:latin typeface="+mn-lt"/>
                            </a:rPr>
                            <a:t>freq</a:t>
                          </a:r>
                          <a:endParaRPr lang="en-AU" sz="12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09748655"/>
                      </a:ext>
                    </a:extLst>
                  </a:tr>
                  <a:tr h="350838"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30 – &lt; 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087" t="-79310" r="-1087" b="-479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32411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40 – &lt; 50 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48911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50 – &lt; 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470011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60 – &lt; 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165384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70 – &lt; 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A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81325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200" dirty="0">
                              <a:latin typeface="+mn-lt"/>
                            </a:rPr>
                            <a:t>80 – &lt; 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10%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56768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AU" sz="120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200" dirty="0">
                              <a:latin typeface="+mn-lt"/>
                            </a:rPr>
                            <a:t>100%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88452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69C1A3FF-9124-0E89-7B0D-AEB4CC8B47E6}"/>
              </a:ext>
            </a:extLst>
          </p:cNvPr>
          <p:cNvSpPr txBox="1"/>
          <p:nvPr/>
        </p:nvSpPr>
        <p:spPr>
          <a:xfrm>
            <a:off x="8081048" y="50685"/>
            <a:ext cx="384411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grouped frequency table:</a:t>
            </a: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0070C0"/>
              </a:solidFill>
            </a:endParaRPr>
          </a:p>
          <a:p>
            <a:r>
              <a:rPr lang="en-AU" dirty="0">
                <a:solidFill>
                  <a:srgbClr val="0070C0"/>
                </a:solidFill>
              </a:rPr>
              <a:t>Histogram:</a:t>
            </a:r>
          </a:p>
          <a:p>
            <a:r>
              <a:rPr lang="en-AU" dirty="0"/>
              <a:t>-no spaces between bars</a:t>
            </a:r>
          </a:p>
          <a:p>
            <a:r>
              <a:rPr lang="en-AU" dirty="0"/>
              <a:t>-displays numerical continuous data</a:t>
            </a:r>
          </a:p>
          <a:p>
            <a:r>
              <a:rPr lang="en-AU" dirty="0">
                <a:solidFill>
                  <a:srgbClr val="C00000"/>
                </a:solidFill>
              </a:rPr>
              <a:t>Eg: </a:t>
            </a:r>
            <a:r>
              <a:rPr lang="en-AU" dirty="0">
                <a:solidFill>
                  <a:srgbClr val="0070C0"/>
                </a:solidFill>
              </a:rPr>
              <a:t>Plant height Histogram</a:t>
            </a:r>
          </a:p>
          <a:p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13F3F9-B5DB-1C23-05E4-C4AC10048432}"/>
              </a:ext>
            </a:extLst>
          </p:cNvPr>
          <p:cNvSpPr txBox="1"/>
          <p:nvPr/>
        </p:nvSpPr>
        <p:spPr>
          <a:xfrm>
            <a:off x="8006309" y="2475832"/>
            <a:ext cx="1623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>
                <a:solidFill>
                  <a:srgbClr val="C00000"/>
                </a:solidFill>
              </a:rPr>
              <a:t>lower bound</a:t>
            </a:r>
          </a:p>
          <a:p>
            <a:r>
              <a:rPr lang="en-AU" sz="1000" i="1" dirty="0">
                <a:solidFill>
                  <a:srgbClr val="C00000"/>
                </a:solidFill>
              </a:rPr>
              <a:t>• x axis on histogram.</a:t>
            </a:r>
          </a:p>
          <a:p>
            <a:endParaRPr lang="en-AU" sz="1000" dirty="0">
              <a:solidFill>
                <a:srgbClr val="C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BC38A81-B0DD-4EDE-5534-0C82283BB2B6}"/>
              </a:ext>
            </a:extLst>
          </p:cNvPr>
          <p:cNvSpPr/>
          <p:nvPr/>
        </p:nvSpPr>
        <p:spPr>
          <a:xfrm>
            <a:off x="8660289" y="727934"/>
            <a:ext cx="369807" cy="1697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4C3CBEB-C156-94B9-BB0A-AB5168528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9486" y="4520732"/>
            <a:ext cx="2859603" cy="176427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32435BB-107B-AD74-F99E-AEAC36CD6A13}"/>
              </a:ext>
            </a:extLst>
          </p:cNvPr>
          <p:cNvSpPr txBox="1"/>
          <p:nvPr/>
        </p:nvSpPr>
        <p:spPr>
          <a:xfrm>
            <a:off x="9392437" y="6258958"/>
            <a:ext cx="210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Height (cm)</a:t>
            </a:r>
          </a:p>
        </p:txBody>
      </p:sp>
    </p:spTree>
    <p:extLst>
      <p:ext uri="{BB962C8B-B14F-4D97-AF65-F5344CB8AC3E}">
        <p14:creationId xmlns:p14="http://schemas.microsoft.com/office/powerpoint/2010/main" val="2669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5" grpId="0"/>
      <p:bldP spid="23" grpId="0"/>
      <p:bldP spid="4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3FE13-AFC7-A644-B68D-63F319AC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45" y="0"/>
            <a:ext cx="9151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9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50B4-8386-4A4A-8736-5C86676C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8018"/>
            <a:ext cx="10515600" cy="1325563"/>
          </a:xfrm>
        </p:spPr>
        <p:txBody>
          <a:bodyPr/>
          <a:lstStyle/>
          <a:p>
            <a:r>
              <a:rPr lang="en-US" dirty="0"/>
              <a:t>The dot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866E7-114B-4B45-B72C-34E6A32B3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909"/>
            <a:ext cx="10515600" cy="4160520"/>
          </a:xfrm>
        </p:spPr>
        <p:txBody>
          <a:bodyPr/>
          <a:lstStyle/>
          <a:p>
            <a:r>
              <a:rPr lang="en-US" dirty="0"/>
              <a:t>A statistical graph that uses dots to display individual data values on a number line. Suitable for small sets of data only.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393B6-6F5B-D448-B1A5-6CF79AD8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95" y="2017393"/>
            <a:ext cx="7039197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9CDF5-64C5-864F-BF6B-D386ED63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4840607"/>
            <a:ext cx="7208093" cy="1257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6368B-37A4-2944-B706-0C719D3A9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399" y="3923198"/>
            <a:ext cx="7208093" cy="2282793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9E4A759-A53D-CE48-93CC-62CBFC3CA279}"/>
              </a:ext>
            </a:extLst>
          </p:cNvPr>
          <p:cNvSpPr/>
          <p:nvPr/>
        </p:nvSpPr>
        <p:spPr>
          <a:xfrm>
            <a:off x="4598273" y="5689600"/>
            <a:ext cx="1872343" cy="51639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5A1647A-D44A-F44E-9755-3A9AE60CCD88}"/>
              </a:ext>
            </a:extLst>
          </p:cNvPr>
          <p:cNvSpPr/>
          <p:nvPr/>
        </p:nvSpPr>
        <p:spPr>
          <a:xfrm>
            <a:off x="2199219" y="5243445"/>
            <a:ext cx="483604" cy="4918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F7BA9E5-4714-A341-9F9C-340AAD972F84}"/>
              </a:ext>
            </a:extLst>
          </p:cNvPr>
          <p:cNvSpPr/>
          <p:nvPr/>
        </p:nvSpPr>
        <p:spPr>
          <a:xfrm>
            <a:off x="8534705" y="5223534"/>
            <a:ext cx="483604" cy="4918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A380D4-6218-174F-9C4C-539301BAAA2F}"/>
              </a:ext>
            </a:extLst>
          </p:cNvPr>
          <p:cNvCxnSpPr/>
          <p:nvPr/>
        </p:nvCxnSpPr>
        <p:spPr>
          <a:xfrm>
            <a:off x="3832721" y="3326213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FF36D8-1BA1-3F49-A11B-795FE32DA5F5}"/>
              </a:ext>
            </a:extLst>
          </p:cNvPr>
          <p:cNvSpPr txBox="1"/>
          <p:nvPr/>
        </p:nvSpPr>
        <p:spPr>
          <a:xfrm>
            <a:off x="16328571" y="451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ABF6F-78C3-154E-9099-1DE0B3ACF63F}"/>
              </a:ext>
            </a:extLst>
          </p:cNvPr>
          <p:cNvSpPr txBox="1"/>
          <p:nvPr/>
        </p:nvSpPr>
        <p:spPr>
          <a:xfrm>
            <a:off x="20697371" y="451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CA25A8-3062-A349-A1CC-59D52C4724FE}"/>
              </a:ext>
            </a:extLst>
          </p:cNvPr>
          <p:cNvCxnSpPr/>
          <p:nvPr/>
        </p:nvCxnSpPr>
        <p:spPr>
          <a:xfrm>
            <a:off x="6864263" y="3326213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9C62FC-3E0B-0E43-9E8A-2E625B807FE8}"/>
              </a:ext>
            </a:extLst>
          </p:cNvPr>
          <p:cNvCxnSpPr/>
          <p:nvPr/>
        </p:nvCxnSpPr>
        <p:spPr>
          <a:xfrm>
            <a:off x="6336206" y="3328115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C2A8D3-4425-6842-9912-95C0B525AED2}"/>
              </a:ext>
            </a:extLst>
          </p:cNvPr>
          <p:cNvSpPr txBox="1"/>
          <p:nvPr/>
        </p:nvSpPr>
        <p:spPr>
          <a:xfrm>
            <a:off x="6864263" y="4197237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N=13</a:t>
            </a:r>
          </a:p>
        </p:txBody>
      </p:sp>
    </p:spTree>
    <p:extLst>
      <p:ext uri="{BB962C8B-B14F-4D97-AF65-F5344CB8AC3E}">
        <p14:creationId xmlns:p14="http://schemas.microsoft.com/office/powerpoint/2010/main" val="11441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BC63AB-1F3A-1048-A7E2-7381D4507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89" y="0"/>
            <a:ext cx="9154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3820-F3CC-F74F-A7AA-66A3C49C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2533"/>
            <a:ext cx="10515600" cy="1325563"/>
          </a:xfrm>
        </p:spPr>
        <p:txBody>
          <a:bodyPr/>
          <a:lstStyle/>
          <a:p>
            <a:r>
              <a:rPr lang="en-US" dirty="0"/>
              <a:t>Stem Plot / Stem and Leaf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CA05-A3D5-5443-B918-C66100079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966"/>
            <a:ext cx="10515600" cy="4160520"/>
          </a:xfrm>
        </p:spPr>
        <p:txBody>
          <a:bodyPr/>
          <a:lstStyle/>
          <a:p>
            <a:r>
              <a:rPr lang="en-US" dirty="0"/>
              <a:t>A method for displaying data in which each observation is split into two parts, a ’stem’ and ‘leaf’. </a:t>
            </a:r>
          </a:p>
          <a:p>
            <a:r>
              <a:rPr lang="en-US" dirty="0"/>
              <a:t>An alternative display to a histogram.</a:t>
            </a:r>
          </a:p>
          <a:p>
            <a:r>
              <a:rPr lang="en-US" dirty="0"/>
              <a:t>Suitable for small to medium sized data sets.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68417-E664-594C-A34E-A517B6F80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19236"/>
            <a:ext cx="4051300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45F8C-0080-E34C-8EA5-53D6DCAFD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3514997"/>
            <a:ext cx="4279900" cy="12192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D80EBD0-5F48-234C-A26F-38404FFDE141}"/>
              </a:ext>
            </a:extLst>
          </p:cNvPr>
          <p:cNvSpPr/>
          <p:nvPr/>
        </p:nvSpPr>
        <p:spPr>
          <a:xfrm>
            <a:off x="6096000" y="3319236"/>
            <a:ext cx="2002971" cy="59962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4B309-496A-9744-A2C5-01A8DDE99BF5}"/>
              </a:ext>
            </a:extLst>
          </p:cNvPr>
          <p:cNvSpPr txBox="1"/>
          <p:nvPr/>
        </p:nvSpPr>
        <p:spPr>
          <a:xfrm>
            <a:off x="8287914" y="3388213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N=21</a:t>
            </a:r>
          </a:p>
        </p:txBody>
      </p:sp>
    </p:spTree>
    <p:extLst>
      <p:ext uri="{BB962C8B-B14F-4D97-AF65-F5344CB8AC3E}">
        <p14:creationId xmlns:p14="http://schemas.microsoft.com/office/powerpoint/2010/main" val="36980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>
            <a:extLst>
              <a:ext uri="{FF2B5EF4-FFF2-40B4-BE49-F238E27FC236}">
                <a16:creationId xmlns:a16="http://schemas.microsoft.com/office/drawing/2014/main" id="{ED45CA79-062E-3A47-94D4-E2AEDA2EC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238" y="1766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212998" name="Rectangle 6">
            <a:extLst>
              <a:ext uri="{FF2B5EF4-FFF2-40B4-BE49-F238E27FC236}">
                <a16:creationId xmlns:a16="http://schemas.microsoft.com/office/drawing/2014/main" id="{F72DC386-0416-F446-98A6-D2422003B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33401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Stem Leaf Plots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626B9179-2341-AE47-BAE4-65AE2CB52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4" y="1146175"/>
            <a:ext cx="456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Construction of Stem and Leaf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E33EA91A-6E3B-FE4E-A76B-8AFCA7989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1958976"/>
            <a:ext cx="7466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u="sng">
                <a:latin typeface="Comic Sans MS" panose="030F0902030302020204" pitchFamily="66" charset="0"/>
              </a:rPr>
              <a:t>Example</a:t>
            </a:r>
            <a:r>
              <a:rPr lang="en-GB" altLang="en-US" sz="2000">
                <a:latin typeface="Comic Sans MS" panose="030F0902030302020204" pitchFamily="66" charset="0"/>
              </a:rPr>
              <a:t> : Construct a stem and leaf graph for the following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	    weights in (kgs) :</a:t>
            </a:r>
          </a:p>
        </p:txBody>
      </p:sp>
      <p:sp>
        <p:nvSpPr>
          <p:cNvPr id="213002" name="Line 10">
            <a:extLst>
              <a:ext uri="{FF2B5EF4-FFF2-40B4-BE49-F238E27FC236}">
                <a16:creationId xmlns:a16="http://schemas.microsoft.com/office/drawing/2014/main" id="{93A478B2-E4A7-4C4C-8DAC-42CC11609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4500" y="2560638"/>
            <a:ext cx="0" cy="2176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4" name="Text Box 12">
            <a:extLst>
              <a:ext uri="{FF2B5EF4-FFF2-40B4-BE49-F238E27FC236}">
                <a16:creationId xmlns:a16="http://schemas.microsoft.com/office/drawing/2014/main" id="{8C4B3973-2ED3-3B4F-9960-312E2D8C2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2690814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13006" name="Text Box 14">
            <a:extLst>
              <a:ext uri="{FF2B5EF4-FFF2-40B4-BE49-F238E27FC236}">
                <a16:creationId xmlns:a16="http://schemas.microsoft.com/office/drawing/2014/main" id="{E1D11BE8-946D-324D-85F3-9801DBB95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4" y="2690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13010" name="Text Box 18">
            <a:extLst>
              <a:ext uri="{FF2B5EF4-FFF2-40B4-BE49-F238E27FC236}">
                <a16:creationId xmlns:a16="http://schemas.microsoft.com/office/drawing/2014/main" id="{666EA5AA-9FE4-BE47-9065-5BC38CF6E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4" y="3070226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2</a:t>
            </a:r>
          </a:p>
        </p:txBody>
      </p:sp>
      <p:grpSp>
        <p:nvGrpSpPr>
          <p:cNvPr id="2" name="Group 84">
            <a:extLst>
              <a:ext uri="{FF2B5EF4-FFF2-40B4-BE49-F238E27FC236}">
                <a16:creationId xmlns:a16="http://schemas.microsoft.com/office/drawing/2014/main" id="{5CCEA2A8-48AA-2F4D-BF5C-425856553358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3448051"/>
            <a:ext cx="339725" cy="1165225"/>
            <a:chOff x="3879" y="2172"/>
            <a:chExt cx="214" cy="734"/>
          </a:xfrm>
        </p:grpSpPr>
        <p:sp>
          <p:nvSpPr>
            <p:cNvPr id="35967" name="Text Box 24">
              <a:extLst>
                <a:ext uri="{FF2B5EF4-FFF2-40B4-BE49-F238E27FC236}">
                  <a16:creationId xmlns:a16="http://schemas.microsoft.com/office/drawing/2014/main" id="{E7F3E55F-A77A-B24D-8056-3D4B7A2F5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17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35968" name="Text Box 34">
              <a:extLst>
                <a:ext uri="{FF2B5EF4-FFF2-40B4-BE49-F238E27FC236}">
                  <a16:creationId xmlns:a16="http://schemas.microsoft.com/office/drawing/2014/main" id="{EE3A0A8F-9374-1747-8FBE-ED3B7EFA5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41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4</a:t>
              </a:r>
            </a:p>
          </p:txBody>
        </p:sp>
        <p:sp>
          <p:nvSpPr>
            <p:cNvPr id="35969" name="Text Box 41">
              <a:extLst>
                <a:ext uri="{FF2B5EF4-FFF2-40B4-BE49-F238E27FC236}">
                  <a16:creationId xmlns:a16="http://schemas.microsoft.com/office/drawing/2014/main" id="{F5D8F3E4-CB8C-274C-92E8-B7B545413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</p:grpSp>
      <p:sp>
        <p:nvSpPr>
          <p:cNvPr id="213039" name="Text Box 47">
            <a:extLst>
              <a:ext uri="{FF2B5EF4-FFF2-40B4-BE49-F238E27FC236}">
                <a16:creationId xmlns:a16="http://schemas.microsoft.com/office/drawing/2014/main" id="{FA668E76-5148-C845-BF96-7D0BB5BD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4616451"/>
            <a:ext cx="763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stem</a:t>
            </a:r>
          </a:p>
        </p:txBody>
      </p:sp>
      <p:sp>
        <p:nvSpPr>
          <p:cNvPr id="213040" name="Text Box 48">
            <a:extLst>
              <a:ext uri="{FF2B5EF4-FFF2-40B4-BE49-F238E27FC236}">
                <a16:creationId xmlns:a16="http://schemas.microsoft.com/office/drawing/2014/main" id="{14344F35-020C-5344-803E-6B191686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6" y="4605339"/>
            <a:ext cx="91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leaves</a:t>
            </a:r>
          </a:p>
        </p:txBody>
      </p:sp>
      <p:sp>
        <p:nvSpPr>
          <p:cNvPr id="213041" name="Text Box 49">
            <a:extLst>
              <a:ext uri="{FF2B5EF4-FFF2-40B4-BE49-F238E27FC236}">
                <a16:creationId xmlns:a16="http://schemas.microsoft.com/office/drawing/2014/main" id="{361594A6-215B-3C46-8DFE-B03E2E990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4" y="2308226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Weight (kgs)</a:t>
            </a:r>
          </a:p>
        </p:txBody>
      </p:sp>
      <p:grpSp>
        <p:nvGrpSpPr>
          <p:cNvPr id="3" name="Group 198">
            <a:extLst>
              <a:ext uri="{FF2B5EF4-FFF2-40B4-BE49-F238E27FC236}">
                <a16:creationId xmlns:a16="http://schemas.microsoft.com/office/drawing/2014/main" id="{4F2AAFBD-B511-9A4F-8780-C660D1CDF268}"/>
              </a:ext>
            </a:extLst>
          </p:cNvPr>
          <p:cNvGrpSpPr>
            <a:grpSpLocks/>
          </p:cNvGrpSpPr>
          <p:nvPr/>
        </p:nvGrpSpPr>
        <p:grpSpPr bwMode="auto">
          <a:xfrm>
            <a:off x="7754937" y="5287963"/>
            <a:ext cx="1546225" cy="400050"/>
            <a:chOff x="4380" y="3331"/>
            <a:chExt cx="974" cy="252"/>
          </a:xfrm>
        </p:grpSpPr>
        <p:sp>
          <p:nvSpPr>
            <p:cNvPr id="35965" name="Text Box 51">
              <a:extLst>
                <a:ext uri="{FF2B5EF4-FFF2-40B4-BE49-F238E27FC236}">
                  <a16:creationId xmlns:a16="http://schemas.microsoft.com/office/drawing/2014/main" id="{D9794122-F13D-AA4F-BCD4-DE5E50D31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0" y="3331"/>
              <a:ext cx="974" cy="252"/>
            </a:xfrm>
            <a:prstGeom prst="rect">
              <a:avLst/>
            </a:prstGeom>
            <a:solidFill>
              <a:srgbClr val="4D4D4D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FFC000"/>
                  </a:solidFill>
                  <a:latin typeface="Comic Sans MS" panose="030F0902030302020204" pitchFamily="66" charset="0"/>
                </a:rPr>
                <a:t>Key : 2   3  </a:t>
              </a:r>
            </a:p>
          </p:txBody>
        </p:sp>
        <p:sp>
          <p:nvSpPr>
            <p:cNvPr id="35966" name="Line 52">
              <a:extLst>
                <a:ext uri="{FF2B5EF4-FFF2-40B4-BE49-F238E27FC236}">
                  <a16:creationId xmlns:a16="http://schemas.microsoft.com/office/drawing/2014/main" id="{527A6FD5-8EA7-414D-9E56-2CC8686DB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4" y="3349"/>
              <a:ext cx="0" cy="1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3007" name="Text Box 15">
            <a:extLst>
              <a:ext uri="{FF2B5EF4-FFF2-40B4-BE49-F238E27FC236}">
                <a16:creationId xmlns:a16="http://schemas.microsoft.com/office/drawing/2014/main" id="{40763620-19E8-5C4E-BD1D-829D4CE0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1" y="2690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2</a:t>
            </a:r>
          </a:p>
        </p:txBody>
      </p:sp>
      <p:grpSp>
        <p:nvGrpSpPr>
          <p:cNvPr id="4" name="Group 197">
            <a:extLst>
              <a:ext uri="{FF2B5EF4-FFF2-40B4-BE49-F238E27FC236}">
                <a16:creationId xmlns:a16="http://schemas.microsoft.com/office/drawing/2014/main" id="{1BF1A920-93E2-9848-8D17-58F36D5A22DC}"/>
              </a:ext>
            </a:extLst>
          </p:cNvPr>
          <p:cNvGrpSpPr>
            <a:grpSpLocks/>
          </p:cNvGrpSpPr>
          <p:nvPr/>
        </p:nvGrpSpPr>
        <p:grpSpPr bwMode="auto">
          <a:xfrm>
            <a:off x="8088314" y="2690813"/>
            <a:ext cx="2078037" cy="1922462"/>
            <a:chOff x="4135" y="1695"/>
            <a:chExt cx="1309" cy="1211"/>
          </a:xfrm>
        </p:grpSpPr>
        <p:sp>
          <p:nvSpPr>
            <p:cNvPr id="35947" name="Text Box 20">
              <a:extLst>
                <a:ext uri="{FF2B5EF4-FFF2-40B4-BE49-F238E27FC236}">
                  <a16:creationId xmlns:a16="http://schemas.microsoft.com/office/drawing/2014/main" id="{6B0A0601-B732-8F46-A40A-F785431A6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1934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48" name="Text Box 36">
              <a:extLst>
                <a:ext uri="{FF2B5EF4-FFF2-40B4-BE49-F238E27FC236}">
                  <a16:creationId xmlns:a16="http://schemas.microsoft.com/office/drawing/2014/main" id="{F25CE48C-B83F-674F-B22C-A52F099E5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" y="241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0</a:t>
              </a:r>
            </a:p>
          </p:txBody>
        </p:sp>
        <p:sp>
          <p:nvSpPr>
            <p:cNvPr id="35949" name="Text Box 16">
              <a:extLst>
                <a:ext uri="{FF2B5EF4-FFF2-40B4-BE49-F238E27FC236}">
                  <a16:creationId xmlns:a16="http://schemas.microsoft.com/office/drawing/2014/main" id="{F63DFD24-0229-9940-A0F7-C96A04FC8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6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35950" name="Text Box 21">
              <a:extLst>
                <a:ext uri="{FF2B5EF4-FFF2-40B4-BE49-F238E27FC236}">
                  <a16:creationId xmlns:a16="http://schemas.microsoft.com/office/drawing/2014/main" id="{F4C360C1-F666-D546-8185-B2A30B64E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193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35951" name="Text Box 22">
              <a:extLst>
                <a:ext uri="{FF2B5EF4-FFF2-40B4-BE49-F238E27FC236}">
                  <a16:creationId xmlns:a16="http://schemas.microsoft.com/office/drawing/2014/main" id="{FE03574B-9C2B-5A4E-A639-123BC05F2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6" y="193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9</a:t>
              </a:r>
            </a:p>
          </p:txBody>
        </p:sp>
        <p:sp>
          <p:nvSpPr>
            <p:cNvPr id="35952" name="Text Box 26">
              <a:extLst>
                <a:ext uri="{FF2B5EF4-FFF2-40B4-BE49-F238E27FC236}">
                  <a16:creationId xmlns:a16="http://schemas.microsoft.com/office/drawing/2014/main" id="{BD3FA583-D502-BC49-898B-968197F63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" y="217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2</a:t>
              </a:r>
            </a:p>
          </p:txBody>
        </p:sp>
        <p:sp>
          <p:nvSpPr>
            <p:cNvPr id="35953" name="Text Box 27">
              <a:extLst>
                <a:ext uri="{FF2B5EF4-FFF2-40B4-BE49-F238E27FC236}">
                  <a16:creationId xmlns:a16="http://schemas.microsoft.com/office/drawing/2014/main" id="{A7D6450F-3400-6B44-88D3-CD8A83AF6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217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2</a:t>
              </a:r>
            </a:p>
          </p:txBody>
        </p:sp>
        <p:sp>
          <p:nvSpPr>
            <p:cNvPr id="35954" name="Text Box 37">
              <a:extLst>
                <a:ext uri="{FF2B5EF4-FFF2-40B4-BE49-F238E27FC236}">
                  <a16:creationId xmlns:a16="http://schemas.microsoft.com/office/drawing/2014/main" id="{21E36682-9D5C-6B43-8BAB-F7DCD9541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241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0</a:t>
              </a:r>
            </a:p>
          </p:txBody>
        </p:sp>
        <p:sp>
          <p:nvSpPr>
            <p:cNvPr id="35955" name="Text Box 38">
              <a:extLst>
                <a:ext uri="{FF2B5EF4-FFF2-40B4-BE49-F238E27FC236}">
                  <a16:creationId xmlns:a16="http://schemas.microsoft.com/office/drawing/2014/main" id="{5C1E7080-D41F-B24F-9D47-EA7A5C106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9" y="2411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56" name="Text Box 39">
              <a:extLst>
                <a:ext uri="{FF2B5EF4-FFF2-40B4-BE49-F238E27FC236}">
                  <a16:creationId xmlns:a16="http://schemas.microsoft.com/office/drawing/2014/main" id="{5861D8B0-1CC1-F741-9E0C-076184D96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5" y="2411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57" name="Text Box 43">
              <a:extLst>
                <a:ext uri="{FF2B5EF4-FFF2-40B4-BE49-F238E27FC236}">
                  <a16:creationId xmlns:a16="http://schemas.microsoft.com/office/drawing/2014/main" id="{E35B40A4-D727-3D46-B84E-626D54CA3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2656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58" name="Text Box 44">
              <a:extLst>
                <a:ext uri="{FF2B5EF4-FFF2-40B4-BE49-F238E27FC236}">
                  <a16:creationId xmlns:a16="http://schemas.microsoft.com/office/drawing/2014/main" id="{65AA4601-8C3B-2346-B24C-14B759A07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7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4</a:t>
              </a:r>
            </a:p>
          </p:txBody>
        </p:sp>
        <p:sp>
          <p:nvSpPr>
            <p:cNvPr id="35959" name="Text Box 45">
              <a:extLst>
                <a:ext uri="{FF2B5EF4-FFF2-40B4-BE49-F238E27FC236}">
                  <a16:creationId xmlns:a16="http://schemas.microsoft.com/office/drawing/2014/main" id="{DD527DD1-2474-DE46-AB0D-15949EF6D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0" name="Text Box 46">
              <a:extLst>
                <a:ext uri="{FF2B5EF4-FFF2-40B4-BE49-F238E27FC236}">
                  <a16:creationId xmlns:a16="http://schemas.microsoft.com/office/drawing/2014/main" id="{74A92B29-016D-E046-82B4-4E187AFF0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2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1" name="Text Box 62">
              <a:extLst>
                <a:ext uri="{FF2B5EF4-FFF2-40B4-BE49-F238E27FC236}">
                  <a16:creationId xmlns:a16="http://schemas.microsoft.com/office/drawing/2014/main" id="{25DC1430-1581-3744-8230-CE0A8D487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3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2" name="Text Box 63">
              <a:extLst>
                <a:ext uri="{FF2B5EF4-FFF2-40B4-BE49-F238E27FC236}">
                  <a16:creationId xmlns:a16="http://schemas.microsoft.com/office/drawing/2014/main" id="{BB46C9C3-AFFB-C442-BF7F-76D75DC90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3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3" name="Text Box 73">
              <a:extLst>
                <a:ext uri="{FF2B5EF4-FFF2-40B4-BE49-F238E27FC236}">
                  <a16:creationId xmlns:a16="http://schemas.microsoft.com/office/drawing/2014/main" id="{D60BEF4D-A7E1-8346-A8A5-10BF7B3C1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2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4" name="Text Box 74">
              <a:extLst>
                <a:ext uri="{FF2B5EF4-FFF2-40B4-BE49-F238E27FC236}">
                  <a16:creationId xmlns:a16="http://schemas.microsoft.com/office/drawing/2014/main" id="{2C127955-DDD6-F743-9EB7-7E378AFBA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7</a:t>
              </a:r>
            </a:p>
          </p:txBody>
        </p:sp>
      </p:grpSp>
      <p:sp>
        <p:nvSpPr>
          <p:cNvPr id="35860" name="Text Box 75">
            <a:extLst>
              <a:ext uri="{FF2B5EF4-FFF2-40B4-BE49-F238E27FC236}">
                <a16:creationId xmlns:a16="http://schemas.microsoft.com/office/drawing/2014/main" id="{BF9F0F16-8FC5-1341-A260-598105DFE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0" y="421640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Comic Sans MS" panose="030F0902030302020204" pitchFamily="66" charset="0"/>
            </a:endParaRPr>
          </a:p>
        </p:txBody>
      </p:sp>
      <p:graphicFrame>
        <p:nvGraphicFramePr>
          <p:cNvPr id="213187" name="Group 195">
            <a:extLst>
              <a:ext uri="{FF2B5EF4-FFF2-40B4-BE49-F238E27FC236}">
                <a16:creationId xmlns:a16="http://schemas.microsoft.com/office/drawing/2014/main" id="{7B789E58-F586-E64C-8A56-0E4001B03CD1}"/>
              </a:ext>
            </a:extLst>
          </p:cNvPr>
          <p:cNvGraphicFramePr>
            <a:graphicFrameLocks noGrp="1"/>
          </p:cNvGraphicFramePr>
          <p:nvPr/>
        </p:nvGraphicFramePr>
        <p:xfrm>
          <a:off x="2930526" y="2924176"/>
          <a:ext cx="3533775" cy="2292351"/>
        </p:xfrm>
        <a:graphic>
          <a:graphicData uri="http://schemas.openxmlformats.org/drawingml/2006/table">
            <a:tbl>
              <a:tblPr/>
              <a:tblGrid>
                <a:gridCol w="70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3184" name="Group 192">
            <a:extLst>
              <a:ext uri="{FF2B5EF4-FFF2-40B4-BE49-F238E27FC236}">
                <a16:creationId xmlns:a16="http://schemas.microsoft.com/office/drawing/2014/main" id="{F94869A4-382B-B044-81B1-13D1D476E8B7}"/>
              </a:ext>
            </a:extLst>
          </p:cNvPr>
          <p:cNvGraphicFramePr>
            <a:graphicFrameLocks noGrp="1"/>
          </p:cNvGraphicFramePr>
          <p:nvPr/>
        </p:nvGraphicFramePr>
        <p:xfrm>
          <a:off x="2930526" y="2914650"/>
          <a:ext cx="3533775" cy="2290764"/>
        </p:xfrm>
        <a:graphic>
          <a:graphicData uri="http://schemas.openxmlformats.org/drawingml/2006/table">
            <a:tbl>
              <a:tblPr/>
              <a:tblGrid>
                <a:gridCol w="70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3050" name="Line 58">
            <a:extLst>
              <a:ext uri="{FF2B5EF4-FFF2-40B4-BE49-F238E27FC236}">
                <a16:creationId xmlns:a16="http://schemas.microsoft.com/office/drawing/2014/main" id="{DAA677E1-7C59-3443-8983-1827D3C7D4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9901" y="3089275"/>
            <a:ext cx="4730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57" name="Line 65">
            <a:extLst>
              <a:ext uri="{FF2B5EF4-FFF2-40B4-BE49-F238E27FC236}">
                <a16:creationId xmlns:a16="http://schemas.microsoft.com/office/drawing/2014/main" id="{55B185D4-2557-E243-9E96-8E1815DB8E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6176" y="3078163"/>
            <a:ext cx="4730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196">
            <a:extLst>
              <a:ext uri="{FF2B5EF4-FFF2-40B4-BE49-F238E27FC236}">
                <a16:creationId xmlns:a16="http://schemas.microsoft.com/office/drawing/2014/main" id="{5E415BE9-F031-DF44-A7D2-D725361DD654}"/>
              </a:ext>
            </a:extLst>
          </p:cNvPr>
          <p:cNvGrpSpPr>
            <a:grpSpLocks/>
          </p:cNvGrpSpPr>
          <p:nvPr/>
        </p:nvGrpSpPr>
        <p:grpSpPr bwMode="auto">
          <a:xfrm>
            <a:off x="3008313" y="3028951"/>
            <a:ext cx="3289300" cy="1973263"/>
            <a:chOff x="935" y="1908"/>
            <a:chExt cx="2072" cy="1243"/>
          </a:xfrm>
        </p:grpSpPr>
        <p:sp>
          <p:nvSpPr>
            <p:cNvPr id="35929" name="Line 69">
              <a:extLst>
                <a:ext uri="{FF2B5EF4-FFF2-40B4-BE49-F238E27FC236}">
                  <a16:creationId xmlns:a16="http://schemas.microsoft.com/office/drawing/2014/main" id="{620E30F1-691A-D543-B395-1727E6D47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5" y="1931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Line 59">
              <a:extLst>
                <a:ext uri="{FF2B5EF4-FFF2-40B4-BE49-F238E27FC236}">
                  <a16:creationId xmlns:a16="http://schemas.microsoft.com/office/drawing/2014/main" id="{23A37725-E919-3E4C-A6B3-9341D6091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9" y="3014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Line 60">
              <a:extLst>
                <a:ext uri="{FF2B5EF4-FFF2-40B4-BE49-F238E27FC236}">
                  <a16:creationId xmlns:a16="http://schemas.microsoft.com/office/drawing/2014/main" id="{3526C849-C66F-C144-A78A-9C1247A551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" y="268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Line 61">
              <a:extLst>
                <a:ext uri="{FF2B5EF4-FFF2-40B4-BE49-F238E27FC236}">
                  <a16:creationId xmlns:a16="http://schemas.microsoft.com/office/drawing/2014/main" id="{FA39E860-EDE4-C444-A871-15BD74EF2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" y="228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Line 64">
              <a:extLst>
                <a:ext uri="{FF2B5EF4-FFF2-40B4-BE49-F238E27FC236}">
                  <a16:creationId xmlns:a16="http://schemas.microsoft.com/office/drawing/2014/main" id="{50DB4424-2530-004D-9BAE-8ECABE711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7" y="230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Line 66">
              <a:extLst>
                <a:ext uri="{FF2B5EF4-FFF2-40B4-BE49-F238E27FC236}">
                  <a16:creationId xmlns:a16="http://schemas.microsoft.com/office/drawing/2014/main" id="{67D12EBB-900D-9A4E-B531-576B0B076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1" y="2311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Line 67">
              <a:extLst>
                <a:ext uri="{FF2B5EF4-FFF2-40B4-BE49-F238E27FC236}">
                  <a16:creationId xmlns:a16="http://schemas.microsoft.com/office/drawing/2014/main" id="{1215498F-D841-7341-8869-3A7FCE93B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6" y="3013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Line 68">
              <a:extLst>
                <a:ext uri="{FF2B5EF4-FFF2-40B4-BE49-F238E27FC236}">
                  <a16:creationId xmlns:a16="http://schemas.microsoft.com/office/drawing/2014/main" id="{B18CB8BD-EC8E-7E49-AE16-3EDA2128E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4" y="2310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Line 70">
              <a:extLst>
                <a:ext uri="{FF2B5EF4-FFF2-40B4-BE49-F238E27FC236}">
                  <a16:creationId xmlns:a16="http://schemas.microsoft.com/office/drawing/2014/main" id="{CCC2550B-761B-2A4E-9CA3-B2746FDBA0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2" y="2657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Line 71">
              <a:extLst>
                <a:ext uri="{FF2B5EF4-FFF2-40B4-BE49-F238E27FC236}">
                  <a16:creationId xmlns:a16="http://schemas.microsoft.com/office/drawing/2014/main" id="{F654DC98-FFCC-A941-9C5D-176245C52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7" y="2656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9" name="Line 72">
              <a:extLst>
                <a:ext uri="{FF2B5EF4-FFF2-40B4-BE49-F238E27FC236}">
                  <a16:creationId xmlns:a16="http://schemas.microsoft.com/office/drawing/2014/main" id="{BB96418F-40A7-134F-A396-59EB2D715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2" y="230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Line 76">
              <a:extLst>
                <a:ext uri="{FF2B5EF4-FFF2-40B4-BE49-F238E27FC236}">
                  <a16:creationId xmlns:a16="http://schemas.microsoft.com/office/drawing/2014/main" id="{D2EF096C-C962-8944-BAB3-4DA61D040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1" y="3014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Line 77">
              <a:extLst>
                <a:ext uri="{FF2B5EF4-FFF2-40B4-BE49-F238E27FC236}">
                  <a16:creationId xmlns:a16="http://schemas.microsoft.com/office/drawing/2014/main" id="{A86A890C-0976-2F4D-8062-8DCADD77D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8" y="3015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Line 78">
              <a:extLst>
                <a:ext uri="{FF2B5EF4-FFF2-40B4-BE49-F238E27FC236}">
                  <a16:creationId xmlns:a16="http://schemas.microsoft.com/office/drawing/2014/main" id="{A58117B5-CF68-E24C-989C-9277A39B6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6" y="190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Line 79">
              <a:extLst>
                <a:ext uri="{FF2B5EF4-FFF2-40B4-BE49-F238E27FC236}">
                  <a16:creationId xmlns:a16="http://schemas.microsoft.com/office/drawing/2014/main" id="{8557A09C-4577-7446-AC38-F855A2585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" y="2696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Line 80">
              <a:extLst>
                <a:ext uri="{FF2B5EF4-FFF2-40B4-BE49-F238E27FC236}">
                  <a16:creationId xmlns:a16="http://schemas.microsoft.com/office/drawing/2014/main" id="{69B05834-DEF9-2E43-A1D6-FBA06E23C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3" y="194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5" name="Line 81">
              <a:extLst>
                <a:ext uri="{FF2B5EF4-FFF2-40B4-BE49-F238E27FC236}">
                  <a16:creationId xmlns:a16="http://schemas.microsoft.com/office/drawing/2014/main" id="{B04DAD5F-3A6C-F443-8A55-5AB54B4EA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2" y="300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6" name="Line 82">
              <a:extLst>
                <a:ext uri="{FF2B5EF4-FFF2-40B4-BE49-F238E27FC236}">
                  <a16:creationId xmlns:a16="http://schemas.microsoft.com/office/drawing/2014/main" id="{3068C1B4-59EB-B245-A1C5-3174EA8C4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3" y="266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Cloud 69">
            <a:extLst>
              <a:ext uri="{FF2B5EF4-FFF2-40B4-BE49-F238E27FC236}">
                <a16:creationId xmlns:a16="http://schemas.microsoft.com/office/drawing/2014/main" id="{BEE54062-9301-F34C-B5A5-D29DE90BAA12}"/>
              </a:ext>
            </a:extLst>
          </p:cNvPr>
          <p:cNvSpPr/>
          <p:nvPr/>
        </p:nvSpPr>
        <p:spPr>
          <a:xfrm>
            <a:off x="162380" y="84253"/>
            <a:ext cx="5219700" cy="2438400"/>
          </a:xfrm>
          <a:prstGeom prst="cloud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We can now answer various questions about the data.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EC9B0A-9F2A-424C-BED6-86DC8B7D4372}"/>
              </a:ext>
            </a:extLst>
          </p:cNvPr>
          <p:cNvSpPr txBox="1"/>
          <p:nvPr/>
        </p:nvSpPr>
        <p:spPr>
          <a:xfrm>
            <a:off x="9448604" y="5287963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N=20</a:t>
            </a:r>
          </a:p>
        </p:txBody>
      </p:sp>
    </p:spTree>
    <p:extLst>
      <p:ext uri="{BB962C8B-B14F-4D97-AF65-F5344CB8AC3E}">
        <p14:creationId xmlns:p14="http://schemas.microsoft.com/office/powerpoint/2010/main" val="2019863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13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1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4" grpId="0"/>
      <p:bldP spid="213006" grpId="0"/>
      <p:bldP spid="213010" grpId="0"/>
      <p:bldP spid="213039" grpId="0"/>
      <p:bldP spid="213040" grpId="0"/>
      <p:bldP spid="213041" grpId="0"/>
      <p:bldP spid="213007" grpId="0"/>
      <p:bldP spid="70" grpId="0" animBg="1"/>
      <p:bldP spid="65" grpId="0"/>
    </p:bldLst>
  </p:timing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2C24"/>
      </a:dk2>
      <a:lt2>
        <a:srgbClr val="E2E6E8"/>
      </a:lt2>
      <a:accent1>
        <a:srgbClr val="C0998B"/>
      </a:accent1>
      <a:accent2>
        <a:srgbClr val="B4A27B"/>
      </a:accent2>
      <a:accent3>
        <a:srgbClr val="A3A67E"/>
      </a:accent3>
      <a:accent4>
        <a:srgbClr val="8FAA74"/>
      </a:accent4>
      <a:accent5>
        <a:srgbClr val="85AB82"/>
      </a:accent5>
      <a:accent6>
        <a:srgbClr val="77AF8A"/>
      </a:accent6>
      <a:hlink>
        <a:srgbClr val="5D8A9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936</Words>
  <Application>Microsoft Office PowerPoint</Application>
  <PresentationFormat>Widescreen</PresentationFormat>
  <Paragraphs>308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Abadi</vt:lpstr>
      <vt:lpstr>Aharoni</vt:lpstr>
      <vt:lpstr>Open Sans</vt:lpstr>
      <vt:lpstr>Arial</vt:lpstr>
      <vt:lpstr>Calibri</vt:lpstr>
      <vt:lpstr>Cambria Math</vt:lpstr>
      <vt:lpstr>Century Gothic</vt:lpstr>
      <vt:lpstr>Comic Sans MS</vt:lpstr>
      <vt:lpstr>Elephant</vt:lpstr>
      <vt:lpstr>Wingdings</vt:lpstr>
      <vt:lpstr>BrushVTI</vt:lpstr>
      <vt:lpstr>Displaying numerical data</vt:lpstr>
      <vt:lpstr>PowerPoint Presentation</vt:lpstr>
      <vt:lpstr>PowerPoint Presentation</vt:lpstr>
      <vt:lpstr>PowerPoint Presentation</vt:lpstr>
      <vt:lpstr>PowerPoint Presentation</vt:lpstr>
      <vt:lpstr>The dot plot</vt:lpstr>
      <vt:lpstr>PowerPoint Presentation</vt:lpstr>
      <vt:lpstr>Stem Plot / Stem and Leaf 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Stem plots with split stems</vt:lpstr>
      <vt:lpstr>PowerPoint Presentation</vt:lpstr>
      <vt:lpstr>Difference between Histogram &amp; Bar Chart</vt:lpstr>
      <vt:lpstr>Histogram </vt:lpstr>
      <vt:lpstr>The grouped frequency distribution: a large range of values</vt:lpstr>
      <vt:lpstr>PowerPoint Presentation</vt:lpstr>
      <vt:lpstr>Constructing a histogram from raw data</vt:lpstr>
      <vt:lpstr>Constructing a histogram from raw data</vt:lpstr>
      <vt:lpstr>Using “UNI Lower Upper Fences Normal Distribution”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 Plots Stem Plots</dc:title>
  <dc:creator>Yongmei Zhang</dc:creator>
  <cp:lastModifiedBy>Lyn ZHANG</cp:lastModifiedBy>
  <cp:revision>45</cp:revision>
  <dcterms:created xsi:type="dcterms:W3CDTF">2020-07-09T06:40:56Z</dcterms:created>
  <dcterms:modified xsi:type="dcterms:W3CDTF">2026-03-01T01:44:28Z</dcterms:modified>
</cp:coreProperties>
</file>