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364" r:id="rId3"/>
    <p:sldId id="908" r:id="rId4"/>
    <p:sldId id="257" r:id="rId5"/>
    <p:sldId id="365" r:id="rId6"/>
    <p:sldId id="359" r:id="rId7"/>
    <p:sldId id="360" r:id="rId8"/>
    <p:sldId id="361" r:id="rId9"/>
    <p:sldId id="362" r:id="rId10"/>
    <p:sldId id="263" r:id="rId11"/>
    <p:sldId id="264" r:id="rId12"/>
    <p:sldId id="265" r:id="rId13"/>
    <p:sldId id="258" r:id="rId14"/>
    <p:sldId id="259" r:id="rId15"/>
    <p:sldId id="260" r:id="rId16"/>
    <p:sldId id="363" r:id="rId17"/>
    <p:sldId id="3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01" autoAdjust="0"/>
    <p:restoredTop sz="94615"/>
  </p:normalViewPr>
  <p:slideViewPr>
    <p:cSldViewPr snapToGrid="0" snapToObjects="1">
      <p:cViewPr varScale="1">
        <p:scale>
          <a:sx n="59" d="100"/>
          <a:sy n="59" d="100"/>
        </p:scale>
        <p:origin x="7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>
              <a:latin typeface="Comic Sans MS" panose="030F0902030302020204" pitchFamily="66" charset="0"/>
            </a:rPr>
            <a:t>page 1H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3E7C0EF7-1BCA-7345-AF56-59CF2AB0A702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8C1331E2-1D41-1F47-B3C8-C1FEFA483753}" type="pres">
      <dgm:prSet presAssocID="{22505801-6524-4B50-AD6D-CE222BF09B96}" presName="node" presStyleLbl="node1" presStyleIdx="0" presStyleCnt="2">
        <dgm:presLayoutVars>
          <dgm:bulletEnabled val="1"/>
        </dgm:presLayoutVars>
      </dgm:prSet>
      <dgm:spPr/>
    </dgm:pt>
    <dgm:pt modelId="{A1143C20-0D1A-4C4C-9520-05581FFC266B}" type="pres">
      <dgm:prSet presAssocID="{A5CD2530-2B66-466F-AF32-B7FC543B0E93}" presName="sibTrans" presStyleCnt="0"/>
      <dgm:spPr/>
    </dgm:pt>
    <dgm:pt modelId="{ECD8FAAA-EC6A-0347-B354-12D2A4126205}" type="pres">
      <dgm:prSet presAssocID="{7B63A322-A32D-7440-95CC-4C227BD04D22}" presName="node" presStyleLbl="node1" presStyleIdx="1" presStyleCnt="2">
        <dgm:presLayoutVars>
          <dgm:bulletEnabled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A42FB09C-671F-004B-B6C5-BC66AE73FB1E}" type="presOf" srcId="{E8FDA408-EBE3-4FFF-B181-52121CC44C86}" destId="{3E7C0EF7-1BCA-7345-AF56-59CF2AB0A702}" srcOrd="0" destOrd="0" presId="urn:microsoft.com/office/officeart/2005/8/layout/default"/>
    <dgm:cxn modelId="{1DC144A5-7D96-0645-A6FF-8E79D6C36C75}" type="presOf" srcId="{22505801-6524-4B50-AD6D-CE222BF09B96}" destId="{8C1331E2-1D41-1F47-B3C8-C1FEFA483753}" srcOrd="0" destOrd="0" presId="urn:microsoft.com/office/officeart/2005/8/layout/default"/>
    <dgm:cxn modelId="{945FC9D6-2D58-F84F-BE22-B9953AE227A3}" type="presOf" srcId="{7B63A322-A32D-7440-95CC-4C227BD04D22}" destId="{ECD8FAAA-EC6A-0347-B354-12D2A4126205}" srcOrd="0" destOrd="0" presId="urn:microsoft.com/office/officeart/2005/8/layout/default"/>
    <dgm:cxn modelId="{F48D7E5B-6503-1F4D-B6EF-E48AB23355E6}" type="presParOf" srcId="{3E7C0EF7-1BCA-7345-AF56-59CF2AB0A702}" destId="{8C1331E2-1D41-1F47-B3C8-C1FEFA483753}" srcOrd="0" destOrd="0" presId="urn:microsoft.com/office/officeart/2005/8/layout/default"/>
    <dgm:cxn modelId="{C4D8E544-5F25-5341-B1B2-1B578D9C18C2}" type="presParOf" srcId="{3E7C0EF7-1BCA-7345-AF56-59CF2AB0A702}" destId="{A1143C20-0D1A-4C4C-9520-05581FFC266B}" srcOrd="1" destOrd="0" presId="urn:microsoft.com/office/officeart/2005/8/layout/default"/>
    <dgm:cxn modelId="{34074CAE-155B-C149-9BD5-77C29EFED0E3}" type="presParOf" srcId="{3E7C0EF7-1BCA-7345-AF56-59CF2AB0A702}" destId="{ECD8FAAA-EC6A-0347-B354-12D2A41262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331E2-1D41-1F47-B3C8-C1FEFA483753}">
      <dsp:nvSpPr>
        <dsp:cNvPr id="0" name=""/>
        <dsp:cNvSpPr/>
      </dsp:nvSpPr>
      <dsp:spPr>
        <a:xfrm>
          <a:off x="1698308" y="4325"/>
          <a:ext cx="3615753" cy="21694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1. Ex </a:t>
          </a:r>
          <a:r>
            <a:rPr lang="en-AU" sz="4700" kern="1200">
              <a:latin typeface="Comic Sans MS" panose="030F0902030302020204" pitchFamily="66" charset="0"/>
            </a:rPr>
            <a:t>page 1H</a:t>
          </a:r>
          <a:endParaRPr lang="en-US" sz="4700" kern="1200" dirty="0">
            <a:latin typeface="Comic Sans MS" panose="030F0902030302020204" pitchFamily="66" charset="0"/>
          </a:endParaRPr>
        </a:p>
      </dsp:txBody>
      <dsp:txXfrm>
        <a:off x="1698308" y="4325"/>
        <a:ext cx="3615753" cy="2169451"/>
      </dsp:txXfrm>
    </dsp:sp>
    <dsp:sp modelId="{ECD8FAAA-EC6A-0347-B354-12D2A4126205}">
      <dsp:nvSpPr>
        <dsp:cNvPr id="0" name=""/>
        <dsp:cNvSpPr/>
      </dsp:nvSpPr>
      <dsp:spPr>
        <a:xfrm>
          <a:off x="1698308" y="2535353"/>
          <a:ext cx="3615753" cy="2169451"/>
        </a:xfrm>
        <a:prstGeom prst="rect">
          <a:avLst/>
        </a:prstGeom>
        <a:solidFill>
          <a:schemeClr val="accent5">
            <a:hueOff val="-7541480"/>
            <a:satOff val="0"/>
            <a:lumOff val="-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1698308" y="2535353"/>
        <a:ext cx="3615753" cy="2169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8850-F947-9645-BBC0-642303E19D3D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7F742-69E4-5A45-96CA-E9A8B0291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0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https://create.kahoot.it/details/4704860a-60da-4611-8b28-81ace5ba0c3b</a:t>
            </a:r>
          </a:p>
          <a:p>
            <a:r>
              <a:rPr lang="en-AU" dirty="0"/>
              <a:t>https://create.kahoot.it/details/509f536c-f3f8-4966-b2d7-b6f7263dafd9</a:t>
            </a:r>
          </a:p>
          <a:p>
            <a:r>
              <a:rPr lang="en-AU"/>
              <a:t>https://create.kahoot.it/details/616d8c8b-0f0b-40d1-8f9c-cd1d2d781a48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7F742-69E4-5A45-96CA-E9A8B02912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66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085BA-8194-A372-BD76-9BC546A64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16942F-CC71-0005-CB95-F1422F0194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F37E99-AE2A-416D-17C9-7DFD69327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Board notes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3DE35-8F2F-6E3B-2F7F-1C3046CB5E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A9C33-CF83-6341-8FC1-F40E7C9969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3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177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0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451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34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79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11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25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27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16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38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37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44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3/8/2026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7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30.tiff"/><Relationship Id="rId4" Type="http://schemas.openxmlformats.org/officeDocument/2006/relationships/image" Target="../media/image29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youtube.com/watch?v=e_h3RBgBx8M&amp;feature=youtu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FB580A-BA0E-4D5E-90F4-C42767A78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10B6DA-FB8E-4BFE-BA2D-E15B92D7D74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334" r="1" b="1"/>
          <a:stretch/>
        </p:blipFill>
        <p:spPr>
          <a:xfrm>
            <a:off x="20" y="1"/>
            <a:ext cx="12198076" cy="68579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FE6C92-1731-4FD3-9F27-3D29161BB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735"/>
            <a:ext cx="12192000" cy="2844264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60000"/>
                </a:schemeClr>
              </a:gs>
              <a:gs pos="0">
                <a:schemeClr val="accent2">
                  <a:alpha val="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05CDA7-D86B-F740-8901-BB487A484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275" y="4292866"/>
            <a:ext cx="10776068" cy="996919"/>
          </a:xfrm>
        </p:spPr>
        <p:txBody>
          <a:bodyPr anchor="b"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The normal distribution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FBD777-FC2C-6D45-9CE6-A8DF763BC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6275" y="5404965"/>
            <a:ext cx="9679449" cy="65461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1H</a:t>
            </a:r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4521711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475100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5266150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8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457" y="858339"/>
            <a:ext cx="5680348" cy="5437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645" y="539931"/>
            <a:ext cx="5918097" cy="37098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0" y="424978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Many things closely follow a Normal Distribution: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</a:rPr>
              <a:t>heights of people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</a:rPr>
              <a:t>size of things produced by machines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</a:rPr>
              <a:t>errors in measurements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</a:rPr>
              <a:t>blood pressure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</a:rPr>
              <a:t>marks on a test</a:t>
            </a:r>
            <a:endParaRPr lang="en-GB" b="0" i="0" dirty="0">
              <a:effectLst/>
              <a:latin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616" y="247743"/>
            <a:ext cx="573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Data can be spread out in different ways.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86358" y="5963926"/>
            <a:ext cx="790564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In general, a normal distribution is representative of continuous data (such as measurements) that have some variation but no bias above or below the mean.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02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r="50887"/>
          <a:stretch/>
        </p:blipFill>
        <p:spPr>
          <a:xfrm>
            <a:off x="498430" y="424543"/>
            <a:ext cx="5118600" cy="3882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73190" y="1036319"/>
            <a:ext cx="6615610" cy="3108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mean = median =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Symmetry about the centre (mean)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50% of the values are less than the mean and 50% are greater than the mean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38328" y="4542754"/>
            <a:ext cx="11512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All normal distributions have these features. The only differences between one normal distribution and another are: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Where the centre value is (mean)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How spread out the data is (the standard deviation)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014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5078" y="113771"/>
            <a:ext cx="1219707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/>
              <a:t>The mean is easy to spot, it is the middle point. But what about the standard deviation?</a:t>
            </a:r>
            <a:endParaRPr lang="en-US" sz="2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4184" r="5267" b="2703"/>
          <a:stretch/>
        </p:blipFill>
        <p:spPr>
          <a:xfrm>
            <a:off x="5692735" y="598329"/>
            <a:ext cx="5664113" cy="4677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8118" y="2573890"/>
                <a:ext cx="2506584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/>
                                </a:rPr>
                                <m:t>Σ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GB" sz="28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GB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28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AU" sz="28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AU" sz="28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U" sz="28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18" y="2573890"/>
                <a:ext cx="2506584" cy="1273041"/>
              </a:xfrm>
              <a:prstGeom prst="rect">
                <a:avLst/>
              </a:prstGeom>
              <a:blipFill>
                <a:blip r:embed="rId3"/>
                <a:stretch>
                  <a:fillRect l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-5078" y="826718"/>
            <a:ext cx="5949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We have previously looked at how to calculate the standard deviation for a set of data.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866558" y="1464646"/>
            <a:ext cx="3328645" cy="1783785"/>
            <a:chOff x="2037266" y="1937579"/>
            <a:chExt cx="3328645" cy="1783785"/>
          </a:xfrm>
        </p:grpSpPr>
        <p:sp>
          <p:nvSpPr>
            <p:cNvPr id="7" name="Rounded Rectangle 6"/>
            <p:cNvSpPr/>
            <p:nvPr/>
          </p:nvSpPr>
          <p:spPr>
            <a:xfrm>
              <a:off x="2037266" y="3255020"/>
              <a:ext cx="1261872" cy="466344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46646" y="1937579"/>
              <a:ext cx="2619265" cy="116955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The distance of each point from the mean – squared to eliminate and minus signs from points that are below the mean.</a:t>
              </a:r>
              <a:endParaRPr lang="en-US" sz="1400" dirty="0"/>
            </a:p>
          </p:txBody>
        </p:sp>
        <p:cxnSp>
          <p:nvCxnSpPr>
            <p:cNvPr id="10" name="Straight Arrow Connector 9"/>
            <p:cNvCxnSpPr>
              <a:cxnSpLocks/>
            </p:cNvCxnSpPr>
            <p:nvPr/>
          </p:nvCxnSpPr>
          <p:spPr>
            <a:xfrm flipH="1">
              <a:off x="3377582" y="3098594"/>
              <a:ext cx="678696" cy="26775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941556" y="3309751"/>
            <a:ext cx="3050310" cy="1466773"/>
            <a:chOff x="1877548" y="1718165"/>
            <a:chExt cx="3050310" cy="1466773"/>
          </a:xfrm>
        </p:grpSpPr>
        <p:sp>
          <p:nvSpPr>
            <p:cNvPr id="15" name="Rounded Rectangle 14"/>
            <p:cNvSpPr/>
            <p:nvPr/>
          </p:nvSpPr>
          <p:spPr>
            <a:xfrm>
              <a:off x="1877548" y="1718165"/>
              <a:ext cx="834684" cy="396849"/>
            </a:xfrm>
            <a:prstGeom prst="round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79776" y="2446274"/>
              <a:ext cx="2148082" cy="7386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Divided by the number of points to find the average.</a:t>
              </a:r>
              <a:endParaRPr lang="en-US" sz="14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2779776" y="2115015"/>
              <a:ext cx="569292" cy="331259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0" y="3706600"/>
            <a:ext cx="2404872" cy="1293438"/>
            <a:chOff x="1233097" y="2012570"/>
            <a:chExt cx="2404872" cy="1293438"/>
          </a:xfrm>
        </p:grpSpPr>
        <p:sp>
          <p:nvSpPr>
            <p:cNvPr id="22" name="TextBox 21"/>
            <p:cNvSpPr txBox="1"/>
            <p:nvPr/>
          </p:nvSpPr>
          <p:spPr>
            <a:xfrm>
              <a:off x="1233097" y="2351901"/>
              <a:ext cx="2404872" cy="9541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The whole thing is then square rooted to counteract the effect of squaring.</a:t>
              </a:r>
              <a:endParaRPr lang="en-US" sz="1400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2009169" y="2012570"/>
              <a:ext cx="648921" cy="377064"/>
            </a:xfrm>
            <a:prstGeom prst="straightConnector1">
              <a:avLst/>
            </a:prstGeom>
            <a:ln w="127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-5078" y="6016216"/>
            <a:ext cx="5518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But what does the standard deviation really mean in terms of a normal distribution?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5513832" y="5395602"/>
            <a:ext cx="66111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</a:rPr>
              <a:t>It is good to know the standard deviation, because we can say that any value is: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1" dirty="0">
                <a:latin typeface="Verdana" panose="020B0604030504040204" pitchFamily="34" charset="0"/>
              </a:rPr>
              <a:t>likely</a:t>
            </a:r>
            <a:r>
              <a:rPr lang="en-GB" sz="1600" dirty="0">
                <a:latin typeface="Verdana" panose="020B0604030504040204" pitchFamily="34" charset="0"/>
              </a:rPr>
              <a:t> to be within 1 standard deviation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1" dirty="0">
                <a:latin typeface="Verdana" panose="020B0604030504040204" pitchFamily="34" charset="0"/>
              </a:rPr>
              <a:t>very likely</a:t>
            </a:r>
            <a:r>
              <a:rPr lang="en-GB" sz="1600" dirty="0">
                <a:latin typeface="Verdana" panose="020B0604030504040204" pitchFamily="34" charset="0"/>
              </a:rPr>
              <a:t> to be within 2 standard deviations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1" dirty="0">
                <a:latin typeface="Verdana" panose="020B0604030504040204" pitchFamily="34" charset="0"/>
              </a:rPr>
              <a:t>almost certainly</a:t>
            </a:r>
            <a:r>
              <a:rPr lang="en-GB" sz="1600" dirty="0">
                <a:latin typeface="Verdana" panose="020B0604030504040204" pitchFamily="34" charset="0"/>
              </a:rPr>
              <a:t> within 3 standard deviations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0" y="1611169"/>
            <a:ext cx="2239252" cy="954107"/>
            <a:chOff x="1344169" y="2417475"/>
            <a:chExt cx="2262317" cy="954107"/>
          </a:xfrm>
        </p:grpSpPr>
        <p:sp>
          <p:nvSpPr>
            <p:cNvPr id="30" name="TextBox 29"/>
            <p:cNvSpPr txBox="1"/>
            <p:nvPr/>
          </p:nvSpPr>
          <p:spPr>
            <a:xfrm>
              <a:off x="1344169" y="2417475"/>
              <a:ext cx="2262317" cy="954107"/>
            </a:xfrm>
            <a:prstGeom prst="rect">
              <a:avLst/>
            </a:prstGeom>
            <a:solidFill>
              <a:srgbClr val="F0DDF5"/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We then add up all these distances of all the values in the set of data.</a:t>
              </a:r>
              <a:endParaRPr lang="en-US" sz="14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2845117" y="3164347"/>
              <a:ext cx="250176" cy="181891"/>
            </a:xfrm>
            <a:prstGeom prst="straightConnector1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-5078" y="5000038"/>
            <a:ext cx="551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This gives us an idea of the average distance of each data  point from the mean value.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887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6" grpId="0"/>
      <p:bldP spid="27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62483A-A516-3942-9AB6-EFAF4E6A9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22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22B264-A31C-9745-B093-EA74C9479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20" y="0"/>
            <a:ext cx="11425989" cy="223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FE7013-3373-D24B-84D0-D444924E1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771" y="2412986"/>
            <a:ext cx="2322286" cy="14420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1356F5-7849-8A4A-8DA8-CB4C54EFD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6423" y="3917504"/>
            <a:ext cx="2144485" cy="14105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07C220-00C3-8B4F-B49D-927E16EE03E7}"/>
              </a:ext>
            </a:extLst>
          </p:cNvPr>
          <p:cNvSpPr/>
          <p:nvPr/>
        </p:nvSpPr>
        <p:spPr>
          <a:xfrm>
            <a:off x="0" y="2421636"/>
            <a:ext cx="929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9EC6"/>
                </a:solidFill>
                <a:latin typeface="Abadi"/>
              </a:rPr>
              <a:t>a  95% of pizzas will have delivery times of between 15 and 35 minutes.</a:t>
            </a:r>
            <a:endParaRPr lang="en-US" sz="2400" dirty="0">
              <a:latin typeface="Abad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D4EA10-A17B-C24C-8E63-54F8051F19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0131" y="5521905"/>
            <a:ext cx="2151633" cy="13360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DA299C-57C5-4B46-A869-241294E65075}"/>
              </a:ext>
            </a:extLst>
          </p:cNvPr>
          <p:cNvSpPr/>
          <p:nvPr/>
        </p:nvSpPr>
        <p:spPr>
          <a:xfrm>
            <a:off x="-1" y="3185884"/>
            <a:ext cx="9020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9EC6"/>
                </a:solidFill>
                <a:latin typeface="Abadi"/>
              </a:rPr>
              <a:t>b   16% of pizzas will have delivery times of greater than 30 minutes.</a:t>
            </a:r>
            <a:endParaRPr lang="en-US" sz="2400" dirty="0">
              <a:latin typeface="Abad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58CA96-566B-6B4B-B364-EF062B17E99B}"/>
              </a:ext>
            </a:extLst>
          </p:cNvPr>
          <p:cNvSpPr/>
          <p:nvPr/>
        </p:nvSpPr>
        <p:spPr>
          <a:xfrm>
            <a:off x="-1" y="391068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400" dirty="0">
                <a:solidFill>
                  <a:srgbClr val="009EC6"/>
                </a:solidFill>
                <a:latin typeface="Abadi"/>
              </a:rPr>
              <a:t>c   Number =2000</a:t>
            </a:r>
          </a:p>
          <a:p>
            <a:br>
              <a:rPr lang="en-AU" sz="2400" dirty="0">
                <a:latin typeface="Abadi"/>
              </a:rPr>
            </a:br>
            <a:endParaRPr lang="en-US" sz="2400" dirty="0">
              <a:latin typeface="Abad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3529DD-7850-5148-80C1-F3299AEDEDCE}"/>
              </a:ext>
            </a:extLst>
          </p:cNvPr>
          <p:cNvSpPr/>
          <p:nvPr/>
        </p:nvSpPr>
        <p:spPr>
          <a:xfrm>
            <a:off x="291092" y="4406471"/>
            <a:ext cx="782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9EC6"/>
                </a:solidFill>
                <a:latin typeface="Abadi"/>
              </a:rPr>
              <a:t>Percentage delivered in less than 10 minutes =0.15%</a:t>
            </a:r>
            <a:br>
              <a:rPr lang="en-AU" sz="2400" dirty="0">
                <a:latin typeface="Abadi"/>
              </a:rPr>
            </a:br>
            <a:endParaRPr lang="en-US" sz="2400" dirty="0">
              <a:latin typeface="Abad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68EECBC-7441-1B40-9BE9-00CE2CBC32BF}"/>
                  </a:ext>
                </a:extLst>
              </p:cNvPr>
              <p:cNvSpPr/>
              <p:nvPr/>
            </p:nvSpPr>
            <p:spPr>
              <a:xfrm>
                <a:off x="270236" y="5092978"/>
                <a:ext cx="6096000" cy="136088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AU" sz="2400" dirty="0">
                    <a:solidFill>
                      <a:srgbClr val="009EC6"/>
                    </a:solidFill>
                    <a:latin typeface="Abadi"/>
                  </a:rPr>
                  <a:t>Number of pizzas delivered in less than 10 minutes=0.15% of 2000=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i="1" dirty="0" smtClean="0">
                            <a:solidFill>
                              <a:srgbClr val="009EC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dirty="0" smtClean="0">
                            <a:solidFill>
                              <a:srgbClr val="009EC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AU" sz="2400" b="0" i="1" dirty="0" smtClean="0">
                            <a:solidFill>
                              <a:srgbClr val="009EC6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AU" sz="2400" b="0" i="1" dirty="0" smtClean="0">
                            <a:solidFill>
                              <a:srgbClr val="009EC6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AU" sz="2400" b="0" i="1" dirty="0" smtClean="0">
                            <a:solidFill>
                              <a:srgbClr val="009EC6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AU" sz="2400" dirty="0">
                    <a:solidFill>
                      <a:srgbClr val="009EC6"/>
                    </a:solidFill>
                    <a:latin typeface="Abadi"/>
                  </a:rPr>
                  <a:t>×2000=3</a:t>
                </a:r>
                <a:br>
                  <a:rPr lang="en-AU" sz="2400" dirty="0">
                    <a:latin typeface="Abadi"/>
                  </a:rPr>
                </a:br>
                <a:endParaRPr lang="en-US" sz="2400" dirty="0">
                  <a:latin typeface="Abadi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68EECBC-7441-1B40-9BE9-00CE2CBC32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36" y="5092978"/>
                <a:ext cx="6096000" cy="1360885"/>
              </a:xfrm>
              <a:prstGeom prst="rect">
                <a:avLst/>
              </a:prstGeom>
              <a:blipFill>
                <a:blip r:embed="rId6"/>
                <a:stretch>
                  <a:fillRect l="-1500" t="-357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272FB8CC-8CA2-2D1F-213C-AE84220525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4208" y="5089403"/>
            <a:ext cx="3652158" cy="24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9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3CE04-AA77-AF49-9670-61CB529A8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83611-CB80-0F48-91B2-8C5EA531C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68425"/>
            <a:ext cx="11070771" cy="4351338"/>
          </a:xfrm>
        </p:spPr>
        <p:txBody>
          <a:bodyPr/>
          <a:lstStyle/>
          <a:p>
            <a:r>
              <a:rPr lang="en-AU" dirty="0">
                <a:hlinkClick r:id="rId2"/>
              </a:rPr>
              <a:t>https://www.youtube.com/watch?v=e_h3RBgBx8M&amp;feature=youtu.be</a:t>
            </a:r>
            <a:endParaRPr lang="en-AU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EC3E50-0E14-4EBC-9DCA-79D095844DD8}"/>
              </a:ext>
            </a:extLst>
          </p:cNvPr>
          <p:cNvSpPr txBox="1"/>
          <p:nvPr/>
        </p:nvSpPr>
        <p:spPr>
          <a:xfrm>
            <a:off x="838200" y="1925870"/>
            <a:ext cx="69886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1.6 </a:t>
            </a:r>
            <a:r>
              <a:rPr lang="en-AU" sz="1800" b="1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“UNI Lower Upper Fences Normal Distribution” template </a:t>
            </a:r>
            <a:endParaRPr lang="en-AU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EB707620-4E36-44B4-95A9-7AF8216A768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51112" y="2926506"/>
            <a:ext cx="5535386" cy="3254153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681B184F-872F-4D7F-AF92-ADFD1515EFF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373584" y="2739023"/>
            <a:ext cx="5535386" cy="362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79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495265-6441-2F4C-9AD1-D5820F186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86" y="0"/>
            <a:ext cx="1147273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43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28" y="1037967"/>
            <a:ext cx="4319258" cy="470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0" i="1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632538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247331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72460B-044F-237E-4112-4159FD58E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3" y="201652"/>
            <a:ext cx="10783805" cy="43249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B07CD4-316D-2721-8160-957C2A559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742" y="3429000"/>
            <a:ext cx="7964919" cy="256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5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0D3C8-C66F-1488-08FF-E83DDEE61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E22438-28EC-7B0E-8819-380B905B8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4CD20-3D82-F654-CEEF-2392262F20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4114800" cy="6857999"/>
              </a:xfrm>
              <a:ln w="15875">
                <a:solidFill>
                  <a:srgbClr val="EE0000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b="1" dirty="0">
                    <a:solidFill>
                      <a:srgbClr val="C00000"/>
                    </a:solidFill>
                  </a:rPr>
                  <a:t>1H: Normal Distribution</a:t>
                </a:r>
                <a:endParaRPr lang="en-AU" sz="2000" dirty="0">
                  <a:solidFill>
                    <a:srgbClr val="C000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b="1" dirty="0">
                    <a:solidFill>
                      <a:srgbClr val="0070C0"/>
                    </a:solidFill>
                  </a:rPr>
                  <a:t>normal distribution </a:t>
                </a:r>
                <a:r>
                  <a:rPr lang="en-AU" sz="2000" b="1" dirty="0"/>
                  <a:t>=</a:t>
                </a:r>
                <a:r>
                  <a:rPr lang="en-AU" sz="2000" dirty="0"/>
                  <a:t> symmetrical (approx.) distributions, “bell-shaped”</a:t>
                </a:r>
              </a:p>
              <a:p>
                <a:pPr lvl="0">
                  <a:spcBef>
                    <a:spcPts val="0"/>
                  </a:spcBef>
                </a:pPr>
                <a:r>
                  <a:rPr lang="en-AU" sz="2000" dirty="0"/>
                  <a:t>numerical data sets</a:t>
                </a:r>
              </a:p>
              <a:p>
                <a:pPr lvl="0">
                  <a:spcBef>
                    <a:spcPts val="0"/>
                  </a:spcBef>
                </a:pPr>
                <a:r>
                  <a:rPr lang="en-AU" sz="2000" dirty="0"/>
                  <a:t>mean and median are both appropriate</a:t>
                </a:r>
              </a:p>
              <a:p>
                <a:pPr lvl="0">
                  <a:spcBef>
                    <a:spcPts val="0"/>
                  </a:spcBef>
                </a:pPr>
                <a:r>
                  <a:rPr lang="en-AU" sz="2000" u="sng" dirty="0"/>
                  <a:t>mean</a:t>
                </a:r>
                <a:r>
                  <a:rPr lang="en-AU" sz="2000" dirty="0"/>
                  <a:t> and </a:t>
                </a:r>
                <a:r>
                  <a:rPr lang="en-AU" sz="2000" u="sng" dirty="0"/>
                  <a:t>standard deviation </a:t>
                </a:r>
                <a:r>
                  <a:rPr lang="en-AU" sz="2000" dirty="0"/>
                  <a:t>are used</a:t>
                </a:r>
              </a:p>
              <a:p>
                <a:pPr lvl="0">
                  <a:spcBef>
                    <a:spcPts val="0"/>
                  </a:spcBef>
                </a:pPr>
                <a:endParaRPr lang="en-AU" sz="2000" b="1" dirty="0"/>
              </a:p>
              <a:p>
                <a:pPr lvl="0">
                  <a:spcBef>
                    <a:spcPts val="0"/>
                  </a:spcBef>
                </a:pPr>
                <a:endParaRPr lang="en-AU" sz="2000" b="1" dirty="0"/>
              </a:p>
              <a:p>
                <a:pPr lvl="0">
                  <a:spcBef>
                    <a:spcPts val="0"/>
                  </a:spcBef>
                </a:pPr>
                <a:endParaRPr lang="en-AU" sz="2000" b="1" dirty="0"/>
              </a:p>
              <a:p>
                <a:pPr lvl="0">
                  <a:spcBef>
                    <a:spcPts val="0"/>
                  </a:spcBef>
                </a:pPr>
                <a:endParaRPr lang="en-AU" sz="2000" b="1" dirty="0"/>
              </a:p>
              <a:p>
                <a:pPr lvl="0">
                  <a:spcBef>
                    <a:spcPts val="0"/>
                  </a:spcBef>
                </a:pPr>
                <a:endParaRPr lang="en-AU" sz="2000" b="1" dirty="0"/>
              </a:p>
              <a:p>
                <a:pPr lvl="0">
                  <a:spcBef>
                    <a:spcPts val="0"/>
                  </a:spcBef>
                </a:pPr>
                <a:endParaRPr lang="en-AU" sz="2000" b="1" dirty="0"/>
              </a:p>
              <a:p>
                <a:pPr lvl="0">
                  <a:spcBef>
                    <a:spcPts val="0"/>
                  </a:spcBef>
                </a:pPr>
                <a:endParaRPr lang="en-AU" sz="2000" b="1" dirty="0"/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AU" sz="2000" b="1" dirty="0">
                    <a:solidFill>
                      <a:srgbClr val="0070C0"/>
                    </a:solidFill>
                  </a:rPr>
                  <a:t>68–95–99.7% rule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AU" sz="2000" b="1" dirty="0">
                  <a:solidFill>
                    <a:srgbClr val="0070C0"/>
                  </a:solidFill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AU" sz="2000" b="1" dirty="0">
                  <a:solidFill>
                    <a:srgbClr val="0070C0"/>
                  </a:solidFill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AU" sz="2000" b="1" dirty="0">
                  <a:solidFill>
                    <a:srgbClr val="0070C0"/>
                  </a:solidFill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AU" sz="2000" b="1" dirty="0">
                  <a:solidFill>
                    <a:srgbClr val="0070C0"/>
                  </a:solidFill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AU" sz="800" b="1" dirty="0">
                  <a:solidFill>
                    <a:srgbClr val="0070C0"/>
                  </a:solidFill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AU" sz="2000" b="1" dirty="0">
                  <a:solidFill>
                    <a:srgbClr val="0070C0"/>
                  </a:solidFill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AU" sz="800" b="1" dirty="0">
                  <a:solidFill>
                    <a:srgbClr val="0070C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/>
                  <a:t> -3      -2       -1        0       1        2        3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AU" sz="1400" b="1" dirty="0"/>
                  <a:t>x̄ − 3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400" b="1" i="1" dirty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AU" sz="1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AU" sz="1400" b="1" dirty="0"/>
                  <a:t>   x̄ − 2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400" b="1" i="1" dirty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AU" sz="1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AU" sz="1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1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400" b="1" dirty="0"/>
                  <a:t> x̄ 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400" b="1" i="1" dirty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AU" sz="1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AU" sz="1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400" b="1" dirty="0"/>
                  <a:t>     x̄       x̄ 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400" b="1" i="1" dirty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AU" sz="1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AU" sz="1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1400" b="1" i="1" dirty="0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AU" sz="1400" b="1" dirty="0"/>
                  <a:t>x̄ + 2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400" b="1" i="1" dirty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AU" sz="1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AU" sz="14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1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400" b="1" dirty="0"/>
                  <a:t> x̄ + 3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400" b="1" i="1" dirty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AU" sz="1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endParaRPr lang="en-AU" sz="1400" b="1" dirty="0">
                  <a:solidFill>
                    <a:srgbClr val="0070C0"/>
                  </a:solidFill>
                </a:endParaRPr>
              </a:p>
              <a:p>
                <a:pPr marL="0" indent="0" algn="r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AU" sz="1400" dirty="0"/>
                  <a:t>“mean”+ 3 standard deviations</a:t>
                </a:r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AU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4CD20-3D82-F654-CEEF-2392262F20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4114800" cy="6857999"/>
              </a:xfrm>
              <a:blipFill>
                <a:blip r:embed="rId4"/>
                <a:stretch>
                  <a:fillRect l="-1327" t="-798" r="-147" b="-1064"/>
                </a:stretch>
              </a:blipFill>
              <a:ln w="15875">
                <a:solidFill>
                  <a:srgbClr val="EE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B37304-7374-4069-10BE-1FFA78B2AE8E}"/>
              </a:ext>
            </a:extLst>
          </p:cNvPr>
          <p:cNvSpPr txBox="1">
            <a:spLocks/>
          </p:cNvSpPr>
          <p:nvPr/>
        </p:nvSpPr>
        <p:spPr>
          <a:xfrm>
            <a:off x="4103914" y="-10885"/>
            <a:ext cx="3918858" cy="6857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AU" sz="2000" b="1" dirty="0">
                <a:solidFill>
                  <a:srgbClr val="EE0000"/>
                </a:solidFill>
              </a:rPr>
              <a:t>Section breakdown</a:t>
            </a:r>
          </a:p>
          <a:p>
            <a:pPr marL="0" indent="0">
              <a:spcBef>
                <a:spcPts val="0"/>
              </a:spcBef>
              <a:buNone/>
            </a:pPr>
            <a:endParaRPr lang="en-AU" sz="2000" b="1" dirty="0">
              <a:solidFill>
                <a:srgbClr val="EE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2000" b="1" dirty="0">
              <a:solidFill>
                <a:srgbClr val="EE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2000" b="1" dirty="0">
              <a:solidFill>
                <a:srgbClr val="EE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2000" b="1" dirty="0">
              <a:solidFill>
                <a:srgbClr val="EE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2000" b="1" dirty="0">
              <a:solidFill>
                <a:srgbClr val="EE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AU" sz="2000" dirty="0"/>
              <a:t>     -3    -2    -1       0      1     2      3</a:t>
            </a:r>
          </a:p>
          <a:p>
            <a:pPr marL="0" indent="0">
              <a:spcBef>
                <a:spcPts val="0"/>
              </a:spcBef>
              <a:buNone/>
            </a:pPr>
            <a:endParaRPr lang="en-AU" sz="2000" dirty="0"/>
          </a:p>
          <a:p>
            <a:pPr marL="0" indent="0">
              <a:spcBef>
                <a:spcPts val="0"/>
              </a:spcBef>
              <a:buNone/>
            </a:pPr>
            <a:r>
              <a:rPr lang="en-AU" sz="2000" b="1" dirty="0">
                <a:solidFill>
                  <a:srgbClr val="C00000"/>
                </a:solidFill>
              </a:rPr>
              <a:t>example:</a:t>
            </a:r>
            <a:r>
              <a:rPr lang="en-AU" sz="2000" dirty="0">
                <a:solidFill>
                  <a:srgbClr val="C00000"/>
                </a:solidFill>
              </a:rPr>
              <a:t> </a:t>
            </a:r>
            <a:r>
              <a:rPr lang="en-AU" sz="2000" dirty="0"/>
              <a:t>New plants are planted in the TC gardens and are measured after a year. There are </a:t>
            </a:r>
            <a:r>
              <a:rPr lang="en-AU" sz="2000" b="1" dirty="0"/>
              <a:t>50 plants</a:t>
            </a:r>
            <a:r>
              <a:rPr lang="en-AU" sz="2000" dirty="0"/>
              <a:t>, the </a:t>
            </a:r>
            <a:r>
              <a:rPr lang="en-AU" sz="2000" b="1" dirty="0"/>
              <a:t>mean is 62 cm</a:t>
            </a:r>
            <a:r>
              <a:rPr lang="en-AU" sz="2000" dirty="0"/>
              <a:t> &amp; a </a:t>
            </a:r>
            <a:r>
              <a:rPr lang="en-AU" sz="2000" b="1" dirty="0"/>
              <a:t>standard deviation of 6 cm.</a:t>
            </a:r>
            <a:endParaRPr lang="en-AU" sz="2000" dirty="0"/>
          </a:p>
          <a:p>
            <a:pPr marL="0" indent="0">
              <a:spcBef>
                <a:spcPts val="0"/>
              </a:spcBef>
              <a:buNone/>
            </a:pPr>
            <a:r>
              <a:rPr lang="en-AU" sz="2000" b="1" dirty="0">
                <a:solidFill>
                  <a:srgbClr val="C00000"/>
                </a:solidFill>
              </a:rPr>
              <a:t>a. construct a bell curve:</a:t>
            </a:r>
          </a:p>
          <a:p>
            <a:pPr marL="0" indent="0">
              <a:spcBef>
                <a:spcPts val="0"/>
              </a:spcBef>
              <a:buNone/>
            </a:pPr>
            <a:endParaRPr lang="en-AU" sz="20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20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20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20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AU" sz="1400" dirty="0"/>
              <a:t>                              </a:t>
            </a:r>
            <a:r>
              <a:rPr lang="en-AU" sz="1200" b="1" dirty="0"/>
              <a:t>62−6    62    62+6    62 + 2(6)   62 + 3(6)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600" dirty="0"/>
              <a:t>  44         50    56  62  68   74   80</a:t>
            </a:r>
          </a:p>
          <a:p>
            <a:pPr marL="0" indent="0">
              <a:spcBef>
                <a:spcPts val="0"/>
              </a:spcBef>
              <a:buNone/>
            </a:pPr>
            <a:endParaRPr lang="en-AU" sz="900" dirty="0"/>
          </a:p>
          <a:p>
            <a:pPr marL="0" indent="0">
              <a:spcBef>
                <a:spcPts val="0"/>
              </a:spcBef>
              <a:buNone/>
            </a:pPr>
            <a:r>
              <a:rPr lang="en-AU" sz="1600" dirty="0">
                <a:solidFill>
                  <a:srgbClr val="002060"/>
                </a:solidFill>
              </a:rPr>
              <a:t>          -6        -6       -6       +6      +6        +6</a:t>
            </a:r>
          </a:p>
          <a:p>
            <a:pPr marL="0" indent="0">
              <a:spcBef>
                <a:spcPts val="0"/>
              </a:spcBef>
              <a:buNone/>
            </a:pPr>
            <a:endParaRPr lang="en-AU" sz="1600" dirty="0"/>
          </a:p>
          <a:p>
            <a:pPr marL="0" indent="0">
              <a:spcBef>
                <a:spcPts val="0"/>
              </a:spcBef>
              <a:buNone/>
            </a:pPr>
            <a:endParaRPr lang="en-AU" sz="1600" dirty="0"/>
          </a:p>
          <a:p>
            <a:pPr marL="0" indent="0">
              <a:spcBef>
                <a:spcPts val="0"/>
              </a:spcBef>
              <a:buNone/>
            </a:pPr>
            <a:endParaRPr lang="en-AU" sz="1600" dirty="0"/>
          </a:p>
          <a:p>
            <a:pPr marL="0" indent="0">
              <a:spcBef>
                <a:spcPts val="0"/>
              </a:spcBef>
              <a:buNone/>
            </a:pPr>
            <a:br>
              <a:rPr lang="en-AU" sz="2000" dirty="0"/>
            </a:br>
            <a:endParaRPr lang="en-AU" sz="2000" dirty="0"/>
          </a:p>
          <a:p>
            <a:pPr marL="0" indent="0">
              <a:buNone/>
            </a:pPr>
            <a:endParaRPr lang="en-A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2051D3C-7A48-8351-0B57-9A61ED2FD3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33658" y="0"/>
                <a:ext cx="4158344" cy="6847114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AU" sz="2000" b="1" dirty="0">
                    <a:solidFill>
                      <a:srgbClr val="C00000"/>
                    </a:solidFill>
                  </a:rPr>
                  <a:t>b. what % of plants are smaller than 68cm?</a:t>
                </a:r>
                <a:endParaRPr lang="en-AU" sz="20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AU" sz="2000" dirty="0"/>
                  <a:t>34 + 34 + 13.5 + 2.35 + 0.15 = </a:t>
                </a:r>
                <a:r>
                  <a:rPr lang="en-AU" sz="2000" b="1" dirty="0"/>
                  <a:t>84%</a:t>
                </a:r>
                <a:br>
                  <a:rPr lang="en-AU" sz="2000" dirty="0"/>
                </a:br>
                <a:endParaRPr lang="en-AU" sz="2000" dirty="0"/>
              </a:p>
              <a:p>
                <a:pPr marL="0" indent="0">
                  <a:buNone/>
                </a:pPr>
                <a:r>
                  <a:rPr lang="en-AU" sz="2000" b="1" dirty="0">
                    <a:solidFill>
                      <a:srgbClr val="C00000"/>
                    </a:solidFill>
                  </a:rPr>
                  <a:t>c. </a:t>
                </a:r>
                <a:r>
                  <a:rPr lang="en-AU" sz="2000" b="1" u="sng" dirty="0">
                    <a:solidFill>
                      <a:srgbClr val="C00000"/>
                    </a:solidFill>
                  </a:rPr>
                  <a:t>how many </a:t>
                </a:r>
                <a:r>
                  <a:rPr lang="en-AU" sz="2000" b="1" dirty="0">
                    <a:solidFill>
                      <a:srgbClr val="C00000"/>
                    </a:solidFill>
                  </a:rPr>
                  <a:t>plants are between </a:t>
                </a:r>
                <a:r>
                  <a:rPr lang="en-AU" sz="2000" b="1" u="sng" dirty="0">
                    <a:solidFill>
                      <a:srgbClr val="C00000"/>
                    </a:solidFill>
                  </a:rPr>
                  <a:t>50 and 74cm</a:t>
                </a:r>
                <a:r>
                  <a:rPr lang="en-AU" sz="2000" b="1" dirty="0">
                    <a:solidFill>
                      <a:srgbClr val="C00000"/>
                    </a:solidFill>
                  </a:rPr>
                  <a:t>?</a:t>
                </a:r>
                <a:endParaRPr lang="en-AU" sz="20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AU" sz="2000" dirty="0"/>
                  <a:t>13.5 + 34 + 34 + 13.5 = </a:t>
                </a:r>
                <a:r>
                  <a:rPr lang="en-AU" sz="2000" b="1" dirty="0"/>
                  <a:t>95%</a:t>
                </a:r>
                <a:endParaRPr lang="en-AU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AU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dirty="0">
                            <a:latin typeface="Cambria Math" panose="02040503050406030204" pitchFamily="18" charset="0"/>
                          </a:rPr>
                          <m:t>95</m:t>
                        </m:r>
                      </m:num>
                      <m:den>
                        <m:r>
                          <a:rPr lang="en-AU" sz="2000" i="0" dirty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AU" sz="2000" dirty="0"/>
                  <a:t> × 50 = </a:t>
                </a:r>
                <a:r>
                  <a:rPr lang="en-AU" sz="2000" b="1" dirty="0"/>
                  <a:t>47.5 ≈ 48 plants</a:t>
                </a:r>
                <a:endParaRPr lang="en-AU" sz="2000" dirty="0"/>
              </a:p>
              <a:p>
                <a:pPr marL="0" indent="0">
                  <a:buNone/>
                </a:pPr>
                <a:endParaRPr lang="en-AU" sz="20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2051D3C-7A48-8351-0B57-9A61ED2FD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658" y="0"/>
                <a:ext cx="4158344" cy="6847114"/>
              </a:xfrm>
              <a:prstGeom prst="rect">
                <a:avLst/>
              </a:prstGeom>
              <a:blipFill>
                <a:blip r:embed="rId5"/>
                <a:stretch>
                  <a:fillRect l="-1462" t="-356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74919413-BB38-0028-31D0-295D0D799AE2}"/>
              </a:ext>
            </a:extLst>
          </p:cNvPr>
          <p:cNvSpPr/>
          <p:nvPr/>
        </p:nvSpPr>
        <p:spPr>
          <a:xfrm>
            <a:off x="3366088" y="6262219"/>
            <a:ext cx="783218" cy="26125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6AAC232-836F-B31C-1862-8FDF7F381A1D}"/>
              </a:ext>
            </a:extLst>
          </p:cNvPr>
          <p:cNvCxnSpPr>
            <a:cxnSpLocks/>
          </p:cNvCxnSpPr>
          <p:nvPr/>
        </p:nvCxnSpPr>
        <p:spPr>
          <a:xfrm flipH="1">
            <a:off x="3376224" y="6518609"/>
            <a:ext cx="341601" cy="92298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Bell Curve - Overview, Characteristics, Uses">
            <a:extLst>
              <a:ext uri="{FF2B5EF4-FFF2-40B4-BE49-F238E27FC236}">
                <a16:creationId xmlns:a16="http://schemas.microsoft.com/office/drawing/2014/main" id="{6D73130E-3BA4-AB63-AE2A-6C0DBF0C8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13" y="2246638"/>
            <a:ext cx="3689728" cy="184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4E9FD0-AC53-1D61-DAD4-850BEB463C04}"/>
              </a:ext>
            </a:extLst>
          </p:cNvPr>
          <p:cNvSpPr txBox="1"/>
          <p:nvPr/>
        </p:nvSpPr>
        <p:spPr>
          <a:xfrm>
            <a:off x="1524001" y="3633440"/>
            <a:ext cx="1349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/>
              <a:t>mean/ median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5376B6-7329-E3DB-FAE0-1DB017662E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1880" y="4399583"/>
            <a:ext cx="4023061" cy="16688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481B5C-D2A0-9E1F-085A-E30C61E9A3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6944" y="375919"/>
            <a:ext cx="3287486" cy="151819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FBE0B96-FA9D-61ED-5073-6B877A6AC9C1}"/>
              </a:ext>
            </a:extLst>
          </p:cNvPr>
          <p:cNvSpPr txBox="1"/>
          <p:nvPr/>
        </p:nvSpPr>
        <p:spPr>
          <a:xfrm>
            <a:off x="4062218" y="1567543"/>
            <a:ext cx="5533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b="1" dirty="0"/>
              <a:t>0.15%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758CD0-9BB5-A224-B20A-F2F2E233C87D}"/>
              </a:ext>
            </a:extLst>
          </p:cNvPr>
          <p:cNvSpPr txBox="1"/>
          <p:nvPr/>
        </p:nvSpPr>
        <p:spPr>
          <a:xfrm>
            <a:off x="7600077" y="1578425"/>
            <a:ext cx="5533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b="1" dirty="0"/>
              <a:t>0.15%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709664F-1184-0A17-7264-CA58B9AE95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33" y="4359368"/>
            <a:ext cx="3474391" cy="1170576"/>
          </a:xfrm>
          <a:prstGeom prst="rect">
            <a:avLst/>
          </a:prstGeom>
        </p:spPr>
      </p:pic>
      <p:sp>
        <p:nvSpPr>
          <p:cNvPr id="29" name="Arrow: Curved Up 28">
            <a:extLst>
              <a:ext uri="{FF2B5EF4-FFF2-40B4-BE49-F238E27FC236}">
                <a16:creationId xmlns:a16="http://schemas.microsoft.com/office/drawing/2014/main" id="{9708A8D9-A3C9-FA2C-9000-8C91C1D787FB}"/>
              </a:ext>
            </a:extLst>
          </p:cNvPr>
          <p:cNvSpPr/>
          <p:nvPr/>
        </p:nvSpPr>
        <p:spPr>
          <a:xfrm>
            <a:off x="6030687" y="6003129"/>
            <a:ext cx="424542" cy="136418"/>
          </a:xfrm>
          <a:prstGeom prst="curvedUp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1" name="Arrow: Curved Up 30">
            <a:extLst>
              <a:ext uri="{FF2B5EF4-FFF2-40B4-BE49-F238E27FC236}">
                <a16:creationId xmlns:a16="http://schemas.microsoft.com/office/drawing/2014/main" id="{F2FF3BAC-A648-F77D-8E84-DCE954AE5BB8}"/>
              </a:ext>
            </a:extLst>
          </p:cNvPr>
          <p:cNvSpPr/>
          <p:nvPr/>
        </p:nvSpPr>
        <p:spPr>
          <a:xfrm>
            <a:off x="6531429" y="6014011"/>
            <a:ext cx="424542" cy="136418"/>
          </a:xfrm>
          <a:prstGeom prst="curvedUp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2" name="Arrow: Curved Up 31">
            <a:extLst>
              <a:ext uri="{FF2B5EF4-FFF2-40B4-BE49-F238E27FC236}">
                <a16:creationId xmlns:a16="http://schemas.microsoft.com/office/drawing/2014/main" id="{79B6D8E3-D77A-1A5B-6CA2-A8993DFD1287}"/>
              </a:ext>
            </a:extLst>
          </p:cNvPr>
          <p:cNvSpPr/>
          <p:nvPr/>
        </p:nvSpPr>
        <p:spPr>
          <a:xfrm>
            <a:off x="7075716" y="6014008"/>
            <a:ext cx="424542" cy="136418"/>
          </a:xfrm>
          <a:prstGeom prst="curvedUp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3" name="Arrow: Curved Up 32">
            <a:extLst>
              <a:ext uri="{FF2B5EF4-FFF2-40B4-BE49-F238E27FC236}">
                <a16:creationId xmlns:a16="http://schemas.microsoft.com/office/drawing/2014/main" id="{1B5C5B44-C9B9-264C-2EEF-B829FF68D86D}"/>
              </a:ext>
            </a:extLst>
          </p:cNvPr>
          <p:cNvSpPr/>
          <p:nvPr/>
        </p:nvSpPr>
        <p:spPr>
          <a:xfrm flipH="1">
            <a:off x="5551713" y="5992243"/>
            <a:ext cx="424543" cy="136418"/>
          </a:xfrm>
          <a:prstGeom prst="curvedUp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4" name="Arrow: Curved Up 33">
            <a:extLst>
              <a:ext uri="{FF2B5EF4-FFF2-40B4-BE49-F238E27FC236}">
                <a16:creationId xmlns:a16="http://schemas.microsoft.com/office/drawing/2014/main" id="{97B4CED3-A2C4-C598-05B2-90066F8829BF}"/>
              </a:ext>
            </a:extLst>
          </p:cNvPr>
          <p:cNvSpPr/>
          <p:nvPr/>
        </p:nvSpPr>
        <p:spPr>
          <a:xfrm flipH="1">
            <a:off x="5083626" y="5992239"/>
            <a:ext cx="424543" cy="136418"/>
          </a:xfrm>
          <a:prstGeom prst="curvedUp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5" name="Arrow: Curved Up 34">
            <a:extLst>
              <a:ext uri="{FF2B5EF4-FFF2-40B4-BE49-F238E27FC236}">
                <a16:creationId xmlns:a16="http://schemas.microsoft.com/office/drawing/2014/main" id="{6D13108C-4FE1-4C50-11CD-3F971B07CDF0}"/>
              </a:ext>
            </a:extLst>
          </p:cNvPr>
          <p:cNvSpPr/>
          <p:nvPr/>
        </p:nvSpPr>
        <p:spPr>
          <a:xfrm flipH="1">
            <a:off x="4506683" y="6003125"/>
            <a:ext cx="424543" cy="136418"/>
          </a:xfrm>
          <a:prstGeom prst="curvedUp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7FB7F1E-E1C4-DC74-A1CC-D2E49A65B95D}"/>
              </a:ext>
            </a:extLst>
          </p:cNvPr>
          <p:cNvCxnSpPr/>
          <p:nvPr/>
        </p:nvCxnSpPr>
        <p:spPr>
          <a:xfrm>
            <a:off x="5050968" y="4323381"/>
            <a:ext cx="0" cy="12609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A703D20-A8AF-8789-28F1-6D75478CB40C}"/>
              </a:ext>
            </a:extLst>
          </p:cNvPr>
          <p:cNvCxnSpPr/>
          <p:nvPr/>
        </p:nvCxnSpPr>
        <p:spPr>
          <a:xfrm>
            <a:off x="7010399" y="4290726"/>
            <a:ext cx="0" cy="12609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E41CBB4-8D36-D22B-D213-2CD54DED27C7}"/>
              </a:ext>
            </a:extLst>
          </p:cNvPr>
          <p:cNvCxnSpPr/>
          <p:nvPr/>
        </p:nvCxnSpPr>
        <p:spPr>
          <a:xfrm>
            <a:off x="5061850" y="578697"/>
            <a:ext cx="0" cy="12609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32D9F4C-2C16-8E7A-7C3C-B8B681916DE3}"/>
              </a:ext>
            </a:extLst>
          </p:cNvPr>
          <p:cNvCxnSpPr/>
          <p:nvPr/>
        </p:nvCxnSpPr>
        <p:spPr>
          <a:xfrm>
            <a:off x="6934198" y="578693"/>
            <a:ext cx="0" cy="12609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EC2BD71E-E69A-E2EA-4432-8E15AFF2A5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3400" y="4017417"/>
            <a:ext cx="3891292" cy="185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  <p:bldP spid="23" grpId="0"/>
      <p:bldP spid="24" grpId="0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DD65D5-3AC6-4946-A712-9669C3BE7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59" y="1377146"/>
            <a:ext cx="4076460" cy="36262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normal distribution</a:t>
            </a:r>
          </a:p>
        </p:txBody>
      </p:sp>
      <p:sp>
        <p:nvSpPr>
          <p:cNvPr id="30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0565" y="137714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Graphic 15">
            <a:extLst>
              <a:ext uri="{FF2B5EF4-FFF2-40B4-BE49-F238E27FC236}">
                <a16:creationId xmlns:a16="http://schemas.microsoft.com/office/drawing/2014/main" id="{8550FED7-7C32-42BB-98DB-30272A63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345" y="160644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DC0633-0F6F-A841-BBCC-6989ADC1CD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71201" y="0"/>
            <a:ext cx="3523412" cy="1687268"/>
          </a:xfrm>
          <a:prstGeom prst="rect">
            <a:avLst/>
          </a:prstGeom>
        </p:spPr>
      </p:pic>
      <p:sp>
        <p:nvSpPr>
          <p:cNvPr id="34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5025" y="1830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A242E8-2A17-7C45-BE89-F9F56E2A0F1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8357" y="1735813"/>
            <a:ext cx="4872520" cy="16733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13C530-9812-D242-9521-5CE7FD6364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3048" y="3551947"/>
            <a:ext cx="5698952" cy="1475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B3C85A-7E49-5749-A91D-B0135E71C6A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27816" y="5170453"/>
            <a:ext cx="4364183" cy="1687268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9322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541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11EDCB-C701-2A3A-0D44-9F4CBFEEA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87" y="123363"/>
            <a:ext cx="10755226" cy="661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68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3725F6-7D1E-D448-8A62-6C9A06FED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220" y="920141"/>
            <a:ext cx="2794000" cy="4191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D9D49D-CA39-C64F-B5DE-0EEFD021B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65" y="0"/>
            <a:ext cx="120200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628CC8-7448-0D47-B519-751D84A68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10" y="0"/>
            <a:ext cx="10929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21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DBCAD3-7B0B-D741-BCB8-2ABFE2BD7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72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7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DE93AF-C672-2E40-8368-D2FA10581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5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63152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10771</TotalTime>
  <Words>698</Words>
  <Application>Microsoft Office PowerPoint</Application>
  <PresentationFormat>Widescreen</PresentationFormat>
  <Paragraphs>104</Paragraphs>
  <Slides>17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Abadi</vt:lpstr>
      <vt:lpstr>Univers</vt:lpstr>
      <vt:lpstr>Arial</vt:lpstr>
      <vt:lpstr>Calibri</vt:lpstr>
      <vt:lpstr>Cambria Math</vt:lpstr>
      <vt:lpstr>Comic Sans MS</vt:lpstr>
      <vt:lpstr>Verdana</vt:lpstr>
      <vt:lpstr>GradientVTI</vt:lpstr>
      <vt:lpstr>The normal distribution</vt:lpstr>
      <vt:lpstr>PowerPoint Presentation</vt:lpstr>
      <vt:lpstr>PowerPoint Presentation</vt:lpstr>
      <vt:lpstr>The normal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Normal Distribution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normal distribution and the 68–95–99.7% rule</dc:title>
  <dc:creator>Yongmei Zhang</dc:creator>
  <cp:lastModifiedBy>Lyn ZHANG</cp:lastModifiedBy>
  <cp:revision>41</cp:revision>
  <dcterms:created xsi:type="dcterms:W3CDTF">2020-07-09T23:20:08Z</dcterms:created>
  <dcterms:modified xsi:type="dcterms:W3CDTF">2026-03-08T06:53:04Z</dcterms:modified>
</cp:coreProperties>
</file>