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5"/>
  </p:notesMasterIdLst>
  <p:sldIdLst>
    <p:sldId id="256" r:id="rId2"/>
    <p:sldId id="370" r:id="rId3"/>
    <p:sldId id="908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257" r:id="rId14"/>
    <p:sldId id="258" r:id="rId15"/>
    <p:sldId id="261" r:id="rId16"/>
    <p:sldId id="262" r:id="rId17"/>
    <p:sldId id="259" r:id="rId18"/>
    <p:sldId id="369" r:id="rId19"/>
    <p:sldId id="260" r:id="rId20"/>
    <p:sldId id="264" r:id="rId21"/>
    <p:sldId id="265" r:id="rId22"/>
    <p:sldId id="359" r:id="rId23"/>
    <p:sldId id="3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>
        <p:scale>
          <a:sx n="52" d="100"/>
          <a:sy n="52" d="100"/>
        </p:scale>
        <p:origin x="6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2A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 dirty="0">
              <a:latin typeface="Comic Sans MS" panose="030F0902030302020204" pitchFamily="66" charset="0"/>
            </a:rPr>
            <a:t>page 2A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5ABD-B332-2841-AB3E-08C17262723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17A4-00D8-D947-9EBF-341F558B0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7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4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248AB-78B7-4862-A44F-6034F87F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426F2-DAA0-AA42-BD85-C7AB28A5D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82" y="321733"/>
            <a:ext cx="11548533" cy="1831405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2B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35A66-5148-4B4B-808B-31B30FD64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06963"/>
            <a:ext cx="11545482" cy="380441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7200" dirty="0">
                <a:solidFill>
                  <a:schemeClr val="bg1"/>
                </a:solidFill>
              </a:rPr>
              <a:t>Associations between two categorical variables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9ADF6-8CFF-9444-BDA5-2F917B5F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5A1321-F3BA-E945-83D0-6B7E8BD9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39"/>
            <a:ext cx="12192000" cy="1366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6DF19-93F7-CB41-B915-0F3F7556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062514"/>
            <a:ext cx="1120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4C927D-E040-A741-A6DD-0269D7BE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33B9D7B-61FF-20A0-5853-E269B503E67D}"/>
              </a:ext>
            </a:extLst>
          </p:cNvPr>
          <p:cNvSpPr/>
          <p:nvPr/>
        </p:nvSpPr>
        <p:spPr>
          <a:xfrm>
            <a:off x="6834753" y="1689315"/>
            <a:ext cx="2386739" cy="193728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200B5A-AB1D-8BCE-A33F-5875DE70328A}"/>
              </a:ext>
            </a:extLst>
          </p:cNvPr>
          <p:cNvSpPr/>
          <p:nvPr/>
        </p:nvSpPr>
        <p:spPr>
          <a:xfrm rot="15265534">
            <a:off x="695276" y="4373783"/>
            <a:ext cx="2045776" cy="179352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DCC86-DB5D-F417-49EF-22D05595B6F6}"/>
              </a:ext>
            </a:extLst>
          </p:cNvPr>
          <p:cNvSpPr txBox="1"/>
          <p:nvPr/>
        </p:nvSpPr>
        <p:spPr>
          <a:xfrm>
            <a:off x="7036231" y="2216258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Explanatory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01131-3A3C-3CE6-CDB2-994EE3D8630D}"/>
              </a:ext>
            </a:extLst>
          </p:cNvPr>
          <p:cNvSpPr txBox="1"/>
          <p:nvPr/>
        </p:nvSpPr>
        <p:spPr>
          <a:xfrm>
            <a:off x="878554" y="4754016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Response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52070-1EFA-DCDC-5C67-FDA2D483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139" y="2086939"/>
            <a:ext cx="2386738" cy="12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9DC69-4EAE-CC4B-8580-46C40809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C9AEF-1EA7-4345-8A1F-FCCEA52D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26" y="609600"/>
            <a:ext cx="4254500" cy="318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8B476-95EA-4C41-8230-6CB9E1BF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609600"/>
            <a:ext cx="3860800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9E0FE-1A88-A342-8B07-2BE4C190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2454"/>
            <a:ext cx="12192000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E9337-B711-8D47-90C5-63953725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57"/>
            <a:ext cx="12192000" cy="3370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3ECDC-E12E-054F-ACBE-76413D02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6038"/>
            <a:ext cx="12192000" cy="15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EC0D0-5478-4375-8BCD-56086433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82" y="501226"/>
            <a:ext cx="4860969" cy="398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B50F5-DDCE-4311-813B-F111152EAC09}"/>
              </a:ext>
            </a:extLst>
          </p:cNvPr>
          <p:cNvSpPr txBox="1"/>
          <p:nvPr/>
        </p:nvSpPr>
        <p:spPr>
          <a:xfrm>
            <a:off x="2166079" y="407930"/>
            <a:ext cx="47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GROUPED BAR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B87AD-88DD-4A9D-B6B3-7147566E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250" y="2411067"/>
            <a:ext cx="7670088" cy="3945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2C926-D9DE-42CC-B0C6-7B04BAE74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151" y="2260071"/>
            <a:ext cx="3748667" cy="14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93C57-A870-9141-B08C-EC351942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04" y="0"/>
            <a:ext cx="92131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0977C-83D3-454D-94EE-155DF0B30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029" y="3832678"/>
            <a:ext cx="508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29614-09AB-43B7-7C32-36E9E19A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8" y="2836242"/>
            <a:ext cx="7700252" cy="3168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11754-E6D1-E433-15F1-AC4FEEA5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5151"/>
            <a:ext cx="12041280" cy="4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D6C60-E256-1B2E-AE3E-172ABA5A0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520" y="9048"/>
            <a:ext cx="4515480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9059B7-1072-3D46-B848-B5676040CF16}"/>
              </a:ext>
            </a:extLst>
          </p:cNvPr>
          <p:cNvSpPr/>
          <p:nvPr/>
        </p:nvSpPr>
        <p:spPr>
          <a:xfrm>
            <a:off x="348342" y="0"/>
            <a:ext cx="1149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Analysing a situation where two categorical variables have multiple categories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DAA29-C969-F44B-81D4-FBDC657A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A679D-09CC-6849-8D03-EF93BF79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83" y="461665"/>
            <a:ext cx="7571632" cy="50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C0E04-4115-CA49-8643-69CA830B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30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D361A-95BA-554E-BC92-585C7B9C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0667"/>
            <a:ext cx="12192000" cy="29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C94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1A48B-2102-4F2D-9BE9-6DED53AE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2847729"/>
            <a:ext cx="10865390" cy="1810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A53F1-E196-4161-97C5-483779EF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30" y="1254119"/>
            <a:ext cx="4860969" cy="5334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C60745-A297-461A-84E5-991E4754F3AE}"/>
              </a:ext>
            </a:extLst>
          </p:cNvPr>
          <p:cNvSpPr txBox="1"/>
          <p:nvPr/>
        </p:nvSpPr>
        <p:spPr>
          <a:xfrm>
            <a:off x="5280198" y="1202830"/>
            <a:ext cx="250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85305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01144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6365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5875">
            <a:solidFill>
              <a:srgbClr val="EE0000"/>
            </a:solidFill>
          </a:ln>
        </p:spPr>
        <p:txBody>
          <a:bodyPr>
            <a:noAutofit/>
          </a:bodyPr>
          <a:lstStyle/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2A Associations between two categorical variables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/>
              <a:t>bi</a:t>
            </a:r>
            <a:r>
              <a:rPr lang="en-AU" sz="1700" dirty="0"/>
              <a:t>variate data = </a:t>
            </a:r>
            <a:r>
              <a:rPr lang="en-AU" sz="1700" b="1" dirty="0"/>
              <a:t>two</a:t>
            </a:r>
            <a:r>
              <a:rPr lang="en-AU" sz="1700" dirty="0"/>
              <a:t> bits of data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u="sng" dirty="0">
                <a:solidFill>
                  <a:srgbClr val="0070C0"/>
                </a:solidFill>
              </a:rPr>
              <a:t>two-way frequency tables: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- </a:t>
            </a:r>
            <a:r>
              <a:rPr lang="en-AU" sz="1700" dirty="0"/>
              <a:t>allow two sets of categorical data to be compared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-</a:t>
            </a:r>
            <a:r>
              <a:rPr lang="en-AU" sz="1700" dirty="0"/>
              <a:t> columns = EV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-</a:t>
            </a:r>
            <a:r>
              <a:rPr lang="en-AU" sz="1700" dirty="0"/>
              <a:t> rows = RV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percentages are used when sample sizes of data are different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u="sng" dirty="0">
                <a:solidFill>
                  <a:srgbClr val="0070C0"/>
                </a:solidFill>
              </a:rPr>
              <a:t>describing</a:t>
            </a:r>
            <a:r>
              <a:rPr lang="en-AU" sz="1700" dirty="0">
                <a:solidFill>
                  <a:srgbClr val="0070C0"/>
                </a:solidFill>
              </a:rPr>
              <a:t> the association between two categorical variables: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- </a:t>
            </a:r>
            <a:r>
              <a:rPr lang="en-AU" sz="1700" dirty="0"/>
              <a:t>analyse for an association or pattern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percentages to support findings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u="sng" dirty="0">
                <a:solidFill>
                  <a:srgbClr val="0070C0"/>
                </a:solidFill>
              </a:rPr>
              <a:t>displaying: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grouped bar chart: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displays 2 categorical variables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frequency on vertical (y) axis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EV on horizontal (x) axis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RV represented by the columns (key)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percentage segmented bar charts: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gap between columns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each bars height is 100%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frequency on vertical (x) axis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EV on horizontal (y) axis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RV represented by the columns (key)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EE0000"/>
                </a:solidFill>
              </a:rPr>
              <a:t>example: </a:t>
            </a:r>
            <a:r>
              <a:rPr lang="en-AU" sz="1700" dirty="0"/>
              <a:t>A group of people were surveyed as to their chocolate preference (dark, milk, white), their age was also recorded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EE0000"/>
                </a:solidFill>
              </a:rPr>
              <a:t>a. complete the two-way frequency tables: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EE0000"/>
                </a:solidFill>
              </a:rPr>
              <a:t>   </a:t>
            </a:r>
            <a:r>
              <a:rPr lang="en-AU" sz="1700" u="sng" dirty="0">
                <a:solidFill>
                  <a:srgbClr val="EE0000"/>
                </a:solidFill>
              </a:rPr>
              <a:t>number</a:t>
            </a:r>
            <a:r>
              <a:rPr lang="en-AU" sz="1700" dirty="0">
                <a:solidFill>
                  <a:srgbClr val="EE0000"/>
                </a:solidFill>
              </a:rPr>
              <a:t>                          </a:t>
            </a:r>
            <a:r>
              <a:rPr lang="en-AU" sz="1200" dirty="0">
                <a:solidFill>
                  <a:srgbClr val="0070C0"/>
                </a:solidFill>
              </a:rPr>
              <a:t>age</a:t>
            </a:r>
          </a:p>
          <a:p>
            <a:pPr marL="36000" indent="0">
              <a:spcBef>
                <a:spcPts val="0"/>
              </a:spcBef>
              <a:buNone/>
            </a:pPr>
            <a:endParaRPr lang="en-AU" sz="1700" u="sng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en-AU" sz="1600" dirty="0" err="1">
                <a:solidFill>
                  <a:srgbClr val="00B050"/>
                </a:solidFill>
              </a:rPr>
              <a:t>i</a:t>
            </a:r>
            <a:r>
              <a:rPr lang="en-AU" sz="1600" dirty="0">
                <a:solidFill>
                  <a:srgbClr val="00B050"/>
                </a:solidFill>
              </a:rPr>
              <a:t>. </a:t>
            </a:r>
            <a:r>
              <a:rPr lang="en-AU" sz="1600" dirty="0"/>
              <a:t>47 − 21 − 5 = 21</a:t>
            </a:r>
            <a:br>
              <a:rPr lang="en-AU" sz="1600" dirty="0"/>
            </a:br>
            <a:r>
              <a:rPr lang="en-AU" sz="1600" dirty="0">
                <a:solidFill>
                  <a:srgbClr val="00B050"/>
                </a:solidFill>
              </a:rPr>
              <a:t>ii. </a:t>
            </a:r>
            <a:r>
              <a:rPr lang="en-AU" sz="1600" dirty="0"/>
              <a:t>20 + 18 + 3 = 41</a:t>
            </a:r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r>
              <a:rPr lang="en-AU" sz="1700" dirty="0"/>
              <a:t>   </a:t>
            </a:r>
            <a:r>
              <a:rPr lang="en-AU" sz="1700" u="sng" dirty="0">
                <a:solidFill>
                  <a:srgbClr val="FF0000"/>
                </a:solidFill>
              </a:rPr>
              <a:t>percentage</a:t>
            </a:r>
            <a:r>
              <a:rPr lang="en-AU" sz="1700" dirty="0">
                <a:solidFill>
                  <a:srgbClr val="FF0000"/>
                </a:solidFill>
              </a:rPr>
              <a:t>                     </a:t>
            </a:r>
            <a:r>
              <a:rPr lang="en-AU" sz="1200" dirty="0">
                <a:solidFill>
                  <a:srgbClr val="0070C0"/>
                </a:solidFill>
              </a:rPr>
              <a:t>age</a:t>
            </a:r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0" lvl="0" indent="0">
              <a:spcBef>
                <a:spcPts val="0"/>
              </a:spcBef>
              <a:buNone/>
            </a:pPr>
            <a:endParaRPr lang="en-AU" sz="1700" dirty="0"/>
          </a:p>
          <a:p>
            <a:pPr marL="0" lvl="0" indent="0">
              <a:spcBef>
                <a:spcPts val="0"/>
              </a:spcBef>
              <a:buNone/>
            </a:pPr>
            <a:r>
              <a:rPr lang="en-AU" sz="1600" dirty="0">
                <a:solidFill>
                  <a:srgbClr val="00B050"/>
                </a:solidFill>
              </a:rPr>
              <a:t>* when rounding to the nearest whole %</a:t>
            </a:r>
            <a:br>
              <a:rPr lang="en-AU" sz="1600" dirty="0">
                <a:solidFill>
                  <a:srgbClr val="00B050"/>
                </a:solidFill>
              </a:rPr>
            </a:br>
            <a:r>
              <a:rPr lang="en-AU" sz="1600" dirty="0">
                <a:solidFill>
                  <a:srgbClr val="00B050"/>
                </a:solidFill>
              </a:rPr>
              <a:t>it won't always add to 100%! *</a:t>
            </a:r>
          </a:p>
          <a:p>
            <a:pPr marL="0" lv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 err="1">
                <a:solidFill>
                  <a:srgbClr val="00B050"/>
                </a:solidFill>
              </a:rPr>
              <a:t>i</a:t>
            </a:r>
            <a:r>
              <a:rPr lang="en-AU" sz="1600" dirty="0">
                <a:solidFill>
                  <a:srgbClr val="00B050"/>
                </a:solidFill>
              </a:rPr>
              <a:t>. </a:t>
            </a:r>
            <a:r>
              <a:rPr lang="en-AU" sz="1600" dirty="0"/>
              <a:t>20 ÷ 41 × 100 = 49%</a:t>
            </a:r>
            <a:br>
              <a:rPr lang="en-AU" sz="1600" dirty="0"/>
            </a:br>
            <a:r>
              <a:rPr lang="en-AU" sz="1600" dirty="0">
                <a:solidFill>
                  <a:srgbClr val="00B050"/>
                </a:solidFill>
              </a:rPr>
              <a:t>ii. </a:t>
            </a:r>
            <a:r>
              <a:rPr lang="en-AU" sz="1600" dirty="0"/>
              <a:t>18 ÷ 41 × 100 = 44%</a:t>
            </a:r>
            <a:br>
              <a:rPr lang="en-AU" sz="1600" dirty="0"/>
            </a:br>
            <a:r>
              <a:rPr lang="en-AU" sz="1600" dirty="0">
                <a:solidFill>
                  <a:srgbClr val="00B050"/>
                </a:solidFill>
              </a:rPr>
              <a:t>iii. </a:t>
            </a:r>
            <a:r>
              <a:rPr lang="en-AU" sz="1600" dirty="0"/>
              <a:t>3 ÷ 41 × 100 = 7%</a:t>
            </a: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br>
              <a:rPr lang="en-AU" sz="1700" dirty="0"/>
            </a:b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51D3C-7A48-8351-0B57-9A61ED2FD331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C00000"/>
                </a:solidFill>
              </a:rPr>
              <a:t>b. display as a grouped bar chart:</a:t>
            </a:r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br>
              <a:rPr lang="en-AU" sz="1700" dirty="0"/>
            </a:b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C00000"/>
                </a:solidFill>
              </a:rPr>
              <a:t>c. display as a % segmented bar chart:</a:t>
            </a:r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C00000"/>
                </a:solidFill>
              </a:rPr>
              <a:t>d. determine if there is an association between chocolate preference and age: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500" dirty="0"/>
              <a:t>Yes, there is an association. As age increases preference for dark chocolate increases (11%, 49%, 56%, 73%). Preference for milk (45%, 44%, 33%, 24%) and white (45%, 7%, 10%, 2%) decreases.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0291E8-6CAD-6410-7FDE-1F4D1D453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15495"/>
              </p:ext>
            </p:extLst>
          </p:nvPr>
        </p:nvGraphicFramePr>
        <p:xfrm>
          <a:off x="4125685" y="1589667"/>
          <a:ext cx="3897088" cy="10810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42331">
                  <a:extLst>
                    <a:ext uri="{9D8B030D-6E8A-4147-A177-3AD203B41FA5}">
                      <a16:colId xmlns:a16="http://schemas.microsoft.com/office/drawing/2014/main" val="1971086661"/>
                    </a:ext>
                  </a:extLst>
                </a:gridCol>
                <a:gridCol w="627863">
                  <a:extLst>
                    <a:ext uri="{9D8B030D-6E8A-4147-A177-3AD203B41FA5}">
                      <a16:colId xmlns:a16="http://schemas.microsoft.com/office/drawing/2014/main" val="1688131760"/>
                    </a:ext>
                  </a:extLst>
                </a:gridCol>
                <a:gridCol w="671165">
                  <a:extLst>
                    <a:ext uri="{9D8B030D-6E8A-4147-A177-3AD203B41FA5}">
                      <a16:colId xmlns:a16="http://schemas.microsoft.com/office/drawing/2014/main" val="2629917805"/>
                    </a:ext>
                  </a:extLst>
                </a:gridCol>
                <a:gridCol w="660339">
                  <a:extLst>
                    <a:ext uri="{9D8B030D-6E8A-4147-A177-3AD203B41FA5}">
                      <a16:colId xmlns:a16="http://schemas.microsoft.com/office/drawing/2014/main" val="1946602233"/>
                    </a:ext>
                  </a:extLst>
                </a:gridCol>
                <a:gridCol w="595390">
                  <a:extLst>
                    <a:ext uri="{9D8B030D-6E8A-4147-A177-3AD203B41FA5}">
                      <a16:colId xmlns:a16="http://schemas.microsoft.com/office/drawing/2014/main" val="3984697523"/>
                    </a:ext>
                  </a:extLst>
                </a:gridCol>
              </a:tblGrid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70C0"/>
                          </a:solidFill>
                          <a:effectLst/>
                        </a:rPr>
                        <a:t>Choc preference</a:t>
                      </a:r>
                      <a:endParaRPr lang="en-AU" sz="1200" kern="100" dirty="0">
                        <a:solidFill>
                          <a:srgbClr val="0070C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20–29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30–39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40–49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50–59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98998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dark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5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20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22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30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51928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milk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 err="1">
                          <a:solidFill>
                            <a:srgbClr val="00B050"/>
                          </a:solidFill>
                          <a:effectLst/>
                        </a:rPr>
                        <a:t>i</a:t>
                      </a: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. 21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18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13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10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30135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white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21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70043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total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47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ii. 41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39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41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921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7792FF-A9A5-F24A-323A-0DF1B2A58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01222"/>
              </p:ext>
            </p:extLst>
          </p:nvPr>
        </p:nvGraphicFramePr>
        <p:xfrm>
          <a:off x="4114800" y="3910773"/>
          <a:ext cx="3918860" cy="10810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05345">
                  <a:extLst>
                    <a:ext uri="{9D8B030D-6E8A-4147-A177-3AD203B41FA5}">
                      <a16:colId xmlns:a16="http://schemas.microsoft.com/office/drawing/2014/main" val="2333841005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2674887063"/>
                    </a:ext>
                  </a:extLst>
                </a:gridCol>
                <a:gridCol w="676894">
                  <a:extLst>
                    <a:ext uri="{9D8B030D-6E8A-4147-A177-3AD203B41FA5}">
                      <a16:colId xmlns:a16="http://schemas.microsoft.com/office/drawing/2014/main" val="3966375396"/>
                    </a:ext>
                  </a:extLst>
                </a:gridCol>
                <a:gridCol w="700644">
                  <a:extLst>
                    <a:ext uri="{9D8B030D-6E8A-4147-A177-3AD203B41FA5}">
                      <a16:colId xmlns:a16="http://schemas.microsoft.com/office/drawing/2014/main" val="4229959208"/>
                    </a:ext>
                  </a:extLst>
                </a:gridCol>
                <a:gridCol w="575956">
                  <a:extLst>
                    <a:ext uri="{9D8B030D-6E8A-4147-A177-3AD203B41FA5}">
                      <a16:colId xmlns:a16="http://schemas.microsoft.com/office/drawing/2014/main" val="3283525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70C0"/>
                          </a:solidFill>
                          <a:effectLst/>
                        </a:rPr>
                        <a:t>Choc preference</a:t>
                      </a:r>
                      <a:endParaRPr lang="en-AU" sz="1200" kern="100" dirty="0">
                        <a:solidFill>
                          <a:srgbClr val="0070C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20–29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30–39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40–49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50–59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6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dark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11%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 err="1">
                          <a:solidFill>
                            <a:srgbClr val="00B050"/>
                          </a:solidFill>
                          <a:effectLst/>
                        </a:rPr>
                        <a:t>i</a:t>
                      </a: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. 49%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56%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73%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0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milk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45%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ii. 44%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33%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24%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82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white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45%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iii. 7%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10%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38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total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101%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100%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99%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99%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776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B67BBE-417C-CBCE-7062-850C02F61055}"/>
              </a:ext>
            </a:extLst>
          </p:cNvPr>
          <p:cNvCxnSpPr/>
          <p:nvPr/>
        </p:nvCxnSpPr>
        <p:spPr>
          <a:xfrm>
            <a:off x="5340928" y="4964155"/>
            <a:ext cx="249381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2A3E4AF-080B-B2F8-7BF1-72067F85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42" y="341546"/>
            <a:ext cx="3907973" cy="2297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75B6E8-714E-97E7-28C9-664D499FE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40" y="471120"/>
            <a:ext cx="1939550" cy="3076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998C00-2892-8B14-30A7-57135CEFD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132" y="2948505"/>
            <a:ext cx="3953599" cy="2034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2EA227-D172-48B6-1E8D-13A637308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178" y="4863493"/>
            <a:ext cx="1939550" cy="3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47BB2-B8A9-424D-A296-F28CBB9A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93" y="0"/>
            <a:ext cx="915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D9102-BFEA-D74C-A829-767F3359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0E570-B6CB-EF49-AE28-6CB52604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57" y="0"/>
            <a:ext cx="92156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FEF34-DC32-AC4F-8C2B-52A37D59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4495800"/>
            <a:ext cx="10655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1494D-3604-D34A-A1F3-AA8C552A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57" y="0"/>
            <a:ext cx="91492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B2617-E8CB-9341-8B93-A4E33F53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96" y="1755263"/>
            <a:ext cx="1968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AF321-A0CC-D348-B4CB-8E6E7047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EC14B-BAC1-8042-9C85-6A84E225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99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C94778"/>
      </a:accent1>
      <a:accent2>
        <a:srgbClr val="B7359D"/>
      </a:accent2>
      <a:accent3>
        <a:srgbClr val="AD47C9"/>
      </a:accent3>
      <a:accent4>
        <a:srgbClr val="6E41BC"/>
      </a:accent4>
      <a:accent5>
        <a:srgbClr val="474DC9"/>
      </a:accent5>
      <a:accent6>
        <a:srgbClr val="3571B7"/>
      </a:accent6>
      <a:hlink>
        <a:srgbClr val="776BCD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10694</TotalTime>
  <Words>453</Words>
  <Application>Microsoft Office PowerPoint</Application>
  <PresentationFormat>Widescreen</PresentationFormat>
  <Paragraphs>127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Open Sans</vt:lpstr>
      <vt:lpstr>Arial</vt:lpstr>
      <vt:lpstr>Calibri</vt:lpstr>
      <vt:lpstr>Comic Sans MS</vt:lpstr>
      <vt:lpstr>Gill Sans MT</vt:lpstr>
      <vt:lpstr>Wingdings 2</vt:lpstr>
      <vt:lpstr>DividendVTI</vt:lpstr>
      <vt:lpstr>Associations between two categorical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associations between categorical variables</dc:title>
  <dc:creator>Yongmei Zhang</dc:creator>
  <cp:lastModifiedBy>Lyn ZHANG</cp:lastModifiedBy>
  <cp:revision>26</cp:revision>
  <dcterms:created xsi:type="dcterms:W3CDTF">2020-07-17T07:34:44Z</dcterms:created>
  <dcterms:modified xsi:type="dcterms:W3CDTF">2026-03-15T02:53:43Z</dcterms:modified>
</cp:coreProperties>
</file>