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608" r:id="rId3"/>
    <p:sldId id="609" r:id="rId4"/>
    <p:sldId id="908" r:id="rId5"/>
    <p:sldId id="258" r:id="rId6"/>
    <p:sldId id="262" r:id="rId7"/>
    <p:sldId id="605" r:id="rId8"/>
    <p:sldId id="606" r:id="rId9"/>
    <p:sldId id="607" r:id="rId10"/>
    <p:sldId id="257" r:id="rId11"/>
    <p:sldId id="261" r:id="rId12"/>
    <p:sldId id="259" r:id="rId13"/>
    <p:sldId id="260" r:id="rId14"/>
    <p:sldId id="3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1"/>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505801-6524-4B50-AD6D-CE222BF09B96}">
      <dgm:prSet/>
      <dgm:spPr/>
      <dgm:t>
        <a:bodyPr/>
        <a:lstStyle/>
        <a:p>
          <a:pPr>
            <a:lnSpc>
              <a:spcPct val="100000"/>
            </a:lnSpc>
          </a:pPr>
          <a:r>
            <a:rPr lang="en-US" dirty="0">
              <a:latin typeface="Comic Sans MS" panose="030F0902030302020204" pitchFamily="66" charset="0"/>
            </a:rPr>
            <a:t>1. Ex </a:t>
          </a:r>
          <a:r>
            <a:rPr lang="en-AU" dirty="0">
              <a:latin typeface="Comic Sans MS" panose="030F0902030302020204" pitchFamily="66" charset="0"/>
            </a:rPr>
            <a:t>page 2B</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pPr>
            <a:lnSpc>
              <a:spcPct val="100000"/>
            </a:lnSpc>
          </a:pPr>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0CF04204-0286-44BF-B737-9B7C2BDBF887}" type="pres">
      <dgm:prSet presAssocID="{E8FDA408-EBE3-4FFF-B181-52121CC44C86}" presName="root" presStyleCnt="0">
        <dgm:presLayoutVars>
          <dgm:dir/>
          <dgm:resizeHandles val="exact"/>
        </dgm:presLayoutVars>
      </dgm:prSet>
      <dgm:spPr/>
    </dgm:pt>
    <dgm:pt modelId="{7544724A-A36A-46A6-B69F-F630DD943746}" type="pres">
      <dgm:prSet presAssocID="{22505801-6524-4B50-AD6D-CE222BF09B96}" presName="compNode" presStyleCnt="0"/>
      <dgm:spPr/>
    </dgm:pt>
    <dgm:pt modelId="{B625762F-B246-4A7A-8948-93A3D1305B20}" type="pres">
      <dgm:prSet presAssocID="{22505801-6524-4B50-AD6D-CE222BF09B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AF8F19E-323D-44D2-966E-B0D06093BEF6}" type="pres">
      <dgm:prSet presAssocID="{22505801-6524-4B50-AD6D-CE222BF09B96}" presName="spaceRect" presStyleCnt="0"/>
      <dgm:spPr/>
    </dgm:pt>
    <dgm:pt modelId="{5E6F2A98-703C-4AA3-BDAF-848ECBB72C1E}" type="pres">
      <dgm:prSet presAssocID="{22505801-6524-4B50-AD6D-CE222BF09B96}" presName="textRect" presStyleLbl="revTx" presStyleIdx="0" presStyleCnt="2">
        <dgm:presLayoutVars>
          <dgm:chMax val="1"/>
          <dgm:chPref val="1"/>
        </dgm:presLayoutVars>
      </dgm:prSet>
      <dgm:spPr/>
    </dgm:pt>
    <dgm:pt modelId="{FFFC59DC-519B-4636-AA6D-B379A31842C7}" type="pres">
      <dgm:prSet presAssocID="{A5CD2530-2B66-466F-AF32-B7FC543B0E93}" presName="sibTrans" presStyleCnt="0"/>
      <dgm:spPr/>
    </dgm:pt>
    <dgm:pt modelId="{929BD6A6-3573-494C-9FA7-A449DA87303E}" type="pres">
      <dgm:prSet presAssocID="{7B63A322-A32D-7440-95CC-4C227BD04D22}" presName="compNode" presStyleCnt="0"/>
      <dgm:spPr/>
    </dgm:pt>
    <dgm:pt modelId="{D19A68F9-9A1D-4EC8-91AC-6B92314A59E7}" type="pres">
      <dgm:prSet presAssocID="{7B63A322-A32D-7440-95CC-4C227BD04D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575AC1AD-3C59-4DD1-AD35-B59AD866EC30}" type="pres">
      <dgm:prSet presAssocID="{7B63A322-A32D-7440-95CC-4C227BD04D22}" presName="spaceRect" presStyleCnt="0"/>
      <dgm:spPr/>
    </dgm:pt>
    <dgm:pt modelId="{C254BD52-9218-4B54-A1B6-DB7534C42610}" type="pres">
      <dgm:prSet presAssocID="{7B63A322-A32D-7440-95CC-4C227BD04D22}" presName="textRect" presStyleLbl="revTx" presStyleIdx="1" presStyleCnt="2">
        <dgm:presLayoutVars>
          <dgm:chMax val="1"/>
          <dgm:chPref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6C135E7E-A3AB-E84C-B98A-98755EB2AB13}" type="presOf" srcId="{7B63A322-A32D-7440-95CC-4C227BD04D22}" destId="{C254BD52-9218-4B54-A1B6-DB7534C42610}" srcOrd="0" destOrd="0" presId="urn:microsoft.com/office/officeart/2018/2/layout/IconLabelList"/>
    <dgm:cxn modelId="{A5D0E796-FCD6-9347-9A0F-41EF5CEE4E00}" type="presOf" srcId="{E8FDA408-EBE3-4FFF-B181-52121CC44C86}" destId="{0CF04204-0286-44BF-B737-9B7C2BDBF887}" srcOrd="0" destOrd="0" presId="urn:microsoft.com/office/officeart/2018/2/layout/IconLabelList"/>
    <dgm:cxn modelId="{1319C8C1-FC0C-4E48-8ED8-F900F44CA416}" type="presOf" srcId="{22505801-6524-4B50-AD6D-CE222BF09B96}" destId="{5E6F2A98-703C-4AA3-BDAF-848ECBB72C1E}" srcOrd="0" destOrd="0" presId="urn:microsoft.com/office/officeart/2018/2/layout/IconLabelList"/>
    <dgm:cxn modelId="{43328385-714A-A040-A38D-6437692622CF}" type="presParOf" srcId="{0CF04204-0286-44BF-B737-9B7C2BDBF887}" destId="{7544724A-A36A-46A6-B69F-F630DD943746}" srcOrd="0" destOrd="0" presId="urn:microsoft.com/office/officeart/2018/2/layout/IconLabelList"/>
    <dgm:cxn modelId="{1F08EBE9-BDC2-B744-A54E-CA2C35DC5285}" type="presParOf" srcId="{7544724A-A36A-46A6-B69F-F630DD943746}" destId="{B625762F-B246-4A7A-8948-93A3D1305B20}" srcOrd="0" destOrd="0" presId="urn:microsoft.com/office/officeart/2018/2/layout/IconLabelList"/>
    <dgm:cxn modelId="{2F74032B-8A5E-5942-80B5-BF35D6EE466F}" type="presParOf" srcId="{7544724A-A36A-46A6-B69F-F630DD943746}" destId="{0AF8F19E-323D-44D2-966E-B0D06093BEF6}" srcOrd="1" destOrd="0" presId="urn:microsoft.com/office/officeart/2018/2/layout/IconLabelList"/>
    <dgm:cxn modelId="{6F3FDA02-740E-444A-B682-AAD4B464BA10}" type="presParOf" srcId="{7544724A-A36A-46A6-B69F-F630DD943746}" destId="{5E6F2A98-703C-4AA3-BDAF-848ECBB72C1E}" srcOrd="2" destOrd="0" presId="urn:microsoft.com/office/officeart/2018/2/layout/IconLabelList"/>
    <dgm:cxn modelId="{94834A7D-CDDC-0B41-AFB1-C473C4271808}" type="presParOf" srcId="{0CF04204-0286-44BF-B737-9B7C2BDBF887}" destId="{FFFC59DC-519B-4636-AA6D-B379A31842C7}" srcOrd="1" destOrd="0" presId="urn:microsoft.com/office/officeart/2018/2/layout/IconLabelList"/>
    <dgm:cxn modelId="{43FA4E1C-CE2D-6445-84F7-4A79888DA24F}" type="presParOf" srcId="{0CF04204-0286-44BF-B737-9B7C2BDBF887}" destId="{929BD6A6-3573-494C-9FA7-A449DA87303E}" srcOrd="2" destOrd="0" presId="urn:microsoft.com/office/officeart/2018/2/layout/IconLabelList"/>
    <dgm:cxn modelId="{E6C9196B-FD16-E046-8560-6C1C676B6425}" type="presParOf" srcId="{929BD6A6-3573-494C-9FA7-A449DA87303E}" destId="{D19A68F9-9A1D-4EC8-91AC-6B92314A59E7}" srcOrd="0" destOrd="0" presId="urn:microsoft.com/office/officeart/2018/2/layout/IconLabelList"/>
    <dgm:cxn modelId="{6CCC3DE5-922C-6D4E-AEBF-84BC1BAA2FAC}" type="presParOf" srcId="{929BD6A6-3573-494C-9FA7-A449DA87303E}" destId="{575AC1AD-3C59-4DD1-AD35-B59AD866EC30}" srcOrd="1" destOrd="0" presId="urn:microsoft.com/office/officeart/2018/2/layout/IconLabelList"/>
    <dgm:cxn modelId="{5CE65C36-085A-4540-81E2-A29A801266AF}" type="presParOf" srcId="{929BD6A6-3573-494C-9FA7-A449DA87303E}" destId="{C254BD52-9218-4B54-A1B6-DB7534C426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762F-B246-4A7A-8948-93A3D1305B20}">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F2A98-703C-4AA3-BDAF-848ECBB72C1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1. Ex </a:t>
          </a:r>
          <a:r>
            <a:rPr lang="en-AU" sz="4000" kern="1200" dirty="0">
              <a:latin typeface="Comic Sans MS" panose="030F0902030302020204" pitchFamily="66" charset="0"/>
            </a:rPr>
            <a:t>page 2B</a:t>
          </a:r>
          <a:endParaRPr lang="en-US" sz="4000" kern="1200" dirty="0">
            <a:latin typeface="Comic Sans MS" panose="030F0902030302020204" pitchFamily="66" charset="0"/>
          </a:endParaRPr>
        </a:p>
      </dsp:txBody>
      <dsp:txXfrm>
        <a:off x="559800" y="3022743"/>
        <a:ext cx="4320000" cy="720000"/>
      </dsp:txXfrm>
    </dsp:sp>
    <dsp:sp modelId="{D19A68F9-9A1D-4EC8-91AC-6B92314A59E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4BD52-9218-4B54-A1B6-DB7534C42610}">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2. Summary notes</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E06B2-45B6-5442-BC34-73BAFD6CB652}"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3B2B5-B380-EA4C-AADC-899BAB2AE717}" type="slidenum">
              <a:rPr lang="en-US" smtClean="0"/>
              <a:t>‹#›</a:t>
            </a:fld>
            <a:endParaRPr lang="en-US"/>
          </a:p>
        </p:txBody>
      </p:sp>
    </p:spTree>
    <p:extLst>
      <p:ext uri="{BB962C8B-B14F-4D97-AF65-F5344CB8AC3E}">
        <p14:creationId xmlns:p14="http://schemas.microsoft.com/office/powerpoint/2010/main" val="363388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dirty="0"/>
              <a:t>https://create.kahoot.it/details</a:t>
            </a:r>
            <a:r>
              <a:rPr lang="en-AU"/>
              <a:t>/af8643fd-2302-4342-836d-5dfe36f15cc9</a:t>
            </a:r>
            <a:endParaRPr lang="en-AU" dirty="0"/>
          </a:p>
        </p:txBody>
      </p:sp>
      <p:sp>
        <p:nvSpPr>
          <p:cNvPr id="4" name="Slide Number Placeholder 3"/>
          <p:cNvSpPr>
            <a:spLocks noGrp="1"/>
          </p:cNvSpPr>
          <p:nvPr>
            <p:ph type="sldNum" sz="quarter" idx="5"/>
          </p:nvPr>
        </p:nvSpPr>
        <p:spPr/>
        <p:txBody>
          <a:bodyPr/>
          <a:lstStyle/>
          <a:p>
            <a:fld id="{C503B2B5-B380-EA4C-AADC-899BAB2AE717}" type="slidenum">
              <a:rPr lang="en-US" smtClean="0"/>
              <a:t>1</a:t>
            </a:fld>
            <a:endParaRPr lang="en-US"/>
          </a:p>
        </p:txBody>
      </p:sp>
    </p:spTree>
    <p:extLst>
      <p:ext uri="{BB962C8B-B14F-4D97-AF65-F5344CB8AC3E}">
        <p14:creationId xmlns:p14="http://schemas.microsoft.com/office/powerpoint/2010/main" val="411571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4</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14</a:t>
            </a:fld>
            <a:endParaRPr lang="en-US" altLang="en-US"/>
          </a:p>
        </p:txBody>
      </p:sp>
    </p:spTree>
    <p:extLst>
      <p:ext uri="{BB962C8B-B14F-4D97-AF65-F5344CB8AC3E}">
        <p14:creationId xmlns:p14="http://schemas.microsoft.com/office/powerpoint/2010/main" val="400033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3/17/2026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2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3/17/2026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864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3/17/2026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1736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3/17/2026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889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3/17/2026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284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3/17/2026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970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3/17/2026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022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3/17/2026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2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3/17/2026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9886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3/17/2026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2413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3/17/2026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2042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3/17/2026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4311204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B6B769F6-89F9-41A9-85B8-9A2F216B207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D6C1ED-7D36-EF4F-A995-53A79565A157}"/>
              </a:ext>
            </a:extLst>
          </p:cNvPr>
          <p:cNvSpPr>
            <a:spLocks noGrp="1"/>
          </p:cNvSpPr>
          <p:nvPr>
            <p:ph type="ctrTitle"/>
          </p:nvPr>
        </p:nvSpPr>
        <p:spPr>
          <a:xfrm>
            <a:off x="7848600" y="1122363"/>
            <a:ext cx="4023360" cy="2807208"/>
          </a:xfrm>
        </p:spPr>
        <p:txBody>
          <a:bodyPr anchor="b">
            <a:normAutofit/>
          </a:bodyPr>
          <a:lstStyle/>
          <a:p>
            <a:r>
              <a:rPr lang="en-AU" sz="3200" dirty="0">
                <a:solidFill>
                  <a:schemeClr val="bg1"/>
                </a:solidFill>
              </a:rPr>
              <a:t> Associations between numerical and categorical variables</a:t>
            </a:r>
            <a:endParaRPr lang="en-US" sz="3200" dirty="0">
              <a:solidFill>
                <a:schemeClr val="bg1"/>
              </a:solidFill>
            </a:endParaRPr>
          </a:p>
        </p:txBody>
      </p:sp>
      <p:sp>
        <p:nvSpPr>
          <p:cNvPr id="3" name="Subtitle 2">
            <a:extLst>
              <a:ext uri="{FF2B5EF4-FFF2-40B4-BE49-F238E27FC236}">
                <a16:creationId xmlns:a16="http://schemas.microsoft.com/office/drawing/2014/main" id="{7F593A97-2911-FC48-AFF7-3FF9CDFFD645}"/>
              </a:ext>
            </a:extLst>
          </p:cNvPr>
          <p:cNvSpPr>
            <a:spLocks noGrp="1"/>
          </p:cNvSpPr>
          <p:nvPr>
            <p:ph type="subTitle" idx="1"/>
          </p:nvPr>
        </p:nvSpPr>
        <p:spPr>
          <a:xfrm>
            <a:off x="7848600" y="3968496"/>
            <a:ext cx="4023360" cy="1208141"/>
          </a:xfrm>
        </p:spPr>
        <p:txBody>
          <a:bodyPr>
            <a:normAutofit/>
          </a:bodyPr>
          <a:lstStyle/>
          <a:p>
            <a:r>
              <a:rPr lang="en-US" sz="1600" dirty="0">
                <a:solidFill>
                  <a:schemeClr val="bg1"/>
                </a:solidFill>
              </a:rPr>
              <a:t>2B</a:t>
            </a:r>
          </a:p>
        </p:txBody>
      </p:sp>
    </p:spTree>
    <p:extLst>
      <p:ext uri="{BB962C8B-B14F-4D97-AF65-F5344CB8AC3E}">
        <p14:creationId xmlns:p14="http://schemas.microsoft.com/office/powerpoint/2010/main" val="30532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14DF-9512-6D41-87CA-B017F5E92516}"/>
              </a:ext>
            </a:extLst>
          </p:cNvPr>
          <p:cNvPicPr>
            <a:picLocks noChangeAspect="1"/>
          </p:cNvPicPr>
          <p:nvPr/>
        </p:nvPicPr>
        <p:blipFill>
          <a:blip r:embed="rId2"/>
          <a:stretch>
            <a:fillRect/>
          </a:stretch>
        </p:blipFill>
        <p:spPr>
          <a:xfrm>
            <a:off x="1501458" y="0"/>
            <a:ext cx="9189084" cy="6858000"/>
          </a:xfrm>
          <a:prstGeom prst="rect">
            <a:avLst/>
          </a:prstGeom>
        </p:spPr>
      </p:pic>
    </p:spTree>
    <p:extLst>
      <p:ext uri="{BB962C8B-B14F-4D97-AF65-F5344CB8AC3E}">
        <p14:creationId xmlns:p14="http://schemas.microsoft.com/office/powerpoint/2010/main" val="195196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67034-0A12-A440-B5DC-4878AC4A06FD}"/>
              </a:ext>
            </a:extLst>
          </p:cNvPr>
          <p:cNvPicPr>
            <a:picLocks noChangeAspect="1"/>
          </p:cNvPicPr>
          <p:nvPr/>
        </p:nvPicPr>
        <p:blipFill>
          <a:blip r:embed="rId2"/>
          <a:stretch>
            <a:fillRect/>
          </a:stretch>
        </p:blipFill>
        <p:spPr>
          <a:xfrm>
            <a:off x="0" y="0"/>
            <a:ext cx="12192000" cy="4715205"/>
          </a:xfrm>
          <a:prstGeom prst="rect">
            <a:avLst/>
          </a:prstGeom>
        </p:spPr>
      </p:pic>
      <p:sp>
        <p:nvSpPr>
          <p:cNvPr id="3" name="Rectangle 2">
            <a:extLst>
              <a:ext uri="{FF2B5EF4-FFF2-40B4-BE49-F238E27FC236}">
                <a16:creationId xmlns:a16="http://schemas.microsoft.com/office/drawing/2014/main" id="{ADAEEE78-E104-0245-B274-6585DA75E040}"/>
              </a:ext>
            </a:extLst>
          </p:cNvPr>
          <p:cNvSpPr/>
          <p:nvPr/>
        </p:nvSpPr>
        <p:spPr>
          <a:xfrm>
            <a:off x="188686" y="4965362"/>
            <a:ext cx="12003314" cy="1384995"/>
          </a:xfrm>
          <a:prstGeom prst="rect">
            <a:avLst/>
          </a:prstGeom>
        </p:spPr>
        <p:txBody>
          <a:bodyPr wrap="square">
            <a:spAutoFit/>
          </a:bodyPr>
          <a:lstStyle/>
          <a:p>
            <a:r>
              <a:rPr lang="en-AU" sz="2800" b="0" i="0" dirty="0">
                <a:solidFill>
                  <a:srgbClr val="009EC6"/>
                </a:solidFill>
                <a:effectLst/>
                <a:latin typeface="Abadi"/>
              </a:rPr>
              <a:t>Yes: the median life expectancy in </a:t>
            </a:r>
            <a:r>
              <a:rPr lang="en-AU" sz="2800" b="0" i="0" u="none" strike="noStrike" dirty="0">
                <a:solidFill>
                  <a:srgbClr val="009EC6"/>
                </a:solidFill>
                <a:effectLst/>
                <a:latin typeface="Abadi"/>
              </a:rPr>
              <a:t>2010</a:t>
            </a:r>
            <a:r>
              <a:rPr lang="en-AU" sz="2800" b="0" i="0" dirty="0">
                <a:solidFill>
                  <a:srgbClr val="009EC6"/>
                </a:solidFill>
                <a:effectLst/>
                <a:latin typeface="Abadi"/>
              </a:rPr>
              <a:t> (</a:t>
            </a:r>
            <a:r>
              <a:rPr lang="en-AU" sz="2800" b="0" i="0" u="none" strike="noStrike" dirty="0">
                <a:solidFill>
                  <a:srgbClr val="009EC6"/>
                </a:solidFill>
                <a:effectLst/>
                <a:latin typeface="Abadi"/>
              </a:rPr>
              <a:t>𝑀=76 </a:t>
            </a:r>
            <a:r>
              <a:rPr lang="en-AU" sz="2800" b="0" i="0" dirty="0">
                <a:solidFill>
                  <a:srgbClr val="009EC6"/>
                </a:solidFill>
                <a:effectLst/>
                <a:latin typeface="Abadi"/>
              </a:rPr>
              <a:t>years) is considerably higher than the median life expectancy in </a:t>
            </a:r>
            <a:r>
              <a:rPr lang="en-AU" sz="2800" b="0" i="0" u="none" strike="noStrike" dirty="0">
                <a:solidFill>
                  <a:srgbClr val="009EC6"/>
                </a:solidFill>
                <a:effectLst/>
                <a:latin typeface="Abadi"/>
              </a:rPr>
              <a:t>1970</a:t>
            </a:r>
            <a:r>
              <a:rPr lang="en-AU" sz="2800" b="0" i="0" dirty="0">
                <a:solidFill>
                  <a:srgbClr val="009EC6"/>
                </a:solidFill>
                <a:effectLst/>
                <a:latin typeface="Abadi"/>
              </a:rPr>
              <a:t> (</a:t>
            </a:r>
            <a:r>
              <a:rPr lang="en-AU" sz="2800" b="0" i="0" u="none" strike="noStrike" dirty="0">
                <a:solidFill>
                  <a:srgbClr val="009EC6"/>
                </a:solidFill>
                <a:effectLst/>
                <a:latin typeface="Abadi"/>
              </a:rPr>
              <a:t>𝑀=67 </a:t>
            </a:r>
            <a:r>
              <a:rPr lang="en-AU" sz="2800" b="0" i="0" dirty="0">
                <a:solidFill>
                  <a:srgbClr val="009EC6"/>
                </a:solidFill>
                <a:effectLst/>
                <a:latin typeface="Abadi"/>
              </a:rPr>
              <a:t>years). This indicates that life expectancy is increasing over time.</a:t>
            </a:r>
            <a:endParaRPr lang="en-US" sz="2800" dirty="0">
              <a:latin typeface="Abadi"/>
            </a:endParaRPr>
          </a:p>
        </p:txBody>
      </p:sp>
      <p:sp>
        <p:nvSpPr>
          <p:cNvPr id="4" name="Rectangle 3">
            <a:extLst>
              <a:ext uri="{FF2B5EF4-FFF2-40B4-BE49-F238E27FC236}">
                <a16:creationId xmlns:a16="http://schemas.microsoft.com/office/drawing/2014/main" id="{5578BE75-C137-1D48-A943-EFE4E38E2006}"/>
              </a:ext>
            </a:extLst>
          </p:cNvPr>
          <p:cNvSpPr/>
          <p:nvPr/>
        </p:nvSpPr>
        <p:spPr>
          <a:xfrm>
            <a:off x="7953620" y="2383619"/>
            <a:ext cx="1119217" cy="523220"/>
          </a:xfrm>
          <a:prstGeom prst="rect">
            <a:avLst/>
          </a:prstGeom>
        </p:spPr>
        <p:txBody>
          <a:bodyPr wrap="none">
            <a:spAutoFit/>
          </a:bodyPr>
          <a:lstStyle/>
          <a:p>
            <a:r>
              <a:rPr lang="en-AU" sz="2800" dirty="0">
                <a:solidFill>
                  <a:srgbClr val="009EC6"/>
                </a:solidFill>
                <a:latin typeface="Open Sans"/>
              </a:rPr>
              <a:t>M=76 </a:t>
            </a:r>
            <a:endParaRPr lang="en-US" sz="2800" dirty="0"/>
          </a:p>
        </p:txBody>
      </p:sp>
      <p:sp>
        <p:nvSpPr>
          <p:cNvPr id="5" name="Rectangle 4">
            <a:extLst>
              <a:ext uri="{FF2B5EF4-FFF2-40B4-BE49-F238E27FC236}">
                <a16:creationId xmlns:a16="http://schemas.microsoft.com/office/drawing/2014/main" id="{7F42242D-E0C0-F442-A488-1F09171C782B}"/>
              </a:ext>
            </a:extLst>
          </p:cNvPr>
          <p:cNvSpPr/>
          <p:nvPr/>
        </p:nvSpPr>
        <p:spPr>
          <a:xfrm>
            <a:off x="2147905" y="2645229"/>
            <a:ext cx="1119217" cy="523220"/>
          </a:xfrm>
          <a:prstGeom prst="rect">
            <a:avLst/>
          </a:prstGeom>
        </p:spPr>
        <p:txBody>
          <a:bodyPr wrap="none">
            <a:spAutoFit/>
          </a:bodyPr>
          <a:lstStyle/>
          <a:p>
            <a:r>
              <a:rPr lang="en-AU" sz="2800" dirty="0">
                <a:solidFill>
                  <a:srgbClr val="009EC6"/>
                </a:solidFill>
                <a:latin typeface="Open Sans"/>
              </a:rPr>
              <a:t>M=67 </a:t>
            </a:r>
            <a:endParaRPr lang="en-US" sz="2800" dirty="0"/>
          </a:p>
        </p:txBody>
      </p:sp>
    </p:spTree>
    <p:extLst>
      <p:ext uri="{BB962C8B-B14F-4D97-AF65-F5344CB8AC3E}">
        <p14:creationId xmlns:p14="http://schemas.microsoft.com/office/powerpoint/2010/main" val="34320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405C7-6B96-5E44-AC64-57F84B177022}"/>
              </a:ext>
            </a:extLst>
          </p:cNvPr>
          <p:cNvPicPr>
            <a:picLocks noChangeAspect="1"/>
          </p:cNvPicPr>
          <p:nvPr/>
        </p:nvPicPr>
        <p:blipFill>
          <a:blip r:embed="rId2"/>
          <a:stretch>
            <a:fillRect/>
          </a:stretch>
        </p:blipFill>
        <p:spPr>
          <a:xfrm>
            <a:off x="1518720" y="0"/>
            <a:ext cx="9154559" cy="6858000"/>
          </a:xfrm>
          <a:prstGeom prst="rect">
            <a:avLst/>
          </a:prstGeom>
        </p:spPr>
      </p:pic>
      <p:pic>
        <p:nvPicPr>
          <p:cNvPr id="4" name="Picture 3">
            <a:extLst>
              <a:ext uri="{FF2B5EF4-FFF2-40B4-BE49-F238E27FC236}">
                <a16:creationId xmlns:a16="http://schemas.microsoft.com/office/drawing/2014/main" id="{FD774BD7-20E9-1340-AFFB-A7DADEC8E5DC}"/>
              </a:ext>
            </a:extLst>
          </p:cNvPr>
          <p:cNvPicPr>
            <a:picLocks noChangeAspect="1"/>
          </p:cNvPicPr>
          <p:nvPr/>
        </p:nvPicPr>
        <p:blipFill>
          <a:blip r:embed="rId3"/>
          <a:stretch>
            <a:fillRect/>
          </a:stretch>
        </p:blipFill>
        <p:spPr>
          <a:xfrm>
            <a:off x="923914" y="366452"/>
            <a:ext cx="9154560" cy="659958"/>
          </a:xfrm>
          <a:prstGeom prst="rect">
            <a:avLst/>
          </a:prstGeom>
        </p:spPr>
      </p:pic>
      <p:pic>
        <p:nvPicPr>
          <p:cNvPr id="3" name="Picture 2">
            <a:extLst>
              <a:ext uri="{FF2B5EF4-FFF2-40B4-BE49-F238E27FC236}">
                <a16:creationId xmlns:a16="http://schemas.microsoft.com/office/drawing/2014/main" id="{707D1E70-FC42-F84A-9AC5-73894D1473C2}"/>
              </a:ext>
            </a:extLst>
          </p:cNvPr>
          <p:cNvPicPr>
            <a:picLocks noChangeAspect="1"/>
          </p:cNvPicPr>
          <p:nvPr/>
        </p:nvPicPr>
        <p:blipFill>
          <a:blip r:embed="rId4"/>
          <a:stretch>
            <a:fillRect/>
          </a:stretch>
        </p:blipFill>
        <p:spPr>
          <a:xfrm>
            <a:off x="3914248" y="442040"/>
            <a:ext cx="2362200" cy="508782"/>
          </a:xfrm>
          <a:prstGeom prst="rect">
            <a:avLst/>
          </a:prstGeom>
        </p:spPr>
      </p:pic>
    </p:spTree>
    <p:extLst>
      <p:ext uri="{BB962C8B-B14F-4D97-AF65-F5344CB8AC3E}">
        <p14:creationId xmlns:p14="http://schemas.microsoft.com/office/powerpoint/2010/main" val="93148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5BB60-56F8-A742-B71A-41EC9ADB908F}"/>
              </a:ext>
            </a:extLst>
          </p:cNvPr>
          <p:cNvPicPr>
            <a:picLocks noChangeAspect="1"/>
          </p:cNvPicPr>
          <p:nvPr/>
        </p:nvPicPr>
        <p:blipFill>
          <a:blip r:embed="rId2"/>
          <a:stretch>
            <a:fillRect/>
          </a:stretch>
        </p:blipFill>
        <p:spPr>
          <a:xfrm>
            <a:off x="1375682" y="0"/>
            <a:ext cx="9444264" cy="3531434"/>
          </a:xfrm>
          <a:prstGeom prst="rect">
            <a:avLst/>
          </a:prstGeom>
        </p:spPr>
      </p:pic>
      <p:pic>
        <p:nvPicPr>
          <p:cNvPr id="3" name="Picture 2">
            <a:extLst>
              <a:ext uri="{FF2B5EF4-FFF2-40B4-BE49-F238E27FC236}">
                <a16:creationId xmlns:a16="http://schemas.microsoft.com/office/drawing/2014/main" id="{FE8D2E35-3DC2-7246-8131-2A1DCFA8E01B}"/>
              </a:ext>
            </a:extLst>
          </p:cNvPr>
          <p:cNvPicPr>
            <a:picLocks noChangeAspect="1"/>
          </p:cNvPicPr>
          <p:nvPr/>
        </p:nvPicPr>
        <p:blipFill>
          <a:blip r:embed="rId3"/>
          <a:stretch>
            <a:fillRect/>
          </a:stretch>
        </p:blipFill>
        <p:spPr>
          <a:xfrm>
            <a:off x="1060450" y="3512460"/>
            <a:ext cx="10121900" cy="1295400"/>
          </a:xfrm>
          <a:prstGeom prst="rect">
            <a:avLst/>
          </a:prstGeom>
        </p:spPr>
      </p:pic>
      <p:pic>
        <p:nvPicPr>
          <p:cNvPr id="4" name="Picture 3">
            <a:extLst>
              <a:ext uri="{FF2B5EF4-FFF2-40B4-BE49-F238E27FC236}">
                <a16:creationId xmlns:a16="http://schemas.microsoft.com/office/drawing/2014/main" id="{8FE28F21-0D38-5D49-A1B0-2504F39D2938}"/>
              </a:ext>
            </a:extLst>
          </p:cNvPr>
          <p:cNvPicPr>
            <a:picLocks noChangeAspect="1"/>
          </p:cNvPicPr>
          <p:nvPr/>
        </p:nvPicPr>
        <p:blipFill>
          <a:blip r:embed="rId4"/>
          <a:stretch>
            <a:fillRect/>
          </a:stretch>
        </p:blipFill>
        <p:spPr>
          <a:xfrm>
            <a:off x="1074964" y="4664983"/>
            <a:ext cx="10121900" cy="1066800"/>
          </a:xfrm>
          <a:prstGeom prst="rect">
            <a:avLst/>
          </a:prstGeom>
        </p:spPr>
      </p:pic>
      <p:pic>
        <p:nvPicPr>
          <p:cNvPr id="5" name="Picture 4">
            <a:extLst>
              <a:ext uri="{FF2B5EF4-FFF2-40B4-BE49-F238E27FC236}">
                <a16:creationId xmlns:a16="http://schemas.microsoft.com/office/drawing/2014/main" id="{A9B35D11-E0D7-C74F-85FA-26C60F2B9808}"/>
              </a:ext>
            </a:extLst>
          </p:cNvPr>
          <p:cNvPicPr>
            <a:picLocks noChangeAspect="1"/>
          </p:cNvPicPr>
          <p:nvPr/>
        </p:nvPicPr>
        <p:blipFill>
          <a:blip r:embed="rId5"/>
          <a:stretch>
            <a:fillRect/>
          </a:stretch>
        </p:blipFill>
        <p:spPr>
          <a:xfrm>
            <a:off x="1078592" y="5627006"/>
            <a:ext cx="10096500" cy="1257300"/>
          </a:xfrm>
          <a:prstGeom prst="rect">
            <a:avLst/>
          </a:prstGeom>
        </p:spPr>
      </p:pic>
      <p:sp>
        <p:nvSpPr>
          <p:cNvPr id="6" name="Rectangle 5">
            <a:extLst>
              <a:ext uri="{FF2B5EF4-FFF2-40B4-BE49-F238E27FC236}">
                <a16:creationId xmlns:a16="http://schemas.microsoft.com/office/drawing/2014/main" id="{59C034F4-A8CF-A547-8064-E947004E4EC3}"/>
              </a:ext>
            </a:extLst>
          </p:cNvPr>
          <p:cNvSpPr/>
          <p:nvPr/>
        </p:nvSpPr>
        <p:spPr>
          <a:xfrm>
            <a:off x="3833874" y="3556394"/>
            <a:ext cx="2027799" cy="369332"/>
          </a:xfrm>
          <a:prstGeom prst="rect">
            <a:avLst/>
          </a:prstGeom>
        </p:spPr>
        <p:txBody>
          <a:bodyPr wrap="none">
            <a:spAutoFit/>
          </a:bodyPr>
          <a:lstStyle/>
          <a:p>
            <a:r>
              <a:rPr lang="en-AU" dirty="0">
                <a:solidFill>
                  <a:srgbClr val="000000"/>
                </a:solidFill>
                <a:latin typeface="Open Sans"/>
              </a:rPr>
              <a:t>comparing </a:t>
            </a:r>
            <a:r>
              <a:rPr lang="en-AU" i="1" dirty="0">
                <a:solidFill>
                  <a:srgbClr val="000000"/>
                </a:solidFill>
                <a:latin typeface="Open Sans"/>
              </a:rPr>
              <a:t>medians</a:t>
            </a:r>
            <a:endParaRPr lang="en-US" dirty="0"/>
          </a:p>
        </p:txBody>
      </p:sp>
      <p:sp>
        <p:nvSpPr>
          <p:cNvPr id="7" name="Rectangle 6">
            <a:extLst>
              <a:ext uri="{FF2B5EF4-FFF2-40B4-BE49-F238E27FC236}">
                <a16:creationId xmlns:a16="http://schemas.microsoft.com/office/drawing/2014/main" id="{49AE4DFF-9554-3540-91AE-ED331F1A92B6}"/>
              </a:ext>
            </a:extLst>
          </p:cNvPr>
          <p:cNvSpPr/>
          <p:nvPr/>
        </p:nvSpPr>
        <p:spPr>
          <a:xfrm>
            <a:off x="3772721" y="4715823"/>
            <a:ext cx="3099438" cy="369332"/>
          </a:xfrm>
          <a:prstGeom prst="rect">
            <a:avLst/>
          </a:prstGeom>
        </p:spPr>
        <p:txBody>
          <a:bodyPr wrap="none">
            <a:spAutoFit/>
          </a:bodyPr>
          <a:lstStyle/>
          <a:p>
            <a:r>
              <a:rPr lang="en-AU" dirty="0">
                <a:solidFill>
                  <a:srgbClr val="000000"/>
                </a:solidFill>
                <a:latin typeface="Abadi"/>
              </a:rPr>
              <a:t>comparing 𝐼𝑄𝑅s and/or </a:t>
            </a:r>
            <a:r>
              <a:rPr lang="en-AU" i="1" dirty="0">
                <a:solidFill>
                  <a:srgbClr val="000000"/>
                </a:solidFill>
                <a:latin typeface="Abadi"/>
              </a:rPr>
              <a:t>ranges</a:t>
            </a:r>
            <a:endParaRPr lang="en-US" dirty="0">
              <a:latin typeface="Abadi"/>
            </a:endParaRPr>
          </a:p>
        </p:txBody>
      </p:sp>
      <p:sp>
        <p:nvSpPr>
          <p:cNvPr id="8" name="Rectangle 7">
            <a:extLst>
              <a:ext uri="{FF2B5EF4-FFF2-40B4-BE49-F238E27FC236}">
                <a16:creationId xmlns:a16="http://schemas.microsoft.com/office/drawing/2014/main" id="{A08A4DD7-3ADC-214A-BD48-90F0C224A03A}"/>
              </a:ext>
            </a:extLst>
          </p:cNvPr>
          <p:cNvSpPr/>
          <p:nvPr/>
        </p:nvSpPr>
        <p:spPr>
          <a:xfrm>
            <a:off x="3758207" y="5633376"/>
            <a:ext cx="1939634" cy="369332"/>
          </a:xfrm>
          <a:prstGeom prst="rect">
            <a:avLst/>
          </a:prstGeom>
        </p:spPr>
        <p:txBody>
          <a:bodyPr wrap="none">
            <a:spAutoFit/>
          </a:bodyPr>
          <a:lstStyle/>
          <a:p>
            <a:r>
              <a:rPr lang="en-AU" dirty="0">
                <a:solidFill>
                  <a:srgbClr val="000000"/>
                </a:solidFill>
                <a:latin typeface="Open Sans"/>
              </a:rPr>
              <a:t>comparing </a:t>
            </a:r>
            <a:r>
              <a:rPr lang="en-AU" i="1" dirty="0">
                <a:solidFill>
                  <a:srgbClr val="000000"/>
                </a:solidFill>
                <a:latin typeface="Open Sans"/>
              </a:rPr>
              <a:t>shapes</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24484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838200" y="459863"/>
            <a:ext cx="10515600" cy="1004594"/>
          </a:xfrm>
          <a:prstGeom prst="rect">
            <a:avLst/>
          </a:prstGeom>
        </p:spPr>
        <p:txBody>
          <a:bodyPr vert="horz" lIns="91440" tIns="45720" rIns="91440" bIns="45720" rtlCol="0" anchor="ctr">
            <a:normAutofit/>
          </a:bodyPr>
          <a:lstStyle/>
          <a:p>
            <a:pPr marL="0" lvl="2" algn="ctr">
              <a:lnSpc>
                <a:spcPct val="90000"/>
              </a:lnSpc>
              <a:spcBef>
                <a:spcPct val="0"/>
              </a:spcBef>
              <a:spcAft>
                <a:spcPts val="600"/>
              </a:spcAft>
              <a:defRPr/>
            </a:pPr>
            <a:r>
              <a:rPr lang="en-US" sz="4400" b="0" i="1" kern="1200" cap="all" dirty="0">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87182353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6072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D28C0-20F4-6A48-4808-3677FA34259D}"/>
              </a:ext>
            </a:extLst>
          </p:cNvPr>
          <p:cNvPicPr>
            <a:picLocks noChangeAspect="1"/>
          </p:cNvPicPr>
          <p:nvPr/>
        </p:nvPicPr>
        <p:blipFill>
          <a:blip r:embed="rId2"/>
          <a:stretch>
            <a:fillRect/>
          </a:stretch>
        </p:blipFill>
        <p:spPr>
          <a:xfrm>
            <a:off x="32658" y="1309519"/>
            <a:ext cx="12132435" cy="3251595"/>
          </a:xfrm>
          <a:prstGeom prst="rect">
            <a:avLst/>
          </a:prstGeom>
        </p:spPr>
      </p:pic>
    </p:spTree>
    <p:extLst>
      <p:ext uri="{BB962C8B-B14F-4D97-AF65-F5344CB8AC3E}">
        <p14:creationId xmlns:p14="http://schemas.microsoft.com/office/powerpoint/2010/main" val="13215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24746-7964-196F-2889-D979770B8161}"/>
              </a:ext>
            </a:extLst>
          </p:cNvPr>
          <p:cNvPicPr>
            <a:picLocks noChangeAspect="1"/>
          </p:cNvPicPr>
          <p:nvPr/>
        </p:nvPicPr>
        <p:blipFill>
          <a:blip r:embed="rId2"/>
          <a:stretch>
            <a:fillRect/>
          </a:stretch>
        </p:blipFill>
        <p:spPr>
          <a:xfrm>
            <a:off x="43543" y="0"/>
            <a:ext cx="12096092" cy="6172200"/>
          </a:xfrm>
          <a:prstGeom prst="rect">
            <a:avLst/>
          </a:prstGeom>
        </p:spPr>
      </p:pic>
      <p:pic>
        <p:nvPicPr>
          <p:cNvPr id="7" name="Picture 6">
            <a:extLst>
              <a:ext uri="{FF2B5EF4-FFF2-40B4-BE49-F238E27FC236}">
                <a16:creationId xmlns:a16="http://schemas.microsoft.com/office/drawing/2014/main" id="{F655B365-DCC6-CB86-6F6B-E3560FAC55EC}"/>
              </a:ext>
            </a:extLst>
          </p:cNvPr>
          <p:cNvPicPr>
            <a:picLocks noChangeAspect="1"/>
          </p:cNvPicPr>
          <p:nvPr/>
        </p:nvPicPr>
        <p:blipFill>
          <a:blip r:embed="rId3"/>
          <a:stretch>
            <a:fillRect/>
          </a:stretch>
        </p:blipFill>
        <p:spPr>
          <a:xfrm>
            <a:off x="4034192" y="2317780"/>
            <a:ext cx="7306325" cy="4398706"/>
          </a:xfrm>
          <a:prstGeom prst="rect">
            <a:avLst/>
          </a:prstGeom>
        </p:spPr>
      </p:pic>
    </p:spTree>
    <p:extLst>
      <p:ext uri="{BB962C8B-B14F-4D97-AF65-F5344CB8AC3E}">
        <p14:creationId xmlns:p14="http://schemas.microsoft.com/office/powerpoint/2010/main" val="416095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5875">
            <a:solidFill>
              <a:srgbClr val="EE0000"/>
            </a:solidFill>
          </a:ln>
        </p:spPr>
        <p:txBody>
          <a:bodyPr>
            <a:noAutofit/>
          </a:bodyPr>
          <a:lstStyle/>
          <a:p>
            <a:pPr marL="0" indent="0">
              <a:lnSpc>
                <a:spcPct val="100000"/>
              </a:lnSpc>
              <a:spcBef>
                <a:spcPts val="0"/>
              </a:spcBef>
              <a:buNone/>
            </a:pPr>
            <a:r>
              <a:rPr lang="en-AU" sz="2000" b="1" dirty="0"/>
              <a:t>2B : Association between numerical and categorical variables</a:t>
            </a:r>
            <a:endParaRPr lang="en-AU" sz="2000" dirty="0"/>
          </a:p>
          <a:p>
            <a:pPr marL="0" lvl="0" indent="0">
              <a:lnSpc>
                <a:spcPct val="100000"/>
              </a:lnSpc>
              <a:spcBef>
                <a:spcPts val="0"/>
              </a:spcBef>
              <a:buNone/>
            </a:pPr>
            <a:r>
              <a:rPr lang="en-AU" sz="2000" dirty="0"/>
              <a:t>- compares distribution of </a:t>
            </a:r>
            <a:r>
              <a:rPr lang="en-AU" sz="2000" u="sng" dirty="0"/>
              <a:t>2 or more </a:t>
            </a:r>
            <a:r>
              <a:rPr lang="en-AU" sz="2000" dirty="0"/>
              <a:t>categorical variables</a:t>
            </a:r>
          </a:p>
          <a:p>
            <a:pPr marL="0" lvl="0" indent="0">
              <a:lnSpc>
                <a:spcPct val="100000"/>
              </a:lnSpc>
              <a:spcBef>
                <a:spcPts val="0"/>
              </a:spcBef>
              <a:buNone/>
            </a:pPr>
            <a:r>
              <a:rPr lang="en-AU" sz="2000" dirty="0"/>
              <a:t>- if distributions differ an association between numerical and categorical may exist.</a:t>
            </a:r>
          </a:p>
          <a:p>
            <a:pPr marL="0" indent="0">
              <a:lnSpc>
                <a:spcPct val="100000"/>
              </a:lnSpc>
              <a:spcBef>
                <a:spcPts val="0"/>
              </a:spcBef>
              <a:buNone/>
            </a:pPr>
            <a:endParaRPr lang="en-AU" sz="2000" dirty="0"/>
          </a:p>
          <a:p>
            <a:pPr marL="0" indent="0">
              <a:lnSpc>
                <a:spcPct val="100000"/>
              </a:lnSpc>
              <a:spcBef>
                <a:spcPts val="0"/>
              </a:spcBef>
              <a:buNone/>
            </a:pPr>
            <a:r>
              <a:rPr lang="en-AU" sz="2000" b="1" u="sng" dirty="0">
                <a:solidFill>
                  <a:srgbClr val="0070C0"/>
                </a:solidFill>
              </a:rPr>
              <a:t>displaying:</a:t>
            </a:r>
            <a:endParaRPr lang="en-AU" sz="2000" u="sng" dirty="0">
              <a:solidFill>
                <a:srgbClr val="0070C0"/>
              </a:solidFill>
            </a:endParaRPr>
          </a:p>
          <a:p>
            <a:pPr marL="0" lvl="0" indent="0">
              <a:lnSpc>
                <a:spcPct val="100000"/>
              </a:lnSpc>
              <a:spcBef>
                <a:spcPts val="0"/>
              </a:spcBef>
              <a:buNone/>
            </a:pPr>
            <a:r>
              <a:rPr lang="en-AU" sz="2000" dirty="0"/>
              <a:t>- back-to-back stem plot</a:t>
            </a:r>
          </a:p>
          <a:p>
            <a:pPr marL="0" lvl="0" indent="0">
              <a:lnSpc>
                <a:spcPct val="100000"/>
              </a:lnSpc>
              <a:spcBef>
                <a:spcPts val="0"/>
              </a:spcBef>
              <a:buNone/>
            </a:pPr>
            <a:r>
              <a:rPr lang="en-AU" sz="2000" dirty="0"/>
              <a:t>- parallel dot plots</a:t>
            </a:r>
          </a:p>
          <a:p>
            <a:pPr marL="0" lvl="0" indent="0">
              <a:lnSpc>
                <a:spcPct val="100000"/>
              </a:lnSpc>
              <a:spcBef>
                <a:spcPts val="0"/>
              </a:spcBef>
              <a:buNone/>
            </a:pPr>
            <a:r>
              <a:rPr lang="en-AU" sz="2000" dirty="0"/>
              <a:t>- parallel boxplots</a:t>
            </a:r>
          </a:p>
          <a:p>
            <a:pPr marL="0" indent="0">
              <a:lnSpc>
                <a:spcPct val="100000"/>
              </a:lnSpc>
              <a:spcBef>
                <a:spcPts val="0"/>
              </a:spcBef>
              <a:buNone/>
            </a:pPr>
            <a:endParaRPr lang="en-AU" sz="2000" dirty="0"/>
          </a:p>
          <a:p>
            <a:pPr marL="0" indent="0">
              <a:lnSpc>
                <a:spcPct val="100000"/>
              </a:lnSpc>
              <a:spcBef>
                <a:spcPts val="0"/>
              </a:spcBef>
              <a:buNone/>
            </a:pPr>
            <a:r>
              <a:rPr lang="en-AU" sz="2000" b="1" u="sng" dirty="0">
                <a:solidFill>
                  <a:srgbClr val="0070C0"/>
                </a:solidFill>
              </a:rPr>
              <a:t>describing: </a:t>
            </a:r>
            <a:r>
              <a:rPr lang="en-AU" sz="2000" dirty="0"/>
              <a:t>use comparative language (</a:t>
            </a:r>
            <a:r>
              <a:rPr lang="en-AU" sz="2000" dirty="0" err="1"/>
              <a:t>eg</a:t>
            </a:r>
            <a:r>
              <a:rPr lang="en-AU" sz="2000" dirty="0"/>
              <a:t>: larger/smaller)</a:t>
            </a:r>
          </a:p>
          <a:p>
            <a:pPr marL="0" lvl="0" indent="0">
              <a:lnSpc>
                <a:spcPct val="100000"/>
              </a:lnSpc>
              <a:spcBef>
                <a:spcPts val="0"/>
              </a:spcBef>
              <a:buNone/>
            </a:pPr>
            <a:r>
              <a:rPr lang="en-AU" sz="2000" dirty="0"/>
              <a:t>- shape: positive/negative skew, approx. symmetrical, outliers</a:t>
            </a:r>
          </a:p>
          <a:p>
            <a:pPr marL="0" lvl="0" indent="0">
              <a:lnSpc>
                <a:spcPct val="100000"/>
              </a:lnSpc>
              <a:spcBef>
                <a:spcPts val="0"/>
              </a:spcBef>
              <a:buNone/>
            </a:pPr>
            <a:r>
              <a:rPr lang="en-AU" sz="2000" dirty="0"/>
              <a:t>- centre: median</a:t>
            </a:r>
          </a:p>
          <a:p>
            <a:pPr marL="0" lvl="0" indent="0">
              <a:lnSpc>
                <a:spcPct val="100000"/>
              </a:lnSpc>
              <a:spcBef>
                <a:spcPts val="0"/>
              </a:spcBef>
              <a:buNone/>
            </a:pPr>
            <a:r>
              <a:rPr lang="en-AU" sz="2000" dirty="0"/>
              <a:t>- spread: range or IQR if outliers are present</a:t>
            </a: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000" b="1" dirty="0">
                <a:solidFill>
                  <a:srgbClr val="C00000"/>
                </a:solidFill>
              </a:rPr>
              <a:t>examples:</a:t>
            </a:r>
            <a:endParaRPr lang="en-AU" sz="2000" dirty="0">
              <a:solidFill>
                <a:srgbClr val="C00000"/>
              </a:solidFill>
            </a:endParaRPr>
          </a:p>
          <a:p>
            <a:pPr marL="0" indent="0">
              <a:spcBef>
                <a:spcPts val="0"/>
              </a:spcBef>
              <a:buNone/>
            </a:pPr>
            <a:r>
              <a:rPr lang="en-AU" sz="2000" b="1" dirty="0">
                <a:solidFill>
                  <a:srgbClr val="C00000"/>
                </a:solidFill>
              </a:rPr>
              <a:t>1. back-to-back stem plot: </a:t>
            </a:r>
            <a:r>
              <a:rPr lang="en-AU" sz="2000" dirty="0"/>
              <a:t>number of points scored by two bball teams</a:t>
            </a:r>
          </a:p>
          <a:p>
            <a:pPr marL="0" indent="0">
              <a:spcBef>
                <a:spcPts val="0"/>
              </a:spcBef>
              <a:buNone/>
            </a:pPr>
            <a:r>
              <a:rPr lang="en-AU" sz="1200" dirty="0"/>
              <a:t>Key: 3 | 7 = 37 points</a:t>
            </a:r>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marL="0" indent="0">
              <a:spcBef>
                <a:spcPts val="0"/>
              </a:spcBef>
              <a:buNone/>
            </a:pPr>
            <a:r>
              <a:rPr lang="en-AU" sz="2000" b="1" dirty="0">
                <a:solidFill>
                  <a:srgbClr val="C00000"/>
                </a:solidFill>
              </a:rPr>
              <a:t>a. compare the results:</a:t>
            </a:r>
            <a:endParaRPr lang="en-AU" sz="2000" dirty="0">
              <a:solidFill>
                <a:srgbClr val="C00000"/>
              </a:solidFill>
            </a:endParaRPr>
          </a:p>
          <a:p>
            <a:pPr marL="0" indent="0">
              <a:spcBef>
                <a:spcPts val="0"/>
              </a:spcBef>
              <a:buNone/>
            </a:pPr>
            <a:r>
              <a:rPr lang="en-AU" sz="2000" dirty="0"/>
              <a:t>Team Zebra was the more successful team, their results are negatively skewed and have a median of 69.5 points, this is larger than the crocodiles median score of 44 and their data is positively skewed. The crocodiles' results are more varied with a range of 60, compared to 47 for the zebras.</a:t>
            </a:r>
          </a:p>
          <a:p>
            <a:pPr marL="0" indent="0">
              <a:spcBef>
                <a:spcPts val="0"/>
              </a:spcBef>
              <a:buNone/>
            </a:pPr>
            <a:endParaRPr lang="en-AU" sz="20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000" b="1" dirty="0">
                <a:solidFill>
                  <a:srgbClr val="C00000"/>
                </a:solidFill>
              </a:rPr>
              <a:t>2. parallel boxplots</a:t>
            </a:r>
            <a:endParaRPr lang="en-AU" sz="2000" dirty="0">
              <a:solidFill>
                <a:srgbClr val="C00000"/>
              </a:solidFill>
            </a:endParaRPr>
          </a:p>
          <a:p>
            <a:pPr marL="0" indent="0">
              <a:spcBef>
                <a:spcPts val="0"/>
              </a:spcBef>
              <a:buNone/>
            </a:pPr>
            <a:r>
              <a:rPr lang="en-AU" sz="1200" dirty="0"/>
              <a:t>The five-number summary for the distribution of minimum daily temperature for the months of February, May and July in 2017 is shown in the table. The associated boxplots are shown following the table.</a:t>
            </a:r>
          </a:p>
          <a:p>
            <a:pPr>
              <a:spcBef>
                <a:spcPts val="0"/>
              </a:spcBef>
            </a:pPr>
            <a:endParaRPr lang="en-AU" sz="2000" dirty="0"/>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r>
              <a:rPr lang="en-AU" sz="1200" dirty="0">
                <a:solidFill>
                  <a:srgbClr val="C00000"/>
                </a:solidFill>
              </a:rPr>
              <a:t>Explain </a:t>
            </a:r>
            <a:r>
              <a:rPr lang="en-AU" sz="1200" dirty="0"/>
              <a:t>why the information given supports the contention that minimum daily temperature is associated with the month. Refer to the values of an appropriate statistic in your response. </a:t>
            </a:r>
            <a:r>
              <a:rPr lang="en-AU" sz="1200" dirty="0">
                <a:solidFill>
                  <a:srgbClr val="C00000"/>
                </a:solidFill>
              </a:rPr>
              <a:t>(2 MARKS)</a:t>
            </a:r>
          </a:p>
          <a:p>
            <a:pPr marL="0" indent="0">
              <a:spcBef>
                <a:spcPts val="0"/>
              </a:spcBef>
              <a:buNone/>
            </a:pPr>
            <a:r>
              <a:rPr lang="en-AU" sz="1600" dirty="0"/>
              <a:t>Minimum daily temperature is associated with month as the median temperature decreases from Feb to May to July from 10.9 to 7.5 to 5.0. The range/variability is larger in Feb, 12.7°C, compared to 6.7 and 4.0 (May and July). Feb is positively skewed with an outlier, May is slightly positively skewed (approximately symmetrical and July is approximately symmetrical.</a:t>
            </a:r>
          </a:p>
        </p:txBody>
      </p:sp>
      <p:graphicFrame>
        <p:nvGraphicFramePr>
          <p:cNvPr id="6" name="Table 5">
            <a:extLst>
              <a:ext uri="{FF2B5EF4-FFF2-40B4-BE49-F238E27FC236}">
                <a16:creationId xmlns:a16="http://schemas.microsoft.com/office/drawing/2014/main" id="{79472B3D-B34B-E902-8E4D-183492C49908}"/>
              </a:ext>
            </a:extLst>
          </p:cNvPr>
          <p:cNvGraphicFramePr>
            <a:graphicFrameLocks noGrp="1"/>
          </p:cNvGraphicFramePr>
          <p:nvPr>
            <p:extLst>
              <p:ext uri="{D42A27DB-BD31-4B8C-83A1-F6EECF244321}">
                <p14:modId xmlns:p14="http://schemas.microsoft.com/office/powerpoint/2010/main" val="10186345"/>
              </p:ext>
            </p:extLst>
          </p:nvPr>
        </p:nvGraphicFramePr>
        <p:xfrm>
          <a:off x="8225869" y="1109427"/>
          <a:ext cx="3766458" cy="868172"/>
        </p:xfrm>
        <a:graphic>
          <a:graphicData uri="http://schemas.openxmlformats.org/drawingml/2006/table">
            <a:tbl>
              <a:tblPr firstRow="1" firstCol="1" bandRow="1">
                <a:tableStyleId>{616DA210-FB5B-4158-B5E0-FEB733F419BA}</a:tableStyleId>
              </a:tblPr>
              <a:tblGrid>
                <a:gridCol w="627743">
                  <a:extLst>
                    <a:ext uri="{9D8B030D-6E8A-4147-A177-3AD203B41FA5}">
                      <a16:colId xmlns:a16="http://schemas.microsoft.com/office/drawing/2014/main" val="3141720641"/>
                    </a:ext>
                  </a:extLst>
                </a:gridCol>
                <a:gridCol w="721555">
                  <a:extLst>
                    <a:ext uri="{9D8B030D-6E8A-4147-A177-3AD203B41FA5}">
                      <a16:colId xmlns:a16="http://schemas.microsoft.com/office/drawing/2014/main" val="2666474561"/>
                    </a:ext>
                  </a:extLst>
                </a:gridCol>
                <a:gridCol w="533931">
                  <a:extLst>
                    <a:ext uri="{9D8B030D-6E8A-4147-A177-3AD203B41FA5}">
                      <a16:colId xmlns:a16="http://schemas.microsoft.com/office/drawing/2014/main" val="1138992448"/>
                    </a:ext>
                  </a:extLst>
                </a:gridCol>
                <a:gridCol w="627743">
                  <a:extLst>
                    <a:ext uri="{9D8B030D-6E8A-4147-A177-3AD203B41FA5}">
                      <a16:colId xmlns:a16="http://schemas.microsoft.com/office/drawing/2014/main" val="3920874757"/>
                    </a:ext>
                  </a:extLst>
                </a:gridCol>
                <a:gridCol w="455252">
                  <a:extLst>
                    <a:ext uri="{9D8B030D-6E8A-4147-A177-3AD203B41FA5}">
                      <a16:colId xmlns:a16="http://schemas.microsoft.com/office/drawing/2014/main" val="3434807762"/>
                    </a:ext>
                  </a:extLst>
                </a:gridCol>
                <a:gridCol w="800234">
                  <a:extLst>
                    <a:ext uri="{9D8B030D-6E8A-4147-A177-3AD203B41FA5}">
                      <a16:colId xmlns:a16="http://schemas.microsoft.com/office/drawing/2014/main" val="357494790"/>
                    </a:ext>
                  </a:extLst>
                </a:gridCol>
              </a:tblGrid>
              <a:tr h="0">
                <a:tc>
                  <a:txBody>
                    <a:bodyPr/>
                    <a:lstStyle/>
                    <a:p>
                      <a:pPr>
                        <a:lnSpc>
                          <a:spcPct val="115000"/>
                        </a:lnSpc>
                        <a:spcAft>
                          <a:spcPts val="800"/>
                        </a:spcAft>
                        <a:buNone/>
                      </a:pPr>
                      <a:r>
                        <a:rPr lang="en-AU" sz="1200" kern="100">
                          <a:effectLst/>
                        </a:rPr>
                        <a:t>month</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minimum</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Q1</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median</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Q3</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maximum</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2179381317"/>
                  </a:ext>
                </a:extLst>
              </a:tr>
              <a:tr h="0">
                <a:tc>
                  <a:txBody>
                    <a:bodyPr/>
                    <a:lstStyle/>
                    <a:p>
                      <a:pPr>
                        <a:lnSpc>
                          <a:spcPct val="115000"/>
                        </a:lnSpc>
                        <a:spcAft>
                          <a:spcPts val="800"/>
                        </a:spcAft>
                        <a:buNone/>
                      </a:pPr>
                      <a:r>
                        <a:rPr lang="en-AU" sz="1200" kern="100">
                          <a:effectLst/>
                        </a:rPr>
                        <a:t>February</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5.9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9.5</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10.9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13.9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22.2</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4229434108"/>
                  </a:ext>
                </a:extLst>
              </a:tr>
              <a:tr h="0">
                <a:tc>
                  <a:txBody>
                    <a:bodyPr/>
                    <a:lstStyle/>
                    <a:p>
                      <a:pPr>
                        <a:lnSpc>
                          <a:spcPct val="115000"/>
                        </a:lnSpc>
                        <a:spcAft>
                          <a:spcPts val="800"/>
                        </a:spcAft>
                        <a:buNone/>
                      </a:pPr>
                      <a:r>
                        <a:rPr lang="en-AU" sz="1200" kern="100">
                          <a:effectLst/>
                        </a:rPr>
                        <a:t>May</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3.3</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6.0</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7.5</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9.8</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12.7</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1380606792"/>
                  </a:ext>
                </a:extLst>
              </a:tr>
              <a:tr h="0">
                <a:tc>
                  <a:txBody>
                    <a:bodyPr/>
                    <a:lstStyle/>
                    <a:p>
                      <a:pPr>
                        <a:lnSpc>
                          <a:spcPct val="115000"/>
                        </a:lnSpc>
                        <a:spcAft>
                          <a:spcPts val="800"/>
                        </a:spcAft>
                        <a:buNone/>
                      </a:pPr>
                      <a:r>
                        <a:rPr lang="en-AU" sz="1200" kern="100">
                          <a:effectLst/>
                        </a:rPr>
                        <a:t>July</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1.6</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3.7</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5.0</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5.9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dirty="0">
                          <a:effectLst/>
                        </a:rPr>
                        <a:t>7.7</a:t>
                      </a:r>
                      <a:endParaRPr lang="en-AU" sz="1200" kern="100" dirty="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1592242951"/>
                  </a:ext>
                </a:extLst>
              </a:tr>
            </a:tbl>
          </a:graphicData>
        </a:graphic>
      </p:graphicFrame>
      <p:graphicFrame>
        <p:nvGraphicFramePr>
          <p:cNvPr id="9" name="Table 8">
            <a:extLst>
              <a:ext uri="{FF2B5EF4-FFF2-40B4-BE49-F238E27FC236}">
                <a16:creationId xmlns:a16="http://schemas.microsoft.com/office/drawing/2014/main" id="{8C4E5789-E200-E4FC-2158-53E0604F796B}"/>
              </a:ext>
            </a:extLst>
          </p:cNvPr>
          <p:cNvGraphicFramePr>
            <a:graphicFrameLocks noGrp="1"/>
          </p:cNvGraphicFramePr>
          <p:nvPr>
            <p:extLst>
              <p:ext uri="{D42A27DB-BD31-4B8C-83A1-F6EECF244321}">
                <p14:modId xmlns:p14="http://schemas.microsoft.com/office/powerpoint/2010/main" val="1797709865"/>
              </p:ext>
            </p:extLst>
          </p:nvPr>
        </p:nvGraphicFramePr>
        <p:xfrm>
          <a:off x="4140767" y="1124270"/>
          <a:ext cx="2155374" cy="2194560"/>
        </p:xfrm>
        <a:graphic>
          <a:graphicData uri="http://schemas.openxmlformats.org/drawingml/2006/table">
            <a:tbl>
              <a:tblPr firstRow="1" bandRow="1">
                <a:tableStyleId>{616DA210-FB5B-4158-B5E0-FEB733F419BA}</a:tableStyleId>
              </a:tblPr>
              <a:tblGrid>
                <a:gridCol w="239486">
                  <a:extLst>
                    <a:ext uri="{9D8B030D-6E8A-4147-A177-3AD203B41FA5}">
                      <a16:colId xmlns:a16="http://schemas.microsoft.com/office/drawing/2014/main" val="33160143"/>
                    </a:ext>
                  </a:extLst>
                </a:gridCol>
                <a:gridCol w="239486">
                  <a:extLst>
                    <a:ext uri="{9D8B030D-6E8A-4147-A177-3AD203B41FA5}">
                      <a16:colId xmlns:a16="http://schemas.microsoft.com/office/drawing/2014/main" val="704894809"/>
                    </a:ext>
                  </a:extLst>
                </a:gridCol>
                <a:gridCol w="239486">
                  <a:extLst>
                    <a:ext uri="{9D8B030D-6E8A-4147-A177-3AD203B41FA5}">
                      <a16:colId xmlns:a16="http://schemas.microsoft.com/office/drawing/2014/main" val="1417923329"/>
                    </a:ext>
                  </a:extLst>
                </a:gridCol>
                <a:gridCol w="239486">
                  <a:extLst>
                    <a:ext uri="{9D8B030D-6E8A-4147-A177-3AD203B41FA5}">
                      <a16:colId xmlns:a16="http://schemas.microsoft.com/office/drawing/2014/main" val="1204068193"/>
                    </a:ext>
                  </a:extLst>
                </a:gridCol>
                <a:gridCol w="239486">
                  <a:extLst>
                    <a:ext uri="{9D8B030D-6E8A-4147-A177-3AD203B41FA5}">
                      <a16:colId xmlns:a16="http://schemas.microsoft.com/office/drawing/2014/main" val="1908483513"/>
                    </a:ext>
                  </a:extLst>
                </a:gridCol>
                <a:gridCol w="239486">
                  <a:extLst>
                    <a:ext uri="{9D8B030D-6E8A-4147-A177-3AD203B41FA5}">
                      <a16:colId xmlns:a16="http://schemas.microsoft.com/office/drawing/2014/main" val="2061531131"/>
                    </a:ext>
                  </a:extLst>
                </a:gridCol>
                <a:gridCol w="239486">
                  <a:extLst>
                    <a:ext uri="{9D8B030D-6E8A-4147-A177-3AD203B41FA5}">
                      <a16:colId xmlns:a16="http://schemas.microsoft.com/office/drawing/2014/main" val="1848841320"/>
                    </a:ext>
                  </a:extLst>
                </a:gridCol>
                <a:gridCol w="239486">
                  <a:extLst>
                    <a:ext uri="{9D8B030D-6E8A-4147-A177-3AD203B41FA5}">
                      <a16:colId xmlns:a16="http://schemas.microsoft.com/office/drawing/2014/main" val="2045801429"/>
                    </a:ext>
                  </a:extLst>
                </a:gridCol>
                <a:gridCol w="239486">
                  <a:extLst>
                    <a:ext uri="{9D8B030D-6E8A-4147-A177-3AD203B41FA5}">
                      <a16:colId xmlns:a16="http://schemas.microsoft.com/office/drawing/2014/main" val="2459825900"/>
                    </a:ext>
                  </a:extLst>
                </a:gridCol>
              </a:tblGrid>
              <a:tr h="260773">
                <a:tc gridSpan="4">
                  <a:txBody>
                    <a:bodyPr/>
                    <a:lstStyle/>
                    <a:p>
                      <a:r>
                        <a:rPr lang="en-AU" sz="1200" dirty="0"/>
                        <a:t>Crocodiles</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lang="en-AU" sz="1200"/>
                    </a:p>
                  </a:txBody>
                  <a:tcPr>
                    <a:solidFill>
                      <a:schemeClr val="bg1"/>
                    </a:solidFill>
                  </a:tcPr>
                </a:tc>
                <a:tc hMerge="1">
                  <a:txBody>
                    <a:bodyPr/>
                    <a:lstStyle/>
                    <a:p>
                      <a:endParaRPr lang="en-AU" sz="1200" dirty="0"/>
                    </a:p>
                  </a:txBody>
                  <a:tcPr>
                    <a:solidFill>
                      <a:schemeClr val="bg1"/>
                    </a:solidFill>
                  </a:tcPr>
                </a:tc>
                <a:tc hMerge="1">
                  <a:txBody>
                    <a:bodyPr/>
                    <a:lstStyle/>
                    <a:p>
                      <a:endParaRPr lang="en-AU" sz="1200" dirty="0"/>
                    </a:p>
                  </a:txBody>
                  <a:tcPr>
                    <a:solidFill>
                      <a:schemeClr val="bg1"/>
                    </a:solidFill>
                  </a:tcPr>
                </a:tc>
                <a:tc>
                  <a:txBody>
                    <a:bodyPr/>
                    <a:lstStyle/>
                    <a:p>
                      <a:endParaRPr lang="en-AU"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gridSpan="4">
                  <a:txBody>
                    <a:bodyPr/>
                    <a:lstStyle/>
                    <a:p>
                      <a:r>
                        <a:rPr lang="en-AU" sz="1200" dirty="0"/>
                        <a:t>Zebras</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lang="en-AU" sz="1200" dirty="0"/>
                    </a:p>
                  </a:txBody>
                  <a:tcPr>
                    <a:solidFill>
                      <a:schemeClr val="bg1"/>
                    </a:solidFill>
                  </a:tcPr>
                </a:tc>
                <a:tc hMerge="1">
                  <a:txBody>
                    <a:bodyPr/>
                    <a:lstStyle/>
                    <a:p>
                      <a:endParaRPr lang="en-AU" sz="1200" dirty="0"/>
                    </a:p>
                  </a:txBody>
                  <a:tcPr>
                    <a:solidFill>
                      <a:schemeClr val="bg1"/>
                    </a:solidFill>
                  </a:tcPr>
                </a:tc>
                <a:tc hMerge="1">
                  <a:txBody>
                    <a:bodyPr/>
                    <a:lstStyle/>
                    <a:p>
                      <a:endParaRPr lang="en-AU" sz="1200" dirty="0"/>
                    </a:p>
                  </a:txBody>
                  <a:tcPr>
                    <a:solidFill>
                      <a:schemeClr val="bg1"/>
                    </a:solidFill>
                  </a:tcPr>
                </a:tc>
                <a:extLst>
                  <a:ext uri="{0D108BD9-81ED-4DB2-BD59-A6C34878D82A}">
                    <a16:rowId xmlns:a16="http://schemas.microsoft.com/office/drawing/2014/main" val="110099503"/>
                  </a:ext>
                </a:extLst>
              </a:tr>
              <a:tr h="260773">
                <a:tc>
                  <a:txBody>
                    <a:bodyPr/>
                    <a:lstStyle/>
                    <a:p>
                      <a:endParaRPr lang="en-AU"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24541"/>
                  </a:ext>
                </a:extLst>
              </a:tr>
              <a:tr h="260773">
                <a:tc>
                  <a:txBody>
                    <a:bodyPr/>
                    <a:lstStyle/>
                    <a:p>
                      <a:r>
                        <a:rPr lang="en-AU" sz="1200"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335919"/>
                  </a:ext>
                </a:extLst>
              </a:tr>
              <a:tr h="260773">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472124"/>
                  </a:ext>
                </a:extLst>
              </a:tr>
              <a:tr h="260773">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9389692"/>
                  </a:ext>
                </a:extLst>
              </a:tr>
              <a:tr h="260773">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4400933"/>
                  </a:ext>
                </a:extLst>
              </a:tr>
              <a:tr h="260773">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09438"/>
                  </a:ext>
                </a:extLst>
              </a:tr>
              <a:tr h="260773">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03686"/>
                  </a:ext>
                </a:extLst>
              </a:tr>
            </a:tbl>
          </a:graphicData>
        </a:graphic>
      </p:graphicFrame>
      <p:cxnSp>
        <p:nvCxnSpPr>
          <p:cNvPr id="11" name="Straight Connector 10">
            <a:extLst>
              <a:ext uri="{FF2B5EF4-FFF2-40B4-BE49-F238E27FC236}">
                <a16:creationId xmlns:a16="http://schemas.microsoft.com/office/drawing/2014/main" id="{D4B64ECF-956F-9877-B079-CAB0013991B0}"/>
              </a:ext>
            </a:extLst>
          </p:cNvPr>
          <p:cNvCxnSpPr/>
          <p:nvPr/>
        </p:nvCxnSpPr>
        <p:spPr>
          <a:xfrm>
            <a:off x="5122843" y="1366091"/>
            <a:ext cx="0" cy="1980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5C9DAA-FFD6-51DE-9E31-36C2961EA72A}"/>
              </a:ext>
            </a:extLst>
          </p:cNvPr>
          <p:cNvCxnSpPr/>
          <p:nvPr/>
        </p:nvCxnSpPr>
        <p:spPr>
          <a:xfrm>
            <a:off x="5330328" y="1353236"/>
            <a:ext cx="0" cy="198034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5CAF012-AE42-A6B1-E558-14AFCA6425C2}"/>
                  </a:ext>
                </a:extLst>
              </p:cNvPr>
              <p:cNvSpPr txBox="1"/>
              <p:nvPr/>
            </p:nvSpPr>
            <p:spPr>
              <a:xfrm>
                <a:off x="5993177" y="991816"/>
                <a:ext cx="2040475" cy="1168269"/>
              </a:xfrm>
              <a:prstGeom prst="rect">
                <a:avLst/>
              </a:prstGeom>
              <a:noFill/>
            </p:spPr>
            <p:txBody>
              <a:bodyPr wrap="square" rtlCol="0">
                <a:spAutoFit/>
              </a:bodyPr>
              <a:lstStyle/>
              <a:p>
                <a:pPr>
                  <a:spcBef>
                    <a:spcPts val="0"/>
                  </a:spcBef>
                </a:pPr>
                <a:r>
                  <a:rPr lang="en-AU" sz="1200" dirty="0">
                    <a:solidFill>
                      <a:srgbClr val="0070C0"/>
                    </a:solidFill>
                  </a:rPr>
                  <a:t>median position =</a:t>
                </a:r>
                <a14:m>
                  <m:oMath xmlns:m="http://schemas.openxmlformats.org/officeDocument/2006/math">
                    <m:f>
                      <m:fPr>
                        <m:ctrlPr>
                          <a:rPr lang="en-AU" sz="1200" i="1" dirty="0" smtClean="0">
                            <a:solidFill>
                              <a:srgbClr val="0070C0"/>
                            </a:solidFill>
                            <a:latin typeface="Cambria Math" panose="02040503050406030204" pitchFamily="18" charset="0"/>
                          </a:rPr>
                        </m:ctrlPr>
                      </m:fPr>
                      <m:num>
                        <m:r>
                          <a:rPr lang="en-AU" sz="1200" dirty="0">
                            <a:solidFill>
                              <a:srgbClr val="0070C0"/>
                            </a:solidFill>
                            <a:latin typeface="Cambria Math" panose="02040503050406030204" pitchFamily="18" charset="0"/>
                          </a:rPr>
                          <m:t>14</m:t>
                        </m:r>
                        <m:r>
                          <a:rPr lang="en-AU" sz="1200" i="0" dirty="0">
                            <a:solidFill>
                              <a:srgbClr val="0070C0"/>
                            </a:solidFill>
                            <a:latin typeface="Cambria Math" panose="02040503050406030204" pitchFamily="18" charset="0"/>
                          </a:rPr>
                          <m:t>+1</m:t>
                        </m:r>
                      </m:num>
                      <m:den>
                        <m:r>
                          <a:rPr lang="en-AU" sz="1200" i="0" dirty="0">
                            <a:solidFill>
                              <a:srgbClr val="0070C0"/>
                            </a:solidFill>
                            <a:latin typeface="Cambria Math" panose="02040503050406030204" pitchFamily="18" charset="0"/>
                          </a:rPr>
                          <m:t>2</m:t>
                        </m:r>
                      </m:den>
                    </m:f>
                  </m:oMath>
                </a14:m>
                <a:r>
                  <a:rPr lang="en-AU" sz="1200" dirty="0">
                    <a:solidFill>
                      <a:srgbClr val="0070C0"/>
                    </a:solidFill>
                  </a:rPr>
                  <a:t> = 7.5</a:t>
                </a:r>
              </a:p>
              <a:p>
                <a:pPr>
                  <a:spcBef>
                    <a:spcPts val="0"/>
                  </a:spcBef>
                </a:pPr>
                <a:r>
                  <a:rPr lang="en-AU" sz="1200" dirty="0">
                    <a:solidFill>
                      <a:srgbClr val="0070C0"/>
                    </a:solidFill>
                  </a:rPr>
                  <a:t>(between 7</a:t>
                </a:r>
                <a:r>
                  <a:rPr lang="en-AU" sz="1200" baseline="30000" dirty="0">
                    <a:solidFill>
                      <a:srgbClr val="0070C0"/>
                    </a:solidFill>
                  </a:rPr>
                  <a:t>th</a:t>
                </a:r>
                <a:r>
                  <a:rPr lang="en-AU" sz="1200" dirty="0">
                    <a:solidFill>
                      <a:srgbClr val="0070C0"/>
                    </a:solidFill>
                  </a:rPr>
                  <a:t> and 8</a:t>
                </a:r>
                <a:r>
                  <a:rPr lang="en-AU" sz="1200" baseline="30000" dirty="0">
                    <a:solidFill>
                      <a:srgbClr val="0070C0"/>
                    </a:solidFill>
                  </a:rPr>
                  <a:t>th</a:t>
                </a:r>
                <a:r>
                  <a:rPr lang="en-AU" sz="1200" dirty="0">
                    <a:solidFill>
                      <a:srgbClr val="0070C0"/>
                    </a:solidFill>
                  </a:rPr>
                  <a:t> point)</a:t>
                </a:r>
              </a:p>
              <a:p>
                <a:pPr>
                  <a:spcBef>
                    <a:spcPts val="0"/>
                  </a:spcBef>
                </a:pPr>
                <a:r>
                  <a:rPr lang="en-AU" sz="1200" dirty="0">
                    <a:solidFill>
                      <a:srgbClr val="0070C0"/>
                    </a:solidFill>
                  </a:rPr>
                  <a:t>croc: 44</a:t>
                </a:r>
              </a:p>
              <a:p>
                <a:pPr>
                  <a:spcBef>
                    <a:spcPts val="0"/>
                  </a:spcBef>
                </a:pPr>
                <a:r>
                  <a:rPr lang="en-AU" sz="1200" dirty="0">
                    <a:solidFill>
                      <a:srgbClr val="0070C0"/>
                    </a:solidFill>
                  </a:rPr>
                  <a:t>zebras: </a:t>
                </a:r>
                <a14:m>
                  <m:oMath xmlns:m="http://schemas.openxmlformats.org/officeDocument/2006/math">
                    <m:f>
                      <m:fPr>
                        <m:ctrlPr>
                          <a:rPr lang="en-AU" sz="1200" i="1" dirty="0">
                            <a:solidFill>
                              <a:srgbClr val="0070C0"/>
                            </a:solidFill>
                            <a:latin typeface="Cambria Math" panose="02040503050406030204" pitchFamily="18" charset="0"/>
                          </a:rPr>
                        </m:ctrlPr>
                      </m:fPr>
                      <m:num>
                        <m:r>
                          <a:rPr lang="en-AU" sz="1200" b="0" i="0" dirty="0" smtClean="0">
                            <a:solidFill>
                              <a:srgbClr val="0070C0"/>
                            </a:solidFill>
                            <a:latin typeface="Cambria Math" panose="02040503050406030204" pitchFamily="18" charset="0"/>
                          </a:rPr>
                          <m:t>69</m:t>
                        </m:r>
                        <m:r>
                          <a:rPr lang="en-AU" sz="1200" dirty="0">
                            <a:solidFill>
                              <a:srgbClr val="0070C0"/>
                            </a:solidFill>
                            <a:latin typeface="Cambria Math" panose="02040503050406030204" pitchFamily="18" charset="0"/>
                          </a:rPr>
                          <m:t>+</m:t>
                        </m:r>
                        <m:r>
                          <a:rPr lang="en-AU" sz="1200" b="0" i="0" dirty="0" smtClean="0">
                            <a:solidFill>
                              <a:srgbClr val="0070C0"/>
                            </a:solidFill>
                            <a:latin typeface="Cambria Math" panose="02040503050406030204" pitchFamily="18" charset="0"/>
                          </a:rPr>
                          <m:t>70</m:t>
                        </m:r>
                      </m:num>
                      <m:den>
                        <m:r>
                          <a:rPr lang="en-AU" sz="1200" dirty="0">
                            <a:solidFill>
                              <a:srgbClr val="0070C0"/>
                            </a:solidFill>
                            <a:latin typeface="Cambria Math" panose="02040503050406030204" pitchFamily="18" charset="0"/>
                          </a:rPr>
                          <m:t>2</m:t>
                        </m:r>
                      </m:den>
                    </m:f>
                  </m:oMath>
                </a14:m>
                <a:r>
                  <a:rPr lang="en-AU" sz="1200" dirty="0">
                    <a:solidFill>
                      <a:srgbClr val="0070C0"/>
                    </a:solidFill>
                  </a:rPr>
                  <a:t> = 69.5</a:t>
                </a:r>
              </a:p>
              <a:p>
                <a:endParaRPr lang="en-AU" sz="1200" dirty="0">
                  <a:solidFill>
                    <a:srgbClr val="0070C0"/>
                  </a:solidFill>
                </a:endParaRPr>
              </a:p>
            </p:txBody>
          </p:sp>
        </mc:Choice>
        <mc:Fallback xmlns="">
          <p:sp>
            <p:nvSpPr>
              <p:cNvPr id="18" name="TextBox 17">
                <a:extLst>
                  <a:ext uri="{FF2B5EF4-FFF2-40B4-BE49-F238E27FC236}">
                    <a16:creationId xmlns:a16="http://schemas.microsoft.com/office/drawing/2014/main" id="{45CAF012-AE42-A6B1-E558-14AFCA6425C2}"/>
                  </a:ext>
                </a:extLst>
              </p:cNvPr>
              <p:cNvSpPr txBox="1">
                <a:spLocks noRot="1" noChangeAspect="1" noMove="1" noResize="1" noEditPoints="1" noAdjustHandles="1" noChangeArrowheads="1" noChangeShapeType="1" noTextEdit="1"/>
              </p:cNvSpPr>
              <p:nvPr/>
            </p:nvSpPr>
            <p:spPr>
              <a:xfrm>
                <a:off x="5993177" y="991816"/>
                <a:ext cx="2040475" cy="1168269"/>
              </a:xfrm>
              <a:prstGeom prst="rect">
                <a:avLst/>
              </a:prstGeom>
              <a:blipFill>
                <a:blip r:embed="rId4"/>
                <a:stretch>
                  <a:fillRect/>
                </a:stretch>
              </a:blipFill>
            </p:spPr>
            <p:txBody>
              <a:bodyPr/>
              <a:lstStyle/>
              <a:p>
                <a:r>
                  <a:rPr lang="en-AU">
                    <a:noFill/>
                  </a:rPr>
                  <a:t> </a:t>
                </a:r>
              </a:p>
            </p:txBody>
          </p:sp>
        </mc:Fallback>
      </mc:AlternateContent>
      <p:pic>
        <p:nvPicPr>
          <p:cNvPr id="22" name="Picture 21">
            <a:extLst>
              <a:ext uri="{FF2B5EF4-FFF2-40B4-BE49-F238E27FC236}">
                <a16:creationId xmlns:a16="http://schemas.microsoft.com/office/drawing/2014/main" id="{691FDCEA-0CCC-8DB6-741A-2A079B1F90C4}"/>
              </a:ext>
            </a:extLst>
          </p:cNvPr>
          <p:cNvPicPr>
            <a:picLocks noChangeAspect="1"/>
          </p:cNvPicPr>
          <p:nvPr/>
        </p:nvPicPr>
        <p:blipFill>
          <a:blip r:embed="rId5"/>
          <a:stretch>
            <a:fillRect/>
          </a:stretch>
        </p:blipFill>
        <p:spPr>
          <a:xfrm>
            <a:off x="8241142" y="2160085"/>
            <a:ext cx="3817809" cy="1605125"/>
          </a:xfrm>
          <a:prstGeom prst="rect">
            <a:avLst/>
          </a:prstGeom>
        </p:spPr>
      </p:pic>
      <p:pic>
        <p:nvPicPr>
          <p:cNvPr id="24" name="Picture 23">
            <a:extLst>
              <a:ext uri="{FF2B5EF4-FFF2-40B4-BE49-F238E27FC236}">
                <a16:creationId xmlns:a16="http://schemas.microsoft.com/office/drawing/2014/main" id="{77527CC9-B16F-41CD-91AD-3875AEEE15B1}"/>
              </a:ext>
            </a:extLst>
          </p:cNvPr>
          <p:cNvPicPr>
            <a:picLocks noChangeAspect="1"/>
          </p:cNvPicPr>
          <p:nvPr/>
        </p:nvPicPr>
        <p:blipFill>
          <a:blip r:embed="rId6"/>
          <a:stretch>
            <a:fillRect/>
          </a:stretch>
        </p:blipFill>
        <p:spPr>
          <a:xfrm>
            <a:off x="11489659" y="2347274"/>
            <a:ext cx="513759" cy="240383"/>
          </a:xfrm>
          <a:prstGeom prst="rect">
            <a:avLst/>
          </a:prstGeom>
        </p:spPr>
      </p:pic>
      <p:sp>
        <p:nvSpPr>
          <p:cNvPr id="25" name="Oval 24">
            <a:extLst>
              <a:ext uri="{FF2B5EF4-FFF2-40B4-BE49-F238E27FC236}">
                <a16:creationId xmlns:a16="http://schemas.microsoft.com/office/drawing/2014/main" id="{448088D6-B4C9-7CEC-6D72-4082D6DE4168}"/>
              </a:ext>
            </a:extLst>
          </p:cNvPr>
          <p:cNvSpPr/>
          <p:nvPr/>
        </p:nvSpPr>
        <p:spPr>
          <a:xfrm>
            <a:off x="11943761" y="2366126"/>
            <a:ext cx="45719" cy="471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additive="base">
                                        <p:cTn id="6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
                                            <p:txEl>
                                              <p:pRg st="11" end="11"/>
                                            </p:txEl>
                                          </p:spTgt>
                                        </p:tgtEl>
                                        <p:attrNameLst>
                                          <p:attrName>style.visibility</p:attrName>
                                        </p:attrNameLst>
                                      </p:cBhvr>
                                      <p:to>
                                        <p:strVal val="visible"/>
                                      </p:to>
                                    </p:set>
                                    <p:anim calcmode="lin" valueType="num">
                                      <p:cBhvr additive="base">
                                        <p:cTn id="9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xEl>
                                              <p:pRg st="12" end="12"/>
                                            </p:txEl>
                                          </p:spTgt>
                                        </p:tgtEl>
                                        <p:attrNameLst>
                                          <p:attrName>style.visibility</p:attrName>
                                        </p:attrNameLst>
                                      </p:cBhvr>
                                      <p:to>
                                        <p:strVal val="visible"/>
                                      </p:to>
                                    </p:set>
                                    <p:anim calcmode="lin" valueType="num">
                                      <p:cBhvr additive="base">
                                        <p:cTn id="9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5">
                                            <p:txEl>
                                              <p:pRg st="0" end="0"/>
                                            </p:txEl>
                                          </p:spTgt>
                                        </p:tgtEl>
                                        <p:attrNameLst>
                                          <p:attrName>style.visibility</p:attrName>
                                        </p:attrNameLst>
                                      </p:cBhvr>
                                      <p:to>
                                        <p:strVal val="visible"/>
                                      </p:to>
                                    </p:set>
                                    <p:anim calcmode="lin" valueType="num">
                                      <p:cBhvr additive="base">
                                        <p:cTn id="10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
                                            <p:txEl>
                                              <p:pRg st="1" end="1"/>
                                            </p:txEl>
                                          </p:spTgt>
                                        </p:tgtEl>
                                        <p:attrNameLst>
                                          <p:attrName>style.visibility</p:attrName>
                                        </p:attrNameLst>
                                      </p:cBhvr>
                                      <p:to>
                                        <p:strVal val="visible"/>
                                      </p:to>
                                    </p:set>
                                    <p:anim calcmode="lin" valueType="num">
                                      <p:cBhvr additive="base">
                                        <p:cTn id="10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
                                            <p:txEl>
                                              <p:pRg st="11" end="11"/>
                                            </p:txEl>
                                          </p:spTgt>
                                        </p:tgtEl>
                                        <p:attrNameLst>
                                          <p:attrName>style.visibility</p:attrName>
                                        </p:attrNameLst>
                                      </p:cBhvr>
                                      <p:to>
                                        <p:strVal val="visible"/>
                                      </p:to>
                                    </p:set>
                                    <p:anim calcmode="lin" valueType="num">
                                      <p:cBhvr additive="base">
                                        <p:cTn id="12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5">
                                            <p:txEl>
                                              <p:pRg st="12" end="12"/>
                                            </p:txEl>
                                          </p:spTgt>
                                        </p:tgtEl>
                                        <p:attrNameLst>
                                          <p:attrName>style.visibility</p:attrName>
                                        </p:attrNameLst>
                                      </p:cBhvr>
                                      <p:to>
                                        <p:strVal val="visible"/>
                                      </p:to>
                                    </p:set>
                                    <p:anim calcmode="lin" valueType="num">
                                      <p:cBhvr additive="base">
                                        <p:cTn id="13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6B2213-76C2-5B4A-8290-776C1658B697}"/>
              </a:ext>
            </a:extLst>
          </p:cNvPr>
          <p:cNvPicPr>
            <a:picLocks noChangeAspect="1"/>
          </p:cNvPicPr>
          <p:nvPr/>
        </p:nvPicPr>
        <p:blipFill>
          <a:blip r:embed="rId2"/>
          <a:stretch>
            <a:fillRect/>
          </a:stretch>
        </p:blipFill>
        <p:spPr>
          <a:xfrm>
            <a:off x="1529267" y="0"/>
            <a:ext cx="9133465" cy="6858000"/>
          </a:xfrm>
          <a:prstGeom prst="rect">
            <a:avLst/>
          </a:prstGeom>
        </p:spPr>
      </p:pic>
    </p:spTree>
    <p:extLst>
      <p:ext uri="{BB962C8B-B14F-4D97-AF65-F5344CB8AC3E}">
        <p14:creationId xmlns:p14="http://schemas.microsoft.com/office/powerpoint/2010/main" val="24519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2FF46-02AE-1B41-8FD2-150F7A8A04D7}"/>
              </a:ext>
            </a:extLst>
          </p:cNvPr>
          <p:cNvPicPr>
            <a:picLocks noChangeAspect="1"/>
          </p:cNvPicPr>
          <p:nvPr/>
        </p:nvPicPr>
        <p:blipFill>
          <a:blip r:embed="rId2"/>
          <a:stretch>
            <a:fillRect/>
          </a:stretch>
        </p:blipFill>
        <p:spPr>
          <a:xfrm>
            <a:off x="1054100" y="0"/>
            <a:ext cx="10083800" cy="3860800"/>
          </a:xfrm>
          <a:prstGeom prst="rect">
            <a:avLst/>
          </a:prstGeom>
        </p:spPr>
      </p:pic>
      <p:sp>
        <p:nvSpPr>
          <p:cNvPr id="3" name="Rectangle 2">
            <a:extLst>
              <a:ext uri="{FF2B5EF4-FFF2-40B4-BE49-F238E27FC236}">
                <a16:creationId xmlns:a16="http://schemas.microsoft.com/office/drawing/2014/main" id="{7BE74C77-457B-974A-BF46-BE045AA9411B}"/>
              </a:ext>
            </a:extLst>
          </p:cNvPr>
          <p:cNvSpPr/>
          <p:nvPr/>
        </p:nvSpPr>
        <p:spPr>
          <a:xfrm>
            <a:off x="8361748" y="1655086"/>
            <a:ext cx="6096000" cy="646331"/>
          </a:xfrm>
          <a:prstGeom prst="rect">
            <a:avLst/>
          </a:prstGeom>
        </p:spPr>
        <p:txBody>
          <a:bodyPr>
            <a:spAutoFit/>
          </a:bodyPr>
          <a:lstStyle/>
          <a:p>
            <a:br>
              <a:rPr lang="en-AU" dirty="0">
                <a:solidFill>
                  <a:srgbClr val="000000"/>
                </a:solidFill>
                <a:latin typeface="STIXGeneral-Italic" pitchFamily="2" charset="2"/>
              </a:rPr>
            </a:br>
            <a:r>
              <a:rPr lang="en-AU" dirty="0">
                <a:solidFill>
                  <a:srgbClr val="000000"/>
                </a:solidFill>
                <a:latin typeface="STIXGeneral-Italic" pitchFamily="2" charset="2"/>
              </a:rPr>
              <a:t>𝑀</a:t>
            </a:r>
            <a:r>
              <a:rPr lang="en-AU" dirty="0">
                <a:solidFill>
                  <a:srgbClr val="000000"/>
                </a:solidFill>
                <a:latin typeface="STIXGeneral-Regular" pitchFamily="2" charset="2"/>
              </a:rPr>
              <a:t>=26</a:t>
            </a:r>
            <a:endParaRPr lang="en-US" dirty="0"/>
          </a:p>
        </p:txBody>
      </p:sp>
      <p:sp>
        <p:nvSpPr>
          <p:cNvPr id="4" name="Rectangle 3">
            <a:extLst>
              <a:ext uri="{FF2B5EF4-FFF2-40B4-BE49-F238E27FC236}">
                <a16:creationId xmlns:a16="http://schemas.microsoft.com/office/drawing/2014/main" id="{806B85CD-31EB-6C4C-A95B-EB5015A11C1A}"/>
              </a:ext>
            </a:extLst>
          </p:cNvPr>
          <p:cNvSpPr/>
          <p:nvPr/>
        </p:nvSpPr>
        <p:spPr>
          <a:xfrm>
            <a:off x="8476735" y="503949"/>
            <a:ext cx="6096000" cy="646331"/>
          </a:xfrm>
          <a:prstGeom prst="rect">
            <a:avLst/>
          </a:prstGeom>
        </p:spPr>
        <p:txBody>
          <a:bodyPr>
            <a:spAutoFit/>
          </a:bodyPr>
          <a:lstStyle/>
          <a:p>
            <a:br>
              <a:rPr lang="en-AU" dirty="0">
                <a:solidFill>
                  <a:srgbClr val="000000"/>
                </a:solidFill>
                <a:latin typeface="STIXGeneral-Italic" pitchFamily="2" charset="2"/>
              </a:rPr>
            </a:br>
            <a:r>
              <a:rPr lang="en-AU" dirty="0">
                <a:solidFill>
                  <a:srgbClr val="000000"/>
                </a:solidFill>
                <a:latin typeface="STIXGeneral-Italic" pitchFamily="2" charset="2"/>
              </a:rPr>
              <a:t>𝑀</a:t>
            </a:r>
            <a:r>
              <a:rPr lang="en-AU" dirty="0">
                <a:solidFill>
                  <a:srgbClr val="000000"/>
                </a:solidFill>
                <a:latin typeface="STIXGeneral-Regular" pitchFamily="2" charset="2"/>
              </a:rPr>
              <a:t>=32</a:t>
            </a:r>
            <a:endParaRPr lang="en-US" dirty="0"/>
          </a:p>
        </p:txBody>
      </p:sp>
      <p:sp>
        <p:nvSpPr>
          <p:cNvPr id="5" name="Rectangle 4">
            <a:extLst>
              <a:ext uri="{FF2B5EF4-FFF2-40B4-BE49-F238E27FC236}">
                <a16:creationId xmlns:a16="http://schemas.microsoft.com/office/drawing/2014/main" id="{BA1E8005-B941-B94E-A81A-45F1B95A5B5E}"/>
              </a:ext>
            </a:extLst>
          </p:cNvPr>
          <p:cNvSpPr/>
          <p:nvPr/>
        </p:nvSpPr>
        <p:spPr>
          <a:xfrm>
            <a:off x="271849" y="3860800"/>
            <a:ext cx="11920151" cy="2554545"/>
          </a:xfrm>
          <a:prstGeom prst="rect">
            <a:avLst/>
          </a:prstGeom>
        </p:spPr>
        <p:txBody>
          <a:bodyPr wrap="square">
            <a:spAutoFit/>
          </a:bodyPr>
          <a:lstStyle/>
          <a:p>
            <a:r>
              <a:rPr lang="en-AU" sz="3200" b="0" i="0" dirty="0">
                <a:solidFill>
                  <a:srgbClr val="009EC6"/>
                </a:solidFill>
                <a:effectLst/>
                <a:latin typeface="Abadi"/>
              </a:rPr>
              <a:t>Yes; the median number of sit-ups performed after attending the gym program </a:t>
            </a:r>
            <a:r>
              <a:rPr lang="en-AU" sz="3200" b="0" i="0" u="none" strike="noStrike" dirty="0">
                <a:solidFill>
                  <a:srgbClr val="009EC6"/>
                </a:solidFill>
                <a:effectLst/>
                <a:latin typeface="Abadi"/>
              </a:rPr>
              <a:t>(𝑀=32)</a:t>
            </a:r>
            <a:r>
              <a:rPr lang="en-AU" sz="3200" b="0" i="0" dirty="0">
                <a:solidFill>
                  <a:srgbClr val="009EC6"/>
                </a:solidFill>
                <a:effectLst/>
                <a:latin typeface="Abadi"/>
              </a:rPr>
              <a:t> is considerably higher than the number of sit-ups performed before attending the gym program </a:t>
            </a:r>
            <a:r>
              <a:rPr lang="en-AU" sz="3200" b="0" i="0" u="none" strike="noStrike" dirty="0">
                <a:solidFill>
                  <a:srgbClr val="009EC6"/>
                </a:solidFill>
                <a:effectLst/>
                <a:latin typeface="Abadi"/>
              </a:rPr>
              <a:t>(𝑀=26)</a:t>
            </a:r>
            <a:r>
              <a:rPr lang="en-AU" sz="3200" b="0" i="0" dirty="0">
                <a:solidFill>
                  <a:srgbClr val="009EC6"/>
                </a:solidFill>
                <a:effectLst/>
                <a:latin typeface="Abadi"/>
              </a:rPr>
              <a:t>. This indicates that the number of sit-ups performed is associated with completing the gym program.</a:t>
            </a:r>
            <a:endParaRPr lang="en-US" sz="3200" dirty="0">
              <a:latin typeface="Abadi"/>
            </a:endParaRPr>
          </a:p>
        </p:txBody>
      </p:sp>
    </p:spTree>
    <p:extLst>
      <p:ext uri="{BB962C8B-B14F-4D97-AF65-F5344CB8AC3E}">
        <p14:creationId xmlns:p14="http://schemas.microsoft.com/office/powerpoint/2010/main" val="22218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3D4C2-F939-9F46-8181-AB8C6A6772B4}"/>
              </a:ext>
            </a:extLst>
          </p:cNvPr>
          <p:cNvPicPr>
            <a:picLocks noChangeAspect="1"/>
          </p:cNvPicPr>
          <p:nvPr/>
        </p:nvPicPr>
        <p:blipFill>
          <a:blip r:embed="rId2"/>
          <a:stretch>
            <a:fillRect/>
          </a:stretch>
        </p:blipFill>
        <p:spPr>
          <a:xfrm>
            <a:off x="1498208" y="0"/>
            <a:ext cx="9195584" cy="6858000"/>
          </a:xfrm>
          <a:prstGeom prst="rect">
            <a:avLst/>
          </a:prstGeom>
        </p:spPr>
      </p:pic>
    </p:spTree>
    <p:extLst>
      <p:ext uri="{BB962C8B-B14F-4D97-AF65-F5344CB8AC3E}">
        <p14:creationId xmlns:p14="http://schemas.microsoft.com/office/powerpoint/2010/main" val="281754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1C72A-6C75-3E47-BEFF-81C5C66C49A8}"/>
              </a:ext>
            </a:extLst>
          </p:cNvPr>
          <p:cNvPicPr>
            <a:picLocks noChangeAspect="1"/>
          </p:cNvPicPr>
          <p:nvPr/>
        </p:nvPicPr>
        <p:blipFill>
          <a:blip r:embed="rId2"/>
          <a:stretch>
            <a:fillRect/>
          </a:stretch>
        </p:blipFill>
        <p:spPr>
          <a:xfrm>
            <a:off x="1451710" y="0"/>
            <a:ext cx="9288580" cy="6858000"/>
          </a:xfrm>
          <a:prstGeom prst="rect">
            <a:avLst/>
          </a:prstGeom>
        </p:spPr>
      </p:pic>
    </p:spTree>
    <p:extLst>
      <p:ext uri="{BB962C8B-B14F-4D97-AF65-F5344CB8AC3E}">
        <p14:creationId xmlns:p14="http://schemas.microsoft.com/office/powerpoint/2010/main" val="376251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0256F-DE1D-904D-B426-23B0DAC70830}"/>
              </a:ext>
            </a:extLst>
          </p:cNvPr>
          <p:cNvPicPr>
            <a:picLocks noChangeAspect="1"/>
          </p:cNvPicPr>
          <p:nvPr/>
        </p:nvPicPr>
        <p:blipFill>
          <a:blip r:embed="rId2"/>
          <a:stretch>
            <a:fillRect/>
          </a:stretch>
        </p:blipFill>
        <p:spPr>
          <a:xfrm>
            <a:off x="1499594" y="0"/>
            <a:ext cx="9192811" cy="6858000"/>
          </a:xfrm>
          <a:prstGeom prst="rect">
            <a:avLst/>
          </a:prstGeom>
        </p:spPr>
      </p:pic>
    </p:spTree>
    <p:extLst>
      <p:ext uri="{BB962C8B-B14F-4D97-AF65-F5344CB8AC3E}">
        <p14:creationId xmlns:p14="http://schemas.microsoft.com/office/powerpoint/2010/main" val="965153103"/>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412425"/>
      </a:dk2>
      <a:lt2>
        <a:srgbClr val="E8E2E4"/>
      </a:lt2>
      <a:accent1>
        <a:srgbClr val="33B589"/>
      </a:accent1>
      <a:accent2>
        <a:srgbClr val="2FB1BC"/>
      </a:accent2>
      <a:accent3>
        <a:srgbClr val="5DA5ED"/>
      </a:accent3>
      <a:accent4>
        <a:srgbClr val="4E5BEB"/>
      </a:accent4>
      <a:accent5>
        <a:srgbClr val="986EEE"/>
      </a:accent5>
      <a:accent6>
        <a:srgbClr val="C34EEB"/>
      </a:accent6>
      <a:hlink>
        <a:srgbClr val="AE698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4669</TotalTime>
  <Words>552</Words>
  <Application>Microsoft Office PowerPoint</Application>
  <PresentationFormat>Widescreen</PresentationFormat>
  <Paragraphs>123</Paragraphs>
  <Slides>14</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Abadi</vt:lpstr>
      <vt:lpstr>Aptos</vt:lpstr>
      <vt:lpstr>Avenir Next LT Pro</vt:lpstr>
      <vt:lpstr>Open Sans</vt:lpstr>
      <vt:lpstr>STIXGeneral-Italic</vt:lpstr>
      <vt:lpstr>STIXGeneral-Regular</vt:lpstr>
      <vt:lpstr>Arial</vt:lpstr>
      <vt:lpstr>Calibri</vt:lpstr>
      <vt:lpstr>Cambria Math</vt:lpstr>
      <vt:lpstr>Comic Sans MS</vt:lpstr>
      <vt:lpstr>AccentBoxVTI</vt:lpstr>
      <vt:lpstr> Associations between numerical and categorical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association between a numerical and a categorical variable</dc:title>
  <dc:creator>Yongmei Zhang</dc:creator>
  <cp:lastModifiedBy>Lyn ZHANG</cp:lastModifiedBy>
  <cp:revision>26</cp:revision>
  <dcterms:created xsi:type="dcterms:W3CDTF">2020-07-17T07:40:44Z</dcterms:created>
  <dcterms:modified xsi:type="dcterms:W3CDTF">2026-03-17T05:30:57Z</dcterms:modified>
</cp:coreProperties>
</file>