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6" r:id="rId1"/>
  </p:sldMasterIdLst>
  <p:notesMasterIdLst>
    <p:notesMasterId r:id="rId27"/>
  </p:notesMasterIdLst>
  <p:sldIdLst>
    <p:sldId id="256" r:id="rId2"/>
    <p:sldId id="1428" r:id="rId3"/>
    <p:sldId id="594" r:id="rId4"/>
    <p:sldId id="365" r:id="rId5"/>
    <p:sldId id="928" r:id="rId6"/>
    <p:sldId id="586" r:id="rId7"/>
    <p:sldId id="595" r:id="rId8"/>
    <p:sldId id="588" r:id="rId9"/>
    <p:sldId id="557" r:id="rId10"/>
    <p:sldId id="556" r:id="rId11"/>
    <p:sldId id="597" r:id="rId12"/>
    <p:sldId id="599" r:id="rId13"/>
    <p:sldId id="600" r:id="rId14"/>
    <p:sldId id="601" r:id="rId15"/>
    <p:sldId id="602" r:id="rId16"/>
    <p:sldId id="603" r:id="rId17"/>
    <p:sldId id="591" r:id="rId18"/>
    <p:sldId id="929" r:id="rId19"/>
    <p:sldId id="932" r:id="rId20"/>
    <p:sldId id="258" r:id="rId21"/>
    <p:sldId id="257" r:id="rId22"/>
    <p:sldId id="259" r:id="rId23"/>
    <p:sldId id="359" r:id="rId24"/>
    <p:sldId id="593" r:id="rId25"/>
    <p:sldId id="358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21"/>
    <p:restoredTop sz="94841"/>
  </p:normalViewPr>
  <p:slideViewPr>
    <p:cSldViewPr snapToGrid="0" snapToObjects="1">
      <p:cViewPr varScale="1">
        <p:scale>
          <a:sx n="59" d="100"/>
          <a:sy n="59" d="100"/>
        </p:scale>
        <p:origin x="78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FDA408-EBE3-4FFF-B181-52121CC44C86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2505801-6524-4B50-AD6D-CE222BF09B96}">
      <dgm:prSet/>
      <dgm:spPr/>
      <dgm:t>
        <a:bodyPr/>
        <a:lstStyle/>
        <a:p>
          <a:r>
            <a:rPr lang="en-US" dirty="0">
              <a:latin typeface="Comic Sans MS" panose="030F0902030302020204" pitchFamily="66" charset="0"/>
            </a:rPr>
            <a:t>1. Ex </a:t>
          </a:r>
          <a:r>
            <a:rPr lang="en-AU" dirty="0">
              <a:latin typeface="Comic Sans MS" panose="030F0902030302020204" pitchFamily="66" charset="0"/>
            </a:rPr>
            <a:t>page 1C</a:t>
          </a:r>
          <a:endParaRPr lang="en-US" dirty="0">
            <a:latin typeface="Comic Sans MS" panose="030F0902030302020204" pitchFamily="66" charset="0"/>
          </a:endParaRPr>
        </a:p>
      </dgm:t>
    </dgm:pt>
    <dgm:pt modelId="{F664BA33-F85F-48D7-A564-D8394F92F3FB}" type="parTrans" cxnId="{68933B17-4191-497B-8B48-CCB54489E637}">
      <dgm:prSet/>
      <dgm:spPr/>
      <dgm:t>
        <a:bodyPr/>
        <a:lstStyle/>
        <a:p>
          <a:endParaRPr lang="en-US"/>
        </a:p>
      </dgm:t>
    </dgm:pt>
    <dgm:pt modelId="{A5CD2530-2B66-466F-AF32-B7FC543B0E93}" type="sibTrans" cxnId="{68933B17-4191-497B-8B48-CCB54489E637}">
      <dgm:prSet/>
      <dgm:spPr/>
      <dgm:t>
        <a:bodyPr/>
        <a:lstStyle/>
        <a:p>
          <a:endParaRPr lang="en-US"/>
        </a:p>
      </dgm:t>
    </dgm:pt>
    <dgm:pt modelId="{7B63A322-A32D-7440-95CC-4C227BD04D22}">
      <dgm:prSet/>
      <dgm:spPr/>
      <dgm:t>
        <a:bodyPr/>
        <a:lstStyle/>
        <a:p>
          <a:r>
            <a:rPr lang="en-US" dirty="0">
              <a:latin typeface="Comic Sans MS" panose="030F0902030302020204" pitchFamily="66" charset="0"/>
            </a:rPr>
            <a:t>2. Summary notes</a:t>
          </a:r>
        </a:p>
      </dgm:t>
    </dgm:pt>
    <dgm:pt modelId="{7164EDF1-821B-9F48-8E34-24AA228D5842}" type="parTrans" cxnId="{E489B857-F90D-154D-83E9-BE784D0DE1BC}">
      <dgm:prSet/>
      <dgm:spPr/>
      <dgm:t>
        <a:bodyPr/>
        <a:lstStyle/>
        <a:p>
          <a:endParaRPr lang="en-GB"/>
        </a:p>
      </dgm:t>
    </dgm:pt>
    <dgm:pt modelId="{E3499D71-138A-3D4F-9E73-CB03BBB5C5F4}" type="sibTrans" cxnId="{E489B857-F90D-154D-83E9-BE784D0DE1BC}">
      <dgm:prSet/>
      <dgm:spPr/>
      <dgm:t>
        <a:bodyPr/>
        <a:lstStyle/>
        <a:p>
          <a:endParaRPr lang="en-GB"/>
        </a:p>
      </dgm:t>
    </dgm:pt>
    <dgm:pt modelId="{3E7C0EF7-1BCA-7345-AF56-59CF2AB0A702}" type="pres">
      <dgm:prSet presAssocID="{E8FDA408-EBE3-4FFF-B181-52121CC44C86}" presName="diagram" presStyleCnt="0">
        <dgm:presLayoutVars>
          <dgm:dir/>
          <dgm:resizeHandles val="exact"/>
        </dgm:presLayoutVars>
      </dgm:prSet>
      <dgm:spPr/>
    </dgm:pt>
    <dgm:pt modelId="{8C1331E2-1D41-1F47-B3C8-C1FEFA483753}" type="pres">
      <dgm:prSet presAssocID="{22505801-6524-4B50-AD6D-CE222BF09B96}" presName="node" presStyleLbl="node1" presStyleIdx="0" presStyleCnt="2">
        <dgm:presLayoutVars>
          <dgm:bulletEnabled val="1"/>
        </dgm:presLayoutVars>
      </dgm:prSet>
      <dgm:spPr/>
    </dgm:pt>
    <dgm:pt modelId="{A1143C20-0D1A-4C4C-9520-05581FFC266B}" type="pres">
      <dgm:prSet presAssocID="{A5CD2530-2B66-466F-AF32-B7FC543B0E93}" presName="sibTrans" presStyleCnt="0"/>
      <dgm:spPr/>
    </dgm:pt>
    <dgm:pt modelId="{ECD8FAAA-EC6A-0347-B354-12D2A4126205}" type="pres">
      <dgm:prSet presAssocID="{7B63A322-A32D-7440-95CC-4C227BD04D22}" presName="node" presStyleLbl="node1" presStyleIdx="1" presStyleCnt="2">
        <dgm:presLayoutVars>
          <dgm:bulletEnabled val="1"/>
        </dgm:presLayoutVars>
      </dgm:prSet>
      <dgm:spPr/>
    </dgm:pt>
  </dgm:ptLst>
  <dgm:cxnLst>
    <dgm:cxn modelId="{68933B17-4191-497B-8B48-CCB54489E637}" srcId="{E8FDA408-EBE3-4FFF-B181-52121CC44C86}" destId="{22505801-6524-4B50-AD6D-CE222BF09B96}" srcOrd="0" destOrd="0" parTransId="{F664BA33-F85F-48D7-A564-D8394F92F3FB}" sibTransId="{A5CD2530-2B66-466F-AF32-B7FC543B0E93}"/>
    <dgm:cxn modelId="{E489B857-F90D-154D-83E9-BE784D0DE1BC}" srcId="{E8FDA408-EBE3-4FFF-B181-52121CC44C86}" destId="{7B63A322-A32D-7440-95CC-4C227BD04D22}" srcOrd="1" destOrd="0" parTransId="{7164EDF1-821B-9F48-8E34-24AA228D5842}" sibTransId="{E3499D71-138A-3D4F-9E73-CB03BBB5C5F4}"/>
    <dgm:cxn modelId="{A42FB09C-671F-004B-B6C5-BC66AE73FB1E}" type="presOf" srcId="{E8FDA408-EBE3-4FFF-B181-52121CC44C86}" destId="{3E7C0EF7-1BCA-7345-AF56-59CF2AB0A702}" srcOrd="0" destOrd="0" presId="urn:microsoft.com/office/officeart/2005/8/layout/default"/>
    <dgm:cxn modelId="{1DC144A5-7D96-0645-A6FF-8E79D6C36C75}" type="presOf" srcId="{22505801-6524-4B50-AD6D-CE222BF09B96}" destId="{8C1331E2-1D41-1F47-B3C8-C1FEFA483753}" srcOrd="0" destOrd="0" presId="urn:microsoft.com/office/officeart/2005/8/layout/default"/>
    <dgm:cxn modelId="{945FC9D6-2D58-F84F-BE22-B9953AE227A3}" type="presOf" srcId="{7B63A322-A32D-7440-95CC-4C227BD04D22}" destId="{ECD8FAAA-EC6A-0347-B354-12D2A4126205}" srcOrd="0" destOrd="0" presId="urn:microsoft.com/office/officeart/2005/8/layout/default"/>
    <dgm:cxn modelId="{F48D7E5B-6503-1F4D-B6EF-E48AB23355E6}" type="presParOf" srcId="{3E7C0EF7-1BCA-7345-AF56-59CF2AB0A702}" destId="{8C1331E2-1D41-1F47-B3C8-C1FEFA483753}" srcOrd="0" destOrd="0" presId="urn:microsoft.com/office/officeart/2005/8/layout/default"/>
    <dgm:cxn modelId="{C4D8E544-5F25-5341-B1B2-1B578D9C18C2}" type="presParOf" srcId="{3E7C0EF7-1BCA-7345-AF56-59CF2AB0A702}" destId="{A1143C20-0D1A-4C4C-9520-05581FFC266B}" srcOrd="1" destOrd="0" presId="urn:microsoft.com/office/officeart/2005/8/layout/default"/>
    <dgm:cxn modelId="{34074CAE-155B-C149-9BD5-77C29EFED0E3}" type="presParOf" srcId="{3E7C0EF7-1BCA-7345-AF56-59CF2AB0A702}" destId="{ECD8FAAA-EC6A-0347-B354-12D2A4126205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1331E2-1D41-1F47-B3C8-C1FEFA483753}">
      <dsp:nvSpPr>
        <dsp:cNvPr id="0" name=""/>
        <dsp:cNvSpPr/>
      </dsp:nvSpPr>
      <dsp:spPr>
        <a:xfrm>
          <a:off x="1698308" y="4325"/>
          <a:ext cx="3615753" cy="216945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 dirty="0">
              <a:latin typeface="Comic Sans MS" panose="030F0902030302020204" pitchFamily="66" charset="0"/>
            </a:rPr>
            <a:t>1. Ex </a:t>
          </a:r>
          <a:r>
            <a:rPr lang="en-AU" sz="4700" kern="1200" dirty="0">
              <a:latin typeface="Comic Sans MS" panose="030F0902030302020204" pitchFamily="66" charset="0"/>
            </a:rPr>
            <a:t>page 1C</a:t>
          </a:r>
          <a:endParaRPr lang="en-US" sz="4700" kern="1200" dirty="0">
            <a:latin typeface="Comic Sans MS" panose="030F0902030302020204" pitchFamily="66" charset="0"/>
          </a:endParaRPr>
        </a:p>
      </dsp:txBody>
      <dsp:txXfrm>
        <a:off x="1698308" y="4325"/>
        <a:ext cx="3615753" cy="2169451"/>
      </dsp:txXfrm>
    </dsp:sp>
    <dsp:sp modelId="{ECD8FAAA-EC6A-0347-B354-12D2A4126205}">
      <dsp:nvSpPr>
        <dsp:cNvPr id="0" name=""/>
        <dsp:cNvSpPr/>
      </dsp:nvSpPr>
      <dsp:spPr>
        <a:xfrm>
          <a:off x="1698308" y="2535353"/>
          <a:ext cx="3615753" cy="2169451"/>
        </a:xfrm>
        <a:prstGeom prst="rect">
          <a:avLst/>
        </a:prstGeom>
        <a:solidFill>
          <a:schemeClr val="accent5">
            <a:hueOff val="1484817"/>
            <a:satOff val="6309"/>
            <a:lumOff val="-137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 dirty="0">
              <a:latin typeface="Comic Sans MS" panose="030F0902030302020204" pitchFamily="66" charset="0"/>
            </a:rPr>
            <a:t>2. Summary notes</a:t>
          </a:r>
        </a:p>
      </dsp:txBody>
      <dsp:txXfrm>
        <a:off x="1698308" y="2535353"/>
        <a:ext cx="3615753" cy="21694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07T02:40:53.36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0,'55'0,"6"0,-18 0,10 0,-5 0,27 0,-27 0,29 0,-40 0,18 0,-8 0,8 0,-12 0,10 0,-18 0,10 0,-10 0,10 0,-4 0,7 0,7 0,1 0,8 0,-13 0,2 0,-5 0,1 0,6 0,-7 0,-1 0,-6 0,5 0,-12 0,26 0,-28 0,21 0,-32 0,5 0,-7 0,7 0,-5 0,5 0,-6 0,5 0,-4 0,5 0,-6 0,5 0,-4 0,5 0,-6 0,5 0,-3 0,3 0,1 0,1 0,0 0,4 0,-10 0,13 0,-16 0,4 0,-9 0,1 0,9 0,-8 0,3 0,4 0,-10 0,14 0,-15 0,6 0,1 0,-3 0,6 0,-7 0,0 0,7 0,-2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07T02:41:01.91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12,'56'0,"-1"0,-28 0,5 0,1 0,6 0,-10 0,15 0,-9 0,0 0,10 0,-17 0,18 0,-17 0,8 0,-3 0,0 0,5 0,1 0,1 0,-1 0,6 0,-12 0,6 0,-1 0,2 0,0 0,4 0,-10 0,10 0,-4 0,21 0,-11 0,11 0,-21 0,5 0,-12 0,12 0,-12 0,5 0,-6 0,6 0,-5-5,12 4,-12-4,12 5,-11 0,10 0,-4 0,0 0,5 0,-5 0,6 0,22 0,-23 0,21 0,-33 0,12 0,-5 0,-1 0,6 0,-12 0,20 6,-18-5,42 11,-24-4,21 5,14-6,-33-2,43 1,-2-4,-23 4,-18-6,-3 0,6 0,13 0,14 0,-24 0,14 0,-36 0,0 0,-13 0,4 0,2 0,8 0,7 0,-1 0,0 0,1 0,34 0,-1 0,-24 0,0 0,21 0,-12 0,-2 0,-2 0,2 0,2 0,3 0,-19 0,1 0,34 0,7 0,-17 0,-3 0,-8 0,1 0,-9 0,7 0,-14 0,6 0,-14 0,4 0,-10-5,4 4,-7-4,1 5,0 0,-6 0,10 0,-8 0,10 0,15 0,-16 0,22 0,-19 0,0 0,5 0,-6 0,8 0,-1 0,1 0,-7 0,4 0,-4 0,7 0,-1 0,1 0,6 0,-4 0,12 0,-5 0,7 0,0 0,0 0,-7 0,-4 0,1 0,22 0,-24 0,0 0,46 0,-34 0,36 0,-26 0,9 0,-31 0,-2 0,22 0,18 0,-25 0,1 0,15 0,-15 5,6 2,-7 6,-1 0,8-6,-6 4,24-3,-35 0,2-1,1-2,1-3,34 4,-38-6,-14 0,-2 0,-17 0,15 0,-7 0,18 0,7 0,1 0,1 0,23 0,-2 0,-27 0,2 0,-1 0,-1 0,35 0,4-6,-6 4,1-4,7 0,-40 6,-2-2,15-9,23 10,-45-4,19 5,-12-5,4 4,-13-5,5 6,-12 0,6-5,-14 4,6-4,-11 5,10 0,-10 0,11 0,-11 0,0 0,-3 0,-3 0,0 0,3 0,-3 0,4 0,1 0,0 0,-1 0,1 0,0 0,-5 0,4 0,-5 0,1 0,6 0,-10 0,5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02:42:16.740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849 1 24575,'-14'20'0,"-2"-1"0,-11 8 0,-7-3 0,9-2 0,-20 7 0,20-11 0,-11 16 0,5-11 0,8 2 0,-8-8 0,9 7 0,-4-6 0,-1 8 0,10-6 0,-13-3 0,18 2 0,-13-3 0,9-1 0,1-1 0,-3 0 0,2 1 0,1-4 0,5 2 0,-3-3 0,7 0 0,-8 4 0,5 0 0,4-4 0,-4 4 0,4-5 0,-4 0 0,0-1 0,0 1 0,0 0 0,-1 5 0,-4-3 0,3 3 0,-8 0 0,9 1 0,-9 0 0,3 4 0,1-3 0,-4 3 0,4 5 0,0-8 0,5 2 0,2-9 0,7 0 0,-7-4 0,7 3 0,-3-7 0,4 3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02:43:06.243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56799.20313"/>
      <inkml:brushProperty name="anchorY" value="-27949.51563"/>
      <inkml:brushProperty name="scaleFactor" value="0.5"/>
    </inkml:brush>
  </inkml:definitions>
  <inkml:trace contextRef="#ctx0" brushRef="#br0">1266 1 24575,'-79'55'0,"-1"0"0,0 1 0,36-31 0,1 1 0,-34 31 0,-10 13 0,22-19 0,34-30 0,10-5 0,-5 3 0,6-8 0,-6 4 0,9 0 0,-13-4 0,7 9 0,-4-4 0,2 0 0,5-1 0,0-5 0,4-1 0,-2 1 0,7-1 0,-3 0 0,5 0 0,0 0 0,0 0 0,0 0 0,-5-4 0,4 3 0,-9-2 0,4 3 0,0 1 0,-4 0 0,9-1 0,-4-4 0,0 3 0,3-2 0,-11 3 0,5 0 0,-7 1 0,4 0 0,0 0 0,5-5 0,-3 4 0,7-4 0,-3 0 0,5-1 0,4 0 0,-3-3 0,7-1 0,-3-1 0,4-3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02:43:13.615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74624.19531"/>
      <inkml:brushProperty name="anchorY" value="-32947.83203"/>
      <inkml:brushProperty name="scaleFactor" value="0.5"/>
    </inkml:brush>
  </inkml:definitions>
  <inkml:trace contextRef="#ctx0" brushRef="#br0">958 1 24575,'-27'4'0,"-4"7"0,-3 1 0,6 8 0,-19 4 0,12 0 0,2 0 0,-10-2 0,25-11 0,-20 10 0,17-5 0,-1 4 0,3-4 0,4-2 0,4-5 0,-3 6 0,4-9 0,4 7 0,-3-3 0,0-4 0,7 11 0,-16-6 0,12 0 0,-9 7 0,6-7 0,-1 4 0,-4-1 0,-1-4 0,-1 4 0,-3-3 0,4 3 0,-1 1 0,-3-4 0,4 3 0,-5 1 0,4-5 0,-2 4 0,3-4 0,-1-1 0,-2 1 0,7-1 0,-12 5 0,12-4 0,-12 8 0,13-7 0,-9 3 0,4-5 0,0 1 0,1-1 0,5 0 0,0 0 0,0 0 0,0-4 0,0-1 0,3 0 0,2-3 0,4 3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02:43:16.326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89302.59375"/>
      <inkml:brushProperty name="anchorY" value="-39320.80078"/>
      <inkml:brushProperty name="scaleFactor" value="0.5"/>
    </inkml:brush>
  </inkml:definitions>
  <inkml:trace contextRef="#ctx0" brushRef="#br0">956 1 24575,'-35'4'0,"7"6"0,3 2 0,1 14 0,1-9 0,-3 10 0,11-7 0,0-5 0,0 3 0,6-7 0,4 7 0,-3-8 0,7 4 0,-12-4 0,10 4 0,-14-3 0,14 7 0,-14-11 0,14 11 0,-14-16 0,14 15 0,-14-14 0,10 14 0,-7-11 0,4 13 0,-4-4 0,3-4 0,-8 7 0,4-7 0,-5 4 0,5 4 0,-4-4 0,3 1 0,-4 3 0,0-8 0,0 3 0,5-5 0,-4 1 0,9 4 0,-9-3 0,8 3 0,-8-4 0,4-1 0,0 1 0,-4 0 0,9-1 0,-4 0 0,0 1 0,4-1 0,-4 0 0,5 0 0,-5 0 0,3-3 0,-7 2 0,7-3 0,-7 1 0,7 2 0,-8-3 0,9 4 0,-13 1 0,12-1 0,-7-4 0,13 3 0,-3-7 0,3 3 0,0 0 0,-3-3 0,7 3 0,-3-4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02:47:58.767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1273 162 24575,'-16'0'0,"4"0"0,-4 0 0,6 0 0,-7 0 0,0 0 0,-1 0 0,-3 0 0,3-10 0,-5 7 0,0-17 0,-7 17 0,5-17 0,-4 17 0,11-12 0,-4 14 0,5-9 0,-7 3 0,7 1 0,-5 1 0,5 0 0,-1 3 0,-4-3 0,5 0 0,-6 4 0,5-4 0,-4-1 0,5 5 0,-1-4 0,-4 5 0,11 0 0,-11-5 0,4 3 0,1-3 0,-5 5 0,4 0 0,-5-5 0,0 4 0,0-4 0,0 5 0,0 0 0,-17 0 0,12 0 0,-12 0 0,17 0 0,0 0 0,-7 0 0,5 0 0,-4 0 0,6 0 0,-1 0 0,7 0 0,-5 0 0,10 0 0,-10 5 0,10 6 0,-5 7 0,5 5 0,1 0 0,-1 7 0,-1 1 0,6 7 0,-4-1 0,10 1 0,-5 0 0,6 10 0,0-8 0,0 2 0,0-13 0,0 1 0,0-5 0,0 4 0,0-6 0,0 0 0,5 0 0,1-5 0,5 3 0,0-3 0,6-1 0,-5 0 0,10-1 0,-5-4 0,1 4 0,3-4 0,-3-1 0,5 0 0,0 1 0,0-1 0,-6 0 0,15-4 0,-12 2 0,7-7 0,-5 3 0,-5-5 0,6 5 0,7-4 0,-6 4 0,13-5 0,-13 0 0,6 0 0,-1 0 0,-4 0 0,5 0 0,-1 0 0,-4 0 0,4 5 0,-6-3 0,0 3 0,0-5 0,0 0 0,0 0 0,0 0 0,-5 0 0,14 0 0,-18 0 0,18 0 0,-8 0 0,0 0 0,6 0 0,-7 0 0,0 0 0,0 0 0,0 0 0,0 0 0,0 0 0,-6 0 0,-1 0 0,0 0 0,-4 0 0,4 0 0,-6 0 0,1-5 0,-1-1 0,1 0 0,-6-3 0,5 3 0,-5 0 0,1-3 0,3 3 0,-7-5 0,7 6 0,-3-5 0,4 4 0,-4-4 0,3 4 0,-3-4 0,0 5 0,-2-6 0,-4 1 0,0-1 0,0 0 0,0 1 0,0-1 0,0 1 0,0-6 0,5 4 0,-4-5 0,4 7 0,-5-1 0,0-5 0,0 4 0,0-4 0,0 6 0,0-1 0,0 0 0,0 1 0,0-1 0,0 1 0,0-1 0,0 1 0,0-1 0,0 1 0,0-1 0,-5 1 0,-1-1 0,-5 0 0,6 1 0,-5 4 0,4-3 0,1 3 0,-5-5 0,4 1 0,0-1 0,2 1 0,-1 4 0,4-4 0,-9 9 0,9-8 0,-8 8 0,8-9 0,-9 9 0,9-8 0,-8 7 0,8-7 0,-9 8 0,9-4 0,-4 5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02:48:44.036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127474.63281"/>
      <inkml:brushProperty name="anchorY" value="-50246.59375"/>
      <inkml:brushProperty name="scaleFactor" value="0.5"/>
    </inkml:brush>
  </inkml:definitions>
  <inkml:trace contextRef="#ctx0" brushRef="#br0">1152 0 24575,'-10'0'0,"-1"0"0,0 0 0,1 0 0,-1 0 0,1 0 0,-1 0 0,-5 0 0,-1 0 0,-7 0 0,-5 0 0,4 0 0,-5 0 0,0 0 0,6 0 0,-13 0 0,18 0 0,-9 0 0,4 0 0,4 0 0,-8 0 0,4 0 0,-1 0 0,-5 0 0,13 0 0,-5 0 0,5 0 0,-7 0 0,1 0 0,6 0 0,-5 0 0,-2 0 0,-1 0 0,-5 0 0,7 0 0,6 0 0,-5 0 0,10 0 0,-4 5 0,-5 1 0,8 0 0,-8 4 0,5-4 0,-2 5 0,1 0 0,-5 1 0,4-1 0,1 0 0,-5 5 0,10 2 0,-5 5 0,0 0 0,4 6 0,-5 2 0,6 1 0,-1 4 0,1-5 0,5 7 0,-4 0 0,9-7 0,-9-2 0,10 5 0,-4-9 0,5 3 0,0-12 0,0-6 0,0 0 0,0 1 0,0-1 0,0 1 0,5-1 0,6 1 0,1-1 0,9 2 0,-3-6 0,11 4 0,-4-3 0,5 5 0,-7-1 0,6 1 0,-4 0 0,4 0 0,-6 0 0,7-6 0,-11 4 0,9-9 0,-11 9 0,1-9 0,3 4 0,-4-5 0,0 5 0,4-4 0,-10 3 0,5-4 0,0 0 0,2 0 0,-1 0 0,5 0 0,-5 0 0,6 0 0,-5 0 0,3 0 0,-3 5 0,-1 1 0,5 1 0,-11 2 0,5-8 0,0 9 0,-4-9 0,9 9 0,-10-5 0,4 1 0,-4-1 0,-1-5 0,6 0 0,-4 0 0,10 0 0,-5 0 0,6 0 0,0 0 0,6 0 0,-4 0 0,5 0 0,-7 0 0,0 0 0,-6 0 0,5 0 0,-11 0 0,5-5 0,-5 4 0,-1-8 0,1 7 0,-1-7 0,5-1 0,-3-2 0,3-3 0,-5 4 0,0 0 0,1-5 0,0 4 0,-5-9 0,3 9 0,-8-10 0,9 4 0,-9-5 0,5 0 0,-6 0 0,5 0 0,-4 0 0,4-1 0,-5 1 0,0 0 0,0 0 0,0 5 0,0-3 0,0 9 0,0-4 0,0 0 0,0 5 0,0-5 0,0 0 0,0 4 0,0-4 0,0 0 0,-5 4 0,4-4 0,-4 5 0,1 1 0,3-6 0,-4 4 0,0-5 0,4 7 0,-4-1 0,1 1 0,3-1 0,-9 1 0,9-1 0,-8 5 0,7-3 0,-7 3 0,3-4 0,-4-1 0,-1 0 0,1 1 0,-1-1 0,-5 0 0,4 1 0,-4 3 0,10-2 0,-4 3 0,5 0 0,-6 1 0,1 5 0,4 0 0,1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02:49:56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1792 90 24575,'-11'0'0,"0"0"0,1 0 0,-6 0 0,-2 0 0,1 0 0,-5 0 0,-2 0 0,-1 0 0,-11 0 0,4 0 0,-6 0 0,-7 0 0,5 0 0,1 0 0,-5 0 0,11 0 0,-21 0 0,21 0 0,-18 0 0,10 0 0,-7 0 0,-5 0 0,6 0 0,-9 0 0,1 0 0,0 0 0,8 0 0,-7 0 0,15 0 0,-7 0 0,0 0 0,13 0 0,-11 0 0,13 0 0,-1 0 0,3 0 0,-1 0 0,5 5 0,-5 1 0,7 11 0,-19 26 0,13-8 0,-15 22 0,19-20 0,-3 17 0,1-4 0,-10 32 0,13-23 0,-6 23 0,16-16 0,-1-1 0,7 8 0,2-16 0,6 6 0,0-8 0,0-7 0,0-10 0,0-1 0,5-13 0,7 6 0,6-12 0,-1-2 0,11 1 0,-9-4 0,34 10 0,-17-9 0,18 4 0,-16-11 0,7-1 0,3-6 0,7 0 0,0 0 0,0 0 0,8 0 0,3 0 0,0 0 0,6 0 0,-15 0 0,15 0 0,-15 0 0,15 0 0,14 0 0,-6 0 0,-27 0 0,-2 0 0,9 0 0,30 0 0,-30-7 0,16-1 0,13-6 0,-28 7 0,5 1 0,-22 6 0,-19 0 0,11 0 0,-12 0 0,6 0 0,-13 0 0,5 0 0,-5-5 0,6 4 0,0-5 0,0 1 0,0-1 0,7-1 0,1-4 0,15 4 0,-7 0 0,7-5 0,-1 4 0,-5 1 0,5-5 0,-7 11 0,3-10 0,-14 5 0,-1 0 0,-15 1 0,-1 0 0,0 4 0,1-8 0,-5 3 0,-2-5 0,-4 1 0,5 4 0,-4-9 0,4 8 0,-1-9 0,-3-1 0,9 5 0,-9-9 0,3 3 0,-4-5 0,0 5 0,0-3 0,0 3 0,0 1 0,0-5 0,0 0 0,-5-3 0,-1-3 0,-11 5 0,4-6 0,-9 4 0,8-12 0,-4 6 0,6 0 0,-6-6 0,10 13 0,-9-6 0,11 7 0,-6 0 0,1 5 0,0 2 0,0 5 0,1 1 0,-6-1 0,4 5 0,-9-9 0,9 8 0,-9-9 0,9 6 0,-9-2 0,9 1 0,-10 0 0,10 0 0,-4 0 0,0 0 0,4 1 0,-4-2 0,5 2 0,0 4 0,1-3 0,-1 3 0,1-5 0,-1 1 0,-5-1 0,4 0 0,-4 5 0,5-4 0,1 4 0,-1 1 0,1-5 0,-6 4 0,4-5 0,-4 5 0,-5-9 0,2 13 0,-3-13 0,6 9 0,5 0 0,0 2 0,1-1 0,-1 4 0,1-4 0,-1 1 0,1 2 0,-6-8 0,4 5 0,-10-7 0,4 6 0,-5-4 0,6 4 0,0-1 0,7-2 0,-1 8 0,6-4 0,0 5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1BFB90-1433-A94B-8130-019CFACA31C8}" type="datetimeFigureOut">
              <a:rPr lang="en-US" smtClean="0"/>
              <a:t>4/28/2026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010A11-9C70-A34C-AAA2-1F7EE953C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549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thspad.co.uk/interactives/averages/averages.php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3,5,7-9,11,13,14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010A11-9C70-A34C-AAA2-1F7EE953C0A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42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Board notes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1A9C33-CF83-6341-8FC1-F40E7C9969D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9923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>
                <a:hlinkClick r:id="rId3"/>
              </a:rPr>
              <a:t>https://www.mathspad.co.uk/interactives/averages/averages.php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010A11-9C70-A34C-AAA2-1F7EE953C0A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0341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>
            <a:extLst>
              <a:ext uri="{FF2B5EF4-FFF2-40B4-BE49-F238E27FC236}">
                <a16:creationId xmlns:a16="http://schemas.microsoft.com/office/drawing/2014/main" id="{804EF98F-B712-8248-9E7E-D9B564143A2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2" name="Notes Placeholder 2">
            <a:extLst>
              <a:ext uri="{FF2B5EF4-FFF2-40B4-BE49-F238E27FC236}">
                <a16:creationId xmlns:a16="http://schemas.microsoft.com/office/drawing/2014/main" id="{7C6D221C-DC71-1B40-9597-674A604E8A5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6083" name="Slide Number Placeholder 3">
            <a:extLst>
              <a:ext uri="{FF2B5EF4-FFF2-40B4-BE49-F238E27FC236}">
                <a16:creationId xmlns:a16="http://schemas.microsoft.com/office/drawing/2014/main" id="{121CDE5D-C119-CE4A-BC98-934BCB5863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5AE10C5-5E39-F745-8437-407B011E82D6}" type="slidenum">
              <a:rPr lang="en-US" altLang="en-US"/>
              <a:pPr>
                <a:spcBef>
                  <a:spcPct val="0"/>
                </a:spcBef>
              </a:pPr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5652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71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4/28/2026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284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6884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341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373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46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4/28/2026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307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4/28/2026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119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4/28/2026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71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4/28/2026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338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4/28/2026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841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4/28/2026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53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4/28/2026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261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694" r:id="rId5"/>
    <p:sldLayoutId id="2147483695" r:id="rId6"/>
    <p:sldLayoutId id="2147483701" r:id="rId7"/>
    <p:sldLayoutId id="2147483696" r:id="rId8"/>
    <p:sldLayoutId id="2147483697" r:id="rId9"/>
    <p:sldLayoutId id="2147483698" r:id="rId10"/>
    <p:sldLayoutId id="2147483699" r:id="rId11"/>
    <p:sldLayoutId id="214748370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tif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tiff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gi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customXml" Target="../ink/ink6.xml"/><Relationship Id="rId18" Type="http://schemas.openxmlformats.org/officeDocument/2006/relationships/customXml" Target="../ink/ink8.xml"/><Relationship Id="rId3" Type="http://schemas.openxmlformats.org/officeDocument/2006/relationships/customXml" Target="../ink/ink1.xml"/><Relationship Id="rId21" Type="http://schemas.openxmlformats.org/officeDocument/2006/relationships/image" Target="../media/image160.png"/><Relationship Id="rId7" Type="http://schemas.openxmlformats.org/officeDocument/2006/relationships/customXml" Target="../ink/ink3.xml"/><Relationship Id="rId12" Type="http://schemas.openxmlformats.org/officeDocument/2006/relationships/image" Target="../media/image70.png"/><Relationship Id="rId17" Type="http://schemas.openxmlformats.org/officeDocument/2006/relationships/image" Target="../media/image140.png"/><Relationship Id="rId2" Type="http://schemas.openxmlformats.org/officeDocument/2006/relationships/image" Target="../media/image39.png"/><Relationship Id="rId16" Type="http://schemas.openxmlformats.org/officeDocument/2006/relationships/customXml" Target="../ink/ink7.xml"/><Relationship Id="rId20" Type="http://schemas.openxmlformats.org/officeDocument/2006/relationships/customXml" Target="../ink/ink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5" Type="http://schemas.openxmlformats.org/officeDocument/2006/relationships/image" Target="../media/image90.png"/><Relationship Id="rId10" Type="http://schemas.openxmlformats.org/officeDocument/2006/relationships/image" Target="../media/image60.png"/><Relationship Id="rId19" Type="http://schemas.openxmlformats.org/officeDocument/2006/relationships/image" Target="../media/image150.png"/><Relationship Id="rId4" Type="http://schemas.openxmlformats.org/officeDocument/2006/relationships/image" Target="../media/image300.png"/><Relationship Id="rId9" Type="http://schemas.openxmlformats.org/officeDocument/2006/relationships/customXml" Target="../ink/ink4.xml"/><Relationship Id="rId14" Type="http://schemas.openxmlformats.org/officeDocument/2006/relationships/image" Target="../media/image8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tiff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1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FB6BA45-21D7-4ECD-971E-90FC03AE18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46B691-1F7F-4F4E-8236-50A856863C6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806" b="155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EED8D03E-F375-4E67-B932-FF9B007BB4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997530" y="1025355"/>
            <a:ext cx="3850317" cy="6538623"/>
          </a:xfrm>
          <a:custGeom>
            <a:avLst/>
            <a:gdLst>
              <a:gd name="connsiteX0" fmla="*/ 0 w 3850317"/>
              <a:gd name="connsiteY0" fmla="*/ 0 h 5978116"/>
              <a:gd name="connsiteX1" fmla="*/ 3850317 w 3850317"/>
              <a:gd name="connsiteY1" fmla="*/ 0 h 5978116"/>
              <a:gd name="connsiteX2" fmla="*/ 3840373 w 3850317"/>
              <a:gd name="connsiteY2" fmla="*/ 258313 h 5978116"/>
              <a:gd name="connsiteX3" fmla="*/ 3755448 w 3850317"/>
              <a:gd name="connsiteY3" fmla="*/ 1537847 h 5978116"/>
              <a:gd name="connsiteX4" fmla="*/ 3150490 w 3850317"/>
              <a:gd name="connsiteY4" fmla="*/ 3989537 h 5978116"/>
              <a:gd name="connsiteX5" fmla="*/ 3089544 w 3850317"/>
              <a:gd name="connsiteY5" fmla="*/ 3606200 h 5978116"/>
              <a:gd name="connsiteX6" fmla="*/ 2922635 w 3850317"/>
              <a:gd name="connsiteY6" fmla="*/ 4519351 h 5978116"/>
              <a:gd name="connsiteX7" fmla="*/ 2904628 w 3850317"/>
              <a:gd name="connsiteY7" fmla="*/ 4466023 h 5978116"/>
              <a:gd name="connsiteX8" fmla="*/ 2825329 w 3850317"/>
              <a:gd name="connsiteY8" fmla="*/ 4562983 h 5978116"/>
              <a:gd name="connsiteX9" fmla="*/ 2695127 w 3850317"/>
              <a:gd name="connsiteY9" fmla="*/ 4973329 h 5978116"/>
              <a:gd name="connsiteX10" fmla="*/ 2501208 w 3850317"/>
              <a:gd name="connsiteY10" fmla="*/ 4457366 h 5978116"/>
              <a:gd name="connsiteX11" fmla="*/ 2209291 w 3850317"/>
              <a:gd name="connsiteY11" fmla="*/ 5028388 h 5978116"/>
              <a:gd name="connsiteX12" fmla="*/ 2135532 w 3850317"/>
              <a:gd name="connsiteY12" fmla="*/ 5321344 h 5978116"/>
              <a:gd name="connsiteX13" fmla="*/ 2009139 w 3850317"/>
              <a:gd name="connsiteY13" fmla="*/ 4714655 h 5978116"/>
              <a:gd name="connsiteX14" fmla="*/ 1918759 w 3850317"/>
              <a:gd name="connsiteY14" fmla="*/ 4486454 h 5978116"/>
              <a:gd name="connsiteX15" fmla="*/ 1800676 w 3850317"/>
              <a:gd name="connsiteY15" fmla="*/ 4608346 h 5978116"/>
              <a:gd name="connsiteX16" fmla="*/ 1614721 w 3850317"/>
              <a:gd name="connsiteY16" fmla="*/ 5319612 h 5978116"/>
              <a:gd name="connsiteX17" fmla="*/ 1530921 w 3850317"/>
              <a:gd name="connsiteY17" fmla="*/ 5433540 h 5978116"/>
              <a:gd name="connsiteX18" fmla="*/ 1569705 w 3850317"/>
              <a:gd name="connsiteY18" fmla="*/ 4803650 h 5978116"/>
              <a:gd name="connsiteX19" fmla="*/ 1517416 w 3850317"/>
              <a:gd name="connsiteY19" fmla="*/ 4640204 h 5978116"/>
              <a:gd name="connsiteX20" fmla="*/ 1425997 w 3850317"/>
              <a:gd name="connsiteY20" fmla="*/ 4800187 h 5978116"/>
              <a:gd name="connsiteX21" fmla="*/ 1348083 w 3850317"/>
              <a:gd name="connsiteY21" fmla="*/ 5363245 h 5978116"/>
              <a:gd name="connsiteX22" fmla="*/ 1200566 w 3850317"/>
              <a:gd name="connsiteY22" fmla="*/ 5526691 h 5978116"/>
              <a:gd name="connsiteX23" fmla="*/ 1027770 w 3850317"/>
              <a:gd name="connsiteY23" fmla="*/ 5803718 h 5978116"/>
              <a:gd name="connsiteX24" fmla="*/ 892373 w 3850317"/>
              <a:gd name="connsiteY24" fmla="*/ 5604950 h 5978116"/>
              <a:gd name="connsiteX25" fmla="*/ 681487 w 3850317"/>
              <a:gd name="connsiteY25" fmla="*/ 5914528 h 5978116"/>
              <a:gd name="connsiteX26" fmla="*/ 414155 w 3850317"/>
              <a:gd name="connsiteY26" fmla="*/ 5817569 h 5978116"/>
              <a:gd name="connsiteX27" fmla="*/ 360135 w 3850317"/>
              <a:gd name="connsiteY27" fmla="*/ 5287062 h 5978116"/>
              <a:gd name="connsiteX28" fmla="*/ 281875 w 3850317"/>
              <a:gd name="connsiteY28" fmla="*/ 4677256 h 5978116"/>
              <a:gd name="connsiteX29" fmla="*/ 237897 w 3850317"/>
              <a:gd name="connsiteY29" fmla="*/ 4207696 h 5978116"/>
              <a:gd name="connsiteX30" fmla="*/ 145093 w 3850317"/>
              <a:gd name="connsiteY30" fmla="*/ 3878379 h 5978116"/>
              <a:gd name="connsiteX31" fmla="*/ 72373 w 3850317"/>
              <a:gd name="connsiteY31" fmla="*/ 2447189 h 5978116"/>
              <a:gd name="connsiteX32" fmla="*/ 0 w 3850317"/>
              <a:gd name="connsiteY32" fmla="*/ 0 h 5978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3850317" h="5978116">
                <a:moveTo>
                  <a:pt x="0" y="0"/>
                </a:moveTo>
                <a:lnTo>
                  <a:pt x="3850317" y="0"/>
                </a:lnTo>
                <a:lnTo>
                  <a:pt x="3840373" y="258313"/>
                </a:lnTo>
                <a:cubicBezTo>
                  <a:pt x="3816350" y="852957"/>
                  <a:pt x="3786959" y="1372106"/>
                  <a:pt x="3755448" y="1537847"/>
                </a:cubicBezTo>
                <a:cubicBezTo>
                  <a:pt x="3300085" y="3936555"/>
                  <a:pt x="3150490" y="3989537"/>
                  <a:pt x="3150490" y="3989537"/>
                </a:cubicBezTo>
                <a:cubicBezTo>
                  <a:pt x="3150490" y="3989537"/>
                  <a:pt x="3124172" y="3732940"/>
                  <a:pt x="3089544" y="3606200"/>
                </a:cubicBezTo>
                <a:cubicBezTo>
                  <a:pt x="3082618" y="3784537"/>
                  <a:pt x="2946529" y="4491302"/>
                  <a:pt x="2922635" y="4519351"/>
                </a:cubicBezTo>
                <a:cubicBezTo>
                  <a:pt x="2916749" y="4502729"/>
                  <a:pt x="2910515" y="4484030"/>
                  <a:pt x="2904628" y="4466023"/>
                </a:cubicBezTo>
                <a:cubicBezTo>
                  <a:pt x="2884890" y="4501344"/>
                  <a:pt x="2859958" y="4534241"/>
                  <a:pt x="2825329" y="4562983"/>
                </a:cubicBezTo>
                <a:cubicBezTo>
                  <a:pt x="2706208" y="4662020"/>
                  <a:pt x="2743260" y="4833430"/>
                  <a:pt x="2695127" y="4973329"/>
                </a:cubicBezTo>
                <a:cubicBezTo>
                  <a:pt x="2446495" y="4877408"/>
                  <a:pt x="2545186" y="4641589"/>
                  <a:pt x="2501208" y="4457366"/>
                </a:cubicBezTo>
                <a:cubicBezTo>
                  <a:pt x="2341225" y="4936277"/>
                  <a:pt x="2267120" y="4837932"/>
                  <a:pt x="2209291" y="5028388"/>
                </a:cubicBezTo>
                <a:cubicBezTo>
                  <a:pt x="2137610" y="5264900"/>
                  <a:pt x="2135532" y="5321344"/>
                  <a:pt x="2135532" y="5321344"/>
                </a:cubicBezTo>
                <a:cubicBezTo>
                  <a:pt x="2004983" y="5137467"/>
                  <a:pt x="2054502" y="4933506"/>
                  <a:pt x="2009139" y="4714655"/>
                </a:cubicBezTo>
                <a:cubicBezTo>
                  <a:pt x="1956503" y="4642281"/>
                  <a:pt x="1932264" y="4565753"/>
                  <a:pt x="1918759" y="4486454"/>
                </a:cubicBezTo>
                <a:cubicBezTo>
                  <a:pt x="1889671" y="4439359"/>
                  <a:pt x="1848463" y="4656479"/>
                  <a:pt x="1800676" y="4608346"/>
                </a:cubicBezTo>
                <a:cubicBezTo>
                  <a:pt x="1760507" y="4832391"/>
                  <a:pt x="1681208" y="5047087"/>
                  <a:pt x="1614721" y="5319612"/>
                </a:cubicBezTo>
                <a:cubicBezTo>
                  <a:pt x="1580786" y="5457780"/>
                  <a:pt x="1530574" y="5446352"/>
                  <a:pt x="1530921" y="5433540"/>
                </a:cubicBezTo>
                <a:cubicBezTo>
                  <a:pt x="1532998" y="5109418"/>
                  <a:pt x="1600177" y="5128464"/>
                  <a:pt x="1569705" y="4803650"/>
                </a:cubicBezTo>
                <a:cubicBezTo>
                  <a:pt x="1566242" y="4746167"/>
                  <a:pt x="1596022" y="4651631"/>
                  <a:pt x="1517416" y="4640204"/>
                </a:cubicBezTo>
                <a:cubicBezTo>
                  <a:pt x="1415608" y="4628430"/>
                  <a:pt x="1436385" y="4747898"/>
                  <a:pt x="1425997" y="4800187"/>
                </a:cubicBezTo>
                <a:cubicBezTo>
                  <a:pt x="1389291" y="5009342"/>
                  <a:pt x="1370938" y="5149241"/>
                  <a:pt x="1348083" y="5363245"/>
                </a:cubicBezTo>
                <a:cubicBezTo>
                  <a:pt x="1336655" y="5453625"/>
                  <a:pt x="1352931" y="5563743"/>
                  <a:pt x="1200566" y="5526691"/>
                </a:cubicBezTo>
                <a:cubicBezTo>
                  <a:pt x="1051664" y="5551623"/>
                  <a:pt x="1099105" y="5719570"/>
                  <a:pt x="1027770" y="5803718"/>
                </a:cubicBezTo>
                <a:cubicBezTo>
                  <a:pt x="945009" y="5758701"/>
                  <a:pt x="1003184" y="5640964"/>
                  <a:pt x="892373" y="5604950"/>
                </a:cubicBezTo>
                <a:cubicBezTo>
                  <a:pt x="925963" y="5772552"/>
                  <a:pt x="680448" y="5747619"/>
                  <a:pt x="681487" y="5914528"/>
                </a:cubicBezTo>
                <a:cubicBezTo>
                  <a:pt x="534662" y="6049233"/>
                  <a:pt x="467137" y="5947425"/>
                  <a:pt x="414155" y="5817569"/>
                </a:cubicBezTo>
                <a:cubicBezTo>
                  <a:pt x="348015" y="5648929"/>
                  <a:pt x="370177" y="5468515"/>
                  <a:pt x="360135" y="5287062"/>
                </a:cubicBezTo>
                <a:cubicBezTo>
                  <a:pt x="338319" y="5059207"/>
                  <a:pt x="278758" y="4907881"/>
                  <a:pt x="281875" y="4677256"/>
                </a:cubicBezTo>
                <a:cubicBezTo>
                  <a:pt x="237204" y="4527316"/>
                  <a:pt x="250017" y="4367332"/>
                  <a:pt x="237897" y="4207696"/>
                </a:cubicBezTo>
                <a:cubicBezTo>
                  <a:pt x="210194" y="3969452"/>
                  <a:pt x="176258" y="4119047"/>
                  <a:pt x="145093" y="3878379"/>
                </a:cubicBezTo>
                <a:cubicBezTo>
                  <a:pt x="114274" y="3641175"/>
                  <a:pt x="72720" y="2448920"/>
                  <a:pt x="72373" y="2447189"/>
                </a:cubicBezTo>
                <a:cubicBezTo>
                  <a:pt x="72720" y="2447189"/>
                  <a:pt x="12120" y="1233809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E5DEE5-2A70-AE48-BEA4-4925133A0B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87695" y="2886438"/>
            <a:ext cx="3768917" cy="1606163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Displaying numerical data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040F59-89D2-714F-A0A8-EB9F5263C0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87696" y="4553983"/>
            <a:ext cx="3665550" cy="775494"/>
          </a:xfrm>
        </p:spPr>
        <p:txBody>
          <a:bodyPr>
            <a:normAutofit/>
          </a:bodyPr>
          <a:lstStyle/>
          <a:p>
            <a:r>
              <a:rPr lang="en-US" dirty="0"/>
              <a:t>1C</a:t>
            </a:r>
          </a:p>
        </p:txBody>
      </p:sp>
    </p:spTree>
    <p:extLst>
      <p:ext uri="{BB962C8B-B14F-4D97-AF65-F5344CB8AC3E}">
        <p14:creationId xmlns:p14="http://schemas.microsoft.com/office/powerpoint/2010/main" val="23878976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Text Box 10">
            <a:extLst>
              <a:ext uri="{FF2B5EF4-FFF2-40B4-BE49-F238E27FC236}">
                <a16:creationId xmlns:a16="http://schemas.microsoft.com/office/drawing/2014/main" id="{F668F895-64F7-9049-96A0-9A7DDC47E2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39238" y="1766888"/>
            <a:ext cx="1841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/>
          </a:p>
        </p:txBody>
      </p:sp>
      <p:sp>
        <p:nvSpPr>
          <p:cNvPr id="120881" name="Rectangle 49">
            <a:extLst>
              <a:ext uri="{FF2B5EF4-FFF2-40B4-BE49-F238E27FC236}">
                <a16:creationId xmlns:a16="http://schemas.microsoft.com/office/drawing/2014/main" id="{7BD3171F-EF39-014B-88BA-4AFF97FC4E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2338" y="533401"/>
            <a:ext cx="5256212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 eaLnBrk="1" hangingPunct="1">
              <a:defRPr/>
            </a:pPr>
            <a:r>
              <a:rPr lang="en-GB" sz="36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Stem Leaf Plots</a:t>
            </a:r>
          </a:p>
        </p:txBody>
      </p:sp>
      <p:sp>
        <p:nvSpPr>
          <p:cNvPr id="34823" name="Text Box 50">
            <a:extLst>
              <a:ext uri="{FF2B5EF4-FFF2-40B4-BE49-F238E27FC236}">
                <a16:creationId xmlns:a16="http://schemas.microsoft.com/office/drawing/2014/main" id="{38E4F82B-CF64-FB44-A8CD-E7B278314B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3014" y="1146175"/>
            <a:ext cx="45672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>
                <a:latin typeface="Comic Sans MS" panose="030F0902030302020204" pitchFamily="66" charset="0"/>
              </a:rPr>
              <a:t>Construction of Stem and Leaf</a:t>
            </a:r>
          </a:p>
        </p:txBody>
      </p:sp>
      <p:sp>
        <p:nvSpPr>
          <p:cNvPr id="34824" name="Text Box 51">
            <a:extLst>
              <a:ext uri="{FF2B5EF4-FFF2-40B4-BE49-F238E27FC236}">
                <a16:creationId xmlns:a16="http://schemas.microsoft.com/office/drawing/2014/main" id="{6C602B7F-9A3F-D74F-A625-EB7235BDF7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1901" y="1958976"/>
            <a:ext cx="7578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000">
                <a:latin typeface="Comic Sans MS" panose="030F0902030302020204" pitchFamily="66" charset="0"/>
              </a:rPr>
              <a:t>A Stem – Leaf graph is another way of displaying information :</a:t>
            </a:r>
          </a:p>
        </p:txBody>
      </p:sp>
      <p:sp>
        <p:nvSpPr>
          <p:cNvPr id="34825" name="Text Box 52">
            <a:extLst>
              <a:ext uri="{FF2B5EF4-FFF2-40B4-BE49-F238E27FC236}">
                <a16:creationId xmlns:a16="http://schemas.microsoft.com/office/drawing/2014/main" id="{A8BD9CA1-E996-674D-AB9F-FC5F5ECA2D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1901" y="2613026"/>
            <a:ext cx="391001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000">
                <a:latin typeface="Comic Sans MS" panose="030F0902030302020204" pitchFamily="66" charset="0"/>
              </a:rPr>
              <a:t>This stem and leaf graph shows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000">
                <a:latin typeface="Comic Sans MS" panose="030F0902030302020204" pitchFamily="66" charset="0"/>
              </a:rPr>
              <a:t> the ages of people waiting in a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000">
                <a:latin typeface="Comic Sans MS" panose="030F0902030302020204" pitchFamily="66" charset="0"/>
              </a:rPr>
              <a:t> queue at a  post office</a:t>
            </a:r>
          </a:p>
        </p:txBody>
      </p:sp>
      <p:sp>
        <p:nvSpPr>
          <p:cNvPr id="34826" name="Line 53">
            <a:extLst>
              <a:ext uri="{FF2B5EF4-FFF2-40B4-BE49-F238E27FC236}">
                <a16:creationId xmlns:a16="http://schemas.microsoft.com/office/drawing/2014/main" id="{12231550-6B34-DA48-97D4-557B7741E980}"/>
              </a:ext>
            </a:extLst>
          </p:cNvPr>
          <p:cNvSpPr>
            <a:spLocks noChangeShapeType="1"/>
          </p:cNvSpPr>
          <p:nvPr/>
        </p:nvSpPr>
        <p:spPr bwMode="auto">
          <a:xfrm>
            <a:off x="8064500" y="2560638"/>
            <a:ext cx="0" cy="21764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4827" name="Group 89">
            <a:extLst>
              <a:ext uri="{FF2B5EF4-FFF2-40B4-BE49-F238E27FC236}">
                <a16:creationId xmlns:a16="http://schemas.microsoft.com/office/drawing/2014/main" id="{0B2A23F7-171E-7B43-B71D-8200251989D1}"/>
              </a:ext>
            </a:extLst>
          </p:cNvPr>
          <p:cNvGrpSpPr>
            <a:grpSpLocks/>
          </p:cNvGrpSpPr>
          <p:nvPr/>
        </p:nvGrpSpPr>
        <p:grpSpPr bwMode="auto">
          <a:xfrm>
            <a:off x="7681914" y="2690814"/>
            <a:ext cx="1468437" cy="396875"/>
            <a:chOff x="3879" y="1695"/>
            <a:chExt cx="925" cy="250"/>
          </a:xfrm>
        </p:grpSpPr>
        <p:sp>
          <p:nvSpPr>
            <p:cNvPr id="34868" name="Text Box 54">
              <a:extLst>
                <a:ext uri="{FF2B5EF4-FFF2-40B4-BE49-F238E27FC236}">
                  <a16:creationId xmlns:a16="http://schemas.microsoft.com/office/drawing/2014/main" id="{398DF782-0D4B-7041-AF5A-9609E4C3FF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79" y="1695"/>
              <a:ext cx="21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en-US" sz="2000">
                  <a:latin typeface="Comic Sans MS" panose="030F0902030302020204" pitchFamily="66" charset="0"/>
                </a:rPr>
                <a:t>2</a:t>
              </a:r>
            </a:p>
          </p:txBody>
        </p:sp>
        <p:grpSp>
          <p:nvGrpSpPr>
            <p:cNvPr id="34869" name="Group 62">
              <a:extLst>
                <a:ext uri="{FF2B5EF4-FFF2-40B4-BE49-F238E27FC236}">
                  <a16:creationId xmlns:a16="http://schemas.microsoft.com/office/drawing/2014/main" id="{A60F9097-30C2-A347-ABA2-7D6AFFDECA5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48" y="1695"/>
              <a:ext cx="656" cy="250"/>
              <a:chOff x="1204" y="2842"/>
              <a:chExt cx="656" cy="250"/>
            </a:xfrm>
          </p:grpSpPr>
          <p:sp>
            <p:nvSpPr>
              <p:cNvPr id="34870" name="Text Box 59">
                <a:extLst>
                  <a:ext uri="{FF2B5EF4-FFF2-40B4-BE49-F238E27FC236}">
                    <a16:creationId xmlns:a16="http://schemas.microsoft.com/office/drawing/2014/main" id="{B393F759-9A43-2944-A73C-A6341A4CAB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04" y="2842"/>
                <a:ext cx="214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altLang="en-US" sz="2000">
                    <a:latin typeface="Comic Sans MS" panose="030F0902030302020204" pitchFamily="66" charset="0"/>
                  </a:rPr>
                  <a:t>4</a:t>
                </a:r>
              </a:p>
            </p:txBody>
          </p:sp>
          <p:sp>
            <p:nvSpPr>
              <p:cNvPr id="34871" name="Text Box 60">
                <a:extLst>
                  <a:ext uri="{FF2B5EF4-FFF2-40B4-BE49-F238E27FC236}">
                    <a16:creationId xmlns:a16="http://schemas.microsoft.com/office/drawing/2014/main" id="{34106999-2FA0-364A-9D10-B903AB9792C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25" y="2842"/>
                <a:ext cx="214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altLang="en-US" sz="2000">
                    <a:latin typeface="Comic Sans MS" panose="030F0902030302020204" pitchFamily="66" charset="0"/>
                  </a:rPr>
                  <a:t>6</a:t>
                </a:r>
              </a:p>
            </p:txBody>
          </p:sp>
          <p:sp>
            <p:nvSpPr>
              <p:cNvPr id="34872" name="Text Box 61">
                <a:extLst>
                  <a:ext uri="{FF2B5EF4-FFF2-40B4-BE49-F238E27FC236}">
                    <a16:creationId xmlns:a16="http://schemas.microsoft.com/office/drawing/2014/main" id="{EE46D0BB-A796-A945-A2C3-8FF2671A0E7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46" y="2842"/>
                <a:ext cx="214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altLang="en-US" sz="2000">
                    <a:latin typeface="Comic Sans MS" panose="030F0902030302020204" pitchFamily="66" charset="0"/>
                  </a:rPr>
                  <a:t>8</a:t>
                </a:r>
              </a:p>
            </p:txBody>
          </p:sp>
        </p:grpSp>
      </p:grpSp>
      <p:grpSp>
        <p:nvGrpSpPr>
          <p:cNvPr id="34828" name="Group 88">
            <a:extLst>
              <a:ext uri="{FF2B5EF4-FFF2-40B4-BE49-F238E27FC236}">
                <a16:creationId xmlns:a16="http://schemas.microsoft.com/office/drawing/2014/main" id="{2C92D7A5-BA3C-4A46-9B2B-3C79F2E8428D}"/>
              </a:ext>
            </a:extLst>
          </p:cNvPr>
          <p:cNvGrpSpPr>
            <a:grpSpLocks/>
          </p:cNvGrpSpPr>
          <p:nvPr/>
        </p:nvGrpSpPr>
        <p:grpSpPr bwMode="auto">
          <a:xfrm>
            <a:off x="7681914" y="3070226"/>
            <a:ext cx="1468437" cy="396875"/>
            <a:chOff x="3879" y="1935"/>
            <a:chExt cx="925" cy="250"/>
          </a:xfrm>
        </p:grpSpPr>
        <p:sp>
          <p:nvSpPr>
            <p:cNvPr id="34863" name="Text Box 55">
              <a:extLst>
                <a:ext uri="{FF2B5EF4-FFF2-40B4-BE49-F238E27FC236}">
                  <a16:creationId xmlns:a16="http://schemas.microsoft.com/office/drawing/2014/main" id="{6B0B931D-6F0E-4F4C-B5D8-FB1D82B479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79" y="1935"/>
              <a:ext cx="21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en-US" sz="2000">
                  <a:latin typeface="Comic Sans MS" panose="030F0902030302020204" pitchFamily="66" charset="0"/>
                </a:rPr>
                <a:t>3</a:t>
              </a:r>
            </a:p>
          </p:txBody>
        </p:sp>
        <p:grpSp>
          <p:nvGrpSpPr>
            <p:cNvPr id="34864" name="Group 63">
              <a:extLst>
                <a:ext uri="{FF2B5EF4-FFF2-40B4-BE49-F238E27FC236}">
                  <a16:creationId xmlns:a16="http://schemas.microsoft.com/office/drawing/2014/main" id="{78918424-4B0A-904C-90B2-ED89EDBD3A9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48" y="1935"/>
              <a:ext cx="656" cy="250"/>
              <a:chOff x="1204" y="2842"/>
              <a:chExt cx="656" cy="250"/>
            </a:xfrm>
          </p:grpSpPr>
          <p:sp>
            <p:nvSpPr>
              <p:cNvPr id="34865" name="Text Box 64">
                <a:extLst>
                  <a:ext uri="{FF2B5EF4-FFF2-40B4-BE49-F238E27FC236}">
                    <a16:creationId xmlns:a16="http://schemas.microsoft.com/office/drawing/2014/main" id="{60DCEEE9-9C58-9B48-8E23-B794C8722FD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04" y="2842"/>
                <a:ext cx="214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altLang="en-US" sz="2000">
                    <a:latin typeface="Comic Sans MS" panose="030F0902030302020204" pitchFamily="66" charset="0"/>
                  </a:rPr>
                  <a:t>0</a:t>
                </a:r>
              </a:p>
            </p:txBody>
          </p:sp>
          <p:sp>
            <p:nvSpPr>
              <p:cNvPr id="34866" name="Text Box 65">
                <a:extLst>
                  <a:ext uri="{FF2B5EF4-FFF2-40B4-BE49-F238E27FC236}">
                    <a16:creationId xmlns:a16="http://schemas.microsoft.com/office/drawing/2014/main" id="{76B55979-F9A9-104D-A3F0-E5B65083AA7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25" y="2842"/>
                <a:ext cx="188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altLang="en-US" sz="2000">
                    <a:latin typeface="Comic Sans MS" panose="030F0902030302020204" pitchFamily="66" charset="0"/>
                  </a:rPr>
                  <a:t>1</a:t>
                </a:r>
              </a:p>
            </p:txBody>
          </p:sp>
          <p:sp>
            <p:nvSpPr>
              <p:cNvPr id="34867" name="Text Box 66">
                <a:extLst>
                  <a:ext uri="{FF2B5EF4-FFF2-40B4-BE49-F238E27FC236}">
                    <a16:creationId xmlns:a16="http://schemas.microsoft.com/office/drawing/2014/main" id="{C850E882-F88A-B04A-A74D-BCFF7B7D93C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46" y="2842"/>
                <a:ext cx="214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altLang="en-US" sz="2000">
                    <a:latin typeface="Comic Sans MS" panose="030F0902030302020204" pitchFamily="66" charset="0"/>
                  </a:rPr>
                  <a:t>3</a:t>
                </a:r>
              </a:p>
            </p:txBody>
          </p:sp>
        </p:grpSp>
      </p:grpSp>
      <p:grpSp>
        <p:nvGrpSpPr>
          <p:cNvPr id="34829" name="Group 87">
            <a:extLst>
              <a:ext uri="{FF2B5EF4-FFF2-40B4-BE49-F238E27FC236}">
                <a16:creationId xmlns:a16="http://schemas.microsoft.com/office/drawing/2014/main" id="{9E209B4D-7E4E-E546-973C-F5EB67DC9C7E}"/>
              </a:ext>
            </a:extLst>
          </p:cNvPr>
          <p:cNvGrpSpPr>
            <a:grpSpLocks/>
          </p:cNvGrpSpPr>
          <p:nvPr/>
        </p:nvGrpSpPr>
        <p:grpSpPr bwMode="auto">
          <a:xfrm>
            <a:off x="7681914" y="3448051"/>
            <a:ext cx="2509837" cy="396875"/>
            <a:chOff x="3879" y="2169"/>
            <a:chExt cx="1581" cy="250"/>
          </a:xfrm>
        </p:grpSpPr>
        <p:sp>
          <p:nvSpPr>
            <p:cNvPr id="34854" name="Text Box 57">
              <a:extLst>
                <a:ext uri="{FF2B5EF4-FFF2-40B4-BE49-F238E27FC236}">
                  <a16:creationId xmlns:a16="http://schemas.microsoft.com/office/drawing/2014/main" id="{F3A5D959-49D3-C349-B348-F8568E1FC1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79" y="2169"/>
              <a:ext cx="21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en-US" sz="2000">
                  <a:latin typeface="Comic Sans MS" panose="030F0902030302020204" pitchFamily="66" charset="0"/>
                </a:rPr>
                <a:t>4</a:t>
              </a:r>
            </a:p>
          </p:txBody>
        </p:sp>
        <p:grpSp>
          <p:nvGrpSpPr>
            <p:cNvPr id="34855" name="Group 67">
              <a:extLst>
                <a:ext uri="{FF2B5EF4-FFF2-40B4-BE49-F238E27FC236}">
                  <a16:creationId xmlns:a16="http://schemas.microsoft.com/office/drawing/2014/main" id="{79A96F6B-BA10-DB4B-B58C-9E987AE5233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48" y="2169"/>
              <a:ext cx="656" cy="250"/>
              <a:chOff x="1204" y="2842"/>
              <a:chExt cx="656" cy="250"/>
            </a:xfrm>
          </p:grpSpPr>
          <p:sp>
            <p:nvSpPr>
              <p:cNvPr id="34860" name="Text Box 68">
                <a:extLst>
                  <a:ext uri="{FF2B5EF4-FFF2-40B4-BE49-F238E27FC236}">
                    <a16:creationId xmlns:a16="http://schemas.microsoft.com/office/drawing/2014/main" id="{64FBB8AF-2C89-DF44-B1D6-168A2FAE815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04" y="2842"/>
                <a:ext cx="214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altLang="en-US" sz="2000">
                    <a:latin typeface="Comic Sans MS" panose="030F0902030302020204" pitchFamily="66" charset="0"/>
                  </a:rPr>
                  <a:t>4</a:t>
                </a:r>
              </a:p>
            </p:txBody>
          </p:sp>
          <p:sp>
            <p:nvSpPr>
              <p:cNvPr id="34861" name="Text Box 69">
                <a:extLst>
                  <a:ext uri="{FF2B5EF4-FFF2-40B4-BE49-F238E27FC236}">
                    <a16:creationId xmlns:a16="http://schemas.microsoft.com/office/drawing/2014/main" id="{3475BCB1-B5C7-F440-A61C-9014ECDA87D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25" y="2842"/>
                <a:ext cx="214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altLang="en-US" sz="2000">
                    <a:latin typeface="Comic Sans MS" panose="030F0902030302020204" pitchFamily="66" charset="0"/>
                  </a:rPr>
                  <a:t>4</a:t>
                </a:r>
              </a:p>
            </p:txBody>
          </p:sp>
          <p:sp>
            <p:nvSpPr>
              <p:cNvPr id="34862" name="Text Box 70">
                <a:extLst>
                  <a:ext uri="{FF2B5EF4-FFF2-40B4-BE49-F238E27FC236}">
                    <a16:creationId xmlns:a16="http://schemas.microsoft.com/office/drawing/2014/main" id="{6D480930-D6B4-4B4E-9663-0810EF2AEE8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46" y="2842"/>
                <a:ext cx="214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altLang="en-US" sz="2000">
                    <a:latin typeface="Comic Sans MS" panose="030F0902030302020204" pitchFamily="66" charset="0"/>
                  </a:rPr>
                  <a:t>5</a:t>
                </a:r>
              </a:p>
            </p:txBody>
          </p:sp>
        </p:grpSp>
        <p:grpSp>
          <p:nvGrpSpPr>
            <p:cNvPr id="34856" name="Group 71">
              <a:extLst>
                <a:ext uri="{FF2B5EF4-FFF2-40B4-BE49-F238E27FC236}">
                  <a16:creationId xmlns:a16="http://schemas.microsoft.com/office/drawing/2014/main" id="{8E68E7CE-3189-5F4B-9739-21DB961EF64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04" y="2169"/>
              <a:ext cx="656" cy="250"/>
              <a:chOff x="1204" y="2842"/>
              <a:chExt cx="656" cy="250"/>
            </a:xfrm>
          </p:grpSpPr>
          <p:sp>
            <p:nvSpPr>
              <p:cNvPr id="34857" name="Text Box 72">
                <a:extLst>
                  <a:ext uri="{FF2B5EF4-FFF2-40B4-BE49-F238E27FC236}">
                    <a16:creationId xmlns:a16="http://schemas.microsoft.com/office/drawing/2014/main" id="{6756B6F4-A197-204B-A22D-3D2DB9B945C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04" y="2842"/>
                <a:ext cx="214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altLang="en-US" sz="2000">
                    <a:latin typeface="Comic Sans MS" panose="030F0902030302020204" pitchFamily="66" charset="0"/>
                  </a:rPr>
                  <a:t>6</a:t>
                </a:r>
              </a:p>
            </p:txBody>
          </p:sp>
          <p:sp>
            <p:nvSpPr>
              <p:cNvPr id="34858" name="Text Box 73">
                <a:extLst>
                  <a:ext uri="{FF2B5EF4-FFF2-40B4-BE49-F238E27FC236}">
                    <a16:creationId xmlns:a16="http://schemas.microsoft.com/office/drawing/2014/main" id="{30D62671-A30F-2D4B-9804-0687D2D26ED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25" y="2842"/>
                <a:ext cx="214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altLang="en-US" sz="2000">
                    <a:latin typeface="Comic Sans MS" panose="030F0902030302020204" pitchFamily="66" charset="0"/>
                  </a:rPr>
                  <a:t>7</a:t>
                </a:r>
              </a:p>
            </p:txBody>
          </p:sp>
          <p:sp>
            <p:nvSpPr>
              <p:cNvPr id="34859" name="Text Box 74">
                <a:extLst>
                  <a:ext uri="{FF2B5EF4-FFF2-40B4-BE49-F238E27FC236}">
                    <a16:creationId xmlns:a16="http://schemas.microsoft.com/office/drawing/2014/main" id="{7766330C-1675-6B48-96B7-680D4A98E4C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46" y="2842"/>
                <a:ext cx="214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altLang="en-US" sz="2000">
                    <a:latin typeface="Comic Sans MS" panose="030F0902030302020204" pitchFamily="66" charset="0"/>
                  </a:rPr>
                  <a:t>9</a:t>
                </a:r>
              </a:p>
            </p:txBody>
          </p:sp>
        </p:grpSp>
      </p:grpSp>
      <p:grpSp>
        <p:nvGrpSpPr>
          <p:cNvPr id="34830" name="Group 85">
            <a:extLst>
              <a:ext uri="{FF2B5EF4-FFF2-40B4-BE49-F238E27FC236}">
                <a16:creationId xmlns:a16="http://schemas.microsoft.com/office/drawing/2014/main" id="{B3EC5B1B-9110-9A42-A147-C5C050F68ABD}"/>
              </a:ext>
            </a:extLst>
          </p:cNvPr>
          <p:cNvGrpSpPr>
            <a:grpSpLocks/>
          </p:cNvGrpSpPr>
          <p:nvPr/>
        </p:nvGrpSpPr>
        <p:grpSpPr bwMode="auto">
          <a:xfrm>
            <a:off x="7681913" y="3827464"/>
            <a:ext cx="1809750" cy="396875"/>
            <a:chOff x="3879" y="2387"/>
            <a:chExt cx="1140" cy="250"/>
          </a:xfrm>
        </p:grpSpPr>
        <p:sp>
          <p:nvSpPr>
            <p:cNvPr id="34848" name="Text Box 56">
              <a:extLst>
                <a:ext uri="{FF2B5EF4-FFF2-40B4-BE49-F238E27FC236}">
                  <a16:creationId xmlns:a16="http://schemas.microsoft.com/office/drawing/2014/main" id="{D404BDC8-CC07-254A-AB80-55A1D9FB99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79" y="2387"/>
              <a:ext cx="21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en-US" sz="2000">
                  <a:latin typeface="Comic Sans MS" panose="030F0902030302020204" pitchFamily="66" charset="0"/>
                </a:rPr>
                <a:t>5</a:t>
              </a:r>
            </a:p>
          </p:txBody>
        </p:sp>
        <p:grpSp>
          <p:nvGrpSpPr>
            <p:cNvPr id="34849" name="Group 79">
              <a:extLst>
                <a:ext uri="{FF2B5EF4-FFF2-40B4-BE49-F238E27FC236}">
                  <a16:creationId xmlns:a16="http://schemas.microsoft.com/office/drawing/2014/main" id="{06B9CB89-BD6D-A34C-B56F-8A134F196C8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62" y="2387"/>
              <a:ext cx="656" cy="250"/>
              <a:chOff x="1204" y="2842"/>
              <a:chExt cx="656" cy="250"/>
            </a:xfrm>
          </p:grpSpPr>
          <p:sp>
            <p:nvSpPr>
              <p:cNvPr id="34851" name="Text Box 80">
                <a:extLst>
                  <a:ext uri="{FF2B5EF4-FFF2-40B4-BE49-F238E27FC236}">
                    <a16:creationId xmlns:a16="http://schemas.microsoft.com/office/drawing/2014/main" id="{D24D166A-9D19-5342-8081-E6DD1ABED89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04" y="2842"/>
                <a:ext cx="214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altLang="en-US" sz="2000">
                    <a:latin typeface="Comic Sans MS" panose="030F0902030302020204" pitchFamily="66" charset="0"/>
                  </a:rPr>
                  <a:t>0</a:t>
                </a:r>
              </a:p>
            </p:txBody>
          </p:sp>
          <p:sp>
            <p:nvSpPr>
              <p:cNvPr id="34852" name="Text Box 81">
                <a:extLst>
                  <a:ext uri="{FF2B5EF4-FFF2-40B4-BE49-F238E27FC236}">
                    <a16:creationId xmlns:a16="http://schemas.microsoft.com/office/drawing/2014/main" id="{CBD257B3-57E3-CD4A-8899-4E6A667615D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25" y="2842"/>
                <a:ext cx="214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altLang="en-US" sz="2000">
                    <a:latin typeface="Comic Sans MS" panose="030F0902030302020204" pitchFamily="66" charset="0"/>
                  </a:rPr>
                  <a:t>3</a:t>
                </a:r>
              </a:p>
            </p:txBody>
          </p:sp>
          <p:sp>
            <p:nvSpPr>
              <p:cNvPr id="34853" name="Text Box 82">
                <a:extLst>
                  <a:ext uri="{FF2B5EF4-FFF2-40B4-BE49-F238E27FC236}">
                    <a16:creationId xmlns:a16="http://schemas.microsoft.com/office/drawing/2014/main" id="{6D4F6788-CE2D-204E-8B98-932F4CFC865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46" y="2842"/>
                <a:ext cx="214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altLang="en-US" sz="2000">
                    <a:latin typeface="Comic Sans MS" panose="030F0902030302020204" pitchFamily="66" charset="0"/>
                  </a:rPr>
                  <a:t>4</a:t>
                </a:r>
              </a:p>
            </p:txBody>
          </p:sp>
        </p:grpSp>
        <p:sp>
          <p:nvSpPr>
            <p:cNvPr id="34850" name="Text Box 83">
              <a:extLst>
                <a:ext uri="{FF2B5EF4-FFF2-40B4-BE49-F238E27FC236}">
                  <a16:creationId xmlns:a16="http://schemas.microsoft.com/office/drawing/2014/main" id="{1B834BA7-6415-0741-A5A9-F45263E7F5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5" y="2387"/>
              <a:ext cx="21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en-US" sz="2000">
                  <a:latin typeface="Comic Sans MS" panose="030F0902030302020204" pitchFamily="66" charset="0"/>
                </a:rPr>
                <a:t>9</a:t>
              </a:r>
            </a:p>
          </p:txBody>
        </p:sp>
      </p:grpSp>
      <p:grpSp>
        <p:nvGrpSpPr>
          <p:cNvPr id="34831" name="Group 86">
            <a:extLst>
              <a:ext uri="{FF2B5EF4-FFF2-40B4-BE49-F238E27FC236}">
                <a16:creationId xmlns:a16="http://schemas.microsoft.com/office/drawing/2014/main" id="{CCC010F1-6730-394A-BAA1-AF5C86AB03E0}"/>
              </a:ext>
            </a:extLst>
          </p:cNvPr>
          <p:cNvGrpSpPr>
            <a:grpSpLocks/>
          </p:cNvGrpSpPr>
          <p:nvPr/>
        </p:nvGrpSpPr>
        <p:grpSpPr bwMode="auto">
          <a:xfrm>
            <a:off x="7681914" y="4205289"/>
            <a:ext cx="1825625" cy="396875"/>
            <a:chOff x="3879" y="2649"/>
            <a:chExt cx="1150" cy="250"/>
          </a:xfrm>
        </p:grpSpPr>
        <p:sp>
          <p:nvSpPr>
            <p:cNvPr id="34842" name="Text Box 58">
              <a:extLst>
                <a:ext uri="{FF2B5EF4-FFF2-40B4-BE49-F238E27FC236}">
                  <a16:creationId xmlns:a16="http://schemas.microsoft.com/office/drawing/2014/main" id="{5FFD45A2-6ECF-1444-8A92-A625D977BE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79" y="2649"/>
              <a:ext cx="21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en-US" sz="2000">
                  <a:latin typeface="Comic Sans MS" panose="030F0902030302020204" pitchFamily="66" charset="0"/>
                </a:rPr>
                <a:t>6</a:t>
              </a:r>
            </a:p>
          </p:txBody>
        </p:sp>
        <p:grpSp>
          <p:nvGrpSpPr>
            <p:cNvPr id="34843" name="Group 75">
              <a:extLst>
                <a:ext uri="{FF2B5EF4-FFF2-40B4-BE49-F238E27FC236}">
                  <a16:creationId xmlns:a16="http://schemas.microsoft.com/office/drawing/2014/main" id="{FD60F54F-61D4-0745-876F-2EBE8E4E5F2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90" y="2649"/>
              <a:ext cx="656" cy="250"/>
              <a:chOff x="1204" y="2842"/>
              <a:chExt cx="656" cy="250"/>
            </a:xfrm>
          </p:grpSpPr>
          <p:sp>
            <p:nvSpPr>
              <p:cNvPr id="34845" name="Text Box 76">
                <a:extLst>
                  <a:ext uri="{FF2B5EF4-FFF2-40B4-BE49-F238E27FC236}">
                    <a16:creationId xmlns:a16="http://schemas.microsoft.com/office/drawing/2014/main" id="{ED253932-45F2-204B-B59E-B423972A9E6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04" y="2842"/>
                <a:ext cx="188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altLang="en-US" sz="2000">
                    <a:latin typeface="Comic Sans MS" panose="030F0902030302020204" pitchFamily="66" charset="0"/>
                  </a:rPr>
                  <a:t>1</a:t>
                </a:r>
              </a:p>
            </p:txBody>
          </p:sp>
          <p:sp>
            <p:nvSpPr>
              <p:cNvPr id="34846" name="Text Box 77">
                <a:extLst>
                  <a:ext uri="{FF2B5EF4-FFF2-40B4-BE49-F238E27FC236}">
                    <a16:creationId xmlns:a16="http://schemas.microsoft.com/office/drawing/2014/main" id="{619DA13D-5EBB-8C4D-B342-4CD802D4B6E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25" y="2842"/>
                <a:ext cx="214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altLang="en-US" sz="2000">
                    <a:latin typeface="Comic Sans MS" panose="030F0902030302020204" pitchFamily="66" charset="0"/>
                  </a:rPr>
                  <a:t>4</a:t>
                </a:r>
              </a:p>
            </p:txBody>
          </p:sp>
          <p:sp>
            <p:nvSpPr>
              <p:cNvPr id="34847" name="Text Box 78">
                <a:extLst>
                  <a:ext uri="{FF2B5EF4-FFF2-40B4-BE49-F238E27FC236}">
                    <a16:creationId xmlns:a16="http://schemas.microsoft.com/office/drawing/2014/main" id="{6033DB58-3860-EA4B-96E2-23D97BE622C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46" y="2842"/>
                <a:ext cx="214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altLang="en-US" sz="2000">
                    <a:latin typeface="Comic Sans MS" panose="030F0902030302020204" pitchFamily="66" charset="0"/>
                  </a:rPr>
                  <a:t>5</a:t>
                </a:r>
              </a:p>
            </p:txBody>
          </p:sp>
        </p:grpSp>
        <p:sp>
          <p:nvSpPr>
            <p:cNvPr id="34844" name="Text Box 84">
              <a:extLst>
                <a:ext uri="{FF2B5EF4-FFF2-40B4-BE49-F238E27FC236}">
                  <a16:creationId xmlns:a16="http://schemas.microsoft.com/office/drawing/2014/main" id="{D2D54F3A-DDCC-E64D-B2B6-97A5A94F7E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15" y="2649"/>
              <a:ext cx="21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en-US" sz="2000">
                  <a:latin typeface="Comic Sans MS" panose="030F0902030302020204" pitchFamily="66" charset="0"/>
                </a:rPr>
                <a:t>6</a:t>
              </a:r>
            </a:p>
          </p:txBody>
        </p:sp>
      </p:grpSp>
      <p:sp>
        <p:nvSpPr>
          <p:cNvPr id="34832" name="Text Box 90">
            <a:extLst>
              <a:ext uri="{FF2B5EF4-FFF2-40B4-BE49-F238E27FC236}">
                <a16:creationId xmlns:a16="http://schemas.microsoft.com/office/drawing/2014/main" id="{36D428F6-EC79-224E-BAC9-0E82A12C47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2650" y="4616451"/>
            <a:ext cx="7635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000" dirty="0">
                <a:latin typeface="Comic Sans MS" panose="030F0902030302020204" pitchFamily="66" charset="0"/>
              </a:rPr>
              <a:t>stem</a:t>
            </a:r>
          </a:p>
        </p:txBody>
      </p:sp>
      <p:sp>
        <p:nvSpPr>
          <p:cNvPr id="34833" name="Text Box 91">
            <a:extLst>
              <a:ext uri="{FF2B5EF4-FFF2-40B4-BE49-F238E27FC236}">
                <a16:creationId xmlns:a16="http://schemas.microsoft.com/office/drawing/2014/main" id="{7A179792-83DA-514C-B2D7-7BD5B87B2F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77276" y="4605339"/>
            <a:ext cx="9112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000" dirty="0">
                <a:latin typeface="Comic Sans MS" panose="030F0902030302020204" pitchFamily="66" charset="0"/>
              </a:rPr>
              <a:t>leaves</a:t>
            </a:r>
          </a:p>
        </p:txBody>
      </p:sp>
      <p:sp>
        <p:nvSpPr>
          <p:cNvPr id="34834" name="Text Box 92">
            <a:extLst>
              <a:ext uri="{FF2B5EF4-FFF2-40B4-BE49-F238E27FC236}">
                <a16:creationId xmlns:a16="http://schemas.microsoft.com/office/drawing/2014/main" id="{AFEF452E-F815-0548-B2E4-4C0ECF210C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40713" y="2308226"/>
            <a:ext cx="768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000" dirty="0">
                <a:latin typeface="Comic Sans MS" panose="030F0902030302020204" pitchFamily="66" charset="0"/>
              </a:rPr>
              <a:t>Ages</a:t>
            </a:r>
          </a:p>
        </p:txBody>
      </p:sp>
      <p:grpSp>
        <p:nvGrpSpPr>
          <p:cNvPr id="13" name="Group 101">
            <a:extLst>
              <a:ext uri="{FF2B5EF4-FFF2-40B4-BE49-F238E27FC236}">
                <a16:creationId xmlns:a16="http://schemas.microsoft.com/office/drawing/2014/main" id="{287012BF-AF99-6E41-8FAC-65462D4EE7D6}"/>
              </a:ext>
            </a:extLst>
          </p:cNvPr>
          <p:cNvGrpSpPr>
            <a:grpSpLocks/>
          </p:cNvGrpSpPr>
          <p:nvPr/>
        </p:nvGrpSpPr>
        <p:grpSpPr bwMode="auto">
          <a:xfrm>
            <a:off x="6818315" y="5259388"/>
            <a:ext cx="2357438" cy="400050"/>
            <a:chOff x="3335" y="3313"/>
            <a:chExt cx="1485" cy="252"/>
          </a:xfrm>
        </p:grpSpPr>
        <p:sp>
          <p:nvSpPr>
            <p:cNvPr id="34840" name="Text Box 93">
              <a:extLst>
                <a:ext uri="{FF2B5EF4-FFF2-40B4-BE49-F238E27FC236}">
                  <a16:creationId xmlns:a16="http://schemas.microsoft.com/office/drawing/2014/main" id="{6DE64862-2877-464C-A215-98DB467F4E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35" y="3313"/>
              <a:ext cx="1485" cy="252"/>
            </a:xfrm>
            <a:prstGeom prst="rect">
              <a:avLst/>
            </a:prstGeom>
            <a:solidFill>
              <a:srgbClr val="4D4D4D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en-US" sz="2000" dirty="0">
                  <a:latin typeface="Comic Sans MS" panose="030F0902030302020204" pitchFamily="66" charset="0"/>
                </a:rPr>
                <a:t>n = 20  Key : 2   4 </a:t>
              </a:r>
            </a:p>
          </p:txBody>
        </p:sp>
        <p:sp>
          <p:nvSpPr>
            <p:cNvPr id="34841" name="Line 94">
              <a:extLst>
                <a:ext uri="{FF2B5EF4-FFF2-40B4-BE49-F238E27FC236}">
                  <a16:creationId xmlns:a16="http://schemas.microsoft.com/office/drawing/2014/main" id="{0CF39E2B-CF18-BD40-B990-0BFA65723B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39" y="3350"/>
              <a:ext cx="0" cy="18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0929" name="Text Box 97">
            <a:extLst>
              <a:ext uri="{FF2B5EF4-FFF2-40B4-BE49-F238E27FC236}">
                <a16:creationId xmlns:a16="http://schemas.microsoft.com/office/drawing/2014/main" id="{4CD7E54F-2228-E54E-852A-814B677BDF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1901" y="3943351"/>
            <a:ext cx="38322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000">
                <a:latin typeface="Comic Sans MS" panose="030F0902030302020204" pitchFamily="66" charset="0"/>
              </a:rPr>
              <a:t>How many people in the queue?</a:t>
            </a:r>
          </a:p>
        </p:txBody>
      </p:sp>
      <p:sp>
        <p:nvSpPr>
          <p:cNvPr id="120930" name="Text Box 98">
            <a:extLst>
              <a:ext uri="{FF2B5EF4-FFF2-40B4-BE49-F238E27FC236}">
                <a16:creationId xmlns:a16="http://schemas.microsoft.com/office/drawing/2014/main" id="{493A767E-4A68-DE4E-9CAB-B83BBCEB35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1901" y="4481514"/>
            <a:ext cx="41894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000">
                <a:latin typeface="Comic Sans MS" panose="030F0902030302020204" pitchFamily="66" charset="0"/>
              </a:rPr>
              <a:t>How many people in their forties?</a:t>
            </a:r>
          </a:p>
        </p:txBody>
      </p:sp>
      <p:sp>
        <p:nvSpPr>
          <p:cNvPr id="120931" name="Text Box 99">
            <a:extLst>
              <a:ext uri="{FF2B5EF4-FFF2-40B4-BE49-F238E27FC236}">
                <a16:creationId xmlns:a16="http://schemas.microsoft.com/office/drawing/2014/main" id="{4B3CB24E-DCDA-C942-A181-160E3F9781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1113" y="3943351"/>
            <a:ext cx="495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000">
                <a:solidFill>
                  <a:srgbClr val="FF0000"/>
                </a:solidFill>
                <a:latin typeface="Comic Sans MS" panose="030F0902030302020204" pitchFamily="66" charset="0"/>
              </a:rPr>
              <a:t>20</a:t>
            </a:r>
          </a:p>
        </p:txBody>
      </p:sp>
      <p:sp>
        <p:nvSpPr>
          <p:cNvPr id="120932" name="Text Box 100">
            <a:extLst>
              <a:ext uri="{FF2B5EF4-FFF2-40B4-BE49-F238E27FC236}">
                <a16:creationId xmlns:a16="http://schemas.microsoft.com/office/drawing/2014/main" id="{E68B794E-B904-BB45-9B9C-3D70D84FA7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8926" y="4481514"/>
            <a:ext cx="339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000">
                <a:solidFill>
                  <a:srgbClr val="FF0000"/>
                </a:solidFill>
                <a:latin typeface="Comic Sans MS" panose="030F0902030302020204" pitchFamily="66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9930655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09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09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09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209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209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209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209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209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209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209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209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209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929" grpId="0"/>
      <p:bldP spid="120930" grpId="0"/>
      <p:bldP spid="120931" grpId="0"/>
      <p:bldP spid="1209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5B404A-CFDD-CF44-9FA0-D0E66A8D04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9725" y="0"/>
            <a:ext cx="92925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6338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2C112C9-5BA4-9342-9EBB-0B6D8D4CEE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7129" y="0"/>
            <a:ext cx="92177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56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4D5C364-37B6-5841-9DA3-629DE10C45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7129" y="0"/>
            <a:ext cx="92177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6078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EBF1455-BA6F-9041-8E8B-193FD76B06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2642" y="0"/>
            <a:ext cx="9146715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3DC28F9-9EE7-F548-82AD-9320197130F4}"/>
              </a:ext>
            </a:extLst>
          </p:cNvPr>
          <p:cNvSpPr txBox="1"/>
          <p:nvPr/>
        </p:nvSpPr>
        <p:spPr>
          <a:xfrm>
            <a:off x="8425049" y="4528312"/>
            <a:ext cx="16704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N=19</a:t>
            </a:r>
          </a:p>
        </p:txBody>
      </p:sp>
    </p:spTree>
    <p:extLst>
      <p:ext uri="{BB962C8B-B14F-4D97-AF65-F5344CB8AC3E}">
        <p14:creationId xmlns:p14="http://schemas.microsoft.com/office/powerpoint/2010/main" val="24015391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2C48411-A7A7-8C4B-B223-8C503E79AC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5425" y="0"/>
            <a:ext cx="920115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C4B2DDE-8C56-BC40-ADFA-4F28797B352F}"/>
              </a:ext>
            </a:extLst>
          </p:cNvPr>
          <p:cNvSpPr txBox="1"/>
          <p:nvPr/>
        </p:nvSpPr>
        <p:spPr>
          <a:xfrm>
            <a:off x="8425049" y="4528312"/>
            <a:ext cx="16704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N=19</a:t>
            </a:r>
          </a:p>
        </p:txBody>
      </p:sp>
    </p:spTree>
    <p:extLst>
      <p:ext uri="{BB962C8B-B14F-4D97-AF65-F5344CB8AC3E}">
        <p14:creationId xmlns:p14="http://schemas.microsoft.com/office/powerpoint/2010/main" val="22507098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F05C10-E57D-214A-8D4E-4C02A65544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425" y="0"/>
            <a:ext cx="917115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467B114-03E8-9448-8FF7-A60A20360B7B}"/>
              </a:ext>
            </a:extLst>
          </p:cNvPr>
          <p:cNvSpPr txBox="1"/>
          <p:nvPr/>
        </p:nvSpPr>
        <p:spPr>
          <a:xfrm>
            <a:off x="4720153" y="5884147"/>
            <a:ext cx="16704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N=20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2CE6F1-4D78-A440-A6AA-46EF4967B2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3000" y="734630"/>
            <a:ext cx="2134476" cy="4699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330C9E6-8429-9645-BC6F-C348E00FD9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3000" y="1469260"/>
            <a:ext cx="1168400" cy="4699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E490325-97FF-944B-A6AF-7469509548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5953" y="1939160"/>
            <a:ext cx="1168400" cy="4699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6833ADC-913E-004A-9D0C-D2EEBBA306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2999" y="2707122"/>
            <a:ext cx="2167343" cy="871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489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396A6-B691-9F40-B099-E0049408B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46070"/>
            <a:ext cx="10515600" cy="1325563"/>
          </a:xfrm>
        </p:spPr>
        <p:txBody>
          <a:bodyPr/>
          <a:lstStyle/>
          <a:p>
            <a:r>
              <a:rPr lang="en-US" dirty="0"/>
              <a:t>Stem plots with split stems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CDF3D3-B0D0-B648-8DB3-B7A008E6A1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5659"/>
            <a:ext cx="12192000" cy="21232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1098983-0ED4-574C-834C-10A8B8E0EC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086" y="3242536"/>
            <a:ext cx="3645656" cy="14689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81572E5-68D9-5C45-AC09-8E54188188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5572" y="2764178"/>
            <a:ext cx="2692400" cy="24257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E0871BE-BDF0-9646-8F37-C0CEA4DB23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60379" y="2209121"/>
            <a:ext cx="2476500" cy="4445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D6A9944-BB73-7541-9923-B97251E030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024437"/>
            <a:ext cx="2515955" cy="177489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E57E14E-82B6-C44B-88AB-3AF0D2C09F4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17914" y="5024437"/>
            <a:ext cx="2570354" cy="1803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0555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3E2FA8E-7A34-644E-9451-05461ABDA9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9414" y="0"/>
            <a:ext cx="91731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88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A9FD4-151B-3349-F524-9882EC7E4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555" y="365125"/>
            <a:ext cx="11353800" cy="1325563"/>
          </a:xfrm>
        </p:spPr>
        <p:txBody>
          <a:bodyPr/>
          <a:lstStyle/>
          <a:p>
            <a:r>
              <a:rPr lang="en-US" dirty="0"/>
              <a:t>Difference between Histogram &amp; Bar Chart</a:t>
            </a:r>
            <a:endParaRPr lang="en-AU" dirty="0"/>
          </a:p>
        </p:txBody>
      </p:sp>
      <p:pic>
        <p:nvPicPr>
          <p:cNvPr id="1026" name="Picture 2" descr="Difference Between Histogram and Bar Graph (with Comparison Chart) - Key  Differences">
            <a:extLst>
              <a:ext uri="{FF2B5EF4-FFF2-40B4-BE49-F238E27FC236}">
                <a16:creationId xmlns:a16="http://schemas.microsoft.com/office/drawing/2014/main" id="{89334C85-EC87-5EB8-C83E-9F0CDE3B24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820" y="1884633"/>
            <a:ext cx="9232359" cy="404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ight Arrow 10">
            <a:extLst>
              <a:ext uri="{FF2B5EF4-FFF2-40B4-BE49-F238E27FC236}">
                <a16:creationId xmlns:a16="http://schemas.microsoft.com/office/drawing/2014/main" id="{0DBC4ED2-64E6-EE0D-132C-28538C669965}"/>
              </a:ext>
            </a:extLst>
          </p:cNvPr>
          <p:cNvSpPr/>
          <p:nvPr/>
        </p:nvSpPr>
        <p:spPr>
          <a:xfrm>
            <a:off x="1037771" y="4978089"/>
            <a:ext cx="1175657" cy="2198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10">
            <a:extLst>
              <a:ext uri="{FF2B5EF4-FFF2-40B4-BE49-F238E27FC236}">
                <a16:creationId xmlns:a16="http://schemas.microsoft.com/office/drawing/2014/main" id="{39E97725-A911-5644-8A2E-10598E9AD0B5}"/>
              </a:ext>
            </a:extLst>
          </p:cNvPr>
          <p:cNvSpPr/>
          <p:nvPr/>
        </p:nvSpPr>
        <p:spPr>
          <a:xfrm rot="10800000">
            <a:off x="10361038" y="4900269"/>
            <a:ext cx="1175657" cy="2198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10">
            <a:extLst>
              <a:ext uri="{FF2B5EF4-FFF2-40B4-BE49-F238E27FC236}">
                <a16:creationId xmlns:a16="http://schemas.microsoft.com/office/drawing/2014/main" id="{67B0F9CE-F032-C6E8-64E7-7440747D81F5}"/>
              </a:ext>
            </a:extLst>
          </p:cNvPr>
          <p:cNvSpPr/>
          <p:nvPr/>
        </p:nvSpPr>
        <p:spPr>
          <a:xfrm rot="5400000">
            <a:off x="2423268" y="2857456"/>
            <a:ext cx="1175657" cy="2198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10">
            <a:extLst>
              <a:ext uri="{FF2B5EF4-FFF2-40B4-BE49-F238E27FC236}">
                <a16:creationId xmlns:a16="http://schemas.microsoft.com/office/drawing/2014/main" id="{F08063C5-8E36-B399-8C84-0D2FE0109818}"/>
              </a:ext>
            </a:extLst>
          </p:cNvPr>
          <p:cNvSpPr/>
          <p:nvPr/>
        </p:nvSpPr>
        <p:spPr>
          <a:xfrm rot="5400000">
            <a:off x="7108751" y="2795851"/>
            <a:ext cx="1175657" cy="2198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3F680BA-4145-D47F-111D-BDE2C01AD5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37" y="4806258"/>
            <a:ext cx="1479820" cy="62780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EF0F24D-9831-18B5-26F5-50B2099792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2179" y="4646594"/>
            <a:ext cx="1479820" cy="605381"/>
          </a:xfrm>
          <a:prstGeom prst="rect">
            <a:avLst/>
          </a:prstGeom>
        </p:spPr>
      </p:pic>
      <p:pic>
        <p:nvPicPr>
          <p:cNvPr id="1028" name="Picture 4" descr="NO Space - Home | Facebook">
            <a:extLst>
              <a:ext uri="{FF2B5EF4-FFF2-40B4-BE49-F238E27FC236}">
                <a16:creationId xmlns:a16="http://schemas.microsoft.com/office/drawing/2014/main" id="{39D56507-A366-7DA5-0A40-C845D57308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417" y="1470163"/>
            <a:ext cx="1080074" cy="750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76E9237-C8E3-1F0E-637A-96EF5D7190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90156" y="1650916"/>
            <a:ext cx="874431" cy="587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167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3116BCC-70A9-8422-CF89-D4A3563E87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0746" y="94344"/>
            <a:ext cx="6649378" cy="32294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6082F1F-1A31-7E26-9648-3F2F50F5C3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1829" y="1381411"/>
            <a:ext cx="6270171" cy="5476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7356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83854-48F5-B749-8D3E-FA6A7DD58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801" y="100092"/>
            <a:ext cx="10515600" cy="1325563"/>
          </a:xfrm>
        </p:spPr>
        <p:txBody>
          <a:bodyPr/>
          <a:lstStyle/>
          <a:p>
            <a:r>
              <a:rPr lang="en-US" dirty="0"/>
              <a:t>Histogram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52E01-4024-144E-A19A-8D1282C095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286" y="1611392"/>
            <a:ext cx="10515600" cy="4160520"/>
          </a:xfrm>
        </p:spPr>
        <p:txBody>
          <a:bodyPr/>
          <a:lstStyle/>
          <a:p>
            <a:r>
              <a:rPr lang="en-US" dirty="0"/>
              <a:t>A statistical graph used to display the frequency distribution of a numerical variable; most suitable for medium to large sized data sets.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1EC02F-B8D1-1742-ACEC-97AFB22D22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1086" y="44133"/>
            <a:ext cx="6604000" cy="15113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649935F-D22C-8045-AF31-63FA8054BB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801" y="3956685"/>
            <a:ext cx="6553200" cy="1930400"/>
          </a:xfrm>
          <a:prstGeom prst="rect">
            <a:avLst/>
          </a:prstGeom>
        </p:spPr>
      </p:pic>
      <p:pic>
        <p:nvPicPr>
          <p:cNvPr id="7" name="Picture 6" descr="A screenshot of a cell phone screen with text&#10;&#10;Description automatically generated">
            <a:extLst>
              <a:ext uri="{FF2B5EF4-FFF2-40B4-BE49-F238E27FC236}">
                <a16:creationId xmlns:a16="http://schemas.microsoft.com/office/drawing/2014/main" id="{714D49FF-0D61-624D-955E-538094F403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8802" y="3239839"/>
            <a:ext cx="5319484" cy="3574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426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D041D-ECA1-4943-B529-908778EE8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4332" y="98022"/>
            <a:ext cx="9889965" cy="47016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The grouped frequency distribution: a large range of values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4539CE8-60D7-B74B-A1FC-EBB8F28805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43023"/>
            <a:ext cx="7277100" cy="21082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5B50560-E6B6-E342-8EBD-497187BC3F25}"/>
              </a:ext>
            </a:extLst>
          </p:cNvPr>
          <p:cNvSpPr/>
          <p:nvPr/>
        </p:nvSpPr>
        <p:spPr>
          <a:xfrm>
            <a:off x="0" y="3051223"/>
            <a:ext cx="7277100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+mj-lt"/>
              <a:buAutoNum type="arabicPeriod"/>
            </a:pPr>
            <a:r>
              <a:rPr lang="en-AU" sz="2200" dirty="0">
                <a:solidFill>
                  <a:srgbClr val="000000"/>
                </a:solidFill>
                <a:latin typeface="Aharoni"/>
              </a:rPr>
              <a:t>Set up a table as shown. Use five intervals: 30.0−34.9, 35.0−39.9, …, 50.0−54.9.</a:t>
            </a:r>
          </a:p>
          <a:p>
            <a:pPr>
              <a:buFont typeface="+mj-lt"/>
              <a:buAutoNum type="arabicPeriod"/>
            </a:pPr>
            <a:r>
              <a:rPr lang="en-AU" sz="2200" dirty="0">
                <a:solidFill>
                  <a:srgbClr val="000000"/>
                </a:solidFill>
                <a:latin typeface="Aharoni"/>
              </a:rPr>
              <a:t>List these intervals, in ascending order, under ‘Average hours worked’.</a:t>
            </a:r>
          </a:p>
          <a:p>
            <a:pPr>
              <a:buFont typeface="+mj-lt"/>
              <a:buAutoNum type="arabicPeriod"/>
            </a:pPr>
            <a:r>
              <a:rPr lang="en-AU" sz="2200" dirty="0">
                <a:solidFill>
                  <a:srgbClr val="000000"/>
                </a:solidFill>
                <a:latin typeface="Aharoni"/>
              </a:rPr>
              <a:t>Count the number of countries whose average working hours fall into each of the intervals.</a:t>
            </a:r>
            <a:br>
              <a:rPr lang="en-AU" sz="2200" dirty="0">
                <a:solidFill>
                  <a:srgbClr val="000000"/>
                </a:solidFill>
                <a:latin typeface="Aharoni"/>
              </a:rPr>
            </a:br>
            <a:r>
              <a:rPr lang="en-AU" sz="2200" dirty="0">
                <a:solidFill>
                  <a:srgbClr val="000000"/>
                </a:solidFill>
                <a:latin typeface="Aharoni"/>
              </a:rPr>
              <a:t>Record these values in the ‘Number’ column.</a:t>
            </a:r>
          </a:p>
          <a:p>
            <a:pPr>
              <a:buFont typeface="+mj-lt"/>
              <a:buAutoNum type="arabicPeriod"/>
            </a:pPr>
            <a:r>
              <a:rPr lang="en-AU" sz="2200" dirty="0">
                <a:solidFill>
                  <a:srgbClr val="000000"/>
                </a:solidFill>
                <a:latin typeface="Aharoni"/>
              </a:rPr>
              <a:t>Convert the counts into percentages and record in the ‘Percentage’ column.</a:t>
            </a:r>
          </a:p>
          <a:p>
            <a:pPr>
              <a:buFont typeface="+mj-lt"/>
              <a:buAutoNum type="arabicPeriod"/>
            </a:pPr>
            <a:r>
              <a:rPr lang="en-AU" sz="2200" dirty="0">
                <a:solidFill>
                  <a:srgbClr val="000000"/>
                </a:solidFill>
                <a:latin typeface="Aharoni"/>
              </a:rPr>
              <a:t>Total the number and percentage columns, which may not total 100% because of rounding.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0D21C3C7-B2BA-AB43-9BD3-8DA95E2789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5593938"/>
              </p:ext>
            </p:extLst>
          </p:nvPr>
        </p:nvGraphicFramePr>
        <p:xfrm>
          <a:off x="7445515" y="581324"/>
          <a:ext cx="4451958" cy="3135630"/>
        </p:xfrm>
        <a:graphic>
          <a:graphicData uri="http://schemas.openxmlformats.org/drawingml/2006/table">
            <a:tbl>
              <a:tblPr/>
              <a:tblGrid>
                <a:gridCol w="1483986">
                  <a:extLst>
                    <a:ext uri="{9D8B030D-6E8A-4147-A177-3AD203B41FA5}">
                      <a16:colId xmlns:a16="http://schemas.microsoft.com/office/drawing/2014/main" val="885258756"/>
                    </a:ext>
                  </a:extLst>
                </a:gridCol>
                <a:gridCol w="1483986">
                  <a:extLst>
                    <a:ext uri="{9D8B030D-6E8A-4147-A177-3AD203B41FA5}">
                      <a16:colId xmlns:a16="http://schemas.microsoft.com/office/drawing/2014/main" val="3488031000"/>
                    </a:ext>
                  </a:extLst>
                </a:gridCol>
                <a:gridCol w="1483986">
                  <a:extLst>
                    <a:ext uri="{9D8B030D-6E8A-4147-A177-3AD203B41FA5}">
                      <a16:colId xmlns:a16="http://schemas.microsoft.com/office/drawing/2014/main" val="2811314928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l" fontAlgn="b"/>
                      <a:r>
                        <a:rPr lang="en-AU" dirty="0">
                          <a:solidFill>
                            <a:srgbClr val="009EC6"/>
                          </a:solidFill>
                          <a:effectLst/>
                          <a:latin typeface="Aharoni"/>
                        </a:rPr>
                        <a:t>Average hours worked</a:t>
                      </a:r>
                      <a:endParaRPr lang="en-AU" dirty="0">
                        <a:solidFill>
                          <a:srgbClr val="000000"/>
                        </a:solidFill>
                        <a:effectLst/>
                        <a:latin typeface="Aharoni"/>
                      </a:endParaRPr>
                    </a:p>
                  </a:txBody>
                  <a:tcPr marL="95250" marR="95250" marT="47625" marB="47625" anchor="b">
                    <a:lnL>
                      <a:noFill/>
                    </a:lnL>
                    <a:lnR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9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AU">
                          <a:solidFill>
                            <a:srgbClr val="009EC6"/>
                          </a:solidFill>
                          <a:effectLst/>
                          <a:latin typeface="Aharoni"/>
                        </a:rPr>
                        <a:t>Frequency</a:t>
                      </a:r>
                      <a:endParaRPr lang="en-AU">
                        <a:solidFill>
                          <a:srgbClr val="000000"/>
                        </a:solidFill>
                        <a:effectLst/>
                        <a:latin typeface="Aharoni"/>
                      </a:endParaRPr>
                    </a:p>
                  </a:txBody>
                  <a:tcPr marL="95250" marR="95250" marT="47625" marB="47625" anchor="b">
                    <a:lnL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9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481179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dirty="0">
                          <a:solidFill>
                            <a:srgbClr val="009EC6"/>
                          </a:solidFill>
                          <a:effectLst/>
                          <a:latin typeface="Aharoni"/>
                        </a:rPr>
                        <a:t>Number</a:t>
                      </a:r>
                      <a:endParaRPr lang="en-AU" dirty="0">
                        <a:solidFill>
                          <a:srgbClr val="000000"/>
                        </a:solidFill>
                        <a:effectLst/>
                        <a:latin typeface="Aharoni"/>
                      </a:endParaRPr>
                    </a:p>
                  </a:txBody>
                  <a:tcPr marL="95250" marR="95250" marT="47625" marB="47625" anchor="b">
                    <a:lnL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>
                          <a:solidFill>
                            <a:srgbClr val="009EC6"/>
                          </a:solidFill>
                          <a:effectLst/>
                          <a:latin typeface="Aharoni"/>
                        </a:rPr>
                        <a:t>Percentage</a:t>
                      </a:r>
                      <a:endParaRPr lang="en-AU">
                        <a:solidFill>
                          <a:srgbClr val="000000"/>
                        </a:solidFill>
                        <a:effectLst/>
                        <a:latin typeface="Aharoni"/>
                      </a:endParaRPr>
                    </a:p>
                  </a:txBody>
                  <a:tcPr marL="95250" marR="95250" marT="47625" marB="47625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70851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AU" b="0" i="0" u="none" strike="noStrike" dirty="0">
                          <a:solidFill>
                            <a:srgbClr val="009EC6"/>
                          </a:solidFill>
                          <a:effectLst/>
                          <a:latin typeface="Aharoni"/>
                        </a:rPr>
                        <a:t>30.0−34.9</a:t>
                      </a:r>
                      <a:endParaRPr lang="en-AU" dirty="0">
                        <a:solidFill>
                          <a:srgbClr val="000000"/>
                        </a:solidFill>
                        <a:effectLst/>
                        <a:latin typeface="Aharoni"/>
                      </a:endParaRPr>
                    </a:p>
                  </a:txBody>
                  <a:tcPr marL="95250" marR="95250" marT="47625" marB="47625">
                    <a:lnL>
                      <a:noFill/>
                    </a:lnL>
                    <a:lnR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b="0" i="0" u="none" strike="noStrike" dirty="0">
                          <a:solidFill>
                            <a:srgbClr val="009EC6"/>
                          </a:solidFill>
                          <a:effectLst/>
                          <a:latin typeface="Aharoni"/>
                        </a:rPr>
                        <a:t>1</a:t>
                      </a:r>
                      <a:endParaRPr lang="en-AU" dirty="0">
                        <a:solidFill>
                          <a:srgbClr val="000000"/>
                        </a:solidFill>
                        <a:effectLst/>
                        <a:latin typeface="Aharoni"/>
                      </a:endParaRPr>
                    </a:p>
                  </a:txBody>
                  <a:tcPr marL="95250" marR="95250" marT="47625" marB="47625">
                    <a:lnL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dirty="0">
                          <a:solidFill>
                            <a:srgbClr val="009EC6"/>
                          </a:solidFill>
                          <a:effectLst/>
                          <a:latin typeface="Aharoni"/>
                        </a:rPr>
                        <a:t>  </a:t>
                      </a:r>
                      <a:r>
                        <a:rPr lang="en-AU" b="0" i="0" u="none" strike="noStrike" dirty="0">
                          <a:solidFill>
                            <a:srgbClr val="009EC6"/>
                          </a:solidFill>
                          <a:effectLst/>
                          <a:latin typeface="Aharoni"/>
                        </a:rPr>
                        <a:t>4.3</a:t>
                      </a:r>
                      <a:endParaRPr lang="en-AU" dirty="0">
                        <a:solidFill>
                          <a:srgbClr val="000000"/>
                        </a:solidFill>
                        <a:effectLst/>
                        <a:latin typeface="Aharoni"/>
                      </a:endParaRPr>
                    </a:p>
                  </a:txBody>
                  <a:tcPr marL="95250" marR="95250" marT="47625" marB="476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04687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AU" b="0" i="0" u="none" strike="noStrike" dirty="0">
                          <a:solidFill>
                            <a:srgbClr val="009EC6"/>
                          </a:solidFill>
                          <a:effectLst/>
                          <a:latin typeface="Aharoni"/>
                        </a:rPr>
                        <a:t>35.0−39.9</a:t>
                      </a:r>
                      <a:endParaRPr lang="en-AU" dirty="0">
                        <a:solidFill>
                          <a:srgbClr val="000000"/>
                        </a:solidFill>
                        <a:effectLst/>
                        <a:latin typeface="Aharoni"/>
                      </a:endParaRPr>
                    </a:p>
                  </a:txBody>
                  <a:tcPr marL="95250" marR="95250" marT="47625" marB="47625">
                    <a:lnL>
                      <a:noFill/>
                    </a:lnL>
                    <a:lnR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b="0" i="0" u="none" strike="noStrike" dirty="0">
                          <a:solidFill>
                            <a:srgbClr val="009EC6"/>
                          </a:solidFill>
                          <a:effectLst/>
                          <a:latin typeface="Aharoni"/>
                        </a:rPr>
                        <a:t>6</a:t>
                      </a:r>
                      <a:endParaRPr lang="en-AU" dirty="0">
                        <a:solidFill>
                          <a:srgbClr val="000000"/>
                        </a:solidFill>
                        <a:effectLst/>
                        <a:latin typeface="Aharoni"/>
                      </a:endParaRPr>
                    </a:p>
                  </a:txBody>
                  <a:tcPr marL="95250" marR="95250" marT="47625" marB="47625">
                    <a:lnL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b="0" i="0" u="none" strike="noStrike" dirty="0">
                          <a:solidFill>
                            <a:srgbClr val="009EC6"/>
                          </a:solidFill>
                          <a:effectLst/>
                          <a:latin typeface="Aharoni"/>
                        </a:rPr>
                        <a:t>26.1</a:t>
                      </a:r>
                      <a:endParaRPr lang="en-AU" dirty="0">
                        <a:solidFill>
                          <a:srgbClr val="000000"/>
                        </a:solidFill>
                        <a:effectLst/>
                        <a:latin typeface="Aharoni"/>
                      </a:endParaRPr>
                    </a:p>
                  </a:txBody>
                  <a:tcPr marL="95250" marR="95250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3780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AU" b="0" i="0" u="none" strike="noStrike" dirty="0">
                          <a:solidFill>
                            <a:srgbClr val="009EC6"/>
                          </a:solidFill>
                          <a:effectLst/>
                          <a:latin typeface="Aharoni"/>
                        </a:rPr>
                        <a:t>40.0−44.9</a:t>
                      </a:r>
                      <a:endParaRPr lang="en-AU" dirty="0">
                        <a:solidFill>
                          <a:srgbClr val="000000"/>
                        </a:solidFill>
                        <a:effectLst/>
                        <a:latin typeface="Aharoni"/>
                      </a:endParaRPr>
                    </a:p>
                  </a:txBody>
                  <a:tcPr marL="95250" marR="95250" marT="47625" marB="47625">
                    <a:lnL>
                      <a:noFill/>
                    </a:lnL>
                    <a:lnR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b="0" i="0" u="none" strike="noStrike" dirty="0">
                          <a:solidFill>
                            <a:srgbClr val="009EC6"/>
                          </a:solidFill>
                          <a:effectLst/>
                          <a:latin typeface="Aharoni"/>
                        </a:rPr>
                        <a:t>8</a:t>
                      </a:r>
                      <a:endParaRPr lang="en-AU" dirty="0">
                        <a:solidFill>
                          <a:srgbClr val="000000"/>
                        </a:solidFill>
                        <a:effectLst/>
                        <a:latin typeface="Aharoni"/>
                      </a:endParaRPr>
                    </a:p>
                  </a:txBody>
                  <a:tcPr marL="95250" marR="95250" marT="47625" marB="47625">
                    <a:lnL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b="0" i="0" u="none" strike="noStrike" dirty="0">
                          <a:solidFill>
                            <a:srgbClr val="009EC6"/>
                          </a:solidFill>
                          <a:effectLst/>
                          <a:latin typeface="Aharoni"/>
                        </a:rPr>
                        <a:t>34.8</a:t>
                      </a:r>
                      <a:endParaRPr lang="en-AU" dirty="0">
                        <a:solidFill>
                          <a:srgbClr val="000000"/>
                        </a:solidFill>
                        <a:effectLst/>
                        <a:latin typeface="Aharoni"/>
                      </a:endParaRPr>
                    </a:p>
                  </a:txBody>
                  <a:tcPr marL="95250" marR="95250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38468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AU" b="0" i="0" u="none" strike="noStrike" dirty="0">
                          <a:solidFill>
                            <a:srgbClr val="009EC6"/>
                          </a:solidFill>
                          <a:effectLst/>
                          <a:latin typeface="Aharoni"/>
                        </a:rPr>
                        <a:t>45.0−49.9</a:t>
                      </a:r>
                      <a:endParaRPr lang="en-AU" dirty="0">
                        <a:solidFill>
                          <a:srgbClr val="000000"/>
                        </a:solidFill>
                        <a:effectLst/>
                        <a:latin typeface="Aharoni"/>
                      </a:endParaRPr>
                    </a:p>
                  </a:txBody>
                  <a:tcPr marL="95250" marR="95250" marT="47625" marB="47625">
                    <a:lnL>
                      <a:noFill/>
                    </a:lnL>
                    <a:lnR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b="0" i="0" u="none" strike="noStrike" dirty="0">
                          <a:solidFill>
                            <a:srgbClr val="009EC6"/>
                          </a:solidFill>
                          <a:effectLst/>
                          <a:latin typeface="Aharoni"/>
                        </a:rPr>
                        <a:t>5</a:t>
                      </a:r>
                      <a:endParaRPr lang="en-AU" dirty="0">
                        <a:solidFill>
                          <a:srgbClr val="000000"/>
                        </a:solidFill>
                        <a:effectLst/>
                        <a:latin typeface="Aharoni"/>
                      </a:endParaRPr>
                    </a:p>
                  </a:txBody>
                  <a:tcPr marL="95250" marR="95250" marT="47625" marB="47625">
                    <a:lnL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b="0" i="0" u="none" strike="noStrike" dirty="0">
                          <a:solidFill>
                            <a:srgbClr val="009EC6"/>
                          </a:solidFill>
                          <a:effectLst/>
                          <a:latin typeface="Aharoni"/>
                        </a:rPr>
                        <a:t>21.7</a:t>
                      </a:r>
                      <a:endParaRPr lang="en-AU" dirty="0">
                        <a:solidFill>
                          <a:srgbClr val="000000"/>
                        </a:solidFill>
                        <a:effectLst/>
                        <a:latin typeface="Aharoni"/>
                      </a:endParaRPr>
                    </a:p>
                  </a:txBody>
                  <a:tcPr marL="95250" marR="95250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95849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AU" b="0" i="0" u="none" strike="noStrike" dirty="0">
                          <a:solidFill>
                            <a:srgbClr val="009EC6"/>
                          </a:solidFill>
                          <a:effectLst/>
                          <a:latin typeface="Aharoni"/>
                        </a:rPr>
                        <a:t>50.0−54.9</a:t>
                      </a:r>
                      <a:endParaRPr lang="en-AU" dirty="0">
                        <a:solidFill>
                          <a:srgbClr val="000000"/>
                        </a:solidFill>
                        <a:effectLst/>
                        <a:latin typeface="Aharoni"/>
                      </a:endParaRPr>
                    </a:p>
                  </a:txBody>
                  <a:tcPr marL="95250" marR="95250" marT="47625" marB="47625">
                    <a:lnL>
                      <a:noFill/>
                    </a:lnL>
                    <a:lnR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b="0" i="0" u="none" strike="noStrike" dirty="0">
                          <a:solidFill>
                            <a:srgbClr val="009EC6"/>
                          </a:solidFill>
                          <a:effectLst/>
                          <a:latin typeface="Aharoni"/>
                        </a:rPr>
                        <a:t>3</a:t>
                      </a:r>
                      <a:endParaRPr lang="en-AU" dirty="0">
                        <a:solidFill>
                          <a:srgbClr val="000000"/>
                        </a:solidFill>
                        <a:effectLst/>
                        <a:latin typeface="Aharoni"/>
                      </a:endParaRPr>
                    </a:p>
                  </a:txBody>
                  <a:tcPr marL="95250" marR="95250" marT="47625" marB="47625">
                    <a:lnL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b="0" i="0" u="none" strike="noStrike" dirty="0">
                          <a:solidFill>
                            <a:srgbClr val="009EC6"/>
                          </a:solidFill>
                          <a:effectLst/>
                          <a:latin typeface="Aharoni"/>
                        </a:rPr>
                        <a:t>13.0</a:t>
                      </a:r>
                      <a:endParaRPr lang="en-AU" dirty="0">
                        <a:solidFill>
                          <a:srgbClr val="000000"/>
                        </a:solidFill>
                        <a:effectLst/>
                        <a:latin typeface="Aharoni"/>
                      </a:endParaRPr>
                    </a:p>
                  </a:txBody>
                  <a:tcPr marL="95250" marR="95250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11163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AU">
                          <a:solidFill>
                            <a:srgbClr val="009EC6"/>
                          </a:solidFill>
                          <a:effectLst/>
                          <a:latin typeface="Aharoni"/>
                        </a:rPr>
                        <a:t>Total</a:t>
                      </a:r>
                      <a:endParaRPr lang="en-AU">
                        <a:solidFill>
                          <a:srgbClr val="000000"/>
                        </a:solidFill>
                        <a:effectLst/>
                        <a:latin typeface="Aharoni"/>
                      </a:endParaRPr>
                    </a:p>
                  </a:txBody>
                  <a:tcPr marL="95250" marR="95250" marT="47625" marB="47625">
                    <a:lnL>
                      <a:noFill/>
                    </a:lnL>
                    <a:lnR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b="0" i="0" u="none" strike="noStrike" dirty="0">
                          <a:solidFill>
                            <a:srgbClr val="009EC6"/>
                          </a:solidFill>
                          <a:effectLst/>
                          <a:latin typeface="Aharoni"/>
                        </a:rPr>
                        <a:t>23</a:t>
                      </a:r>
                      <a:endParaRPr lang="en-AU" dirty="0">
                        <a:solidFill>
                          <a:srgbClr val="000000"/>
                        </a:solidFill>
                        <a:effectLst/>
                        <a:latin typeface="Aharoni"/>
                      </a:endParaRPr>
                    </a:p>
                  </a:txBody>
                  <a:tcPr marL="95250" marR="95250" marT="47625" marB="47625">
                    <a:lnL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b="0" i="0" u="none" strike="noStrike" dirty="0">
                          <a:solidFill>
                            <a:srgbClr val="009EC6"/>
                          </a:solidFill>
                          <a:effectLst/>
                          <a:latin typeface="Aharoni"/>
                        </a:rPr>
                        <a:t>99.9</a:t>
                      </a:r>
                      <a:endParaRPr lang="en-AU" dirty="0">
                        <a:solidFill>
                          <a:srgbClr val="000000"/>
                        </a:solidFill>
                        <a:effectLst/>
                        <a:latin typeface="Aharoni"/>
                      </a:endParaRPr>
                    </a:p>
                  </a:txBody>
                  <a:tcPr marL="95250" marR="95250" marT="47625" marB="476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8936189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89571BEF-5337-6149-8DF5-70E527040877}"/>
                  </a:ext>
                </a:extLst>
              </p14:cNvPr>
              <p14:cNvContentPartPr/>
              <p14:nvPr/>
            </p14:nvContentPartPr>
            <p14:xfrm>
              <a:off x="3304435" y="2858578"/>
              <a:ext cx="97416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89571BEF-5337-6149-8DF5-70E52704087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50795" y="2750578"/>
                <a:ext cx="10818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F34A5B0A-4852-204F-8EB4-842C730B0494}"/>
                  </a:ext>
                </a:extLst>
              </p14:cNvPr>
              <p14:cNvContentPartPr/>
              <p14:nvPr/>
            </p14:nvContentPartPr>
            <p14:xfrm>
              <a:off x="1246315" y="3530338"/>
              <a:ext cx="4193640" cy="532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F34A5B0A-4852-204F-8EB4-842C730B049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92315" y="3422698"/>
                <a:ext cx="4301280" cy="26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1971120B-723C-E64A-A050-70BF82D668FA}"/>
                  </a:ext>
                </a:extLst>
              </p14:cNvPr>
              <p14:cNvContentPartPr/>
              <p14:nvPr/>
            </p14:nvContentPartPr>
            <p14:xfrm>
              <a:off x="6251035" y="2185027"/>
              <a:ext cx="305640" cy="2980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1971120B-723C-E64A-A050-70BF82D668F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242395" y="2176387"/>
                <a:ext cx="323280" cy="31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F6F15D0A-0D20-DF4F-8D74-B0CF80CA5503}"/>
                  </a:ext>
                </a:extLst>
              </p14:cNvPr>
              <p14:cNvContentPartPr/>
              <p14:nvPr/>
            </p14:nvContentPartPr>
            <p14:xfrm>
              <a:off x="5533555" y="1690747"/>
              <a:ext cx="455760" cy="2923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F6F15D0A-0D20-DF4F-8D74-B0CF80CA550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515915" y="1673107"/>
                <a:ext cx="491400" cy="32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1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CBD84819-6C3C-3147-BFFF-B25153E7B5C2}"/>
                  </a:ext>
                </a:extLst>
              </p14:cNvPr>
              <p14:cNvContentPartPr/>
              <p14:nvPr/>
            </p14:nvContentPartPr>
            <p14:xfrm>
              <a:off x="4400995" y="2223187"/>
              <a:ext cx="345240" cy="2527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CBD84819-6C3C-3147-BFFF-B25153E7B5C2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382995" y="2205547"/>
                <a:ext cx="380880" cy="28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62A30EAF-525E-B744-946A-15955C086965}"/>
                  </a:ext>
                </a:extLst>
              </p14:cNvPr>
              <p14:cNvContentPartPr/>
              <p14:nvPr/>
            </p14:nvContentPartPr>
            <p14:xfrm>
              <a:off x="3183835" y="1735027"/>
              <a:ext cx="344160" cy="2746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62A30EAF-525E-B744-946A-15955C086965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166195" y="1717387"/>
                <a:ext cx="379800" cy="31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E5687D6-4E89-E141-AD75-ECBC6BC6398A}"/>
                  </a:ext>
                </a:extLst>
              </p:cNvPr>
              <p:cNvSpPr txBox="1"/>
              <p:nvPr/>
            </p:nvSpPr>
            <p:spPr>
              <a:xfrm>
                <a:off x="6963098" y="3299445"/>
                <a:ext cx="4421414" cy="41772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23</m:t>
                          </m:r>
                        </m:den>
                      </m:f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A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100%=4.3%</m:t>
                      </m:r>
                    </m:oMath>
                  </m:oMathPara>
                </a14:m>
                <a:endParaRPr lang="en-AU" b="0" dirty="0">
                  <a:ea typeface="Cambria Math" panose="02040503050406030204" pitchFamily="18" charset="0"/>
                </a:endParaRPr>
              </a:p>
              <a:p>
                <a:endParaRPr lang="en-AU" sz="1400" b="0" dirty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23</m:t>
                          </m:r>
                        </m:den>
                      </m:f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A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100%=26.1%</m:t>
                      </m:r>
                    </m:oMath>
                  </m:oMathPara>
                </a14:m>
                <a:endParaRPr lang="en-AU" b="0" dirty="0">
                  <a:ea typeface="Cambria Math" panose="02040503050406030204" pitchFamily="18" charset="0"/>
                </a:endParaRPr>
              </a:p>
              <a:p>
                <a:endParaRPr lang="en-AU" sz="1400" b="0" dirty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23</m:t>
                          </m:r>
                        </m:den>
                      </m:f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A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100%=34.8%</m:t>
                      </m:r>
                    </m:oMath>
                  </m:oMathPara>
                </a14:m>
                <a:endParaRPr lang="en-AU" b="0" dirty="0">
                  <a:ea typeface="Cambria Math" panose="02040503050406030204" pitchFamily="18" charset="0"/>
                </a:endParaRPr>
              </a:p>
              <a:p>
                <a:endParaRPr lang="en-AU" sz="1400" b="0" dirty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23</m:t>
                          </m:r>
                        </m:den>
                      </m:f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A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100%=21.7%</m:t>
                      </m:r>
                    </m:oMath>
                  </m:oMathPara>
                </a14:m>
                <a:endParaRPr lang="en-AU" b="0" dirty="0">
                  <a:ea typeface="Cambria Math" panose="02040503050406030204" pitchFamily="18" charset="0"/>
                </a:endParaRPr>
              </a:p>
              <a:p>
                <a:endParaRPr lang="en-AU" sz="1400" b="0" dirty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23</m:t>
                          </m:r>
                        </m:den>
                      </m:f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A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100%=13.0%</m:t>
                      </m:r>
                    </m:oMath>
                  </m:oMathPara>
                </a14:m>
                <a:endParaRPr lang="en-AU" b="0" dirty="0">
                  <a:ea typeface="Cambria Math" panose="02040503050406030204" pitchFamily="18" charset="0"/>
                </a:endParaRPr>
              </a:p>
              <a:p>
                <a:endParaRPr lang="en-AU" b="0" dirty="0">
                  <a:ea typeface="Cambria Math" panose="02040503050406030204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E5687D6-4E89-E141-AD75-ECBC6BC639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3098" y="3299445"/>
                <a:ext cx="4421414" cy="417723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2EEBC9A3-387E-0E46-B06C-797D42256C62}"/>
                  </a:ext>
                </a:extLst>
              </p14:cNvPr>
              <p14:cNvContentPartPr/>
              <p14:nvPr/>
            </p14:nvContentPartPr>
            <p14:xfrm>
              <a:off x="9424714" y="1500037"/>
              <a:ext cx="493560" cy="3074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2EEBC9A3-387E-0E46-B06C-797D42256C62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9415714" y="1491037"/>
                <a:ext cx="511200" cy="32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2BF06B4C-A803-1248-81C5-F046CDA34420}"/>
                  </a:ext>
                </a:extLst>
              </p14:cNvPr>
              <p14:cNvContentPartPr/>
              <p14:nvPr/>
            </p14:nvContentPartPr>
            <p14:xfrm>
              <a:off x="9424714" y="3014218"/>
              <a:ext cx="470520" cy="3110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2BF06B4C-A803-1248-81C5-F046CDA34420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9406714" y="2996239"/>
                <a:ext cx="506160" cy="3466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88005F72-5A73-6A4A-BFCE-78F83F437A3E}"/>
                  </a:ext>
                </a:extLst>
              </p14:cNvPr>
              <p14:cNvContentPartPr/>
              <p14:nvPr/>
            </p14:nvContentPartPr>
            <p14:xfrm>
              <a:off x="10685197" y="3325258"/>
              <a:ext cx="964800" cy="4701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88005F72-5A73-6A4A-BFCE-78F83F437A3E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0676197" y="3316258"/>
                <a:ext cx="982440" cy="487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48303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7D8F9AB-FC14-5A47-B6E0-96D3EE6172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7029465" cy="725714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1220F2B-A0B4-594E-BD8B-7B794A5A86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3017940"/>
              </p:ext>
            </p:extLst>
          </p:nvPr>
        </p:nvGraphicFramePr>
        <p:xfrm>
          <a:off x="7964714" y="46777"/>
          <a:ext cx="3937000" cy="2861310"/>
        </p:xfrm>
        <a:graphic>
          <a:graphicData uri="http://schemas.openxmlformats.org/drawingml/2006/table">
            <a:tbl>
              <a:tblPr/>
              <a:tblGrid>
                <a:gridCol w="1968500">
                  <a:extLst>
                    <a:ext uri="{9D8B030D-6E8A-4147-A177-3AD203B41FA5}">
                      <a16:colId xmlns:a16="http://schemas.microsoft.com/office/drawing/2014/main" val="1409670974"/>
                    </a:ext>
                  </a:extLst>
                </a:gridCol>
                <a:gridCol w="1968500">
                  <a:extLst>
                    <a:ext uri="{9D8B030D-6E8A-4147-A177-3AD203B41FA5}">
                      <a16:colId xmlns:a16="http://schemas.microsoft.com/office/drawing/2014/main" val="2900645685"/>
                    </a:ext>
                  </a:extLst>
                </a:gridCol>
              </a:tblGrid>
              <a:tr h="368660">
                <a:tc>
                  <a:txBody>
                    <a:bodyPr/>
                    <a:lstStyle/>
                    <a:p>
                      <a:pPr algn="l" fontAlgn="b"/>
                      <a:r>
                        <a:rPr lang="en-AU" i="1">
                          <a:effectLst/>
                          <a:latin typeface="Abadi"/>
                        </a:rPr>
                        <a:t>Average hours worked</a:t>
                      </a:r>
                      <a:endParaRPr lang="en-AU">
                        <a:effectLst/>
                        <a:latin typeface="Abadi"/>
                      </a:endParaRPr>
                    </a:p>
                  </a:txBody>
                  <a:tcPr marL="95250" marR="95250" marT="47625" marB="476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i="1">
                          <a:effectLst/>
                          <a:latin typeface="Abadi"/>
                        </a:rPr>
                        <a:t>Frequency</a:t>
                      </a:r>
                      <a:endParaRPr lang="en-AU">
                        <a:effectLst/>
                        <a:latin typeface="Abadi"/>
                      </a:endParaRPr>
                    </a:p>
                  </a:txBody>
                  <a:tcPr marL="95250" marR="95250" marT="47625" marB="476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7964620"/>
                  </a:ext>
                </a:extLst>
              </a:tr>
              <a:tr h="368660">
                <a:tc>
                  <a:txBody>
                    <a:bodyPr/>
                    <a:lstStyle/>
                    <a:p>
                      <a:pPr algn="ctr" fontAlgn="t"/>
                      <a:r>
                        <a:rPr lang="en-AU" b="0" i="0" u="none" strike="noStrike" dirty="0">
                          <a:effectLst/>
                          <a:latin typeface="Abadi"/>
                        </a:rPr>
                        <a:t>30.0</a:t>
                      </a:r>
                      <a:r>
                        <a:rPr lang="en-AU" dirty="0">
                          <a:effectLst/>
                          <a:latin typeface="Abadi"/>
                        </a:rPr>
                        <a:t>–</a:t>
                      </a:r>
                      <a:r>
                        <a:rPr lang="en-AU" b="0" i="0" u="none" strike="noStrike" dirty="0">
                          <a:effectLst/>
                          <a:latin typeface="Abadi"/>
                        </a:rPr>
                        <a:t>34.9</a:t>
                      </a:r>
                      <a:endParaRPr lang="en-AU" dirty="0">
                        <a:effectLst/>
                        <a:latin typeface="Abadi"/>
                      </a:endParaRPr>
                    </a:p>
                  </a:txBody>
                  <a:tcPr marL="95250" marR="95250" marT="47625" marB="476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dirty="0">
                          <a:effectLst/>
                          <a:latin typeface="Abadi"/>
                        </a:rPr>
                        <a:t>  </a:t>
                      </a:r>
                      <a:r>
                        <a:rPr lang="en-AU" b="0" i="0" u="none" strike="noStrike" dirty="0">
                          <a:effectLst/>
                          <a:latin typeface="Abadi"/>
                        </a:rPr>
                        <a:t>1</a:t>
                      </a:r>
                      <a:endParaRPr lang="en-AU" dirty="0">
                        <a:effectLst/>
                        <a:latin typeface="Abadi"/>
                      </a:endParaRPr>
                    </a:p>
                  </a:txBody>
                  <a:tcPr marL="95250" marR="95250" marT="47625" marB="476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6959952"/>
                  </a:ext>
                </a:extLst>
              </a:tr>
              <a:tr h="368660">
                <a:tc>
                  <a:txBody>
                    <a:bodyPr/>
                    <a:lstStyle/>
                    <a:p>
                      <a:pPr algn="ctr" fontAlgn="t"/>
                      <a:r>
                        <a:rPr lang="en-AU" b="0" i="0" u="none" strike="noStrike" dirty="0">
                          <a:effectLst/>
                          <a:latin typeface="Abadi"/>
                        </a:rPr>
                        <a:t>35.0</a:t>
                      </a:r>
                      <a:r>
                        <a:rPr lang="en-AU" dirty="0">
                          <a:effectLst/>
                          <a:latin typeface="Abadi"/>
                        </a:rPr>
                        <a:t>–</a:t>
                      </a:r>
                      <a:r>
                        <a:rPr lang="en-AU" b="0" i="0" u="none" strike="noStrike" dirty="0">
                          <a:effectLst/>
                          <a:latin typeface="Abadi"/>
                        </a:rPr>
                        <a:t>39.9</a:t>
                      </a:r>
                      <a:endParaRPr lang="en-AU" dirty="0">
                        <a:effectLst/>
                        <a:latin typeface="Abadi"/>
                      </a:endParaRPr>
                    </a:p>
                  </a:txBody>
                  <a:tcPr marL="95250" marR="95250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dirty="0">
                          <a:effectLst/>
                          <a:latin typeface="Abadi"/>
                        </a:rPr>
                        <a:t>  </a:t>
                      </a:r>
                      <a:r>
                        <a:rPr lang="en-AU" b="0" i="0" u="none" strike="noStrike" dirty="0">
                          <a:effectLst/>
                          <a:latin typeface="Abadi"/>
                        </a:rPr>
                        <a:t>6</a:t>
                      </a:r>
                      <a:endParaRPr lang="en-AU" dirty="0">
                        <a:effectLst/>
                        <a:latin typeface="Abadi"/>
                      </a:endParaRPr>
                    </a:p>
                  </a:txBody>
                  <a:tcPr marL="95250" marR="95250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6496501"/>
                  </a:ext>
                </a:extLst>
              </a:tr>
              <a:tr h="368660">
                <a:tc>
                  <a:txBody>
                    <a:bodyPr/>
                    <a:lstStyle/>
                    <a:p>
                      <a:pPr algn="ctr" fontAlgn="t"/>
                      <a:r>
                        <a:rPr lang="en-AU" b="0" i="0" u="none" strike="noStrike" dirty="0">
                          <a:effectLst/>
                          <a:latin typeface="Abadi"/>
                        </a:rPr>
                        <a:t>40.0</a:t>
                      </a:r>
                      <a:r>
                        <a:rPr lang="en-AU" dirty="0">
                          <a:effectLst/>
                          <a:latin typeface="Abadi"/>
                        </a:rPr>
                        <a:t>–</a:t>
                      </a:r>
                      <a:r>
                        <a:rPr lang="en-AU" b="0" i="0" u="none" strike="noStrike" dirty="0">
                          <a:effectLst/>
                          <a:latin typeface="Abadi"/>
                        </a:rPr>
                        <a:t>44.9</a:t>
                      </a:r>
                      <a:endParaRPr lang="en-AU" dirty="0">
                        <a:effectLst/>
                        <a:latin typeface="Abadi"/>
                      </a:endParaRPr>
                    </a:p>
                  </a:txBody>
                  <a:tcPr marL="95250" marR="95250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dirty="0">
                          <a:effectLst/>
                          <a:latin typeface="Abadi"/>
                        </a:rPr>
                        <a:t>  </a:t>
                      </a:r>
                      <a:r>
                        <a:rPr lang="en-AU" b="0" i="0" u="none" strike="noStrike" dirty="0">
                          <a:effectLst/>
                          <a:latin typeface="Abadi"/>
                        </a:rPr>
                        <a:t>8</a:t>
                      </a:r>
                      <a:endParaRPr lang="en-AU" dirty="0">
                        <a:effectLst/>
                        <a:latin typeface="Abadi"/>
                      </a:endParaRPr>
                    </a:p>
                  </a:txBody>
                  <a:tcPr marL="95250" marR="95250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7835226"/>
                  </a:ext>
                </a:extLst>
              </a:tr>
              <a:tr h="368660">
                <a:tc>
                  <a:txBody>
                    <a:bodyPr/>
                    <a:lstStyle/>
                    <a:p>
                      <a:pPr algn="ctr" fontAlgn="t"/>
                      <a:r>
                        <a:rPr lang="en-AU" b="0" i="0" u="none" strike="noStrike" dirty="0">
                          <a:effectLst/>
                          <a:latin typeface="Abadi"/>
                        </a:rPr>
                        <a:t>45.0</a:t>
                      </a:r>
                      <a:r>
                        <a:rPr lang="en-AU" dirty="0">
                          <a:effectLst/>
                          <a:latin typeface="Abadi"/>
                        </a:rPr>
                        <a:t>–</a:t>
                      </a:r>
                      <a:r>
                        <a:rPr lang="en-AU" b="0" i="0" u="none" strike="noStrike" dirty="0">
                          <a:effectLst/>
                          <a:latin typeface="Abadi"/>
                        </a:rPr>
                        <a:t>49.9</a:t>
                      </a:r>
                      <a:endParaRPr lang="en-AU" dirty="0">
                        <a:effectLst/>
                        <a:latin typeface="Abadi"/>
                      </a:endParaRPr>
                    </a:p>
                  </a:txBody>
                  <a:tcPr marL="95250" marR="95250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dirty="0">
                          <a:effectLst/>
                          <a:latin typeface="Abadi"/>
                        </a:rPr>
                        <a:t>  </a:t>
                      </a:r>
                      <a:r>
                        <a:rPr lang="en-AU" b="0" i="0" u="none" strike="noStrike" dirty="0">
                          <a:effectLst/>
                          <a:latin typeface="Abadi"/>
                        </a:rPr>
                        <a:t>5</a:t>
                      </a:r>
                      <a:endParaRPr lang="en-AU" dirty="0">
                        <a:effectLst/>
                        <a:latin typeface="Abadi"/>
                      </a:endParaRPr>
                    </a:p>
                  </a:txBody>
                  <a:tcPr marL="95250" marR="95250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6453406"/>
                  </a:ext>
                </a:extLst>
              </a:tr>
              <a:tr h="368660">
                <a:tc>
                  <a:txBody>
                    <a:bodyPr/>
                    <a:lstStyle/>
                    <a:p>
                      <a:pPr algn="ctr" fontAlgn="t"/>
                      <a:r>
                        <a:rPr lang="en-AU" b="0" i="0" u="none" strike="noStrike" dirty="0">
                          <a:effectLst/>
                          <a:latin typeface="Abadi"/>
                        </a:rPr>
                        <a:t>50.0</a:t>
                      </a:r>
                      <a:r>
                        <a:rPr lang="en-AU" dirty="0">
                          <a:effectLst/>
                          <a:latin typeface="Abadi"/>
                        </a:rPr>
                        <a:t>–</a:t>
                      </a:r>
                      <a:r>
                        <a:rPr lang="en-AU" b="0" i="0" u="none" strike="noStrike" dirty="0">
                          <a:effectLst/>
                          <a:latin typeface="Abadi"/>
                        </a:rPr>
                        <a:t>54.9</a:t>
                      </a:r>
                      <a:endParaRPr lang="en-AU" dirty="0">
                        <a:effectLst/>
                        <a:latin typeface="Abadi"/>
                      </a:endParaRPr>
                    </a:p>
                  </a:txBody>
                  <a:tcPr marL="95250" marR="95250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dirty="0">
                          <a:effectLst/>
                          <a:latin typeface="Abadi"/>
                        </a:rPr>
                        <a:t>  </a:t>
                      </a:r>
                      <a:r>
                        <a:rPr lang="en-AU" b="0" i="0" u="none" strike="noStrike" dirty="0">
                          <a:effectLst/>
                          <a:latin typeface="Abadi"/>
                        </a:rPr>
                        <a:t>3</a:t>
                      </a:r>
                      <a:endParaRPr lang="en-AU" dirty="0">
                        <a:effectLst/>
                        <a:latin typeface="Abadi"/>
                      </a:endParaRPr>
                    </a:p>
                  </a:txBody>
                  <a:tcPr marL="95250" marR="95250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0958104"/>
                  </a:ext>
                </a:extLst>
              </a:tr>
              <a:tr h="368660">
                <a:tc>
                  <a:txBody>
                    <a:bodyPr/>
                    <a:lstStyle/>
                    <a:p>
                      <a:pPr algn="ctr" fontAlgn="t"/>
                      <a:r>
                        <a:rPr lang="en-AU" i="1" dirty="0">
                          <a:effectLst/>
                          <a:latin typeface="Abadi"/>
                        </a:rPr>
                        <a:t>Total</a:t>
                      </a:r>
                      <a:endParaRPr lang="en-AU" dirty="0">
                        <a:effectLst/>
                        <a:latin typeface="Abadi"/>
                      </a:endParaRPr>
                    </a:p>
                  </a:txBody>
                  <a:tcPr marL="95250" marR="95250" marT="47625" marB="476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b="0" i="0" u="none" strike="noStrike" dirty="0">
                          <a:effectLst/>
                          <a:latin typeface="Abadi"/>
                        </a:rPr>
                        <a:t>23</a:t>
                      </a:r>
                      <a:endParaRPr lang="en-AU" dirty="0">
                        <a:effectLst/>
                        <a:latin typeface="Abadi"/>
                      </a:endParaRPr>
                    </a:p>
                  </a:txBody>
                  <a:tcPr marL="95250" marR="95250" marT="47625" marB="476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443225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:a16="http://schemas.microsoft.com/office/drawing/2014/main" id="{5865D330-AED9-0945-9684-205C4AEDE1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64715" y="0"/>
            <a:ext cx="4564638" cy="644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C8281BE-BDCB-A04E-9AC5-AA3D41E3A7AD}"/>
              </a:ext>
            </a:extLst>
          </p:cNvPr>
          <p:cNvSpPr/>
          <p:nvPr/>
        </p:nvSpPr>
        <p:spPr>
          <a:xfrm>
            <a:off x="5805714" y="3588996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+mj-lt"/>
              <a:buAutoNum type="arabicPeriod"/>
            </a:pPr>
            <a:r>
              <a:rPr lang="en-AU" dirty="0">
                <a:solidFill>
                  <a:srgbClr val="000000"/>
                </a:solidFill>
                <a:latin typeface="Open Sans"/>
              </a:rPr>
              <a:t>Label the horizontal axis with the variable name, ‘Average hours worked’. Mark the scale using the start of each interval: 30, 35, …</a:t>
            </a:r>
          </a:p>
          <a:p>
            <a:pPr>
              <a:buFont typeface="+mj-lt"/>
              <a:buAutoNum type="arabicPeriod"/>
            </a:pPr>
            <a:r>
              <a:rPr lang="en-AU" dirty="0">
                <a:solidFill>
                  <a:srgbClr val="000000"/>
                </a:solidFill>
                <a:latin typeface="Open Sans"/>
              </a:rPr>
              <a:t>Label the vertical axis ‘Frequency’. Scale allowing for the maximum frequency, 8.</a:t>
            </a:r>
          </a:p>
          <a:p>
            <a:pPr>
              <a:buFont typeface="+mj-lt"/>
              <a:buAutoNum type="arabicPeriod"/>
            </a:pPr>
            <a:r>
              <a:rPr lang="en-AU" dirty="0">
                <a:solidFill>
                  <a:srgbClr val="000000"/>
                </a:solidFill>
                <a:latin typeface="Open Sans"/>
              </a:rPr>
              <a:t>Finally, for each interval draw a bar, making the height equal to the frequency.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856345-E5F5-8E4C-971A-4657CD98B8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799" y="962939"/>
            <a:ext cx="3767811" cy="5091636"/>
          </a:xfrm>
          <a:prstGeom prst="rect">
            <a:avLst/>
          </a:prstGeom>
        </p:spPr>
      </p:pic>
      <p:sp>
        <p:nvSpPr>
          <p:cNvPr id="9" name="Frame 8">
            <a:extLst>
              <a:ext uri="{FF2B5EF4-FFF2-40B4-BE49-F238E27FC236}">
                <a16:creationId xmlns:a16="http://schemas.microsoft.com/office/drawing/2014/main" id="{8283E555-26FF-1D4C-96C7-223153CB0A1A}"/>
              </a:ext>
            </a:extLst>
          </p:cNvPr>
          <p:cNvSpPr/>
          <p:nvPr/>
        </p:nvSpPr>
        <p:spPr>
          <a:xfrm>
            <a:off x="1335314" y="5348373"/>
            <a:ext cx="3585028" cy="885371"/>
          </a:xfrm>
          <a:prstGeom prst="frame">
            <a:avLst>
              <a:gd name="adj1" fmla="val 43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id="{CDD70A4C-CF4F-234A-9B0A-17362EA87607}"/>
              </a:ext>
            </a:extLst>
          </p:cNvPr>
          <p:cNvSpPr/>
          <p:nvPr/>
        </p:nvSpPr>
        <p:spPr>
          <a:xfrm>
            <a:off x="696687" y="2264229"/>
            <a:ext cx="595085" cy="1625600"/>
          </a:xfrm>
          <a:prstGeom prst="frame">
            <a:avLst>
              <a:gd name="adj1" fmla="val 51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238219FA-4B1B-B646-80C1-F236A225E2F1}"/>
              </a:ext>
            </a:extLst>
          </p:cNvPr>
          <p:cNvSpPr/>
          <p:nvPr/>
        </p:nvSpPr>
        <p:spPr>
          <a:xfrm>
            <a:off x="1625600" y="1378857"/>
            <a:ext cx="1175657" cy="2198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472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DC8616E-B98C-5145-A558-2255E60935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475" y="0"/>
            <a:ext cx="10426699" cy="6836048"/>
          </a:xfrm>
          <a:prstGeom prst="rect">
            <a:avLst/>
          </a:prstGeom>
        </p:spPr>
      </p:pic>
      <p:sp>
        <p:nvSpPr>
          <p:cNvPr id="2" name="Frame 1">
            <a:extLst>
              <a:ext uri="{FF2B5EF4-FFF2-40B4-BE49-F238E27FC236}">
                <a16:creationId xmlns:a16="http://schemas.microsoft.com/office/drawing/2014/main" id="{5693A2EB-6D51-C044-9E90-E292950709CF}"/>
              </a:ext>
            </a:extLst>
          </p:cNvPr>
          <p:cNvSpPr/>
          <p:nvPr/>
        </p:nvSpPr>
        <p:spPr>
          <a:xfrm>
            <a:off x="818475" y="1434662"/>
            <a:ext cx="2508049" cy="1150883"/>
          </a:xfrm>
          <a:prstGeom prst="frame">
            <a:avLst>
              <a:gd name="adj1" fmla="val 15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Frame 13">
            <a:extLst>
              <a:ext uri="{FF2B5EF4-FFF2-40B4-BE49-F238E27FC236}">
                <a16:creationId xmlns:a16="http://schemas.microsoft.com/office/drawing/2014/main" id="{ACAAC87D-7338-BF47-BFB4-A8C41040544B}"/>
              </a:ext>
            </a:extLst>
          </p:cNvPr>
          <p:cNvSpPr/>
          <p:nvPr/>
        </p:nvSpPr>
        <p:spPr>
          <a:xfrm>
            <a:off x="7324379" y="1434662"/>
            <a:ext cx="3143924" cy="488732"/>
          </a:xfrm>
          <a:prstGeom prst="frame">
            <a:avLst>
              <a:gd name="adj1" fmla="val 15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Frame 14">
            <a:extLst>
              <a:ext uri="{FF2B5EF4-FFF2-40B4-BE49-F238E27FC236}">
                <a16:creationId xmlns:a16="http://schemas.microsoft.com/office/drawing/2014/main" id="{47AE61B5-C5D3-8F46-AF4A-561C6C9079C7}"/>
              </a:ext>
            </a:extLst>
          </p:cNvPr>
          <p:cNvSpPr/>
          <p:nvPr/>
        </p:nvSpPr>
        <p:spPr>
          <a:xfrm>
            <a:off x="818475" y="2984472"/>
            <a:ext cx="2728766" cy="1150883"/>
          </a:xfrm>
          <a:prstGeom prst="frame">
            <a:avLst>
              <a:gd name="adj1" fmla="val 15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ame 15">
            <a:extLst>
              <a:ext uri="{FF2B5EF4-FFF2-40B4-BE49-F238E27FC236}">
                <a16:creationId xmlns:a16="http://schemas.microsoft.com/office/drawing/2014/main" id="{E834CD31-E190-0A45-8F73-5D92483EAC8C}"/>
              </a:ext>
            </a:extLst>
          </p:cNvPr>
          <p:cNvSpPr/>
          <p:nvPr/>
        </p:nvSpPr>
        <p:spPr>
          <a:xfrm>
            <a:off x="7513565" y="2984471"/>
            <a:ext cx="3731609" cy="373585"/>
          </a:xfrm>
          <a:prstGeom prst="frame">
            <a:avLst>
              <a:gd name="adj1" fmla="val 15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Frame 16">
            <a:extLst>
              <a:ext uri="{FF2B5EF4-FFF2-40B4-BE49-F238E27FC236}">
                <a16:creationId xmlns:a16="http://schemas.microsoft.com/office/drawing/2014/main" id="{FDB8480F-2CA2-1040-80CE-0364E2630550}"/>
              </a:ext>
            </a:extLst>
          </p:cNvPr>
          <p:cNvSpPr/>
          <p:nvPr/>
        </p:nvSpPr>
        <p:spPr>
          <a:xfrm>
            <a:off x="7513565" y="3397004"/>
            <a:ext cx="3731609" cy="1022130"/>
          </a:xfrm>
          <a:prstGeom prst="frame">
            <a:avLst>
              <a:gd name="adj1" fmla="val 15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056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897F45A-60F6-5940-A635-00090CA03F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552" y="0"/>
            <a:ext cx="119628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5188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">
            <a:extLst>
              <a:ext uri="{FF2B5EF4-FFF2-40B4-BE49-F238E27FC236}">
                <a16:creationId xmlns:a16="http://schemas.microsoft.com/office/drawing/2014/main" id="{2055705F-6470-DB4D-BE37-E9F6441872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228" y="1037967"/>
            <a:ext cx="4319258" cy="47091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lvl="2" defTabSz="457200"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2800" b="0" i="1" kern="1200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exercises &amp; Summary Book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F2C4DA58-F559-144D-9EC8-248EF35C1C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8828599"/>
              </p:ext>
            </p:extLst>
          </p:nvPr>
        </p:nvGraphicFramePr>
        <p:xfrm>
          <a:off x="4598438" y="1207783"/>
          <a:ext cx="7012370" cy="4709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40173513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5FCFDF4-4ABF-E745-8E89-07AD353A69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2402" y="0"/>
            <a:ext cx="9207195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FE8AB2E-8A4A-A845-B2AE-03C73FE304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637" y="4845050"/>
            <a:ext cx="7475045" cy="18710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C0ED07D-0B72-ECC9-881B-94CDFF9ADD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1386" y="1139563"/>
            <a:ext cx="1593500" cy="48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184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EACFB9E-7421-1D50-F2CD-039C21FE24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A955F4-EB0D-BB83-7BE7-02CCE7B68D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" y="10887"/>
            <a:ext cx="4114800" cy="6857999"/>
          </a:xfrm>
          <a:ln w="127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72000" indent="0">
              <a:spcBef>
                <a:spcPts val="0"/>
              </a:spcBef>
              <a:buNone/>
            </a:pPr>
            <a:r>
              <a:rPr lang="en-AU" sz="2000" b="1" dirty="0">
                <a:solidFill>
                  <a:srgbClr val="C00000"/>
                </a:solidFill>
              </a:rPr>
              <a:t>1C Displaying Numerical Data</a:t>
            </a:r>
          </a:p>
          <a:p>
            <a:pPr marL="72000" indent="0">
              <a:spcBef>
                <a:spcPts val="0"/>
              </a:spcBef>
              <a:buNone/>
            </a:pPr>
            <a:r>
              <a:rPr lang="en-AU" sz="2000" dirty="0">
                <a:solidFill>
                  <a:srgbClr val="0070C0"/>
                </a:solidFill>
              </a:rPr>
              <a:t>Dot Plot:</a:t>
            </a:r>
          </a:p>
          <a:p>
            <a:pPr marL="72000" indent="0">
              <a:spcBef>
                <a:spcPts val="0"/>
              </a:spcBef>
              <a:buNone/>
            </a:pPr>
            <a:r>
              <a:rPr lang="en-AU" sz="2000" dirty="0"/>
              <a:t>-simple</a:t>
            </a:r>
          </a:p>
          <a:p>
            <a:pPr marL="72000" indent="0">
              <a:spcBef>
                <a:spcPts val="0"/>
              </a:spcBef>
              <a:buNone/>
            </a:pPr>
            <a:r>
              <a:rPr lang="en-AU" sz="2000" dirty="0"/>
              <a:t>-small data sets</a:t>
            </a:r>
          </a:p>
          <a:p>
            <a:pPr marL="72000" indent="0">
              <a:spcBef>
                <a:spcPts val="0"/>
              </a:spcBef>
              <a:buNone/>
            </a:pPr>
            <a:r>
              <a:rPr lang="en-AU" sz="2000" dirty="0"/>
              <a:t>-mode</a:t>
            </a:r>
          </a:p>
          <a:p>
            <a:pPr marL="72000" indent="0">
              <a:lnSpc>
                <a:spcPct val="100000"/>
              </a:lnSpc>
              <a:spcBef>
                <a:spcPts val="0"/>
              </a:spcBef>
              <a:buNone/>
            </a:pPr>
            <a:endParaRPr lang="en-AU" sz="2000" dirty="0"/>
          </a:p>
          <a:p>
            <a:pPr marL="72000" indent="0">
              <a:lnSpc>
                <a:spcPct val="100000"/>
              </a:lnSpc>
              <a:spcBef>
                <a:spcPts val="0"/>
              </a:spcBef>
              <a:buNone/>
            </a:pPr>
            <a:endParaRPr lang="en-AU" sz="2000" dirty="0"/>
          </a:p>
          <a:p>
            <a:pPr marL="72000" indent="0">
              <a:lnSpc>
                <a:spcPct val="100000"/>
              </a:lnSpc>
              <a:spcBef>
                <a:spcPts val="0"/>
              </a:spcBef>
              <a:buNone/>
            </a:pPr>
            <a:endParaRPr lang="en-AU" sz="2000" dirty="0"/>
          </a:p>
          <a:p>
            <a:pPr marL="72000" indent="0">
              <a:lnSpc>
                <a:spcPct val="100000"/>
              </a:lnSpc>
              <a:spcBef>
                <a:spcPts val="0"/>
              </a:spcBef>
              <a:buNone/>
            </a:pPr>
            <a:endParaRPr lang="en-AU" sz="2000" dirty="0"/>
          </a:p>
          <a:p>
            <a:pPr marL="72000" indent="0">
              <a:lnSpc>
                <a:spcPct val="100000"/>
              </a:lnSpc>
              <a:spcBef>
                <a:spcPts val="0"/>
              </a:spcBef>
              <a:buNone/>
            </a:pPr>
            <a:endParaRPr lang="en-AU" sz="2000" dirty="0"/>
          </a:p>
          <a:p>
            <a:pPr marL="72000" indent="0">
              <a:lnSpc>
                <a:spcPct val="100000"/>
              </a:lnSpc>
              <a:spcBef>
                <a:spcPts val="0"/>
              </a:spcBef>
              <a:buNone/>
            </a:pPr>
            <a:endParaRPr lang="en-AU" sz="2000" dirty="0"/>
          </a:p>
          <a:p>
            <a:pPr marL="72000" indent="0">
              <a:spcBef>
                <a:spcPts val="0"/>
              </a:spcBef>
              <a:buNone/>
            </a:pPr>
            <a:r>
              <a:rPr lang="en-AU" sz="2000" dirty="0">
                <a:solidFill>
                  <a:srgbClr val="0070C0"/>
                </a:solidFill>
              </a:rPr>
              <a:t>Stem Plots:</a:t>
            </a:r>
          </a:p>
          <a:p>
            <a:pPr marL="72000" indent="0">
              <a:spcBef>
                <a:spcPts val="0"/>
              </a:spcBef>
              <a:buNone/>
            </a:pPr>
            <a:r>
              <a:rPr lang="en-AU" sz="2000" dirty="0"/>
              <a:t>-numerical order</a:t>
            </a:r>
          </a:p>
          <a:p>
            <a:pPr marL="72000" indent="0">
              <a:spcBef>
                <a:spcPts val="0"/>
              </a:spcBef>
              <a:buNone/>
            </a:pPr>
            <a:r>
              <a:rPr lang="en-AU" sz="2000" dirty="0"/>
              <a:t>-leading </a:t>
            </a:r>
            <a:r>
              <a:rPr lang="en-AU" sz="2000" u="sng" dirty="0"/>
              <a:t>digits</a:t>
            </a:r>
            <a:r>
              <a:rPr lang="en-AU" sz="2000" dirty="0"/>
              <a:t> in stem</a:t>
            </a:r>
          </a:p>
          <a:p>
            <a:pPr marL="72000" indent="0">
              <a:spcBef>
                <a:spcPts val="0"/>
              </a:spcBef>
              <a:buNone/>
            </a:pPr>
            <a:r>
              <a:rPr lang="en-AU" sz="2000" dirty="0"/>
              <a:t>-trailing digit in leaf</a:t>
            </a:r>
          </a:p>
          <a:p>
            <a:pPr marL="72000" indent="0">
              <a:spcBef>
                <a:spcPts val="0"/>
              </a:spcBef>
              <a:buNone/>
            </a:pPr>
            <a:r>
              <a:rPr lang="en-AU" sz="2000" dirty="0"/>
              <a:t>-</a:t>
            </a:r>
            <a:r>
              <a:rPr lang="en-AU" sz="2000" u="sng" dirty="0"/>
              <a:t>key</a:t>
            </a:r>
            <a:r>
              <a:rPr lang="en-AU" sz="2000" dirty="0"/>
              <a:t>!!</a:t>
            </a:r>
          </a:p>
          <a:p>
            <a:pPr marL="72000" indent="0">
              <a:spcBef>
                <a:spcPts val="0"/>
              </a:spcBef>
              <a:buNone/>
            </a:pPr>
            <a:r>
              <a:rPr lang="en-AU" sz="2000" dirty="0"/>
              <a:t>-</a:t>
            </a:r>
            <a:r>
              <a:rPr lang="en-AU" sz="2000" u="sng" dirty="0"/>
              <a:t>class intervals</a:t>
            </a:r>
            <a:r>
              <a:rPr lang="en-AU" sz="2000" dirty="0"/>
              <a:t>: helps keep leaves small</a:t>
            </a:r>
          </a:p>
          <a:p>
            <a:pPr marL="72000" indent="0" algn="r">
              <a:spcBef>
                <a:spcPts val="0"/>
              </a:spcBef>
              <a:buNone/>
            </a:pPr>
            <a:r>
              <a:rPr lang="en-AU" sz="2000" dirty="0" err="1"/>
              <a:t>a.k.a</a:t>
            </a:r>
            <a:r>
              <a:rPr lang="en-AU" sz="2000" dirty="0"/>
              <a:t> “stem intervals”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AU" sz="2000" dirty="0">
              <a:solidFill>
                <a:srgbClr val="0070C0"/>
              </a:solidFill>
            </a:endParaRPr>
          </a:p>
          <a:p>
            <a:pPr marL="72000" indent="0">
              <a:lnSpc>
                <a:spcPct val="100000"/>
              </a:lnSpc>
              <a:spcBef>
                <a:spcPts val="0"/>
              </a:spcBef>
              <a:buNone/>
            </a:pPr>
            <a:endParaRPr lang="en-AU" sz="2000" dirty="0">
              <a:solidFill>
                <a:srgbClr val="0070C0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DD2BC70-E670-0B41-52A6-33323044483F}"/>
              </a:ext>
            </a:extLst>
          </p:cNvPr>
          <p:cNvSpPr txBox="1">
            <a:spLocks/>
          </p:cNvSpPr>
          <p:nvPr/>
        </p:nvSpPr>
        <p:spPr>
          <a:xfrm>
            <a:off x="4114800" y="-10885"/>
            <a:ext cx="3918858" cy="685799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0"/>
              </a:spcBef>
              <a:buNone/>
            </a:pPr>
            <a:r>
              <a:rPr lang="en-AU" sz="1400" i="1" dirty="0">
                <a:solidFill>
                  <a:srgbClr val="0070C0"/>
                </a:solidFill>
              </a:rPr>
              <a:t>Eg 1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AU" sz="1400" i="1" dirty="0"/>
              <a:t>0 | 2 3 4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AU" sz="1400" i="1" dirty="0"/>
              <a:t>1 | 5 5 9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AU" sz="1400" i="1" dirty="0"/>
              <a:t>2 | 0 1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AU" sz="1400" i="1" dirty="0"/>
              <a:t>3 | 7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AU" sz="1400" i="1" dirty="0"/>
              <a:t>4 | 5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AU" sz="1400" i="1" dirty="0">
                <a:solidFill>
                  <a:srgbClr val="0070C0"/>
                </a:solidFill>
              </a:rPr>
              <a:t>Key = 0|2 = 2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AU" sz="1400" i="1" dirty="0">
                <a:solidFill>
                  <a:srgbClr val="0070C0"/>
                </a:solidFill>
              </a:rPr>
              <a:t>or 0|2 = 0.2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AU" sz="1400" i="1" dirty="0">
                <a:solidFill>
                  <a:srgbClr val="0070C0"/>
                </a:solidFill>
              </a:rPr>
              <a:t>0|2 = 2%</a:t>
            </a:r>
            <a:endParaRPr lang="en-AU" sz="1400" b="1" i="1" dirty="0">
              <a:solidFill>
                <a:srgbClr val="0070C0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endParaRPr lang="en-AU" sz="1400" b="1" i="1" dirty="0">
              <a:solidFill>
                <a:srgbClr val="0070C0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AU" sz="2000" i="1" dirty="0">
                <a:solidFill>
                  <a:srgbClr val="0070C0"/>
                </a:solidFill>
              </a:rPr>
              <a:t>Grouped Frequency Tables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AU" sz="2000" i="1" dirty="0"/>
              <a:t>-intervals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AU" sz="2000" i="1" dirty="0"/>
              <a:t>-intervals don’t overlap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AU" sz="2000" i="1" dirty="0"/>
              <a:t>-lower bound is inclusive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AU" sz="2000" i="1" dirty="0"/>
              <a:t>-turns into histogram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AU" sz="2000" i="1" dirty="0">
                <a:solidFill>
                  <a:srgbClr val="C00000"/>
                </a:solidFill>
              </a:rPr>
              <a:t>Eg: </a:t>
            </a:r>
            <a:r>
              <a:rPr lang="en-AU" sz="2000" i="1" dirty="0">
                <a:solidFill>
                  <a:srgbClr val="0070C0"/>
                </a:solidFill>
              </a:rPr>
              <a:t>Plant height data: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AU" sz="2000" i="1" u="sng" dirty="0">
                <a:uFill>
                  <a:solidFill>
                    <a:srgbClr val="C00000"/>
                  </a:solidFill>
                </a:uFill>
              </a:rPr>
              <a:t>32.0</a:t>
            </a:r>
            <a:r>
              <a:rPr lang="en-AU" sz="2000" i="1" dirty="0"/>
              <a:t> 40.2 40.5 45.1 47.0 49.1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AU" sz="2000" i="1" dirty="0"/>
              <a:t>50.1 53.7 54.2 55.3 56.9 57.2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AU" sz="2000" i="1" dirty="0"/>
              <a:t>58.2 67.2 68.9 69.0 72.3 77.6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AU" sz="2000" i="1" dirty="0"/>
              <a:t>82.1 </a:t>
            </a:r>
            <a:r>
              <a:rPr lang="en-AU" sz="2000" i="1" u="sng" dirty="0">
                <a:uFill>
                  <a:solidFill>
                    <a:srgbClr val="C00000"/>
                  </a:solidFill>
                </a:uFill>
              </a:rPr>
              <a:t>88.5</a:t>
            </a:r>
          </a:p>
          <a:p>
            <a:pPr marL="0" indent="0">
              <a:spcBef>
                <a:spcPts val="0"/>
              </a:spcBef>
              <a:buNone/>
            </a:pPr>
            <a:br>
              <a:rPr lang="en-AU" sz="1600" dirty="0"/>
            </a:br>
            <a:endParaRPr lang="en-AU" sz="1600" dirty="0"/>
          </a:p>
          <a:p>
            <a:pPr marL="0" indent="0">
              <a:spcBef>
                <a:spcPts val="0"/>
              </a:spcBef>
              <a:buNone/>
            </a:pPr>
            <a:endParaRPr lang="en-AU" sz="16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D7B890C-2AD7-8DDD-CD4E-D5ED497637F2}"/>
              </a:ext>
            </a:extLst>
          </p:cNvPr>
          <p:cNvSpPr txBox="1">
            <a:spLocks/>
          </p:cNvSpPr>
          <p:nvPr/>
        </p:nvSpPr>
        <p:spPr>
          <a:xfrm>
            <a:off x="8033658" y="0"/>
            <a:ext cx="4158344" cy="6847114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AU" sz="1400" dirty="0"/>
          </a:p>
          <a:p>
            <a:pPr marL="0" indent="0">
              <a:spcBef>
                <a:spcPts val="0"/>
              </a:spcBef>
              <a:buNone/>
            </a:pPr>
            <a:endParaRPr lang="en-AU" sz="1400" dirty="0">
              <a:solidFill>
                <a:srgbClr val="C0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AU" sz="1400" dirty="0">
              <a:solidFill>
                <a:srgbClr val="C0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AU" sz="1400" b="1" dirty="0"/>
          </a:p>
          <a:p>
            <a:pPr marL="0" lvl="0" indent="0">
              <a:spcBef>
                <a:spcPts val="0"/>
              </a:spcBef>
              <a:buNone/>
            </a:pPr>
            <a:endParaRPr lang="en-AU" sz="1400" i="1" dirty="0"/>
          </a:p>
          <a:p>
            <a:pPr marL="0" lvl="0" indent="0">
              <a:spcBef>
                <a:spcPts val="0"/>
              </a:spcBef>
              <a:buNone/>
            </a:pPr>
            <a:endParaRPr lang="en-AU" sz="1400" i="1" dirty="0"/>
          </a:p>
          <a:p>
            <a:pPr marL="0" lvl="0" indent="0">
              <a:spcBef>
                <a:spcPts val="0"/>
              </a:spcBef>
              <a:buNone/>
            </a:pPr>
            <a:endParaRPr lang="en-AU" sz="1400" i="1" dirty="0"/>
          </a:p>
          <a:p>
            <a:pPr marL="0" lvl="0" indent="0">
              <a:spcBef>
                <a:spcPts val="0"/>
              </a:spcBef>
              <a:buNone/>
            </a:pPr>
            <a:endParaRPr lang="en-AU" sz="1400" i="1" dirty="0"/>
          </a:p>
          <a:p>
            <a:pPr marL="0" lvl="0" indent="0">
              <a:spcBef>
                <a:spcPts val="0"/>
              </a:spcBef>
              <a:buNone/>
            </a:pPr>
            <a:endParaRPr lang="en-AU" sz="1400" i="1" dirty="0"/>
          </a:p>
          <a:p>
            <a:pPr marL="0" lvl="0" indent="0">
              <a:spcBef>
                <a:spcPts val="0"/>
              </a:spcBef>
              <a:buNone/>
            </a:pPr>
            <a:endParaRPr lang="en-AU" sz="1400" i="1" dirty="0"/>
          </a:p>
          <a:p>
            <a:pPr marL="0" lvl="0" indent="0">
              <a:spcBef>
                <a:spcPts val="0"/>
              </a:spcBef>
              <a:buNone/>
            </a:pPr>
            <a:endParaRPr lang="en-AU" sz="1400" i="1" dirty="0"/>
          </a:p>
          <a:p>
            <a:pPr marL="0" indent="0">
              <a:spcBef>
                <a:spcPts val="0"/>
              </a:spcBef>
              <a:buNone/>
            </a:pPr>
            <a:br>
              <a:rPr lang="en-AU" sz="1400" dirty="0"/>
            </a:br>
            <a:endParaRPr lang="en-AU" sz="1400" dirty="0"/>
          </a:p>
          <a:p>
            <a:pPr marL="0" indent="0">
              <a:buNone/>
            </a:pPr>
            <a:endParaRPr lang="en-AU" sz="1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9E1968C-B5E2-140D-BABB-CC6673EA7E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908" y="1681755"/>
            <a:ext cx="3259953" cy="109547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C09CDF3-6020-6DEF-E747-0B8031084981}"/>
              </a:ext>
            </a:extLst>
          </p:cNvPr>
          <p:cNvSpPr txBox="1"/>
          <p:nvPr/>
        </p:nvSpPr>
        <p:spPr>
          <a:xfrm>
            <a:off x="1208007" y="2906485"/>
            <a:ext cx="21009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/>
              <a:t># siblings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9D89416-A569-3096-E800-260A7391BB00}"/>
              </a:ext>
            </a:extLst>
          </p:cNvPr>
          <p:cNvSpPr/>
          <p:nvPr/>
        </p:nvSpPr>
        <p:spPr>
          <a:xfrm>
            <a:off x="870858" y="1616439"/>
            <a:ext cx="369807" cy="95254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0B5454F-90D0-B726-65E9-1C955F69CC5A}"/>
              </a:ext>
            </a:extLst>
          </p:cNvPr>
          <p:cNvCxnSpPr/>
          <p:nvPr/>
        </p:nvCxnSpPr>
        <p:spPr>
          <a:xfrm flipV="1">
            <a:off x="1240665" y="1469571"/>
            <a:ext cx="599021" cy="315686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4E82232E-81F5-D304-EC8B-5E35A6A6CE11}"/>
              </a:ext>
            </a:extLst>
          </p:cNvPr>
          <p:cNvSpPr txBox="1"/>
          <p:nvPr/>
        </p:nvSpPr>
        <p:spPr>
          <a:xfrm>
            <a:off x="1839686" y="1337758"/>
            <a:ext cx="21009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>
                <a:solidFill>
                  <a:srgbClr val="C00000"/>
                </a:solidFill>
              </a:rPr>
              <a:t>mode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0FC7D76-14C4-0BA7-491C-9C119C4306E5}"/>
              </a:ext>
            </a:extLst>
          </p:cNvPr>
          <p:cNvCxnSpPr>
            <a:cxnSpLocks/>
          </p:cNvCxnSpPr>
          <p:nvPr/>
        </p:nvCxnSpPr>
        <p:spPr>
          <a:xfrm>
            <a:off x="1733189" y="5332678"/>
            <a:ext cx="1050578" cy="26161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DD8214A2-B9AB-3366-091B-A1BE8FF68CB1}"/>
              </a:ext>
            </a:extLst>
          </p:cNvPr>
          <p:cNvSpPr txBox="1"/>
          <p:nvPr/>
        </p:nvSpPr>
        <p:spPr>
          <a:xfrm>
            <a:off x="5409279" y="-21771"/>
            <a:ext cx="241257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i="1" dirty="0">
                <a:solidFill>
                  <a:srgbClr val="0070C0"/>
                </a:solidFill>
              </a:rPr>
              <a:t>Eg 2: class intervals</a:t>
            </a:r>
          </a:p>
          <a:p>
            <a:r>
              <a:rPr lang="en-AU" sz="1400" i="1" dirty="0"/>
              <a:t>15 | 1 1 4</a:t>
            </a:r>
          </a:p>
          <a:p>
            <a:r>
              <a:rPr lang="en-AU" sz="1400" i="1" dirty="0"/>
              <a:t>15 | 5 6 7 8 9</a:t>
            </a:r>
          </a:p>
          <a:p>
            <a:r>
              <a:rPr lang="en-AU" sz="1400" i="1" dirty="0"/>
              <a:t>16 | 0 1 2 3 4</a:t>
            </a:r>
          </a:p>
          <a:p>
            <a:r>
              <a:rPr lang="en-AU" sz="1400" i="1" dirty="0"/>
              <a:t>16 | 5 6 7 8 9</a:t>
            </a:r>
          </a:p>
          <a:p>
            <a:r>
              <a:rPr lang="en-AU" sz="1400" i="1" dirty="0"/>
              <a:t>17 | 0 2</a:t>
            </a:r>
          </a:p>
          <a:p>
            <a:r>
              <a:rPr lang="en-AU" sz="1400" i="1" dirty="0"/>
              <a:t>17 | 8 8</a:t>
            </a:r>
          </a:p>
          <a:p>
            <a:r>
              <a:rPr lang="en-AU" sz="1400" i="1" dirty="0">
                <a:solidFill>
                  <a:srgbClr val="0070C0"/>
                </a:solidFill>
              </a:rPr>
              <a:t>Key = 15|4 = 154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81D1BEF-15D3-4735-3DAA-22666F29E9C4}"/>
              </a:ext>
            </a:extLst>
          </p:cNvPr>
          <p:cNvSpPr txBox="1"/>
          <p:nvPr/>
        </p:nvSpPr>
        <p:spPr>
          <a:xfrm>
            <a:off x="6729399" y="364200"/>
            <a:ext cx="140222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i="1" dirty="0">
                <a:solidFill>
                  <a:srgbClr val="C00000"/>
                </a:solidFill>
              </a:rPr>
              <a:t>*class intervals of 5</a:t>
            </a:r>
          </a:p>
          <a:p>
            <a:endParaRPr lang="en-AU" sz="1000" i="1" dirty="0">
              <a:solidFill>
                <a:srgbClr val="C00000"/>
              </a:solidFill>
            </a:endParaRPr>
          </a:p>
          <a:p>
            <a:r>
              <a:rPr lang="en-AU" sz="1000" i="1" dirty="0">
                <a:solidFill>
                  <a:srgbClr val="C00000"/>
                </a:solidFill>
              </a:rPr>
              <a:t>First interval 0–4</a:t>
            </a:r>
          </a:p>
          <a:p>
            <a:r>
              <a:rPr lang="en-AU" sz="1000" i="1" dirty="0">
                <a:solidFill>
                  <a:srgbClr val="C00000"/>
                </a:solidFill>
              </a:rPr>
              <a:t>second interval 5–9</a:t>
            </a:r>
          </a:p>
          <a:p>
            <a:endParaRPr lang="en-AU" sz="1000" dirty="0">
              <a:solidFill>
                <a:srgbClr val="C00000"/>
              </a:solidFill>
            </a:endParaRP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0E7397A9-EB77-E326-5FD1-51FD5228C533}"/>
              </a:ext>
            </a:extLst>
          </p:cNvPr>
          <p:cNvCxnSpPr>
            <a:cxnSpLocks/>
            <a:endCxn id="25" idx="1"/>
          </p:cNvCxnSpPr>
          <p:nvPr/>
        </p:nvCxnSpPr>
        <p:spPr>
          <a:xfrm>
            <a:off x="6628787" y="795087"/>
            <a:ext cx="100612" cy="0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255FD451-8E97-F85D-A179-2CEC0986F5A1}"/>
              </a:ext>
            </a:extLst>
          </p:cNvPr>
          <p:cNvCxnSpPr>
            <a:cxnSpLocks/>
          </p:cNvCxnSpPr>
          <p:nvPr/>
        </p:nvCxnSpPr>
        <p:spPr>
          <a:xfrm>
            <a:off x="6628783" y="947487"/>
            <a:ext cx="100612" cy="0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22E478D5-4FAB-9AEC-7256-AC2934353098}"/>
              </a:ext>
            </a:extLst>
          </p:cNvPr>
          <p:cNvCxnSpPr>
            <a:cxnSpLocks/>
          </p:cNvCxnSpPr>
          <p:nvPr/>
        </p:nvCxnSpPr>
        <p:spPr>
          <a:xfrm>
            <a:off x="5802988" y="276504"/>
            <a:ext cx="0" cy="1213654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BB1EFB7D-69AE-A944-524E-5B9BB96FBB1A}"/>
              </a:ext>
            </a:extLst>
          </p:cNvPr>
          <p:cNvCxnSpPr>
            <a:cxnSpLocks/>
          </p:cNvCxnSpPr>
          <p:nvPr/>
        </p:nvCxnSpPr>
        <p:spPr>
          <a:xfrm>
            <a:off x="4412840" y="286021"/>
            <a:ext cx="0" cy="1037166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0" name="Table 39">
                <a:extLst>
                  <a:ext uri="{FF2B5EF4-FFF2-40B4-BE49-F238E27FC236}">
                    <a16:creationId xmlns:a16="http://schemas.microsoft.com/office/drawing/2014/main" id="{645730F2-B729-25F4-296D-03442B59943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33970594"/>
                  </p:ext>
                </p:extLst>
              </p:nvPr>
            </p:nvGraphicFramePr>
            <p:xfrm>
              <a:off x="8681522" y="425164"/>
              <a:ext cx="3368964" cy="227107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122988">
                      <a:extLst>
                        <a:ext uri="{9D8B030D-6E8A-4147-A177-3AD203B41FA5}">
                          <a16:colId xmlns:a16="http://schemas.microsoft.com/office/drawing/2014/main" val="3002897657"/>
                        </a:ext>
                      </a:extLst>
                    </a:gridCol>
                    <a:gridCol w="1122988">
                      <a:extLst>
                        <a:ext uri="{9D8B030D-6E8A-4147-A177-3AD203B41FA5}">
                          <a16:colId xmlns:a16="http://schemas.microsoft.com/office/drawing/2014/main" val="1746791028"/>
                        </a:ext>
                      </a:extLst>
                    </a:gridCol>
                    <a:gridCol w="1122988">
                      <a:extLst>
                        <a:ext uri="{9D8B030D-6E8A-4147-A177-3AD203B41FA5}">
                          <a16:colId xmlns:a16="http://schemas.microsoft.com/office/drawing/2014/main" val="24710641"/>
                        </a:ext>
                      </a:extLst>
                    </a:gridCol>
                  </a:tblGrid>
                  <a:tr h="258306">
                    <a:tc>
                      <a:txBody>
                        <a:bodyPr/>
                        <a:lstStyle/>
                        <a:p>
                          <a:r>
                            <a:rPr lang="en-AU" sz="1200" dirty="0">
                              <a:latin typeface="+mn-lt"/>
                            </a:rPr>
                            <a:t>height (cm)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AU" sz="1200" dirty="0">
                              <a:latin typeface="+mn-lt"/>
                            </a:rPr>
                            <a:t># </a:t>
                          </a:r>
                          <a:r>
                            <a:rPr lang="en-AU" sz="1200" dirty="0" err="1">
                              <a:latin typeface="+mn-lt"/>
                            </a:rPr>
                            <a:t>freq</a:t>
                          </a:r>
                          <a:r>
                            <a:rPr lang="en-AU" sz="1200" dirty="0">
                              <a:latin typeface="+mn-lt"/>
                            </a:rPr>
                            <a:t>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AU" sz="1200" dirty="0">
                              <a:latin typeface="+mn-lt"/>
                            </a:rPr>
                            <a:t>% </a:t>
                          </a:r>
                          <a:r>
                            <a:rPr lang="en-AU" sz="1200" dirty="0" err="1">
                              <a:latin typeface="+mn-lt"/>
                            </a:rPr>
                            <a:t>freq</a:t>
                          </a:r>
                          <a:endParaRPr lang="en-AU" sz="1200" dirty="0"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09748655"/>
                      </a:ext>
                    </a:extLst>
                  </a:tr>
                  <a:tr h="258306">
                    <a:tc>
                      <a:txBody>
                        <a:bodyPr/>
                        <a:lstStyle/>
                        <a:p>
                          <a:r>
                            <a:rPr lang="en-AU" sz="1200" dirty="0">
                              <a:latin typeface="+mn-lt"/>
                            </a:rPr>
                            <a:t>30 – &lt; 40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AU" sz="1200" dirty="0">
                              <a:latin typeface="+mn-lt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AU" sz="12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AU" sz="1200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AU" sz="1200" i="0" dirty="0" smtClean="0">
                                      <a:latin typeface="Cambria Math" panose="02040503050406030204" pitchFamily="18" charset="0"/>
                                    </a:rPr>
                                    <m:t>20</m:t>
                                  </m:r>
                                </m:den>
                              </m:f>
                            </m:oMath>
                          </a14:m>
                          <a:r>
                            <a:rPr lang="en-AU" sz="1200" dirty="0">
                              <a:latin typeface="+mn-lt"/>
                            </a:rPr>
                            <a:t> x 100 = 5%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661324111"/>
                      </a:ext>
                    </a:extLst>
                  </a:tr>
                  <a:tr h="258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AU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40 – &lt; 50 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AU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AU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25%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884891103"/>
                      </a:ext>
                    </a:extLst>
                  </a:tr>
                  <a:tr h="258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AU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50 – &lt; 60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AU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AU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35%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44700113"/>
                      </a:ext>
                    </a:extLst>
                  </a:tr>
                  <a:tr h="258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AU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60 – &lt; 70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AU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AU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15%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971653844"/>
                      </a:ext>
                    </a:extLst>
                  </a:tr>
                  <a:tr h="258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AU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70 – &lt; 80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AU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AU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10%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28132510"/>
                      </a:ext>
                    </a:extLst>
                  </a:tr>
                  <a:tr h="258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AU" sz="1200" dirty="0">
                              <a:latin typeface="+mn-lt"/>
                            </a:rPr>
                            <a:t>80 – &lt; 90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AU" sz="1200" dirty="0">
                              <a:latin typeface="+mn-lt"/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AU" sz="1200" dirty="0">
                              <a:latin typeface="+mn-lt"/>
                            </a:rPr>
                            <a:t>10%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45676809"/>
                      </a:ext>
                    </a:extLst>
                  </a:tr>
                  <a:tr h="258306">
                    <a:tc>
                      <a:txBody>
                        <a:bodyPr/>
                        <a:lstStyle/>
                        <a:p>
                          <a:endParaRPr lang="en-AU" sz="1200"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AU" sz="1200" dirty="0">
                              <a:latin typeface="+mn-lt"/>
                            </a:rPr>
                            <a:t>20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AU" sz="1200" dirty="0">
                              <a:latin typeface="+mn-lt"/>
                            </a:rPr>
                            <a:t>100%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29884525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0" name="Table 39">
                <a:extLst>
                  <a:ext uri="{FF2B5EF4-FFF2-40B4-BE49-F238E27FC236}">
                    <a16:creationId xmlns:a16="http://schemas.microsoft.com/office/drawing/2014/main" id="{645730F2-B729-25F4-296D-03442B59943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33970594"/>
                  </p:ext>
                </p:extLst>
              </p:nvPr>
            </p:nvGraphicFramePr>
            <p:xfrm>
              <a:off x="8681522" y="425164"/>
              <a:ext cx="3368964" cy="227107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122988">
                      <a:extLst>
                        <a:ext uri="{9D8B030D-6E8A-4147-A177-3AD203B41FA5}">
                          <a16:colId xmlns:a16="http://schemas.microsoft.com/office/drawing/2014/main" val="3002897657"/>
                        </a:ext>
                      </a:extLst>
                    </a:gridCol>
                    <a:gridCol w="1122988">
                      <a:extLst>
                        <a:ext uri="{9D8B030D-6E8A-4147-A177-3AD203B41FA5}">
                          <a16:colId xmlns:a16="http://schemas.microsoft.com/office/drawing/2014/main" val="1746791028"/>
                        </a:ext>
                      </a:extLst>
                    </a:gridCol>
                    <a:gridCol w="1122988">
                      <a:extLst>
                        <a:ext uri="{9D8B030D-6E8A-4147-A177-3AD203B41FA5}">
                          <a16:colId xmlns:a16="http://schemas.microsoft.com/office/drawing/2014/main" val="24710641"/>
                        </a:ext>
                      </a:extLst>
                    </a:gridCol>
                  </a:tblGrid>
                  <a:tr h="274320">
                    <a:tc>
                      <a:txBody>
                        <a:bodyPr/>
                        <a:lstStyle/>
                        <a:p>
                          <a:r>
                            <a:rPr lang="en-AU" sz="1200" dirty="0">
                              <a:latin typeface="+mn-lt"/>
                            </a:rPr>
                            <a:t>height (cm)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AU" sz="1200" dirty="0">
                              <a:latin typeface="+mn-lt"/>
                            </a:rPr>
                            <a:t># </a:t>
                          </a:r>
                          <a:r>
                            <a:rPr lang="en-AU" sz="1200" dirty="0" err="1">
                              <a:latin typeface="+mn-lt"/>
                            </a:rPr>
                            <a:t>freq</a:t>
                          </a:r>
                          <a:r>
                            <a:rPr lang="en-AU" sz="1200" dirty="0">
                              <a:latin typeface="+mn-lt"/>
                            </a:rPr>
                            <a:t>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AU" sz="1200" dirty="0">
                              <a:latin typeface="+mn-lt"/>
                            </a:rPr>
                            <a:t>% </a:t>
                          </a:r>
                          <a:r>
                            <a:rPr lang="en-AU" sz="1200" dirty="0" err="1">
                              <a:latin typeface="+mn-lt"/>
                            </a:rPr>
                            <a:t>freq</a:t>
                          </a:r>
                          <a:endParaRPr lang="en-AU" sz="1200" dirty="0"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09748655"/>
                      </a:ext>
                    </a:extLst>
                  </a:tr>
                  <a:tr h="350838">
                    <a:tc>
                      <a:txBody>
                        <a:bodyPr/>
                        <a:lstStyle/>
                        <a:p>
                          <a:r>
                            <a:rPr lang="en-AU" sz="1200" dirty="0">
                              <a:latin typeface="+mn-lt"/>
                            </a:rPr>
                            <a:t>30 – &lt; 40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AU" sz="1200" dirty="0">
                              <a:latin typeface="+mn-lt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01087" t="-79310" r="-1087" b="-47931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61324111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AU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40 – &lt; 50 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AU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AU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25%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884891103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AU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50 – &lt; 60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AU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AU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35%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44700113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AU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60 – &lt; 70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AU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AU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15%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971653844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AU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70 – &lt; 80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AU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AU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10%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28132510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AU" sz="1200" dirty="0">
                              <a:latin typeface="+mn-lt"/>
                            </a:rPr>
                            <a:t>80 – &lt; 90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AU" sz="1200" dirty="0">
                              <a:latin typeface="+mn-lt"/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AU" sz="1200" dirty="0">
                              <a:latin typeface="+mn-lt"/>
                            </a:rPr>
                            <a:t>10%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45676809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endParaRPr lang="en-AU" sz="1200"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AU" sz="1200" dirty="0">
                              <a:latin typeface="+mn-lt"/>
                            </a:rPr>
                            <a:t>20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AU" sz="1200" dirty="0">
                              <a:latin typeface="+mn-lt"/>
                            </a:rPr>
                            <a:t>100%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29884525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2" name="TextBox 41">
            <a:extLst>
              <a:ext uri="{FF2B5EF4-FFF2-40B4-BE49-F238E27FC236}">
                <a16:creationId xmlns:a16="http://schemas.microsoft.com/office/drawing/2014/main" id="{69C1A3FF-9124-0E89-7B0D-AEB4CC8B47E6}"/>
              </a:ext>
            </a:extLst>
          </p:cNvPr>
          <p:cNvSpPr txBox="1"/>
          <p:nvPr/>
        </p:nvSpPr>
        <p:spPr>
          <a:xfrm>
            <a:off x="8081048" y="50685"/>
            <a:ext cx="3844119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dirty="0">
                <a:solidFill>
                  <a:srgbClr val="C00000"/>
                </a:solidFill>
              </a:rPr>
              <a:t>grouped frequency table:</a:t>
            </a:r>
          </a:p>
          <a:p>
            <a:endParaRPr lang="en-AU" dirty="0">
              <a:solidFill>
                <a:srgbClr val="C00000"/>
              </a:solidFill>
            </a:endParaRPr>
          </a:p>
          <a:p>
            <a:endParaRPr lang="en-AU" dirty="0">
              <a:solidFill>
                <a:srgbClr val="C00000"/>
              </a:solidFill>
            </a:endParaRPr>
          </a:p>
          <a:p>
            <a:endParaRPr lang="en-AU" dirty="0">
              <a:solidFill>
                <a:srgbClr val="C00000"/>
              </a:solidFill>
            </a:endParaRPr>
          </a:p>
          <a:p>
            <a:endParaRPr lang="en-AU" dirty="0">
              <a:solidFill>
                <a:srgbClr val="C00000"/>
              </a:solidFill>
            </a:endParaRPr>
          </a:p>
          <a:p>
            <a:endParaRPr lang="en-AU" dirty="0">
              <a:solidFill>
                <a:srgbClr val="C00000"/>
              </a:solidFill>
            </a:endParaRPr>
          </a:p>
          <a:p>
            <a:endParaRPr lang="en-AU" dirty="0">
              <a:solidFill>
                <a:srgbClr val="C00000"/>
              </a:solidFill>
            </a:endParaRPr>
          </a:p>
          <a:p>
            <a:endParaRPr lang="en-AU" dirty="0">
              <a:solidFill>
                <a:srgbClr val="C00000"/>
              </a:solidFill>
            </a:endParaRPr>
          </a:p>
          <a:p>
            <a:endParaRPr lang="en-AU" dirty="0">
              <a:solidFill>
                <a:srgbClr val="C00000"/>
              </a:solidFill>
            </a:endParaRPr>
          </a:p>
          <a:p>
            <a:endParaRPr lang="en-AU" dirty="0">
              <a:solidFill>
                <a:srgbClr val="C00000"/>
              </a:solidFill>
            </a:endParaRPr>
          </a:p>
          <a:p>
            <a:endParaRPr lang="en-AU" dirty="0">
              <a:solidFill>
                <a:srgbClr val="0070C0"/>
              </a:solidFill>
            </a:endParaRPr>
          </a:p>
          <a:p>
            <a:r>
              <a:rPr lang="en-AU" dirty="0">
                <a:solidFill>
                  <a:srgbClr val="0070C0"/>
                </a:solidFill>
              </a:rPr>
              <a:t>Histogram:</a:t>
            </a:r>
          </a:p>
          <a:p>
            <a:r>
              <a:rPr lang="en-AU" dirty="0"/>
              <a:t>-no spaces between bars</a:t>
            </a:r>
          </a:p>
          <a:p>
            <a:r>
              <a:rPr lang="en-AU" dirty="0"/>
              <a:t>-displays numerical continuous data</a:t>
            </a:r>
          </a:p>
          <a:p>
            <a:r>
              <a:rPr lang="en-AU" dirty="0">
                <a:solidFill>
                  <a:srgbClr val="C00000"/>
                </a:solidFill>
              </a:rPr>
              <a:t>Eg: </a:t>
            </a:r>
            <a:r>
              <a:rPr lang="en-AU" dirty="0">
                <a:solidFill>
                  <a:srgbClr val="0070C0"/>
                </a:solidFill>
              </a:rPr>
              <a:t>Plant height Histogram</a:t>
            </a:r>
          </a:p>
          <a:p>
            <a:endParaRPr lang="en-AU" dirty="0">
              <a:solidFill>
                <a:srgbClr val="C00000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813F3F9-B5DB-1C23-05E4-C4AC10048432}"/>
              </a:ext>
            </a:extLst>
          </p:cNvPr>
          <p:cNvSpPr txBox="1"/>
          <p:nvPr/>
        </p:nvSpPr>
        <p:spPr>
          <a:xfrm>
            <a:off x="8006309" y="2475832"/>
            <a:ext cx="16239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i="1" dirty="0">
                <a:solidFill>
                  <a:srgbClr val="C00000"/>
                </a:solidFill>
              </a:rPr>
              <a:t>lower bound</a:t>
            </a:r>
          </a:p>
          <a:p>
            <a:r>
              <a:rPr lang="en-AU" sz="1000" i="1" dirty="0">
                <a:solidFill>
                  <a:srgbClr val="C00000"/>
                </a:solidFill>
              </a:rPr>
              <a:t>• x axis on histogram.</a:t>
            </a:r>
          </a:p>
          <a:p>
            <a:endParaRPr lang="en-AU" sz="1000" dirty="0">
              <a:solidFill>
                <a:srgbClr val="C00000"/>
              </a:solidFill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DBC38A81-B0DD-4EDE-5534-0C82283BB2B6}"/>
              </a:ext>
            </a:extLst>
          </p:cNvPr>
          <p:cNvSpPr/>
          <p:nvPr/>
        </p:nvSpPr>
        <p:spPr>
          <a:xfrm>
            <a:off x="8660289" y="727934"/>
            <a:ext cx="369807" cy="169721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44C3CBEB-C156-94B9-BB0A-AB51685286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9486" y="4520732"/>
            <a:ext cx="2859603" cy="1764270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F32435BB-107B-AD74-F99E-AEAC36CD6A13}"/>
              </a:ext>
            </a:extLst>
          </p:cNvPr>
          <p:cNvSpPr txBox="1"/>
          <p:nvPr/>
        </p:nvSpPr>
        <p:spPr>
          <a:xfrm>
            <a:off x="9392437" y="6258958"/>
            <a:ext cx="21009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/>
              <a:t>Height (cm)</a:t>
            </a:r>
          </a:p>
        </p:txBody>
      </p:sp>
    </p:spTree>
    <p:extLst>
      <p:ext uri="{BB962C8B-B14F-4D97-AF65-F5344CB8AC3E}">
        <p14:creationId xmlns:p14="http://schemas.microsoft.com/office/powerpoint/2010/main" val="2669708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5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5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3" dur="500" fill="hold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4" dur="500" fill="hold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7" dur="500" fill="hold"/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1" dur="500" fill="hold"/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2" dur="500" fill="hold"/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7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8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1" dur="500" fill="hold"/>
                                        <p:tgtEl>
                                          <p:spTgt spid="4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2" dur="500" fill="hold"/>
                                        <p:tgtEl>
                                          <p:spTgt spid="4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5" dur="500" fill="hold"/>
                                        <p:tgtEl>
                                          <p:spTgt spid="4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6" dur="500" fill="hold"/>
                                        <p:tgtEl>
                                          <p:spTgt spid="4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9" dur="500" fill="hold"/>
                                        <p:tgtEl>
                                          <p:spTgt spid="4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0" dur="500" fill="hold"/>
                                        <p:tgtEl>
                                          <p:spTgt spid="4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5" dur="500" fill="hold"/>
                                        <p:tgtEl>
                                          <p:spTgt spid="4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6" dur="500" fill="hold"/>
                                        <p:tgtEl>
                                          <p:spTgt spid="4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7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8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5" grpId="0"/>
      <p:bldP spid="23" grpId="0"/>
      <p:bldP spid="43" grpId="0"/>
      <p:bldP spid="4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5D3FE13-AFC7-A644-B68D-63F319AC06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0045" y="0"/>
            <a:ext cx="91519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0919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750B4-8386-4A4A-8736-5C86676C9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88018"/>
            <a:ext cx="10515600" cy="1325563"/>
          </a:xfrm>
        </p:spPr>
        <p:txBody>
          <a:bodyPr/>
          <a:lstStyle/>
          <a:p>
            <a:r>
              <a:rPr lang="en-US" dirty="0"/>
              <a:t>The dot plot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6866E7-114B-4B45-B72C-34E6A32B34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19909"/>
            <a:ext cx="10515600" cy="4160520"/>
          </a:xfrm>
        </p:spPr>
        <p:txBody>
          <a:bodyPr/>
          <a:lstStyle/>
          <a:p>
            <a:r>
              <a:rPr lang="en-US" dirty="0"/>
              <a:t>A statistical graph that uses dots to display individual data values on a number line. Suitable for small sets of data only.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8393B6-6F5B-D448-B1A5-6CF79AD857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9295" y="2017393"/>
            <a:ext cx="7039197" cy="13255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A69CDF5-64C5-864F-BF6B-D386ED639D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0400" y="4840607"/>
            <a:ext cx="7208093" cy="12576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9E6368B-37A4-2944-B706-0C719D3A9C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0399" y="3923198"/>
            <a:ext cx="7208093" cy="2282793"/>
          </a:xfrm>
          <a:prstGeom prst="rect">
            <a:avLst/>
          </a:prstGeom>
        </p:spPr>
      </p:pic>
      <p:sp>
        <p:nvSpPr>
          <p:cNvPr id="8" name="Frame 7">
            <a:extLst>
              <a:ext uri="{FF2B5EF4-FFF2-40B4-BE49-F238E27FC236}">
                <a16:creationId xmlns:a16="http://schemas.microsoft.com/office/drawing/2014/main" id="{C9E4A759-A53D-CE48-93CC-62CBFC3CA279}"/>
              </a:ext>
            </a:extLst>
          </p:cNvPr>
          <p:cNvSpPr/>
          <p:nvPr/>
        </p:nvSpPr>
        <p:spPr>
          <a:xfrm>
            <a:off x="4598273" y="5689600"/>
            <a:ext cx="1872343" cy="516391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45A1647A-D44A-F44E-9755-3A9AE60CCD88}"/>
              </a:ext>
            </a:extLst>
          </p:cNvPr>
          <p:cNvSpPr/>
          <p:nvPr/>
        </p:nvSpPr>
        <p:spPr>
          <a:xfrm>
            <a:off x="2199219" y="5243445"/>
            <a:ext cx="483604" cy="491807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id="{EF7BA9E5-4714-A341-9F9C-340AAD972F84}"/>
              </a:ext>
            </a:extLst>
          </p:cNvPr>
          <p:cNvSpPr/>
          <p:nvPr/>
        </p:nvSpPr>
        <p:spPr>
          <a:xfrm>
            <a:off x="8534705" y="5223534"/>
            <a:ext cx="483604" cy="491807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CA380D4-6218-174F-9C4C-539301BAAA2F}"/>
              </a:ext>
            </a:extLst>
          </p:cNvPr>
          <p:cNvCxnSpPr/>
          <p:nvPr/>
        </p:nvCxnSpPr>
        <p:spPr>
          <a:xfrm>
            <a:off x="3832721" y="3326213"/>
            <a:ext cx="26882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58FF36D8-1BA1-3F49-A11B-795FE32DA5F5}"/>
              </a:ext>
            </a:extLst>
          </p:cNvPr>
          <p:cNvSpPr txBox="1"/>
          <p:nvPr/>
        </p:nvSpPr>
        <p:spPr>
          <a:xfrm>
            <a:off x="16328571" y="45139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4FABF6F-78C3-154E-9099-1DE0B3ACF63F}"/>
              </a:ext>
            </a:extLst>
          </p:cNvPr>
          <p:cNvSpPr txBox="1"/>
          <p:nvPr/>
        </p:nvSpPr>
        <p:spPr>
          <a:xfrm>
            <a:off x="20697371" y="45139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1CA25A8-3062-A349-A1CC-59D52C4724FE}"/>
              </a:ext>
            </a:extLst>
          </p:cNvPr>
          <p:cNvCxnSpPr/>
          <p:nvPr/>
        </p:nvCxnSpPr>
        <p:spPr>
          <a:xfrm>
            <a:off x="6864263" y="3326213"/>
            <a:ext cx="26882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E9C62FC-3E0B-0E43-9E8A-2E625B807FE8}"/>
              </a:ext>
            </a:extLst>
          </p:cNvPr>
          <p:cNvCxnSpPr/>
          <p:nvPr/>
        </p:nvCxnSpPr>
        <p:spPr>
          <a:xfrm>
            <a:off x="6336206" y="3328115"/>
            <a:ext cx="26882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15C2A8D3-4425-6842-9912-95C0B525AED2}"/>
              </a:ext>
            </a:extLst>
          </p:cNvPr>
          <p:cNvSpPr txBox="1"/>
          <p:nvPr/>
        </p:nvSpPr>
        <p:spPr>
          <a:xfrm>
            <a:off x="6864263" y="4197237"/>
            <a:ext cx="16704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N=13</a:t>
            </a:r>
          </a:p>
        </p:txBody>
      </p:sp>
    </p:spTree>
    <p:extLst>
      <p:ext uri="{BB962C8B-B14F-4D97-AF65-F5344CB8AC3E}">
        <p14:creationId xmlns:p14="http://schemas.microsoft.com/office/powerpoint/2010/main" val="1144166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8" grpId="0" animBg="1"/>
      <p:bldP spid="9" grpId="0" animBg="1"/>
      <p:bldP spid="10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0BC63AB-1F3A-1048-A7E2-7381D45075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8589" y="0"/>
            <a:ext cx="91548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8683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43820-F3CC-F74F-A7AA-66A3C49C3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02533"/>
            <a:ext cx="10515600" cy="1325563"/>
          </a:xfrm>
        </p:spPr>
        <p:txBody>
          <a:bodyPr/>
          <a:lstStyle/>
          <a:p>
            <a:r>
              <a:rPr lang="en-US" dirty="0"/>
              <a:t>Stem Plot / Stem and Leaf Plot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98CA05-A3D5-5443-B918-C661000798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77966"/>
            <a:ext cx="10515600" cy="4160520"/>
          </a:xfrm>
        </p:spPr>
        <p:txBody>
          <a:bodyPr/>
          <a:lstStyle/>
          <a:p>
            <a:r>
              <a:rPr lang="en-US" dirty="0"/>
              <a:t>A method for displaying data in which each observation is split into two parts, a ’stem’ and ‘leaf’. </a:t>
            </a:r>
          </a:p>
          <a:p>
            <a:r>
              <a:rPr lang="en-US" dirty="0"/>
              <a:t>An alternative display to a histogram.</a:t>
            </a:r>
          </a:p>
          <a:p>
            <a:r>
              <a:rPr lang="en-US" dirty="0"/>
              <a:t>Suitable for small to medium sized data sets.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B68417-E664-594C-A34E-A517B6F805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319236"/>
            <a:ext cx="4051300" cy="3238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B345F8C-0080-E34C-8EA5-53D6DCAFDE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7150" y="3514997"/>
            <a:ext cx="4279900" cy="1219200"/>
          </a:xfrm>
          <a:prstGeom prst="rect">
            <a:avLst/>
          </a:prstGeom>
        </p:spPr>
      </p:pic>
      <p:sp>
        <p:nvSpPr>
          <p:cNvPr id="6" name="Frame 5">
            <a:extLst>
              <a:ext uri="{FF2B5EF4-FFF2-40B4-BE49-F238E27FC236}">
                <a16:creationId xmlns:a16="http://schemas.microsoft.com/office/drawing/2014/main" id="{0D80EBD0-5F48-234C-A26F-38404FFDE141}"/>
              </a:ext>
            </a:extLst>
          </p:cNvPr>
          <p:cNvSpPr/>
          <p:nvPr/>
        </p:nvSpPr>
        <p:spPr>
          <a:xfrm>
            <a:off x="6096000" y="3319236"/>
            <a:ext cx="2002971" cy="599621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B4B309-496A-9744-A2C5-01A8DDE99BF5}"/>
              </a:ext>
            </a:extLst>
          </p:cNvPr>
          <p:cNvSpPr txBox="1"/>
          <p:nvPr/>
        </p:nvSpPr>
        <p:spPr>
          <a:xfrm>
            <a:off x="8287914" y="3388213"/>
            <a:ext cx="16704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N=21</a:t>
            </a:r>
          </a:p>
        </p:txBody>
      </p:sp>
    </p:spTree>
    <p:extLst>
      <p:ext uri="{BB962C8B-B14F-4D97-AF65-F5344CB8AC3E}">
        <p14:creationId xmlns:p14="http://schemas.microsoft.com/office/powerpoint/2010/main" val="3698058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 animBg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Text Box 4">
            <a:extLst>
              <a:ext uri="{FF2B5EF4-FFF2-40B4-BE49-F238E27FC236}">
                <a16:creationId xmlns:a16="http://schemas.microsoft.com/office/drawing/2014/main" id="{ED45CA79-062E-3A47-94D4-E2AEDA2EC8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39238" y="1766888"/>
            <a:ext cx="1841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/>
          </a:p>
        </p:txBody>
      </p:sp>
      <p:sp>
        <p:nvSpPr>
          <p:cNvPr id="212998" name="Rectangle 6">
            <a:extLst>
              <a:ext uri="{FF2B5EF4-FFF2-40B4-BE49-F238E27FC236}">
                <a16:creationId xmlns:a16="http://schemas.microsoft.com/office/drawing/2014/main" id="{F72DC386-0416-F446-98A6-D2422003BB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2338" y="533401"/>
            <a:ext cx="5256212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 eaLnBrk="1" hangingPunct="1">
              <a:defRPr/>
            </a:pPr>
            <a:r>
              <a:rPr lang="en-GB" sz="36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Stem Leaf Plots</a:t>
            </a:r>
          </a:p>
        </p:txBody>
      </p:sp>
      <p:sp>
        <p:nvSpPr>
          <p:cNvPr id="35847" name="Text Box 7">
            <a:extLst>
              <a:ext uri="{FF2B5EF4-FFF2-40B4-BE49-F238E27FC236}">
                <a16:creationId xmlns:a16="http://schemas.microsoft.com/office/drawing/2014/main" id="{626B9179-2341-AE47-BAE4-65AE2CB525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3014" y="1146175"/>
            <a:ext cx="45672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>
                <a:latin typeface="Comic Sans MS" panose="030F0902030302020204" pitchFamily="66" charset="0"/>
              </a:rPr>
              <a:t>Construction of Stem and Leaf</a:t>
            </a:r>
          </a:p>
        </p:txBody>
      </p:sp>
      <p:sp>
        <p:nvSpPr>
          <p:cNvPr id="35848" name="Text Box 8">
            <a:extLst>
              <a:ext uri="{FF2B5EF4-FFF2-40B4-BE49-F238E27FC236}">
                <a16:creationId xmlns:a16="http://schemas.microsoft.com/office/drawing/2014/main" id="{E33EA91A-6E3B-FE4E-A76B-8AFCA79897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1901" y="1958976"/>
            <a:ext cx="74660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000" u="sng">
                <a:latin typeface="Comic Sans MS" panose="030F0902030302020204" pitchFamily="66" charset="0"/>
              </a:rPr>
              <a:t>Example</a:t>
            </a:r>
            <a:r>
              <a:rPr lang="en-GB" altLang="en-US" sz="2000">
                <a:latin typeface="Comic Sans MS" panose="030F0902030302020204" pitchFamily="66" charset="0"/>
              </a:rPr>
              <a:t> : Construct a stem and leaf graph for the following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000">
                <a:latin typeface="Comic Sans MS" panose="030F0902030302020204" pitchFamily="66" charset="0"/>
              </a:rPr>
              <a:t>	    weights in (kgs) :</a:t>
            </a:r>
          </a:p>
        </p:txBody>
      </p:sp>
      <p:sp>
        <p:nvSpPr>
          <p:cNvPr id="213002" name="Line 10">
            <a:extLst>
              <a:ext uri="{FF2B5EF4-FFF2-40B4-BE49-F238E27FC236}">
                <a16:creationId xmlns:a16="http://schemas.microsoft.com/office/drawing/2014/main" id="{93A478B2-E4A7-4C4C-8DAC-42CC11609514}"/>
              </a:ext>
            </a:extLst>
          </p:cNvPr>
          <p:cNvSpPr>
            <a:spLocks noChangeShapeType="1"/>
          </p:cNvSpPr>
          <p:nvPr/>
        </p:nvSpPr>
        <p:spPr bwMode="auto">
          <a:xfrm>
            <a:off x="8064500" y="2560638"/>
            <a:ext cx="0" cy="21764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3004" name="Text Box 12">
            <a:extLst>
              <a:ext uri="{FF2B5EF4-FFF2-40B4-BE49-F238E27FC236}">
                <a16:creationId xmlns:a16="http://schemas.microsoft.com/office/drawing/2014/main" id="{8C4B3973-2ED3-3B4F-9960-312E2D8C23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1913" y="2690814"/>
            <a:ext cx="2984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000">
                <a:latin typeface="Comic Sans MS" panose="030F0902030302020204" pitchFamily="66" charset="0"/>
              </a:rPr>
              <a:t>1</a:t>
            </a:r>
          </a:p>
        </p:txBody>
      </p:sp>
      <p:sp>
        <p:nvSpPr>
          <p:cNvPr id="213006" name="Text Box 14">
            <a:extLst>
              <a:ext uri="{FF2B5EF4-FFF2-40B4-BE49-F238E27FC236}">
                <a16:creationId xmlns:a16="http://schemas.microsoft.com/office/drawing/2014/main" id="{E1D11BE8-946D-324D-85F3-9801DBB95A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8314" y="2690814"/>
            <a:ext cx="339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000">
                <a:latin typeface="Comic Sans MS" panose="030F0902030302020204" pitchFamily="66" charset="0"/>
              </a:rPr>
              <a:t>2</a:t>
            </a:r>
          </a:p>
        </p:txBody>
      </p:sp>
      <p:sp>
        <p:nvSpPr>
          <p:cNvPr id="213010" name="Text Box 18">
            <a:extLst>
              <a:ext uri="{FF2B5EF4-FFF2-40B4-BE49-F238E27FC236}">
                <a16:creationId xmlns:a16="http://schemas.microsoft.com/office/drawing/2014/main" id="{666EA5AA-9FE4-BE47-9065-5BC38CF6EE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1914" y="3070226"/>
            <a:ext cx="339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000">
                <a:latin typeface="Comic Sans MS" panose="030F0902030302020204" pitchFamily="66" charset="0"/>
              </a:rPr>
              <a:t>2</a:t>
            </a:r>
          </a:p>
        </p:txBody>
      </p:sp>
      <p:grpSp>
        <p:nvGrpSpPr>
          <p:cNvPr id="2" name="Group 84">
            <a:extLst>
              <a:ext uri="{FF2B5EF4-FFF2-40B4-BE49-F238E27FC236}">
                <a16:creationId xmlns:a16="http://schemas.microsoft.com/office/drawing/2014/main" id="{5CCEA2A8-48AA-2F4D-BF5C-425856553358}"/>
              </a:ext>
            </a:extLst>
          </p:cNvPr>
          <p:cNvGrpSpPr>
            <a:grpSpLocks/>
          </p:cNvGrpSpPr>
          <p:nvPr/>
        </p:nvGrpSpPr>
        <p:grpSpPr bwMode="auto">
          <a:xfrm>
            <a:off x="7681914" y="3448051"/>
            <a:ext cx="339725" cy="1165225"/>
            <a:chOff x="3879" y="2172"/>
            <a:chExt cx="214" cy="734"/>
          </a:xfrm>
        </p:grpSpPr>
        <p:sp>
          <p:nvSpPr>
            <p:cNvPr id="35967" name="Text Box 24">
              <a:extLst>
                <a:ext uri="{FF2B5EF4-FFF2-40B4-BE49-F238E27FC236}">
                  <a16:creationId xmlns:a16="http://schemas.microsoft.com/office/drawing/2014/main" id="{E7F3E55F-A77A-B24D-8056-3D4B7A2F58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79" y="2172"/>
              <a:ext cx="21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en-US" sz="2000">
                  <a:latin typeface="Comic Sans MS" panose="030F0902030302020204" pitchFamily="66" charset="0"/>
                </a:rPr>
                <a:t>3</a:t>
              </a:r>
            </a:p>
          </p:txBody>
        </p:sp>
        <p:sp>
          <p:nvSpPr>
            <p:cNvPr id="35968" name="Text Box 34">
              <a:extLst>
                <a:ext uri="{FF2B5EF4-FFF2-40B4-BE49-F238E27FC236}">
                  <a16:creationId xmlns:a16="http://schemas.microsoft.com/office/drawing/2014/main" id="{EE3A0A8F-9374-1747-8FBE-ED3B7EFA5F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79" y="2411"/>
              <a:ext cx="21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en-US" sz="2000">
                  <a:latin typeface="Comic Sans MS" panose="030F0902030302020204" pitchFamily="66" charset="0"/>
                </a:rPr>
                <a:t>4</a:t>
              </a:r>
            </a:p>
          </p:txBody>
        </p:sp>
        <p:sp>
          <p:nvSpPr>
            <p:cNvPr id="35969" name="Text Box 41">
              <a:extLst>
                <a:ext uri="{FF2B5EF4-FFF2-40B4-BE49-F238E27FC236}">
                  <a16:creationId xmlns:a16="http://schemas.microsoft.com/office/drawing/2014/main" id="{F5D8F3E4-CB8C-274C-92E8-B7B545413F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79" y="2656"/>
              <a:ext cx="21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en-US" sz="2000">
                  <a:latin typeface="Comic Sans MS" panose="030F0902030302020204" pitchFamily="66" charset="0"/>
                </a:rPr>
                <a:t>5</a:t>
              </a:r>
            </a:p>
          </p:txBody>
        </p:sp>
      </p:grpSp>
      <p:sp>
        <p:nvSpPr>
          <p:cNvPr id="213039" name="Text Box 47">
            <a:extLst>
              <a:ext uri="{FF2B5EF4-FFF2-40B4-BE49-F238E27FC236}">
                <a16:creationId xmlns:a16="http://schemas.microsoft.com/office/drawing/2014/main" id="{FA668E76-5148-C845-BF96-7D0BB5BD87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2650" y="4616451"/>
            <a:ext cx="7635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000" dirty="0">
                <a:latin typeface="Comic Sans MS" panose="030F0902030302020204" pitchFamily="66" charset="0"/>
              </a:rPr>
              <a:t>stem</a:t>
            </a:r>
          </a:p>
        </p:txBody>
      </p:sp>
      <p:sp>
        <p:nvSpPr>
          <p:cNvPr id="213040" name="Text Box 48">
            <a:extLst>
              <a:ext uri="{FF2B5EF4-FFF2-40B4-BE49-F238E27FC236}">
                <a16:creationId xmlns:a16="http://schemas.microsoft.com/office/drawing/2014/main" id="{14344F35-020C-5344-803E-6B1916861B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77276" y="4605339"/>
            <a:ext cx="9112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000" dirty="0">
                <a:latin typeface="Comic Sans MS" panose="030F0902030302020204" pitchFamily="66" charset="0"/>
              </a:rPr>
              <a:t>leaves</a:t>
            </a:r>
          </a:p>
        </p:txBody>
      </p:sp>
      <p:sp>
        <p:nvSpPr>
          <p:cNvPr id="213041" name="Text Box 49">
            <a:extLst>
              <a:ext uri="{FF2B5EF4-FFF2-40B4-BE49-F238E27FC236}">
                <a16:creationId xmlns:a16="http://schemas.microsoft.com/office/drawing/2014/main" id="{361594A6-215B-3C46-8DFE-B03E2E9909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40714" y="2308226"/>
            <a:ext cx="17176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000" dirty="0">
                <a:latin typeface="Comic Sans MS" panose="030F0902030302020204" pitchFamily="66" charset="0"/>
              </a:rPr>
              <a:t>Weight (kgs)</a:t>
            </a:r>
          </a:p>
        </p:txBody>
      </p:sp>
      <p:grpSp>
        <p:nvGrpSpPr>
          <p:cNvPr id="3" name="Group 198">
            <a:extLst>
              <a:ext uri="{FF2B5EF4-FFF2-40B4-BE49-F238E27FC236}">
                <a16:creationId xmlns:a16="http://schemas.microsoft.com/office/drawing/2014/main" id="{4F2AAFBD-B511-9A4F-8780-C660D1CDF268}"/>
              </a:ext>
            </a:extLst>
          </p:cNvPr>
          <p:cNvGrpSpPr>
            <a:grpSpLocks/>
          </p:cNvGrpSpPr>
          <p:nvPr/>
        </p:nvGrpSpPr>
        <p:grpSpPr bwMode="auto">
          <a:xfrm>
            <a:off x="7754937" y="5287963"/>
            <a:ext cx="1546225" cy="400050"/>
            <a:chOff x="4380" y="3331"/>
            <a:chExt cx="974" cy="252"/>
          </a:xfrm>
        </p:grpSpPr>
        <p:sp>
          <p:nvSpPr>
            <p:cNvPr id="35965" name="Text Box 51">
              <a:extLst>
                <a:ext uri="{FF2B5EF4-FFF2-40B4-BE49-F238E27FC236}">
                  <a16:creationId xmlns:a16="http://schemas.microsoft.com/office/drawing/2014/main" id="{D9794122-F13D-AA4F-BCD4-DE5E50D313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80" y="3331"/>
              <a:ext cx="974" cy="252"/>
            </a:xfrm>
            <a:prstGeom prst="rect">
              <a:avLst/>
            </a:prstGeom>
            <a:solidFill>
              <a:srgbClr val="4D4D4D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en-US" sz="2000" dirty="0">
                  <a:solidFill>
                    <a:srgbClr val="FFC000"/>
                  </a:solidFill>
                  <a:latin typeface="Comic Sans MS" panose="030F0902030302020204" pitchFamily="66" charset="0"/>
                </a:rPr>
                <a:t>Key : 2   3  </a:t>
              </a:r>
            </a:p>
          </p:txBody>
        </p:sp>
        <p:sp>
          <p:nvSpPr>
            <p:cNvPr id="35966" name="Line 52">
              <a:extLst>
                <a:ext uri="{FF2B5EF4-FFF2-40B4-BE49-F238E27FC236}">
                  <a16:creationId xmlns:a16="http://schemas.microsoft.com/office/drawing/2014/main" id="{527A6FD5-8EA7-414D-9E56-2CC8686DBD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14" y="3349"/>
              <a:ext cx="0" cy="18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3007" name="Text Box 15">
            <a:extLst>
              <a:ext uri="{FF2B5EF4-FFF2-40B4-BE49-F238E27FC236}">
                <a16:creationId xmlns:a16="http://schemas.microsoft.com/office/drawing/2014/main" id="{40763620-19E8-5C4E-BD1D-829D4CE005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6451" y="2690814"/>
            <a:ext cx="339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000">
                <a:latin typeface="Comic Sans MS" panose="030F0902030302020204" pitchFamily="66" charset="0"/>
              </a:rPr>
              <a:t>2</a:t>
            </a:r>
          </a:p>
        </p:txBody>
      </p:sp>
      <p:grpSp>
        <p:nvGrpSpPr>
          <p:cNvPr id="4" name="Group 197">
            <a:extLst>
              <a:ext uri="{FF2B5EF4-FFF2-40B4-BE49-F238E27FC236}">
                <a16:creationId xmlns:a16="http://schemas.microsoft.com/office/drawing/2014/main" id="{1BF1A920-93E2-9848-8D17-58F36D5A22DC}"/>
              </a:ext>
            </a:extLst>
          </p:cNvPr>
          <p:cNvGrpSpPr>
            <a:grpSpLocks/>
          </p:cNvGrpSpPr>
          <p:nvPr/>
        </p:nvGrpSpPr>
        <p:grpSpPr bwMode="auto">
          <a:xfrm>
            <a:off x="8088314" y="2690813"/>
            <a:ext cx="2078037" cy="1922462"/>
            <a:chOff x="4135" y="1695"/>
            <a:chExt cx="1309" cy="1211"/>
          </a:xfrm>
        </p:grpSpPr>
        <p:sp>
          <p:nvSpPr>
            <p:cNvPr id="35947" name="Text Box 20">
              <a:extLst>
                <a:ext uri="{FF2B5EF4-FFF2-40B4-BE49-F238E27FC236}">
                  <a16:creationId xmlns:a16="http://schemas.microsoft.com/office/drawing/2014/main" id="{6B0A0601-B732-8F46-A40A-F785431A68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48" y="1934"/>
              <a:ext cx="18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en-US" sz="2000">
                  <a:latin typeface="Comic Sans MS" panose="030F0902030302020204" pitchFamily="66" charset="0"/>
                </a:rPr>
                <a:t>1</a:t>
              </a:r>
            </a:p>
          </p:txBody>
        </p:sp>
        <p:sp>
          <p:nvSpPr>
            <p:cNvPr id="35948" name="Text Box 36">
              <a:extLst>
                <a:ext uri="{FF2B5EF4-FFF2-40B4-BE49-F238E27FC236}">
                  <a16:creationId xmlns:a16="http://schemas.microsoft.com/office/drawing/2014/main" id="{F25CE48C-B83F-674F-B22C-A52F099E5D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35" y="2411"/>
              <a:ext cx="21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en-US" sz="2000">
                  <a:latin typeface="Comic Sans MS" panose="030F0902030302020204" pitchFamily="66" charset="0"/>
                </a:rPr>
                <a:t>0</a:t>
              </a:r>
            </a:p>
          </p:txBody>
        </p:sp>
        <p:sp>
          <p:nvSpPr>
            <p:cNvPr id="35949" name="Text Box 16">
              <a:extLst>
                <a:ext uri="{FF2B5EF4-FFF2-40B4-BE49-F238E27FC236}">
                  <a16:creationId xmlns:a16="http://schemas.microsoft.com/office/drawing/2014/main" id="{F63DFD24-0229-9940-A0F7-C96A04FC88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66" y="1695"/>
              <a:ext cx="21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en-US" sz="2000">
                  <a:latin typeface="Comic Sans MS" panose="030F0902030302020204" pitchFamily="66" charset="0"/>
                </a:rPr>
                <a:t>3</a:t>
              </a:r>
            </a:p>
          </p:txBody>
        </p:sp>
        <p:sp>
          <p:nvSpPr>
            <p:cNvPr id="35950" name="Text Box 21">
              <a:extLst>
                <a:ext uri="{FF2B5EF4-FFF2-40B4-BE49-F238E27FC236}">
                  <a16:creationId xmlns:a16="http://schemas.microsoft.com/office/drawing/2014/main" id="{F4C360C1-F666-D546-8185-B2A30B64E2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48" y="1934"/>
              <a:ext cx="21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en-US" sz="2000">
                  <a:latin typeface="Comic Sans MS" panose="030F0902030302020204" pitchFamily="66" charset="0"/>
                </a:rPr>
                <a:t>3</a:t>
              </a:r>
            </a:p>
          </p:txBody>
        </p:sp>
        <p:sp>
          <p:nvSpPr>
            <p:cNvPr id="35951" name="Text Box 22">
              <a:extLst>
                <a:ext uri="{FF2B5EF4-FFF2-40B4-BE49-F238E27FC236}">
                  <a16:creationId xmlns:a16="http://schemas.microsoft.com/office/drawing/2014/main" id="{FE03574B-9C2B-5A4E-A639-123BC05F2B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66" y="1934"/>
              <a:ext cx="21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en-US" sz="2000">
                  <a:latin typeface="Comic Sans MS" panose="030F0902030302020204" pitchFamily="66" charset="0"/>
                </a:rPr>
                <a:t>9</a:t>
              </a:r>
            </a:p>
          </p:txBody>
        </p:sp>
        <p:sp>
          <p:nvSpPr>
            <p:cNvPr id="35952" name="Text Box 26">
              <a:extLst>
                <a:ext uri="{FF2B5EF4-FFF2-40B4-BE49-F238E27FC236}">
                  <a16:creationId xmlns:a16="http://schemas.microsoft.com/office/drawing/2014/main" id="{BD3FA583-D502-BC49-898B-968197F630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35" y="2172"/>
              <a:ext cx="21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en-US" sz="2000">
                  <a:latin typeface="Comic Sans MS" panose="030F0902030302020204" pitchFamily="66" charset="0"/>
                </a:rPr>
                <a:t>2</a:t>
              </a:r>
            </a:p>
          </p:txBody>
        </p:sp>
        <p:sp>
          <p:nvSpPr>
            <p:cNvPr id="35953" name="Text Box 27">
              <a:extLst>
                <a:ext uri="{FF2B5EF4-FFF2-40B4-BE49-F238E27FC236}">
                  <a16:creationId xmlns:a16="http://schemas.microsoft.com/office/drawing/2014/main" id="{A7D6450F-3400-6B44-88D3-CD8A83AF60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48" y="2172"/>
              <a:ext cx="21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en-US" sz="2000">
                  <a:latin typeface="Comic Sans MS" panose="030F0902030302020204" pitchFamily="66" charset="0"/>
                </a:rPr>
                <a:t>2</a:t>
              </a:r>
            </a:p>
          </p:txBody>
        </p:sp>
        <p:sp>
          <p:nvSpPr>
            <p:cNvPr id="35954" name="Text Box 37">
              <a:extLst>
                <a:ext uri="{FF2B5EF4-FFF2-40B4-BE49-F238E27FC236}">
                  <a16:creationId xmlns:a16="http://schemas.microsoft.com/office/drawing/2014/main" id="{21E36682-9D5C-6B43-8BAB-F7DCD95418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48" y="2411"/>
              <a:ext cx="21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en-US" sz="2000">
                  <a:latin typeface="Comic Sans MS" panose="030F0902030302020204" pitchFamily="66" charset="0"/>
                </a:rPr>
                <a:t>0</a:t>
              </a:r>
            </a:p>
          </p:txBody>
        </p:sp>
        <p:sp>
          <p:nvSpPr>
            <p:cNvPr id="35955" name="Text Box 38">
              <a:extLst>
                <a:ext uri="{FF2B5EF4-FFF2-40B4-BE49-F238E27FC236}">
                  <a16:creationId xmlns:a16="http://schemas.microsoft.com/office/drawing/2014/main" id="{5C1E7080-D41F-B24F-9D47-EA7A5C1065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79" y="2411"/>
              <a:ext cx="18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en-US" sz="2000">
                  <a:latin typeface="Comic Sans MS" panose="030F0902030302020204" pitchFamily="66" charset="0"/>
                </a:rPr>
                <a:t>1</a:t>
              </a:r>
            </a:p>
          </p:txBody>
        </p:sp>
        <p:sp>
          <p:nvSpPr>
            <p:cNvPr id="35956" name="Text Box 39">
              <a:extLst>
                <a:ext uri="{FF2B5EF4-FFF2-40B4-BE49-F238E27FC236}">
                  <a16:creationId xmlns:a16="http://schemas.microsoft.com/office/drawing/2014/main" id="{5861D8B0-1CC1-F741-9E0C-076184D965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5" y="2411"/>
              <a:ext cx="18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en-US" sz="2000">
                  <a:latin typeface="Comic Sans MS" panose="030F0902030302020204" pitchFamily="66" charset="0"/>
                </a:rPr>
                <a:t>1</a:t>
              </a:r>
            </a:p>
          </p:txBody>
        </p:sp>
        <p:sp>
          <p:nvSpPr>
            <p:cNvPr id="35957" name="Text Box 43">
              <a:extLst>
                <a:ext uri="{FF2B5EF4-FFF2-40B4-BE49-F238E27FC236}">
                  <a16:creationId xmlns:a16="http://schemas.microsoft.com/office/drawing/2014/main" id="{E35B40A4-D727-3D46-B84E-626D54CA38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48" y="2656"/>
              <a:ext cx="18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en-US" sz="2000">
                  <a:latin typeface="Comic Sans MS" panose="030F0902030302020204" pitchFamily="66" charset="0"/>
                </a:rPr>
                <a:t>1</a:t>
              </a:r>
            </a:p>
          </p:txBody>
        </p:sp>
        <p:sp>
          <p:nvSpPr>
            <p:cNvPr id="35958" name="Text Box 44">
              <a:extLst>
                <a:ext uri="{FF2B5EF4-FFF2-40B4-BE49-F238E27FC236}">
                  <a16:creationId xmlns:a16="http://schemas.microsoft.com/office/drawing/2014/main" id="{65AA4601-8C3B-2346-B24C-14B759A078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47" y="2656"/>
              <a:ext cx="21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en-US" sz="2000">
                  <a:latin typeface="Comic Sans MS" panose="030F0902030302020204" pitchFamily="66" charset="0"/>
                </a:rPr>
                <a:t>4</a:t>
              </a:r>
            </a:p>
          </p:txBody>
        </p:sp>
        <p:sp>
          <p:nvSpPr>
            <p:cNvPr id="35959" name="Text Box 45">
              <a:extLst>
                <a:ext uri="{FF2B5EF4-FFF2-40B4-BE49-F238E27FC236}">
                  <a16:creationId xmlns:a16="http://schemas.microsoft.com/office/drawing/2014/main" id="{DD527DD1-2474-DE46-AB0D-15949EF6DD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65" y="2656"/>
              <a:ext cx="21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en-US" sz="2000">
                  <a:latin typeface="Comic Sans MS" panose="030F0902030302020204" pitchFamily="66" charset="0"/>
                </a:rPr>
                <a:t>5</a:t>
              </a:r>
            </a:p>
          </p:txBody>
        </p:sp>
        <p:sp>
          <p:nvSpPr>
            <p:cNvPr id="35960" name="Text Box 46">
              <a:extLst>
                <a:ext uri="{FF2B5EF4-FFF2-40B4-BE49-F238E27FC236}">
                  <a16:creationId xmlns:a16="http://schemas.microsoft.com/office/drawing/2014/main" id="{74A92B29-016D-E046-82B4-4E187AFF04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92" y="2656"/>
              <a:ext cx="21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en-US" sz="2000">
                  <a:latin typeface="Comic Sans MS" panose="030F0902030302020204" pitchFamily="66" charset="0"/>
                </a:rPr>
                <a:t>5</a:t>
              </a:r>
            </a:p>
          </p:txBody>
        </p:sp>
        <p:sp>
          <p:nvSpPr>
            <p:cNvPr id="35961" name="Text Box 62">
              <a:extLst>
                <a:ext uri="{FF2B5EF4-FFF2-40B4-BE49-F238E27FC236}">
                  <a16:creationId xmlns:a16="http://schemas.microsoft.com/office/drawing/2014/main" id="{25DC1430-1581-3744-8230-CE0A8D4874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93" y="1695"/>
              <a:ext cx="21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en-US" sz="2000">
                  <a:latin typeface="Comic Sans MS" panose="030F0902030302020204" pitchFamily="66" charset="0"/>
                </a:rPr>
                <a:t>5</a:t>
              </a:r>
            </a:p>
          </p:txBody>
        </p:sp>
        <p:sp>
          <p:nvSpPr>
            <p:cNvPr id="35962" name="Text Box 63">
              <a:extLst>
                <a:ext uri="{FF2B5EF4-FFF2-40B4-BE49-F238E27FC236}">
                  <a16:creationId xmlns:a16="http://schemas.microsoft.com/office/drawing/2014/main" id="{BB46C9C3-AFFB-C442-BF7F-76D75DC906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33" y="1695"/>
              <a:ext cx="21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en-US" sz="2000">
                  <a:latin typeface="Comic Sans MS" panose="030F0902030302020204" pitchFamily="66" charset="0"/>
                </a:rPr>
                <a:t>5</a:t>
              </a:r>
            </a:p>
          </p:txBody>
        </p:sp>
        <p:sp>
          <p:nvSpPr>
            <p:cNvPr id="35963" name="Text Box 73">
              <a:extLst>
                <a:ext uri="{FF2B5EF4-FFF2-40B4-BE49-F238E27FC236}">
                  <a16:creationId xmlns:a16="http://schemas.microsoft.com/office/drawing/2014/main" id="{D60BEF4D-A7E1-8346-A8A5-10BF7B3C13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32" y="2656"/>
              <a:ext cx="21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en-US" sz="2000">
                  <a:latin typeface="Comic Sans MS" panose="030F0902030302020204" pitchFamily="66" charset="0"/>
                </a:rPr>
                <a:t>5</a:t>
              </a:r>
            </a:p>
          </p:txBody>
        </p:sp>
        <p:sp>
          <p:nvSpPr>
            <p:cNvPr id="35964" name="Text Box 74">
              <a:extLst>
                <a:ext uri="{FF2B5EF4-FFF2-40B4-BE49-F238E27FC236}">
                  <a16:creationId xmlns:a16="http://schemas.microsoft.com/office/drawing/2014/main" id="{2C127955-DDD6-F743-9EB7-7E378AFBAC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30" y="2656"/>
              <a:ext cx="21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en-US" sz="2000">
                  <a:latin typeface="Comic Sans MS" panose="030F0902030302020204" pitchFamily="66" charset="0"/>
                </a:rPr>
                <a:t>7</a:t>
              </a:r>
            </a:p>
          </p:txBody>
        </p:sp>
      </p:grpSp>
      <p:sp>
        <p:nvSpPr>
          <p:cNvPr id="35860" name="Text Box 75">
            <a:extLst>
              <a:ext uri="{FF2B5EF4-FFF2-40B4-BE49-F238E27FC236}">
                <a16:creationId xmlns:a16="http://schemas.microsoft.com/office/drawing/2014/main" id="{BF9F0F16-8FC5-1341-A260-598105DFE5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91750" y="4216401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>
              <a:latin typeface="Comic Sans MS" panose="030F0902030302020204" pitchFamily="66" charset="0"/>
            </a:endParaRPr>
          </a:p>
        </p:txBody>
      </p:sp>
      <p:graphicFrame>
        <p:nvGraphicFramePr>
          <p:cNvPr id="213187" name="Group 195">
            <a:extLst>
              <a:ext uri="{FF2B5EF4-FFF2-40B4-BE49-F238E27FC236}">
                <a16:creationId xmlns:a16="http://schemas.microsoft.com/office/drawing/2014/main" id="{7B789E58-F586-E64C-8A56-0E4001B03CD1}"/>
              </a:ext>
            </a:extLst>
          </p:cNvPr>
          <p:cNvGraphicFramePr>
            <a:graphicFrameLocks noGrp="1"/>
          </p:cNvGraphicFramePr>
          <p:nvPr/>
        </p:nvGraphicFramePr>
        <p:xfrm>
          <a:off x="2930526" y="2924176"/>
          <a:ext cx="3533775" cy="2292351"/>
        </p:xfrm>
        <a:graphic>
          <a:graphicData uri="http://schemas.openxmlformats.org/drawingml/2006/table">
            <a:tbl>
              <a:tblPr/>
              <a:tblGrid>
                <a:gridCol w="7064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64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8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64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64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74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57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3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41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3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41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51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13184" name="Group 192">
            <a:extLst>
              <a:ext uri="{FF2B5EF4-FFF2-40B4-BE49-F238E27FC236}">
                <a16:creationId xmlns:a16="http://schemas.microsoft.com/office/drawing/2014/main" id="{F94869A4-382B-B044-81B1-13D1D476E8B7}"/>
              </a:ext>
            </a:extLst>
          </p:cNvPr>
          <p:cNvGraphicFramePr>
            <a:graphicFrameLocks noGrp="1"/>
          </p:cNvGraphicFramePr>
          <p:nvPr/>
        </p:nvGraphicFramePr>
        <p:xfrm>
          <a:off x="2930526" y="2914650"/>
          <a:ext cx="3533775" cy="2290764"/>
        </p:xfrm>
        <a:graphic>
          <a:graphicData uri="http://schemas.openxmlformats.org/drawingml/2006/table">
            <a:tbl>
              <a:tblPr/>
              <a:tblGrid>
                <a:gridCol w="7064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64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8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64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64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73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3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41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41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51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3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54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57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13050" name="Line 58">
            <a:extLst>
              <a:ext uri="{FF2B5EF4-FFF2-40B4-BE49-F238E27FC236}">
                <a16:creationId xmlns:a16="http://schemas.microsoft.com/office/drawing/2014/main" id="{DAA677E1-7C59-3443-8983-1827D3C7D4A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09901" y="3089275"/>
            <a:ext cx="473075" cy="2159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3057" name="Line 65">
            <a:extLst>
              <a:ext uri="{FF2B5EF4-FFF2-40B4-BE49-F238E27FC236}">
                <a16:creationId xmlns:a16="http://schemas.microsoft.com/office/drawing/2014/main" id="{55B185D4-2557-E243-9E96-8E1815DB8E9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86176" y="3078163"/>
            <a:ext cx="473075" cy="2159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" name="Group 196">
            <a:extLst>
              <a:ext uri="{FF2B5EF4-FFF2-40B4-BE49-F238E27FC236}">
                <a16:creationId xmlns:a16="http://schemas.microsoft.com/office/drawing/2014/main" id="{5E415BE9-F031-DF44-A7D2-D725361DD654}"/>
              </a:ext>
            </a:extLst>
          </p:cNvPr>
          <p:cNvGrpSpPr>
            <a:grpSpLocks/>
          </p:cNvGrpSpPr>
          <p:nvPr/>
        </p:nvGrpSpPr>
        <p:grpSpPr bwMode="auto">
          <a:xfrm>
            <a:off x="3008313" y="3028951"/>
            <a:ext cx="3289300" cy="1973263"/>
            <a:chOff x="935" y="1908"/>
            <a:chExt cx="2072" cy="1243"/>
          </a:xfrm>
        </p:grpSpPr>
        <p:sp>
          <p:nvSpPr>
            <p:cNvPr id="35929" name="Line 69">
              <a:extLst>
                <a:ext uri="{FF2B5EF4-FFF2-40B4-BE49-F238E27FC236}">
                  <a16:creationId xmlns:a16="http://schemas.microsoft.com/office/drawing/2014/main" id="{620E30F1-691A-D543-B395-1727E6D4793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05" y="1931"/>
              <a:ext cx="298" cy="13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30" name="Line 59">
              <a:extLst>
                <a:ext uri="{FF2B5EF4-FFF2-40B4-BE49-F238E27FC236}">
                  <a16:creationId xmlns:a16="http://schemas.microsoft.com/office/drawing/2014/main" id="{23A37725-E919-3E4C-A6B3-9341D60915D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09" y="3014"/>
              <a:ext cx="298" cy="13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31" name="Line 60">
              <a:extLst>
                <a:ext uri="{FF2B5EF4-FFF2-40B4-BE49-F238E27FC236}">
                  <a16:creationId xmlns:a16="http://schemas.microsoft.com/office/drawing/2014/main" id="{3526C849-C66F-C144-A78A-9C1247A551A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35" y="2682"/>
              <a:ext cx="298" cy="13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32" name="Line 61">
              <a:extLst>
                <a:ext uri="{FF2B5EF4-FFF2-40B4-BE49-F238E27FC236}">
                  <a16:creationId xmlns:a16="http://schemas.microsoft.com/office/drawing/2014/main" id="{FA39E860-EDE4-C444-A871-15BD74EF21B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35" y="2288"/>
              <a:ext cx="298" cy="13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33" name="Line 64">
              <a:extLst>
                <a:ext uri="{FF2B5EF4-FFF2-40B4-BE49-F238E27FC236}">
                  <a16:creationId xmlns:a16="http://schemas.microsoft.com/office/drawing/2014/main" id="{50DB4424-2530-004D-9BAE-8ECABE7116A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77" y="2302"/>
              <a:ext cx="298" cy="13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34" name="Line 66">
              <a:extLst>
                <a:ext uri="{FF2B5EF4-FFF2-40B4-BE49-F238E27FC236}">
                  <a16:creationId xmlns:a16="http://schemas.microsoft.com/office/drawing/2014/main" id="{67D12EBB-900D-9A4E-B531-576B0B076DC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91" y="2311"/>
              <a:ext cx="298" cy="13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35" name="Line 67">
              <a:extLst>
                <a:ext uri="{FF2B5EF4-FFF2-40B4-BE49-F238E27FC236}">
                  <a16:creationId xmlns:a16="http://schemas.microsoft.com/office/drawing/2014/main" id="{1215498F-D841-7341-8869-3A7FCE93BCD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76" y="3013"/>
              <a:ext cx="298" cy="13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36" name="Line 68">
              <a:extLst>
                <a:ext uri="{FF2B5EF4-FFF2-40B4-BE49-F238E27FC236}">
                  <a16:creationId xmlns:a16="http://schemas.microsoft.com/office/drawing/2014/main" id="{B18CB8BD-EC8E-7E49-AE16-3EDA2128EEB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94" y="2310"/>
              <a:ext cx="298" cy="13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37" name="Line 70">
              <a:extLst>
                <a:ext uri="{FF2B5EF4-FFF2-40B4-BE49-F238E27FC236}">
                  <a16:creationId xmlns:a16="http://schemas.microsoft.com/office/drawing/2014/main" id="{CCC2550B-761B-2A4E-9CA3-B2746FDBA0E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22" y="2657"/>
              <a:ext cx="298" cy="13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38" name="Line 71">
              <a:extLst>
                <a:ext uri="{FF2B5EF4-FFF2-40B4-BE49-F238E27FC236}">
                  <a16:creationId xmlns:a16="http://schemas.microsoft.com/office/drawing/2014/main" id="{F654DC98-FFCC-A941-9C5D-176245C5210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67" y="2656"/>
              <a:ext cx="298" cy="13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39" name="Line 72">
              <a:extLst>
                <a:ext uri="{FF2B5EF4-FFF2-40B4-BE49-F238E27FC236}">
                  <a16:creationId xmlns:a16="http://schemas.microsoft.com/office/drawing/2014/main" id="{BB96418F-40A7-134F-A396-59EB2D71532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72" y="2308"/>
              <a:ext cx="298" cy="13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40" name="Line 76">
              <a:extLst>
                <a:ext uri="{FF2B5EF4-FFF2-40B4-BE49-F238E27FC236}">
                  <a16:creationId xmlns:a16="http://schemas.microsoft.com/office/drawing/2014/main" id="{D2EF096C-C962-8944-BAB3-4DA61D04002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81" y="3014"/>
              <a:ext cx="298" cy="13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41" name="Line 77">
              <a:extLst>
                <a:ext uri="{FF2B5EF4-FFF2-40B4-BE49-F238E27FC236}">
                  <a16:creationId xmlns:a16="http://schemas.microsoft.com/office/drawing/2014/main" id="{A86A890C-0976-2F4D-8062-8DCADD77DA3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48" y="3015"/>
              <a:ext cx="298" cy="13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42" name="Line 78">
              <a:extLst>
                <a:ext uri="{FF2B5EF4-FFF2-40B4-BE49-F238E27FC236}">
                  <a16:creationId xmlns:a16="http://schemas.microsoft.com/office/drawing/2014/main" id="{A58117B5-CF68-E24C-989C-9277A39B628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76" y="1908"/>
              <a:ext cx="298" cy="13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43" name="Line 79">
              <a:extLst>
                <a:ext uri="{FF2B5EF4-FFF2-40B4-BE49-F238E27FC236}">
                  <a16:creationId xmlns:a16="http://schemas.microsoft.com/office/drawing/2014/main" id="{8557A09C-4577-7446-AC38-F855A25853C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52" y="2696"/>
              <a:ext cx="298" cy="13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44" name="Line 80">
              <a:extLst>
                <a:ext uri="{FF2B5EF4-FFF2-40B4-BE49-F238E27FC236}">
                  <a16:creationId xmlns:a16="http://schemas.microsoft.com/office/drawing/2014/main" id="{69B05834-DEF9-2E43-A1D6-FBA06E23C83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03" y="1942"/>
              <a:ext cx="298" cy="13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45" name="Line 81">
              <a:extLst>
                <a:ext uri="{FF2B5EF4-FFF2-40B4-BE49-F238E27FC236}">
                  <a16:creationId xmlns:a16="http://schemas.microsoft.com/office/drawing/2014/main" id="{B04DAD5F-3A6C-F443-8A55-5AB54B4EA1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42" y="3008"/>
              <a:ext cx="298" cy="13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46" name="Line 82">
              <a:extLst>
                <a:ext uri="{FF2B5EF4-FFF2-40B4-BE49-F238E27FC236}">
                  <a16:creationId xmlns:a16="http://schemas.microsoft.com/office/drawing/2014/main" id="{3068C1B4-59EB-B245-A1C5-3174EA8C40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83" y="2662"/>
              <a:ext cx="298" cy="13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0" name="Cloud 69">
            <a:extLst>
              <a:ext uri="{FF2B5EF4-FFF2-40B4-BE49-F238E27FC236}">
                <a16:creationId xmlns:a16="http://schemas.microsoft.com/office/drawing/2014/main" id="{BEE54062-9301-F34C-B5A5-D29DE90BAA12}"/>
              </a:ext>
            </a:extLst>
          </p:cNvPr>
          <p:cNvSpPr/>
          <p:nvPr/>
        </p:nvSpPr>
        <p:spPr>
          <a:xfrm>
            <a:off x="162380" y="84253"/>
            <a:ext cx="5219700" cy="2438400"/>
          </a:xfrm>
          <a:prstGeom prst="cloud">
            <a:avLst/>
          </a:prstGeom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sz="2800" dirty="0">
                <a:solidFill>
                  <a:srgbClr val="000000"/>
                </a:solidFill>
                <a:latin typeface="Comic Sans MS" pitchFamily="66" charset="0"/>
              </a:rPr>
              <a:t>We can now answer various questions about the data.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40EC9B0A-9F2A-424C-BED6-86DC8B7D4372}"/>
              </a:ext>
            </a:extLst>
          </p:cNvPr>
          <p:cNvSpPr txBox="1"/>
          <p:nvPr/>
        </p:nvSpPr>
        <p:spPr>
          <a:xfrm>
            <a:off x="9448604" y="5287963"/>
            <a:ext cx="16704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N=20</a:t>
            </a:r>
          </a:p>
        </p:txBody>
      </p:sp>
    </p:spTree>
    <p:extLst>
      <p:ext uri="{BB962C8B-B14F-4D97-AF65-F5344CB8AC3E}">
        <p14:creationId xmlns:p14="http://schemas.microsoft.com/office/powerpoint/2010/main" val="20198637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13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130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130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130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130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130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130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2130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2130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2130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213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3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213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2130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2130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2130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2130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2130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2130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13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6" dur="80"/>
                                        <p:tgtEl>
                                          <p:spTgt spid="2130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7" dur="80"/>
                                        <p:tgtEl>
                                          <p:spTgt spid="2130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80"/>
                                        <p:tgtEl>
                                          <p:spTgt spid="2130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13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8" dur="80"/>
                                        <p:tgtEl>
                                          <p:spTgt spid="2130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9" dur="80"/>
                                        <p:tgtEl>
                                          <p:spTgt spid="2130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80"/>
                                        <p:tgtEl>
                                          <p:spTgt spid="2130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1" dur="80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2" dur="80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80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3004" grpId="0"/>
      <p:bldP spid="213006" grpId="0"/>
      <p:bldP spid="213010" grpId="0"/>
      <p:bldP spid="213039" grpId="0"/>
      <p:bldP spid="213040" grpId="0"/>
      <p:bldP spid="213041" grpId="0"/>
      <p:bldP spid="213007" grpId="0"/>
      <p:bldP spid="70" grpId="0" animBg="1"/>
      <p:bldP spid="65" grpId="0"/>
    </p:bldLst>
  </p:timing>
</p:sld>
</file>

<file path=ppt/theme/theme1.xml><?xml version="1.0" encoding="utf-8"?>
<a:theme xmlns:a="http://schemas.openxmlformats.org/drawingml/2006/main" name="BrushVTI">
  <a:themeElements>
    <a:clrScheme name="AnalogousFromLightSeedRightStep">
      <a:dk1>
        <a:srgbClr val="000000"/>
      </a:dk1>
      <a:lt1>
        <a:srgbClr val="FFFFFF"/>
      </a:lt1>
      <a:dk2>
        <a:srgbClr val="412C24"/>
      </a:dk2>
      <a:lt2>
        <a:srgbClr val="E2E6E8"/>
      </a:lt2>
      <a:accent1>
        <a:srgbClr val="C0998B"/>
      </a:accent1>
      <a:accent2>
        <a:srgbClr val="B4A27B"/>
      </a:accent2>
      <a:accent3>
        <a:srgbClr val="A3A67E"/>
      </a:accent3>
      <a:accent4>
        <a:srgbClr val="8FAA74"/>
      </a:accent4>
      <a:accent5>
        <a:srgbClr val="85AB82"/>
      </a:accent5>
      <a:accent6>
        <a:srgbClr val="77AF8A"/>
      </a:accent6>
      <a:hlink>
        <a:srgbClr val="5D8A9A"/>
      </a:hlink>
      <a:folHlink>
        <a:srgbClr val="7F7F7F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3452</TotalTime>
  <Words>905</Words>
  <Application>Microsoft Office PowerPoint</Application>
  <PresentationFormat>Widescreen</PresentationFormat>
  <Paragraphs>302</Paragraphs>
  <Slides>25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6" baseType="lpstr">
      <vt:lpstr>Abadi</vt:lpstr>
      <vt:lpstr>Aharoni</vt:lpstr>
      <vt:lpstr>Open Sans</vt:lpstr>
      <vt:lpstr>Arial</vt:lpstr>
      <vt:lpstr>Calibri</vt:lpstr>
      <vt:lpstr>Cambria Math</vt:lpstr>
      <vt:lpstr>Century Gothic</vt:lpstr>
      <vt:lpstr>Comic Sans MS</vt:lpstr>
      <vt:lpstr>Elephant</vt:lpstr>
      <vt:lpstr>Wingdings</vt:lpstr>
      <vt:lpstr>BrushVTI</vt:lpstr>
      <vt:lpstr>Displaying numerical data</vt:lpstr>
      <vt:lpstr>PowerPoint Presentation</vt:lpstr>
      <vt:lpstr>PowerPoint Presentation</vt:lpstr>
      <vt:lpstr>PowerPoint Presentation</vt:lpstr>
      <vt:lpstr>PowerPoint Presentation</vt:lpstr>
      <vt:lpstr>The dot plot</vt:lpstr>
      <vt:lpstr>PowerPoint Presentation</vt:lpstr>
      <vt:lpstr>Stem Plot / Stem and Leaf Plot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Stem plots with split stems</vt:lpstr>
      <vt:lpstr>PowerPoint Presentation</vt:lpstr>
      <vt:lpstr>Difference between Histogram &amp; Bar Chart</vt:lpstr>
      <vt:lpstr>Histogram </vt:lpstr>
      <vt:lpstr>The grouped frequency distribution: a large range of values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Dot Plots Stem Plots</dc:title>
  <dc:creator>Yongmei Zhang</dc:creator>
  <cp:lastModifiedBy>Lyn ZHANG</cp:lastModifiedBy>
  <cp:revision>47</cp:revision>
  <dcterms:created xsi:type="dcterms:W3CDTF">2020-07-09T06:40:56Z</dcterms:created>
  <dcterms:modified xsi:type="dcterms:W3CDTF">2026-04-28T05:49:19Z</dcterms:modified>
</cp:coreProperties>
</file>