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6"/>
  </p:notesMasterIdLst>
  <p:sldIdLst>
    <p:sldId id="256" r:id="rId2"/>
    <p:sldId id="939" r:id="rId3"/>
    <p:sldId id="365" r:id="rId4"/>
    <p:sldId id="928" r:id="rId5"/>
    <p:sldId id="359" r:id="rId6"/>
    <p:sldId id="261" r:id="rId7"/>
    <p:sldId id="262" r:id="rId8"/>
    <p:sldId id="932" r:id="rId9"/>
    <p:sldId id="263" r:id="rId10"/>
    <p:sldId id="264" r:id="rId11"/>
    <p:sldId id="930" r:id="rId12"/>
    <p:sldId id="931" r:id="rId13"/>
    <p:sldId id="265" r:id="rId14"/>
    <p:sldId id="266" r:id="rId15"/>
    <p:sldId id="360" r:id="rId16"/>
    <p:sldId id="938" r:id="rId17"/>
    <p:sldId id="933" r:id="rId18"/>
    <p:sldId id="934" r:id="rId19"/>
    <p:sldId id="935" r:id="rId20"/>
    <p:sldId id="936" r:id="rId21"/>
    <p:sldId id="588" r:id="rId22"/>
    <p:sldId id="586" r:id="rId23"/>
    <p:sldId id="937" r:id="rId24"/>
    <p:sldId id="3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87892" autoAdjust="0"/>
  </p:normalViewPr>
  <p:slideViewPr>
    <p:cSldViewPr snapToGrid="0" snapToObjects="1">
      <p:cViewPr varScale="1">
        <p:scale>
          <a:sx n="55" d="100"/>
          <a:sy n="55" d="100"/>
        </p:scale>
        <p:origin x="3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1C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1C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80914"/>
            <a:satOff val="9157"/>
            <a:lumOff val="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2:37.2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15,'96'-1,"1"0,0 1,-1-1,1 1,0-1,-1 1,1-1,0 1,-1-1,1 1,0-1,-1 1,1-1,0 1,5-1,5 1,2-1,1 0,-1 1,-3-1,-4 1,-6-1,-8 1,-10-1,-11 1,-12 0,20 0,-24 0,-14 0,-25 0,5 0,2 0,6 0,0 0,0 0,-6 0,-2 0,-1 0,-3 0,8 0,-8 0,25 0,-9 0,29 0,-15 0,7 0,-17 0,0 0,-8 5,-7-3,0 8,-7-9,0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5.43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1,'74'0,"1"0,-8-1,-1 2,4 2,0 2,-3 4,1 2,5-1,-1 1,-15 3,-2-1,7-8,-2-1,39 11,-41-10,3 0,10 4,-2 1,21 6,-27-10,-2-1,13 9,17-13,-11 14,1-14,0 7,-10-8,-2 0,-9 0,0 0,-9 0,7 0,-7 0,1 0,5 0,-5 0,-1 0,-2 0,1 0,-7 0,6 0,-15 0,5 0,-5 0,7 6,-7-5,6 11,-14-10,7 4,-1-6,-6 0,14 0,-6 6,15-4,-6 4,41 0,-34-4,34 5,-32-7,-1 0,-2 0,-8 0,-7 0,-2 0,-12-12,-2-2,7 0,3 3,22 11,1 0,1 0,-3 0,-8 0,-7 0,-2-5,-7 3,0-3,-6 5,4 0,-10 0,11 0,-12 0,6 0,-1 0,-4 0,15 0,-7 0,9-6,-5 5,0-5,7 6,-6 0,7 0,-9 0,1 0,-6 0,-1 0,-2 0,-3 0,8-5,-9 4,5-5,-1 1,3-2,-1 1,-1 0,0 1,-4 3,4-3,0 0,-5-2,5 1,5-4,-8 3,8 1,-10 1,-1 0,0-12,1-7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8:28.72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44,'83'0,"-6"0,5 0,7 0,-5 0,-33 0,2 0,5 0,0 0,1 0,1 0,11 0,0 0,-3 0,-2 0,-10 0,-1 0,1 0,-1 0,41 0,1 0,-46 0,0 0,41 0,-18 0,14 0,-26 0,17 0,-17 0,7 0,-25 0,4 0,-22 0,1 0,21 0,12 0,-9 0,3 0,-1 0,1 0,10 0,0 0,-5 0,0 0,11 0,3 0,12 0,5 0,-22 0,2-1,2 2,7 5,3 1,-1 1,0-1,1 0,-3 4,-2 5,-3 3,-1 0,25 3,-5 0,-23-2,-3 0,3-2,-2 0,-20-5,0 1,10 0,0 0,36 10,-13-8,-11 0,-19-8,-15-2,-5-6,-19 0,37 0,1-7,41-10,-8-9,-32 9,0 0,42-9,-23 7,2 1,-3 3,0 0,18-5,-1-1,-25 6,2 1,35-2,-2 2,-5-2,-1 6,-1-1,-1-5,-31 10,1 2,36-4,-3 1,-19 5,-3-5,-18 7,-9 0,-10-6,-7 5,-1-10,-5 10,19-5,0 6,22 0,-1 0,1 0,-9 0,16 0,7 0,9 0,8 0,-19 0,6 0,-16 7,7 1,-9 7,-9 0,7-7,-15 4,7-11,-17 5,7 1,-6-6,0 11,-2-11,0 11,-5-11,12 11,-12-10,5 10,-7-11,0 10,0-10,0 11,0-11,0 10,0-10,0 5,-1-1,1-3,0 9,0-10,0 5,0-6,0 0,0 0,0 0,11 0,-14 0,13 0,-17 0,7 0,-6 0,5 0,-5 0,13 0,-11-5,9 4,-11-10,0 9,-2-8,-5 8,4-3,1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09.3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0 441,'96'0,"0"0,-1 0,1 0,0 0,-2 1,0 0,0 1,1 0,2-1,-5-1,2 1,1-1,0 0,-1 0,-3 1,5 0,0 1,-3-1,-2 1,-5-1,-1-1,-5 1,-1-2,3 1,13-1,4 0,-1-1,-7-1,-2-2,-6-1,2 1,8 1,2 1,4 0,-4-1,6 0,-2 0,-9 1,-13 3,-8 0,3 0,9 1,2-1,1-1,7-2,2-2,-6 1,12 3,-4-1,-29-1,0-1,8-1,16-3,10-1,3-1,-7 0,4 1,-6-1,5-1,-3 0,4-2,0 0,-8 3,-7 1,-6 1,-3 2,25-1,-9 2,-33 2,-3-1,2-5,0 0,-7 4,2 2,31-3,8 1,-25 3,2 1,4-2,3-1,5-1,2 0,-2-2,-5 1,0-2,-2 0,0 0,19-6,-2 0,1-1,1-1,1 1,0 2,3 4,1 1,-1 2,-2-2,0 1,3 2,-16 3,2 2,1 1,-3 0,-5 0,-2 1,-1 0,0 0,24-2,-1 1,-4-1,-11 2,-3 1,-1-1,0 0,-2 0,-1 0,-7 0,-1 0,3 2,15 1,3 2,2 1,7 1,1 2,2-1,-21-4,1 0,0 0,0 0,0 0,0 0,-1 0,-1-2,19 0,-3-3,3 1,-15-2,1-1,2 1,2 1,-7 1,3 1,1 1,1-1,0 0,7-2,2 0,0-1,-1 1,-5 0,4 1,-3 1,-3 0,-1-1,-8-1,-2-2,-1 1,2-1,5-1,2 0,-1 1,-3 1,4 2,-3 2,13 0,-16-3,11-1,6 0,4 0,0 0,-4 0,-8 1,4 1,-6 0,-2 0,1 0,5 0,3-1,3-1,3 0,0-1,-2 1,-4 0,-1 0,-1 1,-2-1,-4 0,-4-1,20-2,-6-2,-1 1,-3 2,0 0,-5-3,10-6,3-2,-19 4,6 1,5 1,2 0,-5 3,2 0,2 1,2 0,-1 1,3-1,1 1,0 1,-1-1,-2 1,11 1,0 0,-5 2,-7 0,1 2,-7 1,-14-2,10-3,13 0,-1 0,-13 0,-13 0,4 0,-8 0,-2 0,-12 0,2 0,25 0,-3 0,10 0,-29 0,-41 0,-18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1.4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23,'72'0,"-7"0,-16 0,3 0,35 0,1 0,-2 0,-12 0,20 0,-1 0,-1 0,-21 0,-2 0,0 0,-7 0,7 0,0 0,-7 0,7 0,0 0,-15 0,13 0,-24 0,15 0,-15 0,-1 0,-3 0,-5 0,7 0,0 0,0 0,-7 0,6 0,-14 0,14 0,-14 0,14 0,-14 0,14 0,-6 0,0 0,5 0,-5 0,7 0,-7 0,5 0,-5 0,15 0,-6 0,15 0,-7 0,36 0,-21 6,12-4,-29 4,-8-6,0 6,-7-4,-8 4,-2-6,-11 0,4 5,-1-4,-3 4,8-5,-8 0,3 0,0 0,-3 0,8 0,-8 0,3 0,0 0,-24-27,8 20,-17-20,12 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3.4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67,'92'0,"-43"0,2 0,1 0,1 0,12 0,1 0,1 0,0 0,4 0,1 0,-7 0,0 0,6 0,1 0,-5 0,-1 0,1 0,-3 0,32 0,-40 0,-1 0,22 0,-21 0,1 0,17 0,5 0,-19 0,-9 0,-1 0,-9 0,-7 0,-2 0,-7 0,0 0,0 0,0 0,0 0,7 0,-5 0,12 0,-5 0,7 0,-7 0,5-6,-12 4,12-10,-12 10,5-9,-7 9,0-3,7-2,2 6,0-5,5 6,-12-6,12 5,-12-5,5 6,-7 0,0 0,11 0,-1 0,3 0,1 0,-12 0,12 0,-12 0,12 0,-12 0,-1 0,-3 0,-10 0,11 0,-11 0,10 0,-4 0,6 0,0 0,0 0,-6 0,-2 0,-1 0,-3 0,3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39.9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0 256,'62'0,"-5"0,-16 0,0 0,8 0,-6 0,7 0,-9 0,0 0,0 0,-7 0,-2 0,0 0,-5 0,5 0,-13 0,11 0,-15 0,16 0,-13 0,7 0,0 0,0 0,0 0,-6 0,5 0,-5 0,13 0,-6 0,7 0,-1 0,-6 0,7 0,-8 0,7 0,-6 0,7 0,-8 0,7 0,-6 0,7 0,-8 0,0 0,0 0,-1 0,1 0,0-6,0 5,0-5,0 1,0 3,7-3,2-1,26 4,-15-10,15 10,-19-4,0 0,0 4,-7-9,5 9,-5-3,7 5,0-7,0 6,0-5,0 0,0 4,0-10,-7 10,5-4,-12 6,5 0,0-6,-11 4,10-4,-12 6,11-5,-4 4,4-4,-5 5,0 0,0-6,7 5,-5-5,5 6,-7 0,0 0,0-6,0 5,0-5,0 6,-7 0,6 0,-11 0,10 0,-4 0,6-5,-6 3,4-3,-10 5,16 0,-9 0,4 0,-1 0,-10 0,11 0,-6 0,15 0,0 0,1 0,6 0,2 0,9 0,9 0,0 0,-1 0,10 0,-7 0,17 0,-25 0,13 0,-24 0,6 0,-8-6,4 4,-10-4,1 6,-17-5,-2 3,1-3,-5 0,4 4,-1-9,-3 3,3-4,6 5,14 1,5 5,17 0,-15 0,14 6,-13 2,13 0,-14 4,7-10,-9 4,0-6,-7 0,5 0,-12 0,5 0,-13 0,4 0,-4 0,0 0,4 0,-4 0,6 0,7 0,-5 0,5 0,0 0,-5 0,12 0,-12 0,12 0,-12 0,13 0,-7 0,8 0,9 0,-7 0,25 0,-23 0,14 0,-17 0,-1 0,8 0,-6 0,6 0,1 0,1 0,9 0,-9 0,7 0,-15 0,15 0,-15 0,6 0,-15 0,5 0,-5 0,7 0,0 0,11 0,-8 0,8 0,-18 0,6 0,-14 0,14 0,-14 0,7 0,-1 0,-6 0,14 0,-14 0,14 0,-13 0,5 0,-7 0,0 0,0 0,0 0,7 0,-6 0,14 0,-14 0,32 0,-27 0,27-6,-24 4,7-4,-7 6,5 0,-5 0,7 0,0 0,0 0,8 0,-6 0,7 0,-9 0,0-6,0 4,0-4,-7 6,5 0,-12 0,12 0,6 0,-1 0,1 0,-6 0,-12 0,5 0,-7 0,0 0,0 0,-6 0,-2 0,1 0,-5 0,9 0,-9 0,3 0,6 0,6 0,11 0,19 0,-4 0,35 0,-33 0,31 7,-24 2,8 7,-2 6,-9-6,0 6,-9-8,7 1,-15-1,6 0,-15-1,-2-5,-7 3,0-10,0 5,0-6,-6 0,-1 0,-1 5,-4-3,10 3,-4-5,6 0,0 0,0 0,-6 0,4 0,-10 0,5 0,-2 0,-4 0,10 0,-10 0,5 0,-1 0,-4 5,10-4,-10 4,5-5,-1 0,-4 0,10 0,-10 5,5-3,-6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49.4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0,'69'0,"-9"0,-11 0,-8 0,8 0,-6 0,0 0,-4 0,-12 0,12 0,-12 0,5 0,0 0,10 0,1 0,15 0,-7 0,9 0,-9 0,7 0,-7 0,1 0,6 0,-15 0,14 0,-5 0,7 0,1 0,0 0,0 0,-1 0,1 0,0 0,-9 0,7 0,-7 0,9 0,-9 0,27 8,-30-6,29 12,6-4,-23-2,3 0,-11-3,1 0,15 4,-1-2,17-5,-32 5,1 1,40-6,-1 6,-21-8,-2 0,-18 0,-1 0,-16 0,-2 0,-13 0,-2 0,0 0,9 0,8 0,0 0,6 0,-7 0,1 0,-1 0,-9 0,1 0,-6 0,-1 0,-1 0,-4-6,10 5,-10-4,11 5,-5 0,6 0,-7 0,6 0,-5 0,6 0,0 0,-6 0,4 0,-4 0,0 0,4 0,-10-5,11 4,-6-4,1 5,5 0,-5 0,0 0,4 0,-4 0,6 0,0 0,0 0,0 0,0 0,0 0,0 0,0 0,7 0,-5 0,12 0,-5 0,7 0,0 0,0 0,0 0,27 0,-21-7,21 6,-27-5,8 6,-6-6,7 4,-9-4,8 6,-6 0,7 0,-9 0,0 0,0 0,0 0,0 0,0 0,0 0,0 0,0 0,0 0,0 0,0 0,0 0,12 0,-10 0,10 0,-12 0,0 0,0 0,0 0,0 0,0 0,8 0,-6 0,7 0,-1 0,-6 0,15 0,-7 0,9 0,9 0,-7 0,7 0,-9 0,-1 0,28 7,-12-6,14 12,-28-11,-4 5,-14-7,7 0,-16 0,-2 0,-7 0,0 0,7 0,10 0,1 0,7 0,8 0,5 0,18 0,0 0,0 0,-10 0,-2 0,-18 0,7 0,-15 0,7 0,-9 0,-7 0,5 0,-5 0,7 0,0 0,0 0,-7 0,5 0,-12 0,23 0,-13 0,8 0,-6 0,-12 0,12 0,-5 0,7 0,8 0,3 0,17 0,2 0,10 0,10 0,-32 0,0 0,-3 0,-2 0,1 0,-1 0,45 0,-37 0,-1 0,32 0,-11 0,-2 0,0 0,1 0,1 0,2 0,8 0,-1 0,-15 0,-15 0,-4 0,-8 0,-15 0,-8-5,-8 3,24-8,-2 9,9-2,3 1,15 2,-12 0,1 0,28 0,10 0,-43 0,0 0,32 0,8 0,-10 0,0 0,-10 0,7 0,-6 0,-1 0,8 0,-8 0,10 0,-10 0,-2 0,-17 0,-3 0,-8 0,0 0,-7 0,5 0,-12 0,10 0,-11 0,4 0,3 0,-7 0,6 0,1 0,0 0,17 0,-7 0,24 0,-13 0,24 0,-16 0,17 0,-8 0,10 0,-30 0,0 0,26 0,-12 0,5 0,9 0,2 0,3 0,2 0,5 0,-2 0,-18 0,-2 0,-10 0,0 0,1 0,-1 0,0 0,-2 0,27 0,5 0,-27 0,-1 0,-12 0,-15 11,-8-8,22 8,12-11,34 0,0 0,-43 3,0 1,32-2,-8 6,4 2,-20-5,1 1,31 3,1 2,-24-1,-2-1,11 1,1-1,-5-3,0-1,1 4,-2-1,-11-7,-1 0,3 7,-1 0,34-6,-32 7,0-1,32-6,-43 6,-3-1,21-5,-2 12,-9-13,0 6,-9-1,7-4,-15 4,33-6,-20 0,13 0,-19 0,-1 0,-6 0,7 0,-1 0,2 0,1 0,5 0,-13 0,5 0,-8 0,0 0,-7 0,-2 0,-7 0,0 0,-6 0,11 0,-9 0,11 0,-7 0,7 0,-5 0,23 0,-20 0,20 0,-16 0,7 0,0 0,0 0,9 0,-7 0,6 0,1 0,-7 0,6 0,0 0,-13 0,12 0,-14 0,7 0,0 0,0 0,11 0,-15 0,13 0,-23 0,5 0,-7 0,0 0,0 0,0 0,7 0,2 0,0 0,5 0,-12-6,5 5,-7-5,-6 6,4 0,-10 0,5 0,-2-5,-3 4,8-4,-9 5,5 0,-1 0,2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2:23:52.6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94,'59'0,"-4"0,-14 0,0 0,0 0,17 0,-12 0,13 0,-10 0,-6 0,15 0,-15 0,34 0,-11 0,16 0,7 0,-15 0,-24 0,1 0,43 0,-42 0,0 0,42 0,-43 0,-1 0,34 0,-33 0,-1 0,34 0,-27 0,-1 0,21 0,-27 0,0 0,32 0,1 0,8 0,-10 0,-9 0,6 0,-24 0,13 0,-24-6,14 4,-13-4,-2 6,-3 0,-5-6,0 4,-2-4,0 6,-5 0,23 0,-13 0,8 0,-6 0,-5 0,15 0,-5 0,5 0,-8 0,0 0,0 0,8 0,-5 0,-2 0,-3 0,-5 0,7 0,0 0,-7 0,-2 0,0 0,-5 0,-1 0,-3 0,1 0,3 0,3 0,-5 0,-7 0,6 0,2 0,1 0,5 0,0 0,2 0,0 0,13 0,-11 0,14 0,-9 0,0 0,0 0,0 0,-7 0,5 0,-12 0,23 0,-13 0,15 0,-18 0,5-6,-12 5,12-6,-5 7,0-5,5 3,-5-3,0-1,5 5,-12-5,12 6,-12 0,5-6,0 5,-5-5,13 6,-7 0,8 0,1 0,-1 0,18-6,-13 5,13-5,-18 6,-7 0,-2 0,0 0,-5 0,5 0,-7 0,0 0,0 0,7 0,-5 0,12 0,-12 0,12 0,-5 0,7 0,0 0,0 0,0 0,-7 0,5 0,22 0,-14 0,21 0,-34 0,5 0,-18 0,10 0,-19 0,6 0,-2 0,2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2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64,'49'0,"-6"0,-11 0,-3 0,11 0,-7 0,0 0,7 0,-5 0,18 0,-9 0,5 0,5 0,-11 0,13 0,-8 0,0 0,-7 0,6 0,-6 0,0 0,-1 0,0 0,-5 0,4 0,-5 0,-1 0,21 0,-16 0,11 0,-17 5,-5-4,6 4,-5-5,3 0,-9 4,4-2,-6 2,0-4,0 0,0 5,0-4,0 3,6 1,-4-4,4 4,-1-5,-3 0,10 0,-2 0,4 0,-3 0,0 0,-9 0,4 0,-6 0,6 0,-5 0,5 0,0 0,-5 0,11 0,-5 0,1 0,3 0,-3 0,-1 0,-1 0,0 0,-5 0,5 0,9 0,-11 0,16 0,-18 0,10 0,-11 0,11 0,-5 0,6 0,7 0,-5 0,11 0,-11 0,11-5,-11 3,5-8,-7 9,-6-9,5 9,-11-3,5-1,-6 4,0-4,1 5,13-4,-15 2,21-3,-24 1,10 3,-6-4,0 1,1 2,-1-2,0-1,0 4,0-3,0-1,6 4,-4-3,3 4,-4 0,-1 0,0 0,0 0,9 0,-7 0,2 0,-5 0,-3-5,-1 4,8-4,-12 5,12 0,-4 0,-3 0,7 0,-12 0,8 0,0 0,2 0,3 0,-9 0,4 0,-3 0,4 0,-5 0,4 0,0 0,-3 0,2 0,-4 0,6 0,-4 0,7 0,-13 0,13 0,-12 0,7 0,0 0,-7 0,10 0,-7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4T21:47:25.0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18,'66'0,"-8"0,5 0,-13 0,22 0,-13 0,15 0,-17 0,6 0,-13 0,14 0,-14 0,5 0,-7 0,-6 0,4 0,-11 0,5 0,-7 0,0 0,0 0,0 0,-6 0,-1 0,0 0,-4 0,3 0,-4 0,-1 0,0 0,0 0,0 0,-5 0,4 0,-4 0,5 0,1 0,-6 0,4 0,-4 0,20 0,-11 0,16 0,-18 0,9 0,-9 0,4 0,-6 0,0 0,0 0,-5 0,4 0,-4 0,1 0,2 0,-4 0,4 0,0 0,-4 0,4 0,-4 0,0-8,-1-2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A9FA-E313-A546-8B5C-D914B3922921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EE85-D264-3B4A-BF37-14BBFE5FE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https://create.kahoot.it/details/d10947ff-e260-400e-98f7-d1a11eaa1603</a:t>
            </a:r>
          </a:p>
          <a:p>
            <a:r>
              <a:rPr lang="en-AU" dirty="0"/>
              <a:t>https://create.kahoot.it/details/9194c2c7-83bf-46bc-8dae-611d9f67b285</a:t>
            </a:r>
          </a:p>
          <a:p>
            <a:r>
              <a:rPr lang="en-AU"/>
              <a:t>https://create.kahoot.it/details/eab4a192-093b-4904-8eb0-6455e4448081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3EE85-D264-3B4A-BF37-14BBFE5FE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3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2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1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4" r:id="rId5"/>
    <p:sldLayoutId id="2147483715" r:id="rId6"/>
    <p:sldLayoutId id="2147483721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90.png"/><Relationship Id="rId2" Type="http://schemas.openxmlformats.org/officeDocument/2006/relationships/image" Target="../media/image34.png"/><Relationship Id="rId16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80.png"/><Relationship Id="rId4" Type="http://schemas.openxmlformats.org/officeDocument/2006/relationships/image" Target="../media/image350.png"/><Relationship Id="rId9" Type="http://schemas.openxmlformats.org/officeDocument/2006/relationships/customXml" Target="../ink/ink4.xml"/><Relationship Id="rId14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6.png"/><Relationship Id="rId7" Type="http://schemas.openxmlformats.org/officeDocument/2006/relationships/customXml" Target="../ink/ink9.xml"/><Relationship Id="rId12" Type="http://schemas.openxmlformats.org/officeDocument/2006/relationships/image" Target="../media/image8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70.png"/><Relationship Id="rId4" Type="http://schemas.openxmlformats.org/officeDocument/2006/relationships/image" Target="../media/image37.png"/><Relationship Id="rId9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174F-E5FA-8545-9B30-92454809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dirty="0"/>
              <a:t>Describing numerical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80C23-58B2-7A4E-9CB3-75B10F985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dirty="0"/>
              <a:t>1F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7CBE6-9E98-4D49-A30D-6124D2DC7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00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AAB3-B470-7B4C-8702-7BDF338B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480"/>
            <a:ext cx="10515600" cy="1325563"/>
          </a:xfrm>
        </p:spPr>
        <p:txBody>
          <a:bodyPr/>
          <a:lstStyle/>
          <a:p>
            <a:r>
              <a:rPr lang="en-US" dirty="0"/>
              <a:t>Centre of a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451E-4234-2345-B3CF-14051BFC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96" y="1530646"/>
            <a:ext cx="12033704" cy="4160520"/>
          </a:xfrm>
        </p:spPr>
        <p:txBody>
          <a:bodyPr>
            <a:normAutofit/>
          </a:bodyPr>
          <a:lstStyle/>
          <a:p>
            <a:r>
              <a:rPr lang="en-US" sz="2400" dirty="0"/>
              <a:t>In general: use the </a:t>
            </a:r>
            <a:r>
              <a:rPr lang="en-US" sz="2400" b="1" dirty="0"/>
              <a:t>mean</a:t>
            </a:r>
            <a:r>
              <a:rPr lang="en-US" sz="2400" dirty="0"/>
              <a:t> if you do not have any outliers and use the </a:t>
            </a:r>
            <a:r>
              <a:rPr lang="en-US" sz="2400" b="1" dirty="0"/>
              <a:t>median</a:t>
            </a:r>
            <a:r>
              <a:rPr lang="en-US" sz="2400" dirty="0"/>
              <a:t> if you have outliers or if your graph is very skewed.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B1339-31EB-954A-A6D6-4DCD3BFF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1330"/>
            <a:ext cx="44831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D960EF-F05F-E14B-B2B3-354A39923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404" y="3755866"/>
            <a:ext cx="4279900" cy="3111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725BE8-9F5F-7842-BCDB-CABC5C13955C}"/>
              </a:ext>
            </a:extLst>
          </p:cNvPr>
          <p:cNvSpPr/>
          <p:nvPr/>
        </p:nvSpPr>
        <p:spPr>
          <a:xfrm>
            <a:off x="144914" y="2828000"/>
            <a:ext cx="69718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Histograms 6 to 8 display the distribution of test scores for three different classes taking the same subject. They are identical in shape, but differ in where they are located along the axis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491852-B1DB-A64B-80A8-132A9498A5C9}"/>
              </a:ext>
            </a:extLst>
          </p:cNvPr>
          <p:cNvCxnSpPr>
            <a:cxnSpLocks/>
          </p:cNvCxnSpPr>
          <p:nvPr/>
        </p:nvCxnSpPr>
        <p:spPr>
          <a:xfrm flipV="1">
            <a:off x="2016000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02ADD8-96BA-E84A-BEE2-963A988E8590}"/>
              </a:ext>
            </a:extLst>
          </p:cNvPr>
          <p:cNvCxnSpPr>
            <a:cxnSpLocks/>
          </p:cNvCxnSpPr>
          <p:nvPr/>
        </p:nvCxnSpPr>
        <p:spPr>
          <a:xfrm flipV="1">
            <a:off x="33440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AB8684-2D3E-1C4B-96D7-B6416328A3C6}"/>
              </a:ext>
            </a:extLst>
          </p:cNvPr>
          <p:cNvCxnSpPr>
            <a:cxnSpLocks/>
          </p:cNvCxnSpPr>
          <p:nvPr/>
        </p:nvCxnSpPr>
        <p:spPr>
          <a:xfrm flipV="1">
            <a:off x="4664857" y="5457371"/>
            <a:ext cx="0" cy="1224000"/>
          </a:xfrm>
          <a:prstGeom prst="line">
            <a:avLst/>
          </a:prstGeom>
          <a:ln w="444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FDCF-7717-EE4E-A165-288212B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median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The median is the middle value in an </a:t>
                </a:r>
                <a:r>
                  <a:rPr lang="en-US" b="1" dirty="0">
                    <a:solidFill>
                      <a:srgbClr val="C00000">
                        <a:alpha val="60000"/>
                      </a:srgbClr>
                    </a:solidFill>
                  </a:rPr>
                  <a:t>ordered dataset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For 𝑛 data values the median is located at the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  <a:r>
                  <a:rPr lang="en-US" dirty="0" err="1"/>
                  <a:t>th</a:t>
                </a:r>
                <a:r>
                  <a:rPr lang="en-US" dirty="0"/>
                  <a:t> position.</a:t>
                </a:r>
              </a:p>
              <a:p>
                <a:r>
                  <a:rPr lang="en-US" dirty="0"/>
                  <a:t>𝑛 is odd, the median will be the middle data value</a:t>
                </a:r>
              </a:p>
              <a:p>
                <a:r>
                  <a:rPr lang="en-US" dirty="0"/>
                  <a:t>𝑛 is even, the median will be the average of the two middle data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0967-94AA-E449-83E0-14AAB9585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538" y="1215276"/>
                <a:ext cx="11090274" cy="2717898"/>
              </a:xfrm>
              <a:blipFill>
                <a:blip r:embed="rId2"/>
                <a:stretch>
                  <a:fillRect l="-800" t="-2804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9993F9-7063-1F4A-9C4B-915D905CB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0" y="4049764"/>
            <a:ext cx="5585193" cy="1592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7FAE46-CA4A-0A45-A3FD-D6C05D8D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357" y="4049765"/>
            <a:ext cx="5364679" cy="159296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3B04D90B-5C87-9546-9CC2-22941998D10C}"/>
              </a:ext>
            </a:extLst>
          </p:cNvPr>
          <p:cNvSpPr/>
          <p:nvPr/>
        </p:nvSpPr>
        <p:spPr>
          <a:xfrm>
            <a:off x="6700629" y="1076926"/>
            <a:ext cx="2919360" cy="6720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913DF-77F7-3F40-AF2D-37EF30CC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62893" cy="117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91877-7ECA-E14A-85E7-8EE177E10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6511"/>
            <a:ext cx="6959600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9C5C9-FDD9-4140-A7E6-E3B884B95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" y="3771216"/>
            <a:ext cx="5537200" cy="111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D69D03-605D-7140-8243-AC7B7E1F4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1611"/>
            <a:ext cx="6959600" cy="596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46956-5C16-994A-877F-C85090FBF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" y="5689078"/>
            <a:ext cx="1701800" cy="41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D0520-E3CE-CC47-A479-C0B49EE9E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4849" y="2834249"/>
            <a:ext cx="81788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1B9DFF-DC30-6B4F-940E-C3CEECD46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271" y="3803150"/>
            <a:ext cx="5892800" cy="101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1671F-9185-C247-AF7F-8281BD508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4849" y="2809274"/>
            <a:ext cx="80645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7419DB-01C7-7644-90F4-0248A15CC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2893" y="5346178"/>
            <a:ext cx="3530600" cy="110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F46FA1-B658-404F-AA9A-398D865663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1" y="-26363"/>
            <a:ext cx="8562893" cy="153157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B2EEF-B97E-6F49-B698-A15706C9C76E}"/>
              </a:ext>
            </a:extLst>
          </p:cNvPr>
          <p:cNvCxnSpPr>
            <a:cxnSpLocks/>
          </p:cNvCxnSpPr>
          <p:nvPr/>
        </p:nvCxnSpPr>
        <p:spPr>
          <a:xfrm>
            <a:off x="3479800" y="162738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6890D-8ADE-9C42-9E24-7D004B8EEAEB}"/>
              </a:ext>
            </a:extLst>
          </p:cNvPr>
          <p:cNvCxnSpPr>
            <a:cxnSpLocks/>
          </p:cNvCxnSpPr>
          <p:nvPr/>
        </p:nvCxnSpPr>
        <p:spPr>
          <a:xfrm>
            <a:off x="7823201" y="2544842"/>
            <a:ext cx="0" cy="108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3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D56A-312C-484C-9BF6-7393CFF2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01A2-78EA-774D-AF9A-614F1881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/>
          <a:lstStyle/>
          <a:p>
            <a:r>
              <a:rPr lang="en-US" dirty="0"/>
              <a:t>Range</a:t>
            </a:r>
          </a:p>
          <a:p>
            <a:r>
              <a:rPr lang="en-US" dirty="0"/>
              <a:t>Range = largest value - smallest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53F3-A471-824D-9CE6-8D090081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57" y="2790371"/>
            <a:ext cx="38862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36C85D-29B2-7E49-8B03-F18B718FD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571" y="2674303"/>
            <a:ext cx="3962400" cy="228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C0AD4-4ADA-8742-867A-D6D6EDFD894F}"/>
              </a:ext>
            </a:extLst>
          </p:cNvPr>
          <p:cNvSpPr/>
          <p:nvPr/>
        </p:nvSpPr>
        <p:spPr>
          <a:xfrm>
            <a:off x="636814" y="5534660"/>
            <a:ext cx="1091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Histogram 10 has a spread (maximum range)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22(22−0)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 This is considerably greater than the spread of histogram 11 which has a spread of </a:t>
            </a:r>
            <a:r>
              <a:rPr lang="en-AU" sz="2400" dirty="0">
                <a:solidFill>
                  <a:srgbClr val="000000"/>
                </a:solidFill>
                <a:latin typeface="STIXGeneral-Regular" pitchFamily="2" charset="2"/>
              </a:rPr>
              <a:t>12(18−6)</a:t>
            </a:r>
            <a:r>
              <a:rPr lang="en-AU" sz="2400" dirty="0">
                <a:solidFill>
                  <a:srgbClr val="000000"/>
                </a:solidFill>
                <a:latin typeface="Open Sans"/>
              </a:rPr>
              <a:t> units.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59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56E885-61CE-4F42-83FC-F4CDF4D50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854192" cy="206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6B8D56-EA94-474A-AFC9-740864EE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735" y="175529"/>
            <a:ext cx="3000829" cy="362364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A0F8A1-AAB6-334D-ACB1-4ACFFCD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52364"/>
              </p:ext>
            </p:extLst>
          </p:nvPr>
        </p:nvGraphicFramePr>
        <p:xfrm>
          <a:off x="-1" y="2111692"/>
          <a:ext cx="8790736" cy="2634615"/>
        </p:xfrm>
        <a:graphic>
          <a:graphicData uri="http://schemas.openxmlformats.org/drawingml/2006/table">
            <a:tbl>
              <a:tblPr/>
              <a:tblGrid>
                <a:gridCol w="4395368">
                  <a:extLst>
                    <a:ext uri="{9D8B030D-6E8A-4147-A177-3AD203B41FA5}">
                      <a16:colId xmlns:a16="http://schemas.microsoft.com/office/drawing/2014/main" val="1752706196"/>
                    </a:ext>
                  </a:extLst>
                </a:gridCol>
                <a:gridCol w="4395368">
                  <a:extLst>
                    <a:ext uri="{9D8B030D-6E8A-4147-A177-3AD203B41FA5}">
                      <a16:colId xmlns:a16="http://schemas.microsoft.com/office/drawing/2014/main" val="3012091878"/>
                    </a:ext>
                  </a:extLst>
                </a:gridCol>
              </a:tblGrid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en-AU" dirty="0">
                          <a:effectLst/>
                          <a:latin typeface="Abadi"/>
                        </a:rPr>
                        <a:t>Shape and outliers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positively skewed. There are no outliers.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06561"/>
                  </a:ext>
                </a:extLst>
              </a:tr>
              <a:tr h="980949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2"/>
                      </a:pPr>
                      <a:r>
                        <a:rPr lang="en-AU" dirty="0">
                          <a:effectLst/>
                          <a:latin typeface="Abadi"/>
                        </a:rPr>
                        <a:t> </a:t>
                      </a:r>
                      <a:r>
                        <a:rPr lang="en-AU" i="1" dirty="0">
                          <a:effectLst/>
                          <a:latin typeface="Abadi"/>
                        </a:rPr>
                        <a:t>Centre:</a:t>
                      </a:r>
                      <a:r>
                        <a:rPr lang="en-AU" dirty="0">
                          <a:effectLst/>
                          <a:latin typeface="Abadi"/>
                        </a:rPr>
                        <a:t> Count up the frequencies from either end to find the middle interval.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The distribution is centred between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170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and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340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phones per </a:t>
                      </a:r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1000</a:t>
                      </a:r>
                      <a:r>
                        <a:rPr lang="en-AU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 people.</a:t>
                      </a: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039827"/>
                  </a:ext>
                </a:extLst>
              </a:tr>
              <a:tr h="727347"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 startAt="3"/>
                      </a:pPr>
                      <a:r>
                        <a:rPr lang="en-AU">
                          <a:effectLst/>
                          <a:latin typeface="Abadi"/>
                        </a:rPr>
                        <a:t> </a:t>
                      </a:r>
                      <a:r>
                        <a:rPr lang="en-AU" i="1">
                          <a:effectLst/>
                          <a:latin typeface="Abadi"/>
                        </a:rPr>
                        <a:t>Spread:</a:t>
                      </a:r>
                      <a:r>
                        <a:rPr lang="en-AU">
                          <a:effectLst/>
                          <a:latin typeface="Abadi"/>
                        </a:rPr>
                        <a:t> Use the maximum range to estimate the spread.</a:t>
                      </a:r>
                    </a:p>
                  </a:txBody>
                  <a:tcPr marL="142875" marR="142875" marT="142875" marB="95250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AU" b="0" i="0" u="none" strike="noStrike" dirty="0">
                          <a:solidFill>
                            <a:srgbClr val="009EC6"/>
                          </a:solidFill>
                          <a:effectLst/>
                          <a:latin typeface="Abadi"/>
                        </a:rPr>
                        <a:t>Spread=1020−0=1020 phones/1000 people</a:t>
                      </a:r>
                      <a:endParaRPr lang="en-AU" dirty="0">
                        <a:solidFill>
                          <a:srgbClr val="009EC6"/>
                        </a:solidFill>
                        <a:effectLst/>
                        <a:latin typeface="Abadi"/>
                      </a:endParaRPr>
                    </a:p>
                  </a:txBody>
                  <a:tcPr marL="95250" marR="142875" marT="142875" marB="9525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24133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70BF86C-47E4-C04F-852B-FA5DEF5E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92" y="255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836792-DC9E-EC4F-9F54-C0FFDD1A378A}"/>
              </a:ext>
            </a:extLst>
          </p:cNvPr>
          <p:cNvSpPr/>
          <p:nvPr/>
        </p:nvSpPr>
        <p:spPr>
          <a:xfrm>
            <a:off x="0" y="4796971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</p:spTree>
    <p:extLst>
      <p:ext uri="{BB962C8B-B14F-4D97-AF65-F5344CB8AC3E}">
        <p14:creationId xmlns:p14="http://schemas.microsoft.com/office/powerpoint/2010/main" val="4628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957DDB-531D-FB47-A3C0-46E7FD8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79566"/>
            <a:ext cx="12179763" cy="1865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68E0CD-A0B6-BA4E-8BFE-57935A568036}"/>
              </a:ext>
            </a:extLst>
          </p:cNvPr>
          <p:cNvSpPr/>
          <p:nvPr/>
        </p:nvSpPr>
        <p:spPr>
          <a:xfrm>
            <a:off x="196092" y="3970254"/>
            <a:ext cx="11995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Report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For these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85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countries, the distribution of the number of phones per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 is positively skewed. The centre of the distribution lies between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170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and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340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 spread of the distribution is 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1020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phones/</a:t>
            </a:r>
            <a:r>
              <a:rPr lang="en-AU" sz="2400" b="0" i="0" u="none" strike="noStrike" dirty="0">
                <a:solidFill>
                  <a:srgbClr val="009EC6"/>
                </a:solidFill>
                <a:effectLst/>
                <a:latin typeface="Open Sans"/>
              </a:rPr>
              <a:t>1000</a:t>
            </a:r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 people. There are no outliers.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2E2372-1DF9-FE4F-9B0B-3D27D51C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Report writing: Shape, Centre, Spread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14:cNvPr>
              <p14:cNvContentPartPr/>
              <p14:nvPr/>
            </p14:nvContentPartPr>
            <p14:xfrm>
              <a:off x="4202491" y="943970"/>
              <a:ext cx="119988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EFDAEF-F9D2-8447-83B6-2459D54537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8851" y="836330"/>
                <a:ext cx="1307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14:cNvPr>
              <p14:cNvContentPartPr/>
              <p14:nvPr/>
            </p14:nvContentPartPr>
            <p14:xfrm>
              <a:off x="4761211" y="2218730"/>
              <a:ext cx="7186320" cy="164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C6E5D4-4712-DD4E-83B0-E5BC25A788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7211" y="2110730"/>
                <a:ext cx="72939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14:cNvPr>
              <p14:cNvContentPartPr/>
              <p14:nvPr/>
            </p14:nvContentPartPr>
            <p14:xfrm>
              <a:off x="5747611" y="994730"/>
              <a:ext cx="121608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2A1D1E-D801-1940-8077-8EF312ABC7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3971" y="887090"/>
                <a:ext cx="1323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14:cNvPr>
              <p14:cNvContentPartPr/>
              <p14:nvPr/>
            </p14:nvContentPartPr>
            <p14:xfrm>
              <a:off x="7412611" y="972410"/>
              <a:ext cx="1269000" cy="2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19023F-099A-2F42-949F-3F304B7352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8971" y="864410"/>
                <a:ext cx="13766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14:cNvPr>
              <p14:cNvContentPartPr/>
              <p14:nvPr/>
            </p14:nvContentPartPr>
            <p14:xfrm>
              <a:off x="3600571" y="3011450"/>
              <a:ext cx="3776040" cy="92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BF113F-F9C2-D747-9E81-27502BEF87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6571" y="2903810"/>
                <a:ext cx="3883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14:cNvPr>
              <p14:cNvContentPartPr/>
              <p14:nvPr/>
            </p14:nvContentPartPr>
            <p14:xfrm>
              <a:off x="3604891" y="2690330"/>
              <a:ext cx="7472880" cy="108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4A460A-6A01-B64C-9087-1AA215C72E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251" y="2582330"/>
                <a:ext cx="75805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14:cNvPr>
              <p14:cNvContentPartPr/>
              <p14:nvPr/>
            </p14:nvContentPartPr>
            <p14:xfrm>
              <a:off x="2896051" y="3408530"/>
              <a:ext cx="2448360" cy="3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E9B2C25-0F11-7743-A110-90D6E4FC078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42051" y="3300890"/>
                <a:ext cx="255600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D6BB87-4554-604A-8192-530CAC52B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03419"/>
            <a:ext cx="10756900" cy="273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172AB-A274-8742-8E5B-28B820A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52" y="2977932"/>
            <a:ext cx="8398045" cy="1757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62A9C-AB61-994B-AF11-E9BA356C9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52" y="4735388"/>
            <a:ext cx="8804603" cy="20810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14:cNvPr>
              <p14:cNvContentPartPr/>
              <p14:nvPr/>
            </p14:nvContentPartPr>
            <p14:xfrm>
              <a:off x="1303800" y="631460"/>
              <a:ext cx="1513080" cy="38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D1D0ED-8B63-A347-9BDD-383A7A4D84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9800" y="523460"/>
                <a:ext cx="16207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14:cNvPr>
              <p14:cNvContentPartPr/>
              <p14:nvPr/>
            </p14:nvContentPartPr>
            <p14:xfrm>
              <a:off x="5490960" y="679340"/>
              <a:ext cx="704520" cy="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19A3D2-C05F-6D49-8EBD-8395A3D61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6960" y="571340"/>
                <a:ext cx="812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14:cNvPr>
              <p14:cNvContentPartPr/>
              <p14:nvPr/>
            </p14:nvContentPartPr>
            <p14:xfrm>
              <a:off x="3059491" y="660290"/>
              <a:ext cx="178632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D16F67-13C3-A943-88C6-A90B60E021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851" y="552290"/>
                <a:ext cx="189396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14:cNvPr>
              <p14:cNvContentPartPr/>
              <p14:nvPr/>
            </p14:nvContentPartPr>
            <p14:xfrm>
              <a:off x="6456811" y="635090"/>
              <a:ext cx="3457440" cy="14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B394F70-02B7-5D4E-9D82-6A6AFCB52E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2811" y="527090"/>
                <a:ext cx="3565080" cy="3560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56FFB016-243D-CC45-8B57-1341744B74BB}"/>
              </a:ext>
            </a:extLst>
          </p:cNvPr>
          <p:cNvSpPr/>
          <p:nvPr/>
        </p:nvSpPr>
        <p:spPr>
          <a:xfrm>
            <a:off x="638720" y="1702676"/>
            <a:ext cx="386036" cy="31531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36B22-5B6F-4AB7-307F-EE9FB4BC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D71B0-115C-859B-BCAE-BBB8FAB5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9D154C-017B-A91B-F6FB-13123B94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746" y="278617"/>
            <a:ext cx="1067961" cy="35526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F4D30-BE67-D933-8F92-70FA6CE2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819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0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7B7A9-226B-8C88-0689-69964672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F6A35-8DF5-420D-A69B-222743165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2C07-51F4-8435-32EC-39441C3E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95472-38E7-7368-FCD2-0E469C95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617" y="52636"/>
            <a:ext cx="1198899" cy="402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370FFC-EAE2-0893-5E93-0BB518BF1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487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7C06E-0CEB-5069-E96E-D6E4D1BC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0869-15DF-69D8-173E-99B74A99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6"/>
            <a:ext cx="4641448" cy="1325563"/>
          </a:xfrm>
        </p:spPr>
        <p:txBody>
          <a:bodyPr/>
          <a:lstStyle/>
          <a:p>
            <a:r>
              <a:rPr lang="en-AU" dirty="0"/>
              <a:t>Formatives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E1EF2-9CCA-75F3-928B-6AF9A54C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740"/>
            <a:ext cx="9028253" cy="4160520"/>
          </a:xfrm>
        </p:spPr>
        <p:txBody>
          <a:bodyPr/>
          <a:lstStyle/>
          <a:p>
            <a:r>
              <a:rPr lang="en-AU" dirty="0"/>
              <a:t>For the following sets of data: determine the type of data, appropriately graph the data and write a sentence to summarise your findings. 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701394-9CB3-7647-F30B-134B99A15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258" y="231486"/>
            <a:ext cx="947481" cy="3368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45E4D-16BA-3883-E988-195C95E4D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0970"/>
            <a:ext cx="12192000" cy="28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8D5B2-F150-DC3A-1CE4-A6373B795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50330" cy="4429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99F683-904F-4DCF-8A40-3DDCDC29A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94" y="1512645"/>
            <a:ext cx="8982782" cy="5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7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9FD4-151B-3349-F524-9882EC7E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-233812"/>
            <a:ext cx="11353800" cy="1325563"/>
          </a:xfrm>
        </p:spPr>
        <p:txBody>
          <a:bodyPr/>
          <a:lstStyle/>
          <a:p>
            <a:r>
              <a:rPr lang="en-US" dirty="0"/>
              <a:t>Difference between Histogram &amp; Bar Chart</a:t>
            </a:r>
            <a:endParaRPr lang="en-AU" dirty="0"/>
          </a:p>
        </p:txBody>
      </p:sp>
      <p:pic>
        <p:nvPicPr>
          <p:cNvPr id="1026" name="Picture 2" descr="Difference Between Histogram and Bar Graph (with Comparison Chart) - Key  Differences">
            <a:extLst>
              <a:ext uri="{FF2B5EF4-FFF2-40B4-BE49-F238E27FC236}">
                <a16:creationId xmlns:a16="http://schemas.microsoft.com/office/drawing/2014/main" id="{89334C85-EC87-5EB8-C83E-9F0CDE3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20" y="1884633"/>
            <a:ext cx="9232359" cy="40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10">
            <a:extLst>
              <a:ext uri="{FF2B5EF4-FFF2-40B4-BE49-F238E27FC236}">
                <a16:creationId xmlns:a16="http://schemas.microsoft.com/office/drawing/2014/main" id="{0DBC4ED2-64E6-EE0D-132C-28538C669965}"/>
              </a:ext>
            </a:extLst>
          </p:cNvPr>
          <p:cNvSpPr/>
          <p:nvPr/>
        </p:nvSpPr>
        <p:spPr>
          <a:xfrm rot="20616585">
            <a:off x="1350288" y="504753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0">
            <a:extLst>
              <a:ext uri="{FF2B5EF4-FFF2-40B4-BE49-F238E27FC236}">
                <a16:creationId xmlns:a16="http://schemas.microsoft.com/office/drawing/2014/main" id="{39E97725-A911-5644-8A2E-10598E9AD0B5}"/>
              </a:ext>
            </a:extLst>
          </p:cNvPr>
          <p:cNvSpPr/>
          <p:nvPr/>
        </p:nvSpPr>
        <p:spPr>
          <a:xfrm rot="10800000">
            <a:off x="10361038" y="4900269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0">
            <a:extLst>
              <a:ext uri="{FF2B5EF4-FFF2-40B4-BE49-F238E27FC236}">
                <a16:creationId xmlns:a16="http://schemas.microsoft.com/office/drawing/2014/main" id="{67B0F9CE-F032-C6E8-64E7-7440747D81F5}"/>
              </a:ext>
            </a:extLst>
          </p:cNvPr>
          <p:cNvSpPr/>
          <p:nvPr/>
        </p:nvSpPr>
        <p:spPr>
          <a:xfrm rot="5400000">
            <a:off x="2423268" y="2857456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F08063C5-8E36-B399-8C84-0D2FE0109818}"/>
              </a:ext>
            </a:extLst>
          </p:cNvPr>
          <p:cNvSpPr/>
          <p:nvPr/>
        </p:nvSpPr>
        <p:spPr>
          <a:xfrm rot="5400000">
            <a:off x="7108751" y="2795851"/>
            <a:ext cx="1175657" cy="219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F680BA-4145-D47F-111D-BDE2C01A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19" y="5375027"/>
            <a:ext cx="1626381" cy="689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F0F24D-9831-18B5-26F5-50B20997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2179" y="4646594"/>
            <a:ext cx="1479820" cy="605381"/>
          </a:xfrm>
          <a:prstGeom prst="rect">
            <a:avLst/>
          </a:prstGeom>
        </p:spPr>
      </p:pic>
      <p:pic>
        <p:nvPicPr>
          <p:cNvPr id="1028" name="Picture 4" descr="NO Space - Home | Facebook">
            <a:extLst>
              <a:ext uri="{FF2B5EF4-FFF2-40B4-BE49-F238E27FC236}">
                <a16:creationId xmlns:a16="http://schemas.microsoft.com/office/drawing/2014/main" id="{39D56507-A366-7DA5-0A40-C845D5730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17" y="1470163"/>
            <a:ext cx="1080074" cy="7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6E9237-C8E3-1F0E-637A-96EF5D719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156" y="1650916"/>
            <a:ext cx="874431" cy="587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FEFD7-9A4B-F34B-7496-9128CD554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89" y="6065007"/>
            <a:ext cx="924054" cy="3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EED99B-9CF3-B790-1BC1-3814777F4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1038" y="5285524"/>
            <a:ext cx="1748067" cy="248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D75AD0-86C9-A417-9326-B02442510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721" y="682637"/>
            <a:ext cx="2390384" cy="17234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C2C71B-D4FA-8868-6E9F-726E507F27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5" y="796458"/>
            <a:ext cx="2390384" cy="12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543C-0720-453F-2AD4-C9BDA94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Box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B0523A-DDF1-09BA-2179-0B616A0DD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76210"/>
            <a:ext cx="10478962" cy="2067213"/>
          </a:xfrm>
        </p:spPr>
      </p:pic>
    </p:spTree>
    <p:extLst>
      <p:ext uri="{BB962C8B-B14F-4D97-AF65-F5344CB8AC3E}">
        <p14:creationId xmlns:p14="http://schemas.microsoft.com/office/powerpoint/2010/main" val="198290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6130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7876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955F4-EB0D-BB83-7BE7-02CCE7B6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10887"/>
            <a:ext cx="4114800" cy="6857999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C00000"/>
                </a:solidFill>
              </a:rPr>
              <a:t>IF Describing Numerical Data.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* when analysing histograms, dot plots, boxplots and stem plots we describe:</a:t>
            </a:r>
          </a:p>
          <a:p>
            <a:pPr marL="72000" indent="0">
              <a:spcBef>
                <a:spcPts val="0"/>
              </a:spcBef>
              <a:buNone/>
            </a:pPr>
            <a:endParaRPr lang="en-AU" sz="2000" b="1" dirty="0">
              <a:solidFill>
                <a:srgbClr val="0070C0"/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centre : median value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/>
              <a:t>histograms – approx. interval</a:t>
            </a:r>
          </a:p>
          <a:p>
            <a:pPr marL="72000" indent="0">
              <a:spcBef>
                <a:spcPts val="0"/>
              </a:spcBef>
              <a:buNone/>
            </a:pPr>
            <a:endParaRPr lang="en-AU" sz="2000" b="1" dirty="0"/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spread : range = max – min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IQR = Q3 – Q1 (if outliers present)</a:t>
            </a:r>
          </a:p>
          <a:p>
            <a:pPr marL="72000" indent="0">
              <a:spcBef>
                <a:spcPts val="0"/>
              </a:spcBef>
              <a:buNone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shape : symmetrical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approx. symmetrical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positive skew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negative skew</a:t>
            </a:r>
          </a:p>
          <a:p>
            <a:pPr marL="7200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outliers (mention)</a:t>
            </a: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2000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2BC70-E670-0B41-52A6-33323044483F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centre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AU" sz="2000" b="1" dirty="0">
                <a:solidFill>
                  <a:srgbClr val="0070C0"/>
                </a:solidFill>
              </a:rPr>
              <a:t>mean or median??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both measure centre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 is affected by skew/outliers,</a:t>
            </a:r>
          </a:p>
          <a:p>
            <a:pPr marL="0" lvl="0" indent="0">
              <a:spcBef>
                <a:spcPts val="0"/>
              </a:spcBef>
              <a:buNone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en-A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symmetrical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distributions with no outliers the </a:t>
            </a:r>
            <a:r>
              <a:rPr lang="en-A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mean or median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used to describe centre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in </a:t>
            </a:r>
            <a:r>
              <a:rPr lang="en-A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skewed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distributions with or without outliers the </a:t>
            </a:r>
            <a:r>
              <a:rPr lang="en-A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median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used to describe centre.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AU" sz="1600" dirty="0"/>
            </a:b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endParaRPr lang="en-AU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BF45A2FB-6692-D038-1B39-40C8DBB933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7363496" y="785220"/>
            <a:ext cx="5707007" cy="4158342"/>
          </a:xfrm>
          <a:prstGeom prst="rect">
            <a:avLst/>
          </a:prstGeom>
        </p:spPr>
      </p:pic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BF8D4CF6-C479-7371-5A17-4739F25476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58343" y="4340506"/>
            <a:ext cx="3831222" cy="23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3FE13-AFC7-A644-B68D-63F319AC0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45" y="0"/>
            <a:ext cx="9151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9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F09D8-B8B2-477E-A5F2-09CE82A7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0" y="1834078"/>
            <a:ext cx="7535327" cy="2362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B87B0-CD94-48FD-AE8A-FD8662C0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052" y="1842245"/>
            <a:ext cx="3162741" cy="23434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4F425AA-6CEA-44FD-A806-A5ED2EFE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55" y="365125"/>
            <a:ext cx="11353800" cy="1325563"/>
          </a:xfrm>
        </p:spPr>
        <p:txBody>
          <a:bodyPr/>
          <a:lstStyle/>
          <a:p>
            <a:pPr algn="ctr"/>
            <a:r>
              <a:rPr lang="en-US" dirty="0"/>
              <a:t>Describing numerical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05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EED4-9B1D-5E4E-A8B8-6F2FCBB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-200932"/>
            <a:ext cx="10515600" cy="1325563"/>
          </a:xfrm>
        </p:spPr>
        <p:txBody>
          <a:bodyPr/>
          <a:lstStyle/>
          <a:p>
            <a:r>
              <a:rPr lang="en-US" dirty="0"/>
              <a:t>What to look for in a 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1B5A0-9C6E-244F-84B2-20CE3841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865052"/>
            <a:ext cx="10515600" cy="4160520"/>
          </a:xfrm>
        </p:spPr>
        <p:txBody>
          <a:bodyPr/>
          <a:lstStyle/>
          <a:p>
            <a:r>
              <a:rPr lang="en-US" b="1" dirty="0"/>
              <a:t>shape and outliers</a:t>
            </a:r>
          </a:p>
          <a:p>
            <a:r>
              <a:rPr lang="en-US" dirty="0"/>
              <a:t>centre</a:t>
            </a:r>
          </a:p>
          <a:p>
            <a:r>
              <a:rPr lang="en-US" dirty="0"/>
              <a:t>spread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7F62A-85E4-904D-AEEB-E5CC6903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0" y="1276215"/>
            <a:ext cx="39497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37D910-0079-E647-97F6-7314230D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36" y="1132001"/>
            <a:ext cx="3746500" cy="1943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A1D9E2-99A7-9A40-907D-109331505317}"/>
              </a:ext>
            </a:extLst>
          </p:cNvPr>
          <p:cNvSpPr/>
          <p:nvPr/>
        </p:nvSpPr>
        <p:spPr>
          <a:xfrm>
            <a:off x="3891988" y="646425"/>
            <a:ext cx="2463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Symmetric distributions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EBD6D-20F5-8A4E-B688-2BC27EBF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650" y="4364265"/>
            <a:ext cx="39878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C1D45-3BF2-0A4E-B073-629585660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236" y="4364265"/>
            <a:ext cx="3987800" cy="203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CDBB3D-1132-E44A-9336-B299C80A4ACC}"/>
              </a:ext>
            </a:extLst>
          </p:cNvPr>
          <p:cNvSpPr/>
          <p:nvPr/>
        </p:nvSpPr>
        <p:spPr>
          <a:xfrm>
            <a:off x="4032827" y="3612826"/>
            <a:ext cx="218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0" dirty="0">
                <a:solidFill>
                  <a:srgbClr val="F9CD5C"/>
                </a:solidFill>
                <a:effectLst/>
                <a:latin typeface="Open Sans"/>
              </a:rPr>
              <a:t>Skewed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25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1D383CB6-5EDB-4D20-BA4C-CF546558F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7943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Description automatically generated">
            <a:extLst>
              <a:ext uri="{FF2B5EF4-FFF2-40B4-BE49-F238E27FC236}">
                <a16:creationId xmlns:a16="http://schemas.microsoft.com/office/drawing/2014/main" id="{70B287E5-9E31-4A86-8888-30BBBA4FBD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5258" y="0"/>
            <a:ext cx="9321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7944-C25B-B247-BC60-A8CE8B19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8A44-23FD-374B-9A85-6DE71AFA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426"/>
            <a:ext cx="10515600" cy="4160520"/>
          </a:xfrm>
        </p:spPr>
        <p:txBody>
          <a:bodyPr/>
          <a:lstStyle/>
          <a:p>
            <a:r>
              <a:rPr lang="en-US" dirty="0"/>
              <a:t>Outliers are any data values that stand out from the main body of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E86BD-9B8D-E449-93D2-4640BA51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672" y="3851729"/>
            <a:ext cx="3987800" cy="1879600"/>
          </a:xfrm>
          <a:prstGeom prst="rect">
            <a:avLst/>
          </a:prstGeom>
        </p:spPr>
      </p:pic>
      <p:pic>
        <p:nvPicPr>
          <p:cNvPr id="3073" name="Picture 1" descr="page2image1770912">
            <a:extLst>
              <a:ext uri="{FF2B5EF4-FFF2-40B4-BE49-F238E27FC236}">
                <a16:creationId xmlns:a16="http://schemas.microsoft.com/office/drawing/2014/main" id="{7B09A5A4-A77B-0C43-B356-EAD57B91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851729"/>
            <a:ext cx="4993839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7EE9E-4A86-664C-9B3F-BA70A9790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35" y="3419929"/>
            <a:ext cx="5715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262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D3920"/>
      </a:dk2>
      <a:lt2>
        <a:srgbClr val="E8E2E3"/>
      </a:lt2>
      <a:accent1>
        <a:srgbClr val="2CB4A7"/>
      </a:accent1>
      <a:accent2>
        <a:srgbClr val="20B66A"/>
      </a:accent2>
      <a:accent3>
        <a:srgbClr val="2DB837"/>
      </a:accent3>
      <a:accent4>
        <a:srgbClr val="53B620"/>
      </a:accent4>
      <a:accent5>
        <a:srgbClr val="8CAB2A"/>
      </a:accent5>
      <a:accent6>
        <a:srgbClr val="B99F21"/>
      </a:accent6>
      <a:hlink>
        <a:srgbClr val="658B2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10616</TotalTime>
  <Words>725</Words>
  <Application>Microsoft Office PowerPoint</Application>
  <PresentationFormat>Widescreen</PresentationFormat>
  <Paragraphs>95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Abadi</vt:lpstr>
      <vt:lpstr>Open Sans</vt:lpstr>
      <vt:lpstr>STIXGeneral-Regular</vt:lpstr>
      <vt:lpstr>Arial</vt:lpstr>
      <vt:lpstr>Calibri</vt:lpstr>
      <vt:lpstr>Cambria Math</vt:lpstr>
      <vt:lpstr>Century Gothic</vt:lpstr>
      <vt:lpstr>Comic Sans MS</vt:lpstr>
      <vt:lpstr>Elephant</vt:lpstr>
      <vt:lpstr>BrushVTI</vt:lpstr>
      <vt:lpstr>Describing numerical data</vt:lpstr>
      <vt:lpstr>PowerPoint Presentation</vt:lpstr>
      <vt:lpstr>PowerPoint Presentation</vt:lpstr>
      <vt:lpstr>PowerPoint Presentation</vt:lpstr>
      <vt:lpstr>Describing numerical data</vt:lpstr>
      <vt:lpstr>What to look for in a histogram?</vt:lpstr>
      <vt:lpstr>PowerPoint Presentation</vt:lpstr>
      <vt:lpstr>PowerPoint Presentation</vt:lpstr>
      <vt:lpstr>Outliers</vt:lpstr>
      <vt:lpstr>Centre of a distribution</vt:lpstr>
      <vt:lpstr>Determining the median</vt:lpstr>
      <vt:lpstr>PowerPoint Presentation</vt:lpstr>
      <vt:lpstr>Spread</vt:lpstr>
      <vt:lpstr>PowerPoint Presentation</vt:lpstr>
      <vt:lpstr>Report writing: Shape, Centre, Spread</vt:lpstr>
      <vt:lpstr>PowerPoint Presentation</vt:lpstr>
      <vt:lpstr>Formatives</vt:lpstr>
      <vt:lpstr>Formatives</vt:lpstr>
      <vt:lpstr>Formatives</vt:lpstr>
      <vt:lpstr>Difference between Histogram &amp; Bar Chart</vt:lpstr>
      <vt:lpstr>Stem Plot / Stem and Leaf Plot</vt:lpstr>
      <vt:lpstr>The dot plot</vt:lpstr>
      <vt:lpstr>Box Plot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Distributions</dc:title>
  <dc:creator>Yongmei Zhang</dc:creator>
  <cp:lastModifiedBy>Lyn ZHANG</cp:lastModifiedBy>
  <cp:revision>47</cp:revision>
  <dcterms:created xsi:type="dcterms:W3CDTF">2020-07-07T01:39:23Z</dcterms:created>
  <dcterms:modified xsi:type="dcterms:W3CDTF">2026-03-08T01:36:34Z</dcterms:modified>
</cp:coreProperties>
</file>