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1"/>
  </p:notesMasterIdLst>
  <p:sldIdLst>
    <p:sldId id="256" r:id="rId2"/>
    <p:sldId id="367" r:id="rId3"/>
    <p:sldId id="908" r:id="rId4"/>
    <p:sldId id="363" r:id="rId5"/>
    <p:sldId id="364" r:id="rId6"/>
    <p:sldId id="365" r:id="rId7"/>
    <p:sldId id="257" r:id="rId8"/>
    <p:sldId id="258" r:id="rId9"/>
    <p:sldId id="259" r:id="rId10"/>
    <p:sldId id="260" r:id="rId11"/>
    <p:sldId id="261" r:id="rId12"/>
    <p:sldId id="366" r:id="rId13"/>
    <p:sldId id="361" r:id="rId14"/>
    <p:sldId id="362" r:id="rId15"/>
    <p:sldId id="263" r:id="rId16"/>
    <p:sldId id="262" r:id="rId17"/>
    <p:sldId id="359" r:id="rId18"/>
    <p:sldId id="360" r:id="rId19"/>
    <p:sldId id="3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1G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9489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C499-CEF7-1949-8D09-C1A3A15696F2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CDD2-FF3A-E14A-BDB1-251363C0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Einstein,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Musk CEO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SpaceX, Stephen W. Hawking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DD2-FF3A-E14A-BDB1-251363C06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9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s://www.youtube.com/watch?v=MRqtXL2WX2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FBEA-0112-43D1-8BFA-E6BBAFD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r="269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2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EA196-BF7C-9B4E-B57B-68B11162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dirty="0"/>
              <a:t>1G Introduction to standard deviation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8883E-EA2A-5447-8B2C-0769BB64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Mean &amp; Standard Deviation</a:t>
            </a:r>
          </a:p>
          <a:p>
            <a:r>
              <a:rPr lang="en-US" sz="2000" dirty="0"/>
              <a:t>1G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231DB-9996-0A4D-B90A-C5660EA5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0"/>
            <a:ext cx="11469547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ABC06-22D2-8B44-A6FA-A91329EF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6" y="3429000"/>
            <a:ext cx="11729687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30B8-8A08-9B44-8375-EB1B8809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50470"/>
            <a:ext cx="10168128" cy="1179576"/>
          </a:xfrm>
        </p:spPr>
        <p:txBody>
          <a:bodyPr/>
          <a:lstStyle/>
          <a:p>
            <a:r>
              <a:rPr lang="en-US" dirty="0"/>
              <a:t>Using mean or median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A145A-D81D-5046-A37C-EC6F009F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3" y="1303567"/>
            <a:ext cx="4076336" cy="2794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BCA28-4F19-7947-8C1D-19078E960516}"/>
              </a:ext>
            </a:extLst>
          </p:cNvPr>
          <p:cNvSpPr/>
          <p:nvPr/>
        </p:nvSpPr>
        <p:spPr>
          <a:xfrm>
            <a:off x="620485" y="733204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mortality rates for 60 US cities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565EB-DEAD-BA41-ADEB-F2B4B8AF32C0}"/>
              </a:ext>
            </a:extLst>
          </p:cNvPr>
          <p:cNvSpPr/>
          <p:nvPr/>
        </p:nvSpPr>
        <p:spPr>
          <a:xfrm>
            <a:off x="755318" y="4204925"/>
            <a:ext cx="407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 940 / 100 000 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=944 / 100 000 people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B1812-0307-D543-B682-8E03EB25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88" y="1359529"/>
            <a:ext cx="4496306" cy="3072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A467-C07A-364B-98F4-9A49ABE7D820}"/>
              </a:ext>
            </a:extLst>
          </p:cNvPr>
          <p:cNvSpPr/>
          <p:nvPr/>
        </p:nvSpPr>
        <p:spPr>
          <a:xfrm>
            <a:off x="5825968" y="733203"/>
            <a:ext cx="574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population distribution of different cities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F2A91-C7B1-454F-9C18-4ED490E35CB8}"/>
              </a:ext>
            </a:extLst>
          </p:cNvPr>
          <p:cNvSpPr/>
          <p:nvPr/>
        </p:nvSpPr>
        <p:spPr>
          <a:xfrm>
            <a:off x="5825968" y="41814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=1.4 million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 0.9 million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C69E5-524C-7240-95DA-23BF3A51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6" y="5061322"/>
            <a:ext cx="946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965B-B545-0CFC-A0BD-B51E0E0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estimate mean and median from a histogram?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Label the frequency numbers on top of each bar.</a:t>
                </a:r>
              </a:p>
              <a:p>
                <a:r>
                  <a:rPr lang="en-US" dirty="0"/>
                  <a:t>Find out total number. 2+7+10+3+1=23</a:t>
                </a:r>
              </a:p>
              <a:p>
                <a:r>
                  <a:rPr lang="en-US" dirty="0"/>
                  <a:t>Middle value = Median = value No. 12≈23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Middle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each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bar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frequency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5+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15+10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35+1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dirty="0"/>
                  <a:t>≈ </a:t>
                </a:r>
                <a:r>
                  <a:rPr lang="en-AU" dirty="0"/>
                  <a:t>22.39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  <a:blipFill>
                <a:blip r:embed="rId2"/>
                <a:stretch>
                  <a:fillRect l="-1291" t="-7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ean of histogram">
            <a:extLst>
              <a:ext uri="{FF2B5EF4-FFF2-40B4-BE49-F238E27FC236}">
                <a16:creationId xmlns:a16="http://schemas.microsoft.com/office/drawing/2014/main" id="{3AF9FBC2-6E3B-EB69-D19B-217790C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6" y="2225640"/>
            <a:ext cx="4569605" cy="39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A1BA2-909D-E13B-4D12-CDAA37C01E1E}"/>
              </a:ext>
            </a:extLst>
          </p:cNvPr>
          <p:cNvSpPr txBox="1"/>
          <p:nvPr/>
        </p:nvSpPr>
        <p:spPr>
          <a:xfrm>
            <a:off x="7935131" y="485096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A20F-4A65-0AA0-20B2-16615C855B1D}"/>
              </a:ext>
            </a:extLst>
          </p:cNvPr>
          <p:cNvSpPr txBox="1"/>
          <p:nvPr/>
        </p:nvSpPr>
        <p:spPr>
          <a:xfrm>
            <a:off x="8753956" y="3484534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E55DD-F90D-703F-5BCF-E2B2EA0D4ABC}"/>
              </a:ext>
            </a:extLst>
          </p:cNvPr>
          <p:cNvSpPr txBox="1"/>
          <p:nvPr/>
        </p:nvSpPr>
        <p:spPr>
          <a:xfrm>
            <a:off x="9652860" y="2740616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3B9BF-C7BB-790D-F2BF-90B9005A406C}"/>
              </a:ext>
            </a:extLst>
          </p:cNvPr>
          <p:cNvSpPr txBox="1"/>
          <p:nvPr/>
        </p:nvSpPr>
        <p:spPr>
          <a:xfrm>
            <a:off x="10427771" y="4584915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6B738-175D-9831-7EDD-5A532AE71876}"/>
              </a:ext>
            </a:extLst>
          </p:cNvPr>
          <p:cNvSpPr txBox="1"/>
          <p:nvPr/>
        </p:nvSpPr>
        <p:spPr>
          <a:xfrm>
            <a:off x="11202692" y="508085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726A0E-ACED-F2F4-9A1C-15434638F340}"/>
              </a:ext>
            </a:extLst>
          </p:cNvPr>
          <p:cNvCxnSpPr/>
          <p:nvPr/>
        </p:nvCxnSpPr>
        <p:spPr>
          <a:xfrm>
            <a:off x="9652860" y="2944678"/>
            <a:ext cx="0" cy="296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D122-0A67-D44F-864A-C6F145D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D9F30-EB41-3042-9508-3A5603D7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696" y="5330120"/>
            <a:ext cx="1057742" cy="127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88735-7A4C-EF4A-81E6-FEF7CD81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692" y="5416315"/>
            <a:ext cx="1106613" cy="1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B9276-B0D8-DB41-945E-654BD748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56" y="3255458"/>
            <a:ext cx="6545943" cy="360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F2AAE-E86C-4F4A-8046-17787B2E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0"/>
            <a:ext cx="10116457" cy="355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ABABE-8BDF-7945-8FD9-72DDA97B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3113"/>
            <a:ext cx="4991100" cy="80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D99-FBF9-CF41-A886-D540FBF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58" y="2998817"/>
            <a:ext cx="1106613" cy="1106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6CEDC-BB15-664A-B0EE-0BBD7C785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36191"/>
            <a:ext cx="1057742" cy="127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83AA4-20CE-4C46-A703-3ADEACE1E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010" y="635696"/>
            <a:ext cx="241300" cy="35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046B0-32FD-2B4E-9B3F-92724C517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309" y="2544449"/>
            <a:ext cx="2413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21692-BD1D-224E-952B-74994AD1C532}"/>
              </a:ext>
            </a:extLst>
          </p:cNvPr>
          <p:cNvSpPr txBox="1"/>
          <p:nvPr/>
        </p:nvSpPr>
        <p:spPr>
          <a:xfrm>
            <a:off x="5587550" y="6225922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Consistent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A02BA-C90E-E048-8A66-541ABFCD702D}"/>
              </a:ext>
            </a:extLst>
          </p:cNvPr>
          <p:cNvSpPr txBox="1"/>
          <p:nvPr/>
        </p:nvSpPr>
        <p:spPr>
          <a:xfrm>
            <a:off x="8919027" y="6215554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Variable</a:t>
            </a:r>
          </a:p>
        </p:txBody>
      </p:sp>
    </p:spTree>
    <p:extLst>
      <p:ext uri="{BB962C8B-B14F-4D97-AF65-F5344CB8AC3E}">
        <p14:creationId xmlns:p14="http://schemas.microsoft.com/office/powerpoint/2010/main" val="3818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65E8-5F3E-2B47-8F33-AD558AF3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33FF-666C-3E4B-B916-8749B821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81912"/>
            <a:ext cx="10168128" cy="3694176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https://www.youtube.com/watch?v=MRqtXL2WX2M</a:t>
            </a:r>
            <a:endParaRPr lang="en-A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91F2-4AA3-EA4F-A3C4-B97F237B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2" y="2411186"/>
            <a:ext cx="731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A34E-4725-214F-A6F6-61006B9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460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E4CB-BB4A-CF4D-9744-843601C8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" y="919524"/>
            <a:ext cx="12018772" cy="659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B053E-458B-3B42-9904-E2E21ED7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12725"/>
            <a:ext cx="6273803" cy="100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DB4A-EAAD-A145-BC58-82212EE7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" y="906824"/>
            <a:ext cx="11902189" cy="59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7C74-E592-404F-8EC5-B069960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8" y="0"/>
            <a:ext cx="108137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0FA5D-FC85-FB42-9084-D9B6DBD79FED}"/>
              </a:ext>
            </a:extLst>
          </p:cNvPr>
          <p:cNvSpPr txBox="1"/>
          <p:nvPr/>
        </p:nvSpPr>
        <p:spPr>
          <a:xfrm>
            <a:off x="8171543" y="5196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2D6D-5F8C-314C-9DEC-9AB36F831921}"/>
              </a:ext>
            </a:extLst>
          </p:cNvPr>
          <p:cNvSpPr txBox="1"/>
          <p:nvPr/>
        </p:nvSpPr>
        <p:spPr>
          <a:xfrm>
            <a:off x="8055429" y="644512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8089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D0633-073A-454C-A0C0-877FB8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38" y="0"/>
            <a:ext cx="99123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E281A-8E92-E441-95E0-993797489173}"/>
              </a:ext>
            </a:extLst>
          </p:cNvPr>
          <p:cNvSpPr txBox="1"/>
          <p:nvPr/>
        </p:nvSpPr>
        <p:spPr>
          <a:xfrm>
            <a:off x="7997372" y="4688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440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226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823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538921-EAD6-BDD5-9BC5-B248BFC1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17"/>
            <a:ext cx="12192000" cy="45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AU" sz="1800" b="1" dirty="0">
                    <a:solidFill>
                      <a:srgbClr val="C00000"/>
                    </a:solidFill>
                  </a:rPr>
                  <a:t>1G : Introduction to standard deviation</a:t>
                </a:r>
              </a:p>
              <a:p>
                <a:pPr marL="0" indent="0">
                  <a:buNone/>
                </a:pPr>
                <a:r>
                  <a:rPr lang="en-AU" sz="2000" b="1" u="sng" dirty="0">
                    <a:solidFill>
                      <a:srgbClr val="C00000"/>
                    </a:solidFill>
                  </a:rPr>
                  <a:t>mean</a:t>
                </a:r>
                <a:r>
                  <a:rPr lang="en-AU" sz="2000" b="1" dirty="0">
                    <a:solidFill>
                      <a:srgbClr val="C00000"/>
                    </a:solidFill>
                  </a:rPr>
                  <a:t>: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:r>
                  <a:rPr lang="en-AU" sz="2000" dirty="0"/>
                  <a:t>“average”</a:t>
                </a:r>
                <a:br>
                  <a:rPr lang="en-AU" sz="2000" dirty="0"/>
                </a:br>
                <a:r>
                  <a:rPr lang="en-AU" sz="2000" dirty="0"/>
                  <a:t>• measure of centre</a:t>
                </a:r>
                <a:br>
                  <a:rPr lang="en-AU" sz="2000" dirty="0"/>
                </a:br>
                <a:r>
                  <a:rPr lang="en-AU" sz="2000" dirty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ˉ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AU" sz="2000" dirty="0"/>
                  <a:t>→ “x bar”</a:t>
                </a:r>
                <a:br>
                  <a:rPr lang="en-AU" sz="2000" dirty="0"/>
                </a:br>
                <a:r>
                  <a:rPr lang="en-AU" sz="2000" dirty="0"/>
                  <a:t>• </a:t>
                </a:r>
                <a:r>
                  <a:rPr lang="en-AU" sz="1200" b="1" dirty="0"/>
                  <a:t>mean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/>
                          <m:t>sum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of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all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data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points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000" dirty="0"/>
                          <m:t>number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of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data</m:t>
                        </m:r>
                        <m:r>
                          <m:rPr>
                            <m:nor/>
                          </m:rPr>
                          <a:rPr lang="en-AU" sz="2000" dirty="0"/>
                          <m:t> </m:t>
                        </m:r>
                        <m:r>
                          <m:rPr>
                            <m:nor/>
                          </m:rPr>
                          <a:rPr lang="en-AU" sz="2000" dirty="0"/>
                          <m:t>points</m:t>
                        </m:r>
                      </m:den>
                    </m:f>
                    <m:r>
                      <a:rPr lang="en-AU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} </a:t>
                </a:r>
                <a14:m>
                  <m:oMath xmlns:m="http://schemas.openxmlformats.org/officeDocument/2006/math">
                    <m:acc>
                      <m:accPr>
                        <m:chr m:val="ˉ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AU" sz="2000" dirty="0"/>
              </a:p>
              <a:p>
                <a:pPr marL="0" indent="0">
                  <a:buNone/>
                </a:pPr>
                <a:r>
                  <a:rPr lang="en-AU" sz="2000" dirty="0"/>
                  <a:t>• population: entire groups data</a:t>
                </a:r>
                <a:br>
                  <a:rPr lang="en-AU" sz="2000" dirty="0"/>
                </a:br>
                <a:r>
                  <a:rPr lang="en-AU" sz="2000" dirty="0"/>
                  <a:t>• sample: smaller subset of population</a:t>
                </a:r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r>
                  <a:rPr lang="en-AU" sz="2000" b="1" u="sng" dirty="0">
                    <a:solidFill>
                      <a:srgbClr val="C00000"/>
                    </a:solidFill>
                  </a:rPr>
                  <a:t>standard deviation</a:t>
                </a:r>
                <a:r>
                  <a:rPr lang="en-AU" sz="2000" b="1" dirty="0"/>
                  <a:t>:</a:t>
                </a:r>
                <a:br>
                  <a:rPr lang="en-AU" sz="2000" dirty="0"/>
                </a:br>
                <a:r>
                  <a:rPr lang="en-AU" sz="2000" dirty="0"/>
                  <a:t>• another measure of spread</a:t>
                </a:r>
                <a:br>
                  <a:rPr lang="en-AU" sz="2000" dirty="0"/>
                </a:br>
                <a:r>
                  <a:rPr lang="en-AU" sz="2000" dirty="0"/>
                  <a:t>• how far away each data point is from the mean</a:t>
                </a:r>
                <a:br>
                  <a:rPr lang="en-AU" sz="2000" dirty="0"/>
                </a:br>
                <a:r>
                  <a:rPr lang="en-AU" sz="2000" dirty="0"/>
                  <a:t>• Sx</a:t>
                </a:r>
                <a:br>
                  <a:rPr lang="en-AU" sz="2000" dirty="0"/>
                </a:br>
                <a:r>
                  <a:rPr lang="en-AU" sz="2000" dirty="0"/>
                  <a:t>• calculate using CAS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327" t="-177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8077200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example:</a:t>
                </a: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1.</a:t>
                </a:r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/>
                  <a:t>calculate the mean for the following weights of 10 rugby players:</a:t>
                </a:r>
              </a:p>
              <a:p>
                <a:pPr marL="0" indent="0">
                  <a:buNone/>
                </a:pPr>
                <a:r>
                  <a:rPr lang="en-AU" sz="2000" dirty="0"/>
                  <a:t>80, 95, 85, 91, 102, 93, 87, 78, 84, 90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ˉ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80+95+85+91+102+93+87+78+84+90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ˉ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AU" sz="2000" i="1">
                          <a:latin typeface="Cambria Math" panose="02040503050406030204" pitchFamily="18" charset="0"/>
                        </a:rPr>
                        <m:t>=88.5</m:t>
                      </m:r>
                    </m:oMath>
                  </m:oMathPara>
                </a14:m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endParaRPr lang="en-AU" sz="2000" b="1" dirty="0"/>
              </a:p>
              <a:p>
                <a:pPr marL="0" indent="0">
                  <a:buNone/>
                </a:pPr>
                <a:r>
                  <a:rPr lang="en-AU" sz="2000" b="1" dirty="0">
                    <a:solidFill>
                      <a:srgbClr val="0070C0"/>
                    </a:solidFill>
                  </a:rPr>
                  <a:t>2.</a:t>
                </a:r>
                <a:r>
                  <a:rPr lang="en-AU" sz="2000" dirty="0">
                    <a:solidFill>
                      <a:srgbClr val="0070C0"/>
                    </a:solidFill>
                  </a:rPr>
                  <a:t> </a:t>
                </a:r>
                <a:r>
                  <a:rPr lang="en-AU" sz="2000" dirty="0"/>
                  <a:t>Homer was embarrassed about his weight loss results and would not tell anyone. 14 other men compiled their results, and the data is shown below. Given that the </a:t>
                </a:r>
                <a:r>
                  <a:rPr lang="en-AU" sz="2000" b="1" dirty="0"/>
                  <a:t>mean weight lost</a:t>
                </a:r>
                <a:r>
                  <a:rPr lang="en-AU" sz="2000" dirty="0"/>
                  <a:t> was </a:t>
                </a:r>
                <a:r>
                  <a:rPr lang="en-AU" sz="2000" b="1" dirty="0"/>
                  <a:t>3.8 kg</a:t>
                </a:r>
                <a:r>
                  <a:rPr lang="en-AU" sz="2000" dirty="0"/>
                  <a:t>, how much weight did Homer lose over the month? </a:t>
                </a:r>
                <a:r>
                  <a:rPr lang="en-AU" sz="2000" i="1" dirty="0"/>
                  <a:t>(2 MARKS)</a:t>
                </a:r>
                <a:endParaRPr lang="en-AU" sz="2000" dirty="0"/>
              </a:p>
              <a:p>
                <a:pPr marL="0" indent="0">
                  <a:buNone/>
                </a:pPr>
                <a:endParaRPr lang="en-AU" sz="1600" i="1" dirty="0"/>
              </a:p>
              <a:p>
                <a:pPr marL="0" indent="0">
                  <a:buNone/>
                </a:pPr>
                <a:endParaRPr lang="en-AU" sz="16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5+5.2+3.8+3.7+2.5+2.9+4.8+5.6+4.7+3.8+3.6+2.4+4.1+4.2+</m:t>
                          </m:r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AU" sz="1600" i="1">
                          <a:latin typeface="Cambria Math" panose="02040503050406030204" pitchFamily="18" charset="0"/>
                        </a:rPr>
                        <m:t>=3.8</m:t>
                      </m:r>
                    </m:oMath>
                  </m:oMathPara>
                </a14:m>
                <a:endParaRPr lang="en-AU" sz="16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AU" sz="2000" dirty="0"/>
                  <a:t>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56.3+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=3.8,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AU" sz="20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8077200" cy="6857999"/>
              </a:xfrm>
              <a:prstGeom prst="rect">
                <a:avLst/>
              </a:prstGeom>
              <a:blipFill>
                <a:blip r:embed="rId5"/>
                <a:stretch>
                  <a:fillRect l="-678" t="-35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331681-9E71-F8F6-AC02-00DB34D33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94906"/>
              </p:ext>
            </p:extLst>
          </p:nvPr>
        </p:nvGraphicFramePr>
        <p:xfrm>
          <a:off x="4201888" y="3948570"/>
          <a:ext cx="78480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69014399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95600615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6263125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9113854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29294521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08131206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7758597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73130438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9614343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0383026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6478705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56845714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5448547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6224642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294525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23974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/>
                        <a:t>Weight lost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5.6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1" dirty="0"/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17137-56E5-5A4C-8D00-20A618E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2" y="9742"/>
            <a:ext cx="11928318" cy="6848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9006F-898D-E34C-8293-C7748B8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2" y="6399322"/>
            <a:ext cx="11928318" cy="44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8B375-5F9B-844E-92B1-21FF4F30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61"/>
            <a:ext cx="4771624" cy="1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55313-FFAF-3048-BFAC-399F459C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371"/>
            <a:ext cx="12192000" cy="4594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54FE1-4F82-3446-82F9-6E2080FE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83" y="254481"/>
            <a:ext cx="10168128" cy="1179576"/>
          </a:xfrm>
        </p:spPr>
        <p:txBody>
          <a:bodyPr/>
          <a:lstStyle/>
          <a:p>
            <a:r>
              <a:rPr lang="en-US" dirty="0"/>
              <a:t>US Male Heights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930F-C974-AC47-94AB-CAD0986C94CF}"/>
              </a:ext>
            </a:extLst>
          </p:cNvPr>
          <p:cNvSpPr txBox="1"/>
          <p:nvPr/>
        </p:nvSpPr>
        <p:spPr>
          <a:xfrm>
            <a:off x="1652608" y="5958614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1.55m     1.63m     1.70m      1.78m     1.85m      1.93m     2.01m</a:t>
            </a:r>
          </a:p>
        </p:txBody>
      </p:sp>
    </p:spTree>
    <p:extLst>
      <p:ext uri="{BB962C8B-B14F-4D97-AF65-F5344CB8AC3E}">
        <p14:creationId xmlns:p14="http://schemas.microsoft.com/office/powerpoint/2010/main" val="112439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F9FE-6BC4-8B46-B312-55B1A6CD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Male Heights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9D1F0-2CA9-934B-AF84-B5CC15B0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" y="0"/>
            <a:ext cx="110735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D48D-60F4-094A-9AA9-996A3293A57B}"/>
              </a:ext>
            </a:extLst>
          </p:cNvPr>
          <p:cNvSpPr txBox="1"/>
          <p:nvPr/>
        </p:nvSpPr>
        <p:spPr>
          <a:xfrm>
            <a:off x="3190465" y="778846"/>
            <a:ext cx="84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2.03m                                                  2.29m</a:t>
            </a:r>
          </a:p>
        </p:txBody>
      </p:sp>
    </p:spTree>
    <p:extLst>
      <p:ext uri="{BB962C8B-B14F-4D97-AF65-F5344CB8AC3E}">
        <p14:creationId xmlns:p14="http://schemas.microsoft.com/office/powerpoint/2010/main" val="369619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B7962-3BBC-C543-AA43-927B75D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Data Distribution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F6C31-89B2-4E5C-92CE-BB44645B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860065"/>
            <a:ext cx="11420856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E5D3-15C8-4041-9714-C3895B13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-111760"/>
            <a:ext cx="10168128" cy="1179576"/>
          </a:xfrm>
        </p:spPr>
        <p:txBody>
          <a:bodyPr/>
          <a:lstStyle/>
          <a:p>
            <a:r>
              <a:rPr lang="en-US" dirty="0"/>
              <a:t>Mean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C892-4DF3-AB48-9ED9-2D0863C4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782863"/>
            <a:ext cx="10229229" cy="30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84511-F29A-6F40-B430-AEB05AFA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2" y="4281714"/>
            <a:ext cx="10350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5FB-277D-E544-A1DE-AF54A7EF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A93E-BB8C-2E43-9108-43AF8BED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3" y="1992593"/>
            <a:ext cx="11661353" cy="28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13373</TotalTime>
  <Words>378</Words>
  <Application>Microsoft Office PowerPoint</Application>
  <PresentationFormat>Widescreen</PresentationFormat>
  <Paragraphs>76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Avenir Next LT Pro</vt:lpstr>
      <vt:lpstr>Open Sans</vt:lpstr>
      <vt:lpstr>Arial</vt:lpstr>
      <vt:lpstr>Calibri</vt:lpstr>
      <vt:lpstr>Cambria Math</vt:lpstr>
      <vt:lpstr>Comic Sans MS</vt:lpstr>
      <vt:lpstr>AccentBoxVTI</vt:lpstr>
      <vt:lpstr>1G Introduction to standard deviation</vt:lpstr>
      <vt:lpstr>PowerPoint Presentation</vt:lpstr>
      <vt:lpstr>PowerPoint Presentation</vt:lpstr>
      <vt:lpstr>PowerPoint Presentation</vt:lpstr>
      <vt:lpstr>US Male Heights</vt:lpstr>
      <vt:lpstr>US Male Heights</vt:lpstr>
      <vt:lpstr>Data Distribution</vt:lpstr>
      <vt:lpstr>Mean</vt:lpstr>
      <vt:lpstr>Mean Notation</vt:lpstr>
      <vt:lpstr>PowerPoint Presentation</vt:lpstr>
      <vt:lpstr>Using mean or median</vt:lpstr>
      <vt:lpstr>How to estimate mean and median from a histogram?</vt:lpstr>
      <vt:lpstr>PowerPoint Presentation</vt:lpstr>
      <vt:lpstr>PowerPoint Presentation</vt:lpstr>
      <vt:lpstr>The Standard Deviation</vt:lpstr>
      <vt:lpstr>The standard deviation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the centre and spread of symmetric distributions</dc:title>
  <dc:creator>Yongmei Zhang</dc:creator>
  <cp:lastModifiedBy>Lyn ZHANG</cp:lastModifiedBy>
  <cp:revision>40</cp:revision>
  <dcterms:created xsi:type="dcterms:W3CDTF">2020-07-09T22:24:24Z</dcterms:created>
  <dcterms:modified xsi:type="dcterms:W3CDTF">2026-04-28T05:50:31Z</dcterms:modified>
</cp:coreProperties>
</file>