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64" r:id="rId3"/>
    <p:sldId id="908" r:id="rId4"/>
    <p:sldId id="257" r:id="rId5"/>
    <p:sldId id="365" r:id="rId6"/>
    <p:sldId id="359" r:id="rId7"/>
    <p:sldId id="360" r:id="rId8"/>
    <p:sldId id="361" r:id="rId9"/>
    <p:sldId id="362" r:id="rId10"/>
    <p:sldId id="263" r:id="rId11"/>
    <p:sldId id="264" r:id="rId12"/>
    <p:sldId id="265" r:id="rId13"/>
    <p:sldId id="258" r:id="rId14"/>
    <p:sldId id="259" r:id="rId15"/>
    <p:sldId id="363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1" autoAdjust="0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1H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normal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1H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771" y="2412986"/>
            <a:ext cx="2322286" cy="1442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423" y="3917504"/>
            <a:ext cx="2144485" cy="1410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a  95% of pizzas will have delivery times of between 15 and 35 minutes.</a:t>
            </a:r>
            <a:endParaRPr lang="en-US" sz="2400" dirty="0">
              <a:latin typeface="Abad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131" y="5521905"/>
            <a:ext cx="2151633" cy="13360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b   16% of pizzas will have delivery times of greater than 30 minutes.</a:t>
            </a:r>
            <a:endParaRPr lang="en-US" sz="2400" dirty="0">
              <a:latin typeface="Abad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c   Number =2000</a:t>
            </a:r>
          </a:p>
          <a:p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Percentage delivered in less than 10 minutes =0.15%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Number of pizzas delivered in less than 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×2000=3</a:t>
                </a:r>
                <a:br>
                  <a:rPr lang="en-AU" sz="2400" dirty="0">
                    <a:latin typeface="Abadi"/>
                  </a:rPr>
                </a:br>
                <a:endParaRPr lang="en-US" sz="2400" dirty="0">
                  <a:latin typeface="Abad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2FB8CC-8CA2-2D1F-213C-AE8422052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208" y="5089403"/>
            <a:ext cx="3652158" cy="24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3253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2460B-044F-237E-4112-4159FD58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" y="201652"/>
            <a:ext cx="10783805" cy="432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07CD4-316D-2721-8160-957C2A55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42" y="3429000"/>
            <a:ext cx="7964919" cy="25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1H: Normal Distribution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normal distribution </a:t>
                </a:r>
                <a:r>
                  <a:rPr lang="en-AU" sz="2000" b="1" dirty="0"/>
                  <a:t>=</a:t>
                </a:r>
                <a:r>
                  <a:rPr lang="en-AU" sz="2000" dirty="0"/>
                  <a:t> symmetrical (approx.) distributions, “bell-shaped”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numerical data sets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mean and median are both appropriate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u="sng" dirty="0"/>
                  <a:t>mean</a:t>
                </a:r>
                <a:r>
                  <a:rPr lang="en-AU" sz="2000" dirty="0"/>
                  <a:t> and </a:t>
                </a:r>
                <a:r>
                  <a:rPr lang="en-AU" sz="2000" u="sng" dirty="0"/>
                  <a:t>standard deviation </a:t>
                </a:r>
                <a:r>
                  <a:rPr lang="en-AU" sz="2000" dirty="0"/>
                  <a:t>are used</a:t>
                </a:r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68–95–99.7% rule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8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8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-3      -2       -1        0       1        2        3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AU" sz="1400" b="1" dirty="0"/>
                  <a:t>x̄ − 3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AU" sz="1400" b="1" dirty="0"/>
                  <a:t>   x̄ − 2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1" dirty="0"/>
                  <a:t> x̄ 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1" dirty="0"/>
                  <a:t>     x̄       x̄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1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AU" sz="1400" b="1" dirty="0"/>
                  <a:t>x̄ + 2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1" dirty="0"/>
                  <a:t> x̄ + 3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endParaRPr lang="en-AU" sz="1400" b="1" dirty="0">
                  <a:solidFill>
                    <a:srgbClr val="0070C0"/>
                  </a:solidFill>
                </a:endParaRPr>
              </a:p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AU" sz="1400" dirty="0"/>
                  <a:t>“mean”+ 3 standard deviations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7" t="-798" r="-147" b="-1064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03914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EE0000"/>
                </a:solidFill>
              </a:rPr>
              <a:t>Section breakdown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/>
              <a:t>     -3    -2    -1       0      1     2      3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example:</a:t>
            </a:r>
            <a:r>
              <a:rPr lang="en-AU" sz="2000" dirty="0">
                <a:solidFill>
                  <a:srgbClr val="C00000"/>
                </a:solidFill>
              </a:rPr>
              <a:t> </a:t>
            </a:r>
            <a:r>
              <a:rPr lang="en-AU" sz="2000" dirty="0"/>
              <a:t>New plants are planted in the TC gardens and are measured after a year. There are </a:t>
            </a:r>
            <a:r>
              <a:rPr lang="en-AU" sz="2000" b="1" dirty="0"/>
              <a:t>50 plants</a:t>
            </a:r>
            <a:r>
              <a:rPr lang="en-AU" sz="2000" dirty="0"/>
              <a:t>, the </a:t>
            </a:r>
            <a:r>
              <a:rPr lang="en-AU" sz="2000" b="1" dirty="0"/>
              <a:t>mean is 62 cm</a:t>
            </a:r>
            <a:r>
              <a:rPr lang="en-AU" sz="2000" dirty="0"/>
              <a:t> &amp; a </a:t>
            </a:r>
            <a:r>
              <a:rPr lang="en-AU" sz="2000" b="1" dirty="0"/>
              <a:t>standard deviation of 6 cm.</a:t>
            </a:r>
            <a:endParaRPr lang="en-A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a. construct a bell curve: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                              </a:t>
            </a:r>
            <a:r>
              <a:rPr lang="en-AU" sz="1200" b="1" dirty="0"/>
              <a:t>62−6    62    62+6    62 + 2(6)   62 + 3(6)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/>
              <a:t>  44         50    56  62  68   74   80</a:t>
            </a:r>
          </a:p>
          <a:p>
            <a:pPr marL="0" indent="0">
              <a:spcBef>
                <a:spcPts val="0"/>
              </a:spcBef>
              <a:buNone/>
            </a:pPr>
            <a:endParaRPr lang="en-AU" sz="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002060"/>
                </a:solidFill>
              </a:rPr>
              <a:t>          -6        -6       -6       +6      +6        +6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br>
              <a:rPr lang="en-AU" sz="2000" dirty="0"/>
            </a:b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b. what % of plants are smaller than 68cm?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34 + 34 + 13.5 + 2.35 + 0.15 = </a:t>
                </a:r>
                <a:r>
                  <a:rPr lang="en-AU" sz="2000" b="1" dirty="0"/>
                  <a:t>84%</a:t>
                </a: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c. </a:t>
                </a:r>
                <a:r>
                  <a:rPr lang="en-AU" sz="2000" b="1" u="sng" dirty="0">
                    <a:solidFill>
                      <a:srgbClr val="C00000"/>
                    </a:solidFill>
                  </a:rPr>
                  <a:t>how many 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plants are between </a:t>
                </a:r>
                <a:r>
                  <a:rPr lang="en-AU" sz="2000" b="1" u="sng" dirty="0">
                    <a:solidFill>
                      <a:srgbClr val="C00000"/>
                    </a:solidFill>
                  </a:rPr>
                  <a:t>50 and 74cm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?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13.5 + 34 + 34 + 13.5 = </a:t>
                </a:r>
                <a:r>
                  <a:rPr lang="en-AU" sz="2000" b="1" dirty="0"/>
                  <a:t>95%</a:t>
                </a:r>
                <a:endParaRPr lang="en-AU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AU" sz="2000" i="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50 = </a:t>
                </a:r>
                <a:r>
                  <a:rPr lang="en-AU" sz="2000" b="1" dirty="0"/>
                  <a:t>47.5 ≈ 48 plants</a:t>
                </a: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5"/>
                <a:stretch>
                  <a:fillRect l="-1462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4919413-BB38-0028-31D0-295D0D799AE2}"/>
              </a:ext>
            </a:extLst>
          </p:cNvPr>
          <p:cNvSpPr/>
          <p:nvPr/>
        </p:nvSpPr>
        <p:spPr>
          <a:xfrm>
            <a:off x="3366088" y="6262219"/>
            <a:ext cx="783218" cy="261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AAC232-836F-B31C-1862-8FDF7F381A1D}"/>
              </a:ext>
            </a:extLst>
          </p:cNvPr>
          <p:cNvCxnSpPr>
            <a:cxnSpLocks/>
          </p:cNvCxnSpPr>
          <p:nvPr/>
        </p:nvCxnSpPr>
        <p:spPr>
          <a:xfrm flipH="1">
            <a:off x="3376224" y="6518609"/>
            <a:ext cx="341601" cy="92298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ell Curve - Overview, Characteristics, Uses">
            <a:extLst>
              <a:ext uri="{FF2B5EF4-FFF2-40B4-BE49-F238E27FC236}">
                <a16:creationId xmlns:a16="http://schemas.microsoft.com/office/drawing/2014/main" id="{6D73130E-3BA4-AB63-AE2A-6C0DBF0C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3" y="2246638"/>
            <a:ext cx="3689728" cy="18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E9FD0-AC53-1D61-DAD4-850BEB463C04}"/>
              </a:ext>
            </a:extLst>
          </p:cNvPr>
          <p:cNvSpPr txBox="1"/>
          <p:nvPr/>
        </p:nvSpPr>
        <p:spPr>
          <a:xfrm>
            <a:off x="1524001" y="3633440"/>
            <a:ext cx="1349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mean/ median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376B6-7329-E3DB-FAE0-1DB017662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880" y="4399583"/>
            <a:ext cx="4023061" cy="16688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481B5C-D2A0-9E1F-085A-E30C61E9A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944" y="375919"/>
            <a:ext cx="3287486" cy="15181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BE0B96-FA9D-61ED-5073-6B877A6AC9C1}"/>
              </a:ext>
            </a:extLst>
          </p:cNvPr>
          <p:cNvSpPr txBox="1"/>
          <p:nvPr/>
        </p:nvSpPr>
        <p:spPr>
          <a:xfrm>
            <a:off x="4062218" y="1567543"/>
            <a:ext cx="553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0.15%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58CD0-9BB5-A224-B20A-F2F2E233C87D}"/>
              </a:ext>
            </a:extLst>
          </p:cNvPr>
          <p:cNvSpPr txBox="1"/>
          <p:nvPr/>
        </p:nvSpPr>
        <p:spPr>
          <a:xfrm>
            <a:off x="7600077" y="1578425"/>
            <a:ext cx="553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0.15%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09664F-1184-0A17-7264-CA58B9AE9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33" y="4359368"/>
            <a:ext cx="3474391" cy="1170576"/>
          </a:xfrm>
          <a:prstGeom prst="rect">
            <a:avLst/>
          </a:prstGeom>
        </p:spPr>
      </p:pic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9708A8D9-A3C9-FA2C-9000-8C91C1D787FB}"/>
              </a:ext>
            </a:extLst>
          </p:cNvPr>
          <p:cNvSpPr/>
          <p:nvPr/>
        </p:nvSpPr>
        <p:spPr>
          <a:xfrm>
            <a:off x="6030687" y="6003129"/>
            <a:ext cx="424542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F2FF3BAC-A648-F77D-8E84-DCE954AE5BB8}"/>
              </a:ext>
            </a:extLst>
          </p:cNvPr>
          <p:cNvSpPr/>
          <p:nvPr/>
        </p:nvSpPr>
        <p:spPr>
          <a:xfrm>
            <a:off x="6531429" y="6014011"/>
            <a:ext cx="424542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79B6D8E3-D77A-1A5B-6CA2-A8993DFD1287}"/>
              </a:ext>
            </a:extLst>
          </p:cNvPr>
          <p:cNvSpPr/>
          <p:nvPr/>
        </p:nvSpPr>
        <p:spPr>
          <a:xfrm>
            <a:off x="7075716" y="6014008"/>
            <a:ext cx="424542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1B5C5B44-C9B9-264C-2EEF-B829FF68D86D}"/>
              </a:ext>
            </a:extLst>
          </p:cNvPr>
          <p:cNvSpPr/>
          <p:nvPr/>
        </p:nvSpPr>
        <p:spPr>
          <a:xfrm flipH="1">
            <a:off x="5551713" y="5992243"/>
            <a:ext cx="424543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97B4CED3-A2C4-C598-05B2-90066F8829BF}"/>
              </a:ext>
            </a:extLst>
          </p:cNvPr>
          <p:cNvSpPr/>
          <p:nvPr/>
        </p:nvSpPr>
        <p:spPr>
          <a:xfrm flipH="1">
            <a:off x="5083626" y="5992239"/>
            <a:ext cx="424543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6D13108C-4FE1-4C50-11CD-3F971B07CDF0}"/>
              </a:ext>
            </a:extLst>
          </p:cNvPr>
          <p:cNvSpPr/>
          <p:nvPr/>
        </p:nvSpPr>
        <p:spPr>
          <a:xfrm flipH="1">
            <a:off x="4506683" y="6003125"/>
            <a:ext cx="424543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FB7F1E-E1C4-DC74-A1CC-D2E49A65B95D}"/>
              </a:ext>
            </a:extLst>
          </p:cNvPr>
          <p:cNvCxnSpPr/>
          <p:nvPr/>
        </p:nvCxnSpPr>
        <p:spPr>
          <a:xfrm>
            <a:off x="5050968" y="4323381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703D20-A8AF-8789-28F1-6D75478CB40C}"/>
              </a:ext>
            </a:extLst>
          </p:cNvPr>
          <p:cNvCxnSpPr/>
          <p:nvPr/>
        </p:nvCxnSpPr>
        <p:spPr>
          <a:xfrm>
            <a:off x="7010399" y="4290726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41CBB4-8D36-D22B-D213-2CD54DED27C7}"/>
              </a:ext>
            </a:extLst>
          </p:cNvPr>
          <p:cNvCxnSpPr/>
          <p:nvPr/>
        </p:nvCxnSpPr>
        <p:spPr>
          <a:xfrm>
            <a:off x="5061850" y="578697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2D9F4C-2C16-8E7A-7C3C-B8B681916DE3}"/>
              </a:ext>
            </a:extLst>
          </p:cNvPr>
          <p:cNvCxnSpPr/>
          <p:nvPr/>
        </p:nvCxnSpPr>
        <p:spPr>
          <a:xfrm>
            <a:off x="6934198" y="578693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EC2BD71E-E69A-E2EA-4432-8E15AFF2A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4017417"/>
            <a:ext cx="3891292" cy="18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23" grpId="0"/>
      <p:bldP spid="24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1EDCB-C701-2A3A-0D44-9F4CBFEE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123363"/>
            <a:ext cx="10755226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11089</TotalTime>
  <Words>664</Words>
  <Application>Microsoft Office PowerPoint</Application>
  <PresentationFormat>Widescreen</PresentationFormat>
  <Paragraphs>101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Univers</vt:lpstr>
      <vt:lpstr>Arial</vt:lpstr>
      <vt:lpstr>Calibri</vt:lpstr>
      <vt:lpstr>Cambria Math</vt:lpstr>
      <vt:lpstr>Comic Sans MS</vt:lpstr>
      <vt:lpstr>Verdana</vt:lpstr>
      <vt:lpstr>GradientVTI</vt:lpstr>
      <vt:lpstr>The normal distribution</vt:lpstr>
      <vt:lpstr>PowerPoint Presentation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42</cp:revision>
  <dcterms:created xsi:type="dcterms:W3CDTF">2020-07-09T23:20:08Z</dcterms:created>
  <dcterms:modified xsi:type="dcterms:W3CDTF">2026-04-28T05:50:50Z</dcterms:modified>
</cp:coreProperties>
</file>