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3"/>
  </p:notesMasterIdLst>
  <p:sldIdLst>
    <p:sldId id="256" r:id="rId2"/>
    <p:sldId id="361" r:id="rId3"/>
    <p:sldId id="908" r:id="rId4"/>
    <p:sldId id="359" r:id="rId5"/>
    <p:sldId id="258" r:id="rId6"/>
    <p:sldId id="257" r:id="rId7"/>
    <p:sldId id="270" r:id="rId8"/>
    <p:sldId id="267" r:id="rId9"/>
    <p:sldId id="268" r:id="rId10"/>
    <p:sldId id="269" r:id="rId11"/>
    <p:sldId id="271" r:id="rId12"/>
    <p:sldId id="259" r:id="rId13"/>
    <p:sldId id="260" r:id="rId14"/>
    <p:sldId id="261" r:id="rId15"/>
    <p:sldId id="262" r:id="rId16"/>
    <p:sldId id="263" r:id="rId17"/>
    <p:sldId id="264" r:id="rId18"/>
    <p:sldId id="272" r:id="rId19"/>
    <p:sldId id="909" r:id="rId20"/>
    <p:sldId id="910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462"/>
  </p:normalViewPr>
  <p:slideViewPr>
    <p:cSldViewPr snapToGrid="0" snapToObjects="1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1I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1I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8B019-E28C-9A40-BC84-DF3653EEE06C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E504-9E84-9247-8BBD-412AD7E7E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https://create.kahoot.it/details/7d6f53b7-0165-40d8-9dcc-1a3cc2df942d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1E504-9E84-9247-8BBD-412AD7E7E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April 28,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5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80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April 28,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April 28,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0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5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3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8F942-852D-7343-BE59-3D3FD63E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dirty="0"/>
              <a:t>z-scores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5CE93-94C6-774A-A2F2-F0F3685C4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1I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7560B9-86B8-4558-93E9-FAB8DBE4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122" y="7174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1400469-1077-4353-BFB5-E4159ADF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24143" y="5425719"/>
            <a:ext cx="826527" cy="463493"/>
          </a:xfrm>
          <a:custGeom>
            <a:avLst/>
            <a:gdLst>
              <a:gd name="connsiteX0" fmla="*/ 791231 w 826527"/>
              <a:gd name="connsiteY0" fmla="*/ 135754 h 463493"/>
              <a:gd name="connsiteX1" fmla="*/ 826527 w 826527"/>
              <a:gd name="connsiteY1" fmla="*/ 178533 h 463493"/>
              <a:gd name="connsiteX2" fmla="*/ 658803 w 826527"/>
              <a:gd name="connsiteY2" fmla="*/ 346257 h 463493"/>
              <a:gd name="connsiteX3" fmla="*/ 627362 w 826527"/>
              <a:gd name="connsiteY3" fmla="*/ 299623 h 463493"/>
              <a:gd name="connsiteX4" fmla="*/ 463493 w 826527"/>
              <a:gd name="connsiteY4" fmla="*/ 231747 h 463493"/>
              <a:gd name="connsiteX5" fmla="*/ 231747 w 826527"/>
              <a:gd name="connsiteY5" fmla="*/ 463493 h 463493"/>
              <a:gd name="connsiteX6" fmla="*/ 0 w 826527"/>
              <a:gd name="connsiteY6" fmla="*/ 463493 h 463493"/>
              <a:gd name="connsiteX7" fmla="*/ 463492 w 826527"/>
              <a:gd name="connsiteY7" fmla="*/ 0 h 463493"/>
              <a:gd name="connsiteX8" fmla="*/ 791231 w 826527"/>
              <a:gd name="connsiteY8" fmla="*/ 135754 h 46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527" h="463493">
                <a:moveTo>
                  <a:pt x="791231" y="135754"/>
                </a:moveTo>
                <a:lnTo>
                  <a:pt x="826527" y="178533"/>
                </a:lnTo>
                <a:lnTo>
                  <a:pt x="658803" y="346257"/>
                </a:lnTo>
                <a:lnTo>
                  <a:pt x="627362" y="299623"/>
                </a:lnTo>
                <a:cubicBezTo>
                  <a:pt x="585424" y="257686"/>
                  <a:pt x="527487" y="231747"/>
                  <a:pt x="463493" y="231747"/>
                </a:cubicBezTo>
                <a:cubicBezTo>
                  <a:pt x="335503" y="231746"/>
                  <a:pt x="231746" y="335503"/>
                  <a:pt x="231747" y="463493"/>
                </a:cubicBezTo>
                <a:lnTo>
                  <a:pt x="0" y="463493"/>
                </a:lnTo>
                <a:cubicBezTo>
                  <a:pt x="0" y="207513"/>
                  <a:pt x="207513" y="0"/>
                  <a:pt x="463492" y="0"/>
                </a:cubicBezTo>
                <a:cubicBezTo>
                  <a:pt x="591482" y="0"/>
                  <a:pt x="707356" y="51879"/>
                  <a:pt x="791231" y="1357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127000" dir="270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28851F7-6B20-43F1-90FF-B41CE11AF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62489" y="5445666"/>
            <a:ext cx="807174" cy="508309"/>
          </a:xfrm>
          <a:custGeom>
            <a:avLst/>
            <a:gdLst>
              <a:gd name="connsiteX0" fmla="*/ 791232 w 807174"/>
              <a:gd name="connsiteY0" fmla="*/ 148880 h 508309"/>
              <a:gd name="connsiteX1" fmla="*/ 807174 w 807174"/>
              <a:gd name="connsiteY1" fmla="*/ 170072 h 508309"/>
              <a:gd name="connsiteX2" fmla="*/ 636502 w 807174"/>
              <a:gd name="connsiteY2" fmla="*/ 340744 h 508309"/>
              <a:gd name="connsiteX3" fmla="*/ 627362 w 807174"/>
              <a:gd name="connsiteY3" fmla="*/ 328595 h 508309"/>
              <a:gd name="connsiteX4" fmla="*/ 463493 w 807174"/>
              <a:gd name="connsiteY4" fmla="*/ 254155 h 508309"/>
              <a:gd name="connsiteX5" fmla="*/ 231747 w 807174"/>
              <a:gd name="connsiteY5" fmla="*/ 508309 h 508309"/>
              <a:gd name="connsiteX6" fmla="*/ 0 w 807174"/>
              <a:gd name="connsiteY6" fmla="*/ 508309 h 508309"/>
              <a:gd name="connsiteX7" fmla="*/ 463493 w 807174"/>
              <a:gd name="connsiteY7" fmla="*/ 0 h 508309"/>
              <a:gd name="connsiteX8" fmla="*/ 791232 w 807174"/>
              <a:gd name="connsiteY8" fmla="*/ 148880 h 50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174" h="508309">
                <a:moveTo>
                  <a:pt x="791232" y="148880"/>
                </a:moveTo>
                <a:lnTo>
                  <a:pt x="807174" y="170072"/>
                </a:lnTo>
                <a:lnTo>
                  <a:pt x="636502" y="340744"/>
                </a:lnTo>
                <a:lnTo>
                  <a:pt x="627362" y="328595"/>
                </a:lnTo>
                <a:cubicBezTo>
                  <a:pt x="585425" y="282602"/>
                  <a:pt x="527487" y="254155"/>
                  <a:pt x="463493" y="254155"/>
                </a:cubicBezTo>
                <a:cubicBezTo>
                  <a:pt x="335503" y="254155"/>
                  <a:pt x="231746" y="367943"/>
                  <a:pt x="231747" y="508309"/>
                </a:cubicBezTo>
                <a:lnTo>
                  <a:pt x="0" y="508309"/>
                </a:lnTo>
                <a:cubicBezTo>
                  <a:pt x="0" y="227578"/>
                  <a:pt x="207513" y="0"/>
                  <a:pt x="463493" y="0"/>
                </a:cubicBezTo>
                <a:cubicBezTo>
                  <a:pt x="591482" y="-1"/>
                  <a:pt x="707356" y="56895"/>
                  <a:pt x="791232" y="1488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34667-33AF-44BD-AE6E-A8C952DBF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0"/>
          <a:stretch/>
        </p:blipFill>
        <p:spPr>
          <a:xfrm>
            <a:off x="6640455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3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9E6BACC-8290-425B-A517-1914E16D8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65497" y="5915162"/>
            <a:ext cx="53549" cy="233295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7FD2B-FA26-2A48-AC68-54F4BE39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255"/>
            <a:ext cx="12192000" cy="444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31910-7D11-8E44-AA6D-A2E7BB17466D}"/>
              </a:ext>
            </a:extLst>
          </p:cNvPr>
          <p:cNvSpPr txBox="1"/>
          <p:nvPr/>
        </p:nvSpPr>
        <p:spPr>
          <a:xfrm>
            <a:off x="6954981" y="2917494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93.32%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489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51B5D-9B61-5848-9F61-036FC028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2" y="-15766"/>
            <a:ext cx="10405955" cy="6858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6EA71B-384E-EB4C-8980-1C43EF1CB2C5}"/>
              </a:ext>
            </a:extLst>
          </p:cNvPr>
          <p:cNvSpPr/>
          <p:nvPr/>
        </p:nvSpPr>
        <p:spPr>
          <a:xfrm>
            <a:off x="1233055" y="4641273"/>
            <a:ext cx="9989127" cy="2216727"/>
          </a:xfrm>
          <a:prstGeom prst="frame">
            <a:avLst>
              <a:gd name="adj1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6ECA1-C6AE-6C41-BD84-716CC5FB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8" y="0"/>
            <a:ext cx="103855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01276-2C37-EF48-B1A4-A5BC9C3EE9C3}"/>
              </a:ext>
            </a:extLst>
          </p:cNvPr>
          <p:cNvSpPr txBox="1"/>
          <p:nvPr/>
        </p:nvSpPr>
        <p:spPr>
          <a:xfrm>
            <a:off x="3311235" y="3657600"/>
            <a:ext cx="44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84%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710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08EB81-996B-074E-99FB-3AE87579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0" y="0"/>
            <a:ext cx="10594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F81A4-FD4D-7B40-9CB1-36C60CE9587B}"/>
              </a:ext>
            </a:extLst>
          </p:cNvPr>
          <p:cNvSpPr txBox="1"/>
          <p:nvPr/>
        </p:nvSpPr>
        <p:spPr>
          <a:xfrm>
            <a:off x="6608617" y="2466109"/>
            <a:ext cx="51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30.85%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15889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9367D-5A1F-E14E-991C-DD7E088C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951"/>
            <a:ext cx="12192000" cy="476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6927A-E201-0E4F-BE5E-57BBC565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946400"/>
            <a:ext cx="20066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04D70-823C-6A4D-8067-0B4B87190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984500"/>
            <a:ext cx="1701800" cy="153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39676-DFCF-9F4F-8FAD-E3A5AF31D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848" y="3055445"/>
            <a:ext cx="635741" cy="590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/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6E9D7-68D8-2F45-A971-09F3873B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8" y="0"/>
            <a:ext cx="113571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FD19-216C-C246-8D3C-E2C2D3F260C4}"/>
              </a:ext>
            </a:extLst>
          </p:cNvPr>
          <p:cNvSpPr txBox="1"/>
          <p:nvPr/>
        </p:nvSpPr>
        <p:spPr>
          <a:xfrm>
            <a:off x="1149926" y="3532910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69.15% of the sample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53309-E108-ED44-BE72-7A62B7C1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31" y="2794361"/>
            <a:ext cx="530772" cy="390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/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blipFill>
                <a:blip r:embed="rId4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EA904E-DFC4-1E4D-8777-16CCBC6A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290" y="1644126"/>
            <a:ext cx="464823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/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A2526-5976-7C4A-862D-B016C747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11"/>
            <a:ext cx="12192000" cy="5632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7BAA4-EAB8-3B48-831E-4A5165ED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2743200"/>
            <a:ext cx="23749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BA88F-3629-0449-BB9A-9371DE243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2705100"/>
            <a:ext cx="12192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4A88C-B91C-7748-9828-ADC738E74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4737100"/>
            <a:ext cx="635000" cy="463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FF4DC-A6FF-754D-AB12-2A296D7B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4737100"/>
            <a:ext cx="1485899" cy="463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CE3E0-2BE0-474C-9D90-AA401D71A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5782368"/>
            <a:ext cx="635000" cy="463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C4755-2B47-4440-B481-B8F38FFF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1" y="5782367"/>
            <a:ext cx="1485899" cy="463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B60F7-817C-0F41-BDDC-27502B46B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75" y="2945962"/>
            <a:ext cx="57358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/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227DAC-4E79-4B4D-AFD3-E95B7AE55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1" y="4761752"/>
            <a:ext cx="4445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/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8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3344-0C5F-FD47-B823-93229C53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" y="0"/>
            <a:ext cx="117241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82DD3-373F-F148-A81E-0AF52425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2832100"/>
            <a:ext cx="23114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2AB7F-64C8-654B-B950-7FD91F4F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2692400"/>
            <a:ext cx="16510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D071A-9319-1C44-B1D8-65DE5B28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52" y="2324100"/>
            <a:ext cx="254000" cy="33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CC7426-A6E3-1544-B5EB-35C5D8A0E22A}"/>
              </a:ext>
            </a:extLst>
          </p:cNvPr>
          <p:cNvSpPr txBox="1"/>
          <p:nvPr/>
        </p:nvSpPr>
        <p:spPr>
          <a:xfrm>
            <a:off x="7287492" y="1185218"/>
            <a:ext cx="46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22.66% of the sample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353B-5455-4844-A5AB-EDBB7358B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7" y="2420883"/>
            <a:ext cx="341720" cy="36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/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D0DDCB5-93C9-D347-BD9D-88F64798A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210" y="2882900"/>
            <a:ext cx="4699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/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blipFill>
                <a:blip r:embed="rId9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AB8DE-F35F-2242-91EA-7B839370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94" y="744106"/>
            <a:ext cx="9261721" cy="2033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20995-BF33-0C43-82D8-8EC1F4A3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26" y="2777837"/>
            <a:ext cx="9824655" cy="2296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41854-970E-6A46-AE24-0D84C9CA813D}"/>
              </a:ext>
            </a:extLst>
          </p:cNvPr>
          <p:cNvSpPr txBox="1"/>
          <p:nvPr/>
        </p:nvSpPr>
        <p:spPr>
          <a:xfrm>
            <a:off x="3546765" y="5464176"/>
            <a:ext cx="536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Above 84.13% of the sample group</a:t>
            </a:r>
          </a:p>
          <a:p>
            <a:r>
              <a:rPr lang="en-US" sz="2400" dirty="0"/>
              <a:t>Above 97.73% of the sample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98F99-4417-5C45-888D-930B11F26DEE}"/>
              </a:ext>
            </a:extLst>
          </p:cNvPr>
          <p:cNvSpPr txBox="1"/>
          <p:nvPr/>
        </p:nvSpPr>
        <p:spPr>
          <a:xfrm>
            <a:off x="3276599" y="123902"/>
            <a:ext cx="536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subject has the higher score?</a:t>
            </a:r>
          </a:p>
        </p:txBody>
      </p:sp>
    </p:spTree>
    <p:extLst>
      <p:ext uri="{BB962C8B-B14F-4D97-AF65-F5344CB8AC3E}">
        <p14:creationId xmlns:p14="http://schemas.microsoft.com/office/powerpoint/2010/main" val="12059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3606-5DE9-DE8A-EBC4-D6C26BDE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class would you rather be in? Justify.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08ED-FA14-9B50-0F28-8F0D6F2A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44486"/>
            <a:ext cx="11090274" cy="3948338"/>
          </a:xfrm>
        </p:spPr>
        <p:txBody>
          <a:bodyPr>
            <a:normAutofit/>
          </a:bodyPr>
          <a:lstStyle/>
          <a:p>
            <a:r>
              <a:rPr lang="en-AU" sz="4800" dirty="0"/>
              <a:t>Class 1: mean=88.7%, SD= 1.2</a:t>
            </a:r>
          </a:p>
          <a:p>
            <a:r>
              <a:rPr lang="en-AU" sz="4800" dirty="0"/>
              <a:t>Class 2: mean=65.6%, SD=3.4</a:t>
            </a:r>
          </a:p>
          <a:p>
            <a:r>
              <a:rPr lang="en-AU" sz="4800" dirty="0"/>
              <a:t>Class 3: mean=71.2%, SD=0.75</a:t>
            </a:r>
          </a:p>
        </p:txBody>
      </p:sp>
    </p:spTree>
    <p:extLst>
      <p:ext uri="{BB962C8B-B14F-4D97-AF65-F5344CB8AC3E}">
        <p14:creationId xmlns:p14="http://schemas.microsoft.com/office/powerpoint/2010/main" val="60537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26B01-5410-1DF2-CBC2-D9B211CD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22860"/>
            <a:ext cx="9859751" cy="208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BB840-66AB-1B3E-5E68-92F9A78C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40704"/>
            <a:ext cx="10132945" cy="471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3E7949-2201-B870-0309-9C049966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770" y="4680221"/>
            <a:ext cx="4173230" cy="22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AC25A-99E9-4E34-BC6F-0E48476D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27" y="1164670"/>
            <a:ext cx="9048006" cy="53949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FB9EA2-33AF-870D-4965-F1FCD861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92" y="137795"/>
            <a:ext cx="11091600" cy="1332000"/>
          </a:xfrm>
        </p:spPr>
        <p:txBody>
          <a:bodyPr/>
          <a:lstStyle/>
          <a:p>
            <a:r>
              <a:rPr lang="en-AU" dirty="0"/>
              <a:t>Which class would you rather be in? Justify.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9A4E29-F8ED-E6D9-75A0-167A94C3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683" y="1744436"/>
            <a:ext cx="5950032" cy="1423307"/>
          </a:xfrm>
        </p:spPr>
        <p:txBody>
          <a:bodyPr>
            <a:normAutofit fontScale="47500" lnSpcReduction="20000"/>
          </a:bodyPr>
          <a:lstStyle/>
          <a:p>
            <a:r>
              <a:rPr lang="en-AU" sz="4800" dirty="0">
                <a:solidFill>
                  <a:srgbClr val="0070C0">
                    <a:alpha val="60000"/>
                  </a:srgbClr>
                </a:solidFill>
              </a:rPr>
              <a:t>Class 1: mean=88.7%, SD= 1.2</a:t>
            </a:r>
          </a:p>
          <a:p>
            <a:r>
              <a:rPr lang="en-AU" sz="4800" dirty="0">
                <a:solidFill>
                  <a:srgbClr val="0070C0">
                    <a:alpha val="60000"/>
                  </a:srgbClr>
                </a:solidFill>
              </a:rPr>
              <a:t>Class 2: mean=65.6%, SD=3.4</a:t>
            </a:r>
          </a:p>
          <a:p>
            <a:r>
              <a:rPr lang="en-AU" sz="4800" dirty="0">
                <a:solidFill>
                  <a:srgbClr val="0070C0">
                    <a:alpha val="60000"/>
                  </a:srgbClr>
                </a:solidFill>
              </a:rPr>
              <a:t>Class 3: mean=71.2%, SD=0.75</a:t>
            </a:r>
          </a:p>
        </p:txBody>
      </p:sp>
    </p:spTree>
    <p:extLst>
      <p:ext uri="{BB962C8B-B14F-4D97-AF65-F5344CB8AC3E}">
        <p14:creationId xmlns:p14="http://schemas.microsoft.com/office/powerpoint/2010/main" val="323883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2468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3363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u="sng" dirty="0">
                    <a:solidFill>
                      <a:srgbClr val="C00000">
                        <a:alpha val="60000"/>
                      </a:srgbClr>
                    </a:solidFill>
                  </a:rPr>
                  <a:t>1I. z - scores</a:t>
                </a:r>
                <a:endParaRPr lang="en-AU" sz="2000" u="sng" dirty="0">
                  <a:solidFill>
                    <a:srgbClr val="C00000">
                      <a:alpha val="60000"/>
                    </a:srgbClr>
                  </a:solidFill>
                </a:endParaRPr>
              </a:p>
              <a:p>
                <a:pPr marL="10800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chemeClr val="bg1">
                        <a:alpha val="60000"/>
                      </a:schemeClr>
                    </a:solidFill>
                  </a:rPr>
                  <a:t>- "standardised score"</a:t>
                </a:r>
                <a:endParaRPr lang="en-AU" sz="2000" dirty="0">
                  <a:solidFill>
                    <a:schemeClr val="bg1">
                      <a:alpha val="60000"/>
                    </a:schemeClr>
                  </a:solidFill>
                </a:endParaRPr>
              </a:p>
              <a:p>
                <a:pPr marL="10800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>
                        <a:alpha val="60000"/>
                      </a:schemeClr>
                    </a:solidFill>
                  </a:rPr>
                  <a:t>- provides a precise measure of the location of each data point in the normal distribution curve.</a:t>
                </a:r>
              </a:p>
              <a:p>
                <a:pPr marL="108000" lv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AU" sz="2000" dirty="0">
                  <a:solidFill>
                    <a:srgbClr val="002060">
                      <a:alpha val="60000"/>
                    </a:srgbClr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calculating z scores: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U" sz="2000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z = standardised score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AU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= actual data point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= mean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AU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>
                    <a:solidFill>
                      <a:srgbClr val="0070C0"/>
                    </a:solidFill>
                  </a:rPr>
                  <a:t>= standard dev.</a:t>
                </a:r>
              </a:p>
              <a:p>
                <a:pPr marL="10800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calculating actual scores: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AU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AU" sz="2000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b="1" dirty="0">
                    <a:solidFill>
                      <a:srgbClr val="0070C0"/>
                    </a:solidFill>
                  </a:rPr>
                  <a:t>+ (z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AU" sz="2000" b="1" dirty="0">
                    <a:solidFill>
                      <a:srgbClr val="0070C0"/>
                    </a:solidFill>
                  </a:rPr>
                  <a:t> )</a:t>
                </a: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12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>
                        <a:alpha val="60000"/>
                      </a:srgbClr>
                    </a:solidFill>
                  </a:rPr>
                  <a:t>these are the z-scores</a:t>
                </a: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885" t="-1064" b="-532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897085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examples: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1.  </a:t>
                </a:r>
                <a:r>
                  <a:rPr lang="en-AU" sz="2000" dirty="0">
                    <a:solidFill>
                      <a:schemeClr val="bg1"/>
                    </a:solidFill>
                  </a:rPr>
                  <a:t>The average height of this class is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170cm</a:t>
                </a:r>
                <a:r>
                  <a:rPr lang="en-AU" sz="2000" dirty="0">
                    <a:solidFill>
                      <a:schemeClr val="bg1"/>
                    </a:solidFill>
                  </a:rPr>
                  <a:t>, the standard dev. is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8cm</a:t>
                </a:r>
                <a:r>
                  <a:rPr lang="en-AU" sz="20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Joel is </a:t>
                </a:r>
                <a:r>
                  <a:rPr lang="en-AU" sz="2000" u="sng" dirty="0">
                    <a:solidFill>
                      <a:srgbClr val="0070C0"/>
                    </a:solidFill>
                  </a:rPr>
                  <a:t>190cm</a:t>
                </a:r>
                <a:r>
                  <a:rPr lang="en-AU" sz="2000" dirty="0">
                    <a:solidFill>
                      <a:srgbClr val="0070C0"/>
                    </a:solidFill>
                  </a:rPr>
                  <a:t> tall, what is his standardised score?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chemeClr val="bg1"/>
                    </a:solidFill>
                  </a:rPr>
                  <a:t>z =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U" sz="2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𝟏𝟗𝟎</m:t>
                        </m:r>
                        <m:r>
                          <a:rPr lang="en-AU" sz="2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0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𝟏𝟕𝟎</m:t>
                        </m:r>
                      </m:num>
                      <m:den>
                        <m:r>
                          <a:rPr lang="en-AU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chemeClr val="bg1"/>
                    </a:solidFill>
                  </a:rPr>
                  <a:t> =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2.5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Tia’s z-score is −1.8, what is her actual height?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chemeClr val="bg1"/>
                    </a:solidFill>
                  </a:rPr>
                  <a:t>x = 170 + (−1.8 × 8)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chemeClr val="bg1"/>
                    </a:solidFill>
                  </a:rPr>
                  <a:t> =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155.6 cm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b="1" dirty="0">
                    <a:solidFill>
                      <a:schemeClr val="bg1"/>
                    </a:solidFill>
                  </a:rPr>
                  <a:t>146      154   162  170   178   186     194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</a:rPr>
                  <a:t> − 3      − 2   − 1     0       1       2         3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897085" cy="6857999"/>
              </a:xfrm>
              <a:prstGeom prst="rect">
                <a:avLst/>
              </a:prstGeom>
              <a:blipFill>
                <a:blip r:embed="rId5"/>
                <a:stretch>
                  <a:fillRect l="-1404" t="-355" r="-2184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51D3C-7A48-8351-0B57-9A61ED2FD331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2. </a:t>
            </a:r>
            <a:r>
              <a:rPr lang="en-AU" sz="2000" b="1" dirty="0">
                <a:solidFill>
                  <a:schemeClr val="bg1"/>
                </a:solidFill>
              </a:rPr>
              <a:t>Which subject did Oliver do better in?</a:t>
            </a: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dirty="0">
                <a:solidFill>
                  <a:schemeClr val="bg1"/>
                </a:solidFill>
              </a:rPr>
              <a:t>(determine the z-scores and interpret)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dirty="0">
                <a:solidFill>
                  <a:schemeClr val="bg1"/>
                </a:solidFill>
              </a:rPr>
              <a:t>Oliver did better in maths (relative to the class) as the z-score is 2 compared to 1 in Psych.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u="sng" dirty="0">
                <a:solidFill>
                  <a:schemeClr val="bg1"/>
                </a:solidFill>
              </a:rPr>
              <a:t>Psych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9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</a:rPr>
              <a:t>         35    45    55    65   </a:t>
            </a:r>
            <a:r>
              <a:rPr lang="en-AU" sz="1800" b="1" dirty="0">
                <a:solidFill>
                  <a:schemeClr val="bg1"/>
                </a:solidFill>
              </a:rPr>
              <a:t>75  </a:t>
            </a:r>
            <a:r>
              <a:rPr lang="en-AU" sz="1800" dirty="0">
                <a:solidFill>
                  <a:schemeClr val="bg1"/>
                </a:solidFill>
              </a:rPr>
              <a:t> 85   95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u="sng" dirty="0">
                <a:solidFill>
                  <a:schemeClr val="bg1"/>
                </a:solidFill>
              </a:rPr>
              <a:t>Math</a:t>
            </a:r>
            <a:r>
              <a:rPr lang="en-AU" sz="2000" dirty="0">
                <a:solidFill>
                  <a:schemeClr val="bg1"/>
                </a:solidFill>
              </a:rPr>
              <a:t>                            </a:t>
            </a:r>
            <a:r>
              <a:rPr lang="en-AU" sz="2000" dirty="0">
                <a:solidFill>
                  <a:srgbClr val="0070C0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</a:rPr>
              <a:t>         45    50   55    60   65   </a:t>
            </a:r>
            <a:r>
              <a:rPr lang="en-AU" sz="1800" b="1" dirty="0">
                <a:solidFill>
                  <a:schemeClr val="bg1"/>
                </a:solidFill>
              </a:rPr>
              <a:t>70   </a:t>
            </a:r>
            <a:r>
              <a:rPr lang="en-AU" sz="1800" dirty="0">
                <a:solidFill>
                  <a:schemeClr val="bg1"/>
                </a:solidFill>
              </a:rPr>
              <a:t> 75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</a:rPr>
              <a:t>                                             </a:t>
            </a:r>
            <a:r>
              <a:rPr lang="en-AU" sz="1800" dirty="0">
                <a:solidFill>
                  <a:srgbClr val="0070C0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19A2D-E40E-AF89-5CAC-D7AFF246418A}"/>
              </a:ext>
            </a:extLst>
          </p:cNvPr>
          <p:cNvSpPr txBox="1"/>
          <p:nvPr/>
        </p:nvSpPr>
        <p:spPr>
          <a:xfrm>
            <a:off x="2536371" y="1959429"/>
            <a:ext cx="1567543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>
                    <a:alpha val="60000"/>
                  </a:srgbClr>
                </a:solidFill>
              </a:rPr>
              <a:t>if z is:</a:t>
            </a:r>
            <a:endParaRPr lang="en-AU" sz="1400" dirty="0">
              <a:solidFill>
                <a:srgbClr val="C00000">
                  <a:alpha val="60000"/>
                </a:srgbClr>
              </a:solidFill>
            </a:endParaRPr>
          </a:p>
          <a:p>
            <a:pPr marL="7200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>
                    <a:alpha val="60000"/>
                  </a:srgbClr>
                </a:solidFill>
              </a:rPr>
              <a:t>+</a:t>
            </a:r>
            <a:r>
              <a:rPr lang="en-AU" sz="1400" dirty="0">
                <a:solidFill>
                  <a:srgbClr val="002060">
                    <a:alpha val="60000"/>
                  </a:srgbClr>
                </a:solidFill>
              </a:rPr>
              <a:t> above mean</a:t>
            </a:r>
            <a:br>
              <a:rPr lang="en-AU" sz="1400" dirty="0">
                <a:solidFill>
                  <a:srgbClr val="002060">
                    <a:alpha val="60000"/>
                  </a:srgbClr>
                </a:solidFill>
              </a:rPr>
            </a:br>
            <a:r>
              <a:rPr lang="en-AU" sz="1400" b="1" dirty="0">
                <a:solidFill>
                  <a:srgbClr val="C00000">
                    <a:alpha val="60000"/>
                  </a:srgbClr>
                </a:solidFill>
              </a:rPr>
              <a:t>−</a:t>
            </a:r>
            <a:r>
              <a:rPr lang="en-AU" sz="1400" dirty="0">
                <a:solidFill>
                  <a:srgbClr val="002060">
                    <a:alpha val="60000"/>
                  </a:srgbClr>
                </a:solidFill>
              </a:rPr>
              <a:t> below mean</a:t>
            </a:r>
            <a:br>
              <a:rPr lang="en-AU" sz="1400" dirty="0">
                <a:solidFill>
                  <a:srgbClr val="002060">
                    <a:alpha val="60000"/>
                  </a:srgbClr>
                </a:solidFill>
              </a:rPr>
            </a:br>
            <a:r>
              <a:rPr lang="en-AU" sz="1400" b="1" dirty="0">
                <a:solidFill>
                  <a:srgbClr val="C00000"/>
                </a:solidFill>
              </a:rPr>
              <a:t>0</a:t>
            </a:r>
            <a:r>
              <a:rPr lang="en-AU" sz="1400" dirty="0">
                <a:solidFill>
                  <a:srgbClr val="0070C0"/>
                </a:solidFill>
              </a:rPr>
              <a:t>  same as mean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CE9059-45B2-400B-2BB2-6FC2302DD9D7}"/>
              </a:ext>
            </a:extLst>
          </p:cNvPr>
          <p:cNvCxnSpPr/>
          <p:nvPr/>
        </p:nvCxnSpPr>
        <p:spPr>
          <a:xfrm>
            <a:off x="1110343" y="2383971"/>
            <a:ext cx="1349828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D9A6AD8-FE18-F2DE-07E8-BA7B13A9B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0" y="4876800"/>
            <a:ext cx="3764288" cy="16164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91BA9A-0CDB-F19F-61A8-E68FC14E23E4}"/>
              </a:ext>
            </a:extLst>
          </p:cNvPr>
          <p:cNvSpPr/>
          <p:nvPr/>
        </p:nvSpPr>
        <p:spPr>
          <a:xfrm>
            <a:off x="457200" y="6368143"/>
            <a:ext cx="3037114" cy="1359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1F1049CB-0D46-AB62-2375-6729A5FA3285}"/>
              </a:ext>
            </a:extLst>
          </p:cNvPr>
          <p:cNvSpPr/>
          <p:nvPr/>
        </p:nvSpPr>
        <p:spPr>
          <a:xfrm>
            <a:off x="2536371" y="6514980"/>
            <a:ext cx="293915" cy="179735"/>
          </a:xfrm>
          <a:prstGeom prst="bent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EE54DA3-92D8-967A-68BC-7F01152F9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146" y="4876800"/>
            <a:ext cx="3474391" cy="117057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66A5C4-09F0-6329-70CE-F103487573A6}"/>
              </a:ext>
            </a:extLst>
          </p:cNvPr>
          <p:cNvCxnSpPr/>
          <p:nvPr/>
        </p:nvCxnSpPr>
        <p:spPr>
          <a:xfrm>
            <a:off x="5192486" y="4841092"/>
            <a:ext cx="0" cy="1170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3CDA6-8393-B1A8-9793-C16903536F21}"/>
              </a:ext>
            </a:extLst>
          </p:cNvPr>
          <p:cNvCxnSpPr/>
          <p:nvPr/>
        </p:nvCxnSpPr>
        <p:spPr>
          <a:xfrm>
            <a:off x="7391400" y="4873750"/>
            <a:ext cx="0" cy="1170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1AC311D-91EB-D4B4-08E7-D94FC0E901F0}"/>
              </a:ext>
            </a:extLst>
          </p:cNvPr>
          <p:cNvSpPr txBox="1"/>
          <p:nvPr/>
        </p:nvSpPr>
        <p:spPr>
          <a:xfrm>
            <a:off x="4740728" y="4182868"/>
            <a:ext cx="903516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Tia’s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 z=−1.8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C2D64C-0C52-1B16-CFF0-02D343D90877}"/>
              </a:ext>
            </a:extLst>
          </p:cNvPr>
          <p:cNvSpPr txBox="1"/>
          <p:nvPr/>
        </p:nvSpPr>
        <p:spPr>
          <a:xfrm>
            <a:off x="6975485" y="4182868"/>
            <a:ext cx="831829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Joel’s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 z=2.5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D8ADAD7A-E8EA-D6B4-05F0-2C976C6C9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382439"/>
                  </p:ext>
                </p:extLst>
              </p:nvPr>
            </p:nvGraphicFramePr>
            <p:xfrm>
              <a:off x="8229599" y="936952"/>
              <a:ext cx="3766456" cy="651129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941614">
                      <a:extLst>
                        <a:ext uri="{9D8B030D-6E8A-4147-A177-3AD203B41FA5}">
                          <a16:colId xmlns:a16="http://schemas.microsoft.com/office/drawing/2014/main" val="4252875090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220090961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1252359556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745041619"/>
                        </a:ext>
                      </a:extLst>
                    </a:gridCol>
                  </a:tblGrid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subject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mark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class mean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2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en-AU" sz="1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200" b="1" i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2098627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Psych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75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177998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math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70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2642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D8ADAD7A-E8EA-D6B4-05F0-2C976C6C9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382439"/>
                  </p:ext>
                </p:extLst>
              </p:nvPr>
            </p:nvGraphicFramePr>
            <p:xfrm>
              <a:off x="8229599" y="936952"/>
              <a:ext cx="3766456" cy="651129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941614">
                      <a:extLst>
                        <a:ext uri="{9D8B030D-6E8A-4147-A177-3AD203B41FA5}">
                          <a16:colId xmlns:a16="http://schemas.microsoft.com/office/drawing/2014/main" val="4252875090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220090961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1252359556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745041619"/>
                        </a:ext>
                      </a:extLst>
                    </a:gridCol>
                  </a:tblGrid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subject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mark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class mean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blipFill>
                          <a:blip r:embed="rId8"/>
                          <a:stretch>
                            <a:fillRect l="-300000" t="-11111" r="-1290" b="-2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098627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Psych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75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177998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math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70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26426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D81D7ED3-0B4C-228C-74E9-799C51164A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79" y="2762553"/>
            <a:ext cx="3664776" cy="13764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F85099-61B5-69B7-D312-3CC906535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79" y="4678777"/>
            <a:ext cx="3664776" cy="1376435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AE87F3A-1BDB-92AA-8F42-43CB33877A64}"/>
              </a:ext>
            </a:extLst>
          </p:cNvPr>
          <p:cNvSpPr/>
          <p:nvPr/>
        </p:nvSpPr>
        <p:spPr>
          <a:xfrm>
            <a:off x="10548257" y="4117216"/>
            <a:ext cx="272143" cy="2697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75DB61-724A-F5F0-B9E0-246F8861EAA1}"/>
              </a:ext>
            </a:extLst>
          </p:cNvPr>
          <p:cNvSpPr/>
          <p:nvPr/>
        </p:nvSpPr>
        <p:spPr>
          <a:xfrm>
            <a:off x="10918368" y="6022218"/>
            <a:ext cx="272143" cy="2697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610793-1861-F912-3B82-0EBC632D5DBE}"/>
              </a:ext>
            </a:extLst>
          </p:cNvPr>
          <p:cNvSpPr txBox="1"/>
          <p:nvPr/>
        </p:nvSpPr>
        <p:spPr>
          <a:xfrm rot="2330179">
            <a:off x="10541109" y="3342484"/>
            <a:ext cx="173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/>
                </a:solidFill>
              </a:rPr>
              <a:t>13.5%   2.5%   0.15%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0E58BD-2AFA-FF8F-9855-44F00E7FF7D5}"/>
              </a:ext>
            </a:extLst>
          </p:cNvPr>
          <p:cNvSpPr txBox="1"/>
          <p:nvPr/>
        </p:nvSpPr>
        <p:spPr>
          <a:xfrm rot="2330179">
            <a:off x="11045631" y="5531630"/>
            <a:ext cx="122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/>
                </a:solidFill>
              </a:rPr>
              <a:t>2.5%   0.15%</a:t>
            </a: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026F3BAB-9F37-130A-5488-0DC184436E6C}"/>
              </a:ext>
            </a:extLst>
          </p:cNvPr>
          <p:cNvSpPr/>
          <p:nvPr/>
        </p:nvSpPr>
        <p:spPr>
          <a:xfrm>
            <a:off x="10636244" y="3390630"/>
            <a:ext cx="1298664" cy="715700"/>
          </a:xfrm>
          <a:prstGeom prst="triangle">
            <a:avLst>
              <a:gd name="adj" fmla="val 0"/>
            </a:avLst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970FEAC-63EF-86DA-C148-C8352BADF82F}"/>
              </a:ext>
            </a:extLst>
          </p:cNvPr>
          <p:cNvSpPr/>
          <p:nvPr/>
        </p:nvSpPr>
        <p:spPr>
          <a:xfrm>
            <a:off x="11091639" y="5682345"/>
            <a:ext cx="739901" cy="339874"/>
          </a:xfrm>
          <a:prstGeom prst="triangle">
            <a:avLst>
              <a:gd name="adj" fmla="val 0"/>
            </a:avLst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34" grpId="0" animBg="1"/>
      <p:bldP spid="35" grpId="0" animBg="1"/>
      <p:bldP spid="40" grpId="0" animBg="1"/>
      <p:bldP spid="41" grpId="0" animBg="1"/>
      <p:bldP spid="42" grpId="0"/>
      <p:bldP spid="43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54BB2-C2BE-BC4D-9C21-459238C3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2" y="0"/>
            <a:ext cx="1021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F85FC2-589B-6047-8DB8-56D6CD404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97" y="0"/>
            <a:ext cx="12202097" cy="501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27061-E946-9D4F-B07F-C3539E2A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3" y="1699984"/>
            <a:ext cx="5002147" cy="184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A9926-0CCD-4941-9CB2-1E8B78CDF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5002537"/>
            <a:ext cx="5282389" cy="1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3383F-DE32-4D4C-A13F-3B67C0931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6" y="418013"/>
            <a:ext cx="12092907" cy="6021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32316-9221-C444-A440-7B88CFF7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28" y="4122058"/>
            <a:ext cx="4529125" cy="1667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EF8C0-958B-D14E-A848-B6236882C146}"/>
              </a:ext>
            </a:extLst>
          </p:cNvPr>
          <p:cNvSpPr txBox="1"/>
          <p:nvPr/>
        </p:nvSpPr>
        <p:spPr>
          <a:xfrm>
            <a:off x="8532585" y="556086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26CB-5D32-3246-AA9E-184F8D20A179}"/>
              </a:ext>
            </a:extLst>
          </p:cNvPr>
          <p:cNvSpPr txBox="1"/>
          <p:nvPr/>
        </p:nvSpPr>
        <p:spPr>
          <a:xfrm>
            <a:off x="10907485" y="549063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</p:spTree>
    <p:extLst>
      <p:ext uri="{BB962C8B-B14F-4D97-AF65-F5344CB8AC3E}">
        <p14:creationId xmlns:p14="http://schemas.microsoft.com/office/powerpoint/2010/main" val="11367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AA26-3923-014A-B903-42938378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136122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Standardised or z-scores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87BA-2729-F244-A164-99C3A091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341"/>
            <a:ext cx="5340122" cy="4277276"/>
          </a:xfrm>
        </p:spPr>
        <p:txBody>
          <a:bodyPr anchor="t">
            <a:noAutofit/>
          </a:bodyPr>
          <a:lstStyle/>
          <a:p>
            <a:r>
              <a:rPr lang="en-US" dirty="0"/>
              <a:t>The value of the standard score gives the distance and direction of a data value from the mean in term of standard deviations. </a:t>
            </a:r>
          </a:p>
          <a:p>
            <a:r>
              <a:rPr lang="en-US" dirty="0"/>
              <a:t>The rule for calculating a standardized score 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FAB7-B9CD-6546-9DE8-ABCA050F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9" r="528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D605B-F32E-734C-A78C-6B3C4DBC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99515"/>
            <a:ext cx="5854909" cy="784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456DD-95CC-6F49-9775-33D9DCFE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9470"/>
            <a:ext cx="8368145" cy="4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568FA-5A87-EB45-88CE-502E64FA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6" y="0"/>
            <a:ext cx="1157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3106-8866-2546-A2D5-80653C45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107576"/>
            <a:ext cx="11577918" cy="65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349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6637</TotalTime>
  <Words>481</Words>
  <Application>Microsoft Office PowerPoint</Application>
  <PresentationFormat>Widescreen</PresentationFormat>
  <Paragraphs>114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Walbaum Display</vt:lpstr>
      <vt:lpstr>Arial</vt:lpstr>
      <vt:lpstr>Calibri</vt:lpstr>
      <vt:lpstr>Cambria Math</vt:lpstr>
      <vt:lpstr>Comic Sans MS</vt:lpstr>
      <vt:lpstr>Gill Sans MT</vt:lpstr>
      <vt:lpstr>3DFloatVTI</vt:lpstr>
      <vt:lpstr>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Standardised or 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class would you rather be in? Justify.</vt:lpstr>
      <vt:lpstr>Which class would you rather be in? Justify.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scores</dc:title>
  <dc:creator>Yongmei Zhang</dc:creator>
  <cp:lastModifiedBy>Lyn ZHANG</cp:lastModifiedBy>
  <cp:revision>32</cp:revision>
  <dcterms:created xsi:type="dcterms:W3CDTF">2020-07-10T01:50:21Z</dcterms:created>
  <dcterms:modified xsi:type="dcterms:W3CDTF">2026-04-28T05:51:11Z</dcterms:modified>
</cp:coreProperties>
</file>