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25"/>
  </p:notesMasterIdLst>
  <p:sldIdLst>
    <p:sldId id="256" r:id="rId2"/>
    <p:sldId id="370" r:id="rId3"/>
    <p:sldId id="908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257" r:id="rId14"/>
    <p:sldId id="258" r:id="rId15"/>
    <p:sldId id="261" r:id="rId16"/>
    <p:sldId id="262" r:id="rId17"/>
    <p:sldId id="259" r:id="rId18"/>
    <p:sldId id="369" r:id="rId19"/>
    <p:sldId id="260" r:id="rId20"/>
    <p:sldId id="264" r:id="rId21"/>
    <p:sldId id="265" r:id="rId22"/>
    <p:sldId id="359" r:id="rId23"/>
    <p:sldId id="35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svg"/><Relationship Id="rId1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svg"/><Relationship Id="rId1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DA408-EBE3-4FFF-B181-52121CC44C86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2505801-6524-4B50-AD6D-CE222BF09B9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1. Ex </a:t>
          </a:r>
          <a:r>
            <a:rPr lang="en-AU" dirty="0">
              <a:latin typeface="Comic Sans MS" panose="030F0902030302020204" pitchFamily="66" charset="0"/>
            </a:rPr>
            <a:t>page 2A</a:t>
          </a:r>
          <a:endParaRPr lang="en-US" dirty="0">
            <a:latin typeface="Comic Sans MS" panose="030F0902030302020204" pitchFamily="66" charset="0"/>
          </a:endParaRPr>
        </a:p>
      </dgm:t>
    </dgm:pt>
    <dgm:pt modelId="{F664BA33-F85F-48D7-A564-D8394F92F3FB}" type="parTrans" cxnId="{68933B17-4191-497B-8B48-CCB54489E637}">
      <dgm:prSet/>
      <dgm:spPr/>
      <dgm:t>
        <a:bodyPr/>
        <a:lstStyle/>
        <a:p>
          <a:endParaRPr lang="en-US"/>
        </a:p>
      </dgm:t>
    </dgm:pt>
    <dgm:pt modelId="{A5CD2530-2B66-466F-AF32-B7FC543B0E93}" type="sibTrans" cxnId="{68933B17-4191-497B-8B48-CCB54489E637}">
      <dgm:prSet/>
      <dgm:spPr/>
      <dgm:t>
        <a:bodyPr/>
        <a:lstStyle/>
        <a:p>
          <a:endParaRPr lang="en-US"/>
        </a:p>
      </dgm:t>
    </dgm:pt>
    <dgm:pt modelId="{7B63A322-A32D-7440-95CC-4C227BD04D2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omic Sans MS" panose="030F0902030302020204" pitchFamily="66" charset="0"/>
            </a:rPr>
            <a:t>2. Summary notes</a:t>
          </a:r>
        </a:p>
      </dgm:t>
    </dgm:pt>
    <dgm:pt modelId="{7164EDF1-821B-9F48-8E34-24AA228D5842}" type="parTrans" cxnId="{E489B857-F90D-154D-83E9-BE784D0DE1BC}">
      <dgm:prSet/>
      <dgm:spPr/>
      <dgm:t>
        <a:bodyPr/>
        <a:lstStyle/>
        <a:p>
          <a:endParaRPr lang="en-GB"/>
        </a:p>
      </dgm:t>
    </dgm:pt>
    <dgm:pt modelId="{E3499D71-138A-3D4F-9E73-CB03BBB5C5F4}" type="sibTrans" cxnId="{E489B857-F90D-154D-83E9-BE784D0DE1BC}">
      <dgm:prSet/>
      <dgm:spPr/>
      <dgm:t>
        <a:bodyPr/>
        <a:lstStyle/>
        <a:p>
          <a:endParaRPr lang="en-GB"/>
        </a:p>
      </dgm:t>
    </dgm:pt>
    <dgm:pt modelId="{0CF04204-0286-44BF-B737-9B7C2BDBF887}" type="pres">
      <dgm:prSet presAssocID="{E8FDA408-EBE3-4FFF-B181-52121CC44C86}" presName="root" presStyleCnt="0">
        <dgm:presLayoutVars>
          <dgm:dir/>
          <dgm:resizeHandles val="exact"/>
        </dgm:presLayoutVars>
      </dgm:prSet>
      <dgm:spPr/>
    </dgm:pt>
    <dgm:pt modelId="{7544724A-A36A-46A6-B69F-F630DD943746}" type="pres">
      <dgm:prSet presAssocID="{22505801-6524-4B50-AD6D-CE222BF09B96}" presName="compNode" presStyleCnt="0"/>
      <dgm:spPr/>
    </dgm:pt>
    <dgm:pt modelId="{B625762F-B246-4A7A-8948-93A3D1305B20}" type="pres">
      <dgm:prSet presAssocID="{22505801-6524-4B50-AD6D-CE222BF09B96}" presName="iconRect" presStyleLbl="node1" presStyleIdx="0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AF8F19E-323D-44D2-966E-B0D06093BEF6}" type="pres">
      <dgm:prSet presAssocID="{22505801-6524-4B50-AD6D-CE222BF09B96}" presName="spaceRect" presStyleCnt="0"/>
      <dgm:spPr/>
    </dgm:pt>
    <dgm:pt modelId="{5E6F2A98-703C-4AA3-BDAF-848ECBB72C1E}" type="pres">
      <dgm:prSet presAssocID="{22505801-6524-4B50-AD6D-CE222BF09B96}" presName="textRect" presStyleLbl="revTx" presStyleIdx="0" presStyleCnt="2">
        <dgm:presLayoutVars>
          <dgm:chMax val="1"/>
          <dgm:chPref val="1"/>
        </dgm:presLayoutVars>
      </dgm:prSet>
      <dgm:spPr/>
    </dgm:pt>
    <dgm:pt modelId="{FFFC59DC-519B-4636-AA6D-B379A31842C7}" type="pres">
      <dgm:prSet presAssocID="{A5CD2530-2B66-466F-AF32-B7FC543B0E93}" presName="sibTrans" presStyleCnt="0"/>
      <dgm:spPr/>
    </dgm:pt>
    <dgm:pt modelId="{929BD6A6-3573-494C-9FA7-A449DA87303E}" type="pres">
      <dgm:prSet presAssocID="{7B63A322-A32D-7440-95CC-4C227BD04D22}" presName="compNode" presStyleCnt="0"/>
      <dgm:spPr/>
    </dgm:pt>
    <dgm:pt modelId="{D19A68F9-9A1D-4EC8-91AC-6B92314A59E7}" type="pres">
      <dgm:prSet presAssocID="{7B63A322-A32D-7440-95CC-4C227BD04D22}" presName="iconRect" presStyleLbl="node1" presStyleIdx="1" presStyleCnt="2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perclip"/>
        </a:ext>
      </dgm:extLst>
    </dgm:pt>
    <dgm:pt modelId="{575AC1AD-3C59-4DD1-AD35-B59AD866EC30}" type="pres">
      <dgm:prSet presAssocID="{7B63A322-A32D-7440-95CC-4C227BD04D22}" presName="spaceRect" presStyleCnt="0"/>
      <dgm:spPr/>
    </dgm:pt>
    <dgm:pt modelId="{C254BD52-9218-4B54-A1B6-DB7534C42610}" type="pres">
      <dgm:prSet presAssocID="{7B63A322-A32D-7440-95CC-4C227BD04D2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8933B17-4191-497B-8B48-CCB54489E637}" srcId="{E8FDA408-EBE3-4FFF-B181-52121CC44C86}" destId="{22505801-6524-4B50-AD6D-CE222BF09B96}" srcOrd="0" destOrd="0" parTransId="{F664BA33-F85F-48D7-A564-D8394F92F3FB}" sibTransId="{A5CD2530-2B66-466F-AF32-B7FC543B0E93}"/>
    <dgm:cxn modelId="{E489B857-F90D-154D-83E9-BE784D0DE1BC}" srcId="{E8FDA408-EBE3-4FFF-B181-52121CC44C86}" destId="{7B63A322-A32D-7440-95CC-4C227BD04D22}" srcOrd="1" destOrd="0" parTransId="{7164EDF1-821B-9F48-8E34-24AA228D5842}" sibTransId="{E3499D71-138A-3D4F-9E73-CB03BBB5C5F4}"/>
    <dgm:cxn modelId="{6C135E7E-A3AB-E84C-B98A-98755EB2AB13}" type="presOf" srcId="{7B63A322-A32D-7440-95CC-4C227BD04D22}" destId="{C254BD52-9218-4B54-A1B6-DB7534C42610}" srcOrd="0" destOrd="0" presId="urn:microsoft.com/office/officeart/2018/2/layout/IconLabelList"/>
    <dgm:cxn modelId="{A5D0E796-FCD6-9347-9A0F-41EF5CEE4E00}" type="presOf" srcId="{E8FDA408-EBE3-4FFF-B181-52121CC44C86}" destId="{0CF04204-0286-44BF-B737-9B7C2BDBF887}" srcOrd="0" destOrd="0" presId="urn:microsoft.com/office/officeart/2018/2/layout/IconLabelList"/>
    <dgm:cxn modelId="{1319C8C1-FC0C-4E48-8ED8-F900F44CA416}" type="presOf" srcId="{22505801-6524-4B50-AD6D-CE222BF09B96}" destId="{5E6F2A98-703C-4AA3-BDAF-848ECBB72C1E}" srcOrd="0" destOrd="0" presId="urn:microsoft.com/office/officeart/2018/2/layout/IconLabelList"/>
    <dgm:cxn modelId="{43328385-714A-A040-A38D-6437692622CF}" type="presParOf" srcId="{0CF04204-0286-44BF-B737-9B7C2BDBF887}" destId="{7544724A-A36A-46A6-B69F-F630DD943746}" srcOrd="0" destOrd="0" presId="urn:microsoft.com/office/officeart/2018/2/layout/IconLabelList"/>
    <dgm:cxn modelId="{1F08EBE9-BDC2-B744-A54E-CA2C35DC5285}" type="presParOf" srcId="{7544724A-A36A-46A6-B69F-F630DD943746}" destId="{B625762F-B246-4A7A-8948-93A3D1305B20}" srcOrd="0" destOrd="0" presId="urn:microsoft.com/office/officeart/2018/2/layout/IconLabelList"/>
    <dgm:cxn modelId="{2F74032B-8A5E-5942-80B5-BF35D6EE466F}" type="presParOf" srcId="{7544724A-A36A-46A6-B69F-F630DD943746}" destId="{0AF8F19E-323D-44D2-966E-B0D06093BEF6}" srcOrd="1" destOrd="0" presId="urn:microsoft.com/office/officeart/2018/2/layout/IconLabelList"/>
    <dgm:cxn modelId="{6F3FDA02-740E-444A-B682-AAD4B464BA10}" type="presParOf" srcId="{7544724A-A36A-46A6-B69F-F630DD943746}" destId="{5E6F2A98-703C-4AA3-BDAF-848ECBB72C1E}" srcOrd="2" destOrd="0" presId="urn:microsoft.com/office/officeart/2018/2/layout/IconLabelList"/>
    <dgm:cxn modelId="{94834A7D-CDDC-0B41-AFB1-C473C4271808}" type="presParOf" srcId="{0CF04204-0286-44BF-B737-9B7C2BDBF887}" destId="{FFFC59DC-519B-4636-AA6D-B379A31842C7}" srcOrd="1" destOrd="0" presId="urn:microsoft.com/office/officeart/2018/2/layout/IconLabelList"/>
    <dgm:cxn modelId="{43FA4E1C-CE2D-6445-84F7-4A79888DA24F}" type="presParOf" srcId="{0CF04204-0286-44BF-B737-9B7C2BDBF887}" destId="{929BD6A6-3573-494C-9FA7-A449DA87303E}" srcOrd="2" destOrd="0" presId="urn:microsoft.com/office/officeart/2018/2/layout/IconLabelList"/>
    <dgm:cxn modelId="{E6C9196B-FD16-E046-8560-6C1C676B6425}" type="presParOf" srcId="{929BD6A6-3573-494C-9FA7-A449DA87303E}" destId="{D19A68F9-9A1D-4EC8-91AC-6B92314A59E7}" srcOrd="0" destOrd="0" presId="urn:microsoft.com/office/officeart/2018/2/layout/IconLabelList"/>
    <dgm:cxn modelId="{6CCC3DE5-922C-6D4E-AEBF-84BC1BAA2FAC}" type="presParOf" srcId="{929BD6A6-3573-494C-9FA7-A449DA87303E}" destId="{575AC1AD-3C59-4DD1-AD35-B59AD866EC30}" srcOrd="1" destOrd="0" presId="urn:microsoft.com/office/officeart/2018/2/layout/IconLabelList"/>
    <dgm:cxn modelId="{5CE65C36-085A-4540-81E2-A29A801266AF}" type="presParOf" srcId="{929BD6A6-3573-494C-9FA7-A449DA87303E}" destId="{C254BD52-9218-4B54-A1B6-DB7534C4261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25762F-B246-4A7A-8948-93A3D1305B20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F2A98-703C-4AA3-BDAF-848ECBB72C1E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1. Ex </a:t>
          </a:r>
          <a:r>
            <a:rPr lang="en-AU" sz="4000" kern="1200" dirty="0">
              <a:latin typeface="Comic Sans MS" panose="030F0902030302020204" pitchFamily="66" charset="0"/>
            </a:rPr>
            <a:t>page 2A</a:t>
          </a:r>
          <a:endParaRPr lang="en-US" sz="4000" kern="1200" dirty="0">
            <a:latin typeface="Comic Sans MS" panose="030F0902030302020204" pitchFamily="66" charset="0"/>
          </a:endParaRPr>
        </a:p>
      </dsp:txBody>
      <dsp:txXfrm>
        <a:off x="559800" y="3022743"/>
        <a:ext cx="4320000" cy="720000"/>
      </dsp:txXfrm>
    </dsp:sp>
    <dsp:sp modelId="{D19A68F9-9A1D-4EC8-91AC-6B92314A59E7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4BD52-9218-4B54-A1B6-DB7534C42610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latin typeface="Comic Sans MS" panose="030F0902030302020204" pitchFamily="66" charset="0"/>
            </a:rPr>
            <a:t>2. Summary notes</a:t>
          </a:r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25ABD-B332-2841-AB3E-08C172627235}" type="datetimeFigureOut">
              <a:rPr lang="en-US" smtClean="0"/>
              <a:t>4/21/2026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717A4-00D8-D947-9EBF-341F558B0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80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085BA-8194-A372-BD76-9BC546A64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16942F-CC71-0005-CB95-F1422F019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F37E99-AE2A-416D-17C9-7DFD69327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Board notes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93DE35-8F2F-6E3B-2F7F-1C3046CB5E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1A9C33-CF83-6341-8FC1-F40E7C9969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13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>
            <a:extLst>
              <a:ext uri="{FF2B5EF4-FFF2-40B4-BE49-F238E27FC236}">
                <a16:creationId xmlns:a16="http://schemas.microsoft.com/office/drawing/2014/main" id="{804EF98F-B712-8248-9E7E-D9B564143A2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2" name="Notes Placeholder 2">
            <a:extLst>
              <a:ext uri="{FF2B5EF4-FFF2-40B4-BE49-F238E27FC236}">
                <a16:creationId xmlns:a16="http://schemas.microsoft.com/office/drawing/2014/main" id="{7C6D221C-DC71-1B40-9597-674A604E8A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121CDE5D-C119-CE4A-BC98-934BCB5863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5AE10C5-5E39-F745-8437-407B011E82D6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058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6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58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73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25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95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73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824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79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54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5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4/21/2026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6543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9" r:id="rId6"/>
    <p:sldLayoutId id="2147483694" r:id="rId7"/>
    <p:sldLayoutId id="2147483695" r:id="rId8"/>
    <p:sldLayoutId id="2147483696" r:id="rId9"/>
    <p:sldLayoutId id="2147483698" r:id="rId10"/>
    <p:sldLayoutId id="2147483697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2248AB-78B7-4862-A44F-6034F87F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77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A61CCAC-6875-474C-8E9E-F57ABF078C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7" y="-2346"/>
            <a:ext cx="12191999" cy="2155484"/>
          </a:xfrm>
          <a:prstGeom prst="rect">
            <a:avLst/>
          </a:prstGeom>
          <a:gradFill flip="none" rotWithShape="1">
            <a:gsLst>
              <a:gs pos="59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D426F2-DAA0-AA42-BD85-C7AB28A5D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682" y="321733"/>
            <a:ext cx="11548533" cy="1831405"/>
          </a:xfrm>
        </p:spPr>
        <p:txBody>
          <a:bodyPr anchor="t">
            <a:norm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2B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83D043-25BB-4AC9-8130-6411796726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3534655"/>
            <a:ext cx="12191999" cy="3323345"/>
          </a:xfrm>
          <a:prstGeom prst="rect">
            <a:avLst/>
          </a:prstGeom>
          <a:gradFill flip="none" rotWithShape="1">
            <a:gsLst>
              <a:gs pos="57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E35A66-5148-4B4B-808B-31B30FD641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733" y="2306963"/>
            <a:ext cx="11545482" cy="380441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AU" sz="7200" dirty="0">
                <a:solidFill>
                  <a:schemeClr val="bg1"/>
                </a:solidFill>
              </a:rPr>
              <a:t>Associations between two categorical variables</a:t>
            </a:r>
            <a:endParaRPr lang="en-US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30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29ADF6-8CFF-9444-BDA5-2F917B5FF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6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EBBBAF-4012-2548-AAFA-FAD19DDE5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63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5A1321-F3BA-E945-83D0-6B7E8BD9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3139"/>
            <a:ext cx="12192000" cy="13668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856DF19-93F7-CB41-B915-0F3F7556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062514"/>
            <a:ext cx="112014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59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4C927D-E040-A741-A6DD-0269D7BE5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33B9D7B-61FF-20A0-5853-E269B503E67D}"/>
              </a:ext>
            </a:extLst>
          </p:cNvPr>
          <p:cNvSpPr/>
          <p:nvPr/>
        </p:nvSpPr>
        <p:spPr>
          <a:xfrm>
            <a:off x="6834753" y="1689315"/>
            <a:ext cx="2386739" cy="193728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37200B5A-AB1D-8BCE-A33F-5875DE70328A}"/>
              </a:ext>
            </a:extLst>
          </p:cNvPr>
          <p:cNvSpPr/>
          <p:nvPr/>
        </p:nvSpPr>
        <p:spPr>
          <a:xfrm rot="15265534">
            <a:off x="695276" y="4373783"/>
            <a:ext cx="2045776" cy="1793525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4DCC86-DB5D-F417-49EF-22D05595B6F6}"/>
              </a:ext>
            </a:extLst>
          </p:cNvPr>
          <p:cNvSpPr txBox="1"/>
          <p:nvPr/>
        </p:nvSpPr>
        <p:spPr>
          <a:xfrm>
            <a:off x="7036231" y="2216258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Explanatory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F01131-3A3C-3CE6-CDB2-994EE3D8630D}"/>
              </a:ext>
            </a:extLst>
          </p:cNvPr>
          <p:cNvSpPr txBox="1"/>
          <p:nvPr/>
        </p:nvSpPr>
        <p:spPr>
          <a:xfrm>
            <a:off x="878554" y="4754016"/>
            <a:ext cx="2386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Response Variable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F52070-1EFA-DCDC-5C67-FDA2D483E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139" y="2086939"/>
            <a:ext cx="2386738" cy="121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21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A9DC69-4EAE-CC4B-8580-46C40809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122" y="0"/>
            <a:ext cx="9199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493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6C9AEF-1EA7-4345-8A1F-FCCEA52D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326" y="609600"/>
            <a:ext cx="4254500" cy="3187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A8B476-95EA-4C41-8230-6CB9E1BF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2400" y="609600"/>
            <a:ext cx="3860800" cy="2819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59E0FE-1A88-A342-8B07-2BE4C1909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72454"/>
            <a:ext cx="12192000" cy="124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715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4E9337-B711-8D47-90C5-63953725E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657"/>
            <a:ext cx="12192000" cy="33702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43ECDC-E12E-054F-ACBE-76413D02E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26038"/>
            <a:ext cx="12192000" cy="154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350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DEC0D0-5478-4375-8BCD-560864332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1982" y="501226"/>
            <a:ext cx="4860969" cy="3981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0B50F5-DDCE-4311-813B-F111152EAC09}"/>
              </a:ext>
            </a:extLst>
          </p:cNvPr>
          <p:cNvSpPr txBox="1"/>
          <p:nvPr/>
        </p:nvSpPr>
        <p:spPr>
          <a:xfrm>
            <a:off x="2166079" y="407930"/>
            <a:ext cx="4766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chemeClr val="bg1"/>
                </a:solidFill>
              </a:rPr>
              <a:t>GROUPED BAR CHART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B87AD-88DD-4A9D-B6B3-7147566E8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1250" y="2411067"/>
            <a:ext cx="7670088" cy="39457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2C926-D9DE-42CC-B0C6-7B04BAE748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151" y="2260071"/>
            <a:ext cx="3748667" cy="14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94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9D5CC1-FC7D-7648-BDB5-F64ECB1A3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729" y="0"/>
            <a:ext cx="9162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1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493C57-A870-9141-B08C-EC351942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404" y="0"/>
            <a:ext cx="9213192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30977C-83D3-454D-94EE-155DF0B30C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029" y="3832678"/>
            <a:ext cx="508000" cy="87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58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A29614-09AB-43B7-7C32-36E9E19A9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8" y="2836242"/>
            <a:ext cx="7700252" cy="31681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911754-E6D1-E433-15F1-AC4FEEA50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5151"/>
            <a:ext cx="12041280" cy="4382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0D6C60-E256-1B2E-AE3E-172ABA5A08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520" y="9048"/>
            <a:ext cx="4515480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585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9059B7-1072-3D46-B848-B5676040CF16}"/>
              </a:ext>
            </a:extLst>
          </p:cNvPr>
          <p:cNvSpPr/>
          <p:nvPr/>
        </p:nvSpPr>
        <p:spPr>
          <a:xfrm>
            <a:off x="348342" y="0"/>
            <a:ext cx="11495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0" dirty="0">
                <a:solidFill>
                  <a:srgbClr val="0082A5"/>
                </a:solidFill>
                <a:effectLst/>
                <a:latin typeface="Open Sans"/>
              </a:rPr>
              <a:t>Analysing a situation where two categorical variables have multiple categories</a:t>
            </a:r>
            <a:endParaRPr lang="en-AU" sz="2400" b="1" i="0" dirty="0">
              <a:solidFill>
                <a:srgbClr val="009FC3"/>
              </a:solidFill>
              <a:effectLst/>
              <a:latin typeface="Open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DAA29-C969-F44B-81D4-FBDC657A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6286"/>
            <a:ext cx="12192000" cy="17417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7A679D-09CC-6849-8D03-EF93BF79C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283" y="461665"/>
            <a:ext cx="7571632" cy="5072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4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0C0E04-4115-CA49-8643-69CA830BB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5306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BD361A-95BA-554E-BC92-585C7B9CC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30667"/>
            <a:ext cx="12192000" cy="291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14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C3EF6-2EA5-44B3-94C7-9DDA67A12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925A9A-E9FA-496E-9C09-7C2845E00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73ABB4-E164-4CBF-ADFF-25552BB7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C97E5C-C165-417B-BBDE-6701E226B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5D0E1C6-221C-4835-B0D4-24184F6B6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C94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98F2782-0AD1-4AB6-BBB8-3BA1BB416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A1A48B-2102-4F2D-9BE9-6DED53AE2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6" y="2847729"/>
            <a:ext cx="10865390" cy="18108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DA53F1-E196-4161-97C5-483779EF2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3030" y="1254119"/>
            <a:ext cx="4860969" cy="5334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7C60745-A297-461A-84E5-991E4754F3AE}"/>
              </a:ext>
            </a:extLst>
          </p:cNvPr>
          <p:cNvSpPr txBox="1"/>
          <p:nvPr/>
        </p:nvSpPr>
        <p:spPr>
          <a:xfrm>
            <a:off x="5280198" y="1202830"/>
            <a:ext cx="2506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8530551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">
            <a:extLst>
              <a:ext uri="{FF2B5EF4-FFF2-40B4-BE49-F238E27FC236}">
                <a16:creationId xmlns:a16="http://schemas.microsoft.com/office/drawing/2014/main" id="{2055705F-6470-DB4D-BE37-E9F644187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59863"/>
            <a:ext cx="10515600" cy="1004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2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4400" b="0" i="1" kern="1200" cap="all" dirty="0">
                <a:latin typeface="+mj-lt"/>
                <a:ea typeface="+mj-ea"/>
                <a:cs typeface="+mj-cs"/>
              </a:rPr>
              <a:t>exercises &amp; Summary Book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2C4DA58-F559-144D-9EC8-248EF35C1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011444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763653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0D3C8-C66F-1488-08FF-E83DDEE614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E22438-28EC-7B0E-8819-380B905B8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4CD20-3D82-F654-CEEF-2392262F2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114800" cy="6857999"/>
          </a:xfrm>
          <a:ln w="15875">
            <a:solidFill>
              <a:srgbClr val="EE0000"/>
            </a:solidFill>
          </a:ln>
        </p:spPr>
        <p:txBody>
          <a:bodyPr>
            <a:noAutofit/>
          </a:bodyPr>
          <a:lstStyle/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2A Associations between two categorical variables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dirty="0"/>
              <a:t>bi</a:t>
            </a:r>
            <a:r>
              <a:rPr lang="en-AU" sz="1700" dirty="0"/>
              <a:t>variate data = </a:t>
            </a:r>
            <a:r>
              <a:rPr lang="en-AU" sz="1700" b="1" dirty="0"/>
              <a:t>two</a:t>
            </a:r>
            <a:r>
              <a:rPr lang="en-AU" sz="1700" dirty="0"/>
              <a:t> bits of data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u="sng" dirty="0">
                <a:solidFill>
                  <a:srgbClr val="0070C0"/>
                </a:solidFill>
              </a:rPr>
              <a:t>two-way frequency tables: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 </a:t>
            </a:r>
            <a:r>
              <a:rPr lang="en-AU" sz="1700" dirty="0"/>
              <a:t>allow two sets of categorical data to be compared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</a:t>
            </a:r>
            <a:r>
              <a:rPr lang="en-AU" sz="1700" dirty="0"/>
              <a:t> columns = EV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</a:t>
            </a:r>
            <a:r>
              <a:rPr lang="en-AU" sz="1700" dirty="0"/>
              <a:t> rows = RV</a:t>
            </a: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percentages are used when sample sizes of data are different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u="sng" dirty="0">
                <a:solidFill>
                  <a:srgbClr val="0070C0"/>
                </a:solidFill>
              </a:rPr>
              <a:t>describing</a:t>
            </a:r>
            <a:r>
              <a:rPr lang="en-AU" sz="1700" dirty="0">
                <a:solidFill>
                  <a:srgbClr val="0070C0"/>
                </a:solidFill>
              </a:rPr>
              <a:t> the association between two categorical variables: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- </a:t>
            </a:r>
            <a:r>
              <a:rPr lang="en-AU" sz="1700" dirty="0"/>
              <a:t>analyse for an association or pattern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percentages to support findings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b="1" u="sng" dirty="0">
                <a:solidFill>
                  <a:srgbClr val="0070C0"/>
                </a:solidFill>
              </a:rPr>
              <a:t>displaying: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grouped bar chart: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displays 2 categorical variables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frequency on vertical (y)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EV on horizontal (x)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RV represented by the columns (key)</a:t>
            </a:r>
          </a:p>
          <a:p>
            <a:pPr marL="3600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>
                <a:solidFill>
                  <a:srgbClr val="0070C0"/>
                </a:solidFill>
              </a:rPr>
              <a:t>percentage segmented bar charts: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gap between columns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each bars height is 100%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frequency on vertical (y)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EV on horizontal (x) axis</a:t>
            </a:r>
          </a:p>
          <a:p>
            <a:pPr marL="3600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700" dirty="0"/>
              <a:t>- RV represented by the columns (key)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B37304-7374-4069-10BE-1FFA78B2AE8E}"/>
              </a:ext>
            </a:extLst>
          </p:cNvPr>
          <p:cNvSpPr txBox="1">
            <a:spLocks/>
          </p:cNvSpPr>
          <p:nvPr/>
        </p:nvSpPr>
        <p:spPr>
          <a:xfrm>
            <a:off x="4114800" y="-10885"/>
            <a:ext cx="3918858" cy="685799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EE0000"/>
                </a:solidFill>
              </a:rPr>
              <a:t>example: </a:t>
            </a:r>
            <a:r>
              <a:rPr lang="en-AU" sz="1700" dirty="0"/>
              <a:t>A group of people were surveyed as to their chocolate preference (dark, milk, white), their age was also recorded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EE0000"/>
                </a:solidFill>
              </a:rPr>
              <a:t>a. complete the two-way frequency tables:</a:t>
            </a:r>
          </a:p>
          <a:p>
            <a:pPr marL="3600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EE0000"/>
                </a:solidFill>
              </a:rPr>
              <a:t>   </a:t>
            </a:r>
            <a:r>
              <a:rPr lang="en-AU" sz="1700" u="sng" dirty="0">
                <a:solidFill>
                  <a:srgbClr val="EE0000"/>
                </a:solidFill>
              </a:rPr>
              <a:t>number</a:t>
            </a:r>
            <a:r>
              <a:rPr lang="en-AU" sz="1700" dirty="0">
                <a:solidFill>
                  <a:srgbClr val="EE0000"/>
                </a:solidFill>
              </a:rPr>
              <a:t>                          </a:t>
            </a:r>
            <a:r>
              <a:rPr lang="en-AU" sz="1200" dirty="0">
                <a:solidFill>
                  <a:srgbClr val="0070C0"/>
                </a:solidFill>
              </a:rPr>
              <a:t>age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u="sng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r>
              <a:rPr lang="en-AU" sz="1600" dirty="0" err="1">
                <a:solidFill>
                  <a:srgbClr val="00B050"/>
                </a:solidFill>
              </a:rPr>
              <a:t>i</a:t>
            </a:r>
            <a:r>
              <a:rPr lang="en-AU" sz="1600" dirty="0">
                <a:solidFill>
                  <a:srgbClr val="00B050"/>
                </a:solidFill>
              </a:rPr>
              <a:t>. </a:t>
            </a:r>
            <a:r>
              <a:rPr lang="en-AU" sz="1600" dirty="0"/>
              <a:t>47 − 21 − 5 = 21</a:t>
            </a:r>
            <a:br>
              <a:rPr lang="en-AU" sz="1600" dirty="0"/>
            </a:br>
            <a:r>
              <a:rPr lang="en-AU" sz="1600" dirty="0">
                <a:solidFill>
                  <a:srgbClr val="00B050"/>
                </a:solidFill>
              </a:rPr>
              <a:t>ii. </a:t>
            </a:r>
            <a:r>
              <a:rPr lang="en-AU" sz="1600" dirty="0"/>
              <a:t>20 + 18 + 3 = 41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r>
              <a:rPr lang="en-AU" sz="1700" dirty="0"/>
              <a:t>   </a:t>
            </a:r>
            <a:r>
              <a:rPr lang="en-AU" sz="1700" u="sng" dirty="0">
                <a:solidFill>
                  <a:srgbClr val="FF0000"/>
                </a:solidFill>
              </a:rPr>
              <a:t>percentage</a:t>
            </a:r>
            <a:r>
              <a:rPr lang="en-AU" sz="1700" dirty="0">
                <a:solidFill>
                  <a:srgbClr val="FF0000"/>
                </a:solidFill>
              </a:rPr>
              <a:t>                     </a:t>
            </a:r>
            <a:r>
              <a:rPr lang="en-AU" sz="1200" dirty="0">
                <a:solidFill>
                  <a:srgbClr val="0070C0"/>
                </a:solidFill>
              </a:rPr>
              <a:t>age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  <a:p>
            <a:pPr marL="0" lvl="0" indent="0">
              <a:spcBef>
                <a:spcPts val="0"/>
              </a:spcBef>
              <a:buNone/>
            </a:pPr>
            <a:endParaRPr lang="en-AU" sz="1700" dirty="0"/>
          </a:p>
          <a:p>
            <a:pPr marL="0" lvl="0" indent="0">
              <a:spcBef>
                <a:spcPts val="0"/>
              </a:spcBef>
              <a:buNone/>
            </a:pPr>
            <a:r>
              <a:rPr lang="en-AU" sz="1600" dirty="0">
                <a:solidFill>
                  <a:srgbClr val="00B050"/>
                </a:solidFill>
              </a:rPr>
              <a:t>* when rounding to the nearest whole %</a:t>
            </a:r>
            <a:br>
              <a:rPr lang="en-AU" sz="1600" dirty="0">
                <a:solidFill>
                  <a:srgbClr val="00B050"/>
                </a:solidFill>
              </a:rPr>
            </a:br>
            <a:r>
              <a:rPr lang="en-AU" sz="1600" dirty="0">
                <a:solidFill>
                  <a:srgbClr val="00B050"/>
                </a:solidFill>
              </a:rPr>
              <a:t>it won't always add to 100%! *</a:t>
            </a:r>
          </a:p>
          <a:p>
            <a:pPr marL="0" lvl="0" indent="0">
              <a:spcBef>
                <a:spcPts val="0"/>
              </a:spcBef>
              <a:buNone/>
            </a:pPr>
            <a:endParaRPr lang="en-AU" sz="16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600" dirty="0" err="1">
                <a:solidFill>
                  <a:srgbClr val="00B050"/>
                </a:solidFill>
              </a:rPr>
              <a:t>i</a:t>
            </a:r>
            <a:r>
              <a:rPr lang="en-AU" sz="1600" dirty="0">
                <a:solidFill>
                  <a:srgbClr val="00B050"/>
                </a:solidFill>
              </a:rPr>
              <a:t>. </a:t>
            </a:r>
            <a:r>
              <a:rPr lang="en-AU" sz="1600" dirty="0"/>
              <a:t>20 ÷ 41 × 100 = 49%</a:t>
            </a:r>
            <a:br>
              <a:rPr lang="en-AU" sz="1600" dirty="0"/>
            </a:br>
            <a:r>
              <a:rPr lang="en-AU" sz="1600" dirty="0">
                <a:solidFill>
                  <a:srgbClr val="00B050"/>
                </a:solidFill>
              </a:rPr>
              <a:t>ii. </a:t>
            </a:r>
            <a:r>
              <a:rPr lang="en-AU" sz="1600" dirty="0"/>
              <a:t>18 ÷ 41 × 100 = 44%</a:t>
            </a:r>
            <a:br>
              <a:rPr lang="en-AU" sz="1600" dirty="0"/>
            </a:br>
            <a:r>
              <a:rPr lang="en-AU" sz="1600" dirty="0">
                <a:solidFill>
                  <a:srgbClr val="00B050"/>
                </a:solidFill>
              </a:rPr>
              <a:t>iii. </a:t>
            </a:r>
            <a:r>
              <a:rPr lang="en-AU" sz="1600" dirty="0"/>
              <a:t>3 ÷ 41 × 100 = 7%</a:t>
            </a:r>
          </a:p>
          <a:p>
            <a:pPr marL="36000" indent="0">
              <a:spcBef>
                <a:spcPts val="0"/>
              </a:spcBef>
              <a:buNone/>
            </a:pPr>
            <a:endParaRPr lang="en-AU" sz="1700" dirty="0">
              <a:solidFill>
                <a:srgbClr val="EE0000"/>
              </a:solidFill>
            </a:endParaRPr>
          </a:p>
          <a:p>
            <a:pPr marL="36000" indent="0">
              <a:spcBef>
                <a:spcPts val="0"/>
              </a:spcBef>
              <a:buNone/>
            </a:pPr>
            <a:br>
              <a:rPr lang="en-AU" sz="1700" dirty="0"/>
            </a:br>
            <a:endParaRPr lang="en-AU" sz="1700" dirty="0"/>
          </a:p>
          <a:p>
            <a:pPr marL="36000" indent="0">
              <a:spcBef>
                <a:spcPts val="0"/>
              </a:spcBef>
              <a:buNone/>
            </a:pPr>
            <a:endParaRPr lang="en-AU" sz="17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2051D3C-7A48-8351-0B57-9A61ED2FD331}"/>
              </a:ext>
            </a:extLst>
          </p:cNvPr>
          <p:cNvSpPr txBox="1">
            <a:spLocks/>
          </p:cNvSpPr>
          <p:nvPr/>
        </p:nvSpPr>
        <p:spPr>
          <a:xfrm>
            <a:off x="8033658" y="0"/>
            <a:ext cx="4158344" cy="684711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C00000"/>
                </a:solidFill>
              </a:rPr>
              <a:t>b. display as a grouped bar chart:</a:t>
            </a:r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br>
              <a:rPr lang="en-AU" sz="1700" dirty="0"/>
            </a:b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C00000"/>
                </a:solidFill>
              </a:rPr>
              <a:t>c. display as a % segmented bar chart:</a:t>
            </a:r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/>
          </a:p>
          <a:p>
            <a:pPr marL="0" indent="0">
              <a:spcBef>
                <a:spcPts val="0"/>
              </a:spcBef>
              <a:buNone/>
            </a:pPr>
            <a:endParaRPr lang="en-AU" sz="1700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AU" sz="1700" dirty="0">
                <a:solidFill>
                  <a:srgbClr val="C00000"/>
                </a:solidFill>
              </a:rPr>
              <a:t>d. determine if there is an association between chocolate preference and age: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AU" sz="1500" dirty="0"/>
              <a:t>Yes, there is an association. As age increases preference for dark chocolate increases (11%, 49%, 56%, 73%). Preference for milk (45%, 44%, 33%, 24%) and white (45%, 7%, 10%, 2%) decreases.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D0291E8-6CAD-6410-7FDE-1F4D1D453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115495"/>
              </p:ext>
            </p:extLst>
          </p:nvPr>
        </p:nvGraphicFramePr>
        <p:xfrm>
          <a:off x="4125685" y="1589667"/>
          <a:ext cx="3897088" cy="10810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342331">
                  <a:extLst>
                    <a:ext uri="{9D8B030D-6E8A-4147-A177-3AD203B41FA5}">
                      <a16:colId xmlns:a16="http://schemas.microsoft.com/office/drawing/2014/main" val="1971086661"/>
                    </a:ext>
                  </a:extLst>
                </a:gridCol>
                <a:gridCol w="627863">
                  <a:extLst>
                    <a:ext uri="{9D8B030D-6E8A-4147-A177-3AD203B41FA5}">
                      <a16:colId xmlns:a16="http://schemas.microsoft.com/office/drawing/2014/main" val="1688131760"/>
                    </a:ext>
                  </a:extLst>
                </a:gridCol>
                <a:gridCol w="671165">
                  <a:extLst>
                    <a:ext uri="{9D8B030D-6E8A-4147-A177-3AD203B41FA5}">
                      <a16:colId xmlns:a16="http://schemas.microsoft.com/office/drawing/2014/main" val="2629917805"/>
                    </a:ext>
                  </a:extLst>
                </a:gridCol>
                <a:gridCol w="660339">
                  <a:extLst>
                    <a:ext uri="{9D8B030D-6E8A-4147-A177-3AD203B41FA5}">
                      <a16:colId xmlns:a16="http://schemas.microsoft.com/office/drawing/2014/main" val="1946602233"/>
                    </a:ext>
                  </a:extLst>
                </a:gridCol>
                <a:gridCol w="595390">
                  <a:extLst>
                    <a:ext uri="{9D8B030D-6E8A-4147-A177-3AD203B41FA5}">
                      <a16:colId xmlns:a16="http://schemas.microsoft.com/office/drawing/2014/main" val="3984697523"/>
                    </a:ext>
                  </a:extLst>
                </a:gridCol>
              </a:tblGrid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70C0"/>
                          </a:solidFill>
                          <a:effectLst/>
                        </a:rPr>
                        <a:t>Choc preference</a:t>
                      </a:r>
                      <a:endParaRPr lang="en-AU" sz="1200" kern="100" dirty="0">
                        <a:solidFill>
                          <a:srgbClr val="0070C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20–29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30–39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40–49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50–59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9698998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dark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5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20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22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30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4551928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milk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 err="1">
                          <a:solidFill>
                            <a:srgbClr val="00B050"/>
                          </a:solidFill>
                          <a:effectLst/>
                        </a:rPr>
                        <a:t>i</a:t>
                      </a: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. 21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18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13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10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630135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white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21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70043"/>
                  </a:ext>
                </a:extLst>
              </a:tr>
              <a:tr h="200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total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47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ii. 41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39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41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499212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7792FF-A9A5-F24A-323A-0DF1B2A586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001222"/>
              </p:ext>
            </p:extLst>
          </p:nvPr>
        </p:nvGraphicFramePr>
        <p:xfrm>
          <a:off x="4114800" y="3910773"/>
          <a:ext cx="3918860" cy="1081090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1205345">
                  <a:extLst>
                    <a:ext uri="{9D8B030D-6E8A-4147-A177-3AD203B41FA5}">
                      <a16:colId xmlns:a16="http://schemas.microsoft.com/office/drawing/2014/main" val="2333841005"/>
                    </a:ext>
                  </a:extLst>
                </a:gridCol>
                <a:gridCol w="760021">
                  <a:extLst>
                    <a:ext uri="{9D8B030D-6E8A-4147-A177-3AD203B41FA5}">
                      <a16:colId xmlns:a16="http://schemas.microsoft.com/office/drawing/2014/main" val="2674887063"/>
                    </a:ext>
                  </a:extLst>
                </a:gridCol>
                <a:gridCol w="676894">
                  <a:extLst>
                    <a:ext uri="{9D8B030D-6E8A-4147-A177-3AD203B41FA5}">
                      <a16:colId xmlns:a16="http://schemas.microsoft.com/office/drawing/2014/main" val="3966375396"/>
                    </a:ext>
                  </a:extLst>
                </a:gridCol>
                <a:gridCol w="700644">
                  <a:extLst>
                    <a:ext uri="{9D8B030D-6E8A-4147-A177-3AD203B41FA5}">
                      <a16:colId xmlns:a16="http://schemas.microsoft.com/office/drawing/2014/main" val="4229959208"/>
                    </a:ext>
                  </a:extLst>
                </a:gridCol>
                <a:gridCol w="575956">
                  <a:extLst>
                    <a:ext uri="{9D8B030D-6E8A-4147-A177-3AD203B41FA5}">
                      <a16:colId xmlns:a16="http://schemas.microsoft.com/office/drawing/2014/main" val="328352582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70C0"/>
                          </a:solidFill>
                          <a:effectLst/>
                        </a:rPr>
                        <a:t>Choc preference</a:t>
                      </a:r>
                      <a:endParaRPr lang="en-AU" sz="1200" kern="100" dirty="0">
                        <a:solidFill>
                          <a:srgbClr val="0070C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20–29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30–39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40–49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50–59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276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dark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11%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 err="1">
                          <a:solidFill>
                            <a:srgbClr val="00B050"/>
                          </a:solidFill>
                          <a:effectLst/>
                        </a:rPr>
                        <a:t>i</a:t>
                      </a: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. 49%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56%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73%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08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milk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45%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ii. 44%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33%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24%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7822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white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45%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solidFill>
                            <a:srgbClr val="00B050"/>
                          </a:solidFill>
                          <a:effectLst/>
                        </a:rPr>
                        <a:t>iii. 7%</a:t>
                      </a:r>
                      <a:endParaRPr lang="en-AU" sz="1200" kern="100" dirty="0">
                        <a:solidFill>
                          <a:srgbClr val="00B050"/>
                        </a:solidFill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10%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2%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1386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total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101%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>
                          <a:effectLst/>
                        </a:rPr>
                        <a:t>100%</a:t>
                      </a:r>
                      <a:endParaRPr lang="en-AU" sz="1200" kern="10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99%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AU" sz="1200" kern="100" dirty="0">
                          <a:effectLst/>
                        </a:rPr>
                        <a:t>99%</a:t>
                      </a:r>
                      <a:endParaRPr lang="en-AU" sz="1200" kern="100" dirty="0">
                        <a:effectLst/>
                        <a:latin typeface="Aptos"/>
                        <a:ea typeface="DengXian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37763"/>
                  </a:ext>
                </a:extLst>
              </a:tr>
            </a:tbl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7B67BBE-417C-CBCE-7062-850C02F61055}"/>
              </a:ext>
            </a:extLst>
          </p:cNvPr>
          <p:cNvCxnSpPr/>
          <p:nvPr/>
        </p:nvCxnSpPr>
        <p:spPr>
          <a:xfrm>
            <a:off x="5340928" y="4964155"/>
            <a:ext cx="2493818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C2A3E4AF-080B-B2F8-7BF1-72067F850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0742" y="341546"/>
            <a:ext cx="3907973" cy="229731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75B6E8-714E-97E7-28C9-664D499FED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2940" y="471120"/>
            <a:ext cx="1939550" cy="307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0998C00-2892-8B14-30A7-57135CEFD5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1132" y="2948505"/>
            <a:ext cx="3953599" cy="20342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12EA227-D172-48B6-1E8D-13A637308D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178" y="4863493"/>
            <a:ext cx="1939550" cy="30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B47BB2-B8A9-424D-A296-F28CBB9A6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393" y="0"/>
            <a:ext cx="91572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9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3D9102-BFEA-D74C-A829-767F33597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414" y="0"/>
            <a:ext cx="9173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72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E0E570-B6CB-EF49-AE28-6CB526043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157" y="0"/>
            <a:ext cx="92156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FEF34-DC32-AC4F-8C2B-52A37D590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4495800"/>
            <a:ext cx="106553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00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1494D-3604-D34A-A1F3-AA8C552A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357" y="0"/>
            <a:ext cx="914928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FB2617-E8CB-9341-8B93-A4E33F53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796" y="1755263"/>
            <a:ext cx="19685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36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EAF321-A0CC-D348-B4CB-8E6E70470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093" y="0"/>
            <a:ext cx="9167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68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EC14B-BAC1-8042-9C85-6A84E22562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087" y="0"/>
            <a:ext cx="9183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359923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nalogousFromDarkSeedLeftStep">
      <a:dk1>
        <a:srgbClr val="000000"/>
      </a:dk1>
      <a:lt1>
        <a:srgbClr val="FFFFFF"/>
      </a:lt1>
      <a:dk2>
        <a:srgbClr val="41243B"/>
      </a:dk2>
      <a:lt2>
        <a:srgbClr val="E2E8E6"/>
      </a:lt2>
      <a:accent1>
        <a:srgbClr val="C94778"/>
      </a:accent1>
      <a:accent2>
        <a:srgbClr val="B7359D"/>
      </a:accent2>
      <a:accent3>
        <a:srgbClr val="AD47C9"/>
      </a:accent3>
      <a:accent4>
        <a:srgbClr val="6E41BC"/>
      </a:accent4>
      <a:accent5>
        <a:srgbClr val="474DC9"/>
      </a:accent5>
      <a:accent6>
        <a:srgbClr val="3571B7"/>
      </a:accent6>
      <a:hlink>
        <a:srgbClr val="776BCD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10702</TotalTime>
  <Words>453</Words>
  <Application>Microsoft Office PowerPoint</Application>
  <PresentationFormat>Widescreen</PresentationFormat>
  <Paragraphs>127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Aptos</vt:lpstr>
      <vt:lpstr>Open Sans</vt:lpstr>
      <vt:lpstr>Calibri</vt:lpstr>
      <vt:lpstr>Comic Sans MS</vt:lpstr>
      <vt:lpstr>Gill Sans MT</vt:lpstr>
      <vt:lpstr>Wingdings 2</vt:lpstr>
      <vt:lpstr>DividendVTI</vt:lpstr>
      <vt:lpstr>Associations between two categorical variables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Investigating associations between categorical variables</dc:title>
  <dc:creator>Yongmei Zhang</dc:creator>
  <cp:lastModifiedBy>Lyn ZHANG</cp:lastModifiedBy>
  <cp:revision>27</cp:revision>
  <dcterms:created xsi:type="dcterms:W3CDTF">2020-07-17T07:34:44Z</dcterms:created>
  <dcterms:modified xsi:type="dcterms:W3CDTF">2026-04-21T05:51:25Z</dcterms:modified>
</cp:coreProperties>
</file>