
<file path=[Content_Types].xml><?xml version="1.0" encoding="utf-8"?>
<Types xmlns="http://schemas.openxmlformats.org/package/2006/content-types">
  <Default Extension="gif" ContentType="image/gif"/>
  <Default Extension="jpeg" ContentType="image/jpeg"/>
  <Default Extension="mp4" ContentType="video/mp4"/>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6"/>
  </p:notesMasterIdLst>
  <p:sldIdLst>
    <p:sldId id="256" r:id="rId2"/>
    <p:sldId id="608" r:id="rId3"/>
    <p:sldId id="609" r:id="rId4"/>
    <p:sldId id="908" r:id="rId5"/>
    <p:sldId id="258" r:id="rId6"/>
    <p:sldId id="262" r:id="rId7"/>
    <p:sldId id="605" r:id="rId8"/>
    <p:sldId id="606" r:id="rId9"/>
    <p:sldId id="607" r:id="rId10"/>
    <p:sldId id="257" r:id="rId11"/>
    <p:sldId id="261" r:id="rId12"/>
    <p:sldId id="259" r:id="rId13"/>
    <p:sldId id="260" r:id="rId14"/>
    <p:sldId id="358"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4681"/>
  </p:normalViewPr>
  <p:slideViewPr>
    <p:cSldViewPr snapToGrid="0" snapToObjects="1">
      <p:cViewPr varScale="1">
        <p:scale>
          <a:sx n="59" d="100"/>
          <a:sy n="59" d="100"/>
        </p:scale>
        <p:origin x="940"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_rels/data1.xml.rels><?xml version="1.0" encoding="UTF-8" standalone="yes"?>
<Relationships xmlns="http://schemas.openxmlformats.org/package/2006/relationships"><Relationship Id="rId2" Type="http://schemas.openxmlformats.org/officeDocument/2006/relationships/image" Target="../media/image24.svg"/><Relationship Id="rId1" Type="http://schemas.openxmlformats.org/officeDocument/2006/relationships/image" Target="../media/image23.svg"/></Relationships>
</file>

<file path=ppt/diagrams/_rels/drawing1.xml.rels><?xml version="1.0" encoding="UTF-8" standalone="yes"?>
<Relationships xmlns="http://schemas.openxmlformats.org/package/2006/relationships"><Relationship Id="rId2" Type="http://schemas.openxmlformats.org/officeDocument/2006/relationships/image" Target="../media/image24.svg"/><Relationship Id="rId1" Type="http://schemas.openxmlformats.org/officeDocument/2006/relationships/image" Target="../media/image23.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8FDA408-EBE3-4FFF-B181-52121CC44C86}" type="doc">
      <dgm:prSet loTypeId="urn:microsoft.com/office/officeart/2018/2/layout/IconLabelList" loCatId="icon" qsTypeId="urn:microsoft.com/office/officeart/2005/8/quickstyle/simple1" qsCatId="simple" csTypeId="urn:microsoft.com/office/officeart/2018/5/colors/Iconchunking_neutralbg_colorful1" csCatId="colorful" phldr="1"/>
      <dgm:spPr/>
      <dgm:t>
        <a:bodyPr/>
        <a:lstStyle/>
        <a:p>
          <a:endParaRPr lang="en-US"/>
        </a:p>
      </dgm:t>
    </dgm:pt>
    <dgm:pt modelId="{22505801-6524-4B50-AD6D-CE222BF09B96}">
      <dgm:prSet/>
      <dgm:spPr/>
      <dgm:t>
        <a:bodyPr/>
        <a:lstStyle/>
        <a:p>
          <a:pPr>
            <a:lnSpc>
              <a:spcPct val="100000"/>
            </a:lnSpc>
          </a:pPr>
          <a:r>
            <a:rPr lang="en-US" dirty="0">
              <a:latin typeface="Comic Sans MS" panose="030F0902030302020204" pitchFamily="66" charset="0"/>
            </a:rPr>
            <a:t>1. Ex </a:t>
          </a:r>
          <a:r>
            <a:rPr lang="en-AU" dirty="0">
              <a:latin typeface="Comic Sans MS" panose="030F0902030302020204" pitchFamily="66" charset="0"/>
            </a:rPr>
            <a:t>page 2B</a:t>
          </a:r>
          <a:endParaRPr lang="en-US" dirty="0">
            <a:latin typeface="Comic Sans MS" panose="030F0902030302020204" pitchFamily="66" charset="0"/>
          </a:endParaRPr>
        </a:p>
      </dgm:t>
    </dgm:pt>
    <dgm:pt modelId="{F664BA33-F85F-48D7-A564-D8394F92F3FB}" type="parTrans" cxnId="{68933B17-4191-497B-8B48-CCB54489E637}">
      <dgm:prSet/>
      <dgm:spPr/>
      <dgm:t>
        <a:bodyPr/>
        <a:lstStyle/>
        <a:p>
          <a:endParaRPr lang="en-US"/>
        </a:p>
      </dgm:t>
    </dgm:pt>
    <dgm:pt modelId="{A5CD2530-2B66-466F-AF32-B7FC543B0E93}" type="sibTrans" cxnId="{68933B17-4191-497B-8B48-CCB54489E637}">
      <dgm:prSet/>
      <dgm:spPr/>
      <dgm:t>
        <a:bodyPr/>
        <a:lstStyle/>
        <a:p>
          <a:endParaRPr lang="en-US"/>
        </a:p>
      </dgm:t>
    </dgm:pt>
    <dgm:pt modelId="{7B63A322-A32D-7440-95CC-4C227BD04D22}">
      <dgm:prSet/>
      <dgm:spPr/>
      <dgm:t>
        <a:bodyPr/>
        <a:lstStyle/>
        <a:p>
          <a:pPr>
            <a:lnSpc>
              <a:spcPct val="100000"/>
            </a:lnSpc>
          </a:pPr>
          <a:r>
            <a:rPr lang="en-US" dirty="0">
              <a:latin typeface="Comic Sans MS" panose="030F0902030302020204" pitchFamily="66" charset="0"/>
            </a:rPr>
            <a:t>2. Summary notes</a:t>
          </a:r>
        </a:p>
      </dgm:t>
    </dgm:pt>
    <dgm:pt modelId="{7164EDF1-821B-9F48-8E34-24AA228D5842}" type="parTrans" cxnId="{E489B857-F90D-154D-83E9-BE784D0DE1BC}">
      <dgm:prSet/>
      <dgm:spPr/>
      <dgm:t>
        <a:bodyPr/>
        <a:lstStyle/>
        <a:p>
          <a:endParaRPr lang="en-GB"/>
        </a:p>
      </dgm:t>
    </dgm:pt>
    <dgm:pt modelId="{E3499D71-138A-3D4F-9E73-CB03BBB5C5F4}" type="sibTrans" cxnId="{E489B857-F90D-154D-83E9-BE784D0DE1BC}">
      <dgm:prSet/>
      <dgm:spPr/>
      <dgm:t>
        <a:bodyPr/>
        <a:lstStyle/>
        <a:p>
          <a:endParaRPr lang="en-GB"/>
        </a:p>
      </dgm:t>
    </dgm:pt>
    <dgm:pt modelId="{0CF04204-0286-44BF-B737-9B7C2BDBF887}" type="pres">
      <dgm:prSet presAssocID="{E8FDA408-EBE3-4FFF-B181-52121CC44C86}" presName="root" presStyleCnt="0">
        <dgm:presLayoutVars>
          <dgm:dir/>
          <dgm:resizeHandles val="exact"/>
        </dgm:presLayoutVars>
      </dgm:prSet>
      <dgm:spPr/>
    </dgm:pt>
    <dgm:pt modelId="{7544724A-A36A-46A6-B69F-F630DD943746}" type="pres">
      <dgm:prSet presAssocID="{22505801-6524-4B50-AD6D-CE222BF09B96}" presName="compNode" presStyleCnt="0"/>
      <dgm:spPr/>
    </dgm:pt>
    <dgm:pt modelId="{B625762F-B246-4A7A-8948-93A3D1305B20}" type="pres">
      <dgm:prSet presAssocID="{22505801-6524-4B50-AD6D-CE222BF09B96}" presName="iconRect" presStyleLbl="node1" presStyleIdx="0" presStyleCnt="2"/>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a:ln>
          <a:noFill/>
        </a:ln>
      </dgm:spPr>
      <dgm:extLst>
        <a:ext uri="{E40237B7-FDA0-4F09-8148-C483321AD2D9}">
          <dgm14:cNvPr xmlns:dgm14="http://schemas.microsoft.com/office/drawing/2010/diagram" id="0" name="" descr="Document"/>
        </a:ext>
      </dgm:extLst>
    </dgm:pt>
    <dgm:pt modelId="{0AF8F19E-323D-44D2-966E-B0D06093BEF6}" type="pres">
      <dgm:prSet presAssocID="{22505801-6524-4B50-AD6D-CE222BF09B96}" presName="spaceRect" presStyleCnt="0"/>
      <dgm:spPr/>
    </dgm:pt>
    <dgm:pt modelId="{5E6F2A98-703C-4AA3-BDAF-848ECBB72C1E}" type="pres">
      <dgm:prSet presAssocID="{22505801-6524-4B50-AD6D-CE222BF09B96}" presName="textRect" presStyleLbl="revTx" presStyleIdx="0" presStyleCnt="2">
        <dgm:presLayoutVars>
          <dgm:chMax val="1"/>
          <dgm:chPref val="1"/>
        </dgm:presLayoutVars>
      </dgm:prSet>
      <dgm:spPr/>
    </dgm:pt>
    <dgm:pt modelId="{FFFC59DC-519B-4636-AA6D-B379A31842C7}" type="pres">
      <dgm:prSet presAssocID="{A5CD2530-2B66-466F-AF32-B7FC543B0E93}" presName="sibTrans" presStyleCnt="0"/>
      <dgm:spPr/>
    </dgm:pt>
    <dgm:pt modelId="{929BD6A6-3573-494C-9FA7-A449DA87303E}" type="pres">
      <dgm:prSet presAssocID="{7B63A322-A32D-7440-95CC-4C227BD04D22}" presName="compNode" presStyleCnt="0"/>
      <dgm:spPr/>
    </dgm:pt>
    <dgm:pt modelId="{D19A68F9-9A1D-4EC8-91AC-6B92314A59E7}" type="pres">
      <dgm:prSet presAssocID="{7B63A322-A32D-7440-95CC-4C227BD04D22}" presName="iconRect" presStyleLbl="node1" presStyleIdx="1" presStyleCnt="2"/>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Paperclip"/>
        </a:ext>
      </dgm:extLst>
    </dgm:pt>
    <dgm:pt modelId="{575AC1AD-3C59-4DD1-AD35-B59AD866EC30}" type="pres">
      <dgm:prSet presAssocID="{7B63A322-A32D-7440-95CC-4C227BD04D22}" presName="spaceRect" presStyleCnt="0"/>
      <dgm:spPr/>
    </dgm:pt>
    <dgm:pt modelId="{C254BD52-9218-4B54-A1B6-DB7534C42610}" type="pres">
      <dgm:prSet presAssocID="{7B63A322-A32D-7440-95CC-4C227BD04D22}" presName="textRect" presStyleLbl="revTx" presStyleIdx="1" presStyleCnt="2">
        <dgm:presLayoutVars>
          <dgm:chMax val="1"/>
          <dgm:chPref val="1"/>
        </dgm:presLayoutVars>
      </dgm:prSet>
      <dgm:spPr/>
    </dgm:pt>
  </dgm:ptLst>
  <dgm:cxnLst>
    <dgm:cxn modelId="{68933B17-4191-497B-8B48-CCB54489E637}" srcId="{E8FDA408-EBE3-4FFF-B181-52121CC44C86}" destId="{22505801-6524-4B50-AD6D-CE222BF09B96}" srcOrd="0" destOrd="0" parTransId="{F664BA33-F85F-48D7-A564-D8394F92F3FB}" sibTransId="{A5CD2530-2B66-466F-AF32-B7FC543B0E93}"/>
    <dgm:cxn modelId="{E489B857-F90D-154D-83E9-BE784D0DE1BC}" srcId="{E8FDA408-EBE3-4FFF-B181-52121CC44C86}" destId="{7B63A322-A32D-7440-95CC-4C227BD04D22}" srcOrd="1" destOrd="0" parTransId="{7164EDF1-821B-9F48-8E34-24AA228D5842}" sibTransId="{E3499D71-138A-3D4F-9E73-CB03BBB5C5F4}"/>
    <dgm:cxn modelId="{6C135E7E-A3AB-E84C-B98A-98755EB2AB13}" type="presOf" srcId="{7B63A322-A32D-7440-95CC-4C227BD04D22}" destId="{C254BD52-9218-4B54-A1B6-DB7534C42610}" srcOrd="0" destOrd="0" presId="urn:microsoft.com/office/officeart/2018/2/layout/IconLabelList"/>
    <dgm:cxn modelId="{A5D0E796-FCD6-9347-9A0F-41EF5CEE4E00}" type="presOf" srcId="{E8FDA408-EBE3-4FFF-B181-52121CC44C86}" destId="{0CF04204-0286-44BF-B737-9B7C2BDBF887}" srcOrd="0" destOrd="0" presId="urn:microsoft.com/office/officeart/2018/2/layout/IconLabelList"/>
    <dgm:cxn modelId="{1319C8C1-FC0C-4E48-8ED8-F900F44CA416}" type="presOf" srcId="{22505801-6524-4B50-AD6D-CE222BF09B96}" destId="{5E6F2A98-703C-4AA3-BDAF-848ECBB72C1E}" srcOrd="0" destOrd="0" presId="urn:microsoft.com/office/officeart/2018/2/layout/IconLabelList"/>
    <dgm:cxn modelId="{43328385-714A-A040-A38D-6437692622CF}" type="presParOf" srcId="{0CF04204-0286-44BF-B737-9B7C2BDBF887}" destId="{7544724A-A36A-46A6-B69F-F630DD943746}" srcOrd="0" destOrd="0" presId="urn:microsoft.com/office/officeart/2018/2/layout/IconLabelList"/>
    <dgm:cxn modelId="{1F08EBE9-BDC2-B744-A54E-CA2C35DC5285}" type="presParOf" srcId="{7544724A-A36A-46A6-B69F-F630DD943746}" destId="{B625762F-B246-4A7A-8948-93A3D1305B20}" srcOrd="0" destOrd="0" presId="urn:microsoft.com/office/officeart/2018/2/layout/IconLabelList"/>
    <dgm:cxn modelId="{2F74032B-8A5E-5942-80B5-BF35D6EE466F}" type="presParOf" srcId="{7544724A-A36A-46A6-B69F-F630DD943746}" destId="{0AF8F19E-323D-44D2-966E-B0D06093BEF6}" srcOrd="1" destOrd="0" presId="urn:microsoft.com/office/officeart/2018/2/layout/IconLabelList"/>
    <dgm:cxn modelId="{6F3FDA02-740E-444A-B682-AAD4B464BA10}" type="presParOf" srcId="{7544724A-A36A-46A6-B69F-F630DD943746}" destId="{5E6F2A98-703C-4AA3-BDAF-848ECBB72C1E}" srcOrd="2" destOrd="0" presId="urn:microsoft.com/office/officeart/2018/2/layout/IconLabelList"/>
    <dgm:cxn modelId="{94834A7D-CDDC-0B41-AFB1-C473C4271808}" type="presParOf" srcId="{0CF04204-0286-44BF-B737-9B7C2BDBF887}" destId="{FFFC59DC-519B-4636-AA6D-B379A31842C7}" srcOrd="1" destOrd="0" presId="urn:microsoft.com/office/officeart/2018/2/layout/IconLabelList"/>
    <dgm:cxn modelId="{43FA4E1C-CE2D-6445-84F7-4A79888DA24F}" type="presParOf" srcId="{0CF04204-0286-44BF-B737-9B7C2BDBF887}" destId="{929BD6A6-3573-494C-9FA7-A449DA87303E}" srcOrd="2" destOrd="0" presId="urn:microsoft.com/office/officeart/2018/2/layout/IconLabelList"/>
    <dgm:cxn modelId="{E6C9196B-FD16-E046-8560-6C1C676B6425}" type="presParOf" srcId="{929BD6A6-3573-494C-9FA7-A449DA87303E}" destId="{D19A68F9-9A1D-4EC8-91AC-6B92314A59E7}" srcOrd="0" destOrd="0" presId="urn:microsoft.com/office/officeart/2018/2/layout/IconLabelList"/>
    <dgm:cxn modelId="{6CCC3DE5-922C-6D4E-AEBF-84BC1BAA2FAC}" type="presParOf" srcId="{929BD6A6-3573-494C-9FA7-A449DA87303E}" destId="{575AC1AD-3C59-4DD1-AD35-B59AD866EC30}" srcOrd="1" destOrd="0" presId="urn:microsoft.com/office/officeart/2018/2/layout/IconLabelList"/>
    <dgm:cxn modelId="{5CE65C36-085A-4540-81E2-A29A801266AF}" type="presParOf" srcId="{929BD6A6-3573-494C-9FA7-A449DA87303E}" destId="{C254BD52-9218-4B54-A1B6-DB7534C42610}"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25762F-B246-4A7A-8948-93A3D1305B20}">
      <dsp:nvSpPr>
        <dsp:cNvPr id="0" name=""/>
        <dsp:cNvSpPr/>
      </dsp:nvSpPr>
      <dsp:spPr>
        <a:xfrm>
          <a:off x="1747800" y="608594"/>
          <a:ext cx="1944000" cy="1944000"/>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E6F2A98-703C-4AA3-BDAF-848ECBB72C1E}">
      <dsp:nvSpPr>
        <dsp:cNvPr id="0" name=""/>
        <dsp:cNvSpPr/>
      </dsp:nvSpPr>
      <dsp:spPr>
        <a:xfrm>
          <a:off x="559800" y="3022743"/>
          <a:ext cx="432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778000">
            <a:lnSpc>
              <a:spcPct val="100000"/>
            </a:lnSpc>
            <a:spcBef>
              <a:spcPct val="0"/>
            </a:spcBef>
            <a:spcAft>
              <a:spcPct val="35000"/>
            </a:spcAft>
            <a:buNone/>
          </a:pPr>
          <a:r>
            <a:rPr lang="en-US" sz="4000" kern="1200" dirty="0">
              <a:latin typeface="Comic Sans MS" panose="030F0902030302020204" pitchFamily="66" charset="0"/>
            </a:rPr>
            <a:t>1. Ex </a:t>
          </a:r>
          <a:r>
            <a:rPr lang="en-AU" sz="4000" kern="1200" dirty="0">
              <a:latin typeface="Comic Sans MS" panose="030F0902030302020204" pitchFamily="66" charset="0"/>
            </a:rPr>
            <a:t>page 2B</a:t>
          </a:r>
          <a:endParaRPr lang="en-US" sz="4000" kern="1200" dirty="0">
            <a:latin typeface="Comic Sans MS" panose="030F0902030302020204" pitchFamily="66" charset="0"/>
          </a:endParaRPr>
        </a:p>
      </dsp:txBody>
      <dsp:txXfrm>
        <a:off x="559800" y="3022743"/>
        <a:ext cx="4320000" cy="720000"/>
      </dsp:txXfrm>
    </dsp:sp>
    <dsp:sp modelId="{D19A68F9-9A1D-4EC8-91AC-6B92314A59E7}">
      <dsp:nvSpPr>
        <dsp:cNvPr id="0" name=""/>
        <dsp:cNvSpPr/>
      </dsp:nvSpPr>
      <dsp:spPr>
        <a:xfrm>
          <a:off x="6823800" y="608594"/>
          <a:ext cx="1944000" cy="1944000"/>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254BD52-9218-4B54-A1B6-DB7534C42610}">
      <dsp:nvSpPr>
        <dsp:cNvPr id="0" name=""/>
        <dsp:cNvSpPr/>
      </dsp:nvSpPr>
      <dsp:spPr>
        <a:xfrm>
          <a:off x="5635800" y="3022743"/>
          <a:ext cx="432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778000">
            <a:lnSpc>
              <a:spcPct val="100000"/>
            </a:lnSpc>
            <a:spcBef>
              <a:spcPct val="0"/>
            </a:spcBef>
            <a:spcAft>
              <a:spcPct val="35000"/>
            </a:spcAft>
            <a:buNone/>
          </a:pPr>
          <a:r>
            <a:rPr lang="en-US" sz="4000" kern="1200" dirty="0">
              <a:latin typeface="Comic Sans MS" panose="030F0902030302020204" pitchFamily="66" charset="0"/>
            </a:rPr>
            <a:t>2. Summary notes</a:t>
          </a:r>
        </a:p>
      </dsp:txBody>
      <dsp:txXfrm>
        <a:off x="5635800" y="3022743"/>
        <a:ext cx="4320000" cy="720000"/>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99E06B2-45B6-5442-BC34-73BAFD6CB652}" type="datetimeFigureOut">
              <a:rPr lang="en-US" smtClean="0"/>
              <a:t>4/21/2026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503B2B5-B380-EA4C-AADC-899BAB2AE717}" type="slidenum">
              <a:rPr lang="en-US" smtClean="0"/>
              <a:t>‹#›</a:t>
            </a:fld>
            <a:endParaRPr lang="en-US"/>
          </a:p>
        </p:txBody>
      </p:sp>
    </p:spTree>
    <p:extLst>
      <p:ext uri="{BB962C8B-B14F-4D97-AF65-F5344CB8AC3E}">
        <p14:creationId xmlns:p14="http://schemas.microsoft.com/office/powerpoint/2010/main" val="36338845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AU"/>
          </a:p>
        </p:txBody>
      </p:sp>
      <p:sp>
        <p:nvSpPr>
          <p:cNvPr id="3" name="Notes Placeholder 2"/>
          <p:cNvSpPr>
            <a:spLocks noGrp="1"/>
          </p:cNvSpPr>
          <p:nvPr>
            <p:ph type="body" idx="1"/>
          </p:nvPr>
        </p:nvSpPr>
        <p:spPr/>
        <p:txBody>
          <a:bodyPr/>
          <a:lstStyle/>
          <a:p>
            <a:r>
              <a:rPr lang="en-AU" dirty="0"/>
              <a:t>https://create.kahoot.it/details</a:t>
            </a:r>
            <a:r>
              <a:rPr lang="en-AU"/>
              <a:t>/af8643fd-2302-4342-836d-5dfe36f15cc9</a:t>
            </a:r>
            <a:endParaRPr lang="en-AU" dirty="0"/>
          </a:p>
        </p:txBody>
      </p:sp>
      <p:sp>
        <p:nvSpPr>
          <p:cNvPr id="4" name="Slide Number Placeholder 3"/>
          <p:cNvSpPr>
            <a:spLocks noGrp="1"/>
          </p:cNvSpPr>
          <p:nvPr>
            <p:ph type="sldNum" sz="quarter" idx="5"/>
          </p:nvPr>
        </p:nvSpPr>
        <p:spPr/>
        <p:txBody>
          <a:bodyPr/>
          <a:lstStyle/>
          <a:p>
            <a:fld id="{C503B2B5-B380-EA4C-AADC-899BAB2AE717}" type="slidenum">
              <a:rPr lang="en-US" smtClean="0"/>
              <a:t>1</a:t>
            </a:fld>
            <a:endParaRPr lang="en-US"/>
          </a:p>
        </p:txBody>
      </p:sp>
    </p:spTree>
    <p:extLst>
      <p:ext uri="{BB962C8B-B14F-4D97-AF65-F5344CB8AC3E}">
        <p14:creationId xmlns:p14="http://schemas.microsoft.com/office/powerpoint/2010/main" val="41157131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6085BA-8194-A372-BD76-9BC546A6486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016942F-CC71-0005-CB95-F1422F019492}"/>
              </a:ext>
            </a:extLst>
          </p:cNvPr>
          <p:cNvSpPr>
            <a:spLocks noGrp="1" noRot="1" noChangeAspect="1"/>
          </p:cNvSpPr>
          <p:nvPr>
            <p:ph type="sldImg"/>
          </p:nvPr>
        </p:nvSpPr>
        <p:spPr/>
        <p:txBody>
          <a:bodyPr/>
          <a:lstStyle/>
          <a:p>
            <a:endParaRPr lang="en-AU"/>
          </a:p>
        </p:txBody>
      </p:sp>
      <p:sp>
        <p:nvSpPr>
          <p:cNvPr id="3" name="Notes Placeholder 2">
            <a:extLst>
              <a:ext uri="{FF2B5EF4-FFF2-40B4-BE49-F238E27FC236}">
                <a16:creationId xmlns:a16="http://schemas.microsoft.com/office/drawing/2014/main" id="{73F37E99-AE2A-416D-17C9-7DFD69327DE2}"/>
              </a:ext>
            </a:extLst>
          </p:cNvPr>
          <p:cNvSpPr>
            <a:spLocks noGrp="1"/>
          </p:cNvSpPr>
          <p:nvPr>
            <p:ph type="body" idx="1"/>
          </p:nvPr>
        </p:nvSpPr>
        <p:spPr/>
        <p:txBody>
          <a:bodyPr/>
          <a:lstStyle/>
          <a:p>
            <a:r>
              <a:rPr lang="en-AU" dirty="0"/>
              <a:t>Board notes</a:t>
            </a:r>
          </a:p>
        </p:txBody>
      </p:sp>
      <p:sp>
        <p:nvSpPr>
          <p:cNvPr id="4" name="Slide Number Placeholder 3">
            <a:extLst>
              <a:ext uri="{FF2B5EF4-FFF2-40B4-BE49-F238E27FC236}">
                <a16:creationId xmlns:a16="http://schemas.microsoft.com/office/drawing/2014/main" id="{DB93DE35-8F2F-6E3B-2F7F-1C3046CB5E51}"/>
              </a:ext>
            </a:extLst>
          </p:cNvPr>
          <p:cNvSpPr>
            <a:spLocks noGrp="1"/>
          </p:cNvSpPr>
          <p:nvPr>
            <p:ph type="sldNum" sz="quarter" idx="5"/>
          </p:nvPr>
        </p:nvSpPr>
        <p:spPr/>
        <p:txBody>
          <a:bodyPr/>
          <a:lstStyle/>
          <a:p>
            <a:fld id="{E91A9C33-CF83-6341-8FC1-F40E7C9969DB}" type="slidenum">
              <a:rPr lang="en-US" smtClean="0"/>
              <a:t>4</a:t>
            </a:fld>
            <a:endParaRPr lang="en-US"/>
          </a:p>
        </p:txBody>
      </p:sp>
    </p:spTree>
    <p:extLst>
      <p:ext uri="{BB962C8B-B14F-4D97-AF65-F5344CB8AC3E}">
        <p14:creationId xmlns:p14="http://schemas.microsoft.com/office/powerpoint/2010/main" val="3105139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a:extLst>
              <a:ext uri="{FF2B5EF4-FFF2-40B4-BE49-F238E27FC236}">
                <a16:creationId xmlns:a16="http://schemas.microsoft.com/office/drawing/2014/main" id="{804EF98F-B712-8248-9E7E-D9B564143A2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AU"/>
          </a:p>
        </p:txBody>
      </p:sp>
      <p:sp>
        <p:nvSpPr>
          <p:cNvPr id="46082" name="Notes Placeholder 2">
            <a:extLst>
              <a:ext uri="{FF2B5EF4-FFF2-40B4-BE49-F238E27FC236}">
                <a16:creationId xmlns:a16="http://schemas.microsoft.com/office/drawing/2014/main" id="{7C6D221C-DC71-1B40-9597-674A604E8A5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6083" name="Slide Number Placeholder 3">
            <a:extLst>
              <a:ext uri="{FF2B5EF4-FFF2-40B4-BE49-F238E27FC236}">
                <a16:creationId xmlns:a16="http://schemas.microsoft.com/office/drawing/2014/main" id="{121CDE5D-C119-CE4A-BC98-934BCB58639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5AE10C5-5E39-F745-8437-407B011E82D6}" type="slidenum">
              <a:rPr lang="en-US" altLang="en-US"/>
              <a:pPr>
                <a:spcBef>
                  <a:spcPct val="0"/>
                </a:spcBef>
              </a:pPr>
              <a:t>14</a:t>
            </a:fld>
            <a:endParaRPr lang="en-US" altLang="en-US"/>
          </a:p>
        </p:txBody>
      </p:sp>
    </p:spTree>
    <p:extLst>
      <p:ext uri="{BB962C8B-B14F-4D97-AF65-F5344CB8AC3E}">
        <p14:creationId xmlns:p14="http://schemas.microsoft.com/office/powerpoint/2010/main" val="40003309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B8136-4330-4480-80D9-0F6FD970617C}"/>
              </a:ext>
            </a:extLst>
          </p:cNvPr>
          <p:cNvSpPr>
            <a:spLocks noGrp="1"/>
          </p:cNvSpPr>
          <p:nvPr>
            <p:ph type="ctrTitle"/>
          </p:nvPr>
        </p:nvSpPr>
        <p:spPr>
          <a:xfrm>
            <a:off x="576072" y="1124712"/>
            <a:ext cx="11036808" cy="3172968"/>
          </a:xfrm>
        </p:spPr>
        <p:txBody>
          <a:bodyPr anchor="b">
            <a:normAutofit/>
          </a:bodyPr>
          <a:lstStyle>
            <a:lvl1pPr algn="l">
              <a:defRPr sz="8000"/>
            </a:lvl1pPr>
          </a:lstStyle>
          <a:p>
            <a:r>
              <a:rPr lang="en-US" dirty="0"/>
              <a:t>Click to edit Master title style</a:t>
            </a:r>
          </a:p>
        </p:txBody>
      </p:sp>
      <p:sp>
        <p:nvSpPr>
          <p:cNvPr id="3" name="Subtitle 2">
            <a:extLst>
              <a:ext uri="{FF2B5EF4-FFF2-40B4-BE49-F238E27FC236}">
                <a16:creationId xmlns:a16="http://schemas.microsoft.com/office/drawing/2014/main" id="{566E5739-DD96-45FB-B609-3E3447A52FED}"/>
              </a:ext>
            </a:extLst>
          </p:cNvPr>
          <p:cNvSpPr>
            <a:spLocks noGrp="1"/>
          </p:cNvSpPr>
          <p:nvPr>
            <p:ph type="subTitle" idx="1"/>
          </p:nvPr>
        </p:nvSpPr>
        <p:spPr>
          <a:xfrm>
            <a:off x="576072" y="4727448"/>
            <a:ext cx="11036808" cy="1481328"/>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1B9FF558-51F9-42A2-9944-DBE23DA8B224}"/>
              </a:ext>
            </a:extLst>
          </p:cNvPr>
          <p:cNvSpPr>
            <a:spLocks noGrp="1"/>
          </p:cNvSpPr>
          <p:nvPr>
            <p:ph type="dt" sz="half" idx="10"/>
          </p:nvPr>
        </p:nvSpPr>
        <p:spPr>
          <a:xfrm>
            <a:off x="576072" y="6356350"/>
            <a:ext cx="2743200" cy="365125"/>
          </a:xfrm>
        </p:spPr>
        <p:txBody>
          <a:bodyPr/>
          <a:lstStyle/>
          <a:p>
            <a:fld id="{02AC24A9-CCB6-4F8D-B8DB-C2F3692CFA5A}" type="datetimeFigureOut">
              <a:rPr lang="en-US" smtClean="0"/>
              <a:t>4/21/2026</a:t>
            </a:fld>
            <a:endParaRPr lang="en-US" dirty="0"/>
          </a:p>
        </p:txBody>
      </p:sp>
      <p:sp>
        <p:nvSpPr>
          <p:cNvPr id="5" name="Footer Placeholder 4">
            <a:extLst>
              <a:ext uri="{FF2B5EF4-FFF2-40B4-BE49-F238E27FC236}">
                <a16:creationId xmlns:a16="http://schemas.microsoft.com/office/drawing/2014/main" id="{8B8C0E86-A7F7-4BDC-A637-254E5252DED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3D10ADE-E9DA-4E57-BF57-1CCB65219839}"/>
              </a:ext>
            </a:extLst>
          </p:cNvPr>
          <p:cNvSpPr>
            <a:spLocks noGrp="1"/>
          </p:cNvSpPr>
          <p:nvPr>
            <p:ph type="sldNum" sz="quarter" idx="12"/>
          </p:nvPr>
        </p:nvSpPr>
        <p:spPr>
          <a:xfrm>
            <a:off x="8869680" y="6356350"/>
            <a:ext cx="2743200" cy="365125"/>
          </a:xfrm>
        </p:spPr>
        <p:txBody>
          <a:bodyPr/>
          <a:lstStyle/>
          <a:p>
            <a:fld id="{B2DC25EE-239B-4C5F-AAD1-255A7D5F1EE2}" type="slidenum">
              <a:rPr lang="en-US" smtClean="0"/>
              <a:t>‹#›</a:t>
            </a:fld>
            <a:endParaRPr lang="en-US" dirty="0"/>
          </a:p>
        </p:txBody>
      </p:sp>
      <p:sp>
        <p:nvSpPr>
          <p:cNvPr id="8" name="Rectangle 7">
            <a:extLst>
              <a:ext uri="{FF2B5EF4-FFF2-40B4-BE49-F238E27FC236}">
                <a16:creationId xmlns:a16="http://schemas.microsoft.com/office/drawing/2014/main" id="{8D06CE56-3881-4ADA-8CEF-D18B02C242A3}"/>
              </a:ext>
            </a:extLst>
          </p:cNvPr>
          <p:cNvSpPr/>
          <p:nvPr/>
        </p:nvSpPr>
        <p:spPr>
          <a:xfrm rot="5400000">
            <a:off x="857544"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79F3C543-62EC-4433-9C93-A2CD8764E9B4}"/>
              </a:ext>
            </a:extLst>
          </p:cNvPr>
          <p:cNvSpPr/>
          <p:nvPr/>
        </p:nvSpPr>
        <p:spPr>
          <a:xfrm flipV="1">
            <a:off x="578652" y="4501201"/>
            <a:ext cx="1103469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158229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B32C18-E430-4EC7-BD7C-99D86D012231}"/>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8FC5012F-7119-4D94-9717-3862E1C9384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ED9A4A-D287-4207-9037-70DB007A1707}"/>
              </a:ext>
            </a:extLst>
          </p:cNvPr>
          <p:cNvSpPr>
            <a:spLocks noGrp="1"/>
          </p:cNvSpPr>
          <p:nvPr>
            <p:ph type="dt" sz="half" idx="10"/>
          </p:nvPr>
        </p:nvSpPr>
        <p:spPr/>
        <p:txBody>
          <a:bodyPr/>
          <a:lstStyle/>
          <a:p>
            <a:fld id="{02AC24A9-CCB6-4F8D-B8DB-C2F3692CFA5A}" type="datetimeFigureOut">
              <a:rPr lang="en-US" smtClean="0"/>
              <a:t>4/21/2026</a:t>
            </a:fld>
            <a:endParaRPr lang="en-US"/>
          </a:p>
        </p:txBody>
      </p:sp>
      <p:sp>
        <p:nvSpPr>
          <p:cNvPr id="5" name="Footer Placeholder 4">
            <a:extLst>
              <a:ext uri="{FF2B5EF4-FFF2-40B4-BE49-F238E27FC236}">
                <a16:creationId xmlns:a16="http://schemas.microsoft.com/office/drawing/2014/main" id="{61ECFCAC-80DB-43BB-B3F1-AC22BACEE3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679730-3487-4D94-A0DC-C21684963AB3}"/>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2686493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543C89D-929E-4CD1-BCCC-72A14C0335D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FED450EA-A577-4B76-A12F-650BEB20FD8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D2603B-9ACE-4FA9-805B-9B91EB63DF7D}"/>
              </a:ext>
            </a:extLst>
          </p:cNvPr>
          <p:cNvSpPr>
            <a:spLocks noGrp="1"/>
          </p:cNvSpPr>
          <p:nvPr>
            <p:ph type="dt" sz="half" idx="10"/>
          </p:nvPr>
        </p:nvSpPr>
        <p:spPr/>
        <p:txBody>
          <a:bodyPr/>
          <a:lstStyle/>
          <a:p>
            <a:fld id="{02AC24A9-CCB6-4F8D-B8DB-C2F3692CFA5A}" type="datetimeFigureOut">
              <a:rPr lang="en-US" smtClean="0"/>
              <a:t>4/21/2026</a:t>
            </a:fld>
            <a:endParaRPr lang="en-US"/>
          </a:p>
        </p:txBody>
      </p:sp>
      <p:sp>
        <p:nvSpPr>
          <p:cNvPr id="5" name="Footer Placeholder 4">
            <a:extLst>
              <a:ext uri="{FF2B5EF4-FFF2-40B4-BE49-F238E27FC236}">
                <a16:creationId xmlns:a16="http://schemas.microsoft.com/office/drawing/2014/main" id="{7ECE18AC-D6A9-4A61-885D-68E2B684A4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197AE4-AA47-4E14-8FFE-171FAE47F49E}"/>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4173613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D6FBB9D-1CAA-4D05-AB33-BABDFE17B843}"/>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0" name="Rectangle 9">
            <a:extLst>
              <a:ext uri="{FF2B5EF4-FFF2-40B4-BE49-F238E27FC236}">
                <a16:creationId xmlns:a16="http://schemas.microsoft.com/office/drawing/2014/main" id="{04727B71-B4B6-4823-80A1-68C40B475118}"/>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79A6DB05-9FB5-4B07-8675-74C23D4FD89D}"/>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8D358CF-0758-490A-A084-C46443B9ABE8}"/>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Content Placeholder 2">
            <a:extLst>
              <a:ext uri="{FF2B5EF4-FFF2-40B4-BE49-F238E27FC236}">
                <a16:creationId xmlns:a16="http://schemas.microsoft.com/office/drawing/2014/main" id="{21671183-B3CE-4F45-92FB-98290CA0E2CA}"/>
              </a:ext>
            </a:extLst>
          </p:cNvPr>
          <p:cNvSpPr>
            <a:spLocks noGrp="1"/>
          </p:cNvSpPr>
          <p:nvPr>
            <p:ph idx="1"/>
          </p:nvPr>
        </p:nvSpPr>
        <p:spPr>
          <a:xfrm>
            <a:off x="1115568" y="2478024"/>
            <a:ext cx="10168128"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D7DED67-27EC-4D43-A21C-093C1DB04813}"/>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4/21/2026</a:t>
            </a:fld>
            <a:endParaRPr lang="en-US"/>
          </a:p>
        </p:txBody>
      </p:sp>
      <p:sp>
        <p:nvSpPr>
          <p:cNvPr id="5" name="Footer Placeholder 4">
            <a:extLst>
              <a:ext uri="{FF2B5EF4-FFF2-40B4-BE49-F238E27FC236}">
                <a16:creationId xmlns:a16="http://schemas.microsoft.com/office/drawing/2014/main" id="{36747CE3-4890-4BC1-94DB-5D49D02C99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3C5AD3-D79A-4D46-B25B-822FE0252511}"/>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8088924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5AEDC5C-2E87-49C6-AB07-A95E5F39ED8E}"/>
              </a:ext>
            </a:extLst>
          </p:cNvPr>
          <p:cNvSpPr/>
          <p:nvPr/>
        </p:nvSpPr>
        <p:spPr>
          <a:xfrm>
            <a:off x="558210" y="4981421"/>
            <a:ext cx="11134956" cy="822960"/>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A57D88DE-E462-4C8A-BF99-609390DFB781}"/>
              </a:ext>
            </a:extLst>
          </p:cNvPr>
          <p:cNvSpPr/>
          <p:nvPr/>
        </p:nvSpPr>
        <p:spPr>
          <a:xfrm>
            <a:off x="498834" y="5118581"/>
            <a:ext cx="146304"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8E44900-E8BF-4B12-8BCB-41076E2B68C7}"/>
              </a:ext>
            </a:extLst>
          </p:cNvPr>
          <p:cNvSpPr>
            <a:spLocks noGrp="1"/>
          </p:cNvSpPr>
          <p:nvPr>
            <p:ph type="title"/>
          </p:nvPr>
        </p:nvSpPr>
        <p:spPr>
          <a:xfrm>
            <a:off x="557784" y="640080"/>
            <a:ext cx="10890504" cy="4114800"/>
          </a:xfrm>
        </p:spPr>
        <p:txBody>
          <a:bodyPr anchor="b">
            <a:normAutofit/>
          </a:bodyPr>
          <a:lstStyle>
            <a:lvl1pPr>
              <a:defRPr sz="6600"/>
            </a:lvl1pPr>
          </a:lstStyle>
          <a:p>
            <a:r>
              <a:rPr lang="en-US" dirty="0"/>
              <a:t>Click to edit Master title style</a:t>
            </a:r>
          </a:p>
        </p:txBody>
      </p:sp>
      <p:sp>
        <p:nvSpPr>
          <p:cNvPr id="3" name="Text Placeholder 2">
            <a:extLst>
              <a:ext uri="{FF2B5EF4-FFF2-40B4-BE49-F238E27FC236}">
                <a16:creationId xmlns:a16="http://schemas.microsoft.com/office/drawing/2014/main" id="{917741F9-B00F-4463-A257-6B66DABD9B4E}"/>
              </a:ext>
            </a:extLst>
          </p:cNvPr>
          <p:cNvSpPr>
            <a:spLocks noGrp="1"/>
          </p:cNvSpPr>
          <p:nvPr>
            <p:ph type="body" idx="1"/>
          </p:nvPr>
        </p:nvSpPr>
        <p:spPr>
          <a:xfrm>
            <a:off x="841248" y="5102352"/>
            <a:ext cx="10607040" cy="585216"/>
          </a:xfrm>
        </p:spPr>
        <p:txBody>
          <a:bodyPr anchor="ctr">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D48BFA7D-4401-4285-802B-1579165F0D6D}"/>
              </a:ext>
            </a:extLst>
          </p:cNvPr>
          <p:cNvSpPr>
            <a:spLocks noGrp="1"/>
          </p:cNvSpPr>
          <p:nvPr>
            <p:ph type="dt" sz="half" idx="10"/>
          </p:nvPr>
        </p:nvSpPr>
        <p:spPr/>
        <p:txBody>
          <a:bodyPr/>
          <a:lstStyle/>
          <a:p>
            <a:fld id="{02AC24A9-CCB6-4F8D-B8DB-C2F3692CFA5A}" type="datetimeFigureOut">
              <a:rPr lang="en-US" smtClean="0"/>
              <a:t>4/21/2026</a:t>
            </a:fld>
            <a:endParaRPr lang="en-US"/>
          </a:p>
        </p:txBody>
      </p:sp>
      <p:sp>
        <p:nvSpPr>
          <p:cNvPr id="5" name="Footer Placeholder 4">
            <a:extLst>
              <a:ext uri="{FF2B5EF4-FFF2-40B4-BE49-F238E27FC236}">
                <a16:creationId xmlns:a16="http://schemas.microsoft.com/office/drawing/2014/main" id="{49A909C5-AA19-4195-8376-9002D5DF46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AC3F32-46E0-47C8-8565-5969A475FDB0}"/>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0428474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076262E-36A0-40C6-ADE6-90CD9FB9B9EA}"/>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1" name="Rectangle 10">
            <a:extLst>
              <a:ext uri="{FF2B5EF4-FFF2-40B4-BE49-F238E27FC236}">
                <a16:creationId xmlns:a16="http://schemas.microsoft.com/office/drawing/2014/main" id="{42677A9B-4D1D-4D80-912C-24570140A650}"/>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03DC8C98-510F-48C9-82B2-9E4F760A68DF}"/>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7A078AE-0BC3-48F9-87EC-2DB0CCE7E2AE}"/>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Content Placeholder 2">
            <a:extLst>
              <a:ext uri="{FF2B5EF4-FFF2-40B4-BE49-F238E27FC236}">
                <a16:creationId xmlns:a16="http://schemas.microsoft.com/office/drawing/2014/main" id="{292A20DF-0829-4336-B59F-FF9D7AA9D8B6}"/>
              </a:ext>
            </a:extLst>
          </p:cNvPr>
          <p:cNvSpPr>
            <a:spLocks noGrp="1"/>
          </p:cNvSpPr>
          <p:nvPr>
            <p:ph sz="half" idx="1"/>
          </p:nvPr>
        </p:nvSpPr>
        <p:spPr>
          <a:xfrm>
            <a:off x="1115568" y="2478024"/>
            <a:ext cx="4937760"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7935D01C-CF67-4DF6-B96C-FFC9D5BF847B}"/>
              </a:ext>
            </a:extLst>
          </p:cNvPr>
          <p:cNvSpPr>
            <a:spLocks noGrp="1"/>
          </p:cNvSpPr>
          <p:nvPr>
            <p:ph sz="half" idx="2"/>
          </p:nvPr>
        </p:nvSpPr>
        <p:spPr>
          <a:xfrm>
            <a:off x="6345936" y="2478024"/>
            <a:ext cx="4937760"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29BBD797-6031-4F82-8726-EAB757027FF5}"/>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4/21/2026</a:t>
            </a:fld>
            <a:endParaRPr lang="en-US"/>
          </a:p>
        </p:txBody>
      </p:sp>
      <p:sp>
        <p:nvSpPr>
          <p:cNvPr id="6" name="Footer Placeholder 5">
            <a:extLst>
              <a:ext uri="{FF2B5EF4-FFF2-40B4-BE49-F238E27FC236}">
                <a16:creationId xmlns:a16="http://schemas.microsoft.com/office/drawing/2014/main" id="{76B3F71C-B897-4909-A75E-8716AD49C15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F78BC14-5BB1-405F-A6F3-C07230F085C8}"/>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8397048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6B671BDE-E45C-41A1-9B98-4A607D703855}"/>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Rectangle 12">
            <a:extLst>
              <a:ext uri="{FF2B5EF4-FFF2-40B4-BE49-F238E27FC236}">
                <a16:creationId xmlns:a16="http://schemas.microsoft.com/office/drawing/2014/main" id="{299500CE-917A-4D03-A7DF-71D8EBBC1537}"/>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C3D0D377-28B0-417D-886B-9483AF064975}"/>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F8F91F8-0767-40B5-A3AA-72931FC192EA}"/>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Text Placeholder 2">
            <a:extLst>
              <a:ext uri="{FF2B5EF4-FFF2-40B4-BE49-F238E27FC236}">
                <a16:creationId xmlns:a16="http://schemas.microsoft.com/office/drawing/2014/main" id="{AAAE0554-8BEE-4BF6-9519-51B8475D35E1}"/>
              </a:ext>
            </a:extLst>
          </p:cNvPr>
          <p:cNvSpPr>
            <a:spLocks noGrp="1"/>
          </p:cNvSpPr>
          <p:nvPr>
            <p:ph type="body" idx="1"/>
          </p:nvPr>
        </p:nvSpPr>
        <p:spPr>
          <a:xfrm>
            <a:off x="1115568" y="2372650"/>
            <a:ext cx="4937760"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FD4A358D-C930-48E0-B372-06A826B74C47}"/>
              </a:ext>
            </a:extLst>
          </p:cNvPr>
          <p:cNvSpPr>
            <a:spLocks noGrp="1"/>
          </p:cNvSpPr>
          <p:nvPr>
            <p:ph sz="half" idx="2"/>
          </p:nvPr>
        </p:nvSpPr>
        <p:spPr>
          <a:xfrm>
            <a:off x="1115568" y="3203688"/>
            <a:ext cx="4937760" cy="2968512"/>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83B6615E-4966-4150-83B6-C47591B36383}"/>
              </a:ext>
            </a:extLst>
          </p:cNvPr>
          <p:cNvSpPr>
            <a:spLocks noGrp="1"/>
          </p:cNvSpPr>
          <p:nvPr>
            <p:ph type="body" sz="quarter" idx="3"/>
          </p:nvPr>
        </p:nvSpPr>
        <p:spPr>
          <a:xfrm>
            <a:off x="6345936" y="2372650"/>
            <a:ext cx="4937760"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BD409F6B-C17B-4B4F-9F35-5068BDC4E2FD}"/>
              </a:ext>
            </a:extLst>
          </p:cNvPr>
          <p:cNvSpPr>
            <a:spLocks noGrp="1"/>
          </p:cNvSpPr>
          <p:nvPr>
            <p:ph sz="quarter" idx="4"/>
          </p:nvPr>
        </p:nvSpPr>
        <p:spPr>
          <a:xfrm>
            <a:off x="6345936" y="3203687"/>
            <a:ext cx="4937760" cy="2968511"/>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C8BC356D-052B-4A9B-8B2F-6665FD325AB3}"/>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4/21/2026</a:t>
            </a:fld>
            <a:endParaRPr lang="en-US"/>
          </a:p>
        </p:txBody>
      </p:sp>
      <p:sp>
        <p:nvSpPr>
          <p:cNvPr id="8" name="Footer Placeholder 7">
            <a:extLst>
              <a:ext uri="{FF2B5EF4-FFF2-40B4-BE49-F238E27FC236}">
                <a16:creationId xmlns:a16="http://schemas.microsoft.com/office/drawing/2014/main" id="{69C5E5FA-26A9-467C-93E3-8476142D1D4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279E50C-1E40-4B48-871B-E392428D20A3}"/>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9802297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8C0689C4-0DB3-408B-A956-40326B4AE4C4}"/>
              </a:ext>
            </a:extLst>
          </p:cNvPr>
          <p:cNvSpPr/>
          <p:nvPr/>
        </p:nvSpPr>
        <p:spPr>
          <a:xfrm>
            <a:off x="665853" y="1533525"/>
            <a:ext cx="10917063" cy="3790950"/>
          </a:xfrm>
          <a:prstGeom prst="rect">
            <a:avLst/>
          </a:prstGeom>
          <a:ln w="12700">
            <a:solidFill>
              <a:schemeClr val="tx2">
                <a:lumMod val="10000"/>
                <a:lumOff val="90000"/>
              </a:schemeClr>
            </a:solidFill>
          </a:ln>
          <a:effectLst>
            <a:outerShdw blurRad="50800" dist="38100" dir="2700000" algn="tl" rotWithShape="0">
              <a:schemeClr val="bg2">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56E1D10E-1C30-41BF-8C3B-C460C9B5597B}"/>
              </a:ext>
            </a:extLst>
          </p:cNvPr>
          <p:cNvSpPr/>
          <p:nvPr/>
        </p:nvSpPr>
        <p:spPr>
          <a:xfrm>
            <a:off x="609084" y="2971798"/>
            <a:ext cx="128016" cy="914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79454F2-0EE5-4888-AF4C-82F825E6226E}"/>
              </a:ext>
            </a:extLst>
          </p:cNvPr>
          <p:cNvSpPr>
            <a:spLocks noGrp="1"/>
          </p:cNvSpPr>
          <p:nvPr>
            <p:ph type="title"/>
          </p:nvPr>
        </p:nvSpPr>
        <p:spPr>
          <a:xfrm>
            <a:off x="1078992" y="1938528"/>
            <a:ext cx="10177272" cy="2990088"/>
          </a:xfrm>
        </p:spPr>
        <p:txBody>
          <a:bodyPr>
            <a:normAutofit/>
          </a:bodyPr>
          <a:lstStyle>
            <a:lvl1pPr>
              <a:defRPr sz="5400"/>
            </a:lvl1pPr>
          </a:lstStyle>
          <a:p>
            <a:r>
              <a:rPr lang="en-US" dirty="0"/>
              <a:t>Click to edit Master title style</a:t>
            </a:r>
          </a:p>
        </p:txBody>
      </p:sp>
      <p:sp>
        <p:nvSpPr>
          <p:cNvPr id="3" name="Date Placeholder 2">
            <a:extLst>
              <a:ext uri="{FF2B5EF4-FFF2-40B4-BE49-F238E27FC236}">
                <a16:creationId xmlns:a16="http://schemas.microsoft.com/office/drawing/2014/main" id="{67C91241-A315-4643-91E5-CF2C25CC903A}"/>
              </a:ext>
            </a:extLst>
          </p:cNvPr>
          <p:cNvSpPr>
            <a:spLocks noGrp="1"/>
          </p:cNvSpPr>
          <p:nvPr>
            <p:ph type="dt" sz="half" idx="10"/>
          </p:nvPr>
        </p:nvSpPr>
        <p:spPr/>
        <p:txBody>
          <a:bodyPr/>
          <a:lstStyle/>
          <a:p>
            <a:fld id="{02AC24A9-CCB6-4F8D-B8DB-C2F3692CFA5A}" type="datetimeFigureOut">
              <a:rPr lang="en-US" smtClean="0"/>
              <a:t>4/21/2026</a:t>
            </a:fld>
            <a:endParaRPr lang="en-US"/>
          </a:p>
        </p:txBody>
      </p:sp>
      <p:sp>
        <p:nvSpPr>
          <p:cNvPr id="4" name="Footer Placeholder 3">
            <a:extLst>
              <a:ext uri="{FF2B5EF4-FFF2-40B4-BE49-F238E27FC236}">
                <a16:creationId xmlns:a16="http://schemas.microsoft.com/office/drawing/2014/main" id="{22706D86-5479-487D-94C8-76093D84F37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7739411-CED6-43D4-868D-A65C4161A72B}"/>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45235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AC447E0-1D4D-4EF2-B81B-4B2400EE3EDB}"/>
              </a:ext>
            </a:extLst>
          </p:cNvPr>
          <p:cNvSpPr>
            <a:spLocks noGrp="1"/>
          </p:cNvSpPr>
          <p:nvPr>
            <p:ph type="dt" sz="half" idx="10"/>
          </p:nvPr>
        </p:nvSpPr>
        <p:spPr/>
        <p:txBody>
          <a:bodyPr/>
          <a:lstStyle/>
          <a:p>
            <a:fld id="{02AC24A9-CCB6-4F8D-B8DB-C2F3692CFA5A}" type="datetimeFigureOut">
              <a:rPr lang="en-US" smtClean="0"/>
              <a:t>4/21/2026</a:t>
            </a:fld>
            <a:endParaRPr lang="en-US"/>
          </a:p>
        </p:txBody>
      </p:sp>
      <p:sp>
        <p:nvSpPr>
          <p:cNvPr id="3" name="Footer Placeholder 2">
            <a:extLst>
              <a:ext uri="{FF2B5EF4-FFF2-40B4-BE49-F238E27FC236}">
                <a16:creationId xmlns:a16="http://schemas.microsoft.com/office/drawing/2014/main" id="{C9984CA0-2A78-4600-9F3D-19B09E790FE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440955-B18E-49D3-AE7B-B331200E34C5}"/>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0988648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FA417FE-CD1A-486F-A4AC-E4000A2FB18E}"/>
              </a:ext>
            </a:extLst>
          </p:cNvPr>
          <p:cNvSpPr/>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1318F0F5-812B-472C-9408-B80F2553F5E0}"/>
              </a:ext>
            </a:extLst>
          </p:cNvPr>
          <p:cNvSpPr/>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7F7751B-CD8F-4F5B-A903-1DCE5D1E8306}"/>
              </a:ext>
            </a:extLst>
          </p:cNvPr>
          <p:cNvSpPr>
            <a:spLocks noGrp="1"/>
          </p:cNvSpPr>
          <p:nvPr>
            <p:ph type="title"/>
          </p:nvPr>
        </p:nvSpPr>
        <p:spPr>
          <a:xfrm>
            <a:off x="868680" y="1709928"/>
            <a:ext cx="3099816" cy="1709928"/>
          </a:xfrm>
        </p:spPr>
        <p:txBody>
          <a:bodyPr tIns="45720" anchor="t">
            <a:normAutofit/>
          </a:bodyPr>
          <a:lstStyle>
            <a:lvl1pPr>
              <a:lnSpc>
                <a:spcPct val="100000"/>
              </a:lnSpc>
              <a:defRPr sz="3400"/>
            </a:lvl1pPr>
          </a:lstStyle>
          <a:p>
            <a:r>
              <a:rPr lang="en-US" dirty="0"/>
              <a:t>Click to edit Master title style</a:t>
            </a:r>
          </a:p>
        </p:txBody>
      </p:sp>
      <p:sp>
        <p:nvSpPr>
          <p:cNvPr id="3" name="Content Placeholder 2">
            <a:extLst>
              <a:ext uri="{FF2B5EF4-FFF2-40B4-BE49-F238E27FC236}">
                <a16:creationId xmlns:a16="http://schemas.microsoft.com/office/drawing/2014/main" id="{EFA55C8A-A0BB-441D-976F-EB56D4382DB6}"/>
              </a:ext>
            </a:extLst>
          </p:cNvPr>
          <p:cNvSpPr>
            <a:spLocks noGrp="1"/>
          </p:cNvSpPr>
          <p:nvPr>
            <p:ph idx="1"/>
          </p:nvPr>
        </p:nvSpPr>
        <p:spPr>
          <a:xfrm>
            <a:off x="4965192" y="1709928"/>
            <a:ext cx="6729984" cy="4096512"/>
          </a:xfrm>
        </p:spPr>
        <p:txBody>
          <a:bodyPr/>
          <a:lstStyle>
            <a:lvl1pPr>
              <a:defRPr sz="2800"/>
            </a:lvl1pPr>
            <a:lvl2pPr>
              <a:defRPr sz="24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37DE6A51-A2E5-4BFA-B571-9FDFE1BBFB44}"/>
              </a:ext>
            </a:extLst>
          </p:cNvPr>
          <p:cNvSpPr>
            <a:spLocks noGrp="1"/>
          </p:cNvSpPr>
          <p:nvPr>
            <p:ph type="body" sz="half" idx="2"/>
          </p:nvPr>
        </p:nvSpPr>
        <p:spPr>
          <a:xfrm>
            <a:off x="868680" y="3429000"/>
            <a:ext cx="3099816" cy="2066544"/>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3D92778A-DD4C-4651-9C53-8B0C44CD8805}"/>
              </a:ext>
            </a:extLst>
          </p:cNvPr>
          <p:cNvSpPr>
            <a:spLocks noGrp="1"/>
          </p:cNvSpPr>
          <p:nvPr>
            <p:ph type="dt" sz="half" idx="10"/>
          </p:nvPr>
        </p:nvSpPr>
        <p:spPr>
          <a:xfrm>
            <a:off x="868680" y="6356350"/>
            <a:ext cx="2743200" cy="365125"/>
          </a:xfrm>
        </p:spPr>
        <p:txBody>
          <a:bodyPr/>
          <a:lstStyle/>
          <a:p>
            <a:fld id="{02AC24A9-CCB6-4F8D-B8DB-C2F3692CFA5A}" type="datetimeFigureOut">
              <a:rPr lang="en-US" smtClean="0"/>
              <a:t>4/21/2026</a:t>
            </a:fld>
            <a:endParaRPr lang="en-US" dirty="0"/>
          </a:p>
        </p:txBody>
      </p:sp>
      <p:sp>
        <p:nvSpPr>
          <p:cNvPr id="6" name="Footer Placeholder 5">
            <a:extLst>
              <a:ext uri="{FF2B5EF4-FFF2-40B4-BE49-F238E27FC236}">
                <a16:creationId xmlns:a16="http://schemas.microsoft.com/office/drawing/2014/main" id="{9D6C7F66-2DFA-4146-BE1A-CE2890FE45E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285D185-B1B6-4D62-81BE-BE82C80ACA6C}"/>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2241321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68B77B5-211C-456E-B79F-306CC3619347}"/>
              </a:ext>
            </a:extLst>
          </p:cNvPr>
          <p:cNvSpPr/>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3B63C338-194D-4F23-ABEC-60A7EA96F302}"/>
              </a:ext>
            </a:extLst>
          </p:cNvPr>
          <p:cNvSpPr/>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0C04DCC-0E3E-4F05-9FAC-9FA6CA4B2BAE}"/>
              </a:ext>
            </a:extLst>
          </p:cNvPr>
          <p:cNvSpPr>
            <a:spLocks noGrp="1"/>
          </p:cNvSpPr>
          <p:nvPr>
            <p:ph type="title"/>
          </p:nvPr>
        </p:nvSpPr>
        <p:spPr>
          <a:xfrm>
            <a:off x="868680" y="1709928"/>
            <a:ext cx="3099816" cy="1709928"/>
          </a:xfrm>
        </p:spPr>
        <p:txBody>
          <a:bodyPr tIns="45720" anchor="t">
            <a:normAutofit/>
          </a:bodyPr>
          <a:lstStyle>
            <a:lvl1pPr>
              <a:lnSpc>
                <a:spcPct val="100000"/>
              </a:lnSpc>
              <a:defRPr sz="3400"/>
            </a:lvl1pPr>
          </a:lstStyle>
          <a:p>
            <a:r>
              <a:rPr lang="en-US" dirty="0"/>
              <a:t>Click to edit Master title style</a:t>
            </a:r>
          </a:p>
        </p:txBody>
      </p:sp>
      <p:sp>
        <p:nvSpPr>
          <p:cNvPr id="3" name="Picture Placeholder 2">
            <a:extLst>
              <a:ext uri="{FF2B5EF4-FFF2-40B4-BE49-F238E27FC236}">
                <a16:creationId xmlns:a16="http://schemas.microsoft.com/office/drawing/2014/main" id="{EBA29649-B19F-499E-8E9A-3577EAC8F031}"/>
              </a:ext>
            </a:extLst>
          </p:cNvPr>
          <p:cNvSpPr>
            <a:spLocks noGrp="1"/>
          </p:cNvSpPr>
          <p:nvPr>
            <p:ph type="pic" idx="1"/>
          </p:nvPr>
        </p:nvSpPr>
        <p:spPr>
          <a:xfrm>
            <a:off x="4965192" y="1161288"/>
            <a:ext cx="6729984" cy="4645152"/>
          </a:xfrm>
        </p:spPr>
        <p:txBody>
          <a:bodyPr>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1BC9EF2E-A8CD-41A1-B11A-0D8842797A98}"/>
              </a:ext>
            </a:extLst>
          </p:cNvPr>
          <p:cNvSpPr>
            <a:spLocks noGrp="1"/>
          </p:cNvSpPr>
          <p:nvPr>
            <p:ph type="body" sz="half" idx="2"/>
          </p:nvPr>
        </p:nvSpPr>
        <p:spPr>
          <a:xfrm>
            <a:off x="868680" y="3438144"/>
            <a:ext cx="3099816" cy="2057400"/>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B44257B5-0DE0-401F-9171-E8687A97DBA7}"/>
              </a:ext>
            </a:extLst>
          </p:cNvPr>
          <p:cNvSpPr>
            <a:spLocks noGrp="1"/>
          </p:cNvSpPr>
          <p:nvPr>
            <p:ph type="dt" sz="half" idx="10"/>
          </p:nvPr>
        </p:nvSpPr>
        <p:spPr>
          <a:xfrm>
            <a:off x="868680" y="6356350"/>
            <a:ext cx="2743200" cy="365125"/>
          </a:xfrm>
        </p:spPr>
        <p:txBody>
          <a:bodyPr/>
          <a:lstStyle/>
          <a:p>
            <a:fld id="{02AC24A9-CCB6-4F8D-B8DB-C2F3692CFA5A}" type="datetimeFigureOut">
              <a:rPr lang="en-US" smtClean="0"/>
              <a:t>4/21/2026</a:t>
            </a:fld>
            <a:endParaRPr lang="en-US"/>
          </a:p>
        </p:txBody>
      </p:sp>
      <p:sp>
        <p:nvSpPr>
          <p:cNvPr id="6" name="Footer Placeholder 5">
            <a:extLst>
              <a:ext uri="{FF2B5EF4-FFF2-40B4-BE49-F238E27FC236}">
                <a16:creationId xmlns:a16="http://schemas.microsoft.com/office/drawing/2014/main" id="{788CD9AD-D667-4FD4-AA34-428AA0BCD0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8770FB6-F273-4BA6-8B97-9835AC537871}"/>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8204284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B325BDE-35A4-4AAD-960B-C1415864AD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E459C78-0CC4-4552-93DD-49B4194D005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6744A3C-9C54-46A6-B3EF-5B36362423E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AC24A9-CCB6-4F8D-B8DB-C2F3692CFA5A}" type="datetimeFigureOut">
              <a:rPr lang="en-US" smtClean="0"/>
              <a:t>4/21/2026</a:t>
            </a:fld>
            <a:endParaRPr lang="en-US"/>
          </a:p>
        </p:txBody>
      </p:sp>
      <p:sp>
        <p:nvSpPr>
          <p:cNvPr id="5" name="Footer Placeholder 4">
            <a:extLst>
              <a:ext uri="{FF2B5EF4-FFF2-40B4-BE49-F238E27FC236}">
                <a16:creationId xmlns:a16="http://schemas.microsoft.com/office/drawing/2014/main" id="{07D5A696-7B4B-4181-A961-7D66556D507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3038CB5-8F4A-401D-A3A9-B27DC15B7A8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DC25EE-239B-4C5F-AAD1-255A7D5F1EE2}" type="slidenum">
              <a:rPr lang="en-US" smtClean="0"/>
              <a:t>‹#›</a:t>
            </a:fld>
            <a:endParaRPr lang="en-US"/>
          </a:p>
        </p:txBody>
      </p:sp>
    </p:spTree>
    <p:extLst>
      <p:ext uri="{BB962C8B-B14F-4D97-AF65-F5344CB8AC3E}">
        <p14:creationId xmlns:p14="http://schemas.microsoft.com/office/powerpoint/2010/main" val="643112046"/>
      </p:ext>
    </p:extLst>
  </p:cSld>
  <p:clrMap bg1="lt1" tx1="dk1" bg2="lt2" tx2="dk2" accent1="accent1" accent2="accent2" accent3="accent3" accent4="accent4" accent5="accent5" accent6="accent6" hlink="hlink" folHlink="folHlink"/>
  <p:sldLayoutIdLst>
    <p:sldLayoutId id="2147483671" r:id="rId1"/>
    <p:sldLayoutId id="2147483670" r:id="rId2"/>
    <p:sldLayoutId id="2147483669" r:id="rId3"/>
    <p:sldLayoutId id="2147483668" r:id="rId4"/>
    <p:sldLayoutId id="2147483667" r:id="rId5"/>
    <p:sldLayoutId id="2147483666" r:id="rId6"/>
    <p:sldLayoutId id="2147483665" r:id="rId7"/>
    <p:sldLayoutId id="2147483664" r:id="rId8"/>
    <p:sldLayoutId id="2147483663" r:id="rId9"/>
    <p:sldLayoutId id="2147483662" r:id="rId10"/>
    <p:sldLayoutId id="214748366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1.gif"/><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26E0BFB-CDF1-4990-8C11-AC849311E0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Video 3">
            <a:extLst>
              <a:ext uri="{FF2B5EF4-FFF2-40B4-BE49-F238E27FC236}">
                <a16:creationId xmlns:a16="http://schemas.microsoft.com/office/drawing/2014/main" id="{B6B769F6-89F9-41A9-85B8-9A2F216B2077}"/>
              </a:ext>
            </a:extLst>
          </p:cNvPr>
          <p:cNvPicPr>
            <a:picLocks noChangeAspect="1"/>
          </p:cNvPicPr>
          <p:nvPr>
            <a:videoFile r:link="rId2"/>
            <p:extLst>
              <p:ext uri="{DAA4B4D4-6D71-4841-9C94-3DE7FCFB9230}">
                <p14:media xmlns:p14="http://schemas.microsoft.com/office/powerpoint/2010/main" r:embed="rId1"/>
              </p:ext>
            </p:extLst>
          </p:nvPr>
        </p:nvPicPr>
        <p:blipFill rotWithShape="1">
          <a:blip r:embed="rId5"/>
          <a:srcRect t="284" r="1" b="1"/>
          <a:stretch/>
        </p:blipFill>
        <p:spPr>
          <a:xfrm>
            <a:off x="-2" y="10"/>
            <a:ext cx="12192002" cy="6857990"/>
          </a:xfrm>
          <a:prstGeom prst="rect">
            <a:avLst/>
          </a:prstGeom>
        </p:spPr>
      </p:pic>
      <p:sp>
        <p:nvSpPr>
          <p:cNvPr id="11" name="Rectangle 10">
            <a:extLst>
              <a:ext uri="{FF2B5EF4-FFF2-40B4-BE49-F238E27FC236}">
                <a16:creationId xmlns:a16="http://schemas.microsoft.com/office/drawing/2014/main" id="{6069A1F8-9BEB-4786-9694-FC48B2D75D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788244" y="0"/>
            <a:ext cx="9403756" cy="6858000"/>
          </a:xfrm>
          <a:prstGeom prst="rect">
            <a:avLst/>
          </a:prstGeom>
          <a:gradFill>
            <a:gsLst>
              <a:gs pos="58000">
                <a:schemeClr val="tx1">
                  <a:alpha val="30000"/>
                </a:schemeClr>
              </a:gs>
              <a:gs pos="30000">
                <a:schemeClr val="tx1">
                  <a:alpha val="20000"/>
                </a:schemeClr>
              </a:gs>
              <a:gs pos="0">
                <a:schemeClr val="tx1">
                  <a:alpha val="0"/>
                </a:schemeClr>
              </a:gs>
              <a:gs pos="100000">
                <a:schemeClr val="tx1">
                  <a:alpha val="3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8D6C1ED-7D36-EF4F-A995-53A79565A157}"/>
              </a:ext>
            </a:extLst>
          </p:cNvPr>
          <p:cNvSpPr>
            <a:spLocks noGrp="1"/>
          </p:cNvSpPr>
          <p:nvPr>
            <p:ph type="ctrTitle"/>
          </p:nvPr>
        </p:nvSpPr>
        <p:spPr>
          <a:xfrm>
            <a:off x="7848600" y="1122363"/>
            <a:ext cx="4023360" cy="2807208"/>
          </a:xfrm>
        </p:spPr>
        <p:txBody>
          <a:bodyPr anchor="b">
            <a:normAutofit/>
          </a:bodyPr>
          <a:lstStyle/>
          <a:p>
            <a:r>
              <a:rPr lang="en-AU" sz="3200" dirty="0">
                <a:solidFill>
                  <a:schemeClr val="bg1"/>
                </a:solidFill>
              </a:rPr>
              <a:t> Associations between numerical and categorical variables</a:t>
            </a:r>
            <a:endParaRPr lang="en-US" sz="3200" dirty="0">
              <a:solidFill>
                <a:schemeClr val="bg1"/>
              </a:solidFill>
            </a:endParaRPr>
          </a:p>
        </p:txBody>
      </p:sp>
      <p:sp>
        <p:nvSpPr>
          <p:cNvPr id="3" name="Subtitle 2">
            <a:extLst>
              <a:ext uri="{FF2B5EF4-FFF2-40B4-BE49-F238E27FC236}">
                <a16:creationId xmlns:a16="http://schemas.microsoft.com/office/drawing/2014/main" id="{7F593A97-2911-FC48-AFF7-3FF9CDFFD645}"/>
              </a:ext>
            </a:extLst>
          </p:cNvPr>
          <p:cNvSpPr>
            <a:spLocks noGrp="1"/>
          </p:cNvSpPr>
          <p:nvPr>
            <p:ph type="subTitle" idx="1"/>
          </p:nvPr>
        </p:nvSpPr>
        <p:spPr>
          <a:xfrm>
            <a:off x="7848600" y="3968496"/>
            <a:ext cx="4023360" cy="1208141"/>
          </a:xfrm>
        </p:spPr>
        <p:txBody>
          <a:bodyPr>
            <a:normAutofit/>
          </a:bodyPr>
          <a:lstStyle/>
          <a:p>
            <a:r>
              <a:rPr lang="en-US" sz="1600" dirty="0">
                <a:solidFill>
                  <a:schemeClr val="bg1"/>
                </a:solidFill>
              </a:rPr>
              <a:t>2B</a:t>
            </a:r>
          </a:p>
        </p:txBody>
      </p:sp>
    </p:spTree>
    <p:extLst>
      <p:ext uri="{BB962C8B-B14F-4D97-AF65-F5344CB8AC3E}">
        <p14:creationId xmlns:p14="http://schemas.microsoft.com/office/powerpoint/2010/main" val="3053293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160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mute="1">
                <p:cTn id="7" repeatCount="indefinite" fill="hold" display="0">
                  <p:stCondLst>
                    <p:cond delay="indefinite"/>
                  </p:stCondLst>
                </p:cTn>
                <p:tgtEl>
                  <p:spTgt spid="4"/>
                </p:tgtEl>
              </p:cMediaNode>
            </p:vide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87A14DF-9512-6D41-87CA-B017F5E92516}"/>
              </a:ext>
            </a:extLst>
          </p:cNvPr>
          <p:cNvPicPr>
            <a:picLocks noChangeAspect="1"/>
          </p:cNvPicPr>
          <p:nvPr/>
        </p:nvPicPr>
        <p:blipFill>
          <a:blip r:embed="rId2"/>
          <a:stretch>
            <a:fillRect/>
          </a:stretch>
        </p:blipFill>
        <p:spPr>
          <a:xfrm>
            <a:off x="1501458" y="0"/>
            <a:ext cx="9189084" cy="6858000"/>
          </a:xfrm>
          <a:prstGeom prst="rect">
            <a:avLst/>
          </a:prstGeom>
        </p:spPr>
      </p:pic>
    </p:spTree>
    <p:extLst>
      <p:ext uri="{BB962C8B-B14F-4D97-AF65-F5344CB8AC3E}">
        <p14:creationId xmlns:p14="http://schemas.microsoft.com/office/powerpoint/2010/main" val="19519653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AE67034-0A12-A440-B5DC-4878AC4A06FD}"/>
              </a:ext>
            </a:extLst>
          </p:cNvPr>
          <p:cNvPicPr>
            <a:picLocks noChangeAspect="1"/>
          </p:cNvPicPr>
          <p:nvPr/>
        </p:nvPicPr>
        <p:blipFill>
          <a:blip r:embed="rId2"/>
          <a:stretch>
            <a:fillRect/>
          </a:stretch>
        </p:blipFill>
        <p:spPr>
          <a:xfrm>
            <a:off x="0" y="0"/>
            <a:ext cx="12192000" cy="4715205"/>
          </a:xfrm>
          <a:prstGeom prst="rect">
            <a:avLst/>
          </a:prstGeom>
        </p:spPr>
      </p:pic>
      <p:sp>
        <p:nvSpPr>
          <p:cNvPr id="3" name="Rectangle 2">
            <a:extLst>
              <a:ext uri="{FF2B5EF4-FFF2-40B4-BE49-F238E27FC236}">
                <a16:creationId xmlns:a16="http://schemas.microsoft.com/office/drawing/2014/main" id="{ADAEEE78-E104-0245-B274-6585DA75E040}"/>
              </a:ext>
            </a:extLst>
          </p:cNvPr>
          <p:cNvSpPr/>
          <p:nvPr/>
        </p:nvSpPr>
        <p:spPr>
          <a:xfrm>
            <a:off x="188686" y="4965362"/>
            <a:ext cx="12003314" cy="1384995"/>
          </a:xfrm>
          <a:prstGeom prst="rect">
            <a:avLst/>
          </a:prstGeom>
        </p:spPr>
        <p:txBody>
          <a:bodyPr wrap="square">
            <a:spAutoFit/>
          </a:bodyPr>
          <a:lstStyle/>
          <a:p>
            <a:r>
              <a:rPr lang="en-AU" sz="2800" b="0" i="0" dirty="0">
                <a:solidFill>
                  <a:srgbClr val="009EC6"/>
                </a:solidFill>
                <a:effectLst/>
                <a:latin typeface="Abadi"/>
              </a:rPr>
              <a:t>Yes: the median life expectancy in </a:t>
            </a:r>
            <a:r>
              <a:rPr lang="en-AU" sz="2800" b="0" i="0" u="none" strike="noStrike" dirty="0">
                <a:solidFill>
                  <a:srgbClr val="009EC6"/>
                </a:solidFill>
                <a:effectLst/>
                <a:latin typeface="Abadi"/>
              </a:rPr>
              <a:t>2010</a:t>
            </a:r>
            <a:r>
              <a:rPr lang="en-AU" sz="2800" b="0" i="0" dirty="0">
                <a:solidFill>
                  <a:srgbClr val="009EC6"/>
                </a:solidFill>
                <a:effectLst/>
                <a:latin typeface="Abadi"/>
              </a:rPr>
              <a:t> (</a:t>
            </a:r>
            <a:r>
              <a:rPr lang="en-AU" sz="2800" b="0" i="0" u="none" strike="noStrike" dirty="0">
                <a:solidFill>
                  <a:srgbClr val="009EC6"/>
                </a:solidFill>
                <a:effectLst/>
                <a:latin typeface="Abadi"/>
              </a:rPr>
              <a:t>𝑀=76 </a:t>
            </a:r>
            <a:r>
              <a:rPr lang="en-AU" sz="2800" b="0" i="0" dirty="0">
                <a:solidFill>
                  <a:srgbClr val="009EC6"/>
                </a:solidFill>
                <a:effectLst/>
                <a:latin typeface="Abadi"/>
              </a:rPr>
              <a:t>years) is considerably higher than the median life expectancy in </a:t>
            </a:r>
            <a:r>
              <a:rPr lang="en-AU" sz="2800" b="0" i="0" u="none" strike="noStrike" dirty="0">
                <a:solidFill>
                  <a:srgbClr val="009EC6"/>
                </a:solidFill>
                <a:effectLst/>
                <a:latin typeface="Abadi"/>
              </a:rPr>
              <a:t>1970</a:t>
            </a:r>
            <a:r>
              <a:rPr lang="en-AU" sz="2800" b="0" i="0" dirty="0">
                <a:solidFill>
                  <a:srgbClr val="009EC6"/>
                </a:solidFill>
                <a:effectLst/>
                <a:latin typeface="Abadi"/>
              </a:rPr>
              <a:t> (</a:t>
            </a:r>
            <a:r>
              <a:rPr lang="en-AU" sz="2800" b="0" i="0" u="none" strike="noStrike" dirty="0">
                <a:solidFill>
                  <a:srgbClr val="009EC6"/>
                </a:solidFill>
                <a:effectLst/>
                <a:latin typeface="Abadi"/>
              </a:rPr>
              <a:t>𝑀=67 </a:t>
            </a:r>
            <a:r>
              <a:rPr lang="en-AU" sz="2800" b="0" i="0" dirty="0">
                <a:solidFill>
                  <a:srgbClr val="009EC6"/>
                </a:solidFill>
                <a:effectLst/>
                <a:latin typeface="Abadi"/>
              </a:rPr>
              <a:t>years). This indicates that life expectancy is increasing over time.</a:t>
            </a:r>
            <a:endParaRPr lang="en-US" sz="2800" dirty="0">
              <a:latin typeface="Abadi"/>
            </a:endParaRPr>
          </a:p>
        </p:txBody>
      </p:sp>
      <p:sp>
        <p:nvSpPr>
          <p:cNvPr id="4" name="Rectangle 3">
            <a:extLst>
              <a:ext uri="{FF2B5EF4-FFF2-40B4-BE49-F238E27FC236}">
                <a16:creationId xmlns:a16="http://schemas.microsoft.com/office/drawing/2014/main" id="{5578BE75-C137-1D48-A943-EFE4E38E2006}"/>
              </a:ext>
            </a:extLst>
          </p:cNvPr>
          <p:cNvSpPr/>
          <p:nvPr/>
        </p:nvSpPr>
        <p:spPr>
          <a:xfrm>
            <a:off x="7953620" y="2383619"/>
            <a:ext cx="1119217" cy="523220"/>
          </a:xfrm>
          <a:prstGeom prst="rect">
            <a:avLst/>
          </a:prstGeom>
        </p:spPr>
        <p:txBody>
          <a:bodyPr wrap="none">
            <a:spAutoFit/>
          </a:bodyPr>
          <a:lstStyle/>
          <a:p>
            <a:r>
              <a:rPr lang="en-AU" sz="2800" dirty="0">
                <a:solidFill>
                  <a:srgbClr val="009EC6"/>
                </a:solidFill>
                <a:latin typeface="Open Sans"/>
              </a:rPr>
              <a:t>M=76 </a:t>
            </a:r>
            <a:endParaRPr lang="en-US" sz="2800" dirty="0"/>
          </a:p>
        </p:txBody>
      </p:sp>
      <p:sp>
        <p:nvSpPr>
          <p:cNvPr id="5" name="Rectangle 4">
            <a:extLst>
              <a:ext uri="{FF2B5EF4-FFF2-40B4-BE49-F238E27FC236}">
                <a16:creationId xmlns:a16="http://schemas.microsoft.com/office/drawing/2014/main" id="{7F42242D-E0C0-F442-A488-1F09171C782B}"/>
              </a:ext>
            </a:extLst>
          </p:cNvPr>
          <p:cNvSpPr/>
          <p:nvPr/>
        </p:nvSpPr>
        <p:spPr>
          <a:xfrm>
            <a:off x="2147905" y="2645229"/>
            <a:ext cx="1119217" cy="523220"/>
          </a:xfrm>
          <a:prstGeom prst="rect">
            <a:avLst/>
          </a:prstGeom>
        </p:spPr>
        <p:txBody>
          <a:bodyPr wrap="none">
            <a:spAutoFit/>
          </a:bodyPr>
          <a:lstStyle/>
          <a:p>
            <a:r>
              <a:rPr lang="en-AU" sz="2800" dirty="0">
                <a:solidFill>
                  <a:srgbClr val="009EC6"/>
                </a:solidFill>
                <a:latin typeface="Open Sans"/>
              </a:rPr>
              <a:t>M=67 </a:t>
            </a:r>
            <a:endParaRPr lang="en-US" sz="2800" dirty="0"/>
          </a:p>
        </p:txBody>
      </p:sp>
    </p:spTree>
    <p:extLst>
      <p:ext uri="{BB962C8B-B14F-4D97-AF65-F5344CB8AC3E}">
        <p14:creationId xmlns:p14="http://schemas.microsoft.com/office/powerpoint/2010/main" val="3432076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ppt_x"/>
                                          </p:val>
                                        </p:tav>
                                        <p:tav tm="100000">
                                          <p:val>
                                            <p:strVal val="#ppt_x"/>
                                          </p:val>
                                        </p:tav>
                                      </p:tavLst>
                                    </p:anim>
                                    <p:anim calcmode="lin" valueType="num">
                                      <p:cBhvr additive="base">
                                        <p:cTn id="2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D4405C7-6B96-5E44-AC64-57F84B177022}"/>
              </a:ext>
            </a:extLst>
          </p:cNvPr>
          <p:cNvPicPr>
            <a:picLocks noChangeAspect="1"/>
          </p:cNvPicPr>
          <p:nvPr/>
        </p:nvPicPr>
        <p:blipFill>
          <a:blip r:embed="rId2"/>
          <a:stretch>
            <a:fillRect/>
          </a:stretch>
        </p:blipFill>
        <p:spPr>
          <a:xfrm>
            <a:off x="1518720" y="0"/>
            <a:ext cx="9154559" cy="6858000"/>
          </a:xfrm>
          <a:prstGeom prst="rect">
            <a:avLst/>
          </a:prstGeom>
        </p:spPr>
      </p:pic>
      <p:pic>
        <p:nvPicPr>
          <p:cNvPr id="4" name="Picture 3">
            <a:extLst>
              <a:ext uri="{FF2B5EF4-FFF2-40B4-BE49-F238E27FC236}">
                <a16:creationId xmlns:a16="http://schemas.microsoft.com/office/drawing/2014/main" id="{FD774BD7-20E9-1340-AFFB-A7DADEC8E5DC}"/>
              </a:ext>
            </a:extLst>
          </p:cNvPr>
          <p:cNvPicPr>
            <a:picLocks noChangeAspect="1"/>
          </p:cNvPicPr>
          <p:nvPr/>
        </p:nvPicPr>
        <p:blipFill>
          <a:blip r:embed="rId3"/>
          <a:stretch>
            <a:fillRect/>
          </a:stretch>
        </p:blipFill>
        <p:spPr>
          <a:xfrm>
            <a:off x="923914" y="366452"/>
            <a:ext cx="9154560" cy="659958"/>
          </a:xfrm>
          <a:prstGeom prst="rect">
            <a:avLst/>
          </a:prstGeom>
        </p:spPr>
      </p:pic>
      <p:pic>
        <p:nvPicPr>
          <p:cNvPr id="3" name="Picture 2">
            <a:extLst>
              <a:ext uri="{FF2B5EF4-FFF2-40B4-BE49-F238E27FC236}">
                <a16:creationId xmlns:a16="http://schemas.microsoft.com/office/drawing/2014/main" id="{707D1E70-FC42-F84A-9AC5-73894D1473C2}"/>
              </a:ext>
            </a:extLst>
          </p:cNvPr>
          <p:cNvPicPr>
            <a:picLocks noChangeAspect="1"/>
          </p:cNvPicPr>
          <p:nvPr/>
        </p:nvPicPr>
        <p:blipFill>
          <a:blip r:embed="rId4"/>
          <a:stretch>
            <a:fillRect/>
          </a:stretch>
        </p:blipFill>
        <p:spPr>
          <a:xfrm>
            <a:off x="3914248" y="442040"/>
            <a:ext cx="2362200" cy="508782"/>
          </a:xfrm>
          <a:prstGeom prst="rect">
            <a:avLst/>
          </a:prstGeom>
        </p:spPr>
      </p:pic>
    </p:spTree>
    <p:extLst>
      <p:ext uri="{BB962C8B-B14F-4D97-AF65-F5344CB8AC3E}">
        <p14:creationId xmlns:p14="http://schemas.microsoft.com/office/powerpoint/2010/main" val="9314817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F35BB60-56F8-A742-B71A-41EC9ADB908F}"/>
              </a:ext>
            </a:extLst>
          </p:cNvPr>
          <p:cNvPicPr>
            <a:picLocks noChangeAspect="1"/>
          </p:cNvPicPr>
          <p:nvPr/>
        </p:nvPicPr>
        <p:blipFill>
          <a:blip r:embed="rId2"/>
          <a:stretch>
            <a:fillRect/>
          </a:stretch>
        </p:blipFill>
        <p:spPr>
          <a:xfrm>
            <a:off x="1375682" y="0"/>
            <a:ext cx="9444264" cy="3531434"/>
          </a:xfrm>
          <a:prstGeom prst="rect">
            <a:avLst/>
          </a:prstGeom>
        </p:spPr>
      </p:pic>
      <p:pic>
        <p:nvPicPr>
          <p:cNvPr id="3" name="Picture 2">
            <a:extLst>
              <a:ext uri="{FF2B5EF4-FFF2-40B4-BE49-F238E27FC236}">
                <a16:creationId xmlns:a16="http://schemas.microsoft.com/office/drawing/2014/main" id="{FE8D2E35-3DC2-7246-8131-2A1DCFA8E01B}"/>
              </a:ext>
            </a:extLst>
          </p:cNvPr>
          <p:cNvPicPr>
            <a:picLocks noChangeAspect="1"/>
          </p:cNvPicPr>
          <p:nvPr/>
        </p:nvPicPr>
        <p:blipFill>
          <a:blip r:embed="rId3"/>
          <a:stretch>
            <a:fillRect/>
          </a:stretch>
        </p:blipFill>
        <p:spPr>
          <a:xfrm>
            <a:off x="1060450" y="3512460"/>
            <a:ext cx="10121900" cy="1295400"/>
          </a:xfrm>
          <a:prstGeom prst="rect">
            <a:avLst/>
          </a:prstGeom>
        </p:spPr>
      </p:pic>
      <p:pic>
        <p:nvPicPr>
          <p:cNvPr id="4" name="Picture 3">
            <a:extLst>
              <a:ext uri="{FF2B5EF4-FFF2-40B4-BE49-F238E27FC236}">
                <a16:creationId xmlns:a16="http://schemas.microsoft.com/office/drawing/2014/main" id="{8FE28F21-0D38-5D49-A1B0-2504F39D2938}"/>
              </a:ext>
            </a:extLst>
          </p:cNvPr>
          <p:cNvPicPr>
            <a:picLocks noChangeAspect="1"/>
          </p:cNvPicPr>
          <p:nvPr/>
        </p:nvPicPr>
        <p:blipFill>
          <a:blip r:embed="rId4"/>
          <a:stretch>
            <a:fillRect/>
          </a:stretch>
        </p:blipFill>
        <p:spPr>
          <a:xfrm>
            <a:off x="1074964" y="4664983"/>
            <a:ext cx="10121900" cy="1066800"/>
          </a:xfrm>
          <a:prstGeom prst="rect">
            <a:avLst/>
          </a:prstGeom>
        </p:spPr>
      </p:pic>
      <p:pic>
        <p:nvPicPr>
          <p:cNvPr id="5" name="Picture 4">
            <a:extLst>
              <a:ext uri="{FF2B5EF4-FFF2-40B4-BE49-F238E27FC236}">
                <a16:creationId xmlns:a16="http://schemas.microsoft.com/office/drawing/2014/main" id="{A9B35D11-E0D7-C74F-85FA-26C60F2B9808}"/>
              </a:ext>
            </a:extLst>
          </p:cNvPr>
          <p:cNvPicPr>
            <a:picLocks noChangeAspect="1"/>
          </p:cNvPicPr>
          <p:nvPr/>
        </p:nvPicPr>
        <p:blipFill>
          <a:blip r:embed="rId5"/>
          <a:stretch>
            <a:fillRect/>
          </a:stretch>
        </p:blipFill>
        <p:spPr>
          <a:xfrm>
            <a:off x="1078592" y="5627006"/>
            <a:ext cx="10096500" cy="1257300"/>
          </a:xfrm>
          <a:prstGeom prst="rect">
            <a:avLst/>
          </a:prstGeom>
        </p:spPr>
      </p:pic>
      <p:sp>
        <p:nvSpPr>
          <p:cNvPr id="6" name="Rectangle 5">
            <a:extLst>
              <a:ext uri="{FF2B5EF4-FFF2-40B4-BE49-F238E27FC236}">
                <a16:creationId xmlns:a16="http://schemas.microsoft.com/office/drawing/2014/main" id="{59C034F4-A8CF-A547-8064-E947004E4EC3}"/>
              </a:ext>
            </a:extLst>
          </p:cNvPr>
          <p:cNvSpPr/>
          <p:nvPr/>
        </p:nvSpPr>
        <p:spPr>
          <a:xfrm>
            <a:off x="3833874" y="3556394"/>
            <a:ext cx="2027799" cy="369332"/>
          </a:xfrm>
          <a:prstGeom prst="rect">
            <a:avLst/>
          </a:prstGeom>
        </p:spPr>
        <p:txBody>
          <a:bodyPr wrap="none">
            <a:spAutoFit/>
          </a:bodyPr>
          <a:lstStyle/>
          <a:p>
            <a:r>
              <a:rPr lang="en-AU" dirty="0">
                <a:solidFill>
                  <a:srgbClr val="000000"/>
                </a:solidFill>
                <a:latin typeface="Open Sans"/>
              </a:rPr>
              <a:t>comparing </a:t>
            </a:r>
            <a:r>
              <a:rPr lang="en-AU" i="1" dirty="0">
                <a:solidFill>
                  <a:srgbClr val="000000"/>
                </a:solidFill>
                <a:latin typeface="Open Sans"/>
              </a:rPr>
              <a:t>medians</a:t>
            </a:r>
            <a:endParaRPr lang="en-US" dirty="0"/>
          </a:p>
        </p:txBody>
      </p:sp>
      <p:sp>
        <p:nvSpPr>
          <p:cNvPr id="7" name="Rectangle 6">
            <a:extLst>
              <a:ext uri="{FF2B5EF4-FFF2-40B4-BE49-F238E27FC236}">
                <a16:creationId xmlns:a16="http://schemas.microsoft.com/office/drawing/2014/main" id="{49AE4DFF-9554-3540-91AE-ED331F1A92B6}"/>
              </a:ext>
            </a:extLst>
          </p:cNvPr>
          <p:cNvSpPr/>
          <p:nvPr/>
        </p:nvSpPr>
        <p:spPr>
          <a:xfrm>
            <a:off x="3772721" y="4715823"/>
            <a:ext cx="3099438" cy="369332"/>
          </a:xfrm>
          <a:prstGeom prst="rect">
            <a:avLst/>
          </a:prstGeom>
        </p:spPr>
        <p:txBody>
          <a:bodyPr wrap="none">
            <a:spAutoFit/>
          </a:bodyPr>
          <a:lstStyle/>
          <a:p>
            <a:r>
              <a:rPr lang="en-AU" dirty="0">
                <a:solidFill>
                  <a:srgbClr val="000000"/>
                </a:solidFill>
                <a:latin typeface="Abadi"/>
              </a:rPr>
              <a:t>comparing 𝐼𝑄𝑅s and/or </a:t>
            </a:r>
            <a:r>
              <a:rPr lang="en-AU" i="1" dirty="0">
                <a:solidFill>
                  <a:srgbClr val="000000"/>
                </a:solidFill>
                <a:latin typeface="Abadi"/>
              </a:rPr>
              <a:t>ranges</a:t>
            </a:r>
            <a:endParaRPr lang="en-US" dirty="0">
              <a:latin typeface="Abadi"/>
            </a:endParaRPr>
          </a:p>
        </p:txBody>
      </p:sp>
      <p:sp>
        <p:nvSpPr>
          <p:cNvPr id="8" name="Rectangle 7">
            <a:extLst>
              <a:ext uri="{FF2B5EF4-FFF2-40B4-BE49-F238E27FC236}">
                <a16:creationId xmlns:a16="http://schemas.microsoft.com/office/drawing/2014/main" id="{A08A4DD7-3ADC-214A-BD48-90F0C224A03A}"/>
              </a:ext>
            </a:extLst>
          </p:cNvPr>
          <p:cNvSpPr/>
          <p:nvPr/>
        </p:nvSpPr>
        <p:spPr>
          <a:xfrm>
            <a:off x="3758207" y="5633376"/>
            <a:ext cx="1939634" cy="369332"/>
          </a:xfrm>
          <a:prstGeom prst="rect">
            <a:avLst/>
          </a:prstGeom>
        </p:spPr>
        <p:txBody>
          <a:bodyPr wrap="none">
            <a:spAutoFit/>
          </a:bodyPr>
          <a:lstStyle/>
          <a:p>
            <a:r>
              <a:rPr lang="en-AU" dirty="0">
                <a:solidFill>
                  <a:srgbClr val="000000"/>
                </a:solidFill>
                <a:latin typeface="Open Sans"/>
              </a:rPr>
              <a:t>comparing </a:t>
            </a:r>
            <a:r>
              <a:rPr lang="en-AU" i="1" dirty="0">
                <a:solidFill>
                  <a:srgbClr val="000000"/>
                </a:solidFill>
                <a:latin typeface="Open Sans"/>
              </a:rPr>
              <a:t>shapes</a:t>
            </a:r>
            <a:r>
              <a:rPr lang="en-AU" dirty="0">
                <a:solidFill>
                  <a:srgbClr val="000000"/>
                </a:solidFill>
                <a:latin typeface="Open Sans"/>
              </a:rPr>
              <a:t>.</a:t>
            </a:r>
            <a:endParaRPr lang="en-US" dirty="0"/>
          </a:p>
        </p:txBody>
      </p:sp>
    </p:spTree>
    <p:extLst>
      <p:ext uri="{BB962C8B-B14F-4D97-AF65-F5344CB8AC3E}">
        <p14:creationId xmlns:p14="http://schemas.microsoft.com/office/powerpoint/2010/main" val="2448406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additive="base">
                                        <p:cTn id="31" dur="500" fill="hold"/>
                                        <p:tgtEl>
                                          <p:spTgt spid="4"/>
                                        </p:tgtEl>
                                        <p:attrNameLst>
                                          <p:attrName>ppt_x</p:attrName>
                                        </p:attrNameLst>
                                      </p:cBhvr>
                                      <p:tavLst>
                                        <p:tav tm="0">
                                          <p:val>
                                            <p:strVal val="#ppt_x"/>
                                          </p:val>
                                        </p:tav>
                                        <p:tav tm="100000">
                                          <p:val>
                                            <p:strVal val="#ppt_x"/>
                                          </p:val>
                                        </p:tav>
                                      </p:tavLst>
                                    </p:anim>
                                    <p:anim calcmode="lin" valueType="num">
                                      <p:cBhvr additive="base">
                                        <p:cTn id="3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500" fill="hold"/>
                                        <p:tgtEl>
                                          <p:spTgt spid="8"/>
                                        </p:tgtEl>
                                        <p:attrNameLst>
                                          <p:attrName>ppt_x</p:attrName>
                                        </p:attrNameLst>
                                      </p:cBhvr>
                                      <p:tavLst>
                                        <p:tav tm="0">
                                          <p:val>
                                            <p:strVal val="#ppt_x"/>
                                          </p:val>
                                        </p:tav>
                                        <p:tav tm="100000">
                                          <p:val>
                                            <p:strVal val="#ppt_x"/>
                                          </p:val>
                                        </p:tav>
                                      </p:tavLst>
                                    </p:anim>
                                    <p:anim calcmode="lin" valueType="num">
                                      <p:cBhvr additive="base">
                                        <p:cTn id="3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5"/>
                                        </p:tgtEl>
                                        <p:attrNameLst>
                                          <p:attrName>style.visibility</p:attrName>
                                        </p:attrNameLst>
                                      </p:cBhvr>
                                      <p:to>
                                        <p:strVal val="visible"/>
                                      </p:to>
                                    </p:set>
                                    <p:anim calcmode="lin" valueType="num">
                                      <p:cBhvr additive="base">
                                        <p:cTn id="43" dur="500" fill="hold"/>
                                        <p:tgtEl>
                                          <p:spTgt spid="5"/>
                                        </p:tgtEl>
                                        <p:attrNameLst>
                                          <p:attrName>ppt_x</p:attrName>
                                        </p:attrNameLst>
                                      </p:cBhvr>
                                      <p:tavLst>
                                        <p:tav tm="0">
                                          <p:val>
                                            <p:strVal val="#ppt_x"/>
                                          </p:val>
                                        </p:tav>
                                        <p:tav tm="100000">
                                          <p:val>
                                            <p:strVal val="#ppt_x"/>
                                          </p:val>
                                        </p:tav>
                                      </p:tavLst>
                                    </p:anim>
                                    <p:anim calcmode="lin" valueType="num">
                                      <p:cBhvr additive="base">
                                        <p:cTn id="4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3">
            <a:extLst>
              <a:ext uri="{FF2B5EF4-FFF2-40B4-BE49-F238E27FC236}">
                <a16:creationId xmlns:a16="http://schemas.microsoft.com/office/drawing/2014/main" id="{2055705F-6470-DB4D-BE37-E9F644187241}"/>
              </a:ext>
            </a:extLst>
          </p:cNvPr>
          <p:cNvSpPr txBox="1">
            <a:spLocks noChangeArrowheads="1"/>
          </p:cNvSpPr>
          <p:nvPr/>
        </p:nvSpPr>
        <p:spPr bwMode="auto">
          <a:xfrm>
            <a:off x="838200" y="459863"/>
            <a:ext cx="10515600" cy="1004594"/>
          </a:xfrm>
          <a:prstGeom prst="rect">
            <a:avLst/>
          </a:prstGeom>
        </p:spPr>
        <p:txBody>
          <a:bodyPr vert="horz" lIns="91440" tIns="45720" rIns="91440" bIns="45720" rtlCol="0" anchor="ctr">
            <a:normAutofit/>
          </a:bodyPr>
          <a:lstStyle/>
          <a:p>
            <a:pPr marL="0" lvl="2" algn="ctr">
              <a:lnSpc>
                <a:spcPct val="90000"/>
              </a:lnSpc>
              <a:spcBef>
                <a:spcPct val="0"/>
              </a:spcBef>
              <a:spcAft>
                <a:spcPts val="600"/>
              </a:spcAft>
              <a:defRPr/>
            </a:pPr>
            <a:r>
              <a:rPr lang="en-US" sz="4400" b="0" i="1" kern="1200" cap="all" dirty="0">
                <a:latin typeface="+mj-lt"/>
                <a:ea typeface="+mj-ea"/>
                <a:cs typeface="+mj-cs"/>
              </a:rPr>
              <a:t>exercises &amp; Summary Book</a:t>
            </a:r>
          </a:p>
        </p:txBody>
      </p:sp>
      <p:graphicFrame>
        <p:nvGraphicFramePr>
          <p:cNvPr id="6" name="Content Placeholder 2">
            <a:extLst>
              <a:ext uri="{FF2B5EF4-FFF2-40B4-BE49-F238E27FC236}">
                <a16:creationId xmlns:a16="http://schemas.microsoft.com/office/drawing/2014/main" id="{F2C4DA58-F559-144D-9EC8-248EF35C1C15}"/>
              </a:ext>
            </a:extLst>
          </p:cNvPr>
          <p:cNvGraphicFramePr>
            <a:graphicFrameLocks noGrp="1"/>
          </p:cNvGraphicFramePr>
          <p:nvPr>
            <p:ph idx="1"/>
            <p:extLst>
              <p:ext uri="{D42A27DB-BD31-4B8C-83A1-F6EECF244321}">
                <p14:modId xmlns:p14="http://schemas.microsoft.com/office/powerpoint/2010/main" val="2871823533"/>
              </p:ext>
            </p:extLst>
          </p:nvPr>
        </p:nvGraphicFramePr>
        <p:xfrm>
          <a:off x="838200" y="1800911"/>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16607293"/>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94D28C0-20F4-6A48-4808-3677FA34259D}"/>
              </a:ext>
            </a:extLst>
          </p:cNvPr>
          <p:cNvPicPr>
            <a:picLocks noChangeAspect="1"/>
          </p:cNvPicPr>
          <p:nvPr/>
        </p:nvPicPr>
        <p:blipFill>
          <a:blip r:embed="rId2"/>
          <a:stretch>
            <a:fillRect/>
          </a:stretch>
        </p:blipFill>
        <p:spPr>
          <a:xfrm>
            <a:off x="32658" y="1309519"/>
            <a:ext cx="12132435" cy="3251595"/>
          </a:xfrm>
          <a:prstGeom prst="rect">
            <a:avLst/>
          </a:prstGeom>
        </p:spPr>
      </p:pic>
    </p:spTree>
    <p:extLst>
      <p:ext uri="{BB962C8B-B14F-4D97-AF65-F5344CB8AC3E}">
        <p14:creationId xmlns:p14="http://schemas.microsoft.com/office/powerpoint/2010/main" val="1321540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7824746-7964-196F-2889-D979770B8161}"/>
              </a:ext>
            </a:extLst>
          </p:cNvPr>
          <p:cNvPicPr>
            <a:picLocks noChangeAspect="1"/>
          </p:cNvPicPr>
          <p:nvPr/>
        </p:nvPicPr>
        <p:blipFill>
          <a:blip r:embed="rId2"/>
          <a:stretch>
            <a:fillRect/>
          </a:stretch>
        </p:blipFill>
        <p:spPr>
          <a:xfrm>
            <a:off x="43543" y="0"/>
            <a:ext cx="12096092" cy="6172200"/>
          </a:xfrm>
          <a:prstGeom prst="rect">
            <a:avLst/>
          </a:prstGeom>
        </p:spPr>
      </p:pic>
      <p:pic>
        <p:nvPicPr>
          <p:cNvPr id="7" name="Picture 6">
            <a:extLst>
              <a:ext uri="{FF2B5EF4-FFF2-40B4-BE49-F238E27FC236}">
                <a16:creationId xmlns:a16="http://schemas.microsoft.com/office/drawing/2014/main" id="{F655B365-DCC6-CB86-6F6B-E3560FAC55EC}"/>
              </a:ext>
            </a:extLst>
          </p:cNvPr>
          <p:cNvPicPr>
            <a:picLocks noChangeAspect="1"/>
          </p:cNvPicPr>
          <p:nvPr/>
        </p:nvPicPr>
        <p:blipFill>
          <a:blip r:embed="rId3"/>
          <a:stretch>
            <a:fillRect/>
          </a:stretch>
        </p:blipFill>
        <p:spPr>
          <a:xfrm>
            <a:off x="4034192" y="2317780"/>
            <a:ext cx="7306325" cy="4398706"/>
          </a:xfrm>
          <a:prstGeom prst="rect">
            <a:avLst/>
          </a:prstGeom>
        </p:spPr>
      </p:pic>
    </p:spTree>
    <p:extLst>
      <p:ext uri="{BB962C8B-B14F-4D97-AF65-F5344CB8AC3E}">
        <p14:creationId xmlns:p14="http://schemas.microsoft.com/office/powerpoint/2010/main" val="41609505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C0D3C8-C66F-1488-08FF-E83DDEE614D3}"/>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75E22438-28EC-7B0E-8819-380B905B8C87}"/>
              </a:ext>
            </a:extLst>
          </p:cNvPr>
          <p:cNvPicPr>
            <a:picLocks noChangeAspect="1"/>
          </p:cNvPicPr>
          <p:nvPr/>
        </p:nvPicPr>
        <p:blipFill>
          <a:blip r:embed="rId3"/>
          <a:stretch>
            <a:fillRect/>
          </a:stretch>
        </p:blipFill>
        <p:spPr>
          <a:xfrm>
            <a:off x="0" y="0"/>
            <a:ext cx="12192000" cy="6858000"/>
          </a:xfrm>
          <a:prstGeom prst="rect">
            <a:avLst/>
          </a:prstGeom>
        </p:spPr>
      </p:pic>
      <p:sp>
        <p:nvSpPr>
          <p:cNvPr id="3" name="Content Placeholder 2">
            <a:extLst>
              <a:ext uri="{FF2B5EF4-FFF2-40B4-BE49-F238E27FC236}">
                <a16:creationId xmlns:a16="http://schemas.microsoft.com/office/drawing/2014/main" id="{34D4CD20-3D82-F654-CEEF-2392262F206B}"/>
              </a:ext>
            </a:extLst>
          </p:cNvPr>
          <p:cNvSpPr>
            <a:spLocks noGrp="1"/>
          </p:cNvSpPr>
          <p:nvPr>
            <p:ph idx="1"/>
          </p:nvPr>
        </p:nvSpPr>
        <p:spPr>
          <a:xfrm>
            <a:off x="0" y="0"/>
            <a:ext cx="4114800" cy="6857999"/>
          </a:xfrm>
          <a:ln w="15875">
            <a:solidFill>
              <a:srgbClr val="EE0000"/>
            </a:solidFill>
          </a:ln>
        </p:spPr>
        <p:txBody>
          <a:bodyPr>
            <a:noAutofit/>
          </a:bodyPr>
          <a:lstStyle/>
          <a:p>
            <a:pPr marL="0" indent="0">
              <a:lnSpc>
                <a:spcPct val="100000"/>
              </a:lnSpc>
              <a:spcBef>
                <a:spcPts val="0"/>
              </a:spcBef>
              <a:buNone/>
            </a:pPr>
            <a:r>
              <a:rPr lang="en-AU" sz="2000" b="1" dirty="0"/>
              <a:t>2B : Association between numerical and categorical variables</a:t>
            </a:r>
            <a:endParaRPr lang="en-AU" sz="2000" dirty="0"/>
          </a:p>
          <a:p>
            <a:pPr marL="0" lvl="0" indent="0">
              <a:lnSpc>
                <a:spcPct val="100000"/>
              </a:lnSpc>
              <a:spcBef>
                <a:spcPts val="0"/>
              </a:spcBef>
              <a:buNone/>
            </a:pPr>
            <a:r>
              <a:rPr lang="en-AU" sz="2000" dirty="0"/>
              <a:t>- compares distribution of </a:t>
            </a:r>
            <a:r>
              <a:rPr lang="en-AU" sz="2000" u="sng" dirty="0"/>
              <a:t>2 or more </a:t>
            </a:r>
            <a:r>
              <a:rPr lang="en-AU" sz="2000" dirty="0"/>
              <a:t>categorical variables</a:t>
            </a:r>
          </a:p>
          <a:p>
            <a:pPr marL="0" lvl="0" indent="0">
              <a:lnSpc>
                <a:spcPct val="100000"/>
              </a:lnSpc>
              <a:spcBef>
                <a:spcPts val="0"/>
              </a:spcBef>
              <a:buNone/>
            </a:pPr>
            <a:r>
              <a:rPr lang="en-AU" sz="2000" dirty="0"/>
              <a:t>- if distributions differ an association between numerical and categorical may exist.</a:t>
            </a:r>
          </a:p>
          <a:p>
            <a:pPr marL="0" indent="0">
              <a:lnSpc>
                <a:spcPct val="100000"/>
              </a:lnSpc>
              <a:spcBef>
                <a:spcPts val="0"/>
              </a:spcBef>
              <a:buNone/>
            </a:pPr>
            <a:endParaRPr lang="en-AU" sz="2000" dirty="0"/>
          </a:p>
          <a:p>
            <a:pPr marL="0" indent="0">
              <a:lnSpc>
                <a:spcPct val="100000"/>
              </a:lnSpc>
              <a:spcBef>
                <a:spcPts val="0"/>
              </a:spcBef>
              <a:buNone/>
            </a:pPr>
            <a:r>
              <a:rPr lang="en-AU" sz="2000" b="1" u="sng" dirty="0">
                <a:solidFill>
                  <a:srgbClr val="0070C0"/>
                </a:solidFill>
              </a:rPr>
              <a:t>displaying:</a:t>
            </a:r>
            <a:endParaRPr lang="en-AU" sz="2000" u="sng" dirty="0">
              <a:solidFill>
                <a:srgbClr val="0070C0"/>
              </a:solidFill>
            </a:endParaRPr>
          </a:p>
          <a:p>
            <a:pPr marL="0" lvl="0" indent="0">
              <a:lnSpc>
                <a:spcPct val="100000"/>
              </a:lnSpc>
              <a:spcBef>
                <a:spcPts val="0"/>
              </a:spcBef>
              <a:buNone/>
            </a:pPr>
            <a:r>
              <a:rPr lang="en-AU" sz="2000" dirty="0"/>
              <a:t>- back-to-back stem plot</a:t>
            </a:r>
          </a:p>
          <a:p>
            <a:pPr marL="0" lvl="0" indent="0">
              <a:lnSpc>
                <a:spcPct val="100000"/>
              </a:lnSpc>
              <a:spcBef>
                <a:spcPts val="0"/>
              </a:spcBef>
              <a:buNone/>
            </a:pPr>
            <a:r>
              <a:rPr lang="en-AU" sz="2000" dirty="0"/>
              <a:t>- parallel dot plots</a:t>
            </a:r>
          </a:p>
          <a:p>
            <a:pPr marL="0" lvl="0" indent="0">
              <a:lnSpc>
                <a:spcPct val="100000"/>
              </a:lnSpc>
              <a:spcBef>
                <a:spcPts val="0"/>
              </a:spcBef>
              <a:buNone/>
            </a:pPr>
            <a:r>
              <a:rPr lang="en-AU" sz="2000" dirty="0"/>
              <a:t>- parallel boxplots</a:t>
            </a:r>
          </a:p>
          <a:p>
            <a:pPr marL="0" indent="0">
              <a:lnSpc>
                <a:spcPct val="100000"/>
              </a:lnSpc>
              <a:spcBef>
                <a:spcPts val="0"/>
              </a:spcBef>
              <a:buNone/>
            </a:pPr>
            <a:endParaRPr lang="en-AU" sz="2000" dirty="0"/>
          </a:p>
          <a:p>
            <a:pPr marL="0" indent="0">
              <a:lnSpc>
                <a:spcPct val="100000"/>
              </a:lnSpc>
              <a:spcBef>
                <a:spcPts val="0"/>
              </a:spcBef>
              <a:buNone/>
            </a:pPr>
            <a:r>
              <a:rPr lang="en-AU" sz="2000" b="1" u="sng" dirty="0">
                <a:solidFill>
                  <a:srgbClr val="0070C0"/>
                </a:solidFill>
              </a:rPr>
              <a:t>describing: </a:t>
            </a:r>
            <a:r>
              <a:rPr lang="en-AU" sz="2000" dirty="0"/>
              <a:t>use comparative language (</a:t>
            </a:r>
            <a:r>
              <a:rPr lang="en-AU" sz="2000" dirty="0" err="1"/>
              <a:t>eg</a:t>
            </a:r>
            <a:r>
              <a:rPr lang="en-AU" sz="2000" dirty="0"/>
              <a:t>: larger/smaller)</a:t>
            </a:r>
          </a:p>
          <a:p>
            <a:pPr marL="0" lvl="0" indent="0">
              <a:lnSpc>
                <a:spcPct val="100000"/>
              </a:lnSpc>
              <a:spcBef>
                <a:spcPts val="0"/>
              </a:spcBef>
              <a:buNone/>
            </a:pPr>
            <a:r>
              <a:rPr lang="en-AU" sz="2000" dirty="0"/>
              <a:t>- shape: positive/negative skew, approx. symmetrical, outliers</a:t>
            </a:r>
          </a:p>
          <a:p>
            <a:pPr marL="0" lvl="0" indent="0">
              <a:lnSpc>
                <a:spcPct val="100000"/>
              </a:lnSpc>
              <a:spcBef>
                <a:spcPts val="0"/>
              </a:spcBef>
              <a:buNone/>
            </a:pPr>
            <a:r>
              <a:rPr lang="en-AU" sz="2000" dirty="0"/>
              <a:t>- centre: median</a:t>
            </a:r>
          </a:p>
          <a:p>
            <a:pPr marL="0" lvl="0" indent="0">
              <a:lnSpc>
                <a:spcPct val="100000"/>
              </a:lnSpc>
              <a:spcBef>
                <a:spcPts val="0"/>
              </a:spcBef>
              <a:buNone/>
            </a:pPr>
            <a:r>
              <a:rPr lang="en-AU" sz="2000" dirty="0"/>
              <a:t>- spread: range or IQR if outliers are present</a:t>
            </a:r>
          </a:p>
        </p:txBody>
      </p:sp>
      <p:sp>
        <p:nvSpPr>
          <p:cNvPr id="4" name="Content Placeholder 2">
            <a:extLst>
              <a:ext uri="{FF2B5EF4-FFF2-40B4-BE49-F238E27FC236}">
                <a16:creationId xmlns:a16="http://schemas.microsoft.com/office/drawing/2014/main" id="{95B37304-7374-4069-10BE-1FFA78B2AE8E}"/>
              </a:ext>
            </a:extLst>
          </p:cNvPr>
          <p:cNvSpPr txBox="1">
            <a:spLocks/>
          </p:cNvSpPr>
          <p:nvPr/>
        </p:nvSpPr>
        <p:spPr>
          <a:xfrm>
            <a:off x="4114800" y="-10885"/>
            <a:ext cx="3918858" cy="6857999"/>
          </a:xfrm>
          <a:prstGeom prst="rect">
            <a:avLst/>
          </a:prstGeom>
          <a:ln/>
        </p:spPr>
        <p:style>
          <a:lnRef idx="2">
            <a:schemeClr val="dk1"/>
          </a:lnRef>
          <a:fillRef idx="1">
            <a:schemeClr val="lt1"/>
          </a:fillRef>
          <a:effectRef idx="0">
            <a:schemeClr val="dk1"/>
          </a:effectRef>
          <a:fontRef idx="minor">
            <a:schemeClr val="dk1"/>
          </a:fontRef>
        </p:style>
        <p:txBody>
          <a:bodyPr vert="horz" lIns="91440" tIns="45720" rIns="91440" bIns="45720" rtlCol="0">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en-AU" sz="2000" b="1" dirty="0">
                <a:solidFill>
                  <a:srgbClr val="C00000"/>
                </a:solidFill>
              </a:rPr>
              <a:t>examples:</a:t>
            </a:r>
            <a:endParaRPr lang="en-AU" sz="2000" dirty="0">
              <a:solidFill>
                <a:srgbClr val="C00000"/>
              </a:solidFill>
            </a:endParaRPr>
          </a:p>
          <a:p>
            <a:pPr marL="0" indent="0">
              <a:spcBef>
                <a:spcPts val="0"/>
              </a:spcBef>
              <a:buNone/>
            </a:pPr>
            <a:r>
              <a:rPr lang="en-AU" sz="2000" b="1" dirty="0">
                <a:solidFill>
                  <a:srgbClr val="C00000"/>
                </a:solidFill>
              </a:rPr>
              <a:t>1. back-to-back stem plot: </a:t>
            </a:r>
            <a:r>
              <a:rPr lang="en-AU" sz="2000" dirty="0"/>
              <a:t>number of points scored by two bball teams</a:t>
            </a:r>
          </a:p>
          <a:p>
            <a:pPr marL="0" indent="0">
              <a:spcBef>
                <a:spcPts val="0"/>
              </a:spcBef>
              <a:buNone/>
            </a:pPr>
            <a:r>
              <a:rPr lang="en-AU" sz="1200" dirty="0"/>
              <a:t>Key: 3 | 7 = 37 points</a:t>
            </a:r>
          </a:p>
          <a:p>
            <a:pPr>
              <a:spcBef>
                <a:spcPts val="0"/>
              </a:spcBef>
            </a:pPr>
            <a:endParaRPr lang="en-AU" sz="2000" dirty="0"/>
          </a:p>
          <a:p>
            <a:pPr>
              <a:spcBef>
                <a:spcPts val="0"/>
              </a:spcBef>
            </a:pPr>
            <a:endParaRPr lang="en-AU" sz="2000" dirty="0"/>
          </a:p>
          <a:p>
            <a:pPr>
              <a:spcBef>
                <a:spcPts val="0"/>
              </a:spcBef>
            </a:pPr>
            <a:endParaRPr lang="en-AU" sz="2000" dirty="0"/>
          </a:p>
          <a:p>
            <a:pPr>
              <a:spcBef>
                <a:spcPts val="0"/>
              </a:spcBef>
            </a:pPr>
            <a:endParaRPr lang="en-AU" sz="2000" dirty="0"/>
          </a:p>
          <a:p>
            <a:pPr>
              <a:spcBef>
                <a:spcPts val="0"/>
              </a:spcBef>
            </a:pPr>
            <a:endParaRPr lang="en-AU" sz="2000" dirty="0"/>
          </a:p>
          <a:p>
            <a:pPr>
              <a:spcBef>
                <a:spcPts val="0"/>
              </a:spcBef>
            </a:pPr>
            <a:endParaRPr lang="en-AU" sz="2000" dirty="0"/>
          </a:p>
          <a:p>
            <a:pPr>
              <a:spcBef>
                <a:spcPts val="0"/>
              </a:spcBef>
            </a:pPr>
            <a:endParaRPr lang="en-AU" sz="2000" dirty="0"/>
          </a:p>
          <a:p>
            <a:pPr>
              <a:spcBef>
                <a:spcPts val="0"/>
              </a:spcBef>
            </a:pPr>
            <a:endParaRPr lang="en-AU" sz="2000" dirty="0"/>
          </a:p>
          <a:p>
            <a:pPr marL="0" indent="0">
              <a:spcBef>
                <a:spcPts val="0"/>
              </a:spcBef>
              <a:buNone/>
            </a:pPr>
            <a:r>
              <a:rPr lang="en-AU" sz="2000" b="1" dirty="0">
                <a:solidFill>
                  <a:srgbClr val="C00000"/>
                </a:solidFill>
              </a:rPr>
              <a:t>a. compare the results:</a:t>
            </a:r>
            <a:endParaRPr lang="en-AU" sz="2000" dirty="0">
              <a:solidFill>
                <a:srgbClr val="C00000"/>
              </a:solidFill>
            </a:endParaRPr>
          </a:p>
          <a:p>
            <a:pPr marL="0" indent="0">
              <a:spcBef>
                <a:spcPts val="0"/>
              </a:spcBef>
              <a:buNone/>
            </a:pPr>
            <a:r>
              <a:rPr lang="en-AU" sz="2000" dirty="0"/>
              <a:t>Team Zebra was the more successful team, their results are negatively skewed and have a median of 69.5 points, this is larger than the crocodiles median score of 44 and their data is positively skewed. The crocodiles' results are more varied with a range of 60, compared to 47 for the zebras.</a:t>
            </a:r>
          </a:p>
          <a:p>
            <a:pPr marL="0" indent="0">
              <a:spcBef>
                <a:spcPts val="0"/>
              </a:spcBef>
              <a:buNone/>
            </a:pPr>
            <a:endParaRPr lang="en-AU" sz="2000" dirty="0"/>
          </a:p>
        </p:txBody>
      </p:sp>
      <p:sp>
        <p:nvSpPr>
          <p:cNvPr id="5" name="Content Placeholder 2">
            <a:extLst>
              <a:ext uri="{FF2B5EF4-FFF2-40B4-BE49-F238E27FC236}">
                <a16:creationId xmlns:a16="http://schemas.microsoft.com/office/drawing/2014/main" id="{42051D3C-7A48-8351-0B57-9A61ED2FD331}"/>
              </a:ext>
            </a:extLst>
          </p:cNvPr>
          <p:cNvSpPr txBox="1">
            <a:spLocks/>
          </p:cNvSpPr>
          <p:nvPr/>
        </p:nvSpPr>
        <p:spPr>
          <a:xfrm>
            <a:off x="8033658" y="0"/>
            <a:ext cx="4158344" cy="6847114"/>
          </a:xfrm>
          <a:prstGeom prst="rect">
            <a:avLst/>
          </a:prstGeom>
          <a:ln w="12700">
            <a:solidFill>
              <a:schemeClr val="tx1"/>
            </a:solidFill>
          </a:ln>
        </p:spPr>
        <p:txBody>
          <a:bodyPr vert="horz" lIns="91440" tIns="45720" rIns="91440" bIns="45720" rtlCol="0">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en-AU" sz="2000" b="1" dirty="0">
                <a:solidFill>
                  <a:srgbClr val="C00000"/>
                </a:solidFill>
              </a:rPr>
              <a:t>2. parallel boxplots</a:t>
            </a:r>
            <a:endParaRPr lang="en-AU" sz="2000" dirty="0">
              <a:solidFill>
                <a:srgbClr val="C00000"/>
              </a:solidFill>
            </a:endParaRPr>
          </a:p>
          <a:p>
            <a:pPr marL="0" indent="0">
              <a:spcBef>
                <a:spcPts val="0"/>
              </a:spcBef>
              <a:buNone/>
            </a:pPr>
            <a:r>
              <a:rPr lang="en-AU" sz="1200" dirty="0"/>
              <a:t>The five-number summary for the distribution of minimum daily temperature for the months of February, May and July in 2017 is shown in the table. The associated boxplots are shown following the table.</a:t>
            </a:r>
          </a:p>
          <a:p>
            <a:pPr>
              <a:spcBef>
                <a:spcPts val="0"/>
              </a:spcBef>
            </a:pPr>
            <a:endParaRPr lang="en-AU" sz="2000" dirty="0"/>
          </a:p>
          <a:p>
            <a:pPr marL="0" indent="0">
              <a:spcBef>
                <a:spcPts val="0"/>
              </a:spcBef>
              <a:buNone/>
            </a:pPr>
            <a:endParaRPr lang="en-AU" sz="2000" dirty="0">
              <a:solidFill>
                <a:srgbClr val="C00000"/>
              </a:solidFill>
            </a:endParaRPr>
          </a:p>
          <a:p>
            <a:pPr marL="0" indent="0">
              <a:spcBef>
                <a:spcPts val="0"/>
              </a:spcBef>
              <a:buNone/>
            </a:pPr>
            <a:endParaRPr lang="en-AU" sz="2000" dirty="0">
              <a:solidFill>
                <a:srgbClr val="C00000"/>
              </a:solidFill>
            </a:endParaRPr>
          </a:p>
          <a:p>
            <a:pPr marL="0" indent="0">
              <a:spcBef>
                <a:spcPts val="0"/>
              </a:spcBef>
              <a:buNone/>
            </a:pPr>
            <a:endParaRPr lang="en-AU" sz="2000" dirty="0">
              <a:solidFill>
                <a:srgbClr val="C00000"/>
              </a:solidFill>
            </a:endParaRPr>
          </a:p>
          <a:p>
            <a:pPr marL="0" indent="0">
              <a:spcBef>
                <a:spcPts val="0"/>
              </a:spcBef>
              <a:buNone/>
            </a:pPr>
            <a:endParaRPr lang="en-AU" sz="2000" dirty="0">
              <a:solidFill>
                <a:srgbClr val="C00000"/>
              </a:solidFill>
            </a:endParaRPr>
          </a:p>
          <a:p>
            <a:pPr marL="0" indent="0">
              <a:spcBef>
                <a:spcPts val="0"/>
              </a:spcBef>
              <a:buNone/>
            </a:pPr>
            <a:endParaRPr lang="en-AU" sz="2000" dirty="0">
              <a:solidFill>
                <a:srgbClr val="C00000"/>
              </a:solidFill>
            </a:endParaRPr>
          </a:p>
          <a:p>
            <a:pPr marL="0" indent="0">
              <a:spcBef>
                <a:spcPts val="0"/>
              </a:spcBef>
              <a:buNone/>
            </a:pPr>
            <a:endParaRPr lang="en-AU" sz="2000" dirty="0">
              <a:solidFill>
                <a:srgbClr val="C00000"/>
              </a:solidFill>
            </a:endParaRPr>
          </a:p>
          <a:p>
            <a:pPr marL="0" indent="0">
              <a:spcBef>
                <a:spcPts val="0"/>
              </a:spcBef>
              <a:buNone/>
            </a:pPr>
            <a:endParaRPr lang="en-AU" sz="2000" dirty="0">
              <a:solidFill>
                <a:srgbClr val="C00000"/>
              </a:solidFill>
            </a:endParaRPr>
          </a:p>
          <a:p>
            <a:pPr marL="0" indent="0">
              <a:spcBef>
                <a:spcPts val="0"/>
              </a:spcBef>
              <a:buNone/>
            </a:pPr>
            <a:endParaRPr lang="en-AU" sz="2000" dirty="0">
              <a:solidFill>
                <a:srgbClr val="C00000"/>
              </a:solidFill>
            </a:endParaRPr>
          </a:p>
          <a:p>
            <a:pPr marL="0" indent="0">
              <a:spcBef>
                <a:spcPts val="0"/>
              </a:spcBef>
              <a:buNone/>
            </a:pPr>
            <a:r>
              <a:rPr lang="en-AU" sz="1200" dirty="0">
                <a:solidFill>
                  <a:srgbClr val="C00000"/>
                </a:solidFill>
              </a:rPr>
              <a:t>Explain </a:t>
            </a:r>
            <a:r>
              <a:rPr lang="en-AU" sz="1200" dirty="0"/>
              <a:t>why the information given supports the contention that minimum daily temperature is associated with the month. Refer to the values of an appropriate statistic in your response. </a:t>
            </a:r>
            <a:r>
              <a:rPr lang="en-AU" sz="1200" dirty="0">
                <a:solidFill>
                  <a:srgbClr val="C00000"/>
                </a:solidFill>
              </a:rPr>
              <a:t>(2 MARKS)</a:t>
            </a:r>
          </a:p>
          <a:p>
            <a:pPr marL="0" indent="0">
              <a:spcBef>
                <a:spcPts val="0"/>
              </a:spcBef>
              <a:buNone/>
            </a:pPr>
            <a:r>
              <a:rPr lang="en-AU" sz="1600" dirty="0"/>
              <a:t>Minimum daily temperature is associated with month as the median temperature decreases from Feb to May to July from 10.9 to 7.5 to 5.0. The range/variability is larger in Feb, 12.7°C, compared to 6.7 and 4.0 (May and July). Feb is positively skewed with an outlier, May is slightly positively skewed (approximately symmetrical and July is approximately symmetrical.</a:t>
            </a:r>
          </a:p>
        </p:txBody>
      </p:sp>
      <p:graphicFrame>
        <p:nvGraphicFramePr>
          <p:cNvPr id="6" name="Table 5">
            <a:extLst>
              <a:ext uri="{FF2B5EF4-FFF2-40B4-BE49-F238E27FC236}">
                <a16:creationId xmlns:a16="http://schemas.microsoft.com/office/drawing/2014/main" id="{79472B3D-B34B-E902-8E4D-183492C49908}"/>
              </a:ext>
            </a:extLst>
          </p:cNvPr>
          <p:cNvGraphicFramePr>
            <a:graphicFrameLocks noGrp="1"/>
          </p:cNvGraphicFramePr>
          <p:nvPr>
            <p:extLst>
              <p:ext uri="{D42A27DB-BD31-4B8C-83A1-F6EECF244321}">
                <p14:modId xmlns:p14="http://schemas.microsoft.com/office/powerpoint/2010/main" val="10186345"/>
              </p:ext>
            </p:extLst>
          </p:nvPr>
        </p:nvGraphicFramePr>
        <p:xfrm>
          <a:off x="8225869" y="1109427"/>
          <a:ext cx="3766458" cy="868172"/>
        </p:xfrm>
        <a:graphic>
          <a:graphicData uri="http://schemas.openxmlformats.org/drawingml/2006/table">
            <a:tbl>
              <a:tblPr firstRow="1" firstCol="1" bandRow="1">
                <a:tableStyleId>{616DA210-FB5B-4158-B5E0-FEB733F419BA}</a:tableStyleId>
              </a:tblPr>
              <a:tblGrid>
                <a:gridCol w="627743">
                  <a:extLst>
                    <a:ext uri="{9D8B030D-6E8A-4147-A177-3AD203B41FA5}">
                      <a16:colId xmlns:a16="http://schemas.microsoft.com/office/drawing/2014/main" val="3141720641"/>
                    </a:ext>
                  </a:extLst>
                </a:gridCol>
                <a:gridCol w="721555">
                  <a:extLst>
                    <a:ext uri="{9D8B030D-6E8A-4147-A177-3AD203B41FA5}">
                      <a16:colId xmlns:a16="http://schemas.microsoft.com/office/drawing/2014/main" val="2666474561"/>
                    </a:ext>
                  </a:extLst>
                </a:gridCol>
                <a:gridCol w="533931">
                  <a:extLst>
                    <a:ext uri="{9D8B030D-6E8A-4147-A177-3AD203B41FA5}">
                      <a16:colId xmlns:a16="http://schemas.microsoft.com/office/drawing/2014/main" val="1138992448"/>
                    </a:ext>
                  </a:extLst>
                </a:gridCol>
                <a:gridCol w="627743">
                  <a:extLst>
                    <a:ext uri="{9D8B030D-6E8A-4147-A177-3AD203B41FA5}">
                      <a16:colId xmlns:a16="http://schemas.microsoft.com/office/drawing/2014/main" val="3920874757"/>
                    </a:ext>
                  </a:extLst>
                </a:gridCol>
                <a:gridCol w="455252">
                  <a:extLst>
                    <a:ext uri="{9D8B030D-6E8A-4147-A177-3AD203B41FA5}">
                      <a16:colId xmlns:a16="http://schemas.microsoft.com/office/drawing/2014/main" val="3434807762"/>
                    </a:ext>
                  </a:extLst>
                </a:gridCol>
                <a:gridCol w="800234">
                  <a:extLst>
                    <a:ext uri="{9D8B030D-6E8A-4147-A177-3AD203B41FA5}">
                      <a16:colId xmlns:a16="http://schemas.microsoft.com/office/drawing/2014/main" val="357494790"/>
                    </a:ext>
                  </a:extLst>
                </a:gridCol>
              </a:tblGrid>
              <a:tr h="0">
                <a:tc>
                  <a:txBody>
                    <a:bodyPr/>
                    <a:lstStyle/>
                    <a:p>
                      <a:pPr>
                        <a:lnSpc>
                          <a:spcPct val="115000"/>
                        </a:lnSpc>
                        <a:spcAft>
                          <a:spcPts val="800"/>
                        </a:spcAft>
                        <a:buNone/>
                      </a:pPr>
                      <a:r>
                        <a:rPr lang="en-AU" sz="1200" kern="100">
                          <a:effectLst/>
                        </a:rPr>
                        <a:t>month</a:t>
                      </a:r>
                      <a:endParaRPr lang="en-AU" sz="1200" kern="100">
                        <a:effectLst/>
                        <a:latin typeface="Aptos" panose="02110004020202020204"/>
                        <a:ea typeface="DengXian"/>
                        <a:cs typeface="Times New Roman" panose="02020603050405020304" pitchFamily="18" charset="0"/>
                      </a:endParaRPr>
                    </a:p>
                  </a:txBody>
                  <a:tcPr marL="9525" marR="9525" marT="9525" marB="9525" anchor="ctr">
                    <a:solidFill>
                      <a:schemeClr val="bg1"/>
                    </a:solidFill>
                  </a:tcPr>
                </a:tc>
                <a:tc>
                  <a:txBody>
                    <a:bodyPr/>
                    <a:lstStyle/>
                    <a:p>
                      <a:pPr>
                        <a:lnSpc>
                          <a:spcPct val="115000"/>
                        </a:lnSpc>
                        <a:spcAft>
                          <a:spcPts val="800"/>
                        </a:spcAft>
                        <a:buNone/>
                      </a:pPr>
                      <a:r>
                        <a:rPr lang="en-AU" sz="1200" kern="100">
                          <a:effectLst/>
                        </a:rPr>
                        <a:t>minimum</a:t>
                      </a:r>
                      <a:endParaRPr lang="en-AU" sz="1200" kern="100">
                        <a:effectLst/>
                        <a:latin typeface="Aptos" panose="02110004020202020204"/>
                        <a:ea typeface="DengXian"/>
                        <a:cs typeface="Times New Roman" panose="02020603050405020304" pitchFamily="18" charset="0"/>
                      </a:endParaRPr>
                    </a:p>
                  </a:txBody>
                  <a:tcPr marL="9525" marR="9525" marT="9525" marB="9525" anchor="ctr">
                    <a:solidFill>
                      <a:schemeClr val="bg1"/>
                    </a:solidFill>
                  </a:tcPr>
                </a:tc>
                <a:tc>
                  <a:txBody>
                    <a:bodyPr/>
                    <a:lstStyle/>
                    <a:p>
                      <a:pPr>
                        <a:lnSpc>
                          <a:spcPct val="115000"/>
                        </a:lnSpc>
                        <a:spcAft>
                          <a:spcPts val="800"/>
                        </a:spcAft>
                        <a:buNone/>
                      </a:pPr>
                      <a:r>
                        <a:rPr lang="en-AU" sz="1200" kern="100">
                          <a:effectLst/>
                        </a:rPr>
                        <a:t>Q1</a:t>
                      </a:r>
                      <a:endParaRPr lang="en-AU" sz="1200" kern="100">
                        <a:effectLst/>
                        <a:latin typeface="Aptos" panose="02110004020202020204"/>
                        <a:ea typeface="DengXian"/>
                        <a:cs typeface="Times New Roman" panose="02020603050405020304" pitchFamily="18" charset="0"/>
                      </a:endParaRPr>
                    </a:p>
                  </a:txBody>
                  <a:tcPr marL="9525" marR="9525" marT="9525" marB="9525" anchor="ctr">
                    <a:solidFill>
                      <a:schemeClr val="bg1"/>
                    </a:solidFill>
                  </a:tcPr>
                </a:tc>
                <a:tc>
                  <a:txBody>
                    <a:bodyPr/>
                    <a:lstStyle/>
                    <a:p>
                      <a:pPr>
                        <a:lnSpc>
                          <a:spcPct val="115000"/>
                        </a:lnSpc>
                        <a:spcAft>
                          <a:spcPts val="800"/>
                        </a:spcAft>
                        <a:buNone/>
                      </a:pPr>
                      <a:r>
                        <a:rPr lang="en-AU" sz="1200" kern="100">
                          <a:effectLst/>
                        </a:rPr>
                        <a:t>median</a:t>
                      </a:r>
                      <a:endParaRPr lang="en-AU" sz="1200" kern="100">
                        <a:effectLst/>
                        <a:latin typeface="Aptos" panose="02110004020202020204"/>
                        <a:ea typeface="DengXian"/>
                        <a:cs typeface="Times New Roman" panose="02020603050405020304" pitchFamily="18" charset="0"/>
                      </a:endParaRPr>
                    </a:p>
                  </a:txBody>
                  <a:tcPr marL="9525" marR="9525" marT="9525" marB="9525" anchor="ctr">
                    <a:solidFill>
                      <a:schemeClr val="bg1"/>
                    </a:solidFill>
                  </a:tcPr>
                </a:tc>
                <a:tc>
                  <a:txBody>
                    <a:bodyPr/>
                    <a:lstStyle/>
                    <a:p>
                      <a:pPr>
                        <a:lnSpc>
                          <a:spcPct val="115000"/>
                        </a:lnSpc>
                        <a:spcAft>
                          <a:spcPts val="800"/>
                        </a:spcAft>
                        <a:buNone/>
                      </a:pPr>
                      <a:r>
                        <a:rPr lang="en-AU" sz="1200" kern="100">
                          <a:effectLst/>
                        </a:rPr>
                        <a:t>Q3</a:t>
                      </a:r>
                      <a:endParaRPr lang="en-AU" sz="1200" kern="100">
                        <a:effectLst/>
                        <a:latin typeface="Aptos" panose="02110004020202020204"/>
                        <a:ea typeface="DengXian"/>
                        <a:cs typeface="Times New Roman" panose="02020603050405020304" pitchFamily="18" charset="0"/>
                      </a:endParaRPr>
                    </a:p>
                  </a:txBody>
                  <a:tcPr marL="9525" marR="9525" marT="9525" marB="9525" anchor="ctr">
                    <a:solidFill>
                      <a:schemeClr val="bg1"/>
                    </a:solidFill>
                  </a:tcPr>
                </a:tc>
                <a:tc>
                  <a:txBody>
                    <a:bodyPr/>
                    <a:lstStyle/>
                    <a:p>
                      <a:pPr>
                        <a:lnSpc>
                          <a:spcPct val="115000"/>
                        </a:lnSpc>
                        <a:spcAft>
                          <a:spcPts val="800"/>
                        </a:spcAft>
                        <a:buNone/>
                      </a:pPr>
                      <a:r>
                        <a:rPr lang="en-AU" sz="1200" kern="100">
                          <a:effectLst/>
                        </a:rPr>
                        <a:t>maximum</a:t>
                      </a:r>
                      <a:endParaRPr lang="en-AU" sz="1200" kern="100">
                        <a:effectLst/>
                        <a:latin typeface="Aptos" panose="02110004020202020204"/>
                        <a:ea typeface="DengXian"/>
                        <a:cs typeface="Times New Roman" panose="02020603050405020304" pitchFamily="18" charset="0"/>
                      </a:endParaRPr>
                    </a:p>
                  </a:txBody>
                  <a:tcPr marL="9525" marR="9525" marT="9525" marB="9525" anchor="ctr">
                    <a:solidFill>
                      <a:schemeClr val="bg1"/>
                    </a:solidFill>
                  </a:tcPr>
                </a:tc>
                <a:extLst>
                  <a:ext uri="{0D108BD9-81ED-4DB2-BD59-A6C34878D82A}">
                    <a16:rowId xmlns:a16="http://schemas.microsoft.com/office/drawing/2014/main" val="2179381317"/>
                  </a:ext>
                </a:extLst>
              </a:tr>
              <a:tr h="0">
                <a:tc>
                  <a:txBody>
                    <a:bodyPr/>
                    <a:lstStyle/>
                    <a:p>
                      <a:pPr>
                        <a:lnSpc>
                          <a:spcPct val="115000"/>
                        </a:lnSpc>
                        <a:spcAft>
                          <a:spcPts val="800"/>
                        </a:spcAft>
                        <a:buNone/>
                      </a:pPr>
                      <a:r>
                        <a:rPr lang="en-AU" sz="1200" kern="100">
                          <a:effectLst/>
                        </a:rPr>
                        <a:t>February</a:t>
                      </a:r>
                      <a:endParaRPr lang="en-AU" sz="1200" kern="100">
                        <a:effectLst/>
                        <a:latin typeface="Aptos" panose="02110004020202020204"/>
                        <a:ea typeface="DengXian"/>
                        <a:cs typeface="Times New Roman" panose="02020603050405020304" pitchFamily="18" charset="0"/>
                      </a:endParaRPr>
                    </a:p>
                  </a:txBody>
                  <a:tcPr marL="9525" marR="9525" marT="9525" marB="9525" anchor="ctr">
                    <a:solidFill>
                      <a:schemeClr val="bg1"/>
                    </a:solidFill>
                  </a:tcPr>
                </a:tc>
                <a:tc>
                  <a:txBody>
                    <a:bodyPr/>
                    <a:lstStyle/>
                    <a:p>
                      <a:pPr>
                        <a:lnSpc>
                          <a:spcPct val="115000"/>
                        </a:lnSpc>
                        <a:spcAft>
                          <a:spcPts val="800"/>
                        </a:spcAft>
                        <a:buNone/>
                      </a:pPr>
                      <a:r>
                        <a:rPr lang="en-AU" sz="1200" kern="100">
                          <a:effectLst/>
                        </a:rPr>
                        <a:t>5.9</a:t>
                      </a:r>
                      <a:endParaRPr lang="en-AU" sz="1200" kern="100">
                        <a:effectLst/>
                        <a:latin typeface="Aptos" panose="02110004020202020204"/>
                        <a:ea typeface="DengXian"/>
                        <a:cs typeface="Times New Roman" panose="02020603050405020304" pitchFamily="18" charset="0"/>
                      </a:endParaRPr>
                    </a:p>
                  </a:txBody>
                  <a:tcPr marL="9525" marR="9525" marT="9525" marB="9525" anchor="ctr">
                    <a:solidFill>
                      <a:schemeClr val="bg1"/>
                    </a:solidFill>
                  </a:tcPr>
                </a:tc>
                <a:tc>
                  <a:txBody>
                    <a:bodyPr/>
                    <a:lstStyle/>
                    <a:p>
                      <a:pPr>
                        <a:lnSpc>
                          <a:spcPct val="115000"/>
                        </a:lnSpc>
                        <a:spcAft>
                          <a:spcPts val="800"/>
                        </a:spcAft>
                        <a:buNone/>
                      </a:pPr>
                      <a:r>
                        <a:rPr lang="en-AU" sz="1200" kern="100">
                          <a:effectLst/>
                        </a:rPr>
                        <a:t>9.5</a:t>
                      </a:r>
                      <a:endParaRPr lang="en-AU" sz="1200" kern="100">
                        <a:effectLst/>
                        <a:latin typeface="Aptos" panose="02110004020202020204"/>
                        <a:ea typeface="DengXian"/>
                        <a:cs typeface="Times New Roman" panose="02020603050405020304" pitchFamily="18" charset="0"/>
                      </a:endParaRPr>
                    </a:p>
                  </a:txBody>
                  <a:tcPr marL="9525" marR="9525" marT="9525" marB="9525" anchor="ctr">
                    <a:solidFill>
                      <a:schemeClr val="bg1"/>
                    </a:solidFill>
                  </a:tcPr>
                </a:tc>
                <a:tc>
                  <a:txBody>
                    <a:bodyPr/>
                    <a:lstStyle/>
                    <a:p>
                      <a:pPr>
                        <a:lnSpc>
                          <a:spcPct val="115000"/>
                        </a:lnSpc>
                        <a:spcAft>
                          <a:spcPts val="800"/>
                        </a:spcAft>
                        <a:buNone/>
                      </a:pPr>
                      <a:r>
                        <a:rPr lang="en-AU" sz="1200" kern="100">
                          <a:effectLst/>
                        </a:rPr>
                        <a:t>10.9</a:t>
                      </a:r>
                      <a:endParaRPr lang="en-AU" sz="1200" kern="100">
                        <a:effectLst/>
                        <a:latin typeface="Aptos" panose="02110004020202020204"/>
                        <a:ea typeface="DengXian"/>
                        <a:cs typeface="Times New Roman" panose="02020603050405020304" pitchFamily="18" charset="0"/>
                      </a:endParaRPr>
                    </a:p>
                  </a:txBody>
                  <a:tcPr marL="9525" marR="9525" marT="9525" marB="9525" anchor="ctr">
                    <a:solidFill>
                      <a:schemeClr val="bg1"/>
                    </a:solidFill>
                  </a:tcPr>
                </a:tc>
                <a:tc>
                  <a:txBody>
                    <a:bodyPr/>
                    <a:lstStyle/>
                    <a:p>
                      <a:pPr>
                        <a:lnSpc>
                          <a:spcPct val="115000"/>
                        </a:lnSpc>
                        <a:spcAft>
                          <a:spcPts val="800"/>
                        </a:spcAft>
                        <a:buNone/>
                      </a:pPr>
                      <a:r>
                        <a:rPr lang="en-AU" sz="1200" kern="100">
                          <a:effectLst/>
                        </a:rPr>
                        <a:t>13.9</a:t>
                      </a:r>
                      <a:endParaRPr lang="en-AU" sz="1200" kern="100">
                        <a:effectLst/>
                        <a:latin typeface="Aptos" panose="02110004020202020204"/>
                        <a:ea typeface="DengXian"/>
                        <a:cs typeface="Times New Roman" panose="02020603050405020304" pitchFamily="18" charset="0"/>
                      </a:endParaRPr>
                    </a:p>
                  </a:txBody>
                  <a:tcPr marL="9525" marR="9525" marT="9525" marB="9525" anchor="ctr">
                    <a:solidFill>
                      <a:schemeClr val="bg1"/>
                    </a:solidFill>
                  </a:tcPr>
                </a:tc>
                <a:tc>
                  <a:txBody>
                    <a:bodyPr/>
                    <a:lstStyle/>
                    <a:p>
                      <a:pPr>
                        <a:lnSpc>
                          <a:spcPct val="115000"/>
                        </a:lnSpc>
                        <a:spcAft>
                          <a:spcPts val="800"/>
                        </a:spcAft>
                        <a:buNone/>
                      </a:pPr>
                      <a:r>
                        <a:rPr lang="en-AU" sz="1200" kern="100">
                          <a:effectLst/>
                        </a:rPr>
                        <a:t>22.2</a:t>
                      </a:r>
                      <a:endParaRPr lang="en-AU" sz="1200" kern="100">
                        <a:effectLst/>
                        <a:latin typeface="Aptos" panose="02110004020202020204"/>
                        <a:ea typeface="DengXian"/>
                        <a:cs typeface="Times New Roman" panose="02020603050405020304" pitchFamily="18" charset="0"/>
                      </a:endParaRPr>
                    </a:p>
                  </a:txBody>
                  <a:tcPr marL="9525" marR="9525" marT="9525" marB="9525" anchor="ctr">
                    <a:solidFill>
                      <a:schemeClr val="bg1"/>
                    </a:solidFill>
                  </a:tcPr>
                </a:tc>
                <a:extLst>
                  <a:ext uri="{0D108BD9-81ED-4DB2-BD59-A6C34878D82A}">
                    <a16:rowId xmlns:a16="http://schemas.microsoft.com/office/drawing/2014/main" val="4229434108"/>
                  </a:ext>
                </a:extLst>
              </a:tr>
              <a:tr h="0">
                <a:tc>
                  <a:txBody>
                    <a:bodyPr/>
                    <a:lstStyle/>
                    <a:p>
                      <a:pPr>
                        <a:lnSpc>
                          <a:spcPct val="115000"/>
                        </a:lnSpc>
                        <a:spcAft>
                          <a:spcPts val="800"/>
                        </a:spcAft>
                        <a:buNone/>
                      </a:pPr>
                      <a:r>
                        <a:rPr lang="en-AU" sz="1200" kern="100">
                          <a:effectLst/>
                        </a:rPr>
                        <a:t>May</a:t>
                      </a:r>
                      <a:endParaRPr lang="en-AU" sz="1200" kern="100">
                        <a:effectLst/>
                        <a:latin typeface="Aptos" panose="02110004020202020204"/>
                        <a:ea typeface="DengXian"/>
                        <a:cs typeface="Times New Roman" panose="02020603050405020304" pitchFamily="18" charset="0"/>
                      </a:endParaRPr>
                    </a:p>
                  </a:txBody>
                  <a:tcPr marL="9525" marR="9525" marT="9525" marB="9525" anchor="ctr">
                    <a:solidFill>
                      <a:schemeClr val="bg1"/>
                    </a:solidFill>
                  </a:tcPr>
                </a:tc>
                <a:tc>
                  <a:txBody>
                    <a:bodyPr/>
                    <a:lstStyle/>
                    <a:p>
                      <a:pPr>
                        <a:lnSpc>
                          <a:spcPct val="115000"/>
                        </a:lnSpc>
                        <a:spcAft>
                          <a:spcPts val="800"/>
                        </a:spcAft>
                        <a:buNone/>
                      </a:pPr>
                      <a:r>
                        <a:rPr lang="en-AU" sz="1200" kern="100">
                          <a:effectLst/>
                        </a:rPr>
                        <a:t>3.3</a:t>
                      </a:r>
                      <a:endParaRPr lang="en-AU" sz="1200" kern="100">
                        <a:effectLst/>
                        <a:latin typeface="Aptos" panose="02110004020202020204"/>
                        <a:ea typeface="DengXian"/>
                        <a:cs typeface="Times New Roman" panose="02020603050405020304" pitchFamily="18" charset="0"/>
                      </a:endParaRPr>
                    </a:p>
                  </a:txBody>
                  <a:tcPr marL="9525" marR="9525" marT="9525" marB="9525" anchor="ctr">
                    <a:solidFill>
                      <a:schemeClr val="bg1"/>
                    </a:solidFill>
                  </a:tcPr>
                </a:tc>
                <a:tc>
                  <a:txBody>
                    <a:bodyPr/>
                    <a:lstStyle/>
                    <a:p>
                      <a:pPr>
                        <a:lnSpc>
                          <a:spcPct val="115000"/>
                        </a:lnSpc>
                        <a:spcAft>
                          <a:spcPts val="800"/>
                        </a:spcAft>
                        <a:buNone/>
                      </a:pPr>
                      <a:r>
                        <a:rPr lang="en-AU" sz="1200" kern="100">
                          <a:effectLst/>
                        </a:rPr>
                        <a:t>6.0</a:t>
                      </a:r>
                      <a:endParaRPr lang="en-AU" sz="1200" kern="100">
                        <a:effectLst/>
                        <a:latin typeface="Aptos" panose="02110004020202020204"/>
                        <a:ea typeface="DengXian"/>
                        <a:cs typeface="Times New Roman" panose="02020603050405020304" pitchFamily="18" charset="0"/>
                      </a:endParaRPr>
                    </a:p>
                  </a:txBody>
                  <a:tcPr marL="9525" marR="9525" marT="9525" marB="9525" anchor="ctr">
                    <a:solidFill>
                      <a:schemeClr val="bg1"/>
                    </a:solidFill>
                  </a:tcPr>
                </a:tc>
                <a:tc>
                  <a:txBody>
                    <a:bodyPr/>
                    <a:lstStyle/>
                    <a:p>
                      <a:pPr>
                        <a:lnSpc>
                          <a:spcPct val="115000"/>
                        </a:lnSpc>
                        <a:spcAft>
                          <a:spcPts val="800"/>
                        </a:spcAft>
                        <a:buNone/>
                      </a:pPr>
                      <a:r>
                        <a:rPr lang="en-AU" sz="1200" kern="100">
                          <a:effectLst/>
                        </a:rPr>
                        <a:t>7.5</a:t>
                      </a:r>
                      <a:endParaRPr lang="en-AU" sz="1200" kern="100">
                        <a:effectLst/>
                        <a:latin typeface="Aptos" panose="02110004020202020204"/>
                        <a:ea typeface="DengXian"/>
                        <a:cs typeface="Times New Roman" panose="02020603050405020304" pitchFamily="18" charset="0"/>
                      </a:endParaRPr>
                    </a:p>
                  </a:txBody>
                  <a:tcPr marL="9525" marR="9525" marT="9525" marB="9525" anchor="ctr">
                    <a:solidFill>
                      <a:schemeClr val="bg1"/>
                    </a:solidFill>
                  </a:tcPr>
                </a:tc>
                <a:tc>
                  <a:txBody>
                    <a:bodyPr/>
                    <a:lstStyle/>
                    <a:p>
                      <a:pPr>
                        <a:lnSpc>
                          <a:spcPct val="115000"/>
                        </a:lnSpc>
                        <a:spcAft>
                          <a:spcPts val="800"/>
                        </a:spcAft>
                        <a:buNone/>
                      </a:pPr>
                      <a:r>
                        <a:rPr lang="en-AU" sz="1200" kern="100">
                          <a:effectLst/>
                        </a:rPr>
                        <a:t>9.8</a:t>
                      </a:r>
                      <a:endParaRPr lang="en-AU" sz="1200" kern="100">
                        <a:effectLst/>
                        <a:latin typeface="Aptos" panose="02110004020202020204"/>
                        <a:ea typeface="DengXian"/>
                        <a:cs typeface="Times New Roman" panose="02020603050405020304" pitchFamily="18" charset="0"/>
                      </a:endParaRPr>
                    </a:p>
                  </a:txBody>
                  <a:tcPr marL="9525" marR="9525" marT="9525" marB="9525" anchor="ctr">
                    <a:solidFill>
                      <a:schemeClr val="bg1"/>
                    </a:solidFill>
                  </a:tcPr>
                </a:tc>
                <a:tc>
                  <a:txBody>
                    <a:bodyPr/>
                    <a:lstStyle/>
                    <a:p>
                      <a:pPr>
                        <a:lnSpc>
                          <a:spcPct val="115000"/>
                        </a:lnSpc>
                        <a:spcAft>
                          <a:spcPts val="800"/>
                        </a:spcAft>
                        <a:buNone/>
                      </a:pPr>
                      <a:r>
                        <a:rPr lang="en-AU" sz="1200" kern="100">
                          <a:effectLst/>
                        </a:rPr>
                        <a:t>12.7</a:t>
                      </a:r>
                      <a:endParaRPr lang="en-AU" sz="1200" kern="100">
                        <a:effectLst/>
                        <a:latin typeface="Aptos" panose="02110004020202020204"/>
                        <a:ea typeface="DengXian"/>
                        <a:cs typeface="Times New Roman" panose="02020603050405020304" pitchFamily="18" charset="0"/>
                      </a:endParaRPr>
                    </a:p>
                  </a:txBody>
                  <a:tcPr marL="9525" marR="9525" marT="9525" marB="9525" anchor="ctr">
                    <a:solidFill>
                      <a:schemeClr val="bg1"/>
                    </a:solidFill>
                  </a:tcPr>
                </a:tc>
                <a:extLst>
                  <a:ext uri="{0D108BD9-81ED-4DB2-BD59-A6C34878D82A}">
                    <a16:rowId xmlns:a16="http://schemas.microsoft.com/office/drawing/2014/main" val="1380606792"/>
                  </a:ext>
                </a:extLst>
              </a:tr>
              <a:tr h="0">
                <a:tc>
                  <a:txBody>
                    <a:bodyPr/>
                    <a:lstStyle/>
                    <a:p>
                      <a:pPr>
                        <a:lnSpc>
                          <a:spcPct val="115000"/>
                        </a:lnSpc>
                        <a:spcAft>
                          <a:spcPts val="800"/>
                        </a:spcAft>
                        <a:buNone/>
                      </a:pPr>
                      <a:r>
                        <a:rPr lang="en-AU" sz="1200" kern="100">
                          <a:effectLst/>
                        </a:rPr>
                        <a:t>July</a:t>
                      </a:r>
                      <a:endParaRPr lang="en-AU" sz="1200" kern="100">
                        <a:effectLst/>
                        <a:latin typeface="Aptos" panose="02110004020202020204"/>
                        <a:ea typeface="DengXian"/>
                        <a:cs typeface="Times New Roman" panose="02020603050405020304" pitchFamily="18" charset="0"/>
                      </a:endParaRPr>
                    </a:p>
                  </a:txBody>
                  <a:tcPr marL="9525" marR="9525" marT="9525" marB="9525" anchor="ctr">
                    <a:solidFill>
                      <a:schemeClr val="bg1"/>
                    </a:solidFill>
                  </a:tcPr>
                </a:tc>
                <a:tc>
                  <a:txBody>
                    <a:bodyPr/>
                    <a:lstStyle/>
                    <a:p>
                      <a:pPr>
                        <a:lnSpc>
                          <a:spcPct val="115000"/>
                        </a:lnSpc>
                        <a:spcAft>
                          <a:spcPts val="800"/>
                        </a:spcAft>
                        <a:buNone/>
                      </a:pPr>
                      <a:r>
                        <a:rPr lang="en-AU" sz="1200" kern="100">
                          <a:effectLst/>
                        </a:rPr>
                        <a:t>1.6</a:t>
                      </a:r>
                      <a:endParaRPr lang="en-AU" sz="1200" kern="100">
                        <a:effectLst/>
                        <a:latin typeface="Aptos" panose="02110004020202020204"/>
                        <a:ea typeface="DengXian"/>
                        <a:cs typeface="Times New Roman" panose="02020603050405020304" pitchFamily="18" charset="0"/>
                      </a:endParaRPr>
                    </a:p>
                  </a:txBody>
                  <a:tcPr marL="9525" marR="9525" marT="9525" marB="9525" anchor="ctr">
                    <a:solidFill>
                      <a:schemeClr val="bg1"/>
                    </a:solidFill>
                  </a:tcPr>
                </a:tc>
                <a:tc>
                  <a:txBody>
                    <a:bodyPr/>
                    <a:lstStyle/>
                    <a:p>
                      <a:pPr>
                        <a:lnSpc>
                          <a:spcPct val="115000"/>
                        </a:lnSpc>
                        <a:spcAft>
                          <a:spcPts val="800"/>
                        </a:spcAft>
                        <a:buNone/>
                      </a:pPr>
                      <a:r>
                        <a:rPr lang="en-AU" sz="1200" kern="100">
                          <a:effectLst/>
                        </a:rPr>
                        <a:t>3.7</a:t>
                      </a:r>
                      <a:endParaRPr lang="en-AU" sz="1200" kern="100">
                        <a:effectLst/>
                        <a:latin typeface="Aptos" panose="02110004020202020204"/>
                        <a:ea typeface="DengXian"/>
                        <a:cs typeface="Times New Roman" panose="02020603050405020304" pitchFamily="18" charset="0"/>
                      </a:endParaRPr>
                    </a:p>
                  </a:txBody>
                  <a:tcPr marL="9525" marR="9525" marT="9525" marB="9525" anchor="ctr">
                    <a:solidFill>
                      <a:schemeClr val="bg1"/>
                    </a:solidFill>
                  </a:tcPr>
                </a:tc>
                <a:tc>
                  <a:txBody>
                    <a:bodyPr/>
                    <a:lstStyle/>
                    <a:p>
                      <a:pPr>
                        <a:lnSpc>
                          <a:spcPct val="115000"/>
                        </a:lnSpc>
                        <a:spcAft>
                          <a:spcPts val="800"/>
                        </a:spcAft>
                        <a:buNone/>
                      </a:pPr>
                      <a:r>
                        <a:rPr lang="en-AU" sz="1200" kern="100">
                          <a:effectLst/>
                        </a:rPr>
                        <a:t>5.0</a:t>
                      </a:r>
                      <a:endParaRPr lang="en-AU" sz="1200" kern="100">
                        <a:effectLst/>
                        <a:latin typeface="Aptos" panose="02110004020202020204"/>
                        <a:ea typeface="DengXian"/>
                        <a:cs typeface="Times New Roman" panose="02020603050405020304" pitchFamily="18" charset="0"/>
                      </a:endParaRPr>
                    </a:p>
                  </a:txBody>
                  <a:tcPr marL="9525" marR="9525" marT="9525" marB="9525" anchor="ctr">
                    <a:solidFill>
                      <a:schemeClr val="bg1"/>
                    </a:solidFill>
                  </a:tcPr>
                </a:tc>
                <a:tc>
                  <a:txBody>
                    <a:bodyPr/>
                    <a:lstStyle/>
                    <a:p>
                      <a:pPr>
                        <a:lnSpc>
                          <a:spcPct val="115000"/>
                        </a:lnSpc>
                        <a:spcAft>
                          <a:spcPts val="800"/>
                        </a:spcAft>
                        <a:buNone/>
                      </a:pPr>
                      <a:r>
                        <a:rPr lang="en-AU" sz="1200" kern="100">
                          <a:effectLst/>
                        </a:rPr>
                        <a:t>5.9</a:t>
                      </a:r>
                      <a:endParaRPr lang="en-AU" sz="1200" kern="100">
                        <a:effectLst/>
                        <a:latin typeface="Aptos" panose="02110004020202020204"/>
                        <a:ea typeface="DengXian"/>
                        <a:cs typeface="Times New Roman" panose="02020603050405020304" pitchFamily="18" charset="0"/>
                      </a:endParaRPr>
                    </a:p>
                  </a:txBody>
                  <a:tcPr marL="9525" marR="9525" marT="9525" marB="9525" anchor="ctr">
                    <a:solidFill>
                      <a:schemeClr val="bg1"/>
                    </a:solidFill>
                  </a:tcPr>
                </a:tc>
                <a:tc>
                  <a:txBody>
                    <a:bodyPr/>
                    <a:lstStyle/>
                    <a:p>
                      <a:pPr>
                        <a:lnSpc>
                          <a:spcPct val="115000"/>
                        </a:lnSpc>
                        <a:spcAft>
                          <a:spcPts val="800"/>
                        </a:spcAft>
                        <a:buNone/>
                      </a:pPr>
                      <a:r>
                        <a:rPr lang="en-AU" sz="1200" kern="100" dirty="0">
                          <a:effectLst/>
                        </a:rPr>
                        <a:t>7.7</a:t>
                      </a:r>
                      <a:endParaRPr lang="en-AU" sz="1200" kern="100" dirty="0">
                        <a:effectLst/>
                        <a:latin typeface="Aptos" panose="02110004020202020204"/>
                        <a:ea typeface="DengXian"/>
                        <a:cs typeface="Times New Roman" panose="02020603050405020304" pitchFamily="18" charset="0"/>
                      </a:endParaRPr>
                    </a:p>
                  </a:txBody>
                  <a:tcPr marL="9525" marR="9525" marT="9525" marB="9525" anchor="ctr">
                    <a:solidFill>
                      <a:schemeClr val="bg1"/>
                    </a:solidFill>
                  </a:tcPr>
                </a:tc>
                <a:extLst>
                  <a:ext uri="{0D108BD9-81ED-4DB2-BD59-A6C34878D82A}">
                    <a16:rowId xmlns:a16="http://schemas.microsoft.com/office/drawing/2014/main" val="1592242951"/>
                  </a:ext>
                </a:extLst>
              </a:tr>
            </a:tbl>
          </a:graphicData>
        </a:graphic>
      </p:graphicFrame>
      <p:graphicFrame>
        <p:nvGraphicFramePr>
          <p:cNvPr id="9" name="Table 8">
            <a:extLst>
              <a:ext uri="{FF2B5EF4-FFF2-40B4-BE49-F238E27FC236}">
                <a16:creationId xmlns:a16="http://schemas.microsoft.com/office/drawing/2014/main" id="{8C4E5789-E200-E4FC-2158-53E0604F796B}"/>
              </a:ext>
            </a:extLst>
          </p:cNvPr>
          <p:cNvGraphicFramePr>
            <a:graphicFrameLocks noGrp="1"/>
          </p:cNvGraphicFramePr>
          <p:nvPr>
            <p:extLst>
              <p:ext uri="{D42A27DB-BD31-4B8C-83A1-F6EECF244321}">
                <p14:modId xmlns:p14="http://schemas.microsoft.com/office/powerpoint/2010/main" val="1797709865"/>
              </p:ext>
            </p:extLst>
          </p:nvPr>
        </p:nvGraphicFramePr>
        <p:xfrm>
          <a:off x="4140767" y="1124270"/>
          <a:ext cx="2155374" cy="2194560"/>
        </p:xfrm>
        <a:graphic>
          <a:graphicData uri="http://schemas.openxmlformats.org/drawingml/2006/table">
            <a:tbl>
              <a:tblPr firstRow="1" bandRow="1">
                <a:tableStyleId>{616DA210-FB5B-4158-B5E0-FEB733F419BA}</a:tableStyleId>
              </a:tblPr>
              <a:tblGrid>
                <a:gridCol w="239486">
                  <a:extLst>
                    <a:ext uri="{9D8B030D-6E8A-4147-A177-3AD203B41FA5}">
                      <a16:colId xmlns:a16="http://schemas.microsoft.com/office/drawing/2014/main" val="33160143"/>
                    </a:ext>
                  </a:extLst>
                </a:gridCol>
                <a:gridCol w="239486">
                  <a:extLst>
                    <a:ext uri="{9D8B030D-6E8A-4147-A177-3AD203B41FA5}">
                      <a16:colId xmlns:a16="http://schemas.microsoft.com/office/drawing/2014/main" val="704894809"/>
                    </a:ext>
                  </a:extLst>
                </a:gridCol>
                <a:gridCol w="239486">
                  <a:extLst>
                    <a:ext uri="{9D8B030D-6E8A-4147-A177-3AD203B41FA5}">
                      <a16:colId xmlns:a16="http://schemas.microsoft.com/office/drawing/2014/main" val="1417923329"/>
                    </a:ext>
                  </a:extLst>
                </a:gridCol>
                <a:gridCol w="239486">
                  <a:extLst>
                    <a:ext uri="{9D8B030D-6E8A-4147-A177-3AD203B41FA5}">
                      <a16:colId xmlns:a16="http://schemas.microsoft.com/office/drawing/2014/main" val="1204068193"/>
                    </a:ext>
                  </a:extLst>
                </a:gridCol>
                <a:gridCol w="239486">
                  <a:extLst>
                    <a:ext uri="{9D8B030D-6E8A-4147-A177-3AD203B41FA5}">
                      <a16:colId xmlns:a16="http://schemas.microsoft.com/office/drawing/2014/main" val="1908483513"/>
                    </a:ext>
                  </a:extLst>
                </a:gridCol>
                <a:gridCol w="239486">
                  <a:extLst>
                    <a:ext uri="{9D8B030D-6E8A-4147-A177-3AD203B41FA5}">
                      <a16:colId xmlns:a16="http://schemas.microsoft.com/office/drawing/2014/main" val="2061531131"/>
                    </a:ext>
                  </a:extLst>
                </a:gridCol>
                <a:gridCol w="239486">
                  <a:extLst>
                    <a:ext uri="{9D8B030D-6E8A-4147-A177-3AD203B41FA5}">
                      <a16:colId xmlns:a16="http://schemas.microsoft.com/office/drawing/2014/main" val="1848841320"/>
                    </a:ext>
                  </a:extLst>
                </a:gridCol>
                <a:gridCol w="239486">
                  <a:extLst>
                    <a:ext uri="{9D8B030D-6E8A-4147-A177-3AD203B41FA5}">
                      <a16:colId xmlns:a16="http://schemas.microsoft.com/office/drawing/2014/main" val="2045801429"/>
                    </a:ext>
                  </a:extLst>
                </a:gridCol>
                <a:gridCol w="239486">
                  <a:extLst>
                    <a:ext uri="{9D8B030D-6E8A-4147-A177-3AD203B41FA5}">
                      <a16:colId xmlns:a16="http://schemas.microsoft.com/office/drawing/2014/main" val="2459825900"/>
                    </a:ext>
                  </a:extLst>
                </a:gridCol>
              </a:tblGrid>
              <a:tr h="260773">
                <a:tc gridSpan="4">
                  <a:txBody>
                    <a:bodyPr/>
                    <a:lstStyle/>
                    <a:p>
                      <a:r>
                        <a:rPr lang="en-AU" sz="1200" dirty="0"/>
                        <a:t>Crocodiles</a:t>
                      </a:r>
                    </a:p>
                  </a:txBody>
                  <a:tcPr>
                    <a:lnL w="12700" cmpd="sng">
                      <a:noFill/>
                    </a:lnL>
                    <a:lnR w="12700" cmpd="sng">
                      <a:noFill/>
                    </a:lnR>
                    <a:lnT w="12700" cmpd="sng">
                      <a:noFill/>
                    </a:lnT>
                    <a:lnB w="25400" cmpd="sng">
                      <a:noFill/>
                    </a:lnB>
                    <a:lnTlToBr w="12700" cmpd="sng">
                      <a:noFill/>
                      <a:prstDash val="solid"/>
                    </a:lnTlToBr>
                    <a:lnBlToTr w="12700" cmpd="sng">
                      <a:noFill/>
                      <a:prstDash val="solid"/>
                    </a:lnBlToTr>
                    <a:solidFill>
                      <a:schemeClr val="bg1"/>
                    </a:solidFill>
                  </a:tcPr>
                </a:tc>
                <a:tc hMerge="1">
                  <a:txBody>
                    <a:bodyPr/>
                    <a:lstStyle/>
                    <a:p>
                      <a:endParaRPr lang="en-AU" sz="1200"/>
                    </a:p>
                  </a:txBody>
                  <a:tcPr>
                    <a:solidFill>
                      <a:schemeClr val="bg1"/>
                    </a:solidFill>
                  </a:tcPr>
                </a:tc>
                <a:tc hMerge="1">
                  <a:txBody>
                    <a:bodyPr/>
                    <a:lstStyle/>
                    <a:p>
                      <a:endParaRPr lang="en-AU" sz="1200" dirty="0"/>
                    </a:p>
                  </a:txBody>
                  <a:tcPr>
                    <a:solidFill>
                      <a:schemeClr val="bg1"/>
                    </a:solidFill>
                  </a:tcPr>
                </a:tc>
                <a:tc hMerge="1">
                  <a:txBody>
                    <a:bodyPr/>
                    <a:lstStyle/>
                    <a:p>
                      <a:endParaRPr lang="en-AU" sz="1200" dirty="0"/>
                    </a:p>
                  </a:txBody>
                  <a:tcPr>
                    <a:solidFill>
                      <a:schemeClr val="bg1"/>
                    </a:solidFill>
                  </a:tcPr>
                </a:tc>
                <a:tc>
                  <a:txBody>
                    <a:bodyPr/>
                    <a:lstStyle/>
                    <a:p>
                      <a:endParaRPr lang="en-AU" sz="1200" dirty="0"/>
                    </a:p>
                  </a:txBody>
                  <a:tcPr>
                    <a:lnL w="12700" cmpd="sng">
                      <a:noFill/>
                    </a:lnL>
                    <a:lnR w="12700" cmpd="sng">
                      <a:noFill/>
                    </a:lnR>
                    <a:lnT w="12700" cmpd="sng">
                      <a:noFill/>
                    </a:lnT>
                    <a:lnB w="25400" cmpd="sng">
                      <a:noFill/>
                    </a:lnB>
                    <a:lnTlToBr w="12700" cmpd="sng">
                      <a:noFill/>
                      <a:prstDash val="solid"/>
                    </a:lnTlToBr>
                    <a:lnBlToTr w="12700" cmpd="sng">
                      <a:noFill/>
                      <a:prstDash val="solid"/>
                    </a:lnBlToTr>
                    <a:solidFill>
                      <a:schemeClr val="bg1"/>
                    </a:solidFill>
                  </a:tcPr>
                </a:tc>
                <a:tc gridSpan="4">
                  <a:txBody>
                    <a:bodyPr/>
                    <a:lstStyle/>
                    <a:p>
                      <a:r>
                        <a:rPr lang="en-AU" sz="1200" dirty="0"/>
                        <a:t>Zebras</a:t>
                      </a:r>
                    </a:p>
                  </a:txBody>
                  <a:tcPr>
                    <a:lnL w="12700" cmpd="sng">
                      <a:noFill/>
                    </a:lnL>
                    <a:lnR w="12700" cmpd="sng">
                      <a:noFill/>
                    </a:lnR>
                    <a:lnT w="12700" cmpd="sng">
                      <a:noFill/>
                    </a:lnT>
                    <a:lnB w="25400" cmpd="sng">
                      <a:noFill/>
                    </a:lnB>
                    <a:lnTlToBr w="12700" cmpd="sng">
                      <a:noFill/>
                      <a:prstDash val="solid"/>
                    </a:lnTlToBr>
                    <a:lnBlToTr w="12700" cmpd="sng">
                      <a:noFill/>
                      <a:prstDash val="solid"/>
                    </a:lnBlToTr>
                    <a:solidFill>
                      <a:schemeClr val="bg1"/>
                    </a:solidFill>
                  </a:tcPr>
                </a:tc>
                <a:tc hMerge="1">
                  <a:txBody>
                    <a:bodyPr/>
                    <a:lstStyle/>
                    <a:p>
                      <a:endParaRPr lang="en-AU" sz="1200" dirty="0"/>
                    </a:p>
                  </a:txBody>
                  <a:tcPr>
                    <a:solidFill>
                      <a:schemeClr val="bg1"/>
                    </a:solidFill>
                  </a:tcPr>
                </a:tc>
                <a:tc hMerge="1">
                  <a:txBody>
                    <a:bodyPr/>
                    <a:lstStyle/>
                    <a:p>
                      <a:endParaRPr lang="en-AU" sz="1200" dirty="0"/>
                    </a:p>
                  </a:txBody>
                  <a:tcPr>
                    <a:solidFill>
                      <a:schemeClr val="bg1"/>
                    </a:solidFill>
                  </a:tcPr>
                </a:tc>
                <a:tc hMerge="1">
                  <a:txBody>
                    <a:bodyPr/>
                    <a:lstStyle/>
                    <a:p>
                      <a:endParaRPr lang="en-AU" sz="1200" dirty="0"/>
                    </a:p>
                  </a:txBody>
                  <a:tcPr>
                    <a:solidFill>
                      <a:schemeClr val="bg1"/>
                    </a:solidFill>
                  </a:tcPr>
                </a:tc>
                <a:extLst>
                  <a:ext uri="{0D108BD9-81ED-4DB2-BD59-A6C34878D82A}">
                    <a16:rowId xmlns:a16="http://schemas.microsoft.com/office/drawing/2014/main" val="110099503"/>
                  </a:ext>
                </a:extLst>
              </a:tr>
              <a:tr h="260773">
                <a:tc>
                  <a:txBody>
                    <a:bodyPr/>
                    <a:lstStyle/>
                    <a:p>
                      <a:endParaRPr lang="en-AU" sz="1200" dirty="0"/>
                    </a:p>
                  </a:txBody>
                  <a:tcPr>
                    <a:lnL w="12700" cmpd="sng">
                      <a:noFill/>
                    </a:lnL>
                    <a:lnR w="12700" cmpd="sng">
                      <a:noFill/>
                    </a:lnR>
                    <a:lnT w="25400" cmpd="sng">
                      <a:noFill/>
                    </a:lnT>
                    <a:lnB w="12700" cmpd="sng">
                      <a:noFill/>
                    </a:lnB>
                    <a:lnTlToBr w="12700" cmpd="sng">
                      <a:noFill/>
                      <a:prstDash val="solid"/>
                    </a:lnTlToBr>
                    <a:lnBlToTr w="12700" cmpd="sng">
                      <a:noFill/>
                      <a:prstDash val="solid"/>
                    </a:lnBlToTr>
                    <a:solidFill>
                      <a:schemeClr val="bg1"/>
                    </a:solidFill>
                  </a:tcPr>
                </a:tc>
                <a:tc>
                  <a:txBody>
                    <a:bodyPr/>
                    <a:lstStyle/>
                    <a:p>
                      <a:endParaRPr lang="en-AU" sz="1200"/>
                    </a:p>
                  </a:txBody>
                  <a:tcPr>
                    <a:lnL w="12700" cmpd="sng">
                      <a:noFill/>
                    </a:lnL>
                    <a:lnR w="12700" cmpd="sng">
                      <a:noFill/>
                    </a:lnR>
                    <a:lnT w="25400" cmpd="sng">
                      <a:noFill/>
                    </a:lnT>
                    <a:lnB w="12700" cmpd="sng">
                      <a:noFill/>
                    </a:lnB>
                    <a:lnTlToBr w="12700" cmpd="sng">
                      <a:noFill/>
                      <a:prstDash val="solid"/>
                    </a:lnTlToBr>
                    <a:lnBlToTr w="12700" cmpd="sng">
                      <a:noFill/>
                      <a:prstDash val="solid"/>
                    </a:lnBlToTr>
                    <a:solidFill>
                      <a:schemeClr val="bg1"/>
                    </a:solidFill>
                  </a:tcPr>
                </a:tc>
                <a:tc>
                  <a:txBody>
                    <a:bodyPr/>
                    <a:lstStyle/>
                    <a:p>
                      <a:r>
                        <a:rPr lang="en-AU" sz="1200" dirty="0"/>
                        <a:t>4</a:t>
                      </a:r>
                    </a:p>
                  </a:txBody>
                  <a:tcPr>
                    <a:lnL w="12700" cmpd="sng">
                      <a:noFill/>
                    </a:lnL>
                    <a:lnR w="12700" cmpd="sng">
                      <a:noFill/>
                    </a:lnR>
                    <a:lnT w="25400" cmpd="sng">
                      <a:noFill/>
                    </a:lnT>
                    <a:lnB w="12700" cmpd="sng">
                      <a:noFill/>
                    </a:lnB>
                    <a:lnTlToBr w="12700" cmpd="sng">
                      <a:noFill/>
                      <a:prstDash val="solid"/>
                    </a:lnTlToBr>
                    <a:lnBlToTr w="12700" cmpd="sng">
                      <a:noFill/>
                      <a:prstDash val="solid"/>
                    </a:lnBlToTr>
                    <a:solidFill>
                      <a:schemeClr val="bg1"/>
                    </a:solidFill>
                  </a:tcPr>
                </a:tc>
                <a:tc>
                  <a:txBody>
                    <a:bodyPr/>
                    <a:lstStyle/>
                    <a:p>
                      <a:r>
                        <a:rPr lang="en-AU" sz="1200" dirty="0"/>
                        <a:t>0</a:t>
                      </a:r>
                    </a:p>
                  </a:txBody>
                  <a:tcPr>
                    <a:lnL w="12700" cmpd="sng">
                      <a:noFill/>
                    </a:lnL>
                    <a:lnR w="12700" cmpd="sng">
                      <a:noFill/>
                    </a:lnR>
                    <a:lnT w="25400" cmpd="sng">
                      <a:noFill/>
                    </a:lnT>
                    <a:lnB w="12700" cmpd="sng">
                      <a:noFill/>
                    </a:lnB>
                    <a:lnTlToBr w="12700" cmpd="sng">
                      <a:noFill/>
                      <a:prstDash val="solid"/>
                    </a:lnTlToBr>
                    <a:lnBlToTr w="12700" cmpd="sng">
                      <a:noFill/>
                      <a:prstDash val="solid"/>
                    </a:lnBlToTr>
                    <a:solidFill>
                      <a:schemeClr val="bg1"/>
                    </a:solidFill>
                  </a:tcPr>
                </a:tc>
                <a:tc>
                  <a:txBody>
                    <a:bodyPr/>
                    <a:lstStyle/>
                    <a:p>
                      <a:r>
                        <a:rPr lang="en-AU" sz="1200" dirty="0"/>
                        <a:t>2</a:t>
                      </a:r>
                    </a:p>
                  </a:txBody>
                  <a:tcPr>
                    <a:lnL w="12700" cmpd="sng">
                      <a:noFill/>
                    </a:lnL>
                    <a:lnR w="12700" cmpd="sng">
                      <a:noFill/>
                    </a:lnR>
                    <a:lnT w="25400" cmpd="sng">
                      <a:noFill/>
                    </a:lnT>
                    <a:lnB w="12700" cmpd="sng">
                      <a:noFill/>
                    </a:lnB>
                    <a:lnTlToBr w="12700" cmpd="sng">
                      <a:noFill/>
                      <a:prstDash val="solid"/>
                    </a:lnTlToBr>
                    <a:lnBlToTr w="12700" cmpd="sng">
                      <a:noFill/>
                      <a:prstDash val="solid"/>
                    </a:lnBlToTr>
                    <a:solidFill>
                      <a:schemeClr val="bg1"/>
                    </a:solidFill>
                  </a:tcPr>
                </a:tc>
                <a:tc>
                  <a:txBody>
                    <a:bodyPr/>
                    <a:lstStyle/>
                    <a:p>
                      <a:endParaRPr lang="en-AU" sz="1200" dirty="0"/>
                    </a:p>
                  </a:txBody>
                  <a:tcPr>
                    <a:lnL w="12700" cmpd="sng">
                      <a:noFill/>
                    </a:lnL>
                    <a:lnR w="12700" cmpd="sng">
                      <a:noFill/>
                    </a:lnR>
                    <a:lnT w="25400" cmpd="sng">
                      <a:noFill/>
                    </a:lnT>
                    <a:lnB w="12700" cmpd="sng">
                      <a:noFill/>
                    </a:lnB>
                    <a:lnTlToBr w="12700" cmpd="sng">
                      <a:noFill/>
                      <a:prstDash val="solid"/>
                    </a:lnTlToBr>
                    <a:lnBlToTr w="12700" cmpd="sng">
                      <a:noFill/>
                      <a:prstDash val="solid"/>
                    </a:lnBlToTr>
                    <a:solidFill>
                      <a:schemeClr val="bg1"/>
                    </a:solidFill>
                  </a:tcPr>
                </a:tc>
                <a:tc>
                  <a:txBody>
                    <a:bodyPr/>
                    <a:lstStyle/>
                    <a:p>
                      <a:endParaRPr lang="en-AU" sz="1200"/>
                    </a:p>
                  </a:txBody>
                  <a:tcPr>
                    <a:lnL w="12700" cmpd="sng">
                      <a:noFill/>
                    </a:lnL>
                    <a:lnR w="12700" cmpd="sng">
                      <a:noFill/>
                    </a:lnR>
                    <a:lnT w="25400" cmpd="sng">
                      <a:noFill/>
                    </a:lnT>
                    <a:lnB w="12700" cmpd="sng">
                      <a:noFill/>
                    </a:lnB>
                    <a:lnTlToBr w="12700" cmpd="sng">
                      <a:noFill/>
                      <a:prstDash val="solid"/>
                    </a:lnTlToBr>
                    <a:lnBlToTr w="12700" cmpd="sng">
                      <a:noFill/>
                      <a:prstDash val="solid"/>
                    </a:lnBlToTr>
                    <a:solidFill>
                      <a:schemeClr val="bg1"/>
                    </a:solidFill>
                  </a:tcPr>
                </a:tc>
                <a:tc>
                  <a:txBody>
                    <a:bodyPr/>
                    <a:lstStyle/>
                    <a:p>
                      <a:endParaRPr lang="en-AU" sz="1200"/>
                    </a:p>
                  </a:txBody>
                  <a:tcPr>
                    <a:lnL w="12700" cmpd="sng">
                      <a:noFill/>
                    </a:lnL>
                    <a:lnR w="12700" cmpd="sng">
                      <a:noFill/>
                    </a:lnR>
                    <a:lnT w="25400" cmpd="sng">
                      <a:noFill/>
                    </a:lnT>
                    <a:lnB w="12700" cmpd="sng">
                      <a:noFill/>
                    </a:lnB>
                    <a:lnTlToBr w="12700" cmpd="sng">
                      <a:noFill/>
                      <a:prstDash val="solid"/>
                    </a:lnTlToBr>
                    <a:lnBlToTr w="12700" cmpd="sng">
                      <a:noFill/>
                      <a:prstDash val="solid"/>
                    </a:lnBlToTr>
                    <a:solidFill>
                      <a:schemeClr val="bg1"/>
                    </a:solidFill>
                  </a:tcPr>
                </a:tc>
                <a:tc>
                  <a:txBody>
                    <a:bodyPr/>
                    <a:lstStyle/>
                    <a:p>
                      <a:endParaRPr lang="en-AU" sz="1200" dirty="0"/>
                    </a:p>
                  </a:txBody>
                  <a:tcPr>
                    <a:lnL w="12700" cmpd="sng">
                      <a:noFill/>
                    </a:lnL>
                    <a:lnR w="12700" cmpd="sng">
                      <a:noFill/>
                    </a:lnR>
                    <a:lnT w="254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24024541"/>
                  </a:ext>
                </a:extLst>
              </a:tr>
              <a:tr h="260773">
                <a:tc>
                  <a:txBody>
                    <a:bodyPr/>
                    <a:lstStyle/>
                    <a:p>
                      <a:r>
                        <a:rPr lang="en-AU" sz="1200" dirty="0"/>
                        <a:t>8</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r>
                        <a:rPr lang="en-AU" sz="1200" dirty="0"/>
                        <a:t>7</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r>
                        <a:rPr lang="en-AU" sz="1200" dirty="0"/>
                        <a:t>5</a:t>
                      </a: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AU" sz="1200" dirty="0"/>
                        <a:t>2</a:t>
                      </a: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AU" sz="1200" dirty="0"/>
                        <a:t>3</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r>
                        <a:rPr lang="en-AU" sz="1200" dirty="0"/>
                        <a:t>7</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endParaRPr lang="en-AU" sz="12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endParaRPr lang="en-AU" sz="12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endParaRPr lang="en-AU" sz="12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22335919"/>
                  </a:ext>
                </a:extLst>
              </a:tr>
              <a:tr h="260773">
                <a:tc>
                  <a:txBody>
                    <a:bodyPr/>
                    <a:lstStyle/>
                    <a:p>
                      <a:endParaRPr lang="en-AU" sz="12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r>
                        <a:rPr lang="en-AU" sz="1200" dirty="0"/>
                        <a:t>7</a:t>
                      </a:r>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r>
                        <a:rPr lang="en-AU" sz="1200" dirty="0"/>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AU" sz="1200" dirty="0"/>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AU" sz="1200" dirty="0"/>
                        <a:t>4</a:t>
                      </a:r>
                    </a:p>
                  </a:txBody>
                  <a:tcP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endParaRPr lang="en-AU" sz="120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endParaRPr lang="en-AU" sz="12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endParaRPr lang="en-AU" sz="12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endParaRPr lang="en-AU" sz="12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50472124"/>
                  </a:ext>
                </a:extLst>
              </a:tr>
              <a:tr h="260773">
                <a:tc>
                  <a:txBody>
                    <a:bodyPr/>
                    <a:lstStyle/>
                    <a:p>
                      <a:endParaRPr lang="en-AU" sz="120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endParaRPr lang="en-AU" sz="120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r>
                        <a:rPr lang="en-AU" sz="1200" dirty="0"/>
                        <a:t>8</a:t>
                      </a: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r>
                        <a:rPr lang="en-AU" sz="1200" dirty="0"/>
                        <a:t>2</a:t>
                      </a: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r>
                        <a:rPr lang="en-AU" sz="1200" dirty="0"/>
                        <a:t>5</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r>
                        <a:rPr lang="en-AU" sz="1200" dirty="0"/>
                        <a:t>2</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r>
                        <a:rPr lang="en-AU" sz="1200" dirty="0"/>
                        <a:t>8</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endParaRPr lang="en-AU" sz="120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endParaRPr lang="en-AU" sz="1200"/>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889389692"/>
                  </a:ext>
                </a:extLst>
              </a:tr>
              <a:tr h="260773">
                <a:tc>
                  <a:txBody>
                    <a:bodyPr/>
                    <a:lstStyle/>
                    <a:p>
                      <a:endParaRPr lang="en-AU" sz="12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endParaRPr lang="en-AU" sz="120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r>
                        <a:rPr lang="en-AU" sz="1200" dirty="0"/>
                        <a:t>3</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r>
                        <a:rPr lang="en-AU" sz="1200" dirty="0"/>
                        <a:t>1</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r>
                        <a:rPr lang="en-AU" sz="1200" dirty="0"/>
                        <a:t>6</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r>
                        <a:rPr lang="en-AU" sz="1200" dirty="0"/>
                        <a:t>0</a:t>
                      </a: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AU" sz="1200" dirty="0"/>
                        <a:t>1</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r>
                        <a:rPr lang="en-AU" sz="1200" dirty="0"/>
                        <a:t>5</a:t>
                      </a:r>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r>
                        <a:rPr lang="en-AU" sz="1200" dirty="0"/>
                        <a:t>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734400933"/>
                  </a:ext>
                </a:extLst>
              </a:tr>
              <a:tr h="260773">
                <a:tc>
                  <a:txBody>
                    <a:bodyPr/>
                    <a:lstStyle/>
                    <a:p>
                      <a:endParaRPr lang="en-AU" sz="120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endParaRPr lang="en-AU" sz="120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endParaRPr lang="en-AU" sz="12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endParaRPr lang="en-AU" sz="12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r>
                        <a:rPr lang="en-AU" sz="1200" dirty="0"/>
                        <a:t>7</a:t>
                      </a:r>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r>
                        <a:rPr lang="en-AU" sz="1200" dirty="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AU" sz="1200" dirty="0"/>
                        <a:t>3</a:t>
                      </a:r>
                    </a:p>
                  </a:txBody>
                  <a:tcP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r>
                        <a:rPr lang="en-AU" sz="1200" dirty="0"/>
                        <a:t>5</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r>
                        <a:rPr lang="en-AU" sz="1200" dirty="0"/>
                        <a:t>8</a:t>
                      </a: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25809438"/>
                  </a:ext>
                </a:extLst>
              </a:tr>
              <a:tr h="260773">
                <a:tc>
                  <a:txBody>
                    <a:bodyPr/>
                    <a:lstStyle/>
                    <a:p>
                      <a:endParaRPr lang="en-AU" sz="12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endParaRPr lang="en-AU" sz="120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endParaRPr lang="en-AU" sz="120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r>
                        <a:rPr lang="en-AU" sz="1200" dirty="0"/>
                        <a:t>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r>
                        <a:rPr lang="en-AU" sz="1200" dirty="0"/>
                        <a:t>8</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r>
                        <a:rPr lang="en-AU" sz="1200" dirty="0"/>
                        <a:t>1</a:t>
                      </a: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r>
                        <a:rPr lang="en-AU" sz="1200" dirty="0"/>
                        <a:t>3</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r>
                        <a:rPr lang="en-AU" sz="1200" dirty="0"/>
                        <a:t>4</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endParaRPr lang="en-AU" sz="12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119703686"/>
                  </a:ext>
                </a:extLst>
              </a:tr>
            </a:tbl>
          </a:graphicData>
        </a:graphic>
      </p:graphicFrame>
      <p:cxnSp>
        <p:nvCxnSpPr>
          <p:cNvPr id="11" name="Straight Connector 10">
            <a:extLst>
              <a:ext uri="{FF2B5EF4-FFF2-40B4-BE49-F238E27FC236}">
                <a16:creationId xmlns:a16="http://schemas.microsoft.com/office/drawing/2014/main" id="{D4B64ECF-956F-9877-B079-CAB0013991B0}"/>
              </a:ext>
            </a:extLst>
          </p:cNvPr>
          <p:cNvCxnSpPr/>
          <p:nvPr/>
        </p:nvCxnSpPr>
        <p:spPr>
          <a:xfrm>
            <a:off x="5122843" y="1366091"/>
            <a:ext cx="0" cy="1980347"/>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A25C9DAA-FFD6-51DE-9E31-36C2961EA72A}"/>
              </a:ext>
            </a:extLst>
          </p:cNvPr>
          <p:cNvCxnSpPr/>
          <p:nvPr/>
        </p:nvCxnSpPr>
        <p:spPr>
          <a:xfrm>
            <a:off x="5330328" y="1353236"/>
            <a:ext cx="0" cy="1980347"/>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45CAF012-AE42-A6B1-E558-14AFCA6425C2}"/>
                  </a:ext>
                </a:extLst>
              </p:cNvPr>
              <p:cNvSpPr txBox="1"/>
              <p:nvPr/>
            </p:nvSpPr>
            <p:spPr>
              <a:xfrm>
                <a:off x="5993177" y="991816"/>
                <a:ext cx="2040475" cy="1168269"/>
              </a:xfrm>
              <a:prstGeom prst="rect">
                <a:avLst/>
              </a:prstGeom>
              <a:noFill/>
            </p:spPr>
            <p:txBody>
              <a:bodyPr wrap="square" rtlCol="0">
                <a:spAutoFit/>
              </a:bodyPr>
              <a:lstStyle/>
              <a:p>
                <a:pPr>
                  <a:spcBef>
                    <a:spcPts val="0"/>
                  </a:spcBef>
                </a:pPr>
                <a:r>
                  <a:rPr lang="en-AU" sz="1200" dirty="0">
                    <a:solidFill>
                      <a:srgbClr val="0070C0"/>
                    </a:solidFill>
                  </a:rPr>
                  <a:t>median position =</a:t>
                </a:r>
                <a14:m>
                  <m:oMath xmlns:m="http://schemas.openxmlformats.org/officeDocument/2006/math">
                    <m:f>
                      <m:fPr>
                        <m:ctrlPr>
                          <a:rPr lang="en-AU" sz="1200" i="1" dirty="0" smtClean="0">
                            <a:solidFill>
                              <a:srgbClr val="0070C0"/>
                            </a:solidFill>
                            <a:latin typeface="Cambria Math" panose="02040503050406030204" pitchFamily="18" charset="0"/>
                          </a:rPr>
                        </m:ctrlPr>
                      </m:fPr>
                      <m:num>
                        <m:r>
                          <a:rPr lang="en-AU" sz="1200" dirty="0">
                            <a:solidFill>
                              <a:srgbClr val="0070C0"/>
                            </a:solidFill>
                            <a:latin typeface="Cambria Math" panose="02040503050406030204" pitchFamily="18" charset="0"/>
                          </a:rPr>
                          <m:t>14</m:t>
                        </m:r>
                        <m:r>
                          <a:rPr lang="en-AU" sz="1200" i="0" dirty="0">
                            <a:solidFill>
                              <a:srgbClr val="0070C0"/>
                            </a:solidFill>
                            <a:latin typeface="Cambria Math" panose="02040503050406030204" pitchFamily="18" charset="0"/>
                          </a:rPr>
                          <m:t>+1</m:t>
                        </m:r>
                      </m:num>
                      <m:den>
                        <m:r>
                          <a:rPr lang="en-AU" sz="1200" i="0" dirty="0">
                            <a:solidFill>
                              <a:srgbClr val="0070C0"/>
                            </a:solidFill>
                            <a:latin typeface="Cambria Math" panose="02040503050406030204" pitchFamily="18" charset="0"/>
                          </a:rPr>
                          <m:t>2</m:t>
                        </m:r>
                      </m:den>
                    </m:f>
                  </m:oMath>
                </a14:m>
                <a:r>
                  <a:rPr lang="en-AU" sz="1200" dirty="0">
                    <a:solidFill>
                      <a:srgbClr val="0070C0"/>
                    </a:solidFill>
                  </a:rPr>
                  <a:t> = 7.5</a:t>
                </a:r>
              </a:p>
              <a:p>
                <a:pPr>
                  <a:spcBef>
                    <a:spcPts val="0"/>
                  </a:spcBef>
                </a:pPr>
                <a:r>
                  <a:rPr lang="en-AU" sz="1200" dirty="0">
                    <a:solidFill>
                      <a:srgbClr val="0070C0"/>
                    </a:solidFill>
                  </a:rPr>
                  <a:t>(between 7</a:t>
                </a:r>
                <a:r>
                  <a:rPr lang="en-AU" sz="1200" baseline="30000" dirty="0">
                    <a:solidFill>
                      <a:srgbClr val="0070C0"/>
                    </a:solidFill>
                  </a:rPr>
                  <a:t>th</a:t>
                </a:r>
                <a:r>
                  <a:rPr lang="en-AU" sz="1200" dirty="0">
                    <a:solidFill>
                      <a:srgbClr val="0070C0"/>
                    </a:solidFill>
                  </a:rPr>
                  <a:t> and 8</a:t>
                </a:r>
                <a:r>
                  <a:rPr lang="en-AU" sz="1200" baseline="30000" dirty="0">
                    <a:solidFill>
                      <a:srgbClr val="0070C0"/>
                    </a:solidFill>
                  </a:rPr>
                  <a:t>th</a:t>
                </a:r>
                <a:r>
                  <a:rPr lang="en-AU" sz="1200" dirty="0">
                    <a:solidFill>
                      <a:srgbClr val="0070C0"/>
                    </a:solidFill>
                  </a:rPr>
                  <a:t> point)</a:t>
                </a:r>
              </a:p>
              <a:p>
                <a:pPr>
                  <a:spcBef>
                    <a:spcPts val="0"/>
                  </a:spcBef>
                </a:pPr>
                <a:r>
                  <a:rPr lang="en-AU" sz="1200" dirty="0">
                    <a:solidFill>
                      <a:srgbClr val="0070C0"/>
                    </a:solidFill>
                  </a:rPr>
                  <a:t>croc: 44</a:t>
                </a:r>
              </a:p>
              <a:p>
                <a:pPr>
                  <a:spcBef>
                    <a:spcPts val="0"/>
                  </a:spcBef>
                </a:pPr>
                <a:r>
                  <a:rPr lang="en-AU" sz="1200" dirty="0">
                    <a:solidFill>
                      <a:srgbClr val="0070C0"/>
                    </a:solidFill>
                  </a:rPr>
                  <a:t>zebras: </a:t>
                </a:r>
                <a14:m>
                  <m:oMath xmlns:m="http://schemas.openxmlformats.org/officeDocument/2006/math">
                    <m:f>
                      <m:fPr>
                        <m:ctrlPr>
                          <a:rPr lang="en-AU" sz="1200" i="1" dirty="0">
                            <a:solidFill>
                              <a:srgbClr val="0070C0"/>
                            </a:solidFill>
                            <a:latin typeface="Cambria Math" panose="02040503050406030204" pitchFamily="18" charset="0"/>
                          </a:rPr>
                        </m:ctrlPr>
                      </m:fPr>
                      <m:num>
                        <m:r>
                          <a:rPr lang="en-AU" sz="1200" b="0" i="0" dirty="0" smtClean="0">
                            <a:solidFill>
                              <a:srgbClr val="0070C0"/>
                            </a:solidFill>
                            <a:latin typeface="Cambria Math" panose="02040503050406030204" pitchFamily="18" charset="0"/>
                          </a:rPr>
                          <m:t>69</m:t>
                        </m:r>
                        <m:r>
                          <a:rPr lang="en-AU" sz="1200" dirty="0">
                            <a:solidFill>
                              <a:srgbClr val="0070C0"/>
                            </a:solidFill>
                            <a:latin typeface="Cambria Math" panose="02040503050406030204" pitchFamily="18" charset="0"/>
                          </a:rPr>
                          <m:t>+</m:t>
                        </m:r>
                        <m:r>
                          <a:rPr lang="en-AU" sz="1200" b="0" i="0" dirty="0" smtClean="0">
                            <a:solidFill>
                              <a:srgbClr val="0070C0"/>
                            </a:solidFill>
                            <a:latin typeface="Cambria Math" panose="02040503050406030204" pitchFamily="18" charset="0"/>
                          </a:rPr>
                          <m:t>70</m:t>
                        </m:r>
                      </m:num>
                      <m:den>
                        <m:r>
                          <a:rPr lang="en-AU" sz="1200" dirty="0">
                            <a:solidFill>
                              <a:srgbClr val="0070C0"/>
                            </a:solidFill>
                            <a:latin typeface="Cambria Math" panose="02040503050406030204" pitchFamily="18" charset="0"/>
                          </a:rPr>
                          <m:t>2</m:t>
                        </m:r>
                      </m:den>
                    </m:f>
                  </m:oMath>
                </a14:m>
                <a:r>
                  <a:rPr lang="en-AU" sz="1200" dirty="0">
                    <a:solidFill>
                      <a:srgbClr val="0070C0"/>
                    </a:solidFill>
                  </a:rPr>
                  <a:t> = 69.5</a:t>
                </a:r>
              </a:p>
              <a:p>
                <a:endParaRPr lang="en-AU" sz="1200" dirty="0">
                  <a:solidFill>
                    <a:srgbClr val="0070C0"/>
                  </a:solidFill>
                </a:endParaRPr>
              </a:p>
            </p:txBody>
          </p:sp>
        </mc:Choice>
        <mc:Fallback xmlns="">
          <p:sp>
            <p:nvSpPr>
              <p:cNvPr id="18" name="TextBox 17">
                <a:extLst>
                  <a:ext uri="{FF2B5EF4-FFF2-40B4-BE49-F238E27FC236}">
                    <a16:creationId xmlns:a16="http://schemas.microsoft.com/office/drawing/2014/main" id="{45CAF012-AE42-A6B1-E558-14AFCA6425C2}"/>
                  </a:ext>
                </a:extLst>
              </p:cNvPr>
              <p:cNvSpPr txBox="1">
                <a:spLocks noRot="1" noChangeAspect="1" noMove="1" noResize="1" noEditPoints="1" noAdjustHandles="1" noChangeArrowheads="1" noChangeShapeType="1" noTextEdit="1"/>
              </p:cNvSpPr>
              <p:nvPr/>
            </p:nvSpPr>
            <p:spPr>
              <a:xfrm>
                <a:off x="5993177" y="991816"/>
                <a:ext cx="2040475" cy="1168269"/>
              </a:xfrm>
              <a:prstGeom prst="rect">
                <a:avLst/>
              </a:prstGeom>
              <a:blipFill>
                <a:blip r:embed="rId4"/>
                <a:stretch>
                  <a:fillRect/>
                </a:stretch>
              </a:blipFill>
            </p:spPr>
            <p:txBody>
              <a:bodyPr/>
              <a:lstStyle/>
              <a:p>
                <a:r>
                  <a:rPr lang="en-AU">
                    <a:noFill/>
                  </a:rPr>
                  <a:t> </a:t>
                </a:r>
              </a:p>
            </p:txBody>
          </p:sp>
        </mc:Fallback>
      </mc:AlternateContent>
      <p:pic>
        <p:nvPicPr>
          <p:cNvPr id="22" name="Picture 21">
            <a:extLst>
              <a:ext uri="{FF2B5EF4-FFF2-40B4-BE49-F238E27FC236}">
                <a16:creationId xmlns:a16="http://schemas.microsoft.com/office/drawing/2014/main" id="{691FDCEA-0CCC-8DB6-741A-2A079B1F90C4}"/>
              </a:ext>
            </a:extLst>
          </p:cNvPr>
          <p:cNvPicPr>
            <a:picLocks noChangeAspect="1"/>
          </p:cNvPicPr>
          <p:nvPr/>
        </p:nvPicPr>
        <p:blipFill>
          <a:blip r:embed="rId5"/>
          <a:stretch>
            <a:fillRect/>
          </a:stretch>
        </p:blipFill>
        <p:spPr>
          <a:xfrm>
            <a:off x="8241142" y="2160085"/>
            <a:ext cx="3817809" cy="1605125"/>
          </a:xfrm>
          <a:prstGeom prst="rect">
            <a:avLst/>
          </a:prstGeom>
        </p:spPr>
      </p:pic>
      <p:pic>
        <p:nvPicPr>
          <p:cNvPr id="24" name="Picture 23">
            <a:extLst>
              <a:ext uri="{FF2B5EF4-FFF2-40B4-BE49-F238E27FC236}">
                <a16:creationId xmlns:a16="http://schemas.microsoft.com/office/drawing/2014/main" id="{77527CC9-B16F-41CD-91AD-3875AEEE15B1}"/>
              </a:ext>
            </a:extLst>
          </p:cNvPr>
          <p:cNvPicPr>
            <a:picLocks noChangeAspect="1"/>
          </p:cNvPicPr>
          <p:nvPr/>
        </p:nvPicPr>
        <p:blipFill>
          <a:blip r:embed="rId6"/>
          <a:stretch>
            <a:fillRect/>
          </a:stretch>
        </p:blipFill>
        <p:spPr>
          <a:xfrm>
            <a:off x="11489659" y="2347274"/>
            <a:ext cx="513759" cy="240383"/>
          </a:xfrm>
          <a:prstGeom prst="rect">
            <a:avLst/>
          </a:prstGeom>
        </p:spPr>
      </p:pic>
      <p:sp>
        <p:nvSpPr>
          <p:cNvPr id="25" name="Oval 24">
            <a:extLst>
              <a:ext uri="{FF2B5EF4-FFF2-40B4-BE49-F238E27FC236}">
                <a16:creationId xmlns:a16="http://schemas.microsoft.com/office/drawing/2014/main" id="{448088D6-B4C9-7CEC-6D72-4082D6DE4168}"/>
              </a:ext>
            </a:extLst>
          </p:cNvPr>
          <p:cNvSpPr/>
          <p:nvPr/>
        </p:nvSpPr>
        <p:spPr>
          <a:xfrm>
            <a:off x="11943761" y="2366126"/>
            <a:ext cx="45719" cy="47134"/>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1490390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additive="base">
                                        <p:cTn id="2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 calcmode="lin" valueType="num">
                                      <p:cBhvr additive="base">
                                        <p:cTn id="2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anim calcmode="lin" valueType="num">
                                      <p:cBhvr additive="base">
                                        <p:cTn id="3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anim calcmode="lin" valueType="num">
                                      <p:cBhvr additive="base">
                                        <p:cTn id="39"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9" end="9"/>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anim calcmode="lin" valueType="num">
                                      <p:cBhvr additive="base">
                                        <p:cTn id="43"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10" end="10"/>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3">
                                            <p:txEl>
                                              <p:pRg st="11" end="11"/>
                                            </p:txEl>
                                          </p:spTgt>
                                        </p:tgtEl>
                                        <p:attrNameLst>
                                          <p:attrName>style.visibility</p:attrName>
                                        </p:attrNameLst>
                                      </p:cBhvr>
                                      <p:to>
                                        <p:strVal val="visible"/>
                                      </p:to>
                                    </p:set>
                                    <p:anim calcmode="lin" valueType="num">
                                      <p:cBhvr additive="base">
                                        <p:cTn id="47"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11" end="11"/>
                                            </p:txEl>
                                          </p:spTgt>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3">
                                            <p:txEl>
                                              <p:pRg st="12" end="12"/>
                                            </p:txEl>
                                          </p:spTgt>
                                        </p:tgtEl>
                                        <p:attrNameLst>
                                          <p:attrName>style.visibility</p:attrName>
                                        </p:attrNameLst>
                                      </p:cBhvr>
                                      <p:to>
                                        <p:strVal val="visible"/>
                                      </p:to>
                                    </p:set>
                                    <p:anim calcmode="lin" valueType="num">
                                      <p:cBhvr additive="base">
                                        <p:cTn id="51"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3">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nodeType="clickEffect">
                                  <p:stCondLst>
                                    <p:cond delay="0"/>
                                  </p:stCondLst>
                                  <p:childTnLst>
                                    <p:set>
                                      <p:cBhvr>
                                        <p:cTn id="56" dur="1" fill="hold">
                                          <p:stCondLst>
                                            <p:cond delay="0"/>
                                          </p:stCondLst>
                                        </p:cTn>
                                        <p:tgtEl>
                                          <p:spTgt spid="4">
                                            <p:txEl>
                                              <p:pRg st="0" end="0"/>
                                            </p:txEl>
                                          </p:spTgt>
                                        </p:tgtEl>
                                        <p:attrNameLst>
                                          <p:attrName>style.visibility</p:attrName>
                                        </p:attrNameLst>
                                      </p:cBhvr>
                                      <p:to>
                                        <p:strVal val="visible"/>
                                      </p:to>
                                    </p:set>
                                    <p:anim calcmode="lin" valueType="num">
                                      <p:cBhvr additive="base">
                                        <p:cTn id="5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4">
                                            <p:txEl>
                                              <p:pRg st="0" end="0"/>
                                            </p:txEl>
                                          </p:spTgt>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4">
                                            <p:txEl>
                                              <p:pRg st="1" end="1"/>
                                            </p:txEl>
                                          </p:spTgt>
                                        </p:tgtEl>
                                        <p:attrNameLst>
                                          <p:attrName>style.visibility</p:attrName>
                                        </p:attrNameLst>
                                      </p:cBhvr>
                                      <p:to>
                                        <p:strVal val="visible"/>
                                      </p:to>
                                    </p:set>
                                    <p:anim calcmode="lin" valueType="num">
                                      <p:cBhvr additive="base">
                                        <p:cTn id="61"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4">
                                            <p:txEl>
                                              <p:pRg st="1" end="1"/>
                                            </p:txEl>
                                          </p:spTgt>
                                        </p:tgtEl>
                                        <p:attrNameLst>
                                          <p:attrName>ppt_y</p:attrName>
                                        </p:attrNameLst>
                                      </p:cBhvr>
                                      <p:tavLst>
                                        <p:tav tm="0">
                                          <p:val>
                                            <p:strVal val="1+#ppt_h/2"/>
                                          </p:val>
                                        </p:tav>
                                        <p:tav tm="100000">
                                          <p:val>
                                            <p:strVal val="#ppt_y"/>
                                          </p:val>
                                        </p:tav>
                                      </p:tavLst>
                                    </p:anim>
                                  </p:childTnLst>
                                </p:cTn>
                              </p:par>
                              <p:par>
                                <p:cTn id="63" presetID="2" presetClass="entr" presetSubtype="4" fill="hold" nodeType="withEffect">
                                  <p:stCondLst>
                                    <p:cond delay="0"/>
                                  </p:stCondLst>
                                  <p:childTnLst>
                                    <p:set>
                                      <p:cBhvr>
                                        <p:cTn id="64" dur="1" fill="hold">
                                          <p:stCondLst>
                                            <p:cond delay="0"/>
                                          </p:stCondLst>
                                        </p:cTn>
                                        <p:tgtEl>
                                          <p:spTgt spid="4">
                                            <p:txEl>
                                              <p:pRg st="2" end="2"/>
                                            </p:txEl>
                                          </p:spTgt>
                                        </p:tgtEl>
                                        <p:attrNameLst>
                                          <p:attrName>style.visibility</p:attrName>
                                        </p:attrNameLst>
                                      </p:cBhvr>
                                      <p:to>
                                        <p:strVal val="visible"/>
                                      </p:to>
                                    </p:set>
                                    <p:anim calcmode="lin" valueType="num">
                                      <p:cBhvr additive="base">
                                        <p:cTn id="65"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4" fill="hold" nodeType="clickEffect">
                                  <p:stCondLst>
                                    <p:cond delay="0"/>
                                  </p:stCondLst>
                                  <p:childTnLst>
                                    <p:set>
                                      <p:cBhvr>
                                        <p:cTn id="70" dur="1" fill="hold">
                                          <p:stCondLst>
                                            <p:cond delay="0"/>
                                          </p:stCondLst>
                                        </p:cTn>
                                        <p:tgtEl>
                                          <p:spTgt spid="9"/>
                                        </p:tgtEl>
                                        <p:attrNameLst>
                                          <p:attrName>style.visibility</p:attrName>
                                        </p:attrNameLst>
                                      </p:cBhvr>
                                      <p:to>
                                        <p:strVal val="visible"/>
                                      </p:to>
                                    </p:set>
                                    <p:anim calcmode="lin" valueType="num">
                                      <p:cBhvr additive="base">
                                        <p:cTn id="71" dur="500" fill="hold"/>
                                        <p:tgtEl>
                                          <p:spTgt spid="9"/>
                                        </p:tgtEl>
                                        <p:attrNameLst>
                                          <p:attrName>ppt_x</p:attrName>
                                        </p:attrNameLst>
                                      </p:cBhvr>
                                      <p:tavLst>
                                        <p:tav tm="0">
                                          <p:val>
                                            <p:strVal val="#ppt_x"/>
                                          </p:val>
                                        </p:tav>
                                        <p:tav tm="100000">
                                          <p:val>
                                            <p:strVal val="#ppt_x"/>
                                          </p:val>
                                        </p:tav>
                                      </p:tavLst>
                                    </p:anim>
                                    <p:anim calcmode="lin" valueType="num">
                                      <p:cBhvr additive="base">
                                        <p:cTn id="7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 presetClass="entr" presetSubtype="4" fill="hold" nodeType="clickEffect">
                                  <p:stCondLst>
                                    <p:cond delay="0"/>
                                  </p:stCondLst>
                                  <p:childTnLst>
                                    <p:set>
                                      <p:cBhvr>
                                        <p:cTn id="76" dur="1" fill="hold">
                                          <p:stCondLst>
                                            <p:cond delay="0"/>
                                          </p:stCondLst>
                                        </p:cTn>
                                        <p:tgtEl>
                                          <p:spTgt spid="11"/>
                                        </p:tgtEl>
                                        <p:attrNameLst>
                                          <p:attrName>style.visibility</p:attrName>
                                        </p:attrNameLst>
                                      </p:cBhvr>
                                      <p:to>
                                        <p:strVal val="visible"/>
                                      </p:to>
                                    </p:set>
                                    <p:anim calcmode="lin" valueType="num">
                                      <p:cBhvr additive="base">
                                        <p:cTn id="77" dur="500" fill="hold"/>
                                        <p:tgtEl>
                                          <p:spTgt spid="11"/>
                                        </p:tgtEl>
                                        <p:attrNameLst>
                                          <p:attrName>ppt_x</p:attrName>
                                        </p:attrNameLst>
                                      </p:cBhvr>
                                      <p:tavLst>
                                        <p:tav tm="0">
                                          <p:val>
                                            <p:strVal val="#ppt_x"/>
                                          </p:val>
                                        </p:tav>
                                        <p:tav tm="100000">
                                          <p:val>
                                            <p:strVal val="#ppt_x"/>
                                          </p:val>
                                        </p:tav>
                                      </p:tavLst>
                                    </p:anim>
                                    <p:anim calcmode="lin" valueType="num">
                                      <p:cBhvr additive="base">
                                        <p:cTn id="7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2" presetClass="entr" presetSubtype="4" fill="hold" nodeType="clickEffect">
                                  <p:stCondLst>
                                    <p:cond delay="0"/>
                                  </p:stCondLst>
                                  <p:childTnLst>
                                    <p:set>
                                      <p:cBhvr>
                                        <p:cTn id="82" dur="1" fill="hold">
                                          <p:stCondLst>
                                            <p:cond delay="0"/>
                                          </p:stCondLst>
                                        </p:cTn>
                                        <p:tgtEl>
                                          <p:spTgt spid="16"/>
                                        </p:tgtEl>
                                        <p:attrNameLst>
                                          <p:attrName>style.visibility</p:attrName>
                                        </p:attrNameLst>
                                      </p:cBhvr>
                                      <p:to>
                                        <p:strVal val="visible"/>
                                      </p:to>
                                    </p:set>
                                    <p:anim calcmode="lin" valueType="num">
                                      <p:cBhvr additive="base">
                                        <p:cTn id="83" dur="500" fill="hold"/>
                                        <p:tgtEl>
                                          <p:spTgt spid="16"/>
                                        </p:tgtEl>
                                        <p:attrNameLst>
                                          <p:attrName>ppt_x</p:attrName>
                                        </p:attrNameLst>
                                      </p:cBhvr>
                                      <p:tavLst>
                                        <p:tav tm="0">
                                          <p:val>
                                            <p:strVal val="#ppt_x"/>
                                          </p:val>
                                        </p:tav>
                                        <p:tav tm="100000">
                                          <p:val>
                                            <p:strVal val="#ppt_x"/>
                                          </p:val>
                                        </p:tav>
                                      </p:tavLst>
                                    </p:anim>
                                    <p:anim calcmode="lin" valueType="num">
                                      <p:cBhvr additive="base">
                                        <p:cTn id="8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2" presetClass="entr" presetSubtype="4" fill="hold" grpId="0" nodeType="click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ppt_x"/>
                                          </p:val>
                                        </p:tav>
                                        <p:tav tm="100000">
                                          <p:val>
                                            <p:strVal val="#ppt_x"/>
                                          </p:val>
                                        </p:tav>
                                      </p:tavLst>
                                    </p:anim>
                                    <p:anim calcmode="lin" valueType="num">
                                      <p:cBhvr additive="base">
                                        <p:cTn id="90"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91" fill="hold">
                      <p:stCondLst>
                        <p:cond delay="indefinite"/>
                      </p:stCondLst>
                      <p:childTnLst>
                        <p:par>
                          <p:cTn id="92" fill="hold">
                            <p:stCondLst>
                              <p:cond delay="0"/>
                            </p:stCondLst>
                            <p:childTnLst>
                              <p:par>
                                <p:cTn id="93" presetID="2" presetClass="entr" presetSubtype="4" fill="hold" nodeType="clickEffect">
                                  <p:stCondLst>
                                    <p:cond delay="0"/>
                                  </p:stCondLst>
                                  <p:childTnLst>
                                    <p:set>
                                      <p:cBhvr>
                                        <p:cTn id="94" dur="1" fill="hold">
                                          <p:stCondLst>
                                            <p:cond delay="0"/>
                                          </p:stCondLst>
                                        </p:cTn>
                                        <p:tgtEl>
                                          <p:spTgt spid="4">
                                            <p:txEl>
                                              <p:pRg st="11" end="11"/>
                                            </p:txEl>
                                          </p:spTgt>
                                        </p:tgtEl>
                                        <p:attrNameLst>
                                          <p:attrName>style.visibility</p:attrName>
                                        </p:attrNameLst>
                                      </p:cBhvr>
                                      <p:to>
                                        <p:strVal val="visible"/>
                                      </p:to>
                                    </p:set>
                                    <p:anim calcmode="lin" valueType="num">
                                      <p:cBhvr additive="base">
                                        <p:cTn id="95" dur="500" fill="hold"/>
                                        <p:tgtEl>
                                          <p:spTgt spid="4">
                                            <p:txEl>
                                              <p:pRg st="11" end="11"/>
                                            </p:txEl>
                                          </p:spTgt>
                                        </p:tgtEl>
                                        <p:attrNameLst>
                                          <p:attrName>ppt_x</p:attrName>
                                        </p:attrNameLst>
                                      </p:cBhvr>
                                      <p:tavLst>
                                        <p:tav tm="0">
                                          <p:val>
                                            <p:strVal val="#ppt_x"/>
                                          </p:val>
                                        </p:tav>
                                        <p:tav tm="100000">
                                          <p:val>
                                            <p:strVal val="#ppt_x"/>
                                          </p:val>
                                        </p:tav>
                                      </p:tavLst>
                                    </p:anim>
                                    <p:anim calcmode="lin" valueType="num">
                                      <p:cBhvr additive="base">
                                        <p:cTn id="96" dur="500" fill="hold"/>
                                        <p:tgtEl>
                                          <p:spTgt spid="4">
                                            <p:txEl>
                                              <p:pRg st="11" end="11"/>
                                            </p:txEl>
                                          </p:spTgt>
                                        </p:tgtEl>
                                        <p:attrNameLst>
                                          <p:attrName>ppt_y</p:attrName>
                                        </p:attrNameLst>
                                      </p:cBhvr>
                                      <p:tavLst>
                                        <p:tav tm="0">
                                          <p:val>
                                            <p:strVal val="1+#ppt_h/2"/>
                                          </p:val>
                                        </p:tav>
                                        <p:tav tm="100000">
                                          <p:val>
                                            <p:strVal val="#ppt_y"/>
                                          </p:val>
                                        </p:tav>
                                      </p:tavLst>
                                    </p:anim>
                                  </p:childTnLst>
                                </p:cTn>
                              </p:par>
                              <p:par>
                                <p:cTn id="97" presetID="2" presetClass="entr" presetSubtype="4" fill="hold" nodeType="withEffect">
                                  <p:stCondLst>
                                    <p:cond delay="0"/>
                                  </p:stCondLst>
                                  <p:childTnLst>
                                    <p:set>
                                      <p:cBhvr>
                                        <p:cTn id="98" dur="1" fill="hold">
                                          <p:stCondLst>
                                            <p:cond delay="0"/>
                                          </p:stCondLst>
                                        </p:cTn>
                                        <p:tgtEl>
                                          <p:spTgt spid="4">
                                            <p:txEl>
                                              <p:pRg st="12" end="12"/>
                                            </p:txEl>
                                          </p:spTgt>
                                        </p:tgtEl>
                                        <p:attrNameLst>
                                          <p:attrName>style.visibility</p:attrName>
                                        </p:attrNameLst>
                                      </p:cBhvr>
                                      <p:to>
                                        <p:strVal val="visible"/>
                                      </p:to>
                                    </p:set>
                                    <p:anim calcmode="lin" valueType="num">
                                      <p:cBhvr additive="base">
                                        <p:cTn id="99" dur="500" fill="hold"/>
                                        <p:tgtEl>
                                          <p:spTgt spid="4">
                                            <p:txEl>
                                              <p:pRg st="12" end="12"/>
                                            </p:txEl>
                                          </p:spTgt>
                                        </p:tgtEl>
                                        <p:attrNameLst>
                                          <p:attrName>ppt_x</p:attrName>
                                        </p:attrNameLst>
                                      </p:cBhvr>
                                      <p:tavLst>
                                        <p:tav tm="0">
                                          <p:val>
                                            <p:strVal val="#ppt_x"/>
                                          </p:val>
                                        </p:tav>
                                        <p:tav tm="100000">
                                          <p:val>
                                            <p:strVal val="#ppt_x"/>
                                          </p:val>
                                        </p:tav>
                                      </p:tavLst>
                                    </p:anim>
                                    <p:anim calcmode="lin" valueType="num">
                                      <p:cBhvr additive="base">
                                        <p:cTn id="100" dur="500" fill="hold"/>
                                        <p:tgtEl>
                                          <p:spTgt spid="4">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2" presetClass="entr" presetSubtype="4" fill="hold" nodeType="clickEffect">
                                  <p:stCondLst>
                                    <p:cond delay="0"/>
                                  </p:stCondLst>
                                  <p:childTnLst>
                                    <p:set>
                                      <p:cBhvr>
                                        <p:cTn id="104" dur="1" fill="hold">
                                          <p:stCondLst>
                                            <p:cond delay="0"/>
                                          </p:stCondLst>
                                        </p:cTn>
                                        <p:tgtEl>
                                          <p:spTgt spid="5">
                                            <p:txEl>
                                              <p:pRg st="0" end="0"/>
                                            </p:txEl>
                                          </p:spTgt>
                                        </p:tgtEl>
                                        <p:attrNameLst>
                                          <p:attrName>style.visibility</p:attrName>
                                        </p:attrNameLst>
                                      </p:cBhvr>
                                      <p:to>
                                        <p:strVal val="visible"/>
                                      </p:to>
                                    </p:set>
                                    <p:anim calcmode="lin" valueType="num">
                                      <p:cBhvr additive="base">
                                        <p:cTn id="105"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06" dur="500" fill="hold"/>
                                        <p:tgtEl>
                                          <p:spTgt spid="5">
                                            <p:txEl>
                                              <p:pRg st="0" end="0"/>
                                            </p:txEl>
                                          </p:spTgt>
                                        </p:tgtEl>
                                        <p:attrNameLst>
                                          <p:attrName>ppt_y</p:attrName>
                                        </p:attrNameLst>
                                      </p:cBhvr>
                                      <p:tavLst>
                                        <p:tav tm="0">
                                          <p:val>
                                            <p:strVal val="1+#ppt_h/2"/>
                                          </p:val>
                                        </p:tav>
                                        <p:tav tm="100000">
                                          <p:val>
                                            <p:strVal val="#ppt_y"/>
                                          </p:val>
                                        </p:tav>
                                      </p:tavLst>
                                    </p:anim>
                                  </p:childTnLst>
                                </p:cTn>
                              </p:par>
                              <p:par>
                                <p:cTn id="107" presetID="2" presetClass="entr" presetSubtype="4" fill="hold" nodeType="withEffect">
                                  <p:stCondLst>
                                    <p:cond delay="0"/>
                                  </p:stCondLst>
                                  <p:childTnLst>
                                    <p:set>
                                      <p:cBhvr>
                                        <p:cTn id="108" dur="1" fill="hold">
                                          <p:stCondLst>
                                            <p:cond delay="0"/>
                                          </p:stCondLst>
                                        </p:cTn>
                                        <p:tgtEl>
                                          <p:spTgt spid="5">
                                            <p:txEl>
                                              <p:pRg st="1" end="1"/>
                                            </p:txEl>
                                          </p:spTgt>
                                        </p:tgtEl>
                                        <p:attrNameLst>
                                          <p:attrName>style.visibility</p:attrName>
                                        </p:attrNameLst>
                                      </p:cBhvr>
                                      <p:to>
                                        <p:strVal val="visible"/>
                                      </p:to>
                                    </p:set>
                                    <p:anim calcmode="lin" valueType="num">
                                      <p:cBhvr additive="base">
                                        <p:cTn id="109"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10"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11" fill="hold">
                      <p:stCondLst>
                        <p:cond delay="indefinite"/>
                      </p:stCondLst>
                      <p:childTnLst>
                        <p:par>
                          <p:cTn id="112" fill="hold">
                            <p:stCondLst>
                              <p:cond delay="0"/>
                            </p:stCondLst>
                            <p:childTnLst>
                              <p:par>
                                <p:cTn id="113" presetID="2" presetClass="entr" presetSubtype="4" fill="hold" nodeType="clickEffect">
                                  <p:stCondLst>
                                    <p:cond delay="0"/>
                                  </p:stCondLst>
                                  <p:childTnLst>
                                    <p:set>
                                      <p:cBhvr>
                                        <p:cTn id="114" dur="1" fill="hold">
                                          <p:stCondLst>
                                            <p:cond delay="0"/>
                                          </p:stCondLst>
                                        </p:cTn>
                                        <p:tgtEl>
                                          <p:spTgt spid="6"/>
                                        </p:tgtEl>
                                        <p:attrNameLst>
                                          <p:attrName>style.visibility</p:attrName>
                                        </p:attrNameLst>
                                      </p:cBhvr>
                                      <p:to>
                                        <p:strVal val="visible"/>
                                      </p:to>
                                    </p:set>
                                    <p:anim calcmode="lin" valueType="num">
                                      <p:cBhvr additive="base">
                                        <p:cTn id="115" dur="500" fill="hold"/>
                                        <p:tgtEl>
                                          <p:spTgt spid="6"/>
                                        </p:tgtEl>
                                        <p:attrNameLst>
                                          <p:attrName>ppt_x</p:attrName>
                                        </p:attrNameLst>
                                      </p:cBhvr>
                                      <p:tavLst>
                                        <p:tav tm="0">
                                          <p:val>
                                            <p:strVal val="#ppt_x"/>
                                          </p:val>
                                        </p:tav>
                                        <p:tav tm="100000">
                                          <p:val>
                                            <p:strVal val="#ppt_x"/>
                                          </p:val>
                                        </p:tav>
                                      </p:tavLst>
                                    </p:anim>
                                    <p:anim calcmode="lin" valueType="num">
                                      <p:cBhvr additive="base">
                                        <p:cTn id="11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17" fill="hold">
                      <p:stCondLst>
                        <p:cond delay="indefinite"/>
                      </p:stCondLst>
                      <p:childTnLst>
                        <p:par>
                          <p:cTn id="118" fill="hold">
                            <p:stCondLst>
                              <p:cond delay="0"/>
                            </p:stCondLst>
                            <p:childTnLst>
                              <p:par>
                                <p:cTn id="119" presetID="2" presetClass="entr" presetSubtype="4" fill="hold" nodeType="clickEffect">
                                  <p:stCondLst>
                                    <p:cond delay="0"/>
                                  </p:stCondLst>
                                  <p:childTnLst>
                                    <p:set>
                                      <p:cBhvr>
                                        <p:cTn id="120" dur="1" fill="hold">
                                          <p:stCondLst>
                                            <p:cond delay="0"/>
                                          </p:stCondLst>
                                        </p:cTn>
                                        <p:tgtEl>
                                          <p:spTgt spid="22"/>
                                        </p:tgtEl>
                                        <p:attrNameLst>
                                          <p:attrName>style.visibility</p:attrName>
                                        </p:attrNameLst>
                                      </p:cBhvr>
                                      <p:to>
                                        <p:strVal val="visible"/>
                                      </p:to>
                                    </p:set>
                                    <p:anim calcmode="lin" valueType="num">
                                      <p:cBhvr additive="base">
                                        <p:cTn id="121" dur="500" fill="hold"/>
                                        <p:tgtEl>
                                          <p:spTgt spid="22"/>
                                        </p:tgtEl>
                                        <p:attrNameLst>
                                          <p:attrName>ppt_x</p:attrName>
                                        </p:attrNameLst>
                                      </p:cBhvr>
                                      <p:tavLst>
                                        <p:tav tm="0">
                                          <p:val>
                                            <p:strVal val="#ppt_x"/>
                                          </p:val>
                                        </p:tav>
                                        <p:tav tm="100000">
                                          <p:val>
                                            <p:strVal val="#ppt_x"/>
                                          </p:val>
                                        </p:tav>
                                      </p:tavLst>
                                    </p:anim>
                                    <p:anim calcmode="lin" valueType="num">
                                      <p:cBhvr additive="base">
                                        <p:cTn id="122"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123" fill="hold">
                      <p:stCondLst>
                        <p:cond delay="indefinite"/>
                      </p:stCondLst>
                      <p:childTnLst>
                        <p:par>
                          <p:cTn id="124" fill="hold">
                            <p:stCondLst>
                              <p:cond delay="0"/>
                            </p:stCondLst>
                            <p:childTnLst>
                              <p:par>
                                <p:cTn id="125" presetID="2" presetClass="entr" presetSubtype="4" fill="hold" nodeType="clickEffect">
                                  <p:stCondLst>
                                    <p:cond delay="0"/>
                                  </p:stCondLst>
                                  <p:childTnLst>
                                    <p:set>
                                      <p:cBhvr>
                                        <p:cTn id="126" dur="1" fill="hold">
                                          <p:stCondLst>
                                            <p:cond delay="0"/>
                                          </p:stCondLst>
                                        </p:cTn>
                                        <p:tgtEl>
                                          <p:spTgt spid="5">
                                            <p:txEl>
                                              <p:pRg st="11" end="11"/>
                                            </p:txEl>
                                          </p:spTgt>
                                        </p:tgtEl>
                                        <p:attrNameLst>
                                          <p:attrName>style.visibility</p:attrName>
                                        </p:attrNameLst>
                                      </p:cBhvr>
                                      <p:to>
                                        <p:strVal val="visible"/>
                                      </p:to>
                                    </p:set>
                                    <p:anim calcmode="lin" valueType="num">
                                      <p:cBhvr additive="base">
                                        <p:cTn id="127" dur="500" fill="hold"/>
                                        <p:tgtEl>
                                          <p:spTgt spid="5">
                                            <p:txEl>
                                              <p:pRg st="11" end="11"/>
                                            </p:txEl>
                                          </p:spTgt>
                                        </p:tgtEl>
                                        <p:attrNameLst>
                                          <p:attrName>ppt_x</p:attrName>
                                        </p:attrNameLst>
                                      </p:cBhvr>
                                      <p:tavLst>
                                        <p:tav tm="0">
                                          <p:val>
                                            <p:strVal val="#ppt_x"/>
                                          </p:val>
                                        </p:tav>
                                        <p:tav tm="100000">
                                          <p:val>
                                            <p:strVal val="#ppt_x"/>
                                          </p:val>
                                        </p:tav>
                                      </p:tavLst>
                                    </p:anim>
                                    <p:anim calcmode="lin" valueType="num">
                                      <p:cBhvr additive="base">
                                        <p:cTn id="128" dur="500" fill="hold"/>
                                        <p:tgtEl>
                                          <p:spTgt spid="5">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129" fill="hold">
                      <p:stCondLst>
                        <p:cond delay="indefinite"/>
                      </p:stCondLst>
                      <p:childTnLst>
                        <p:par>
                          <p:cTn id="130" fill="hold">
                            <p:stCondLst>
                              <p:cond delay="0"/>
                            </p:stCondLst>
                            <p:childTnLst>
                              <p:par>
                                <p:cTn id="131" presetID="2" presetClass="entr" presetSubtype="4" fill="hold" nodeType="clickEffect">
                                  <p:stCondLst>
                                    <p:cond delay="0"/>
                                  </p:stCondLst>
                                  <p:childTnLst>
                                    <p:set>
                                      <p:cBhvr>
                                        <p:cTn id="132" dur="1" fill="hold">
                                          <p:stCondLst>
                                            <p:cond delay="0"/>
                                          </p:stCondLst>
                                        </p:cTn>
                                        <p:tgtEl>
                                          <p:spTgt spid="5">
                                            <p:txEl>
                                              <p:pRg st="12" end="12"/>
                                            </p:txEl>
                                          </p:spTgt>
                                        </p:tgtEl>
                                        <p:attrNameLst>
                                          <p:attrName>style.visibility</p:attrName>
                                        </p:attrNameLst>
                                      </p:cBhvr>
                                      <p:to>
                                        <p:strVal val="visible"/>
                                      </p:to>
                                    </p:set>
                                    <p:anim calcmode="lin" valueType="num">
                                      <p:cBhvr additive="base">
                                        <p:cTn id="133" dur="500" fill="hold"/>
                                        <p:tgtEl>
                                          <p:spTgt spid="5">
                                            <p:txEl>
                                              <p:pRg st="12" end="12"/>
                                            </p:txEl>
                                          </p:spTgt>
                                        </p:tgtEl>
                                        <p:attrNameLst>
                                          <p:attrName>ppt_x</p:attrName>
                                        </p:attrNameLst>
                                      </p:cBhvr>
                                      <p:tavLst>
                                        <p:tav tm="0">
                                          <p:val>
                                            <p:strVal val="#ppt_x"/>
                                          </p:val>
                                        </p:tav>
                                        <p:tav tm="100000">
                                          <p:val>
                                            <p:strVal val="#ppt_x"/>
                                          </p:val>
                                        </p:tav>
                                      </p:tavLst>
                                    </p:anim>
                                    <p:anim calcmode="lin" valueType="num">
                                      <p:cBhvr additive="base">
                                        <p:cTn id="134" dur="500" fill="hold"/>
                                        <p:tgtEl>
                                          <p:spTgt spid="5">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66B2213-76C2-5B4A-8290-776C1658B697}"/>
              </a:ext>
            </a:extLst>
          </p:cNvPr>
          <p:cNvPicPr>
            <a:picLocks noChangeAspect="1"/>
          </p:cNvPicPr>
          <p:nvPr/>
        </p:nvPicPr>
        <p:blipFill>
          <a:blip r:embed="rId2"/>
          <a:stretch>
            <a:fillRect/>
          </a:stretch>
        </p:blipFill>
        <p:spPr>
          <a:xfrm>
            <a:off x="1529267" y="0"/>
            <a:ext cx="9133465" cy="6858000"/>
          </a:xfrm>
          <a:prstGeom prst="rect">
            <a:avLst/>
          </a:prstGeom>
        </p:spPr>
      </p:pic>
    </p:spTree>
    <p:extLst>
      <p:ext uri="{BB962C8B-B14F-4D97-AF65-F5344CB8AC3E}">
        <p14:creationId xmlns:p14="http://schemas.microsoft.com/office/powerpoint/2010/main" val="2451965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D32FF46-02AE-1B41-8FD2-150F7A8A04D7}"/>
              </a:ext>
            </a:extLst>
          </p:cNvPr>
          <p:cNvPicPr>
            <a:picLocks noChangeAspect="1"/>
          </p:cNvPicPr>
          <p:nvPr/>
        </p:nvPicPr>
        <p:blipFill>
          <a:blip r:embed="rId2"/>
          <a:stretch>
            <a:fillRect/>
          </a:stretch>
        </p:blipFill>
        <p:spPr>
          <a:xfrm>
            <a:off x="1054100" y="0"/>
            <a:ext cx="10083800" cy="3860800"/>
          </a:xfrm>
          <a:prstGeom prst="rect">
            <a:avLst/>
          </a:prstGeom>
        </p:spPr>
      </p:pic>
      <p:sp>
        <p:nvSpPr>
          <p:cNvPr id="3" name="Rectangle 2">
            <a:extLst>
              <a:ext uri="{FF2B5EF4-FFF2-40B4-BE49-F238E27FC236}">
                <a16:creationId xmlns:a16="http://schemas.microsoft.com/office/drawing/2014/main" id="{7BE74C77-457B-974A-BF46-BE045AA9411B}"/>
              </a:ext>
            </a:extLst>
          </p:cNvPr>
          <p:cNvSpPr/>
          <p:nvPr/>
        </p:nvSpPr>
        <p:spPr>
          <a:xfrm>
            <a:off x="8361748" y="1655086"/>
            <a:ext cx="6096000" cy="646331"/>
          </a:xfrm>
          <a:prstGeom prst="rect">
            <a:avLst/>
          </a:prstGeom>
        </p:spPr>
        <p:txBody>
          <a:bodyPr>
            <a:spAutoFit/>
          </a:bodyPr>
          <a:lstStyle/>
          <a:p>
            <a:br>
              <a:rPr lang="en-AU" dirty="0">
                <a:solidFill>
                  <a:srgbClr val="000000"/>
                </a:solidFill>
                <a:latin typeface="STIXGeneral-Italic" pitchFamily="2" charset="2"/>
              </a:rPr>
            </a:br>
            <a:r>
              <a:rPr lang="en-AU" dirty="0">
                <a:solidFill>
                  <a:srgbClr val="000000"/>
                </a:solidFill>
                <a:latin typeface="STIXGeneral-Italic" pitchFamily="2" charset="2"/>
              </a:rPr>
              <a:t>𝑀</a:t>
            </a:r>
            <a:r>
              <a:rPr lang="en-AU" dirty="0">
                <a:solidFill>
                  <a:srgbClr val="000000"/>
                </a:solidFill>
                <a:latin typeface="STIXGeneral-Regular" pitchFamily="2" charset="2"/>
              </a:rPr>
              <a:t>=26</a:t>
            </a:r>
            <a:endParaRPr lang="en-US" dirty="0"/>
          </a:p>
        </p:txBody>
      </p:sp>
      <p:sp>
        <p:nvSpPr>
          <p:cNvPr id="4" name="Rectangle 3">
            <a:extLst>
              <a:ext uri="{FF2B5EF4-FFF2-40B4-BE49-F238E27FC236}">
                <a16:creationId xmlns:a16="http://schemas.microsoft.com/office/drawing/2014/main" id="{806B85CD-31EB-6C4C-A95B-EB5015A11C1A}"/>
              </a:ext>
            </a:extLst>
          </p:cNvPr>
          <p:cNvSpPr/>
          <p:nvPr/>
        </p:nvSpPr>
        <p:spPr>
          <a:xfrm>
            <a:off x="8476735" y="503949"/>
            <a:ext cx="6096000" cy="646331"/>
          </a:xfrm>
          <a:prstGeom prst="rect">
            <a:avLst/>
          </a:prstGeom>
        </p:spPr>
        <p:txBody>
          <a:bodyPr>
            <a:spAutoFit/>
          </a:bodyPr>
          <a:lstStyle/>
          <a:p>
            <a:br>
              <a:rPr lang="en-AU" dirty="0">
                <a:solidFill>
                  <a:srgbClr val="000000"/>
                </a:solidFill>
                <a:latin typeface="STIXGeneral-Italic" pitchFamily="2" charset="2"/>
              </a:rPr>
            </a:br>
            <a:r>
              <a:rPr lang="en-AU" dirty="0">
                <a:solidFill>
                  <a:srgbClr val="000000"/>
                </a:solidFill>
                <a:latin typeface="STIXGeneral-Italic" pitchFamily="2" charset="2"/>
              </a:rPr>
              <a:t>𝑀</a:t>
            </a:r>
            <a:r>
              <a:rPr lang="en-AU" dirty="0">
                <a:solidFill>
                  <a:srgbClr val="000000"/>
                </a:solidFill>
                <a:latin typeface="STIXGeneral-Regular" pitchFamily="2" charset="2"/>
              </a:rPr>
              <a:t>=32</a:t>
            </a:r>
            <a:endParaRPr lang="en-US" dirty="0"/>
          </a:p>
        </p:txBody>
      </p:sp>
      <p:sp>
        <p:nvSpPr>
          <p:cNvPr id="5" name="Rectangle 4">
            <a:extLst>
              <a:ext uri="{FF2B5EF4-FFF2-40B4-BE49-F238E27FC236}">
                <a16:creationId xmlns:a16="http://schemas.microsoft.com/office/drawing/2014/main" id="{BA1E8005-B941-B94E-A81A-45F1B95A5B5E}"/>
              </a:ext>
            </a:extLst>
          </p:cNvPr>
          <p:cNvSpPr/>
          <p:nvPr/>
        </p:nvSpPr>
        <p:spPr>
          <a:xfrm>
            <a:off x="271849" y="3860800"/>
            <a:ext cx="11920151" cy="2554545"/>
          </a:xfrm>
          <a:prstGeom prst="rect">
            <a:avLst/>
          </a:prstGeom>
        </p:spPr>
        <p:txBody>
          <a:bodyPr wrap="square">
            <a:spAutoFit/>
          </a:bodyPr>
          <a:lstStyle/>
          <a:p>
            <a:r>
              <a:rPr lang="en-AU" sz="3200" b="0" i="0" dirty="0">
                <a:solidFill>
                  <a:srgbClr val="009EC6"/>
                </a:solidFill>
                <a:effectLst/>
                <a:latin typeface="Abadi"/>
              </a:rPr>
              <a:t>Yes; the median number of sit-ups performed after attending the gym program </a:t>
            </a:r>
            <a:r>
              <a:rPr lang="en-AU" sz="3200" b="0" i="0" u="none" strike="noStrike" dirty="0">
                <a:solidFill>
                  <a:srgbClr val="009EC6"/>
                </a:solidFill>
                <a:effectLst/>
                <a:latin typeface="Abadi"/>
              </a:rPr>
              <a:t>(𝑀=32)</a:t>
            </a:r>
            <a:r>
              <a:rPr lang="en-AU" sz="3200" b="0" i="0" dirty="0">
                <a:solidFill>
                  <a:srgbClr val="009EC6"/>
                </a:solidFill>
                <a:effectLst/>
                <a:latin typeface="Abadi"/>
              </a:rPr>
              <a:t> is considerably higher than the number of sit-ups performed before attending the gym program </a:t>
            </a:r>
            <a:r>
              <a:rPr lang="en-AU" sz="3200" b="0" i="0" u="none" strike="noStrike" dirty="0">
                <a:solidFill>
                  <a:srgbClr val="009EC6"/>
                </a:solidFill>
                <a:effectLst/>
                <a:latin typeface="Abadi"/>
              </a:rPr>
              <a:t>(𝑀=26)</a:t>
            </a:r>
            <a:r>
              <a:rPr lang="en-AU" sz="3200" b="0" i="0" dirty="0">
                <a:solidFill>
                  <a:srgbClr val="009EC6"/>
                </a:solidFill>
                <a:effectLst/>
                <a:latin typeface="Abadi"/>
              </a:rPr>
              <a:t>. This indicates that the number of sit-ups performed is associated with completing the gym program.</a:t>
            </a:r>
            <a:endParaRPr lang="en-US" sz="3200" dirty="0">
              <a:latin typeface="Abadi"/>
            </a:endParaRPr>
          </a:p>
        </p:txBody>
      </p:sp>
    </p:spTree>
    <p:extLst>
      <p:ext uri="{BB962C8B-B14F-4D97-AF65-F5344CB8AC3E}">
        <p14:creationId xmlns:p14="http://schemas.microsoft.com/office/powerpoint/2010/main" val="2221897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D53D4C2-F939-9F46-8181-AB8C6A6772B4}"/>
              </a:ext>
            </a:extLst>
          </p:cNvPr>
          <p:cNvPicPr>
            <a:picLocks noChangeAspect="1"/>
          </p:cNvPicPr>
          <p:nvPr/>
        </p:nvPicPr>
        <p:blipFill>
          <a:blip r:embed="rId2"/>
          <a:stretch>
            <a:fillRect/>
          </a:stretch>
        </p:blipFill>
        <p:spPr>
          <a:xfrm>
            <a:off x="1498208" y="0"/>
            <a:ext cx="9195584" cy="6858000"/>
          </a:xfrm>
          <a:prstGeom prst="rect">
            <a:avLst/>
          </a:prstGeom>
        </p:spPr>
      </p:pic>
    </p:spTree>
    <p:extLst>
      <p:ext uri="{BB962C8B-B14F-4D97-AF65-F5344CB8AC3E}">
        <p14:creationId xmlns:p14="http://schemas.microsoft.com/office/powerpoint/2010/main" val="28175457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EA1C72A-6C75-3E47-BEFF-81C5C66C49A8}"/>
              </a:ext>
            </a:extLst>
          </p:cNvPr>
          <p:cNvPicPr>
            <a:picLocks noChangeAspect="1"/>
          </p:cNvPicPr>
          <p:nvPr/>
        </p:nvPicPr>
        <p:blipFill>
          <a:blip r:embed="rId2"/>
          <a:stretch>
            <a:fillRect/>
          </a:stretch>
        </p:blipFill>
        <p:spPr>
          <a:xfrm>
            <a:off x="1451710" y="0"/>
            <a:ext cx="9288580" cy="6858000"/>
          </a:xfrm>
          <a:prstGeom prst="rect">
            <a:avLst/>
          </a:prstGeom>
        </p:spPr>
      </p:pic>
    </p:spTree>
    <p:extLst>
      <p:ext uri="{BB962C8B-B14F-4D97-AF65-F5344CB8AC3E}">
        <p14:creationId xmlns:p14="http://schemas.microsoft.com/office/powerpoint/2010/main" val="37625122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620256F-DE1D-904D-B426-23B0DAC70830}"/>
              </a:ext>
            </a:extLst>
          </p:cNvPr>
          <p:cNvPicPr>
            <a:picLocks noChangeAspect="1"/>
          </p:cNvPicPr>
          <p:nvPr/>
        </p:nvPicPr>
        <p:blipFill>
          <a:blip r:embed="rId2"/>
          <a:stretch>
            <a:fillRect/>
          </a:stretch>
        </p:blipFill>
        <p:spPr>
          <a:xfrm>
            <a:off x="1499594" y="0"/>
            <a:ext cx="9192811" cy="6858000"/>
          </a:xfrm>
          <a:prstGeom prst="rect">
            <a:avLst/>
          </a:prstGeom>
        </p:spPr>
      </p:pic>
    </p:spTree>
    <p:extLst>
      <p:ext uri="{BB962C8B-B14F-4D97-AF65-F5344CB8AC3E}">
        <p14:creationId xmlns:p14="http://schemas.microsoft.com/office/powerpoint/2010/main" val="965153103"/>
      </p:ext>
    </p:extLst>
  </p:cSld>
  <p:clrMapOvr>
    <a:masterClrMapping/>
  </p:clrMapOvr>
</p:sld>
</file>

<file path=ppt/theme/theme1.xml><?xml version="1.0" encoding="utf-8"?>
<a:theme xmlns:a="http://schemas.openxmlformats.org/drawingml/2006/main" name="AccentBoxVTI">
  <a:themeElements>
    <a:clrScheme name="AnalogousFromLightSeedRightStep">
      <a:dk1>
        <a:srgbClr val="000000"/>
      </a:dk1>
      <a:lt1>
        <a:srgbClr val="FFFFFF"/>
      </a:lt1>
      <a:dk2>
        <a:srgbClr val="412425"/>
      </a:dk2>
      <a:lt2>
        <a:srgbClr val="E8E2E4"/>
      </a:lt2>
      <a:accent1>
        <a:srgbClr val="33B589"/>
      </a:accent1>
      <a:accent2>
        <a:srgbClr val="2FB1BC"/>
      </a:accent2>
      <a:accent3>
        <a:srgbClr val="5DA5ED"/>
      </a:accent3>
      <a:accent4>
        <a:srgbClr val="4E5BEB"/>
      </a:accent4>
      <a:accent5>
        <a:srgbClr val="986EEE"/>
      </a:accent5>
      <a:accent6>
        <a:srgbClr val="C34EEB"/>
      </a:accent6>
      <a:hlink>
        <a:srgbClr val="AE6981"/>
      </a:hlink>
      <a:folHlink>
        <a:srgbClr val="7F7F7F"/>
      </a:folHlink>
    </a:clrScheme>
    <a:fontScheme name="Avenir">
      <a:majorFont>
        <a:latin typeface="Avenir Next LT Pro"/>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ccentBoxVTI" id="{9F778A78-DC9A-453A-A82D-A75CAD503E15}" vid="{EA961113-7CC4-4569-8A6A-7BC2C1E2F40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4669</TotalTime>
  <Words>552</Words>
  <Application>Microsoft Office PowerPoint</Application>
  <PresentationFormat>Widescreen</PresentationFormat>
  <Paragraphs>123</Paragraphs>
  <Slides>14</Slides>
  <Notes>3</Notes>
  <HiddenSlides>0</HiddenSlides>
  <MMClips>1</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14</vt:i4>
      </vt:variant>
    </vt:vector>
  </HeadingPairs>
  <TitlesOfParts>
    <vt:vector size="25" baseType="lpstr">
      <vt:lpstr>Abadi</vt:lpstr>
      <vt:lpstr>Aptos</vt:lpstr>
      <vt:lpstr>Avenir Next LT Pro</vt:lpstr>
      <vt:lpstr>Open Sans</vt:lpstr>
      <vt:lpstr>STIXGeneral-Italic</vt:lpstr>
      <vt:lpstr>STIXGeneral-Regular</vt:lpstr>
      <vt:lpstr>Arial</vt:lpstr>
      <vt:lpstr>Calibri</vt:lpstr>
      <vt:lpstr>Cambria Math</vt:lpstr>
      <vt:lpstr>Comic Sans MS</vt:lpstr>
      <vt:lpstr>AccentBoxVTI</vt:lpstr>
      <vt:lpstr> Associations between numerical and categorical variables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Investigating the association between a numerical and a categorical variable</dc:title>
  <dc:creator>Yongmei Zhang</dc:creator>
  <cp:lastModifiedBy>Lyn ZHANG</cp:lastModifiedBy>
  <cp:revision>26</cp:revision>
  <dcterms:created xsi:type="dcterms:W3CDTF">2020-07-17T07:40:44Z</dcterms:created>
  <dcterms:modified xsi:type="dcterms:W3CDTF">2026-04-21T05:49:07Z</dcterms:modified>
</cp:coreProperties>
</file>