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7" r:id="rId1"/>
  </p:sldMasterIdLst>
  <p:notesMasterIdLst>
    <p:notesMasterId r:id="rId25"/>
  </p:notesMasterIdLst>
  <p:handoutMasterIdLst>
    <p:handoutMasterId r:id="rId26"/>
  </p:handoutMasterIdLst>
  <p:sldIdLst>
    <p:sldId id="256" r:id="rId2"/>
    <p:sldId id="399" r:id="rId3"/>
    <p:sldId id="908" r:id="rId4"/>
    <p:sldId id="271" r:id="rId5"/>
    <p:sldId id="283" r:id="rId6"/>
    <p:sldId id="284" r:id="rId7"/>
    <p:sldId id="285" r:id="rId8"/>
    <p:sldId id="258" r:id="rId9"/>
    <p:sldId id="260" r:id="rId10"/>
    <p:sldId id="277" r:id="rId11"/>
    <p:sldId id="264" r:id="rId12"/>
    <p:sldId id="265" r:id="rId13"/>
    <p:sldId id="266" r:id="rId14"/>
    <p:sldId id="267" r:id="rId15"/>
    <p:sldId id="289" r:id="rId16"/>
    <p:sldId id="370" r:id="rId17"/>
    <p:sldId id="257" r:id="rId18"/>
    <p:sldId id="396" r:id="rId19"/>
    <p:sldId id="397" r:id="rId20"/>
    <p:sldId id="393" r:id="rId21"/>
    <p:sldId id="359" r:id="rId22"/>
    <p:sldId id="362" r:id="rId23"/>
    <p:sldId id="358"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88929"/>
  </p:normalViewPr>
  <p:slideViewPr>
    <p:cSldViewPr>
      <p:cViewPr varScale="1">
        <p:scale>
          <a:sx n="56" d="100"/>
          <a:sy n="56" d="100"/>
        </p:scale>
        <p:origin x="1592" y="6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076"/>
    </p:cViewPr>
  </p:sorterViewPr>
  <p:notesViewPr>
    <p:cSldViewPr>
      <p:cViewPr varScale="1">
        <p:scale>
          <a:sx n="83" d="100"/>
          <a:sy n="83" d="100"/>
        </p:scale>
        <p:origin x="-1422"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FDA408-EBE3-4FFF-B181-52121CC44C86}"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8C5C5888-6506-49BA-B19B-61F5E240051B}">
      <dgm:prSet/>
      <dgm:spPr/>
      <dgm:t>
        <a:bodyPr/>
        <a:lstStyle/>
        <a:p>
          <a:r>
            <a:rPr lang="en-US" dirty="0">
              <a:solidFill>
                <a:schemeClr val="bg2"/>
              </a:solidFill>
            </a:rPr>
            <a:t>2. </a:t>
          </a:r>
          <a:r>
            <a:rPr lang="en-GB" dirty="0">
              <a:solidFill>
                <a:schemeClr val="bg2"/>
              </a:solidFill>
              <a:latin typeface="Comic Sans MS" panose="030F0902030302020204" pitchFamily="66" charset="0"/>
            </a:rPr>
            <a:t>What is the difference between correlation &amp; causation</a:t>
          </a:r>
          <a:r>
            <a:rPr lang="en-US" dirty="0">
              <a:solidFill>
                <a:schemeClr val="bg2"/>
              </a:solidFill>
              <a:latin typeface="Comic Sans MS" panose="030F0902030302020204" pitchFamily="66" charset="0"/>
            </a:rPr>
            <a:t>?</a:t>
          </a:r>
        </a:p>
      </dgm:t>
    </dgm:pt>
    <dgm:pt modelId="{43567FAD-9D3F-44AA-BE63-522241CF3F3F}" type="parTrans" cxnId="{DB2A813E-65F9-470E-9310-03C78DD452ED}">
      <dgm:prSet/>
      <dgm:spPr/>
      <dgm:t>
        <a:bodyPr/>
        <a:lstStyle/>
        <a:p>
          <a:endParaRPr lang="en-US"/>
        </a:p>
      </dgm:t>
    </dgm:pt>
    <dgm:pt modelId="{3E47F4AA-2A7E-4F6B-B5CA-34176D1886F7}" type="sibTrans" cxnId="{DB2A813E-65F9-470E-9310-03C78DD452ED}">
      <dgm:prSet/>
      <dgm:spPr/>
      <dgm:t>
        <a:bodyPr/>
        <a:lstStyle/>
        <a:p>
          <a:endParaRPr lang="en-US"/>
        </a:p>
      </dgm:t>
    </dgm:pt>
    <dgm:pt modelId="{F58929B1-86D5-4BD5-9F99-ADF3A018D659}">
      <dgm:prSet/>
      <dgm:spPr/>
      <dgm:t>
        <a:bodyPr/>
        <a:lstStyle/>
        <a:p>
          <a:r>
            <a:rPr lang="en-US" dirty="0">
              <a:solidFill>
                <a:schemeClr val="bg2"/>
              </a:solidFill>
            </a:rPr>
            <a:t>3. </a:t>
          </a:r>
          <a:r>
            <a:rPr lang="en-AU" dirty="0">
              <a:solidFill>
                <a:schemeClr val="bg2"/>
              </a:solidFill>
              <a:latin typeface="Comic Sans MS" panose="030F0902030302020204" pitchFamily="66" charset="0"/>
            </a:rPr>
            <a:t>What are common response, confounding</a:t>
          </a:r>
          <a:r>
            <a:rPr lang="en-US" dirty="0">
              <a:solidFill>
                <a:schemeClr val="bg2"/>
              </a:solidFill>
              <a:latin typeface="Comic Sans MS" panose="030F0902030302020204" pitchFamily="66" charset="0"/>
            </a:rPr>
            <a:t>?</a:t>
          </a:r>
        </a:p>
      </dgm:t>
    </dgm:pt>
    <dgm:pt modelId="{2102F1BD-B626-47B2-8132-8B4E92D2AFA6}" type="parTrans" cxnId="{17243DD7-B50D-4FA9-9408-226F9A0F8186}">
      <dgm:prSet/>
      <dgm:spPr/>
      <dgm:t>
        <a:bodyPr/>
        <a:lstStyle/>
        <a:p>
          <a:endParaRPr lang="en-US"/>
        </a:p>
      </dgm:t>
    </dgm:pt>
    <dgm:pt modelId="{FE9091D6-F191-4CD9-AE69-663CA197BF08}" type="sibTrans" cxnId="{17243DD7-B50D-4FA9-9408-226F9A0F8186}">
      <dgm:prSet/>
      <dgm:spPr/>
      <dgm:t>
        <a:bodyPr/>
        <a:lstStyle/>
        <a:p>
          <a:endParaRPr lang="en-US"/>
        </a:p>
      </dgm:t>
    </dgm:pt>
    <dgm:pt modelId="{22505801-6524-4B50-AD6D-CE222BF09B96}">
      <dgm:prSet/>
      <dgm:spPr/>
      <dgm:t>
        <a:bodyPr/>
        <a:lstStyle/>
        <a:p>
          <a:r>
            <a:rPr lang="en-US" dirty="0">
              <a:solidFill>
                <a:schemeClr val="bg2"/>
              </a:solidFill>
            </a:rPr>
            <a:t>1. </a:t>
          </a:r>
          <a:r>
            <a:rPr lang="en-US" dirty="0">
              <a:solidFill>
                <a:schemeClr val="bg2"/>
              </a:solidFill>
              <a:latin typeface="Comic Sans MS" panose="030F0902030302020204" pitchFamily="66" charset="0"/>
            </a:rPr>
            <a:t>Ex 2D</a:t>
          </a:r>
          <a:r>
            <a:rPr lang="en-GB" altLang="en-US" dirty="0">
              <a:solidFill>
                <a:schemeClr val="bg2"/>
              </a:solidFill>
              <a:latin typeface="Comic Sans MS" panose="030F0902030302020204" pitchFamily="66" charset="0"/>
              <a:ea typeface="DengXian" panose="02010600030101010101" pitchFamily="2" charset="-122"/>
              <a:cs typeface="Times New Roman" panose="02020603050405020304" pitchFamily="18" charset="0"/>
            </a:rPr>
            <a:t>, Revision</a:t>
          </a:r>
          <a:endParaRPr lang="en-US" dirty="0">
            <a:solidFill>
              <a:schemeClr val="bg2"/>
            </a:solidFill>
            <a:latin typeface="Comic Sans MS" panose="030F0902030302020204" pitchFamily="66" charset="0"/>
          </a:endParaRPr>
        </a:p>
      </dgm:t>
    </dgm:pt>
    <dgm:pt modelId="{F664BA33-F85F-48D7-A564-D8394F92F3FB}" type="parTrans" cxnId="{68933B17-4191-497B-8B48-CCB54489E637}">
      <dgm:prSet/>
      <dgm:spPr/>
      <dgm:t>
        <a:bodyPr/>
        <a:lstStyle/>
        <a:p>
          <a:endParaRPr lang="en-US"/>
        </a:p>
      </dgm:t>
    </dgm:pt>
    <dgm:pt modelId="{A5CD2530-2B66-466F-AF32-B7FC543B0E93}" type="sibTrans" cxnId="{68933B17-4191-497B-8B48-CCB54489E637}">
      <dgm:prSet/>
      <dgm:spPr/>
      <dgm:t>
        <a:bodyPr/>
        <a:lstStyle/>
        <a:p>
          <a:endParaRPr lang="en-US"/>
        </a:p>
      </dgm:t>
    </dgm:pt>
    <dgm:pt modelId="{D33AE66B-B699-F54F-BDD2-DCE88AFC8267}">
      <dgm:prSet/>
      <dgm:spPr/>
      <dgm:t>
        <a:bodyPr/>
        <a:lstStyle/>
        <a:p>
          <a:r>
            <a:rPr lang="en-US" dirty="0">
              <a:solidFill>
                <a:schemeClr val="bg2"/>
              </a:solidFill>
            </a:rPr>
            <a:t>4. </a:t>
          </a:r>
          <a:r>
            <a:rPr lang="en-US" dirty="0">
              <a:solidFill>
                <a:schemeClr val="bg2"/>
              </a:solidFill>
              <a:latin typeface="Comic Sans MS" panose="030F0902030302020204" pitchFamily="66" charset="0"/>
            </a:rPr>
            <a:t>How to write non-casual explanation? </a:t>
          </a:r>
        </a:p>
      </dgm:t>
    </dgm:pt>
    <dgm:pt modelId="{06B9FF7E-978B-5040-9AC9-DC231ED6CC84}" type="parTrans" cxnId="{57C0E632-80D5-8D47-B497-8B0C149C1B83}">
      <dgm:prSet/>
      <dgm:spPr/>
      <dgm:t>
        <a:bodyPr/>
        <a:lstStyle/>
        <a:p>
          <a:endParaRPr lang="en-GB"/>
        </a:p>
      </dgm:t>
    </dgm:pt>
    <dgm:pt modelId="{003C306F-56D0-DC4F-8E9E-D4576C44A416}" type="sibTrans" cxnId="{57C0E632-80D5-8D47-B497-8B0C149C1B83}">
      <dgm:prSet/>
      <dgm:spPr/>
      <dgm:t>
        <a:bodyPr/>
        <a:lstStyle/>
        <a:p>
          <a:endParaRPr lang="en-GB"/>
        </a:p>
      </dgm:t>
    </dgm:pt>
    <dgm:pt modelId="{DF60FF87-B492-9247-8DCF-486B281E697E}" type="pres">
      <dgm:prSet presAssocID="{E8FDA408-EBE3-4FFF-B181-52121CC44C86}" presName="diagram" presStyleCnt="0">
        <dgm:presLayoutVars>
          <dgm:dir/>
          <dgm:resizeHandles val="exact"/>
        </dgm:presLayoutVars>
      </dgm:prSet>
      <dgm:spPr/>
    </dgm:pt>
    <dgm:pt modelId="{91CDE57A-A014-B446-A2AF-3E1CE6909443}" type="pres">
      <dgm:prSet presAssocID="{22505801-6524-4B50-AD6D-CE222BF09B96}" presName="node" presStyleLbl="node1" presStyleIdx="0" presStyleCnt="4">
        <dgm:presLayoutVars>
          <dgm:bulletEnabled val="1"/>
        </dgm:presLayoutVars>
      </dgm:prSet>
      <dgm:spPr/>
    </dgm:pt>
    <dgm:pt modelId="{773C2D4C-2593-4342-A656-3ACADBA63720}" type="pres">
      <dgm:prSet presAssocID="{A5CD2530-2B66-466F-AF32-B7FC543B0E93}" presName="sibTrans" presStyleCnt="0"/>
      <dgm:spPr/>
    </dgm:pt>
    <dgm:pt modelId="{5426AC50-693B-9148-A68C-CCE93952DD92}" type="pres">
      <dgm:prSet presAssocID="{8C5C5888-6506-49BA-B19B-61F5E240051B}" presName="node" presStyleLbl="node1" presStyleIdx="1" presStyleCnt="4">
        <dgm:presLayoutVars>
          <dgm:bulletEnabled val="1"/>
        </dgm:presLayoutVars>
      </dgm:prSet>
      <dgm:spPr/>
    </dgm:pt>
    <dgm:pt modelId="{05EDDB72-677E-A44B-8F5B-078F89DC9699}" type="pres">
      <dgm:prSet presAssocID="{3E47F4AA-2A7E-4F6B-B5CA-34176D1886F7}" presName="sibTrans" presStyleCnt="0"/>
      <dgm:spPr/>
    </dgm:pt>
    <dgm:pt modelId="{535C5986-F4D1-A44F-B0A1-E35BA55AE100}" type="pres">
      <dgm:prSet presAssocID="{F58929B1-86D5-4BD5-9F99-ADF3A018D659}" presName="node" presStyleLbl="node1" presStyleIdx="2" presStyleCnt="4">
        <dgm:presLayoutVars>
          <dgm:bulletEnabled val="1"/>
        </dgm:presLayoutVars>
      </dgm:prSet>
      <dgm:spPr/>
    </dgm:pt>
    <dgm:pt modelId="{4F7E761C-97E9-D04A-90C5-BEE621F2333E}" type="pres">
      <dgm:prSet presAssocID="{FE9091D6-F191-4CD9-AE69-663CA197BF08}" presName="sibTrans" presStyleCnt="0"/>
      <dgm:spPr/>
    </dgm:pt>
    <dgm:pt modelId="{FF55FAFF-1505-F34E-8162-2C8400A2B1E6}" type="pres">
      <dgm:prSet presAssocID="{D33AE66B-B699-F54F-BDD2-DCE88AFC8267}" presName="node" presStyleLbl="node1" presStyleIdx="3" presStyleCnt="4">
        <dgm:presLayoutVars>
          <dgm:bulletEnabled val="1"/>
        </dgm:presLayoutVars>
      </dgm:prSet>
      <dgm:spPr/>
    </dgm:pt>
  </dgm:ptLst>
  <dgm:cxnLst>
    <dgm:cxn modelId="{68933B17-4191-497B-8B48-CCB54489E637}" srcId="{E8FDA408-EBE3-4FFF-B181-52121CC44C86}" destId="{22505801-6524-4B50-AD6D-CE222BF09B96}" srcOrd="0" destOrd="0" parTransId="{F664BA33-F85F-48D7-A564-D8394F92F3FB}" sibTransId="{A5CD2530-2B66-466F-AF32-B7FC543B0E93}"/>
    <dgm:cxn modelId="{82D4AE32-369F-3C4A-B92A-5317F8B2822A}" type="presOf" srcId="{F58929B1-86D5-4BD5-9F99-ADF3A018D659}" destId="{535C5986-F4D1-A44F-B0A1-E35BA55AE100}" srcOrd="0" destOrd="0" presId="urn:microsoft.com/office/officeart/2005/8/layout/default"/>
    <dgm:cxn modelId="{57C0E632-80D5-8D47-B497-8B0C149C1B83}" srcId="{E8FDA408-EBE3-4FFF-B181-52121CC44C86}" destId="{D33AE66B-B699-F54F-BDD2-DCE88AFC8267}" srcOrd="3" destOrd="0" parTransId="{06B9FF7E-978B-5040-9AC9-DC231ED6CC84}" sibTransId="{003C306F-56D0-DC4F-8E9E-D4576C44A416}"/>
    <dgm:cxn modelId="{DB2A813E-65F9-470E-9310-03C78DD452ED}" srcId="{E8FDA408-EBE3-4FFF-B181-52121CC44C86}" destId="{8C5C5888-6506-49BA-B19B-61F5E240051B}" srcOrd="1" destOrd="0" parTransId="{43567FAD-9D3F-44AA-BE63-522241CF3F3F}" sibTransId="{3E47F4AA-2A7E-4F6B-B5CA-34176D1886F7}"/>
    <dgm:cxn modelId="{12A9C341-BEBF-5149-906C-440B455E35B9}" type="presOf" srcId="{E8FDA408-EBE3-4FFF-B181-52121CC44C86}" destId="{DF60FF87-B492-9247-8DCF-486B281E697E}" srcOrd="0" destOrd="0" presId="urn:microsoft.com/office/officeart/2005/8/layout/default"/>
    <dgm:cxn modelId="{6647F0A3-5D0C-8A47-9BA7-2C1F05DF8692}" type="presOf" srcId="{D33AE66B-B699-F54F-BDD2-DCE88AFC8267}" destId="{FF55FAFF-1505-F34E-8162-2C8400A2B1E6}" srcOrd="0" destOrd="0" presId="urn:microsoft.com/office/officeart/2005/8/layout/default"/>
    <dgm:cxn modelId="{1A0ED1A7-1DE4-3645-BD9E-F7529B8ECE59}" type="presOf" srcId="{8C5C5888-6506-49BA-B19B-61F5E240051B}" destId="{5426AC50-693B-9148-A68C-CCE93952DD92}" srcOrd="0" destOrd="0" presId="urn:microsoft.com/office/officeart/2005/8/layout/default"/>
    <dgm:cxn modelId="{17243DD7-B50D-4FA9-9408-226F9A0F8186}" srcId="{E8FDA408-EBE3-4FFF-B181-52121CC44C86}" destId="{F58929B1-86D5-4BD5-9F99-ADF3A018D659}" srcOrd="2" destOrd="0" parTransId="{2102F1BD-B626-47B2-8132-8B4E92D2AFA6}" sibTransId="{FE9091D6-F191-4CD9-AE69-663CA197BF08}"/>
    <dgm:cxn modelId="{9663C2F2-D7E3-9748-B593-A1AD32299C71}" type="presOf" srcId="{22505801-6524-4B50-AD6D-CE222BF09B96}" destId="{91CDE57A-A014-B446-A2AF-3E1CE6909443}" srcOrd="0" destOrd="0" presId="urn:microsoft.com/office/officeart/2005/8/layout/default"/>
    <dgm:cxn modelId="{CF9FD0EB-A69D-6F42-B685-76EB5E5D6C3C}" type="presParOf" srcId="{DF60FF87-B492-9247-8DCF-486B281E697E}" destId="{91CDE57A-A014-B446-A2AF-3E1CE6909443}" srcOrd="0" destOrd="0" presId="urn:microsoft.com/office/officeart/2005/8/layout/default"/>
    <dgm:cxn modelId="{6830804E-B42B-6A4C-A113-BA20894B9C65}" type="presParOf" srcId="{DF60FF87-B492-9247-8DCF-486B281E697E}" destId="{773C2D4C-2593-4342-A656-3ACADBA63720}" srcOrd="1" destOrd="0" presId="urn:microsoft.com/office/officeart/2005/8/layout/default"/>
    <dgm:cxn modelId="{64301B1A-074B-A746-83F1-A9B5DBFB2E02}" type="presParOf" srcId="{DF60FF87-B492-9247-8DCF-486B281E697E}" destId="{5426AC50-693B-9148-A68C-CCE93952DD92}" srcOrd="2" destOrd="0" presId="urn:microsoft.com/office/officeart/2005/8/layout/default"/>
    <dgm:cxn modelId="{1BD5A340-A4F3-6E4B-A559-E397C0E782F2}" type="presParOf" srcId="{DF60FF87-B492-9247-8DCF-486B281E697E}" destId="{05EDDB72-677E-A44B-8F5B-078F89DC9699}" srcOrd="3" destOrd="0" presId="urn:microsoft.com/office/officeart/2005/8/layout/default"/>
    <dgm:cxn modelId="{1194CC9A-0F9F-D649-8B8F-AD841DC5CC38}" type="presParOf" srcId="{DF60FF87-B492-9247-8DCF-486B281E697E}" destId="{535C5986-F4D1-A44F-B0A1-E35BA55AE100}" srcOrd="4" destOrd="0" presId="urn:microsoft.com/office/officeart/2005/8/layout/default"/>
    <dgm:cxn modelId="{551A4640-ACC3-0549-A78F-C3E329C3A141}" type="presParOf" srcId="{DF60FF87-B492-9247-8DCF-486B281E697E}" destId="{4F7E761C-97E9-D04A-90C5-BEE621F2333E}" srcOrd="5" destOrd="0" presId="urn:microsoft.com/office/officeart/2005/8/layout/default"/>
    <dgm:cxn modelId="{87F446D9-22E9-E844-BDC7-F21F40160D8B}" type="presParOf" srcId="{DF60FF87-B492-9247-8DCF-486B281E697E}" destId="{FF55FAFF-1505-F34E-8162-2C8400A2B1E6}"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CDE57A-A014-B446-A2AF-3E1CE6909443}">
      <dsp:nvSpPr>
        <dsp:cNvPr id="0" name=""/>
        <dsp:cNvSpPr/>
      </dsp:nvSpPr>
      <dsp:spPr>
        <a:xfrm>
          <a:off x="742702" y="287"/>
          <a:ext cx="3544565" cy="2126739"/>
        </a:xfrm>
        <a:prstGeom prst="rect">
          <a:avLst/>
        </a:prstGeom>
        <a:solidFill>
          <a:schemeClr val="accent5">
            <a:hueOff val="0"/>
            <a:satOff val="0"/>
            <a:lumOff val="0"/>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2"/>
              </a:solidFill>
            </a:rPr>
            <a:t>1. </a:t>
          </a:r>
          <a:r>
            <a:rPr lang="en-US" sz="2800" kern="1200" dirty="0">
              <a:solidFill>
                <a:schemeClr val="bg2"/>
              </a:solidFill>
              <a:latin typeface="Comic Sans MS" panose="030F0902030302020204" pitchFamily="66" charset="0"/>
            </a:rPr>
            <a:t>Ex 2D</a:t>
          </a:r>
          <a:r>
            <a:rPr lang="en-GB" altLang="en-US" sz="2800" kern="1200" dirty="0">
              <a:solidFill>
                <a:schemeClr val="bg2"/>
              </a:solidFill>
              <a:latin typeface="Comic Sans MS" panose="030F0902030302020204" pitchFamily="66" charset="0"/>
              <a:ea typeface="DengXian" panose="02010600030101010101" pitchFamily="2" charset="-122"/>
              <a:cs typeface="Times New Roman" panose="02020603050405020304" pitchFamily="18" charset="0"/>
            </a:rPr>
            <a:t>, Revision</a:t>
          </a:r>
          <a:endParaRPr lang="en-US" sz="2800" kern="1200" dirty="0">
            <a:solidFill>
              <a:schemeClr val="bg2"/>
            </a:solidFill>
            <a:latin typeface="Comic Sans MS" panose="030F0902030302020204" pitchFamily="66" charset="0"/>
          </a:endParaRPr>
        </a:p>
      </dsp:txBody>
      <dsp:txXfrm>
        <a:off x="742702" y="287"/>
        <a:ext cx="3544565" cy="2126739"/>
      </dsp:txXfrm>
    </dsp:sp>
    <dsp:sp modelId="{5426AC50-693B-9148-A68C-CCE93952DD92}">
      <dsp:nvSpPr>
        <dsp:cNvPr id="0" name=""/>
        <dsp:cNvSpPr/>
      </dsp:nvSpPr>
      <dsp:spPr>
        <a:xfrm>
          <a:off x="4641724" y="287"/>
          <a:ext cx="3544565" cy="2126739"/>
        </a:xfrm>
        <a:prstGeom prst="rect">
          <a:avLst/>
        </a:prstGeom>
        <a:solidFill>
          <a:schemeClr val="accent5">
            <a:hueOff val="-4673100"/>
            <a:satOff val="6871"/>
            <a:lumOff val="5882"/>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2"/>
              </a:solidFill>
            </a:rPr>
            <a:t>2. </a:t>
          </a:r>
          <a:r>
            <a:rPr lang="en-GB" sz="2800" kern="1200" dirty="0">
              <a:solidFill>
                <a:schemeClr val="bg2"/>
              </a:solidFill>
              <a:latin typeface="Comic Sans MS" panose="030F0902030302020204" pitchFamily="66" charset="0"/>
            </a:rPr>
            <a:t>What is the difference between correlation &amp; causation</a:t>
          </a:r>
          <a:r>
            <a:rPr lang="en-US" sz="2800" kern="1200" dirty="0">
              <a:solidFill>
                <a:schemeClr val="bg2"/>
              </a:solidFill>
              <a:latin typeface="Comic Sans MS" panose="030F0902030302020204" pitchFamily="66" charset="0"/>
            </a:rPr>
            <a:t>?</a:t>
          </a:r>
        </a:p>
      </dsp:txBody>
      <dsp:txXfrm>
        <a:off x="4641724" y="287"/>
        <a:ext cx="3544565" cy="2126739"/>
      </dsp:txXfrm>
    </dsp:sp>
    <dsp:sp modelId="{535C5986-F4D1-A44F-B0A1-E35BA55AE100}">
      <dsp:nvSpPr>
        <dsp:cNvPr id="0" name=""/>
        <dsp:cNvSpPr/>
      </dsp:nvSpPr>
      <dsp:spPr>
        <a:xfrm>
          <a:off x="742702" y="2481483"/>
          <a:ext cx="3544565" cy="2126739"/>
        </a:xfrm>
        <a:prstGeom prst="rect">
          <a:avLst/>
        </a:prstGeom>
        <a:solidFill>
          <a:schemeClr val="accent5">
            <a:hueOff val="-9346199"/>
            <a:satOff val="13742"/>
            <a:lumOff val="11765"/>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2"/>
              </a:solidFill>
            </a:rPr>
            <a:t>3. </a:t>
          </a:r>
          <a:r>
            <a:rPr lang="en-AU" sz="2800" kern="1200" dirty="0">
              <a:solidFill>
                <a:schemeClr val="bg2"/>
              </a:solidFill>
              <a:latin typeface="Comic Sans MS" panose="030F0902030302020204" pitchFamily="66" charset="0"/>
            </a:rPr>
            <a:t>What are common response, confounding</a:t>
          </a:r>
          <a:r>
            <a:rPr lang="en-US" sz="2800" kern="1200" dirty="0">
              <a:solidFill>
                <a:schemeClr val="bg2"/>
              </a:solidFill>
              <a:latin typeface="Comic Sans MS" panose="030F0902030302020204" pitchFamily="66" charset="0"/>
            </a:rPr>
            <a:t>?</a:t>
          </a:r>
        </a:p>
      </dsp:txBody>
      <dsp:txXfrm>
        <a:off x="742702" y="2481483"/>
        <a:ext cx="3544565" cy="2126739"/>
      </dsp:txXfrm>
    </dsp:sp>
    <dsp:sp modelId="{FF55FAFF-1505-F34E-8162-2C8400A2B1E6}">
      <dsp:nvSpPr>
        <dsp:cNvPr id="0" name=""/>
        <dsp:cNvSpPr/>
      </dsp:nvSpPr>
      <dsp:spPr>
        <a:xfrm>
          <a:off x="4641724" y="2481483"/>
          <a:ext cx="3544565" cy="2126739"/>
        </a:xfrm>
        <a:prstGeom prst="rect">
          <a:avLst/>
        </a:prstGeom>
        <a:solidFill>
          <a:schemeClr val="accent5">
            <a:hueOff val="-14019298"/>
            <a:satOff val="20613"/>
            <a:lumOff val="17647"/>
            <a:alphaOff val="0"/>
          </a:schemeClr>
        </a:solidFill>
        <a:ln w="425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bg2"/>
              </a:solidFill>
            </a:rPr>
            <a:t>4. </a:t>
          </a:r>
          <a:r>
            <a:rPr lang="en-US" sz="2800" kern="1200" dirty="0">
              <a:solidFill>
                <a:schemeClr val="bg2"/>
              </a:solidFill>
              <a:latin typeface="Comic Sans MS" panose="030F0902030302020204" pitchFamily="66" charset="0"/>
            </a:rPr>
            <a:t>How to write non-casual explanation? </a:t>
          </a:r>
        </a:p>
      </dsp:txBody>
      <dsp:txXfrm>
        <a:off x="4641724" y="2481483"/>
        <a:ext cx="3544565" cy="212673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22" name="Rectangle 2">
            <a:extLst>
              <a:ext uri="{FF2B5EF4-FFF2-40B4-BE49-F238E27FC236}">
                <a16:creationId xmlns:a16="http://schemas.microsoft.com/office/drawing/2014/main" id="{03A80DC0-0910-6A43-A50B-DA19067ACF7C}"/>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35523" name="Rectangle 3">
            <a:extLst>
              <a:ext uri="{FF2B5EF4-FFF2-40B4-BE49-F238E27FC236}">
                <a16:creationId xmlns:a16="http://schemas.microsoft.com/office/drawing/2014/main" id="{94CE869C-897B-1342-9DD0-1049C81E4F20}"/>
              </a:ext>
            </a:extLst>
          </p:cNvPr>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35524" name="Rectangle 4">
            <a:extLst>
              <a:ext uri="{FF2B5EF4-FFF2-40B4-BE49-F238E27FC236}">
                <a16:creationId xmlns:a16="http://schemas.microsoft.com/office/drawing/2014/main" id="{1C831611-A4EF-864C-8750-34A634CECA97}"/>
              </a:ext>
            </a:extLst>
          </p:cNvPr>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35525" name="Rectangle 5">
            <a:extLst>
              <a:ext uri="{FF2B5EF4-FFF2-40B4-BE49-F238E27FC236}">
                <a16:creationId xmlns:a16="http://schemas.microsoft.com/office/drawing/2014/main" id="{FB020E0F-F09F-6C4D-9FAC-AE43F7CC7B85}"/>
              </a:ext>
            </a:extLst>
          </p:cNvPr>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88ED24A2-ABAB-F742-BDCE-74B3CCC7D37E}"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9074" name="Rectangle 2">
            <a:extLst>
              <a:ext uri="{FF2B5EF4-FFF2-40B4-BE49-F238E27FC236}">
                <a16:creationId xmlns:a16="http://schemas.microsoft.com/office/drawing/2014/main" id="{31B5642D-2635-8242-A3BA-D833CCE8ED75}"/>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259075" name="Rectangle 3">
            <a:extLst>
              <a:ext uri="{FF2B5EF4-FFF2-40B4-BE49-F238E27FC236}">
                <a16:creationId xmlns:a16="http://schemas.microsoft.com/office/drawing/2014/main" id="{905B3BC9-57F5-AA40-9107-14E3AEB96BBE}"/>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52228" name="Rectangle 4">
            <a:extLst>
              <a:ext uri="{FF2B5EF4-FFF2-40B4-BE49-F238E27FC236}">
                <a16:creationId xmlns:a16="http://schemas.microsoft.com/office/drawing/2014/main" id="{AC133FDD-B1C2-1347-B6ED-99D0EF21A551}"/>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59077" name="Rectangle 5">
            <a:extLst>
              <a:ext uri="{FF2B5EF4-FFF2-40B4-BE49-F238E27FC236}">
                <a16:creationId xmlns:a16="http://schemas.microsoft.com/office/drawing/2014/main" id="{BD61FE00-EE4E-E741-B773-1031AB6519C4}"/>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9078" name="Rectangle 6">
            <a:extLst>
              <a:ext uri="{FF2B5EF4-FFF2-40B4-BE49-F238E27FC236}">
                <a16:creationId xmlns:a16="http://schemas.microsoft.com/office/drawing/2014/main" id="{C9593095-F6AD-F046-8B21-A0756931A831}"/>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259079" name="Rectangle 7">
            <a:extLst>
              <a:ext uri="{FF2B5EF4-FFF2-40B4-BE49-F238E27FC236}">
                <a16:creationId xmlns:a16="http://schemas.microsoft.com/office/drawing/2014/main" id="{49FB7596-96A0-A943-9037-1EE5563C9B9C}"/>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fld id="{1C04389A-D4A8-DA42-BC75-8A49ED167969}"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youtube.com/watch?v=42c7FAnANdk&amp;feature=related"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youtube.com/watch?v=UNonyq1yhiE"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https://create.kahoot.it/details/ba3c39d2-c8c8-4216-83cc-21d0c5cb60ec</a:t>
            </a:r>
          </a:p>
          <a:p>
            <a:r>
              <a:rPr lang="en-AU" dirty="0"/>
              <a:t>https://create.kahoot.it/details/ec2ac014-3748-41b6-ad6f-ebd92c236dd4</a:t>
            </a:r>
          </a:p>
          <a:p>
            <a:pPr marL="0" marR="0" lvl="0" indent="0" algn="l" defTabSz="914400" rtl="0" eaLnBrk="1" fontAlgn="auto" latinLnBrk="0" hangingPunct="1">
              <a:lnSpc>
                <a:spcPct val="100000"/>
              </a:lnSpc>
              <a:spcBef>
                <a:spcPts val="0"/>
              </a:spcBef>
              <a:spcAft>
                <a:spcPts val="0"/>
              </a:spcAft>
              <a:buClrTx/>
              <a:buSzTx/>
              <a:buFontTx/>
              <a:buNone/>
              <a:tabLst/>
              <a:defRPr/>
            </a:pPr>
            <a:r>
              <a:rPr lang="en-AU"/>
              <a:t>https://create.kahoot.it/details/75e78988-1e4d-4142-87cd-46c2b7612f58</a:t>
            </a:r>
          </a:p>
          <a:p>
            <a:endParaRPr lang="en-AU"/>
          </a:p>
          <a:p>
            <a:endParaRPr lang="en-AU" dirty="0"/>
          </a:p>
        </p:txBody>
      </p:sp>
      <p:sp>
        <p:nvSpPr>
          <p:cNvPr id="4" name="Slide Number Placeholder 3"/>
          <p:cNvSpPr>
            <a:spLocks noGrp="1"/>
          </p:cNvSpPr>
          <p:nvPr>
            <p:ph type="sldNum" sz="quarter" idx="5"/>
          </p:nvPr>
        </p:nvSpPr>
        <p:spPr/>
        <p:txBody>
          <a:bodyPr/>
          <a:lstStyle/>
          <a:p>
            <a:fld id="{1C04389A-D4A8-DA42-BC75-8A49ED167969}" type="slidenum">
              <a:rPr lang="en-US" altLang="en-US" smtClean="0"/>
              <a:pPr/>
              <a:t>1</a:t>
            </a:fld>
            <a:endParaRPr lang="en-US" altLang="en-US"/>
          </a:p>
        </p:txBody>
      </p:sp>
    </p:spTree>
    <p:extLst>
      <p:ext uri="{BB962C8B-B14F-4D97-AF65-F5344CB8AC3E}">
        <p14:creationId xmlns:p14="http://schemas.microsoft.com/office/powerpoint/2010/main" val="16125521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085BA-8194-A372-BD76-9BC546A648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16942F-CC71-0005-CB95-F1422F0194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F37E99-AE2A-416D-17C9-7DFD69327DE2}"/>
              </a:ext>
            </a:extLst>
          </p:cNvPr>
          <p:cNvSpPr>
            <a:spLocks noGrp="1"/>
          </p:cNvSpPr>
          <p:nvPr>
            <p:ph type="body" idx="1"/>
          </p:nvPr>
        </p:nvSpPr>
        <p:spPr/>
        <p:txBody>
          <a:bodyPr/>
          <a:lstStyle/>
          <a:p>
            <a:r>
              <a:rPr lang="en-AU" dirty="0"/>
              <a:t>Board notes</a:t>
            </a:r>
          </a:p>
        </p:txBody>
      </p:sp>
      <p:sp>
        <p:nvSpPr>
          <p:cNvPr id="4" name="Slide Number Placeholder 3">
            <a:extLst>
              <a:ext uri="{FF2B5EF4-FFF2-40B4-BE49-F238E27FC236}">
                <a16:creationId xmlns:a16="http://schemas.microsoft.com/office/drawing/2014/main" id="{DB93DE35-8F2F-6E3B-2F7F-1C3046CB5E51}"/>
              </a:ext>
            </a:extLst>
          </p:cNvPr>
          <p:cNvSpPr>
            <a:spLocks noGrp="1"/>
          </p:cNvSpPr>
          <p:nvPr>
            <p:ph type="sldNum" sz="quarter" idx="5"/>
          </p:nvPr>
        </p:nvSpPr>
        <p:spPr/>
        <p:txBody>
          <a:bodyPr/>
          <a:lstStyle/>
          <a:p>
            <a:fld id="{E91A9C33-CF83-6341-8FC1-F40E7C9969DB}" type="slidenum">
              <a:rPr lang="en-US" smtClean="0"/>
              <a:t>3</a:t>
            </a:fld>
            <a:endParaRPr lang="en-US"/>
          </a:p>
        </p:txBody>
      </p:sp>
    </p:spTree>
    <p:extLst>
      <p:ext uri="{BB962C8B-B14F-4D97-AF65-F5344CB8AC3E}">
        <p14:creationId xmlns:p14="http://schemas.microsoft.com/office/powerpoint/2010/main" val="310513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829D88D1-3CD5-B34C-8329-5E212CF22E69}"/>
              </a:ext>
            </a:extLst>
          </p:cNvPr>
          <p:cNvSpPr>
            <a:spLocks noGrp="1" noChangeArrowheads="1"/>
          </p:cNvSpPr>
          <p:nvPr>
            <p:ph type="hdr" sz="quarter"/>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en-US"/>
              <a:t>Topic 5, Lecture 3</a:t>
            </a:r>
          </a:p>
        </p:txBody>
      </p:sp>
      <p:sp>
        <p:nvSpPr>
          <p:cNvPr id="53251" name="Rectangle 7">
            <a:extLst>
              <a:ext uri="{FF2B5EF4-FFF2-40B4-BE49-F238E27FC236}">
                <a16:creationId xmlns:a16="http://schemas.microsoft.com/office/drawing/2014/main" id="{35CC5B05-F35C-E941-B073-13D1C140B1D7}"/>
              </a:ext>
            </a:extLst>
          </p:cNvPr>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19F474F-7954-7049-A4BA-2B13ECDF025C}" type="slidenum">
              <a:rPr lang="en-US" altLang="en-US"/>
              <a:pPr/>
              <a:t>5</a:t>
            </a:fld>
            <a:endParaRPr lang="en-US" altLang="en-US"/>
          </a:p>
        </p:txBody>
      </p:sp>
      <p:sp>
        <p:nvSpPr>
          <p:cNvPr id="53252" name="Rectangle 2">
            <a:extLst>
              <a:ext uri="{FF2B5EF4-FFF2-40B4-BE49-F238E27FC236}">
                <a16:creationId xmlns:a16="http://schemas.microsoft.com/office/drawing/2014/main" id="{CEB4608B-A203-EA4B-8AC5-CE6362E5F05E}"/>
              </a:ext>
            </a:extLst>
          </p:cNvPr>
          <p:cNvSpPr>
            <a:spLocks noGrp="1" noRot="1" noChangeAspect="1" noChangeArrowheads="1" noTextEdit="1"/>
          </p:cNvSpPr>
          <p:nvPr>
            <p:ph type="sldImg"/>
          </p:nvPr>
        </p:nvSpPr>
        <p:spPr>
          <a:ln/>
        </p:spPr>
      </p:sp>
      <p:sp>
        <p:nvSpPr>
          <p:cNvPr id="53253" name="Rectangle 3">
            <a:extLst>
              <a:ext uri="{FF2B5EF4-FFF2-40B4-BE49-F238E27FC236}">
                <a16:creationId xmlns:a16="http://schemas.microsoft.com/office/drawing/2014/main" id="{08FE74A7-6C88-2C4F-9070-EFAC5D25A0F5}"/>
              </a:ext>
            </a:extLst>
          </p:cNvPr>
          <p:cNvSpPr>
            <a:spLocks noGrp="1" noChangeArrowheads="1"/>
          </p:cNvSpPr>
          <p:nvPr>
            <p:ph type="body" idx="1"/>
          </p:nvPr>
        </p:nvSpPr>
        <p:spPr>
          <a:noFill/>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altLang="en-US" sz="1200" dirty="0">
                <a:hlinkClick r:id="rId3"/>
              </a:rPr>
              <a:t>http://www.youtube.com/watch?v=42c7FAnANdk&amp;feature=related</a:t>
            </a:r>
            <a:endParaRPr lang="en-US" altLang="en-US" sz="1200" dirty="0"/>
          </a:p>
          <a:p>
            <a:pPr eaLnBrk="1" hangingPunct="1"/>
            <a:endParaRPr lang="en-US"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altLang="en-US" sz="1200" dirty="0">
                <a:hlinkClick r:id="rId3"/>
              </a:rPr>
              <a:t>http://www.youtube.com/watch?v=UNonyq1yhiE</a:t>
            </a:r>
            <a:endParaRPr lang="en-US" altLang="en-US" sz="1200" dirty="0"/>
          </a:p>
          <a:p>
            <a:endParaRPr lang="en-US" dirty="0"/>
          </a:p>
        </p:txBody>
      </p:sp>
      <p:sp>
        <p:nvSpPr>
          <p:cNvPr id="4" name="Slide Number Placeholder 3"/>
          <p:cNvSpPr>
            <a:spLocks noGrp="1"/>
          </p:cNvSpPr>
          <p:nvPr>
            <p:ph type="sldNum" sz="quarter" idx="5"/>
          </p:nvPr>
        </p:nvSpPr>
        <p:spPr/>
        <p:txBody>
          <a:bodyPr/>
          <a:lstStyle/>
          <a:p>
            <a:fld id="{1C04389A-D4A8-DA42-BC75-8A49ED167969}" type="slidenum">
              <a:rPr lang="en-US" altLang="en-US" smtClean="0"/>
              <a:pPr/>
              <a:t>7</a:t>
            </a:fld>
            <a:endParaRPr lang="en-US" altLang="en-US"/>
          </a:p>
        </p:txBody>
      </p:sp>
    </p:spTree>
    <p:extLst>
      <p:ext uri="{BB962C8B-B14F-4D97-AF65-F5344CB8AC3E}">
        <p14:creationId xmlns:p14="http://schemas.microsoft.com/office/powerpoint/2010/main" val="331698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A46969BD-45FB-4A2D-85FA-2DBE6268AF6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BB241DBE-6D99-45BB-9813-E05D6B4DB9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a:latin typeface="Arial" panose="020B0604020202020204" pitchFamily="34" charset="0"/>
            </a:endParaRPr>
          </a:p>
        </p:txBody>
      </p:sp>
      <p:sp>
        <p:nvSpPr>
          <p:cNvPr id="20484" name="Slide Number Placeholder 3">
            <a:extLst>
              <a:ext uri="{FF2B5EF4-FFF2-40B4-BE49-F238E27FC236}">
                <a16:creationId xmlns:a16="http://schemas.microsoft.com/office/drawing/2014/main" id="{1E49CD05-5DD8-470C-B33B-064D0C62E2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455040E-C22B-4A6F-89C0-C55D8D2D51AC}" type="slidenum">
              <a:rPr lang="en-US" altLang="en-US" smtClean="0"/>
              <a:pPr>
                <a:spcBef>
                  <a:spcPct val="0"/>
                </a:spcBef>
              </a:pPr>
              <a:t>11</a:t>
            </a:fld>
            <a:endParaRPr lang="en-US" altLang="en-US" dirty="0"/>
          </a:p>
        </p:txBody>
      </p:sp>
    </p:spTree>
    <p:extLst>
      <p:ext uri="{BB962C8B-B14F-4D97-AF65-F5344CB8AC3E}">
        <p14:creationId xmlns:p14="http://schemas.microsoft.com/office/powerpoint/2010/main" val="37283664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b="0" i="0" kern="1200" dirty="0">
                <a:solidFill>
                  <a:schemeClr val="tx1"/>
                </a:solidFill>
                <a:effectLst/>
                <a:latin typeface="+mn-lt"/>
                <a:ea typeface="+mn-ea"/>
                <a:cs typeface="+mn-cs"/>
              </a:rPr>
              <a:t>A: strong, positive, non-linear relationship with no </a:t>
            </a:r>
            <a:r>
              <a:rPr lang="en-AU" sz="1200" b="0" i="0" kern="1200" dirty="0" err="1">
                <a:solidFill>
                  <a:schemeClr val="tx1"/>
                </a:solidFill>
                <a:effectLst/>
                <a:latin typeface="+mn-lt"/>
                <a:ea typeface="+mn-ea"/>
                <a:cs typeface="+mn-cs"/>
              </a:rPr>
              <a:t>outliersB</a:t>
            </a:r>
            <a:r>
              <a:rPr lang="en-AU" sz="1200" b="0" i="0" kern="1200" dirty="0">
                <a:solidFill>
                  <a:schemeClr val="tx1"/>
                </a:solidFill>
                <a:effectLst/>
                <a:latin typeface="+mn-lt"/>
                <a:ea typeface="+mn-ea"/>
                <a:cs typeface="+mn-cs"/>
              </a:rPr>
              <a:t>: strong, negative, linear relationship with an outlier</a:t>
            </a:r>
          </a:p>
          <a:p>
            <a:r>
              <a:rPr lang="en-AU" sz="1200" b="0" i="0" kern="1200" dirty="0">
                <a:solidFill>
                  <a:schemeClr val="tx1"/>
                </a:solidFill>
                <a:effectLst/>
                <a:latin typeface="+mn-lt"/>
                <a:ea typeface="+mn-ea"/>
                <a:cs typeface="+mn-cs"/>
              </a:rPr>
              <a:t>C: weak, negative, linear relationship with no outliers</a:t>
            </a:r>
          </a:p>
          <a:p>
            <a:r>
              <a:rPr lang="en-AU" sz="1200" b="0" i="0" kern="1200" dirty="0">
                <a:solidFill>
                  <a:schemeClr val="tx1"/>
                </a:solidFill>
                <a:effectLst/>
                <a:latin typeface="+mn-lt"/>
                <a:ea typeface="+mn-ea"/>
                <a:cs typeface="+mn-cs"/>
              </a:rPr>
              <a:t>A: non-</a:t>
            </a:r>
            <a:r>
              <a:rPr lang="en-AU" sz="1200" b="0" i="0" kern="1200" dirty="0" err="1">
                <a:solidFill>
                  <a:schemeClr val="tx1"/>
                </a:solidFill>
                <a:effectLst/>
                <a:latin typeface="+mn-lt"/>
                <a:ea typeface="+mn-ea"/>
                <a:cs typeface="+mn-cs"/>
              </a:rPr>
              <a:t>linearB</a:t>
            </a:r>
            <a:r>
              <a:rPr lang="en-AU" sz="1200" b="0" i="0" kern="1200" dirty="0">
                <a:solidFill>
                  <a:schemeClr val="tx1"/>
                </a:solidFill>
                <a:effectLst/>
                <a:latin typeface="+mn-lt"/>
                <a:ea typeface="+mn-ea"/>
                <a:cs typeface="+mn-cs"/>
              </a:rPr>
              <a:t>: outlier</a:t>
            </a:r>
          </a:p>
        </p:txBody>
      </p:sp>
      <p:sp>
        <p:nvSpPr>
          <p:cNvPr id="4" name="Slide Number Placeholder 3"/>
          <p:cNvSpPr>
            <a:spLocks noGrp="1"/>
          </p:cNvSpPr>
          <p:nvPr>
            <p:ph type="sldNum" sz="quarter" idx="5"/>
          </p:nvPr>
        </p:nvSpPr>
        <p:spPr/>
        <p:txBody>
          <a:bodyPr/>
          <a:lstStyle/>
          <a:p>
            <a:fld id="{33135971-3772-D140-AAAE-DC1F91B2976D}" type="slidenum">
              <a:rPr lang="en-US" smtClean="0"/>
              <a:t>18</a:t>
            </a:fld>
            <a:endParaRPr lang="en-US"/>
          </a:p>
        </p:txBody>
      </p:sp>
    </p:spTree>
    <p:extLst>
      <p:ext uri="{BB962C8B-B14F-4D97-AF65-F5344CB8AC3E}">
        <p14:creationId xmlns:p14="http://schemas.microsoft.com/office/powerpoint/2010/main" val="25681815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E03DD5FB-9B6A-F044-BB9A-9EC9AC2760E3}"/>
              </a:ext>
            </a:extLst>
          </p:cNvPr>
          <p:cNvSpPr>
            <a:spLocks noGrp="1" noChangeArrowheads="1"/>
          </p:cNvSpPr>
          <p:nvPr>
            <p:ph type="sldNum" sz="quarter" idx="5"/>
          </p:nvPr>
        </p:nvSpPr>
        <p:spPr>
          <a:ln/>
        </p:spPr>
        <p:txBody>
          <a:bodyPr/>
          <a:lstStyle/>
          <a:p>
            <a:fld id="{23CA716C-737B-DC42-B7EB-0B2545D3ADDA}" type="slidenum">
              <a:rPr lang="en-US" altLang="en-US"/>
              <a:pPr/>
              <a:t>20</a:t>
            </a:fld>
            <a:endParaRPr lang="en-US" altLang="en-US"/>
          </a:p>
        </p:txBody>
      </p:sp>
      <p:sp>
        <p:nvSpPr>
          <p:cNvPr id="1083394" name="Rectangle 2">
            <a:extLst>
              <a:ext uri="{FF2B5EF4-FFF2-40B4-BE49-F238E27FC236}">
                <a16:creationId xmlns:a16="http://schemas.microsoft.com/office/drawing/2014/main" id="{FD3D14EC-1762-224B-A2EE-8BF606E5F70F}"/>
              </a:ext>
            </a:extLst>
          </p:cNvPr>
          <p:cNvSpPr>
            <a:spLocks noGrp="1" noRot="1" noChangeAspect="1" noChangeArrowheads="1" noTextEdit="1"/>
          </p:cNvSpPr>
          <p:nvPr>
            <p:ph type="sldImg"/>
          </p:nvPr>
        </p:nvSpPr>
        <p:spPr>
          <a:ln/>
        </p:spPr>
      </p:sp>
      <p:sp>
        <p:nvSpPr>
          <p:cNvPr id="1083395" name="Rectangle 3">
            <a:extLst>
              <a:ext uri="{FF2B5EF4-FFF2-40B4-BE49-F238E27FC236}">
                <a16:creationId xmlns:a16="http://schemas.microsoft.com/office/drawing/2014/main" id="{3BAA5E0A-DBE7-F94F-9BB3-44F18F730A56}"/>
              </a:ext>
            </a:extLst>
          </p:cNvPr>
          <p:cNvSpPr>
            <a:spLocks noGrp="1" noChangeArrowheads="1"/>
          </p:cNvSpPr>
          <p:nvPr>
            <p:ph type="body" idx="1"/>
          </p:nvPr>
        </p:nvSpPr>
        <p:spPr>
          <a:xfrm>
            <a:off x="838200" y="4338638"/>
            <a:ext cx="5029200" cy="4181475"/>
          </a:xfrm>
        </p:spPr>
        <p:txBody>
          <a:bodyPr/>
          <a:lstStyle/>
          <a:p>
            <a:endParaRPr lang="en-US" altLang="en-US"/>
          </a:p>
        </p:txBody>
      </p:sp>
    </p:spTree>
    <p:extLst>
      <p:ext uri="{BB962C8B-B14F-4D97-AF65-F5344CB8AC3E}">
        <p14:creationId xmlns:p14="http://schemas.microsoft.com/office/powerpoint/2010/main" val="14656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a:extLst>
              <a:ext uri="{FF2B5EF4-FFF2-40B4-BE49-F238E27FC236}">
                <a16:creationId xmlns:a16="http://schemas.microsoft.com/office/drawing/2014/main" id="{804EF98F-B712-8248-9E7E-D9B564143A2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2" name="Notes Placeholder 2">
            <a:extLst>
              <a:ext uri="{FF2B5EF4-FFF2-40B4-BE49-F238E27FC236}">
                <a16:creationId xmlns:a16="http://schemas.microsoft.com/office/drawing/2014/main" id="{7C6D221C-DC71-1B40-9597-674A604E8A5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46083" name="Slide Number Placeholder 3">
            <a:extLst>
              <a:ext uri="{FF2B5EF4-FFF2-40B4-BE49-F238E27FC236}">
                <a16:creationId xmlns:a16="http://schemas.microsoft.com/office/drawing/2014/main" id="{121CDE5D-C119-CE4A-BC98-934BCB58639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45AE10C5-5E39-F745-8437-407B011E82D6}" type="slidenum">
              <a:rPr lang="en-US" altLang="en-US"/>
              <a:pPr>
                <a:spcBef>
                  <a:spcPct val="0"/>
                </a:spcBef>
              </a:pPr>
              <a:t>23</a:t>
            </a:fld>
            <a:endParaRPr lang="en-US" altLang="en-US"/>
          </a:p>
        </p:txBody>
      </p:sp>
    </p:spTree>
    <p:extLst>
      <p:ext uri="{BB962C8B-B14F-4D97-AF65-F5344CB8AC3E}">
        <p14:creationId xmlns:p14="http://schemas.microsoft.com/office/powerpoint/2010/main" val="2655753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A528463-CF21-5749-98E5-045177939264}"/>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ounded Rectangle 5">
            <a:extLst>
              <a:ext uri="{FF2B5EF4-FFF2-40B4-BE49-F238E27FC236}">
                <a16:creationId xmlns:a16="http://schemas.microsoft.com/office/drawing/2014/main" id="{98CB6642-1019-2E47-971F-279E245AAE1F}"/>
              </a:ext>
            </a:extLst>
          </p:cNvPr>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a:t>Click to edit Master title style</a:t>
            </a:r>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a:t>Click to edit Master subtitle style</a:t>
            </a:r>
          </a:p>
        </p:txBody>
      </p:sp>
      <p:sp>
        <p:nvSpPr>
          <p:cNvPr id="7" name="Date Placeholder 18">
            <a:extLst>
              <a:ext uri="{FF2B5EF4-FFF2-40B4-BE49-F238E27FC236}">
                <a16:creationId xmlns:a16="http://schemas.microsoft.com/office/drawing/2014/main" id="{4E9C80BD-099D-3A4B-8E98-20D9F6C94E89}"/>
              </a:ext>
            </a:extLst>
          </p:cNvPr>
          <p:cNvSpPr>
            <a:spLocks noGrp="1"/>
          </p:cNvSpPr>
          <p:nvPr>
            <p:ph type="dt" sz="half" idx="10"/>
          </p:nvPr>
        </p:nvSpPr>
        <p:spPr/>
        <p:txBody>
          <a:bodyPr/>
          <a:lstStyle>
            <a:lvl1pPr>
              <a:defRPr/>
            </a:lvl1pPr>
            <a:extLst/>
          </a:lstStyle>
          <a:p>
            <a:pPr>
              <a:defRPr/>
            </a:pPr>
            <a:endParaRPr lang="en-US"/>
          </a:p>
        </p:txBody>
      </p:sp>
      <p:sp>
        <p:nvSpPr>
          <p:cNvPr id="8" name="Footer Placeholder 7">
            <a:extLst>
              <a:ext uri="{FF2B5EF4-FFF2-40B4-BE49-F238E27FC236}">
                <a16:creationId xmlns:a16="http://schemas.microsoft.com/office/drawing/2014/main" id="{A93E5C73-CB4A-604F-B01D-6612474113D4}"/>
              </a:ext>
            </a:extLst>
          </p:cNvPr>
          <p:cNvSpPr>
            <a:spLocks noGrp="1"/>
          </p:cNvSpPr>
          <p:nvPr>
            <p:ph type="ftr" sz="quarter" idx="11"/>
          </p:nvPr>
        </p:nvSpPr>
        <p:spPr/>
        <p:txBody>
          <a:bodyPr/>
          <a:lstStyle>
            <a:lvl1pPr>
              <a:defRPr/>
            </a:lvl1pPr>
            <a:extLst/>
          </a:lstStyle>
          <a:p>
            <a:pPr>
              <a:defRPr/>
            </a:pPr>
            <a:endParaRPr lang="en-US"/>
          </a:p>
        </p:txBody>
      </p:sp>
      <p:sp>
        <p:nvSpPr>
          <p:cNvPr id="9" name="Slide Number Placeholder 10">
            <a:extLst>
              <a:ext uri="{FF2B5EF4-FFF2-40B4-BE49-F238E27FC236}">
                <a16:creationId xmlns:a16="http://schemas.microsoft.com/office/drawing/2014/main" id="{250CA02E-BF70-1A43-BB7A-207F753939A6}"/>
              </a:ext>
            </a:extLst>
          </p:cNvPr>
          <p:cNvSpPr>
            <a:spLocks noGrp="1"/>
          </p:cNvSpPr>
          <p:nvPr>
            <p:ph type="sldNum" sz="quarter" idx="12"/>
          </p:nvPr>
        </p:nvSpPr>
        <p:spPr/>
        <p:txBody>
          <a:bodyPr/>
          <a:lstStyle>
            <a:lvl1pPr>
              <a:defRPr/>
            </a:lvl1pPr>
          </a:lstStyle>
          <a:p>
            <a:fld id="{F4227BF5-3E3A-6A47-9148-D3F92DDB38C9}" type="slidenum">
              <a:rPr lang="en-US" altLang="en-US"/>
              <a:pPr/>
              <a:t>‹#›</a:t>
            </a:fld>
            <a:endParaRPr lang="en-US" altLang="en-US"/>
          </a:p>
        </p:txBody>
      </p:sp>
    </p:spTree>
    <p:extLst>
      <p:ext uri="{BB962C8B-B14F-4D97-AF65-F5344CB8AC3E}">
        <p14:creationId xmlns:p14="http://schemas.microsoft.com/office/powerpoint/2010/main" val="2008617883"/>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lang="en-US"/>
              <a:t>Click to edit Master title style</a:t>
            </a:r>
          </a:p>
        </p:txBody>
      </p:sp>
      <p:sp>
        <p:nvSpPr>
          <p:cNvPr id="3" name="Content Placeholder 2"/>
          <p:cNvSpPr>
            <a:spLocks noGrp="1"/>
          </p:cNvSpPr>
          <p:nvPr>
            <p:ph idx="1"/>
          </p:nvPr>
        </p:nvSpPr>
        <p:spPr>
          <a:xfrm>
            <a:off x="502920" y="530352"/>
            <a:ext cx="8183880"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4">
            <a:extLst>
              <a:ext uri="{FF2B5EF4-FFF2-40B4-BE49-F238E27FC236}">
                <a16:creationId xmlns:a16="http://schemas.microsoft.com/office/drawing/2014/main" id="{9BFFD748-93DE-D842-8DF3-98BB12087710}"/>
              </a:ext>
            </a:extLst>
          </p:cNvPr>
          <p:cNvSpPr>
            <a:spLocks noGrp="1"/>
          </p:cNvSpPr>
          <p:nvPr>
            <p:ph type="dt" sz="half" idx="10"/>
          </p:nvPr>
        </p:nvSpPr>
        <p:spPr/>
        <p:txBody>
          <a:bodyPr/>
          <a:lstStyle>
            <a:lvl1pPr>
              <a:defRPr/>
            </a:lvl1pPr>
          </a:lstStyle>
          <a:p>
            <a:pPr>
              <a:defRPr/>
            </a:pPr>
            <a:endParaRPr lang="en-US"/>
          </a:p>
        </p:txBody>
      </p:sp>
      <p:sp>
        <p:nvSpPr>
          <p:cNvPr id="5" name="Footer Placeholder 17">
            <a:extLst>
              <a:ext uri="{FF2B5EF4-FFF2-40B4-BE49-F238E27FC236}">
                <a16:creationId xmlns:a16="http://schemas.microsoft.com/office/drawing/2014/main" id="{927EFE7B-EEC6-704A-A785-0AC796257B62}"/>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4">
            <a:extLst>
              <a:ext uri="{FF2B5EF4-FFF2-40B4-BE49-F238E27FC236}">
                <a16:creationId xmlns:a16="http://schemas.microsoft.com/office/drawing/2014/main" id="{C6EAF678-7032-BA40-876D-0893946D16F6}"/>
              </a:ext>
            </a:extLst>
          </p:cNvPr>
          <p:cNvSpPr>
            <a:spLocks noGrp="1"/>
          </p:cNvSpPr>
          <p:nvPr>
            <p:ph type="sldNum" sz="quarter" idx="12"/>
          </p:nvPr>
        </p:nvSpPr>
        <p:spPr/>
        <p:txBody>
          <a:bodyPr/>
          <a:lstStyle>
            <a:lvl1pPr>
              <a:defRPr/>
            </a:lvl1pPr>
          </a:lstStyle>
          <a:p>
            <a:fld id="{F6410496-881E-254A-A071-151269D11A8B}" type="slidenum">
              <a:rPr lang="en-US" altLang="en-US"/>
              <a:pPr/>
              <a:t>‹#›</a:t>
            </a:fld>
            <a:endParaRPr lang="en-US" altLang="en-US"/>
          </a:p>
        </p:txBody>
      </p:sp>
    </p:spTree>
    <p:extLst>
      <p:ext uri="{BB962C8B-B14F-4D97-AF65-F5344CB8AC3E}">
        <p14:creationId xmlns:p14="http://schemas.microsoft.com/office/powerpoint/2010/main" val="3808668802"/>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6E875C7-D2AD-0541-881D-1531357C56AC}"/>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Rounded Rectangle 4">
            <a:extLst>
              <a:ext uri="{FF2B5EF4-FFF2-40B4-BE49-F238E27FC236}">
                <a16:creationId xmlns:a16="http://schemas.microsoft.com/office/drawing/2014/main" id="{0971ED0D-A491-014C-901A-E46846533F2C}"/>
              </a:ext>
            </a:extLst>
          </p:cNvPr>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a:t>Click to edit Master title style</a:t>
            </a:r>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a:t>Click to edit Master text styles</a:t>
            </a:r>
          </a:p>
        </p:txBody>
      </p:sp>
      <p:sp>
        <p:nvSpPr>
          <p:cNvPr id="6" name="Date Placeholder 3">
            <a:extLst>
              <a:ext uri="{FF2B5EF4-FFF2-40B4-BE49-F238E27FC236}">
                <a16:creationId xmlns:a16="http://schemas.microsoft.com/office/drawing/2014/main" id="{BD236EEB-4571-F34E-9153-E6679A4614FF}"/>
              </a:ext>
            </a:extLst>
          </p:cNvPr>
          <p:cNvSpPr>
            <a:spLocks noGrp="1"/>
          </p:cNvSpPr>
          <p:nvPr>
            <p:ph type="dt" sz="half" idx="10"/>
          </p:nvPr>
        </p:nvSpPr>
        <p:spPr/>
        <p:txBody>
          <a:bodyPr/>
          <a:lstStyle>
            <a:lvl1pPr>
              <a:defRPr/>
            </a:lvl1pPr>
            <a:extLst/>
          </a:lstStyle>
          <a:p>
            <a:pPr>
              <a:defRPr/>
            </a:pPr>
            <a:endParaRPr lang="en-US"/>
          </a:p>
        </p:txBody>
      </p:sp>
      <p:sp>
        <p:nvSpPr>
          <p:cNvPr id="7" name="Footer Placeholder 4">
            <a:extLst>
              <a:ext uri="{FF2B5EF4-FFF2-40B4-BE49-F238E27FC236}">
                <a16:creationId xmlns:a16="http://schemas.microsoft.com/office/drawing/2014/main" id="{7EE83472-30E5-E14E-B4AE-FF656E349F31}"/>
              </a:ext>
            </a:extLst>
          </p:cNvPr>
          <p:cNvSpPr>
            <a:spLocks noGrp="1"/>
          </p:cNvSpPr>
          <p:nvPr>
            <p:ph type="ftr" sz="quarter" idx="11"/>
          </p:nvPr>
        </p:nvSpPr>
        <p:spPr/>
        <p:txBody>
          <a:bodyPr/>
          <a:lstStyle>
            <a:lvl1pPr>
              <a:defRPr/>
            </a:lvl1pPr>
            <a:extLst/>
          </a:lstStyle>
          <a:p>
            <a:pPr>
              <a:defRPr/>
            </a:pPr>
            <a:endParaRPr lang="en-US"/>
          </a:p>
        </p:txBody>
      </p:sp>
      <p:sp>
        <p:nvSpPr>
          <p:cNvPr id="8" name="Slide Number Placeholder 5">
            <a:extLst>
              <a:ext uri="{FF2B5EF4-FFF2-40B4-BE49-F238E27FC236}">
                <a16:creationId xmlns:a16="http://schemas.microsoft.com/office/drawing/2014/main" id="{D9CC10E5-B602-AD40-93F1-BC814B9DCC53}"/>
              </a:ext>
            </a:extLst>
          </p:cNvPr>
          <p:cNvSpPr>
            <a:spLocks noGrp="1"/>
          </p:cNvSpPr>
          <p:nvPr>
            <p:ph type="sldNum" sz="quarter" idx="12"/>
          </p:nvPr>
        </p:nvSpPr>
        <p:spPr/>
        <p:txBody>
          <a:bodyPr/>
          <a:lstStyle>
            <a:lvl1pPr>
              <a:defRPr/>
            </a:lvl1pPr>
          </a:lstStyle>
          <a:p>
            <a:fld id="{3D54A2A6-0A28-0841-BE9F-348325308308}" type="slidenum">
              <a:rPr lang="en-US" altLang="en-US"/>
              <a:pPr/>
              <a:t>‹#›</a:t>
            </a:fld>
            <a:endParaRPr lang="en-US" altLang="en-US"/>
          </a:p>
        </p:txBody>
      </p:sp>
    </p:spTree>
    <p:extLst>
      <p:ext uri="{BB962C8B-B14F-4D97-AF65-F5344CB8AC3E}">
        <p14:creationId xmlns:p14="http://schemas.microsoft.com/office/powerpoint/2010/main" val="1452883191"/>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4">
            <a:extLst>
              <a:ext uri="{FF2B5EF4-FFF2-40B4-BE49-F238E27FC236}">
                <a16:creationId xmlns:a16="http://schemas.microsoft.com/office/drawing/2014/main" id="{D7BCE431-9BFA-A047-8485-6CC96A635713}"/>
              </a:ext>
            </a:extLst>
          </p:cNvPr>
          <p:cNvSpPr>
            <a:spLocks noGrp="1"/>
          </p:cNvSpPr>
          <p:nvPr>
            <p:ph type="dt" sz="half" idx="10"/>
          </p:nvPr>
        </p:nvSpPr>
        <p:spPr/>
        <p:txBody>
          <a:bodyPr/>
          <a:lstStyle>
            <a:lvl1pPr>
              <a:defRPr/>
            </a:lvl1pPr>
          </a:lstStyle>
          <a:p>
            <a:pPr>
              <a:defRPr/>
            </a:pPr>
            <a:endParaRPr lang="en-US"/>
          </a:p>
        </p:txBody>
      </p:sp>
      <p:sp>
        <p:nvSpPr>
          <p:cNvPr id="6" name="Footer Placeholder 17">
            <a:extLst>
              <a:ext uri="{FF2B5EF4-FFF2-40B4-BE49-F238E27FC236}">
                <a16:creationId xmlns:a16="http://schemas.microsoft.com/office/drawing/2014/main" id="{0F5C12B1-29AB-B846-9606-18316584B21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16:creationId xmlns:a16="http://schemas.microsoft.com/office/drawing/2014/main" id="{56FFC88B-8DC0-2746-A3A7-83CB1EF6276B}"/>
              </a:ext>
            </a:extLst>
          </p:cNvPr>
          <p:cNvSpPr>
            <a:spLocks noGrp="1"/>
          </p:cNvSpPr>
          <p:nvPr>
            <p:ph type="sldNum" sz="quarter" idx="12"/>
          </p:nvPr>
        </p:nvSpPr>
        <p:spPr/>
        <p:txBody>
          <a:bodyPr/>
          <a:lstStyle>
            <a:lvl1pPr>
              <a:defRPr/>
            </a:lvl1pPr>
          </a:lstStyle>
          <a:p>
            <a:fld id="{21D01C15-AD34-CB48-93B7-30153173F117}" type="slidenum">
              <a:rPr lang="en-US" altLang="en-US"/>
              <a:pPr/>
              <a:t>‹#›</a:t>
            </a:fld>
            <a:endParaRPr lang="en-US" altLang="en-US"/>
          </a:p>
        </p:txBody>
      </p:sp>
    </p:spTree>
    <p:extLst>
      <p:ext uri="{BB962C8B-B14F-4D97-AF65-F5344CB8AC3E}">
        <p14:creationId xmlns:p14="http://schemas.microsoft.com/office/powerpoint/2010/main" val="1488678347"/>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a:t>Click to edit Master title style</a:t>
            </a:r>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24">
            <a:extLst>
              <a:ext uri="{FF2B5EF4-FFF2-40B4-BE49-F238E27FC236}">
                <a16:creationId xmlns:a16="http://schemas.microsoft.com/office/drawing/2014/main" id="{65DF1C27-0016-C344-8903-FB310555B88A}"/>
              </a:ext>
            </a:extLst>
          </p:cNvPr>
          <p:cNvSpPr>
            <a:spLocks noGrp="1"/>
          </p:cNvSpPr>
          <p:nvPr>
            <p:ph type="dt" sz="half" idx="10"/>
          </p:nvPr>
        </p:nvSpPr>
        <p:spPr/>
        <p:txBody>
          <a:bodyPr/>
          <a:lstStyle>
            <a:lvl1pPr>
              <a:defRPr/>
            </a:lvl1pPr>
          </a:lstStyle>
          <a:p>
            <a:pPr>
              <a:defRPr/>
            </a:pPr>
            <a:endParaRPr lang="en-US"/>
          </a:p>
        </p:txBody>
      </p:sp>
      <p:sp>
        <p:nvSpPr>
          <p:cNvPr id="8" name="Footer Placeholder 17">
            <a:extLst>
              <a:ext uri="{FF2B5EF4-FFF2-40B4-BE49-F238E27FC236}">
                <a16:creationId xmlns:a16="http://schemas.microsoft.com/office/drawing/2014/main" id="{FD6788AE-B1D8-3A43-8EA2-21AD00CBB7F1}"/>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4">
            <a:extLst>
              <a:ext uri="{FF2B5EF4-FFF2-40B4-BE49-F238E27FC236}">
                <a16:creationId xmlns:a16="http://schemas.microsoft.com/office/drawing/2014/main" id="{E494CF41-67CE-F84D-8DCE-1CB65D0FF0D1}"/>
              </a:ext>
            </a:extLst>
          </p:cNvPr>
          <p:cNvSpPr>
            <a:spLocks noGrp="1"/>
          </p:cNvSpPr>
          <p:nvPr>
            <p:ph type="sldNum" sz="quarter" idx="12"/>
          </p:nvPr>
        </p:nvSpPr>
        <p:spPr/>
        <p:txBody>
          <a:bodyPr/>
          <a:lstStyle>
            <a:lvl1pPr>
              <a:defRPr/>
            </a:lvl1pPr>
          </a:lstStyle>
          <a:p>
            <a:fld id="{F121A77E-133E-2443-BC45-D3F357A4920B}" type="slidenum">
              <a:rPr lang="en-US" altLang="en-US"/>
              <a:pPr/>
              <a:t>‹#›</a:t>
            </a:fld>
            <a:endParaRPr lang="en-US" altLang="en-US"/>
          </a:p>
        </p:txBody>
      </p:sp>
    </p:spTree>
    <p:extLst>
      <p:ext uri="{BB962C8B-B14F-4D97-AF65-F5344CB8AC3E}">
        <p14:creationId xmlns:p14="http://schemas.microsoft.com/office/powerpoint/2010/main" val="347451132"/>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4">
            <a:extLst>
              <a:ext uri="{FF2B5EF4-FFF2-40B4-BE49-F238E27FC236}">
                <a16:creationId xmlns:a16="http://schemas.microsoft.com/office/drawing/2014/main" id="{BCA67110-87B9-E14D-911A-9D35DD3E9525}"/>
              </a:ext>
            </a:extLst>
          </p:cNvPr>
          <p:cNvSpPr>
            <a:spLocks noGrp="1"/>
          </p:cNvSpPr>
          <p:nvPr>
            <p:ph type="dt" sz="half" idx="10"/>
          </p:nvPr>
        </p:nvSpPr>
        <p:spPr/>
        <p:txBody>
          <a:bodyPr/>
          <a:lstStyle>
            <a:lvl1pPr>
              <a:defRPr/>
            </a:lvl1pPr>
          </a:lstStyle>
          <a:p>
            <a:pPr>
              <a:defRPr/>
            </a:pPr>
            <a:endParaRPr lang="en-US"/>
          </a:p>
        </p:txBody>
      </p:sp>
      <p:sp>
        <p:nvSpPr>
          <p:cNvPr id="4" name="Footer Placeholder 17">
            <a:extLst>
              <a:ext uri="{FF2B5EF4-FFF2-40B4-BE49-F238E27FC236}">
                <a16:creationId xmlns:a16="http://schemas.microsoft.com/office/drawing/2014/main" id="{D4CD66DD-F1A7-3D42-829C-9597CDF6E04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7CF3CA17-D4F2-9141-8903-FA3FD1FAE106}"/>
              </a:ext>
            </a:extLst>
          </p:cNvPr>
          <p:cNvSpPr>
            <a:spLocks noGrp="1"/>
          </p:cNvSpPr>
          <p:nvPr>
            <p:ph type="sldNum" sz="quarter" idx="12"/>
          </p:nvPr>
        </p:nvSpPr>
        <p:spPr/>
        <p:txBody>
          <a:bodyPr/>
          <a:lstStyle>
            <a:lvl1pPr>
              <a:defRPr/>
            </a:lvl1pPr>
          </a:lstStyle>
          <a:p>
            <a:fld id="{DDBFC977-ECCD-594A-823B-DF2F4C182720}" type="slidenum">
              <a:rPr lang="en-US" altLang="en-US"/>
              <a:pPr/>
              <a:t>‹#›</a:t>
            </a:fld>
            <a:endParaRPr lang="en-US" altLang="en-US"/>
          </a:p>
        </p:txBody>
      </p:sp>
    </p:spTree>
    <p:extLst>
      <p:ext uri="{BB962C8B-B14F-4D97-AF65-F5344CB8AC3E}">
        <p14:creationId xmlns:p14="http://schemas.microsoft.com/office/powerpoint/2010/main" val="88837207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E43EB1FA-30C6-9141-862A-548E380FB837}"/>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3" name="Date Placeholder 1">
            <a:extLst>
              <a:ext uri="{FF2B5EF4-FFF2-40B4-BE49-F238E27FC236}">
                <a16:creationId xmlns:a16="http://schemas.microsoft.com/office/drawing/2014/main" id="{DEECA20A-95F4-BB4A-A00F-928296C95AAD}"/>
              </a:ext>
            </a:extLst>
          </p:cNvPr>
          <p:cNvSpPr>
            <a:spLocks noGrp="1"/>
          </p:cNvSpPr>
          <p:nvPr>
            <p:ph type="dt" sz="half" idx="10"/>
          </p:nvPr>
        </p:nvSpPr>
        <p:spPr/>
        <p:txBody>
          <a:bodyPr/>
          <a:lstStyle>
            <a:lvl1pPr>
              <a:defRPr/>
            </a:lvl1pPr>
            <a:extLst/>
          </a:lstStyle>
          <a:p>
            <a:pPr>
              <a:defRPr/>
            </a:pPr>
            <a:endParaRPr lang="en-US"/>
          </a:p>
        </p:txBody>
      </p:sp>
      <p:sp>
        <p:nvSpPr>
          <p:cNvPr id="4" name="Footer Placeholder 2">
            <a:extLst>
              <a:ext uri="{FF2B5EF4-FFF2-40B4-BE49-F238E27FC236}">
                <a16:creationId xmlns:a16="http://schemas.microsoft.com/office/drawing/2014/main" id="{17994F25-29A0-8F49-8C26-F1AA28D5427D}"/>
              </a:ext>
            </a:extLst>
          </p:cNvPr>
          <p:cNvSpPr>
            <a:spLocks noGrp="1"/>
          </p:cNvSpPr>
          <p:nvPr>
            <p:ph type="ftr" sz="quarter" idx="11"/>
          </p:nvPr>
        </p:nvSpPr>
        <p:spPr/>
        <p:txBody>
          <a:bodyPr/>
          <a:lstStyle>
            <a:lvl1pPr>
              <a:defRPr/>
            </a:lvl1pPr>
            <a:extLst/>
          </a:lstStyle>
          <a:p>
            <a:pPr>
              <a:defRPr/>
            </a:pPr>
            <a:endParaRPr lang="en-US"/>
          </a:p>
        </p:txBody>
      </p:sp>
      <p:sp>
        <p:nvSpPr>
          <p:cNvPr id="5" name="Slide Number Placeholder 3">
            <a:extLst>
              <a:ext uri="{FF2B5EF4-FFF2-40B4-BE49-F238E27FC236}">
                <a16:creationId xmlns:a16="http://schemas.microsoft.com/office/drawing/2014/main" id="{9EFBC542-085E-394A-81E6-ECDE0F4FEC26}"/>
              </a:ext>
            </a:extLst>
          </p:cNvPr>
          <p:cNvSpPr>
            <a:spLocks noGrp="1"/>
          </p:cNvSpPr>
          <p:nvPr>
            <p:ph type="sldNum" sz="quarter" idx="12"/>
          </p:nvPr>
        </p:nvSpPr>
        <p:spPr/>
        <p:txBody>
          <a:bodyPr/>
          <a:lstStyle>
            <a:lvl1pPr>
              <a:defRPr/>
            </a:lvl1pPr>
          </a:lstStyle>
          <a:p>
            <a:fld id="{016E1984-408E-5141-A515-2B75E1E916C7}" type="slidenum">
              <a:rPr lang="en-US" altLang="en-US"/>
              <a:pPr/>
              <a:t>‹#›</a:t>
            </a:fld>
            <a:endParaRPr lang="en-US" altLang="en-US"/>
          </a:p>
        </p:txBody>
      </p:sp>
    </p:spTree>
    <p:extLst>
      <p:ext uri="{BB962C8B-B14F-4D97-AF65-F5344CB8AC3E}">
        <p14:creationId xmlns:p14="http://schemas.microsoft.com/office/powerpoint/2010/main" val="673805155"/>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a:t>Click to edit Master title style</a:t>
            </a:r>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24">
            <a:extLst>
              <a:ext uri="{FF2B5EF4-FFF2-40B4-BE49-F238E27FC236}">
                <a16:creationId xmlns:a16="http://schemas.microsoft.com/office/drawing/2014/main" id="{2982581D-D2E3-4D4D-8F17-3FEFAD8DE6F0}"/>
              </a:ext>
            </a:extLst>
          </p:cNvPr>
          <p:cNvSpPr>
            <a:spLocks noGrp="1"/>
          </p:cNvSpPr>
          <p:nvPr>
            <p:ph type="dt" sz="half" idx="10"/>
          </p:nvPr>
        </p:nvSpPr>
        <p:spPr/>
        <p:txBody>
          <a:bodyPr/>
          <a:lstStyle>
            <a:lvl1pPr>
              <a:defRPr/>
            </a:lvl1pPr>
          </a:lstStyle>
          <a:p>
            <a:pPr>
              <a:defRPr/>
            </a:pPr>
            <a:endParaRPr lang="en-US"/>
          </a:p>
        </p:txBody>
      </p:sp>
      <p:sp>
        <p:nvSpPr>
          <p:cNvPr id="6" name="Footer Placeholder 17">
            <a:extLst>
              <a:ext uri="{FF2B5EF4-FFF2-40B4-BE49-F238E27FC236}">
                <a16:creationId xmlns:a16="http://schemas.microsoft.com/office/drawing/2014/main" id="{FBC3E861-25D4-AD4A-9E7F-A20F42415292}"/>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16:creationId xmlns:a16="http://schemas.microsoft.com/office/drawing/2014/main" id="{10867281-2376-D64B-A3CF-C7111D49A9BF}"/>
              </a:ext>
            </a:extLst>
          </p:cNvPr>
          <p:cNvSpPr>
            <a:spLocks noGrp="1"/>
          </p:cNvSpPr>
          <p:nvPr>
            <p:ph type="sldNum" sz="quarter" idx="12"/>
          </p:nvPr>
        </p:nvSpPr>
        <p:spPr/>
        <p:txBody>
          <a:bodyPr/>
          <a:lstStyle>
            <a:lvl1pPr>
              <a:defRPr/>
            </a:lvl1pPr>
          </a:lstStyle>
          <a:p>
            <a:fld id="{364A142C-21DC-DA43-8B6D-F2671AD32F12}" type="slidenum">
              <a:rPr lang="en-US" altLang="en-US"/>
              <a:pPr/>
              <a:t>‹#›</a:t>
            </a:fld>
            <a:endParaRPr lang="en-US" altLang="en-US"/>
          </a:p>
        </p:txBody>
      </p:sp>
    </p:spTree>
    <p:extLst>
      <p:ext uri="{BB962C8B-B14F-4D97-AF65-F5344CB8AC3E}">
        <p14:creationId xmlns:p14="http://schemas.microsoft.com/office/powerpoint/2010/main" val="4056424174"/>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0DD8F385-5FCE-A74C-A717-83D0C102605E}"/>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Round Single Corner Rectangle 10">
            <a:extLst>
              <a:ext uri="{FF2B5EF4-FFF2-40B4-BE49-F238E27FC236}">
                <a16:creationId xmlns:a16="http://schemas.microsoft.com/office/drawing/2014/main" id="{F78928B0-0FE2-7E47-AC71-A856482042F1}"/>
              </a:ext>
            </a:extLst>
          </p:cNvPr>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a:t>Click to edit Master title style</a:t>
            </a:r>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a:t>Click icon to add picture</a:t>
            </a:r>
          </a:p>
        </p:txBody>
      </p:sp>
      <p:sp>
        <p:nvSpPr>
          <p:cNvPr id="7" name="Date Placeholder 4">
            <a:extLst>
              <a:ext uri="{FF2B5EF4-FFF2-40B4-BE49-F238E27FC236}">
                <a16:creationId xmlns:a16="http://schemas.microsoft.com/office/drawing/2014/main" id="{EF7ECFEA-2F4E-ED48-9EF0-BAD8D23EE06A}"/>
              </a:ext>
            </a:extLst>
          </p:cNvPr>
          <p:cNvSpPr>
            <a:spLocks noGrp="1"/>
          </p:cNvSpPr>
          <p:nvPr>
            <p:ph type="dt" sz="half" idx="10"/>
          </p:nvPr>
        </p:nvSpPr>
        <p:spPr/>
        <p:txBody>
          <a:bodyPr/>
          <a:lstStyle>
            <a:lvl1pPr>
              <a:defRPr/>
            </a:lvl1pPr>
            <a:extLst/>
          </a:lstStyle>
          <a:p>
            <a:pPr>
              <a:defRPr/>
            </a:pPr>
            <a:endParaRPr lang="en-US"/>
          </a:p>
        </p:txBody>
      </p:sp>
      <p:sp>
        <p:nvSpPr>
          <p:cNvPr id="8" name="Footer Placeholder 5">
            <a:extLst>
              <a:ext uri="{FF2B5EF4-FFF2-40B4-BE49-F238E27FC236}">
                <a16:creationId xmlns:a16="http://schemas.microsoft.com/office/drawing/2014/main" id="{8A91C2DE-D504-0F44-9208-1BED6B54C80B}"/>
              </a:ext>
            </a:extLst>
          </p:cNvPr>
          <p:cNvSpPr>
            <a:spLocks noGrp="1"/>
          </p:cNvSpPr>
          <p:nvPr>
            <p:ph type="ftr" sz="quarter" idx="11"/>
          </p:nvPr>
        </p:nvSpPr>
        <p:spPr/>
        <p:txBody>
          <a:bodyPr/>
          <a:lstStyle>
            <a:lvl1pPr>
              <a:defRPr/>
            </a:lvl1pPr>
            <a:extLst/>
          </a:lstStyle>
          <a:p>
            <a:pPr>
              <a:defRPr/>
            </a:pPr>
            <a:endParaRPr lang="en-US"/>
          </a:p>
        </p:txBody>
      </p:sp>
      <p:sp>
        <p:nvSpPr>
          <p:cNvPr id="9" name="Slide Number Placeholder 6">
            <a:extLst>
              <a:ext uri="{FF2B5EF4-FFF2-40B4-BE49-F238E27FC236}">
                <a16:creationId xmlns:a16="http://schemas.microsoft.com/office/drawing/2014/main" id="{930D93B8-2616-8549-9496-855ECF181C5E}"/>
              </a:ext>
            </a:extLst>
          </p:cNvPr>
          <p:cNvSpPr>
            <a:spLocks noGrp="1"/>
          </p:cNvSpPr>
          <p:nvPr>
            <p:ph type="sldNum" sz="quarter" idx="12"/>
          </p:nvPr>
        </p:nvSpPr>
        <p:spPr/>
        <p:txBody>
          <a:bodyPr/>
          <a:lstStyle>
            <a:lvl1pPr>
              <a:defRPr/>
            </a:lvl1pPr>
          </a:lstStyle>
          <a:p>
            <a:fld id="{377FCDD1-EA9A-E44C-AB56-EA67FE544FE2}" type="slidenum">
              <a:rPr lang="en-US" altLang="en-US"/>
              <a:pPr/>
              <a:t>‹#›</a:t>
            </a:fld>
            <a:endParaRPr lang="en-US" altLang="en-US"/>
          </a:p>
        </p:txBody>
      </p:sp>
    </p:spTree>
    <p:extLst>
      <p:ext uri="{BB962C8B-B14F-4D97-AF65-F5344CB8AC3E}">
        <p14:creationId xmlns:p14="http://schemas.microsoft.com/office/powerpoint/2010/main" val="1181622100"/>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lang="en-US"/>
              <a:t>Click to edit Master title style</a:t>
            </a:r>
          </a:p>
        </p:txBody>
      </p:sp>
      <p:sp>
        <p:nvSpPr>
          <p:cNvPr id="3" name="Vertical Text Placeholder 2"/>
          <p:cNvSpPr>
            <a:spLocks noGrp="1"/>
          </p:cNvSpPr>
          <p:nvPr>
            <p:ph type="body" orient="vert" idx="1"/>
          </p:nvPr>
        </p:nvSpPr>
        <p:spPr>
          <a:xfrm>
            <a:off x="502920" y="530352"/>
            <a:ext cx="8183880" cy="41879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4">
            <a:extLst>
              <a:ext uri="{FF2B5EF4-FFF2-40B4-BE49-F238E27FC236}">
                <a16:creationId xmlns:a16="http://schemas.microsoft.com/office/drawing/2014/main" id="{8FED7A18-2C4A-8344-B8ED-1654A9102ECE}"/>
              </a:ext>
            </a:extLst>
          </p:cNvPr>
          <p:cNvSpPr>
            <a:spLocks noGrp="1"/>
          </p:cNvSpPr>
          <p:nvPr>
            <p:ph type="dt" sz="half" idx="10"/>
          </p:nvPr>
        </p:nvSpPr>
        <p:spPr/>
        <p:txBody>
          <a:bodyPr/>
          <a:lstStyle>
            <a:lvl1pPr>
              <a:defRPr/>
            </a:lvl1pPr>
          </a:lstStyle>
          <a:p>
            <a:pPr>
              <a:defRPr/>
            </a:pPr>
            <a:endParaRPr lang="en-US"/>
          </a:p>
        </p:txBody>
      </p:sp>
      <p:sp>
        <p:nvSpPr>
          <p:cNvPr id="5" name="Footer Placeholder 17">
            <a:extLst>
              <a:ext uri="{FF2B5EF4-FFF2-40B4-BE49-F238E27FC236}">
                <a16:creationId xmlns:a16="http://schemas.microsoft.com/office/drawing/2014/main" id="{CFF55B13-2C3B-2741-821E-CCC2165F7DA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4">
            <a:extLst>
              <a:ext uri="{FF2B5EF4-FFF2-40B4-BE49-F238E27FC236}">
                <a16:creationId xmlns:a16="http://schemas.microsoft.com/office/drawing/2014/main" id="{EAC99732-13F9-1F43-A3D7-B91388BEF34B}"/>
              </a:ext>
            </a:extLst>
          </p:cNvPr>
          <p:cNvSpPr>
            <a:spLocks noGrp="1"/>
          </p:cNvSpPr>
          <p:nvPr>
            <p:ph type="sldNum" sz="quarter" idx="12"/>
          </p:nvPr>
        </p:nvSpPr>
        <p:spPr/>
        <p:txBody>
          <a:bodyPr/>
          <a:lstStyle>
            <a:lvl1pPr>
              <a:defRPr/>
            </a:lvl1pPr>
          </a:lstStyle>
          <a:p>
            <a:fld id="{7413C6B1-9B8B-504A-BB78-95A705D31B2A}" type="slidenum">
              <a:rPr lang="en-US" altLang="en-US"/>
              <a:pPr/>
              <a:t>‹#›</a:t>
            </a:fld>
            <a:endParaRPr lang="en-US" altLang="en-US"/>
          </a:p>
        </p:txBody>
      </p:sp>
    </p:spTree>
    <p:extLst>
      <p:ext uri="{BB962C8B-B14F-4D97-AF65-F5344CB8AC3E}">
        <p14:creationId xmlns:p14="http://schemas.microsoft.com/office/powerpoint/2010/main" val="2321479149"/>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33400" y="533402"/>
            <a:ext cx="5943600" cy="52578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24">
            <a:extLst>
              <a:ext uri="{FF2B5EF4-FFF2-40B4-BE49-F238E27FC236}">
                <a16:creationId xmlns:a16="http://schemas.microsoft.com/office/drawing/2014/main" id="{DA5120D6-1F9E-6E4A-AA26-BEF32A0D8F29}"/>
              </a:ext>
            </a:extLst>
          </p:cNvPr>
          <p:cNvSpPr>
            <a:spLocks noGrp="1"/>
          </p:cNvSpPr>
          <p:nvPr>
            <p:ph type="dt" sz="half" idx="10"/>
          </p:nvPr>
        </p:nvSpPr>
        <p:spPr/>
        <p:txBody>
          <a:bodyPr/>
          <a:lstStyle>
            <a:lvl1pPr>
              <a:defRPr/>
            </a:lvl1pPr>
          </a:lstStyle>
          <a:p>
            <a:pPr>
              <a:defRPr/>
            </a:pPr>
            <a:endParaRPr lang="en-US"/>
          </a:p>
        </p:txBody>
      </p:sp>
      <p:sp>
        <p:nvSpPr>
          <p:cNvPr id="5" name="Footer Placeholder 17">
            <a:extLst>
              <a:ext uri="{FF2B5EF4-FFF2-40B4-BE49-F238E27FC236}">
                <a16:creationId xmlns:a16="http://schemas.microsoft.com/office/drawing/2014/main" id="{EF95F1C7-2B50-4C48-B692-873E72A80721}"/>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4">
            <a:extLst>
              <a:ext uri="{FF2B5EF4-FFF2-40B4-BE49-F238E27FC236}">
                <a16:creationId xmlns:a16="http://schemas.microsoft.com/office/drawing/2014/main" id="{AF00E09D-6256-074E-985D-94D5218B8724}"/>
              </a:ext>
            </a:extLst>
          </p:cNvPr>
          <p:cNvSpPr>
            <a:spLocks noGrp="1"/>
          </p:cNvSpPr>
          <p:nvPr>
            <p:ph type="sldNum" sz="quarter" idx="12"/>
          </p:nvPr>
        </p:nvSpPr>
        <p:spPr/>
        <p:txBody>
          <a:bodyPr/>
          <a:lstStyle>
            <a:lvl1pPr>
              <a:defRPr/>
            </a:lvl1pPr>
          </a:lstStyle>
          <a:p>
            <a:fld id="{CCF9BEA3-5C37-3E4F-918A-880A0FFCF364}" type="slidenum">
              <a:rPr lang="en-US" altLang="en-US"/>
              <a:pPr/>
              <a:t>‹#›</a:t>
            </a:fld>
            <a:endParaRPr lang="en-US" altLang="en-US"/>
          </a:p>
        </p:txBody>
      </p:sp>
    </p:spTree>
    <p:extLst>
      <p:ext uri="{BB962C8B-B14F-4D97-AF65-F5344CB8AC3E}">
        <p14:creationId xmlns:p14="http://schemas.microsoft.com/office/powerpoint/2010/main" val="3395967207"/>
      </p:ext>
    </p:extLst>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28600"/>
            <a:ext cx="82296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2064BF54-AEFB-E248-9519-FAC562D5C3A2}"/>
              </a:ext>
            </a:extLst>
          </p:cNvPr>
          <p:cNvSpPr>
            <a:spLocks noGrp="1"/>
          </p:cNvSpPr>
          <p:nvPr>
            <p:ph type="dt" sz="half" idx="10"/>
          </p:nvPr>
        </p:nvSpPr>
        <p:spPr>
          <a:xfrm>
            <a:off x="457200" y="6248400"/>
            <a:ext cx="2133600" cy="457200"/>
          </a:xfrm>
        </p:spPr>
        <p:txBody>
          <a:bodyPr/>
          <a:lstStyle>
            <a:lvl1pPr>
              <a:defRPr/>
            </a:lvl1pPr>
          </a:lstStyle>
          <a:p>
            <a:pPr>
              <a:defRPr/>
            </a:pPr>
            <a:endParaRPr lang="en-US"/>
          </a:p>
        </p:txBody>
      </p:sp>
      <p:sp>
        <p:nvSpPr>
          <p:cNvPr id="4" name="Footer Placeholder 3">
            <a:extLst>
              <a:ext uri="{FF2B5EF4-FFF2-40B4-BE49-F238E27FC236}">
                <a16:creationId xmlns:a16="http://schemas.microsoft.com/office/drawing/2014/main" id="{D09292C9-74E3-9045-9EF6-7D1710178D08}"/>
              </a:ext>
            </a:extLst>
          </p:cNvPr>
          <p:cNvSpPr>
            <a:spLocks noGrp="1"/>
          </p:cNvSpPr>
          <p:nvPr>
            <p:ph type="ftr" sz="quarter" idx="11"/>
          </p:nvPr>
        </p:nvSpPr>
        <p:spPr>
          <a:xfrm>
            <a:off x="3124200" y="6248400"/>
            <a:ext cx="2895600" cy="457200"/>
          </a:xfrm>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C04BE03D-71EF-E145-AD28-0225FD72F876}"/>
              </a:ext>
            </a:extLst>
          </p:cNvPr>
          <p:cNvSpPr>
            <a:spLocks noGrp="1"/>
          </p:cNvSpPr>
          <p:nvPr>
            <p:ph type="sldNum" sz="quarter" idx="12"/>
          </p:nvPr>
        </p:nvSpPr>
        <p:spPr>
          <a:xfrm>
            <a:off x="6553200" y="6248400"/>
            <a:ext cx="2133600" cy="457200"/>
          </a:xfrm>
        </p:spPr>
        <p:txBody>
          <a:bodyPr/>
          <a:lstStyle>
            <a:lvl1pPr>
              <a:defRPr/>
            </a:lvl1pPr>
          </a:lstStyle>
          <a:p>
            <a:fld id="{C53DAE65-E52D-0245-98DC-1D0140155C30}" type="slidenum">
              <a:rPr lang="en-US" altLang="en-US"/>
              <a:pPr/>
              <a:t>‹#›</a:t>
            </a:fld>
            <a:endParaRPr lang="en-US" altLang="en-US"/>
          </a:p>
        </p:txBody>
      </p:sp>
    </p:spTree>
    <p:extLst>
      <p:ext uri="{BB962C8B-B14F-4D97-AF65-F5344CB8AC3E}">
        <p14:creationId xmlns:p14="http://schemas.microsoft.com/office/powerpoint/2010/main" val="3101866244"/>
      </p:ext>
    </p:extLst>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p:spPr>
        <p:txBody>
          <a:bodyPr/>
          <a:lstStyle/>
          <a:p>
            <a:r>
              <a:rPr lang="en-US"/>
              <a:t>Click to edit Master title style</a:t>
            </a:r>
          </a:p>
        </p:txBody>
      </p:sp>
      <p:sp>
        <p:nvSpPr>
          <p:cNvPr id="3" name="Text Placeholder 2"/>
          <p:cNvSpPr>
            <a:spLocks noGrp="1"/>
          </p:cNvSpPr>
          <p:nvPr>
            <p:ph type="body" sz="half" idx="1"/>
          </p:nvPr>
        </p:nvSpPr>
        <p:spPr>
          <a:xfrm>
            <a:off x="457200" y="1143000"/>
            <a:ext cx="40386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43000"/>
            <a:ext cx="40386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05261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AD5">
            <a:alpha val="45097"/>
          </a:srgbClr>
        </a:solidFill>
        <a:effectLst/>
      </p:bgPr>
    </p:bg>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778F9619-A72C-5A4E-B516-D6C17A73A209}"/>
              </a:ext>
            </a:extLst>
          </p:cNvPr>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Rounded Rectangle 8">
            <a:extLst>
              <a:ext uri="{FF2B5EF4-FFF2-40B4-BE49-F238E27FC236}">
                <a16:creationId xmlns:a16="http://schemas.microsoft.com/office/drawing/2014/main" id="{D0315B8B-1FDC-804B-8D1C-4E255BDD55ED}"/>
              </a:ext>
            </a:extLst>
          </p:cNvPr>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3" name="Title Placeholder 12">
            <a:extLst>
              <a:ext uri="{FF2B5EF4-FFF2-40B4-BE49-F238E27FC236}">
                <a16:creationId xmlns:a16="http://schemas.microsoft.com/office/drawing/2014/main" id="{789D2781-36F9-414D-8F5B-CA4A25EFC666}"/>
              </a:ext>
            </a:extLst>
          </p:cNvPr>
          <p:cNvSpPr>
            <a:spLocks noGrp="1"/>
          </p:cNvSpPr>
          <p:nvPr>
            <p:ph type="title"/>
          </p:nvPr>
        </p:nvSpPr>
        <p:spPr>
          <a:xfrm>
            <a:off x="503238" y="4986338"/>
            <a:ext cx="8183562" cy="1050925"/>
          </a:xfrm>
          <a:prstGeom prst="rect">
            <a:avLst/>
          </a:prstGeom>
        </p:spPr>
        <p:txBody>
          <a:bodyPr vert="horz" anchor="b">
            <a:normAutofit/>
          </a:bodyPr>
          <a:lstStyle/>
          <a:p>
            <a:r>
              <a:rPr lang="en-US"/>
              <a:t>Click to edit Master title style</a:t>
            </a:r>
          </a:p>
        </p:txBody>
      </p:sp>
      <p:sp>
        <p:nvSpPr>
          <p:cNvPr id="1031" name="Text Placeholder 3">
            <a:extLst>
              <a:ext uri="{FF2B5EF4-FFF2-40B4-BE49-F238E27FC236}">
                <a16:creationId xmlns:a16="http://schemas.microsoft.com/office/drawing/2014/main" id="{CFECE5FF-344E-F94D-B0AC-653C02E05BB0}"/>
              </a:ext>
            </a:extLst>
          </p:cNvPr>
          <p:cNvSpPr>
            <a:spLocks noGrp="1"/>
          </p:cNvSpPr>
          <p:nvPr>
            <p:ph type="body" idx="1"/>
          </p:nvPr>
        </p:nvSpPr>
        <p:spPr bwMode="auto">
          <a:xfrm>
            <a:off x="503238" y="530225"/>
            <a:ext cx="8183562" cy="418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82880" tIns="9144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5" name="Date Placeholder 24">
            <a:extLst>
              <a:ext uri="{FF2B5EF4-FFF2-40B4-BE49-F238E27FC236}">
                <a16:creationId xmlns:a16="http://schemas.microsoft.com/office/drawing/2014/main" id="{75FF6D3B-0D97-DD40-884B-3BF05D59044F}"/>
              </a:ext>
            </a:extLst>
          </p:cNvPr>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latin typeface="Arial" charset="0"/>
              </a:defRPr>
            </a:lvl1pPr>
            <a:extLst/>
          </a:lstStyle>
          <a:p>
            <a:pPr>
              <a:defRPr/>
            </a:pPr>
            <a:endParaRPr lang="en-US"/>
          </a:p>
        </p:txBody>
      </p:sp>
      <p:sp>
        <p:nvSpPr>
          <p:cNvPr id="18" name="Footer Placeholder 17">
            <a:extLst>
              <a:ext uri="{FF2B5EF4-FFF2-40B4-BE49-F238E27FC236}">
                <a16:creationId xmlns:a16="http://schemas.microsoft.com/office/drawing/2014/main" id="{DA197501-C2F6-DA40-9ECA-5E05609D6507}"/>
              </a:ext>
            </a:extLst>
          </p:cNvPr>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latin typeface="Arial" charset="0"/>
              </a:defRPr>
            </a:lvl1pPr>
            <a:extLst/>
          </a:lstStyle>
          <a:p>
            <a:pPr>
              <a:defRPr/>
            </a:pPr>
            <a:endParaRPr lang="en-US"/>
          </a:p>
        </p:txBody>
      </p:sp>
      <p:sp>
        <p:nvSpPr>
          <p:cNvPr id="5" name="Slide Number Placeholder 4">
            <a:extLst>
              <a:ext uri="{FF2B5EF4-FFF2-40B4-BE49-F238E27FC236}">
                <a16:creationId xmlns:a16="http://schemas.microsoft.com/office/drawing/2014/main" id="{72A80DB9-54FC-AE4A-B052-87CD71319D41}"/>
              </a:ext>
            </a:extLst>
          </p:cNvPr>
          <p:cNvSpPr>
            <a:spLocks noGrp="1"/>
          </p:cNvSpPr>
          <p:nvPr>
            <p:ph type="sldNum" sz="quarter" idx="4"/>
          </p:nvPr>
        </p:nvSpPr>
        <p:spPr>
          <a:xfrm>
            <a:off x="8348663" y="6111875"/>
            <a:ext cx="457200" cy="365125"/>
          </a:xfrm>
          <a:prstGeom prst="rect">
            <a:avLst/>
          </a:prstGeom>
        </p:spPr>
        <p:txBody>
          <a:bodyPr vert="horz" wrap="square" lIns="91440" tIns="45720" rIns="91440" bIns="45720" numCol="1" anchor="b" anchorCtr="0" compatLnSpc="1">
            <a:prstTxWarp prst="textNoShape">
              <a:avLst/>
            </a:prstTxWarp>
          </a:bodyPr>
          <a:lstStyle>
            <a:lvl1pPr algn="r" eaLnBrk="1" hangingPunct="1">
              <a:defRPr sz="1000">
                <a:solidFill>
                  <a:srgbClr val="A7A399"/>
                </a:solidFill>
              </a:defRPr>
            </a:lvl1pPr>
          </a:lstStyle>
          <a:p>
            <a:fld id="{507E8972-FD2D-4C44-919E-1F6C2AC29848}"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4125" r:id="rId1"/>
    <p:sldLayoutId id="2147484126" r:id="rId2"/>
    <p:sldLayoutId id="2147484127" r:id="rId3"/>
    <p:sldLayoutId id="2147484128" r:id="rId4"/>
    <p:sldLayoutId id="2147484129" r:id="rId5"/>
    <p:sldLayoutId id="2147484130" r:id="rId6"/>
    <p:sldLayoutId id="2147484131" r:id="rId7"/>
    <p:sldLayoutId id="2147484132" r:id="rId8"/>
    <p:sldLayoutId id="2147484133" r:id="rId9"/>
    <p:sldLayoutId id="2147484134" r:id="rId10"/>
    <p:sldLayoutId id="2147484135" r:id="rId11"/>
    <p:sldLayoutId id="2147484136" r:id="rId12"/>
    <p:sldLayoutId id="2147484137" r:id="rId13"/>
  </p:sldLayoutIdLst>
  <p:transition spd="slow"/>
  <p:txStyles>
    <p:title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eaLnBrk="0" fontAlgn="base" hangingPunct="0">
        <a:spcBef>
          <a:spcPts val="250"/>
        </a:spcBef>
        <a:spcAft>
          <a:spcPct val="0"/>
        </a:spcAft>
        <a:buClr>
          <a:schemeClr val="accent1"/>
        </a:buClr>
        <a:buSzPct val="80000"/>
        <a:buFont typeface="Wingdings 2" pitchFamily="2" charset="2"/>
        <a:buChar char=""/>
        <a:defRPr sz="2800" kern="1200">
          <a:solidFill>
            <a:schemeClr val="tx1"/>
          </a:solidFill>
          <a:latin typeface="+mn-lt"/>
          <a:ea typeface="+mn-ea"/>
          <a:cs typeface="+mn-cs"/>
        </a:defRPr>
      </a:lvl1pPr>
      <a:lvl2pPr marL="547688" indent="-200025" algn="l" rtl="0" eaLnBrk="0" fontAlgn="base" hangingPunct="0">
        <a:spcBef>
          <a:spcPts val="250"/>
        </a:spcBef>
        <a:spcAft>
          <a:spcPct val="0"/>
        </a:spcAft>
        <a:buClr>
          <a:schemeClr val="accent1"/>
        </a:buClr>
        <a:buSzPct val="100000"/>
        <a:buFont typeface="Verdana" panose="020B0604030504040204" pitchFamily="34" charset="0"/>
        <a:buChar char="◦"/>
        <a:defRPr sz="2400" kern="1200">
          <a:solidFill>
            <a:schemeClr val="tx1"/>
          </a:solidFill>
          <a:latin typeface="+mn-lt"/>
          <a:ea typeface="+mn-ea"/>
          <a:cs typeface="+mn-cs"/>
        </a:defRPr>
      </a:lvl2pPr>
      <a:lvl3pPr marL="785813" indent="-182563" algn="l" rtl="0" eaLnBrk="0" fontAlgn="base" hangingPunct="0">
        <a:spcBef>
          <a:spcPts val="250"/>
        </a:spcBef>
        <a:spcAft>
          <a:spcPct val="0"/>
        </a:spcAft>
        <a:buClr>
          <a:srgbClr val="ED3742"/>
        </a:buClr>
        <a:buSzPct val="100000"/>
        <a:buFont typeface="Wingdings 2" pitchFamily="2" charset="2"/>
        <a:buChar char=""/>
        <a:defRPr sz="2200" kern="1200">
          <a:solidFill>
            <a:schemeClr val="tx1"/>
          </a:solidFill>
          <a:latin typeface="+mn-lt"/>
          <a:ea typeface="+mn-ea"/>
          <a:cs typeface="+mn-cs"/>
        </a:defRPr>
      </a:lvl3pPr>
      <a:lvl4pPr marL="1023938" indent="-182563" algn="l" rtl="0" eaLnBrk="0" fontAlgn="base" hangingPunct="0">
        <a:spcBef>
          <a:spcPts val="225"/>
        </a:spcBef>
        <a:spcAft>
          <a:spcPct val="0"/>
        </a:spcAft>
        <a:buClr>
          <a:srgbClr val="ED3742"/>
        </a:buClr>
        <a:buSzPct val="112000"/>
        <a:buFont typeface="Verdana" panose="020B0604030504040204" pitchFamily="34" charset="0"/>
        <a:buChar char="◦"/>
        <a:defRPr sz="1900" kern="1200">
          <a:solidFill>
            <a:schemeClr val="tx1"/>
          </a:solidFill>
          <a:latin typeface="+mn-lt"/>
          <a:ea typeface="+mn-ea"/>
          <a:cs typeface="+mn-cs"/>
        </a:defRPr>
      </a:lvl4pPr>
      <a:lvl5pPr marL="1279525" indent="-182563" algn="l" rtl="0" eaLnBrk="0" fontAlgn="base" hangingPunct="0">
        <a:spcBef>
          <a:spcPts val="250"/>
        </a:spcBef>
        <a:spcAft>
          <a:spcPct val="0"/>
        </a:spcAft>
        <a:buClr>
          <a:srgbClr val="4A85BF"/>
        </a:buClr>
        <a:buSzPct val="100000"/>
        <a:buFont typeface="Wingdings 2" pitchFamily="2"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s://courses.lumenlearning.com/wm-concepts-statistics/chapter/introduction-association-vs-causation/"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0.png"/><Relationship Id="rId7"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0.png"/><Relationship Id="rId4" Type="http://schemas.openxmlformats.org/officeDocument/2006/relationships/image" Target="../media/image230.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5.tiff"/><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40000"/>
            <a:lum/>
            <a:extLst>
              <a:ext uri="{837473B0-CC2E-450A-ABE3-18F120FF3D39}">
                <a1611:picAttrSrcUrl xmlns:a1611="http://schemas.microsoft.com/office/drawing/2016/11/main" r:id="rId4"/>
              </a:ext>
            </a:extLst>
          </a:blip>
          <a:srcRect/>
          <a:stretch>
            <a:fillRect l="-6000" r="-6000"/>
          </a:stretch>
        </a:blip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997AE2AA-4C38-4A42-B74D-DA91B2E2F028}"/>
              </a:ext>
            </a:extLst>
          </p:cNvPr>
          <p:cNvSpPr>
            <a:spLocks noGrp="1" noChangeArrowheads="1"/>
          </p:cNvSpPr>
          <p:nvPr>
            <p:ph type="ctrTitle"/>
          </p:nvPr>
        </p:nvSpPr>
        <p:spPr>
          <a:xfrm>
            <a:off x="1" y="1820863"/>
            <a:ext cx="8229600" cy="1828800"/>
          </a:xfrm>
        </p:spPr>
        <p:txBody>
          <a:bodyPr>
            <a:normAutofit fontScale="90000"/>
          </a:bodyPr>
          <a:lstStyle/>
          <a:p>
            <a:pPr eaLnBrk="1" fontAlgn="auto" hangingPunct="1">
              <a:spcAft>
                <a:spcPts val="0"/>
              </a:spcAft>
              <a:defRPr/>
            </a:pPr>
            <a:r>
              <a:rPr lang="en-US" sz="7600" dirty="0">
                <a:solidFill>
                  <a:schemeClr val="tx1"/>
                </a:solidFill>
              </a:rPr>
              <a:t>Correlation vs. Causation</a:t>
            </a:r>
            <a:r>
              <a:rPr lang="en-US" dirty="0">
                <a:solidFill>
                  <a:schemeClr val="tx1"/>
                </a:solidFill>
              </a:rPr>
              <a:t> </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E29C33-22F0-D7E0-F068-E6B5EFC6C10C}"/>
              </a:ext>
            </a:extLst>
          </p:cNvPr>
          <p:cNvPicPr>
            <a:picLocks noChangeAspect="1"/>
          </p:cNvPicPr>
          <p:nvPr/>
        </p:nvPicPr>
        <p:blipFill>
          <a:blip r:embed="rId2"/>
          <a:stretch>
            <a:fillRect/>
          </a:stretch>
        </p:blipFill>
        <p:spPr>
          <a:xfrm>
            <a:off x="121895" y="2240675"/>
            <a:ext cx="8900209" cy="2376649"/>
          </a:xfrm>
          <a:prstGeom prst="rect">
            <a:avLst/>
          </a:prstGeom>
        </p:spPr>
      </p:pic>
    </p:spTree>
    <p:extLst>
      <p:ext uri="{BB962C8B-B14F-4D97-AF65-F5344CB8AC3E}">
        <p14:creationId xmlns:p14="http://schemas.microsoft.com/office/powerpoint/2010/main" val="3114276463"/>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0D3C8-C66F-1488-08FF-E83DDEE614D3}"/>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75E22438-28EC-7B0E-8819-380B905B8C87}"/>
              </a:ext>
            </a:extLst>
          </p:cNvPr>
          <p:cNvPicPr>
            <a:picLocks noChangeAspect="1"/>
          </p:cNvPicPr>
          <p:nvPr/>
        </p:nvPicPr>
        <p:blipFill>
          <a:blip r:embed="rId3"/>
          <a:stretch>
            <a:fillRect/>
          </a:stretch>
        </p:blipFill>
        <p:spPr>
          <a:xfrm>
            <a:off x="0" y="857250"/>
            <a:ext cx="9144000" cy="5143500"/>
          </a:xfrm>
          <a:prstGeom prst="rect">
            <a:avLst/>
          </a:prstGeom>
        </p:spPr>
      </p:pic>
      <p:sp>
        <p:nvSpPr>
          <p:cNvPr id="3" name="Content Placeholder 2">
            <a:extLst>
              <a:ext uri="{FF2B5EF4-FFF2-40B4-BE49-F238E27FC236}">
                <a16:creationId xmlns:a16="http://schemas.microsoft.com/office/drawing/2014/main" id="{34D4CD20-3D82-F654-CEEF-2392262F206B}"/>
              </a:ext>
            </a:extLst>
          </p:cNvPr>
          <p:cNvSpPr>
            <a:spLocks noGrp="1"/>
          </p:cNvSpPr>
          <p:nvPr>
            <p:ph idx="1"/>
          </p:nvPr>
        </p:nvSpPr>
        <p:spPr>
          <a:xfrm>
            <a:off x="0" y="857251"/>
            <a:ext cx="3086100" cy="5143499"/>
          </a:xfrm>
          <a:ln w="15875">
            <a:solidFill>
              <a:srgbClr val="EE0000"/>
            </a:solidFill>
          </a:ln>
        </p:spPr>
        <p:txBody>
          <a:bodyPr>
            <a:noAutofit/>
          </a:bodyPr>
          <a:lstStyle/>
          <a:p>
            <a:pPr marL="0" indent="0">
              <a:spcBef>
                <a:spcPts val="0"/>
              </a:spcBef>
              <a:spcAft>
                <a:spcPts val="0"/>
              </a:spcAft>
              <a:buNone/>
            </a:pPr>
            <a:r>
              <a:rPr lang="en-AU" sz="1600" dirty="0">
                <a:solidFill>
                  <a:srgbClr val="C00000"/>
                </a:solidFill>
              </a:rPr>
              <a:t>2D. Pearsons's correlation coefficient</a:t>
            </a:r>
          </a:p>
          <a:p>
            <a:pPr marL="27000" indent="0">
              <a:spcBef>
                <a:spcPts val="0"/>
              </a:spcBef>
              <a:spcAft>
                <a:spcPts val="0"/>
              </a:spcAft>
              <a:buNone/>
            </a:pPr>
            <a:r>
              <a:rPr lang="en-AU" sz="1600" dirty="0"/>
              <a:t>• a number that describes the strength of an association</a:t>
            </a:r>
          </a:p>
          <a:p>
            <a:pPr marL="27000" indent="0">
              <a:spcBef>
                <a:spcPts val="0"/>
              </a:spcBef>
              <a:spcAft>
                <a:spcPts val="0"/>
              </a:spcAft>
              <a:buNone/>
            </a:pPr>
            <a:r>
              <a:rPr lang="en-AU" sz="1600" dirty="0"/>
              <a:t> </a:t>
            </a:r>
            <a:r>
              <a:rPr lang="en-AU" sz="1600" b="1" dirty="0"/>
              <a:t>r</a:t>
            </a:r>
          </a:p>
          <a:p>
            <a:pPr marL="27000" indent="0">
              <a:spcBef>
                <a:spcPts val="0"/>
              </a:spcBef>
              <a:spcAft>
                <a:spcPts val="0"/>
              </a:spcAft>
              <a:buNone/>
            </a:pPr>
            <a:r>
              <a:rPr lang="en-AU" sz="1600" dirty="0">
                <a:solidFill>
                  <a:srgbClr val="0070C0"/>
                </a:solidFill>
              </a:rPr>
              <a:t>assumptions:</a:t>
            </a:r>
          </a:p>
          <a:p>
            <a:pPr marL="27000" indent="0">
              <a:spcBef>
                <a:spcPts val="0"/>
              </a:spcBef>
              <a:spcAft>
                <a:spcPts val="0"/>
              </a:spcAft>
              <a:buNone/>
            </a:pPr>
            <a:r>
              <a:rPr lang="en-AU" sz="1600" dirty="0"/>
              <a:t>• data is linear</a:t>
            </a:r>
          </a:p>
          <a:p>
            <a:pPr marL="27000" indent="0">
              <a:spcBef>
                <a:spcPts val="0"/>
              </a:spcBef>
              <a:spcAft>
                <a:spcPts val="0"/>
              </a:spcAft>
              <a:buNone/>
            </a:pPr>
            <a:r>
              <a:rPr lang="en-AU" sz="1600" dirty="0"/>
              <a:t>• numerical</a:t>
            </a:r>
          </a:p>
          <a:p>
            <a:pPr marL="27000" indent="0">
              <a:spcBef>
                <a:spcPts val="0"/>
              </a:spcBef>
              <a:spcAft>
                <a:spcPts val="0"/>
              </a:spcAft>
              <a:buNone/>
            </a:pPr>
            <a:r>
              <a:rPr lang="en-AU" sz="1600" dirty="0"/>
              <a:t>• no outliers are present</a:t>
            </a:r>
          </a:p>
          <a:p>
            <a:pPr marL="27000" indent="0">
              <a:spcBef>
                <a:spcPts val="0"/>
              </a:spcBef>
              <a:spcAft>
                <a:spcPts val="0"/>
              </a:spcAft>
              <a:buNone/>
            </a:pPr>
            <a:r>
              <a:rPr lang="en-AU" sz="1600" dirty="0">
                <a:solidFill>
                  <a:srgbClr val="0070C0"/>
                </a:solidFill>
              </a:rPr>
              <a:t>see hand out!</a:t>
            </a:r>
          </a:p>
        </p:txBody>
      </p:sp>
      <p:sp>
        <p:nvSpPr>
          <p:cNvPr id="4" name="Content Placeholder 2">
            <a:extLst>
              <a:ext uri="{FF2B5EF4-FFF2-40B4-BE49-F238E27FC236}">
                <a16:creationId xmlns:a16="http://schemas.microsoft.com/office/drawing/2014/main" id="{95B37304-7374-4069-10BE-1FFA78B2AE8E}"/>
              </a:ext>
            </a:extLst>
          </p:cNvPr>
          <p:cNvSpPr txBox="1">
            <a:spLocks/>
          </p:cNvSpPr>
          <p:nvPr/>
        </p:nvSpPr>
        <p:spPr>
          <a:xfrm>
            <a:off x="3086100" y="849087"/>
            <a:ext cx="6057900" cy="5143499"/>
          </a:xfrm>
          <a:prstGeom prst="rect">
            <a:avLst/>
          </a:prstGeom>
          <a:ln w="3175"/>
        </p:spPr>
        <p:style>
          <a:lnRef idx="2">
            <a:schemeClr val="dk1"/>
          </a:lnRef>
          <a:fillRef idx="1">
            <a:schemeClr val="lt1"/>
          </a:fillRef>
          <a:effectRef idx="0">
            <a:schemeClr val="dk1"/>
          </a:effectRef>
          <a:fontRef idx="minor">
            <a:schemeClr val="dk1"/>
          </a:fontRef>
        </p:style>
        <p:txBody>
          <a:bodyPr vert="horz" lIns="68580" tIns="34290" rIns="68580" bIns="34290" rtlCol="0">
            <a:noAutofit/>
          </a:bodyPr>
          <a:lst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000" indent="0">
              <a:spcBef>
                <a:spcPts val="0"/>
              </a:spcBef>
              <a:buNone/>
            </a:pPr>
            <a:r>
              <a:rPr lang="en-AU" sz="1600" dirty="0">
                <a:solidFill>
                  <a:srgbClr val="C00000"/>
                </a:solidFill>
              </a:rPr>
              <a:t>correlation and causality</a:t>
            </a:r>
          </a:p>
          <a:p>
            <a:pPr marL="312750" indent="-285750">
              <a:spcBef>
                <a:spcPts val="0"/>
              </a:spcBef>
            </a:pPr>
            <a:r>
              <a:rPr lang="en-AU" sz="1600" dirty="0"/>
              <a:t>just b/c 2 variables have a high correlation; it doesn’t mean that one </a:t>
            </a:r>
            <a:r>
              <a:rPr lang="en-AU" sz="1600" u="sng" dirty="0"/>
              <a:t>causes</a:t>
            </a:r>
            <a:r>
              <a:rPr lang="en-AU" sz="1600" dirty="0"/>
              <a:t> the change in the other</a:t>
            </a:r>
          </a:p>
          <a:p>
            <a:pPr marL="27000" indent="0">
              <a:spcBef>
                <a:spcPts val="0"/>
              </a:spcBef>
              <a:buNone/>
            </a:pPr>
            <a:r>
              <a:rPr lang="en-AU" sz="1600" u="sng" dirty="0">
                <a:solidFill>
                  <a:srgbClr val="0070C0"/>
                </a:solidFill>
              </a:rPr>
              <a:t>some explanations:</a:t>
            </a:r>
          </a:p>
          <a:p>
            <a:pPr marL="27000" indent="0">
              <a:spcBef>
                <a:spcPts val="0"/>
              </a:spcBef>
              <a:buNone/>
            </a:pPr>
            <a:r>
              <a:rPr lang="en-AU" sz="1600" dirty="0">
                <a:solidFill>
                  <a:srgbClr val="0070C0"/>
                </a:solidFill>
              </a:rPr>
              <a:t>1. common cause: </a:t>
            </a:r>
            <a:r>
              <a:rPr lang="en-AU" sz="1600" dirty="0"/>
              <a:t>a third variable that explains the correlation</a:t>
            </a:r>
          </a:p>
          <a:p>
            <a:pPr marL="27000" indent="0">
              <a:spcBef>
                <a:spcPts val="0"/>
              </a:spcBef>
              <a:buNone/>
            </a:pPr>
            <a:r>
              <a:rPr lang="en-AU" sz="1600" dirty="0"/>
              <a:t> </a:t>
            </a:r>
            <a:r>
              <a:rPr lang="en-AU" sz="1600" dirty="0" err="1">
                <a:solidFill>
                  <a:srgbClr val="C00000"/>
                </a:solidFill>
              </a:rPr>
              <a:t>eg</a:t>
            </a:r>
            <a:r>
              <a:rPr lang="en-AU" sz="1600" dirty="0"/>
              <a:t> # ppl wearing sunscreen and fainting</a:t>
            </a:r>
          </a:p>
          <a:p>
            <a:pPr marL="27000" indent="0">
              <a:spcBef>
                <a:spcPts val="0"/>
              </a:spcBef>
              <a:buNone/>
            </a:pPr>
            <a:r>
              <a:rPr lang="en-AU" sz="1600" dirty="0"/>
              <a:t> the third variable could be: </a:t>
            </a:r>
            <a:r>
              <a:rPr lang="en-AU" sz="1600" u="sng" dirty="0">
                <a:solidFill>
                  <a:srgbClr val="0070C0"/>
                </a:solidFill>
              </a:rPr>
              <a:t>temperature</a:t>
            </a:r>
          </a:p>
          <a:p>
            <a:pPr marL="27000" indent="0">
              <a:spcBef>
                <a:spcPts val="0"/>
              </a:spcBef>
              <a:buNone/>
            </a:pPr>
            <a:r>
              <a:rPr lang="en-AU" sz="1600" dirty="0"/>
              <a:t> → </a:t>
            </a:r>
            <a:r>
              <a:rPr lang="en-AU" sz="1600" dirty="0">
                <a:solidFill>
                  <a:srgbClr val="C00000"/>
                </a:solidFill>
              </a:rPr>
              <a:t>actually effecting both variables</a:t>
            </a:r>
          </a:p>
          <a:p>
            <a:pPr marL="27000" indent="0">
              <a:spcBef>
                <a:spcPts val="0"/>
              </a:spcBef>
              <a:buNone/>
            </a:pPr>
            <a:endParaRPr lang="en-AU" sz="1600" dirty="0">
              <a:solidFill>
                <a:srgbClr val="C00000"/>
              </a:solidFill>
            </a:endParaRPr>
          </a:p>
          <a:p>
            <a:pPr marL="27000" indent="0">
              <a:spcBef>
                <a:spcPts val="0"/>
              </a:spcBef>
              <a:buNone/>
            </a:pPr>
            <a:endParaRPr lang="en-AU" sz="1600" dirty="0">
              <a:solidFill>
                <a:srgbClr val="C00000"/>
              </a:solidFill>
            </a:endParaRPr>
          </a:p>
          <a:p>
            <a:pPr marL="27000" indent="0">
              <a:spcBef>
                <a:spcPts val="0"/>
              </a:spcBef>
              <a:buNone/>
            </a:pPr>
            <a:r>
              <a:rPr lang="en-AU" sz="1600" dirty="0">
                <a:solidFill>
                  <a:srgbClr val="0070C0"/>
                </a:solidFill>
              </a:rPr>
              <a:t>2. confounding variable: </a:t>
            </a:r>
            <a:r>
              <a:rPr lang="en-AU" sz="1600" dirty="0"/>
              <a:t>another variable that impacts the others</a:t>
            </a:r>
          </a:p>
          <a:p>
            <a:pPr marL="27000" indent="0">
              <a:spcBef>
                <a:spcPts val="0"/>
              </a:spcBef>
              <a:buNone/>
            </a:pPr>
            <a:r>
              <a:rPr lang="en-AU" sz="1600" dirty="0"/>
              <a:t> </a:t>
            </a:r>
            <a:r>
              <a:rPr lang="en-AU" sz="1600" dirty="0" err="1">
                <a:solidFill>
                  <a:srgbClr val="C00000"/>
                </a:solidFill>
              </a:rPr>
              <a:t>eg</a:t>
            </a:r>
            <a:r>
              <a:rPr lang="en-AU" sz="1600" dirty="0"/>
              <a:t> plant height and water intake: water intake effects plant growth</a:t>
            </a:r>
          </a:p>
          <a:p>
            <a:pPr marL="27000" indent="0">
              <a:spcBef>
                <a:spcPts val="0"/>
              </a:spcBef>
              <a:buNone/>
            </a:pPr>
            <a:r>
              <a:rPr lang="en-AU" sz="1600" dirty="0"/>
              <a:t> but so do… </a:t>
            </a:r>
            <a:r>
              <a:rPr lang="en-AU" sz="1600" dirty="0">
                <a:solidFill>
                  <a:srgbClr val="C00000"/>
                </a:solidFill>
              </a:rPr>
              <a:t>sun, soil, bugs, oxygen, season, temperature</a:t>
            </a:r>
          </a:p>
          <a:p>
            <a:pPr marL="27000" indent="0">
              <a:spcBef>
                <a:spcPts val="0"/>
              </a:spcBef>
              <a:buNone/>
            </a:pPr>
            <a:r>
              <a:rPr lang="en-AU" sz="1600" dirty="0">
                <a:solidFill>
                  <a:srgbClr val="0070C0"/>
                </a:solidFill>
              </a:rPr>
              <a:t>3. coincidence: </a:t>
            </a:r>
            <a:r>
              <a:rPr lang="en-AU" sz="1600" dirty="0"/>
              <a:t>two things correlate but have no relation to each other. Pure chance. No logical explanation</a:t>
            </a:r>
          </a:p>
          <a:p>
            <a:pPr marL="27000" indent="0">
              <a:spcBef>
                <a:spcPts val="0"/>
              </a:spcBef>
              <a:buNone/>
            </a:pPr>
            <a:endParaRPr lang="en-AU" sz="1600" dirty="0"/>
          </a:p>
          <a:p>
            <a:pPr marL="27000" indent="0">
              <a:spcBef>
                <a:spcPts val="0"/>
              </a:spcBef>
              <a:buNone/>
            </a:pPr>
            <a:endParaRPr lang="en-AU" sz="1600" dirty="0"/>
          </a:p>
          <a:p>
            <a:pPr marL="27000" indent="0">
              <a:spcBef>
                <a:spcPts val="0"/>
              </a:spcBef>
              <a:buNone/>
            </a:pPr>
            <a:br>
              <a:rPr lang="en-AU" sz="1600" dirty="0"/>
            </a:br>
            <a:endParaRPr lang="en-AU" sz="1600" dirty="0"/>
          </a:p>
          <a:p>
            <a:pPr marL="27000" indent="0">
              <a:spcBef>
                <a:spcPts val="0"/>
              </a:spcBef>
              <a:buNone/>
            </a:pPr>
            <a:endParaRPr lang="en-AU" sz="1600" dirty="0"/>
          </a:p>
        </p:txBody>
      </p:sp>
      <p:pic>
        <p:nvPicPr>
          <p:cNvPr id="9" name="Picture 8">
            <a:extLst>
              <a:ext uri="{FF2B5EF4-FFF2-40B4-BE49-F238E27FC236}">
                <a16:creationId xmlns:a16="http://schemas.microsoft.com/office/drawing/2014/main" id="{4A58EE77-3A18-3ADD-9ECE-1A2EA76321BC}"/>
              </a:ext>
            </a:extLst>
          </p:cNvPr>
          <p:cNvPicPr>
            <a:picLocks noChangeAspect="1"/>
          </p:cNvPicPr>
          <p:nvPr/>
        </p:nvPicPr>
        <p:blipFill>
          <a:blip r:embed="rId4"/>
          <a:stretch>
            <a:fillRect/>
          </a:stretch>
        </p:blipFill>
        <p:spPr>
          <a:xfrm>
            <a:off x="533400" y="3664692"/>
            <a:ext cx="1905000" cy="2355108"/>
          </a:xfrm>
          <a:prstGeom prst="rect">
            <a:avLst/>
          </a:prstGeom>
        </p:spPr>
      </p:pic>
      <p:pic>
        <p:nvPicPr>
          <p:cNvPr id="12" name="Picture 11">
            <a:extLst>
              <a:ext uri="{FF2B5EF4-FFF2-40B4-BE49-F238E27FC236}">
                <a16:creationId xmlns:a16="http://schemas.microsoft.com/office/drawing/2014/main" id="{6CC6DBB8-342B-5598-74BC-CAC1BC30E468}"/>
              </a:ext>
            </a:extLst>
          </p:cNvPr>
          <p:cNvPicPr>
            <a:picLocks noChangeAspect="1"/>
          </p:cNvPicPr>
          <p:nvPr/>
        </p:nvPicPr>
        <p:blipFill>
          <a:blip r:embed="rId5"/>
          <a:stretch>
            <a:fillRect/>
          </a:stretch>
        </p:blipFill>
        <p:spPr>
          <a:xfrm>
            <a:off x="7543800" y="2537516"/>
            <a:ext cx="1516850" cy="1043884"/>
          </a:xfrm>
          <a:prstGeom prst="rect">
            <a:avLst/>
          </a:prstGeom>
        </p:spPr>
      </p:pic>
    </p:spTree>
    <p:extLst>
      <p:ext uri="{BB962C8B-B14F-4D97-AF65-F5344CB8AC3E}">
        <p14:creationId xmlns:p14="http://schemas.microsoft.com/office/powerpoint/2010/main" val="1490390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4">
                                            <p:txEl>
                                              <p:pRg st="0" end="0"/>
                                            </p:txEl>
                                          </p:spTgt>
                                        </p:tgtEl>
                                        <p:attrNameLst>
                                          <p:attrName>style.visibility</p:attrName>
                                        </p:attrNameLst>
                                      </p:cBhvr>
                                      <p:to>
                                        <p:strVal val="visible"/>
                                      </p:to>
                                    </p:set>
                                    <p:anim calcmode="lin" valueType="num">
                                      <p:cBhvr additive="base">
                                        <p:cTn id="51"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
                                            <p:txEl>
                                              <p:pRg st="0" end="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
                                            <p:txEl>
                                              <p:pRg st="1" end="1"/>
                                            </p:txEl>
                                          </p:spTgt>
                                        </p:tgtEl>
                                        <p:attrNameLst>
                                          <p:attrName>style.visibility</p:attrName>
                                        </p:attrNameLst>
                                      </p:cBhvr>
                                      <p:to>
                                        <p:strVal val="visible"/>
                                      </p:to>
                                    </p:set>
                                    <p:anim calcmode="lin" valueType="num">
                                      <p:cBhvr additive="base">
                                        <p:cTn id="55"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2" end="2"/>
                                            </p:txEl>
                                          </p:spTgt>
                                        </p:tgtEl>
                                        <p:attrNameLst>
                                          <p:attrName>style.visibility</p:attrName>
                                        </p:attrNameLst>
                                      </p:cBhvr>
                                      <p:to>
                                        <p:strVal val="visible"/>
                                      </p:to>
                                    </p:set>
                                    <p:anim calcmode="lin" valueType="num">
                                      <p:cBhvr additive="base">
                                        <p:cTn id="6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2" end="2"/>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4">
                                            <p:txEl>
                                              <p:pRg st="3" end="3"/>
                                            </p:txEl>
                                          </p:spTgt>
                                        </p:tgtEl>
                                        <p:attrNameLst>
                                          <p:attrName>style.visibility</p:attrName>
                                        </p:attrNameLst>
                                      </p:cBhvr>
                                      <p:to>
                                        <p:strVal val="visible"/>
                                      </p:to>
                                    </p:set>
                                    <p:anim calcmode="lin" valueType="num">
                                      <p:cBhvr additive="base">
                                        <p:cTn id="6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4">
                                            <p:txEl>
                                              <p:pRg st="3" end="3"/>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4">
                                            <p:txEl>
                                              <p:pRg st="4" end="4"/>
                                            </p:txEl>
                                          </p:spTgt>
                                        </p:tgtEl>
                                        <p:attrNameLst>
                                          <p:attrName>style.visibility</p:attrName>
                                        </p:attrNameLst>
                                      </p:cBhvr>
                                      <p:to>
                                        <p:strVal val="visible"/>
                                      </p:to>
                                    </p:set>
                                    <p:anim calcmode="lin" valueType="num">
                                      <p:cBhvr additive="base">
                                        <p:cTn id="6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4">
                                            <p:txEl>
                                              <p:pRg st="4" end="4"/>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4">
                                            <p:txEl>
                                              <p:pRg st="5" end="5"/>
                                            </p:txEl>
                                          </p:spTgt>
                                        </p:tgtEl>
                                        <p:attrNameLst>
                                          <p:attrName>style.visibility</p:attrName>
                                        </p:attrNameLst>
                                      </p:cBhvr>
                                      <p:to>
                                        <p:strVal val="visible"/>
                                      </p:to>
                                    </p:set>
                                    <p:anim calcmode="lin" valueType="num">
                                      <p:cBhvr additive="base">
                                        <p:cTn id="7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5" end="5"/>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4">
                                            <p:txEl>
                                              <p:pRg st="6" end="6"/>
                                            </p:txEl>
                                          </p:spTgt>
                                        </p:tgtEl>
                                        <p:attrNameLst>
                                          <p:attrName>style.visibility</p:attrName>
                                        </p:attrNameLst>
                                      </p:cBhvr>
                                      <p:to>
                                        <p:strVal val="visible"/>
                                      </p:to>
                                    </p:set>
                                    <p:anim calcmode="lin" valueType="num">
                                      <p:cBhvr additive="base">
                                        <p:cTn id="7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500" fill="hold"/>
                                        <p:tgtEl>
                                          <p:spTgt spid="12"/>
                                        </p:tgtEl>
                                        <p:attrNameLst>
                                          <p:attrName>ppt_x</p:attrName>
                                        </p:attrNameLst>
                                      </p:cBhvr>
                                      <p:tavLst>
                                        <p:tav tm="0">
                                          <p:val>
                                            <p:strVal val="#ppt_x"/>
                                          </p:val>
                                        </p:tav>
                                        <p:tav tm="100000">
                                          <p:val>
                                            <p:strVal val="#ppt_x"/>
                                          </p:val>
                                        </p:tav>
                                      </p:tavLst>
                                    </p:anim>
                                    <p:anim calcmode="lin" valueType="num">
                                      <p:cBhvr additive="base">
                                        <p:cTn id="8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4">
                                            <p:txEl>
                                              <p:pRg st="9" end="9"/>
                                            </p:txEl>
                                          </p:spTgt>
                                        </p:tgtEl>
                                        <p:attrNameLst>
                                          <p:attrName>style.visibility</p:attrName>
                                        </p:attrNameLst>
                                      </p:cBhvr>
                                      <p:to>
                                        <p:strVal val="visible"/>
                                      </p:to>
                                    </p:set>
                                    <p:anim calcmode="lin" valueType="num">
                                      <p:cBhvr additive="base">
                                        <p:cTn id="89"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4">
                                            <p:txEl>
                                              <p:pRg st="9" end="9"/>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4">
                                            <p:txEl>
                                              <p:pRg st="10" end="10"/>
                                            </p:txEl>
                                          </p:spTgt>
                                        </p:tgtEl>
                                        <p:attrNameLst>
                                          <p:attrName>style.visibility</p:attrName>
                                        </p:attrNameLst>
                                      </p:cBhvr>
                                      <p:to>
                                        <p:strVal val="visible"/>
                                      </p:to>
                                    </p:set>
                                    <p:anim calcmode="lin" valueType="num">
                                      <p:cBhvr additive="base">
                                        <p:cTn id="93"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4">
                                            <p:txEl>
                                              <p:pRg st="10" end="10"/>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4">
                                            <p:txEl>
                                              <p:pRg st="11" end="11"/>
                                            </p:txEl>
                                          </p:spTgt>
                                        </p:tgtEl>
                                        <p:attrNameLst>
                                          <p:attrName>style.visibility</p:attrName>
                                        </p:attrNameLst>
                                      </p:cBhvr>
                                      <p:to>
                                        <p:strVal val="visible"/>
                                      </p:to>
                                    </p:set>
                                    <p:anim calcmode="lin" valueType="num">
                                      <p:cBhvr additive="base">
                                        <p:cTn id="97"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4">
                                            <p:txEl>
                                              <p:pRg st="12" end="12"/>
                                            </p:txEl>
                                          </p:spTgt>
                                        </p:tgtEl>
                                        <p:attrNameLst>
                                          <p:attrName>style.visibility</p:attrName>
                                        </p:attrNameLst>
                                      </p:cBhvr>
                                      <p:to>
                                        <p:strVal val="visible"/>
                                      </p:to>
                                    </p:set>
                                    <p:anim calcmode="lin" valueType="num">
                                      <p:cBhvr additive="base">
                                        <p:cTn id="103"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4">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18F1961-E93B-4FBC-A682-1BB466F4EDF1}"/>
              </a:ext>
            </a:extLst>
          </p:cNvPr>
          <p:cNvSpPr>
            <a:spLocks noGrp="1"/>
          </p:cNvSpPr>
          <p:nvPr>
            <p:ph type="title"/>
          </p:nvPr>
        </p:nvSpPr>
        <p:spPr>
          <a:xfrm>
            <a:off x="152400" y="109538"/>
            <a:ext cx="6400800" cy="852487"/>
          </a:xfrm>
        </p:spPr>
        <p:txBody>
          <a:bodyPr/>
          <a:lstStyle/>
          <a:p>
            <a:pPr eaLnBrk="1" hangingPunct="1"/>
            <a:r>
              <a:rPr lang="en-US" altLang="en-US" sz="3600" dirty="0"/>
              <a:t>Learning Objectives</a:t>
            </a:r>
          </a:p>
        </p:txBody>
      </p:sp>
      <p:sp>
        <p:nvSpPr>
          <p:cNvPr id="3075" name="Content Placeholder 2">
            <a:extLst>
              <a:ext uri="{FF2B5EF4-FFF2-40B4-BE49-F238E27FC236}">
                <a16:creationId xmlns:a16="http://schemas.microsoft.com/office/drawing/2014/main" id="{93A67F9D-606C-421B-AEC3-2A22AEFAE884}"/>
              </a:ext>
            </a:extLst>
          </p:cNvPr>
          <p:cNvSpPr>
            <a:spLocks noGrp="1"/>
          </p:cNvSpPr>
          <p:nvPr>
            <p:ph idx="1"/>
          </p:nvPr>
        </p:nvSpPr>
        <p:spPr>
          <a:xfrm>
            <a:off x="228600" y="1143000"/>
            <a:ext cx="7620000" cy="4876800"/>
          </a:xfrm>
        </p:spPr>
        <p:txBody>
          <a:bodyPr rtlCol="0">
            <a:normAutofit/>
          </a:bodyPr>
          <a:lstStyle/>
          <a:p>
            <a:pPr marL="57150" indent="0" eaLnBrk="1" fontAlgn="auto" hangingPunct="1">
              <a:spcAft>
                <a:spcPts val="0"/>
              </a:spcAft>
              <a:buFont typeface="Arial" charset="0"/>
              <a:buNone/>
              <a:defRPr/>
            </a:pPr>
            <a:r>
              <a:rPr lang="en-US" sz="2400" dirty="0"/>
              <a:t>By the end of today, you should be able to:</a:t>
            </a:r>
          </a:p>
          <a:p>
            <a:pPr marL="57150" indent="0" eaLnBrk="1" fontAlgn="auto" hangingPunct="1">
              <a:spcAft>
                <a:spcPts val="0"/>
              </a:spcAft>
              <a:buFont typeface="Arial" charset="0"/>
              <a:buNone/>
              <a:defRPr/>
            </a:pPr>
            <a:endParaRPr lang="en-US" sz="2400" dirty="0"/>
          </a:p>
          <a:p>
            <a:pPr lvl="1" eaLnBrk="1" fontAlgn="auto" hangingPunct="1">
              <a:spcAft>
                <a:spcPts val="0"/>
              </a:spcAft>
              <a:defRPr/>
            </a:pPr>
            <a:r>
              <a:rPr lang="en-US" sz="2000" dirty="0"/>
              <a:t>Describe causation and the ways in which it differs from correlation.</a:t>
            </a:r>
          </a:p>
          <a:p>
            <a:pPr lvl="1" eaLnBrk="1" fontAlgn="auto" hangingPunct="1">
              <a:spcAft>
                <a:spcPts val="0"/>
              </a:spcAft>
              <a:defRPr/>
            </a:pPr>
            <a:r>
              <a:rPr lang="en-US" sz="2000" dirty="0"/>
              <a:t>Describe what is far and away the best method of establishing causation.</a:t>
            </a:r>
            <a:endParaRPr lang="en-US" sz="1800" dirty="0"/>
          </a:p>
          <a:p>
            <a:pPr lvl="1" eaLnBrk="1" fontAlgn="auto" hangingPunct="1">
              <a:spcAft>
                <a:spcPts val="0"/>
              </a:spcAft>
              <a:defRPr/>
            </a:pPr>
            <a:r>
              <a:rPr lang="en-US" sz="2000" dirty="0"/>
              <a:t>Explain what confounding, common response, coincidence are.</a:t>
            </a:r>
          </a:p>
          <a:p>
            <a:pPr lvl="1" eaLnBrk="1" fontAlgn="auto" hangingPunct="1">
              <a:spcAft>
                <a:spcPts val="0"/>
              </a:spcAft>
              <a:defRPr/>
            </a:pPr>
            <a:r>
              <a:rPr lang="en-US" sz="2000" dirty="0"/>
              <a:t>Statistic Investigation Rules for Univariate Data &amp; Bivariate Data.</a:t>
            </a:r>
          </a:p>
          <a:p>
            <a:pPr lvl="1" eaLnBrk="1" fontAlgn="auto" hangingPunct="1">
              <a:spcAft>
                <a:spcPts val="0"/>
              </a:spcAft>
              <a:defRPr/>
            </a:pPr>
            <a:endParaRPr lang="en-US" sz="1800" dirty="0"/>
          </a:p>
          <a:p>
            <a:pPr marL="457200" lvl="1" indent="0" eaLnBrk="1" fontAlgn="auto" hangingPunct="1">
              <a:spcAft>
                <a:spcPts val="0"/>
              </a:spcAft>
              <a:buFont typeface="Arial" charset="0"/>
              <a:buNone/>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a:p>
            <a:pPr lvl="1" eaLnBrk="1" fontAlgn="auto" hangingPunct="1">
              <a:spcAft>
                <a:spcPts val="0"/>
              </a:spcAft>
              <a:defRPr/>
            </a:pPr>
            <a:endParaRPr lang="en-US" sz="1800" dirty="0"/>
          </a:p>
        </p:txBody>
      </p:sp>
      <p:pic>
        <p:nvPicPr>
          <p:cNvPr id="5124" name="Picture 4" descr="C:\Users\yosef\Dropbox\130 Expression Web\images\question_mark_learning.jpg">
            <a:extLst>
              <a:ext uri="{FF2B5EF4-FFF2-40B4-BE49-F238E27FC236}">
                <a16:creationId xmlns:a16="http://schemas.microsoft.com/office/drawing/2014/main" id="{D90A2BA7-80D7-46B7-ADCA-A20F60E41A2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rot="-844330">
            <a:off x="7435850" y="95250"/>
            <a:ext cx="173355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6742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4E8073E5-4874-4B47-B615-62028C7E1C8C}"/>
              </a:ext>
            </a:extLst>
          </p:cNvPr>
          <p:cNvSpPr>
            <a:spLocks noGrp="1" noChangeArrowheads="1"/>
          </p:cNvSpPr>
          <p:nvPr>
            <p:ph type="title"/>
          </p:nvPr>
        </p:nvSpPr>
        <p:spPr>
          <a:xfrm>
            <a:off x="609600" y="228600"/>
            <a:ext cx="8183563" cy="685800"/>
          </a:xfrm>
        </p:spPr>
        <p:txBody>
          <a:bodyPr/>
          <a:lstStyle/>
          <a:p>
            <a:pPr eaLnBrk="1" fontAlgn="auto" hangingPunct="1">
              <a:spcAft>
                <a:spcPts val="0"/>
              </a:spcAft>
              <a:defRPr/>
            </a:pPr>
            <a:r>
              <a:rPr lang="en-US" dirty="0">
                <a:solidFill>
                  <a:schemeClr val="tx1"/>
                </a:solidFill>
              </a:rPr>
              <a:t>Correlation </a:t>
            </a:r>
            <a:r>
              <a:rPr lang="en-US" dirty="0" err="1">
                <a:solidFill>
                  <a:schemeClr val="tx1"/>
                </a:solidFill>
              </a:rPr>
              <a:t>vs</a:t>
            </a:r>
            <a:r>
              <a:rPr lang="en-US" dirty="0">
                <a:solidFill>
                  <a:schemeClr val="tx1"/>
                </a:solidFill>
              </a:rPr>
              <a:t> Causation</a:t>
            </a:r>
          </a:p>
        </p:txBody>
      </p:sp>
      <p:sp>
        <p:nvSpPr>
          <p:cNvPr id="17411" name="Rectangle 3">
            <a:extLst>
              <a:ext uri="{FF2B5EF4-FFF2-40B4-BE49-F238E27FC236}">
                <a16:creationId xmlns:a16="http://schemas.microsoft.com/office/drawing/2014/main" id="{1270E7F5-6BE1-454D-BCDE-095E880599BC}"/>
              </a:ext>
            </a:extLst>
          </p:cNvPr>
          <p:cNvSpPr>
            <a:spLocks noGrp="1" noChangeArrowheads="1"/>
          </p:cNvSpPr>
          <p:nvPr>
            <p:ph idx="1"/>
          </p:nvPr>
        </p:nvSpPr>
        <p:spPr>
          <a:xfrm>
            <a:off x="468313" y="1177925"/>
            <a:ext cx="8183562" cy="3317875"/>
          </a:xfrm>
        </p:spPr>
        <p:txBody>
          <a:bodyPr/>
          <a:lstStyle/>
          <a:p>
            <a:pPr eaLnBrk="1" hangingPunct="1">
              <a:buFont typeface="Wingdings 2" pitchFamily="18" charset="2"/>
              <a:buChar char=""/>
              <a:defRPr/>
            </a:pPr>
            <a:r>
              <a:rPr lang="en-US" dirty="0"/>
              <a:t>Correlation tells us two variables are related</a:t>
            </a:r>
          </a:p>
          <a:p>
            <a:pPr eaLnBrk="1" hangingPunct="1">
              <a:buFont typeface="Wingdings 2" pitchFamily="18" charset="2"/>
              <a:buChar char=""/>
              <a:defRPr/>
            </a:pPr>
            <a:r>
              <a:rPr lang="en-US" dirty="0"/>
              <a:t>Types of relationship reflected in correlation</a:t>
            </a:r>
          </a:p>
          <a:p>
            <a:pPr lvl="1" eaLnBrk="1" hangingPunct="1">
              <a:defRPr/>
            </a:pPr>
            <a:r>
              <a:rPr lang="en-US" i="1" dirty="0"/>
              <a:t>X causes Y</a:t>
            </a:r>
            <a:r>
              <a:rPr lang="en-US" dirty="0"/>
              <a:t> or </a:t>
            </a:r>
            <a:r>
              <a:rPr lang="en-US" i="1" dirty="0"/>
              <a:t>Y causes X</a:t>
            </a:r>
            <a:r>
              <a:rPr lang="en-US" dirty="0"/>
              <a:t> (causal relationship) </a:t>
            </a:r>
          </a:p>
          <a:p>
            <a:pPr lvl="1" eaLnBrk="1" hangingPunct="1">
              <a:defRPr/>
            </a:pPr>
            <a:r>
              <a:rPr lang="en-US" i="1" dirty="0"/>
              <a:t>X</a:t>
            </a:r>
            <a:r>
              <a:rPr lang="en-US" dirty="0"/>
              <a:t> and </a:t>
            </a:r>
            <a:r>
              <a:rPr lang="en-US" i="1" dirty="0"/>
              <a:t>Y</a:t>
            </a:r>
            <a:r>
              <a:rPr lang="en-US" dirty="0"/>
              <a:t> are caused by a third variable </a:t>
            </a:r>
            <a:r>
              <a:rPr lang="en-US" i="1" dirty="0"/>
              <a:t>Z</a:t>
            </a:r>
            <a:r>
              <a:rPr lang="en-US" dirty="0"/>
              <a:t> (spurious relationship)</a:t>
            </a:r>
            <a:endParaRPr lang="en-US" i="1" dirty="0"/>
          </a:p>
          <a:p>
            <a:pPr marL="0" indent="0" eaLnBrk="1" hangingPunct="1">
              <a:buFont typeface="Wingdings 2" pitchFamily="18" charset="2"/>
              <a:buNone/>
              <a:defRPr/>
            </a:pPr>
            <a:endParaRPr lang="en-US" dirty="0"/>
          </a:p>
        </p:txBody>
      </p:sp>
      <p:sp>
        <p:nvSpPr>
          <p:cNvPr id="4" name="Slide Number Placeholder 5">
            <a:extLst>
              <a:ext uri="{FF2B5EF4-FFF2-40B4-BE49-F238E27FC236}">
                <a16:creationId xmlns:a16="http://schemas.microsoft.com/office/drawing/2014/main" id="{1AA7C511-4DFD-2F4A-B4C3-1F9067AB2A58}"/>
              </a:ext>
            </a:extLst>
          </p:cNvPr>
          <p:cNvSpPr>
            <a:spLocks noGrp="1"/>
          </p:cNvSpPr>
          <p:nvPr>
            <p:ph type="sldNum" sz="quarter" idx="12"/>
          </p:nvPr>
        </p:nvSpPr>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E9DD40F-D678-B24C-B367-68535E9B04D2}" type="slidenum">
              <a:rPr lang="en-US" altLang="en-US">
                <a:solidFill>
                  <a:srgbClr val="A7A399"/>
                </a:solidFill>
              </a:rPr>
              <a:pPr/>
              <a:t>5</a:t>
            </a:fld>
            <a:endParaRPr lang="en-US" altLang="en-US">
              <a:solidFill>
                <a:srgbClr val="A7A399"/>
              </a:solidFill>
            </a:endParaRPr>
          </a:p>
        </p:txBody>
      </p:sp>
      <p:pic>
        <p:nvPicPr>
          <p:cNvPr id="16390" name="Picture 2">
            <a:extLst>
              <a:ext uri="{FF2B5EF4-FFF2-40B4-BE49-F238E27FC236}">
                <a16:creationId xmlns:a16="http://schemas.microsoft.com/office/drawing/2014/main" id="{AE65FC99-4DA9-294C-A773-1883B9CC4D7D}"/>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01600" y="4627563"/>
            <a:ext cx="8916988" cy="1468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73B07862-60C6-914C-8D38-56DF74D9E5CC}"/>
              </a:ext>
            </a:extLst>
          </p:cNvPr>
          <p:cNvSpPr>
            <a:spLocks noGrp="1" noChangeArrowheads="1"/>
          </p:cNvSpPr>
          <p:nvPr>
            <p:ph type="title"/>
          </p:nvPr>
        </p:nvSpPr>
        <p:spPr>
          <a:xfrm>
            <a:off x="480218" y="-304800"/>
            <a:ext cx="8382000" cy="1050925"/>
          </a:xfrm>
        </p:spPr>
        <p:txBody>
          <a:bodyPr/>
          <a:lstStyle/>
          <a:p>
            <a:pPr eaLnBrk="1" fontAlgn="auto" hangingPunct="1">
              <a:spcAft>
                <a:spcPts val="0"/>
              </a:spcAft>
              <a:defRPr/>
            </a:pPr>
            <a:r>
              <a:rPr lang="en-US" sz="3200" dirty="0">
                <a:solidFill>
                  <a:schemeClr val="tx1"/>
                </a:solidFill>
              </a:rPr>
              <a:t>Correlation vs. Causation Example</a:t>
            </a:r>
          </a:p>
        </p:txBody>
      </p:sp>
      <p:sp>
        <p:nvSpPr>
          <p:cNvPr id="17411" name="Rectangle 3">
            <a:extLst>
              <a:ext uri="{FF2B5EF4-FFF2-40B4-BE49-F238E27FC236}">
                <a16:creationId xmlns:a16="http://schemas.microsoft.com/office/drawing/2014/main" id="{D2FE65AC-C330-B749-B6CF-FFA431A4C137}"/>
              </a:ext>
            </a:extLst>
          </p:cNvPr>
          <p:cNvSpPr>
            <a:spLocks noGrp="1" noChangeArrowheads="1"/>
          </p:cNvSpPr>
          <p:nvPr>
            <p:ph idx="1"/>
          </p:nvPr>
        </p:nvSpPr>
        <p:spPr>
          <a:xfrm>
            <a:off x="480218" y="990600"/>
            <a:ext cx="8183563" cy="4187825"/>
          </a:xfrm>
        </p:spPr>
        <p:txBody>
          <a:bodyPr/>
          <a:lstStyle/>
          <a:p>
            <a:pPr eaLnBrk="1" hangingPunct="1">
              <a:lnSpc>
                <a:spcPct val="90000"/>
              </a:lnSpc>
            </a:pPr>
            <a:r>
              <a:rPr lang="en-US" altLang="en-US" dirty="0"/>
              <a:t>‘‘The correlation between workers’ education levels and wages is strongly positive”</a:t>
            </a:r>
          </a:p>
          <a:p>
            <a:pPr eaLnBrk="1" hangingPunct="1">
              <a:lnSpc>
                <a:spcPct val="90000"/>
              </a:lnSpc>
            </a:pPr>
            <a:r>
              <a:rPr lang="en-US" altLang="en-US" dirty="0"/>
              <a:t>Does this mean education “causes” higher wages?</a:t>
            </a:r>
          </a:p>
          <a:p>
            <a:pPr lvl="1" eaLnBrk="1" hangingPunct="1">
              <a:lnSpc>
                <a:spcPct val="90000"/>
              </a:lnSpc>
            </a:pPr>
            <a:r>
              <a:rPr lang="en-US" altLang="en-US" dirty="0"/>
              <a:t>We don’t know for sure !</a:t>
            </a:r>
          </a:p>
          <a:p>
            <a:pPr eaLnBrk="1" hangingPunct="1">
              <a:lnSpc>
                <a:spcPct val="90000"/>
              </a:lnSpc>
            </a:pPr>
            <a:r>
              <a:rPr lang="en-US" altLang="en-US" dirty="0"/>
              <a:t>Recall: Correlation tells us two variables are related BUT does not tell us why</a:t>
            </a:r>
          </a:p>
          <a:p>
            <a:pPr eaLnBrk="1" hangingPunct="1">
              <a:lnSpc>
                <a:spcPct val="90000"/>
              </a:lnSpc>
            </a:pPr>
            <a:endParaRPr lang="en-US" altLang="en-US" dirty="0"/>
          </a:p>
        </p:txBody>
      </p:sp>
      <p:sp>
        <p:nvSpPr>
          <p:cNvPr id="4" name="Slide Number Placeholder 5">
            <a:extLst>
              <a:ext uri="{FF2B5EF4-FFF2-40B4-BE49-F238E27FC236}">
                <a16:creationId xmlns:a16="http://schemas.microsoft.com/office/drawing/2014/main" id="{37C9B955-DABE-9240-97A3-26F3A985560A}"/>
              </a:ext>
            </a:extLst>
          </p:cNvPr>
          <p:cNvSpPr>
            <a:spLocks noGrp="1"/>
          </p:cNvSpPr>
          <p:nvPr>
            <p:ph type="sldNum" sz="quarter" idx="12"/>
          </p:nvPr>
        </p:nvSpPr>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CC1C711-0D67-1047-9B18-F64338F17216}" type="slidenum">
              <a:rPr lang="en-US" altLang="en-US">
                <a:solidFill>
                  <a:srgbClr val="A7A399"/>
                </a:solidFill>
              </a:rPr>
              <a:pPr/>
              <a:t>6</a:t>
            </a:fld>
            <a:endParaRPr lang="en-US" altLang="en-US">
              <a:solidFill>
                <a:srgbClr val="A7A399"/>
              </a:solidFill>
            </a:endParaRPr>
          </a:p>
        </p:txBody>
      </p:sp>
      <p:pic>
        <p:nvPicPr>
          <p:cNvPr id="6" name="Picture 5">
            <a:extLst>
              <a:ext uri="{FF2B5EF4-FFF2-40B4-BE49-F238E27FC236}">
                <a16:creationId xmlns:a16="http://schemas.microsoft.com/office/drawing/2014/main" id="{E069AFAF-1C75-5247-9C6B-D49DF3D05385}"/>
              </a:ext>
            </a:extLst>
          </p:cNvPr>
          <p:cNvPicPr>
            <a:picLocks noChangeAspect="1"/>
          </p:cNvPicPr>
          <p:nvPr/>
        </p:nvPicPr>
        <p:blipFill>
          <a:blip r:embed="rId2"/>
          <a:stretch>
            <a:fillRect/>
          </a:stretch>
        </p:blipFill>
        <p:spPr>
          <a:xfrm>
            <a:off x="2819400" y="4243958"/>
            <a:ext cx="3189785" cy="2614042"/>
          </a:xfrm>
          <a:prstGeom prst="rect">
            <a:avLst/>
          </a:prstGeom>
        </p:spPr>
      </p:pic>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699325D-C7EB-824A-8B98-1AC4A9D655E2}"/>
              </a:ext>
            </a:extLst>
          </p:cNvPr>
          <p:cNvSpPr>
            <a:spLocks noGrp="1" noChangeArrowheads="1"/>
          </p:cNvSpPr>
          <p:nvPr>
            <p:ph type="title"/>
          </p:nvPr>
        </p:nvSpPr>
        <p:spPr>
          <a:xfrm>
            <a:off x="609600" y="0"/>
            <a:ext cx="8183563" cy="1050925"/>
          </a:xfrm>
        </p:spPr>
        <p:txBody>
          <a:bodyPr/>
          <a:lstStyle/>
          <a:p>
            <a:pPr eaLnBrk="1" fontAlgn="auto" hangingPunct="1">
              <a:spcAft>
                <a:spcPts val="0"/>
              </a:spcAft>
              <a:defRPr/>
            </a:pPr>
            <a:r>
              <a:rPr lang="en-US" sz="4000" b="0" dirty="0">
                <a:solidFill>
                  <a:schemeClr val="tx1"/>
                </a:solidFill>
              </a:rPr>
              <a:t>Correlation vs. Causation</a:t>
            </a:r>
          </a:p>
        </p:txBody>
      </p:sp>
      <p:sp>
        <p:nvSpPr>
          <p:cNvPr id="18435" name="Rectangle 3">
            <a:extLst>
              <a:ext uri="{FF2B5EF4-FFF2-40B4-BE49-F238E27FC236}">
                <a16:creationId xmlns:a16="http://schemas.microsoft.com/office/drawing/2014/main" id="{F6B35166-6B98-FC43-BD62-937CE44C9EF4}"/>
              </a:ext>
            </a:extLst>
          </p:cNvPr>
          <p:cNvSpPr>
            <a:spLocks noGrp="1" noChangeArrowheads="1"/>
          </p:cNvSpPr>
          <p:nvPr>
            <p:ph idx="1"/>
          </p:nvPr>
        </p:nvSpPr>
        <p:spPr>
          <a:xfrm>
            <a:off x="457200" y="1295400"/>
            <a:ext cx="8183563" cy="4721225"/>
          </a:xfrm>
        </p:spPr>
        <p:txBody>
          <a:bodyPr/>
          <a:lstStyle/>
          <a:p>
            <a:pPr eaLnBrk="1" hangingPunct="1"/>
            <a:r>
              <a:rPr lang="en-US" altLang="en-US"/>
              <a:t>Possibility 1</a:t>
            </a:r>
          </a:p>
          <a:p>
            <a:pPr lvl="1" eaLnBrk="1" hangingPunct="1"/>
            <a:r>
              <a:rPr lang="en-US" altLang="en-US"/>
              <a:t> Education improves skills and skilled workers</a:t>
            </a:r>
          </a:p>
          <a:p>
            <a:pPr lvl="1" eaLnBrk="1" hangingPunct="1">
              <a:buFontTx/>
              <a:buNone/>
            </a:pPr>
            <a:r>
              <a:rPr lang="en-US" altLang="en-US"/>
              <a:t>    get better paying jobs</a:t>
            </a:r>
          </a:p>
          <a:p>
            <a:pPr lvl="2" eaLnBrk="1" hangingPunct="1"/>
            <a:r>
              <a:rPr lang="en-US" altLang="en-US">
                <a:sym typeface="Wingdings" pitchFamily="2" charset="2"/>
              </a:rPr>
              <a:t>Education causes wages to </a:t>
            </a:r>
            <a:endParaRPr lang="en-US" altLang="en-US"/>
          </a:p>
          <a:p>
            <a:pPr eaLnBrk="1" hangingPunct="1"/>
            <a:r>
              <a:rPr lang="en-US" altLang="en-US"/>
              <a:t>Possibility 2</a:t>
            </a:r>
          </a:p>
          <a:p>
            <a:pPr lvl="1" eaLnBrk="1" hangingPunct="1"/>
            <a:r>
              <a:rPr lang="en-US" altLang="en-US"/>
              <a:t>Individuals are born with quality </a:t>
            </a:r>
            <a:r>
              <a:rPr lang="en-US" altLang="en-US" i="1"/>
              <a:t>A</a:t>
            </a:r>
            <a:r>
              <a:rPr lang="en-US" altLang="en-US"/>
              <a:t> which is relevant for success in education and on the job</a:t>
            </a:r>
          </a:p>
          <a:p>
            <a:pPr lvl="2" eaLnBrk="1" hangingPunct="1"/>
            <a:r>
              <a:rPr lang="en-US" altLang="en-US"/>
              <a:t>Quality (NOT education) causes wages to </a:t>
            </a:r>
            <a:r>
              <a:rPr lang="en-US" altLang="en-US">
                <a:sym typeface="Wingdings" pitchFamily="2" charset="2"/>
              </a:rPr>
              <a:t></a:t>
            </a:r>
          </a:p>
          <a:p>
            <a:pPr eaLnBrk="1" hangingPunct="1"/>
            <a:endParaRPr lang="en-US" altLang="en-US"/>
          </a:p>
        </p:txBody>
      </p:sp>
      <p:sp>
        <p:nvSpPr>
          <p:cNvPr id="4" name="Slide Number Placeholder 5">
            <a:extLst>
              <a:ext uri="{FF2B5EF4-FFF2-40B4-BE49-F238E27FC236}">
                <a16:creationId xmlns:a16="http://schemas.microsoft.com/office/drawing/2014/main" id="{4DEA9EED-8FED-6A49-A9C6-794E8CF2A317}"/>
              </a:ext>
            </a:extLst>
          </p:cNvPr>
          <p:cNvSpPr>
            <a:spLocks noGrp="1"/>
          </p:cNvSpPr>
          <p:nvPr>
            <p:ph type="sldNum" sz="quarter" idx="12"/>
          </p:nvPr>
        </p:nvSpPr>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7B71DD2-AC7F-3E40-8A80-B072A6A71673}" type="slidenum">
              <a:rPr lang="en-US" altLang="en-US">
                <a:solidFill>
                  <a:srgbClr val="A7A399"/>
                </a:solidFill>
              </a:rPr>
              <a:pPr/>
              <a:t>7</a:t>
            </a:fld>
            <a:endParaRPr lang="en-US" altLang="en-US">
              <a:solidFill>
                <a:srgbClr val="A7A399"/>
              </a:solidFill>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Rectangle 4">
            <a:extLst>
              <a:ext uri="{FF2B5EF4-FFF2-40B4-BE49-F238E27FC236}">
                <a16:creationId xmlns:a16="http://schemas.microsoft.com/office/drawing/2014/main" id="{BB1F4DDD-5DD5-394D-BBAC-818455E5DACC}"/>
              </a:ext>
            </a:extLst>
          </p:cNvPr>
          <p:cNvSpPr>
            <a:spLocks noGrp="1" noChangeArrowheads="1"/>
          </p:cNvSpPr>
          <p:nvPr>
            <p:ph/>
          </p:nvPr>
        </p:nvSpPr>
        <p:spPr>
          <a:xfrm>
            <a:off x="381000" y="533400"/>
            <a:ext cx="8305800" cy="4114800"/>
          </a:xfrm>
        </p:spPr>
        <p:txBody>
          <a:bodyPr/>
          <a:lstStyle/>
          <a:p>
            <a:pPr algn="ctr" eaLnBrk="1" hangingPunct="1">
              <a:buFontTx/>
              <a:buNone/>
            </a:pPr>
            <a:r>
              <a:rPr lang="en-US" altLang="en-US" sz="4000" b="1" i="1" dirty="0">
                <a:latin typeface="Tahoma" panose="020B0604030504040204" pitchFamily="34" charset="0"/>
              </a:rPr>
              <a:t>Ice-cream sales are strongly correlated with death from drowning rates.</a:t>
            </a:r>
            <a:r>
              <a:rPr lang="en-US" altLang="en-US" sz="3600" b="1" i="1" dirty="0">
                <a:latin typeface="Tahoma" panose="020B0604030504040204" pitchFamily="34" charset="0"/>
              </a:rPr>
              <a:t> </a:t>
            </a:r>
          </a:p>
          <a:p>
            <a:pPr algn="ctr" eaLnBrk="1" hangingPunct="1">
              <a:buFontTx/>
              <a:buNone/>
            </a:pPr>
            <a:endParaRPr lang="en-US" altLang="en-US" sz="3600" b="1" i="1" dirty="0">
              <a:latin typeface="Tahoma" panose="020B0604030504040204" pitchFamily="34" charset="0"/>
            </a:endParaRPr>
          </a:p>
          <a:p>
            <a:pPr algn="ctr" eaLnBrk="1" hangingPunct="1">
              <a:buFontTx/>
              <a:buNone/>
            </a:pPr>
            <a:r>
              <a:rPr lang="en-US" altLang="en-US" sz="4000" b="1" i="1" dirty="0">
                <a:latin typeface="Tahoma" panose="020B0604030504040204" pitchFamily="34" charset="0"/>
              </a:rPr>
              <a:t>Therefore, ice-cream </a:t>
            </a:r>
            <a:r>
              <a:rPr lang="en-US" altLang="en-US" sz="4000" b="1" i="1" dirty="0">
                <a:solidFill>
                  <a:srgbClr val="C00000"/>
                </a:solidFill>
                <a:latin typeface="Tahoma" panose="020B0604030504040204" pitchFamily="34" charset="0"/>
              </a:rPr>
              <a:t>causes</a:t>
            </a:r>
            <a:r>
              <a:rPr lang="en-US" altLang="en-US" sz="4000" b="1" i="1" dirty="0">
                <a:latin typeface="Tahoma" panose="020B0604030504040204" pitchFamily="34" charset="0"/>
              </a:rPr>
              <a:t> drowning.</a:t>
            </a:r>
            <a:r>
              <a:rPr lang="en-US" altLang="en-US" dirty="0"/>
              <a:t> </a:t>
            </a:r>
          </a:p>
        </p:txBody>
      </p:sp>
    </p:spTree>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2EF2D31C-E77A-9747-B108-BDCC2C2F076C}"/>
              </a:ext>
            </a:extLst>
          </p:cNvPr>
          <p:cNvSpPr>
            <a:spLocks noGrp="1" noChangeArrowheads="1"/>
          </p:cNvSpPr>
          <p:nvPr>
            <p:ph/>
          </p:nvPr>
        </p:nvSpPr>
        <p:spPr>
          <a:xfrm>
            <a:off x="457200" y="1143000"/>
            <a:ext cx="8229600" cy="4225925"/>
          </a:xfrm>
        </p:spPr>
        <p:txBody>
          <a:bodyPr/>
          <a:lstStyle/>
          <a:p>
            <a:pPr algn="ctr" eaLnBrk="1" hangingPunct="1">
              <a:buFont typeface="Wingdings" pitchFamily="2" charset="2"/>
              <a:buNone/>
            </a:pPr>
            <a:r>
              <a:rPr lang="en-US" altLang="en-US" sz="4800" dirty="0"/>
              <a:t>Without proper interpretation, </a:t>
            </a:r>
            <a:r>
              <a:rPr lang="en-US" altLang="en-US" sz="4800" dirty="0">
                <a:solidFill>
                  <a:srgbClr val="C00000"/>
                </a:solidFill>
              </a:rPr>
              <a:t>causation</a:t>
            </a:r>
            <a:r>
              <a:rPr lang="en-US" altLang="en-US" sz="4800" dirty="0"/>
              <a:t> </a:t>
            </a:r>
            <a:r>
              <a:rPr lang="en-US" altLang="en-US" sz="4800" b="1" dirty="0"/>
              <a:t>should not</a:t>
            </a:r>
            <a:r>
              <a:rPr lang="en-US" altLang="en-US" sz="4800" dirty="0"/>
              <a:t> be assumed, or even implied.</a:t>
            </a:r>
          </a:p>
          <a:p>
            <a:pPr algn="ctr" eaLnBrk="1" hangingPunct="1"/>
            <a:endParaRPr lang="en-US" altLang="en-US" dirty="0"/>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BE3B450-AED8-4C8E-9868-3A53F4FF6827}"/>
              </a:ext>
            </a:extLst>
          </p:cNvPr>
          <p:cNvSpPr>
            <a:spLocks noGrp="1"/>
          </p:cNvSpPr>
          <p:nvPr>
            <p:ph type="title"/>
          </p:nvPr>
        </p:nvSpPr>
        <p:spPr/>
        <p:txBody>
          <a:bodyPr/>
          <a:lstStyle/>
          <a:p>
            <a:pPr eaLnBrk="1" hangingPunct="1"/>
            <a:r>
              <a:rPr lang="en-US" altLang="en-US" dirty="0"/>
              <a:t>Did you know???</a:t>
            </a:r>
          </a:p>
        </p:txBody>
      </p:sp>
      <p:sp>
        <p:nvSpPr>
          <p:cNvPr id="18435" name="Text Placeholder 2">
            <a:extLst>
              <a:ext uri="{FF2B5EF4-FFF2-40B4-BE49-F238E27FC236}">
                <a16:creationId xmlns:a16="http://schemas.microsoft.com/office/drawing/2014/main" id="{1311BF96-135D-4FD8-BFE7-204D9160D02F}"/>
              </a:ext>
            </a:extLst>
          </p:cNvPr>
          <p:cNvSpPr>
            <a:spLocks noGrp="1"/>
          </p:cNvSpPr>
          <p:nvPr>
            <p:ph type="body" sz="half" idx="1"/>
          </p:nvPr>
        </p:nvSpPr>
        <p:spPr>
          <a:xfrm>
            <a:off x="654050" y="1193800"/>
            <a:ext cx="8153400" cy="1600200"/>
          </a:xfrm>
        </p:spPr>
        <p:txBody>
          <a:bodyPr/>
          <a:lstStyle/>
          <a:p>
            <a:pPr marL="0" indent="0" eaLnBrk="1" hangingPunct="1">
              <a:buFont typeface="Arial" panose="020B0604020202020204" pitchFamily="34" charset="0"/>
              <a:buNone/>
            </a:pPr>
            <a:r>
              <a:rPr lang="en-US" altLang="en-US" sz="3600" dirty="0"/>
              <a:t>Rooster crowing is </a:t>
            </a:r>
            <a:r>
              <a:rPr lang="en-US" altLang="en-US" sz="3600" u="sng" dirty="0"/>
              <a:t>perfectly</a:t>
            </a:r>
            <a:r>
              <a:rPr lang="en-US" altLang="en-US" sz="3600" dirty="0"/>
              <a:t> correlated (r=1.0) with the sun rising? </a:t>
            </a:r>
          </a:p>
        </p:txBody>
      </p:sp>
      <p:pic>
        <p:nvPicPr>
          <p:cNvPr id="18436" name="Picture 2" descr="http://intlxpatr.files.wordpress.com/2010/07/rooster-crowing-2.jpg">
            <a:extLst>
              <a:ext uri="{FF2B5EF4-FFF2-40B4-BE49-F238E27FC236}">
                <a16:creationId xmlns:a16="http://schemas.microsoft.com/office/drawing/2014/main" id="{8BDF41B5-9BE3-45F5-9996-E93246F05B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197225" y="2819400"/>
            <a:ext cx="306705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2595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06E8DE0-5739-4198-809A-8F2AE144F373}"/>
              </a:ext>
            </a:extLst>
          </p:cNvPr>
          <p:cNvSpPr>
            <a:spLocks noGrp="1"/>
          </p:cNvSpPr>
          <p:nvPr>
            <p:ph type="title"/>
          </p:nvPr>
        </p:nvSpPr>
        <p:spPr>
          <a:xfrm>
            <a:off x="228600" y="914400"/>
            <a:ext cx="8229600" cy="1219200"/>
          </a:xfrm>
        </p:spPr>
        <p:txBody>
          <a:bodyPr/>
          <a:lstStyle/>
          <a:p>
            <a:pPr eaLnBrk="1" hangingPunct="1"/>
            <a:r>
              <a:rPr lang="en-US" altLang="en-US" sz="3600" b="1" dirty="0"/>
              <a:t>Correlation is EXTREMELY common!</a:t>
            </a:r>
          </a:p>
        </p:txBody>
      </p:sp>
      <p:sp>
        <p:nvSpPr>
          <p:cNvPr id="11267" name="Rectangle 3">
            <a:extLst>
              <a:ext uri="{FF2B5EF4-FFF2-40B4-BE49-F238E27FC236}">
                <a16:creationId xmlns:a16="http://schemas.microsoft.com/office/drawing/2014/main" id="{463E86DB-0583-4139-8930-47CCAB5718BC}"/>
              </a:ext>
            </a:extLst>
          </p:cNvPr>
          <p:cNvSpPr>
            <a:spLocks noGrp="1"/>
          </p:cNvSpPr>
          <p:nvPr>
            <p:ph idx="1"/>
          </p:nvPr>
        </p:nvSpPr>
        <p:spPr>
          <a:xfrm>
            <a:off x="419100" y="3581400"/>
            <a:ext cx="8229600" cy="1981200"/>
          </a:xfrm>
        </p:spPr>
        <p:txBody>
          <a:bodyPr/>
          <a:lstStyle/>
          <a:p>
            <a:pPr marL="0" indent="0" eaLnBrk="1" hangingPunct="1">
              <a:buFont typeface="Arial" panose="020B0604020202020204" pitchFamily="34" charset="0"/>
              <a:buNone/>
            </a:pPr>
            <a:r>
              <a:rPr lang="en-US" altLang="en-US" sz="2400" b="1" dirty="0">
                <a:solidFill>
                  <a:srgbClr val="FF0000"/>
                </a:solidFill>
              </a:rPr>
              <a:t>We are constantly bombarded with relationships between variables. However, even when you DO find </a:t>
            </a:r>
            <a:r>
              <a:rPr lang="en-US" altLang="en-US" sz="2400" b="1" i="1" dirty="0">
                <a:solidFill>
                  <a:srgbClr val="FF0000"/>
                </a:solidFill>
              </a:rPr>
              <a:t>correlations</a:t>
            </a:r>
            <a:r>
              <a:rPr lang="en-US" altLang="en-US" sz="2400" b="1" dirty="0">
                <a:solidFill>
                  <a:srgbClr val="FF0000"/>
                </a:solidFill>
              </a:rPr>
              <a:t>, there is very often no good evidence of </a:t>
            </a:r>
            <a:r>
              <a:rPr lang="en-US" altLang="en-US" sz="2400" b="1" u="sng" dirty="0">
                <a:solidFill>
                  <a:srgbClr val="FF0000"/>
                </a:solidFill>
              </a:rPr>
              <a:t>causation</a:t>
            </a:r>
            <a:r>
              <a:rPr lang="en-US" altLang="en-US" sz="2400" b="1" dirty="0">
                <a:solidFill>
                  <a:srgbClr val="FF0000"/>
                </a:solidFill>
              </a:rPr>
              <a:t>.</a:t>
            </a:r>
          </a:p>
        </p:txBody>
      </p:sp>
      <p:sp>
        <p:nvSpPr>
          <p:cNvPr id="2" name="TextBox 1">
            <a:extLst>
              <a:ext uri="{FF2B5EF4-FFF2-40B4-BE49-F238E27FC236}">
                <a16:creationId xmlns:a16="http://schemas.microsoft.com/office/drawing/2014/main" id="{DC957972-7536-49B9-8520-4A7E0FA2B784}"/>
              </a:ext>
            </a:extLst>
          </p:cNvPr>
          <p:cNvSpPr txBox="1">
            <a:spLocks noChangeArrowheads="1"/>
          </p:cNvSpPr>
          <p:nvPr/>
        </p:nvSpPr>
        <p:spPr bwMode="auto">
          <a:xfrm>
            <a:off x="2286000" y="2438400"/>
            <a:ext cx="4495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b="1" dirty="0"/>
              <a:t>Causation… not so much!</a:t>
            </a:r>
            <a:endParaRPr lang="en-US" altLang="en-US" dirty="0"/>
          </a:p>
        </p:txBody>
      </p:sp>
    </p:spTree>
    <p:extLst>
      <p:ext uri="{BB962C8B-B14F-4D97-AF65-F5344CB8AC3E}">
        <p14:creationId xmlns:p14="http://schemas.microsoft.com/office/powerpoint/2010/main" val="4200158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11267">
                                            <p:txEl>
                                              <p:pRg st="0" end="0"/>
                                            </p:txEl>
                                          </p:spTgt>
                                        </p:tgtEl>
                                        <p:attrNameLst>
                                          <p:attrName>style.visibility</p:attrName>
                                        </p:attrNameLst>
                                      </p:cBhvr>
                                      <p:to>
                                        <p:strVal val="visible"/>
                                      </p:to>
                                    </p:set>
                                    <p:animEffect transition="in" filter="fade">
                                      <p:cBhvr>
                                        <p:cTn id="12" dur="1000"/>
                                        <p:tgtEl>
                                          <p:spTgt spid="11267">
                                            <p:txEl>
                                              <p:pRg st="0" end="0"/>
                                            </p:txEl>
                                          </p:spTgt>
                                        </p:tgtEl>
                                      </p:cBhvr>
                                    </p:animEffect>
                                    <p:anim calcmode="lin" valueType="num">
                                      <p:cBhvr>
                                        <p:cTn id="13" dur="1000" fill="hold"/>
                                        <p:tgtEl>
                                          <p:spTgt spid="11267">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126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2340" name="Rectangle 4">
            <a:extLst>
              <a:ext uri="{FF2B5EF4-FFF2-40B4-BE49-F238E27FC236}">
                <a16:creationId xmlns:a16="http://schemas.microsoft.com/office/drawing/2014/main" id="{43F28121-15BB-8A45-9988-41C874B879F6}"/>
              </a:ext>
            </a:extLst>
          </p:cNvPr>
          <p:cNvSpPr>
            <a:spLocks noGrp="1" noChangeArrowheads="1"/>
          </p:cNvSpPr>
          <p:nvPr>
            <p:ph/>
          </p:nvPr>
        </p:nvSpPr>
        <p:spPr>
          <a:xfrm>
            <a:off x="0" y="457200"/>
            <a:ext cx="8458200" cy="5943600"/>
          </a:xfrm>
        </p:spPr>
        <p:txBody>
          <a:bodyPr>
            <a:normAutofit fontScale="92500" lnSpcReduction="20000"/>
          </a:bodyPr>
          <a:lstStyle/>
          <a:p>
            <a:pPr marL="265176" indent="-265176" eaLnBrk="1" fontAlgn="auto" hangingPunct="1">
              <a:spcAft>
                <a:spcPts val="0"/>
              </a:spcAft>
              <a:buFont typeface="Wingdings 2"/>
              <a:buChar char=""/>
              <a:defRPr/>
            </a:pPr>
            <a:r>
              <a:rPr lang="en-US" sz="3300" dirty="0"/>
              <a:t>A strong relationship between two variables does not always mean that changes in one variable causes changes in the other.</a:t>
            </a:r>
          </a:p>
          <a:p>
            <a:pPr marL="265176" indent="-265176" eaLnBrk="1" fontAlgn="auto" hangingPunct="1">
              <a:spcAft>
                <a:spcPts val="0"/>
              </a:spcAft>
              <a:buFont typeface="Wingdings 2"/>
              <a:buChar char=""/>
              <a:defRPr/>
            </a:pPr>
            <a:r>
              <a:rPr lang="en-US" sz="3300" dirty="0"/>
              <a:t>The relationship between two variables is often influenced by other variables which are lurking in the background.</a:t>
            </a:r>
          </a:p>
          <a:p>
            <a:pPr marL="265176" indent="-265176" eaLnBrk="1" fontAlgn="auto" hangingPunct="1">
              <a:spcAft>
                <a:spcPts val="0"/>
              </a:spcAft>
              <a:buFont typeface="Wingdings 2"/>
              <a:buChar char=""/>
              <a:defRPr/>
            </a:pPr>
            <a:r>
              <a:rPr lang="en-US" sz="3300" dirty="0">
                <a:solidFill>
                  <a:srgbClr val="003366"/>
                </a:solidFill>
              </a:rPr>
              <a:t>There are few relationships which can be mistaken for causation</a:t>
            </a:r>
            <a:r>
              <a:rPr lang="en-US" sz="3300" dirty="0">
                <a:solidFill>
                  <a:srgbClr val="003366"/>
                </a:solidFill>
                <a:latin typeface="Matura MT Script Capitals" pitchFamily="66" charset="0"/>
              </a:rPr>
              <a:t>:</a:t>
            </a:r>
          </a:p>
          <a:p>
            <a:pPr marL="609600" indent="0" eaLnBrk="1" fontAlgn="auto" hangingPunct="1">
              <a:spcAft>
                <a:spcPts val="0"/>
              </a:spcAft>
              <a:buFont typeface="Wingdings" pitchFamily="2" charset="2"/>
              <a:buNone/>
              <a:defRPr/>
            </a:pPr>
            <a:endParaRPr lang="en-US" sz="3900" dirty="0">
              <a:solidFill>
                <a:srgbClr val="003366"/>
              </a:solidFill>
              <a:latin typeface="Matura MT Script Capitals" pitchFamily="66" charset="0"/>
            </a:endParaRPr>
          </a:p>
          <a:p>
            <a:pPr marL="1004888" lvl="1" indent="-547688" eaLnBrk="1" fontAlgn="auto" hangingPunct="1">
              <a:spcAft>
                <a:spcPts val="0"/>
              </a:spcAft>
              <a:buFont typeface="Wingdings" pitchFamily="2" charset="2"/>
              <a:buAutoNum type="arabicPeriod"/>
              <a:defRPr/>
            </a:pPr>
            <a:r>
              <a:rPr lang="en-US" sz="3600" dirty="0"/>
              <a:t>Common response</a:t>
            </a:r>
          </a:p>
          <a:p>
            <a:pPr marL="1004888" lvl="1" indent="-547688" eaLnBrk="1" fontAlgn="auto" hangingPunct="1">
              <a:spcAft>
                <a:spcPts val="0"/>
              </a:spcAft>
              <a:buFont typeface="Wingdings" pitchFamily="2" charset="2"/>
              <a:buAutoNum type="arabicPeriod"/>
              <a:defRPr/>
            </a:pPr>
            <a:r>
              <a:rPr lang="en-US" sz="3600" dirty="0"/>
              <a:t>Confounding</a:t>
            </a:r>
          </a:p>
          <a:p>
            <a:pPr marL="1004888" lvl="1" indent="-547688" eaLnBrk="1" fontAlgn="auto" hangingPunct="1">
              <a:spcAft>
                <a:spcPts val="0"/>
              </a:spcAft>
              <a:buFont typeface="Wingdings" pitchFamily="2" charset="2"/>
              <a:buAutoNum type="arabicPeriod"/>
              <a:defRPr/>
            </a:pPr>
            <a:r>
              <a:rPr lang="en-US" sz="3600" dirty="0"/>
              <a:t>Coincidence</a:t>
            </a:r>
          </a:p>
        </p:txBody>
      </p:sp>
      <p:pic>
        <p:nvPicPr>
          <p:cNvPr id="2" name="Picture 1">
            <a:extLst>
              <a:ext uri="{FF2B5EF4-FFF2-40B4-BE49-F238E27FC236}">
                <a16:creationId xmlns:a16="http://schemas.microsoft.com/office/drawing/2014/main" id="{1CC7725D-0A57-AB45-A0C7-4ED95AB82813}"/>
              </a:ext>
            </a:extLst>
          </p:cNvPr>
          <p:cNvPicPr>
            <a:picLocks noChangeAspect="1"/>
          </p:cNvPicPr>
          <p:nvPr/>
        </p:nvPicPr>
        <p:blipFill>
          <a:blip r:embed="rId2"/>
          <a:stretch>
            <a:fillRect/>
          </a:stretch>
        </p:blipFill>
        <p:spPr>
          <a:xfrm>
            <a:off x="4353446" y="5156200"/>
            <a:ext cx="4775200" cy="1701800"/>
          </a:xfrm>
          <a:prstGeom prst="rect">
            <a:avLst/>
          </a:prstGeom>
        </p:spPr>
      </p:pic>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2578" name="Rectangle 2">
            <a:extLst>
              <a:ext uri="{FF2B5EF4-FFF2-40B4-BE49-F238E27FC236}">
                <a16:creationId xmlns:a16="http://schemas.microsoft.com/office/drawing/2014/main" id="{27EE018B-57FE-6C4D-80BE-805E5245CD7E}"/>
              </a:ext>
            </a:extLst>
          </p:cNvPr>
          <p:cNvSpPr>
            <a:spLocks noGrp="1" noChangeArrowheads="1"/>
          </p:cNvSpPr>
          <p:nvPr>
            <p:ph type="title"/>
          </p:nvPr>
        </p:nvSpPr>
        <p:spPr>
          <a:xfrm>
            <a:off x="451756" y="4192587"/>
            <a:ext cx="8183563" cy="1050925"/>
          </a:xfrm>
        </p:spPr>
        <p:txBody>
          <a:bodyPr/>
          <a:lstStyle/>
          <a:p>
            <a:pPr eaLnBrk="1" fontAlgn="auto" hangingPunct="1">
              <a:spcAft>
                <a:spcPts val="0"/>
              </a:spcAft>
              <a:defRPr/>
            </a:pPr>
            <a:r>
              <a:rPr lang="en-US" b="0" dirty="0">
                <a:solidFill>
                  <a:srgbClr val="003366"/>
                </a:solidFill>
                <a:effectLst/>
                <a:latin typeface="+mn-lt"/>
              </a:rPr>
              <a:t>1.	Common Response:</a:t>
            </a:r>
          </a:p>
        </p:txBody>
      </p:sp>
      <p:sp>
        <p:nvSpPr>
          <p:cNvPr id="152579" name="Rectangle 3">
            <a:extLst>
              <a:ext uri="{FF2B5EF4-FFF2-40B4-BE49-F238E27FC236}">
                <a16:creationId xmlns:a16="http://schemas.microsoft.com/office/drawing/2014/main" id="{D26383C2-FC93-FE46-B34A-B3A0DF365913}"/>
              </a:ext>
            </a:extLst>
          </p:cNvPr>
          <p:cNvSpPr>
            <a:spLocks noGrp="1" noChangeArrowheads="1"/>
          </p:cNvSpPr>
          <p:nvPr>
            <p:ph idx="1"/>
          </p:nvPr>
        </p:nvSpPr>
        <p:spPr>
          <a:xfrm>
            <a:off x="503238" y="530225"/>
            <a:ext cx="8183562" cy="4187825"/>
          </a:xfrm>
        </p:spPr>
        <p:txBody>
          <a:bodyPr>
            <a:normAutofit fontScale="92500" lnSpcReduction="10000"/>
          </a:bodyPr>
          <a:lstStyle/>
          <a:p>
            <a:pPr marL="1028700" indent="-457200" eaLnBrk="1" fontAlgn="auto" hangingPunct="1">
              <a:spcAft>
                <a:spcPts val="0"/>
              </a:spcAft>
              <a:buFont typeface="Wingdings 2"/>
              <a:buChar char=""/>
              <a:defRPr/>
            </a:pPr>
            <a:r>
              <a:rPr lang="en-US" dirty="0">
                <a:solidFill>
                  <a:schemeClr val="accent1">
                    <a:lumMod val="75000"/>
                  </a:schemeClr>
                </a:solidFill>
              </a:rPr>
              <a:t>The issue</a:t>
            </a:r>
          </a:p>
          <a:p>
            <a:pPr marL="1028700" indent="-457200" eaLnBrk="1" fontAlgn="auto" hangingPunct="1">
              <a:spcAft>
                <a:spcPts val="0"/>
              </a:spcAft>
              <a:buFont typeface="Wingdings 2"/>
              <a:buChar char=""/>
              <a:defRPr/>
            </a:pPr>
            <a:r>
              <a:rPr lang="en-US" dirty="0"/>
              <a:t>Both </a:t>
            </a:r>
            <a:r>
              <a:rPr lang="en-US" i="1" dirty="0">
                <a:solidFill>
                  <a:srgbClr val="00B050"/>
                </a:solidFill>
              </a:rPr>
              <a:t>X</a:t>
            </a:r>
            <a:r>
              <a:rPr lang="en-US" dirty="0"/>
              <a:t> and </a:t>
            </a:r>
            <a:r>
              <a:rPr lang="en-US" i="1" dirty="0">
                <a:solidFill>
                  <a:srgbClr val="00B050"/>
                </a:solidFill>
              </a:rPr>
              <a:t>Y</a:t>
            </a:r>
            <a:r>
              <a:rPr lang="en-US" dirty="0"/>
              <a:t> respond to changes in some unobserved variable, </a:t>
            </a:r>
            <a:r>
              <a:rPr lang="en-US" dirty="0">
                <a:solidFill>
                  <a:srgbClr val="00B050"/>
                </a:solidFill>
              </a:rPr>
              <a:t>Z</a:t>
            </a:r>
            <a:r>
              <a:rPr lang="en-US" dirty="0"/>
              <a:t>. </a:t>
            </a:r>
          </a:p>
          <a:p>
            <a:pPr marL="1028700" indent="-457200" eaLnBrk="1" fontAlgn="auto" hangingPunct="1">
              <a:spcAft>
                <a:spcPts val="0"/>
              </a:spcAft>
              <a:buFont typeface="Wingdings 2"/>
              <a:buChar char=""/>
              <a:defRPr/>
            </a:pPr>
            <a:r>
              <a:rPr lang="en-US" dirty="0">
                <a:solidFill>
                  <a:schemeClr val="accent1">
                    <a:lumMod val="75000"/>
                  </a:schemeClr>
                </a:solidFill>
              </a:rPr>
              <a:t>A possible non-causal explanation</a:t>
            </a:r>
          </a:p>
          <a:p>
            <a:pPr marL="1028700" indent="-457200" eaLnBrk="1" fontAlgn="auto" hangingPunct="1">
              <a:spcAft>
                <a:spcPts val="0"/>
              </a:spcAft>
              <a:buFont typeface="Wingdings 2"/>
              <a:buChar char=""/>
              <a:defRPr/>
            </a:pPr>
            <a:r>
              <a:rPr lang="en-US" dirty="0"/>
              <a:t>All </a:t>
            </a:r>
            <a:r>
              <a:rPr lang="en-US" dirty="0">
                <a:hlinkClick r:id="rId2" action="ppaction://hlinksldjump"/>
              </a:rPr>
              <a:t>three of our previous </a:t>
            </a:r>
            <a:r>
              <a:rPr lang="en-US" dirty="0"/>
              <a:t>examples are examples of common response. The explanation could be that both of these variables are dependent on another variable The source of the correlation could be entirely due to a common response to a third variable. </a:t>
            </a:r>
          </a:p>
          <a:p>
            <a:pPr marL="0" indent="0" eaLnBrk="1" fontAlgn="auto" hangingPunct="1">
              <a:spcAft>
                <a:spcPts val="0"/>
              </a:spcAft>
              <a:buFont typeface="Wingdings 2"/>
              <a:buNone/>
              <a:defRPr/>
            </a:pPr>
            <a:endParaRPr lang="en-US" dirty="0"/>
          </a:p>
        </p:txBody>
      </p:sp>
      <p:pic>
        <p:nvPicPr>
          <p:cNvPr id="26628" name="Picture 4">
            <a:extLst>
              <a:ext uri="{FF2B5EF4-FFF2-40B4-BE49-F238E27FC236}">
                <a16:creationId xmlns:a16="http://schemas.microsoft.com/office/drawing/2014/main" id="{8FC7A14C-D367-B945-A7AD-5F8FB08DF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4953000"/>
            <a:ext cx="20574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00ACFD5F-BED3-B548-9D66-BD0EF60EC240}"/>
              </a:ext>
            </a:extLst>
          </p:cNvPr>
          <p:cNvSpPr/>
          <p:nvPr/>
        </p:nvSpPr>
        <p:spPr>
          <a:xfrm>
            <a:off x="1" y="5804815"/>
            <a:ext cx="6476999" cy="646331"/>
          </a:xfrm>
          <a:prstGeom prst="rect">
            <a:avLst/>
          </a:prstGeom>
        </p:spPr>
        <p:txBody>
          <a:bodyPr wrap="square">
            <a:spAutoFit/>
          </a:bodyPr>
          <a:lstStyle/>
          <a:p>
            <a:r>
              <a:rPr lang="en-AU" dirty="0">
                <a:solidFill>
                  <a:srgbClr val="000000"/>
                </a:solidFill>
                <a:latin typeface="Open Sans"/>
              </a:rPr>
              <a:t>another variable such as </a:t>
            </a:r>
            <a:r>
              <a:rPr lang="en-AU" i="1" dirty="0">
                <a:solidFill>
                  <a:srgbClr val="C00000"/>
                </a:solidFill>
                <a:latin typeface="Open Sans"/>
              </a:rPr>
              <a:t>level of education</a:t>
            </a:r>
            <a:r>
              <a:rPr lang="en-AU" i="1" dirty="0">
                <a:solidFill>
                  <a:srgbClr val="000000"/>
                </a:solidFill>
                <a:latin typeface="Open Sans"/>
              </a:rPr>
              <a:t>,</a:t>
            </a:r>
            <a:r>
              <a:rPr lang="en-AU" dirty="0">
                <a:solidFill>
                  <a:srgbClr val="000000"/>
                </a:solidFill>
                <a:latin typeface="Open Sans"/>
              </a:rPr>
              <a:t> which may be related to both </a:t>
            </a:r>
            <a:r>
              <a:rPr lang="en-AU" i="1" dirty="0">
                <a:solidFill>
                  <a:srgbClr val="C00000"/>
                </a:solidFill>
                <a:latin typeface="Open Sans"/>
              </a:rPr>
              <a:t>unemployment</a:t>
            </a:r>
            <a:r>
              <a:rPr lang="en-AU" dirty="0">
                <a:solidFill>
                  <a:srgbClr val="000000"/>
                </a:solidFill>
                <a:latin typeface="Open Sans"/>
              </a:rPr>
              <a:t> and </a:t>
            </a:r>
            <a:r>
              <a:rPr lang="en-AU" i="1" dirty="0">
                <a:solidFill>
                  <a:srgbClr val="C00000"/>
                </a:solidFill>
                <a:latin typeface="Open Sans"/>
              </a:rPr>
              <a:t>crime rates</a:t>
            </a:r>
            <a:r>
              <a:rPr lang="en-AU" dirty="0">
                <a:solidFill>
                  <a:srgbClr val="C00000"/>
                </a:solidFill>
                <a:latin typeface="Open Sans"/>
              </a:rPr>
              <a:t>.</a:t>
            </a:r>
            <a:endParaRPr lang="en-US" dirty="0">
              <a:solidFill>
                <a:srgbClr val="C00000"/>
              </a:solidFill>
            </a:endParaRPr>
          </a:p>
        </p:txBody>
      </p:sp>
      <p:sp>
        <p:nvSpPr>
          <p:cNvPr id="3" name="TextBox 2">
            <a:extLst>
              <a:ext uri="{FF2B5EF4-FFF2-40B4-BE49-F238E27FC236}">
                <a16:creationId xmlns:a16="http://schemas.microsoft.com/office/drawing/2014/main" id="{CA91B179-DD9B-7D44-8416-5403E70C7818}"/>
              </a:ext>
            </a:extLst>
          </p:cNvPr>
          <p:cNvSpPr txBox="1"/>
          <p:nvPr/>
        </p:nvSpPr>
        <p:spPr>
          <a:xfrm>
            <a:off x="2947081" y="5498068"/>
            <a:ext cx="405719" cy="369332"/>
          </a:xfrm>
          <a:prstGeom prst="rect">
            <a:avLst/>
          </a:prstGeom>
          <a:noFill/>
        </p:spPr>
        <p:txBody>
          <a:bodyPr wrap="square" rtlCol="0">
            <a:spAutoFit/>
          </a:bodyPr>
          <a:lstStyle/>
          <a:p>
            <a:r>
              <a:rPr lang="en-US" dirty="0"/>
              <a:t>Z</a:t>
            </a:r>
          </a:p>
        </p:txBody>
      </p:sp>
      <p:sp>
        <p:nvSpPr>
          <p:cNvPr id="7" name="TextBox 6">
            <a:extLst>
              <a:ext uri="{FF2B5EF4-FFF2-40B4-BE49-F238E27FC236}">
                <a16:creationId xmlns:a16="http://schemas.microsoft.com/office/drawing/2014/main" id="{B009481A-2321-474C-BD92-3B81E3753C04}"/>
              </a:ext>
            </a:extLst>
          </p:cNvPr>
          <p:cNvSpPr txBox="1"/>
          <p:nvPr/>
        </p:nvSpPr>
        <p:spPr>
          <a:xfrm>
            <a:off x="1295400" y="6412468"/>
            <a:ext cx="405719" cy="369332"/>
          </a:xfrm>
          <a:prstGeom prst="rect">
            <a:avLst/>
          </a:prstGeom>
          <a:noFill/>
        </p:spPr>
        <p:txBody>
          <a:bodyPr wrap="square" rtlCol="0">
            <a:spAutoFit/>
          </a:bodyPr>
          <a:lstStyle/>
          <a:p>
            <a:r>
              <a:rPr lang="en-US" dirty="0"/>
              <a:t>X</a:t>
            </a:r>
          </a:p>
        </p:txBody>
      </p:sp>
      <p:sp>
        <p:nvSpPr>
          <p:cNvPr id="8" name="TextBox 7">
            <a:extLst>
              <a:ext uri="{FF2B5EF4-FFF2-40B4-BE49-F238E27FC236}">
                <a16:creationId xmlns:a16="http://schemas.microsoft.com/office/drawing/2014/main" id="{C24E3A0F-2160-D645-A174-427AA5AA306F}"/>
              </a:ext>
            </a:extLst>
          </p:cNvPr>
          <p:cNvSpPr txBox="1"/>
          <p:nvPr/>
        </p:nvSpPr>
        <p:spPr>
          <a:xfrm>
            <a:off x="2947081" y="6412468"/>
            <a:ext cx="405719" cy="369332"/>
          </a:xfrm>
          <a:prstGeom prst="rect">
            <a:avLst/>
          </a:prstGeom>
          <a:noFill/>
        </p:spPr>
        <p:txBody>
          <a:bodyPr wrap="square" rtlCol="0">
            <a:spAutoFit/>
          </a:bodyPr>
          <a:lstStyle/>
          <a:p>
            <a:r>
              <a:rPr lang="en-US" dirty="0"/>
              <a:t>Y</a:t>
            </a: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A5026523-E102-9743-9680-F99581F1A83A}"/>
              </a:ext>
            </a:extLst>
          </p:cNvPr>
          <p:cNvSpPr>
            <a:spLocks noGrp="1" noChangeArrowheads="1"/>
          </p:cNvSpPr>
          <p:nvPr>
            <p:ph type="title"/>
          </p:nvPr>
        </p:nvSpPr>
        <p:spPr>
          <a:xfrm>
            <a:off x="228600" y="5744523"/>
            <a:ext cx="8183563" cy="1050925"/>
          </a:xfrm>
        </p:spPr>
        <p:txBody>
          <a:bodyPr/>
          <a:lstStyle/>
          <a:p>
            <a:pPr eaLnBrk="1" fontAlgn="auto" hangingPunct="1">
              <a:spcAft>
                <a:spcPts val="0"/>
              </a:spcAft>
              <a:defRPr/>
            </a:pPr>
            <a:r>
              <a:rPr lang="en-US" b="0" dirty="0">
                <a:solidFill>
                  <a:srgbClr val="003366"/>
                </a:solidFill>
                <a:effectLst/>
                <a:latin typeface="+mn-lt"/>
              </a:rPr>
              <a:t>2.	Confounding</a:t>
            </a:r>
          </a:p>
        </p:txBody>
      </p:sp>
      <p:sp>
        <p:nvSpPr>
          <p:cNvPr id="27651" name="Rectangle 3">
            <a:extLst>
              <a:ext uri="{FF2B5EF4-FFF2-40B4-BE49-F238E27FC236}">
                <a16:creationId xmlns:a16="http://schemas.microsoft.com/office/drawing/2014/main" id="{280D3678-12C5-B94B-A1A2-447326E638F0}"/>
              </a:ext>
            </a:extLst>
          </p:cNvPr>
          <p:cNvSpPr>
            <a:spLocks noGrp="1" noChangeArrowheads="1"/>
          </p:cNvSpPr>
          <p:nvPr>
            <p:ph idx="1"/>
          </p:nvPr>
        </p:nvSpPr>
        <p:spPr>
          <a:xfrm>
            <a:off x="327818" y="70513"/>
            <a:ext cx="8488363" cy="2895600"/>
          </a:xfrm>
        </p:spPr>
        <p:txBody>
          <a:bodyPr/>
          <a:lstStyle/>
          <a:p>
            <a:pPr marL="722313" indent="-457200" eaLnBrk="1" hangingPunct="1"/>
            <a:r>
              <a:rPr lang="en-US" dirty="0">
                <a:solidFill>
                  <a:schemeClr val="accent1">
                    <a:lumMod val="75000"/>
                  </a:schemeClr>
                </a:solidFill>
              </a:rPr>
              <a:t>The issue</a:t>
            </a:r>
          </a:p>
          <a:p>
            <a:pPr marL="722313" indent="-457200" eaLnBrk="1" hangingPunct="1"/>
            <a:r>
              <a:rPr lang="en-US" altLang="en-US" dirty="0"/>
              <a:t>The effect of </a:t>
            </a:r>
            <a:r>
              <a:rPr lang="en-US" altLang="en-US" i="1" dirty="0"/>
              <a:t>X</a:t>
            </a:r>
            <a:r>
              <a:rPr lang="en-US" altLang="en-US" dirty="0"/>
              <a:t> on </a:t>
            </a:r>
            <a:r>
              <a:rPr lang="en-US" altLang="en-US" i="1" dirty="0"/>
              <a:t>Y</a:t>
            </a:r>
            <a:r>
              <a:rPr lang="en-US" altLang="en-US" dirty="0"/>
              <a:t> is indistinguishable from the effects of other explanatory variables on </a:t>
            </a:r>
            <a:r>
              <a:rPr lang="en-US" altLang="en-US" i="1" dirty="0"/>
              <a:t>Y</a:t>
            </a:r>
            <a:r>
              <a:rPr lang="en-US" altLang="en-US" dirty="0"/>
              <a:t>.  </a:t>
            </a:r>
          </a:p>
          <a:p>
            <a:pPr marL="722313" indent="-457200" eaLnBrk="1" hangingPunct="1"/>
            <a:r>
              <a:rPr lang="en-US" dirty="0">
                <a:solidFill>
                  <a:schemeClr val="accent1">
                    <a:lumMod val="75000"/>
                  </a:schemeClr>
                </a:solidFill>
              </a:rPr>
              <a:t>A possible non-causal explanation</a:t>
            </a:r>
          </a:p>
          <a:p>
            <a:pPr marL="722313" indent="-457200" eaLnBrk="1" hangingPunct="1"/>
            <a:r>
              <a:rPr lang="en-US" altLang="en-US" dirty="0"/>
              <a:t>The effect of smoking on heart disease is </a:t>
            </a:r>
            <a:r>
              <a:rPr lang="en-US" altLang="en-US" dirty="0">
                <a:solidFill>
                  <a:schemeClr val="accent4">
                    <a:lumMod val="75000"/>
                  </a:schemeClr>
                </a:solidFill>
              </a:rPr>
              <a:t>confounded (mixed up) </a:t>
            </a:r>
            <a:r>
              <a:rPr lang="en-US" altLang="en-US" dirty="0"/>
              <a:t>with other factors (lack of exercise and poor diet), which are also known to be associated with heart disease. This makes it impossible to decide the actual cause or causes of a smoker’s heart diseases.</a:t>
            </a:r>
          </a:p>
        </p:txBody>
      </p:sp>
      <p:pic>
        <p:nvPicPr>
          <p:cNvPr id="5" name="Picture 5">
            <a:extLst>
              <a:ext uri="{FF2B5EF4-FFF2-40B4-BE49-F238E27FC236}">
                <a16:creationId xmlns:a16="http://schemas.microsoft.com/office/drawing/2014/main" id="{D8B4713F-D516-2A4A-B797-34D71FB28180}"/>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8145697" y="5549900"/>
            <a:ext cx="998303"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D2C4D70F-560E-FF4B-A966-4DD7B78CD3E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800600" y="5581650"/>
            <a:ext cx="2269067" cy="1276350"/>
          </a:xfrm>
          <a:prstGeom prst="rect">
            <a:avLst/>
          </a:prstGeom>
        </p:spPr>
      </p:pic>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A5026523-E102-9743-9680-F99581F1A83A}"/>
              </a:ext>
            </a:extLst>
          </p:cNvPr>
          <p:cNvSpPr>
            <a:spLocks noGrp="1" noChangeArrowheads="1"/>
          </p:cNvSpPr>
          <p:nvPr>
            <p:ph type="title"/>
          </p:nvPr>
        </p:nvSpPr>
        <p:spPr>
          <a:xfrm>
            <a:off x="480218" y="5570537"/>
            <a:ext cx="8183563" cy="1050925"/>
          </a:xfrm>
        </p:spPr>
        <p:txBody>
          <a:bodyPr/>
          <a:lstStyle/>
          <a:p>
            <a:pPr eaLnBrk="1" fontAlgn="auto" hangingPunct="1">
              <a:spcAft>
                <a:spcPts val="0"/>
              </a:spcAft>
              <a:defRPr/>
            </a:pPr>
            <a:r>
              <a:rPr lang="en-US" b="0" dirty="0">
                <a:solidFill>
                  <a:srgbClr val="003366"/>
                </a:solidFill>
                <a:effectLst/>
                <a:latin typeface="+mn-lt"/>
              </a:rPr>
              <a:t>3.	Coincidence</a:t>
            </a:r>
          </a:p>
        </p:txBody>
      </p:sp>
      <p:sp>
        <p:nvSpPr>
          <p:cNvPr id="27651" name="Rectangle 3">
            <a:extLst>
              <a:ext uri="{FF2B5EF4-FFF2-40B4-BE49-F238E27FC236}">
                <a16:creationId xmlns:a16="http://schemas.microsoft.com/office/drawing/2014/main" id="{280D3678-12C5-B94B-A1A2-447326E638F0}"/>
              </a:ext>
            </a:extLst>
          </p:cNvPr>
          <p:cNvSpPr>
            <a:spLocks noGrp="1" noChangeArrowheads="1"/>
          </p:cNvSpPr>
          <p:nvPr>
            <p:ph idx="1"/>
          </p:nvPr>
        </p:nvSpPr>
        <p:spPr>
          <a:xfrm>
            <a:off x="609600" y="762000"/>
            <a:ext cx="7924800" cy="2895600"/>
          </a:xfrm>
        </p:spPr>
        <p:txBody>
          <a:bodyPr/>
          <a:lstStyle/>
          <a:p>
            <a:pPr marL="722313" indent="-457200" eaLnBrk="1" hangingPunct="1"/>
            <a:r>
              <a:rPr lang="en-US" dirty="0">
                <a:solidFill>
                  <a:schemeClr val="accent1">
                    <a:lumMod val="75000"/>
                  </a:schemeClr>
                </a:solidFill>
              </a:rPr>
              <a:t>The issue</a:t>
            </a:r>
          </a:p>
          <a:p>
            <a:pPr marL="722313" indent="-457200" eaLnBrk="1" hangingPunct="1"/>
            <a:r>
              <a:rPr lang="en-US" altLang="en-US" dirty="0"/>
              <a:t>There is a strong correlation (𝑟=0.95) between </a:t>
            </a:r>
            <a:r>
              <a:rPr lang="en-US" altLang="en-US" dirty="0">
                <a:solidFill>
                  <a:schemeClr val="accent4">
                    <a:lumMod val="75000"/>
                  </a:schemeClr>
                </a:solidFill>
              </a:rPr>
              <a:t>cheese consumptio</a:t>
            </a:r>
            <a:r>
              <a:rPr lang="en-US" altLang="en-US" dirty="0"/>
              <a:t>n and the number of people who </a:t>
            </a:r>
            <a:r>
              <a:rPr lang="en-US" altLang="en-US" dirty="0">
                <a:solidFill>
                  <a:schemeClr val="accent4">
                    <a:lumMod val="75000"/>
                  </a:schemeClr>
                </a:solidFill>
              </a:rPr>
              <a:t>died </a:t>
            </a:r>
            <a:r>
              <a:rPr lang="en-US" altLang="en-US" dirty="0"/>
              <a:t>becoming </a:t>
            </a:r>
            <a:r>
              <a:rPr lang="en-US" altLang="en-US" dirty="0">
                <a:solidFill>
                  <a:schemeClr val="accent4">
                    <a:lumMod val="75000"/>
                  </a:schemeClr>
                </a:solidFill>
              </a:rPr>
              <a:t>tangled</a:t>
            </a:r>
            <a:r>
              <a:rPr lang="en-US" altLang="en-US" dirty="0"/>
              <a:t> in their bed sheet.</a:t>
            </a:r>
          </a:p>
          <a:p>
            <a:pPr marL="722313" indent="-457200" eaLnBrk="1" hangingPunct="1"/>
            <a:r>
              <a:rPr lang="en-US" dirty="0">
                <a:solidFill>
                  <a:schemeClr val="accent1">
                    <a:lumMod val="75000"/>
                  </a:schemeClr>
                </a:solidFill>
              </a:rPr>
              <a:t>A possible non-causal explanation</a:t>
            </a:r>
          </a:p>
          <a:p>
            <a:pPr marL="722313" indent="-457200" eaLnBrk="1" hangingPunct="1"/>
            <a:r>
              <a:rPr lang="en-US" altLang="en-US" dirty="0"/>
              <a:t>This correlation is purely coincidence.</a:t>
            </a:r>
          </a:p>
        </p:txBody>
      </p:sp>
      <p:pic>
        <p:nvPicPr>
          <p:cNvPr id="2" name="Picture 1">
            <a:extLst>
              <a:ext uri="{FF2B5EF4-FFF2-40B4-BE49-F238E27FC236}">
                <a16:creationId xmlns:a16="http://schemas.microsoft.com/office/drawing/2014/main" id="{E959A9FB-5DF5-8743-AD2C-A1A6D6C3DC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419499" y="4267200"/>
            <a:ext cx="1724501" cy="2590800"/>
          </a:xfrm>
          <a:prstGeom prst="rect">
            <a:avLst/>
          </a:prstGeom>
        </p:spPr>
      </p:pic>
    </p:spTree>
    <p:extLst>
      <p:ext uri="{BB962C8B-B14F-4D97-AF65-F5344CB8AC3E}">
        <p14:creationId xmlns:p14="http://schemas.microsoft.com/office/powerpoint/2010/main" val="3248538837"/>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8EBBBAF-4012-2548-AAFA-FAD19DDE562C}"/>
              </a:ext>
            </a:extLst>
          </p:cNvPr>
          <p:cNvPicPr>
            <a:picLocks noChangeAspect="1"/>
          </p:cNvPicPr>
          <p:nvPr/>
        </p:nvPicPr>
        <p:blipFill>
          <a:blip r:embed="rId2"/>
          <a:stretch>
            <a:fillRect/>
          </a:stretch>
        </p:blipFill>
        <p:spPr>
          <a:xfrm>
            <a:off x="1134070" y="857250"/>
            <a:ext cx="6875860" cy="5143500"/>
          </a:xfrm>
          <a:prstGeom prst="rect">
            <a:avLst/>
          </a:prstGeom>
        </p:spPr>
      </p:pic>
    </p:spTree>
    <p:extLst>
      <p:ext uri="{BB962C8B-B14F-4D97-AF65-F5344CB8AC3E}">
        <p14:creationId xmlns:p14="http://schemas.microsoft.com/office/powerpoint/2010/main" val="3003889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1BB07-519F-3E4F-AA1C-2D2392B7BAE2}"/>
              </a:ext>
            </a:extLst>
          </p:cNvPr>
          <p:cNvSpPr>
            <a:spLocks noGrp="1"/>
          </p:cNvSpPr>
          <p:nvPr>
            <p:ph type="title"/>
          </p:nvPr>
        </p:nvSpPr>
        <p:spPr/>
        <p:txBody>
          <a:bodyPr>
            <a:normAutofit fontScale="90000"/>
          </a:bodyPr>
          <a:lstStyle/>
          <a:p>
            <a:r>
              <a:rPr lang="en-US" dirty="0"/>
              <a:t>Pearson’s correlation coefficient, 𝑟</a:t>
            </a:r>
          </a:p>
        </p:txBody>
      </p:sp>
      <p:pic>
        <p:nvPicPr>
          <p:cNvPr id="4" name="Picture 3">
            <a:extLst>
              <a:ext uri="{FF2B5EF4-FFF2-40B4-BE49-F238E27FC236}">
                <a16:creationId xmlns:a16="http://schemas.microsoft.com/office/drawing/2014/main" id="{00239C12-4FF2-1546-A013-0EF7664DE464}"/>
              </a:ext>
            </a:extLst>
          </p:cNvPr>
          <p:cNvPicPr>
            <a:picLocks noChangeAspect="1"/>
          </p:cNvPicPr>
          <p:nvPr/>
        </p:nvPicPr>
        <p:blipFill>
          <a:blip r:embed="rId2"/>
          <a:stretch>
            <a:fillRect/>
          </a:stretch>
        </p:blipFill>
        <p:spPr>
          <a:xfrm>
            <a:off x="2430236" y="2125266"/>
            <a:ext cx="4000500" cy="1314450"/>
          </a:xfrm>
          <a:prstGeom prst="rect">
            <a:avLst/>
          </a:prstGeom>
        </p:spPr>
      </p:pic>
      <mc:AlternateContent xmlns:mc="http://schemas.openxmlformats.org/markup-compatibility/2006" xmlns:a14="http://schemas.microsoft.com/office/drawing/2010/main">
        <mc:Choice Requires="a14">
          <p:sp>
            <p:nvSpPr>
              <p:cNvPr id="5" name="Rectangle 4">
                <a:extLst>
                  <a:ext uri="{FF2B5EF4-FFF2-40B4-BE49-F238E27FC236}">
                    <a16:creationId xmlns:a16="http://schemas.microsoft.com/office/drawing/2014/main" id="{2B5778DF-7CA3-FA42-8352-DBD9CD6B0510}"/>
                  </a:ext>
                </a:extLst>
              </p:cNvPr>
              <p:cNvSpPr/>
              <p:nvPr/>
            </p:nvSpPr>
            <p:spPr>
              <a:xfrm>
                <a:off x="1524000" y="3886200"/>
                <a:ext cx="6429375" cy="1229504"/>
              </a:xfrm>
              <a:prstGeom prst="rect">
                <a:avLst/>
              </a:prstGeom>
            </p:spPr>
            <p:txBody>
              <a:bodyPr wrap="square">
                <a:spAutoFit/>
              </a:bodyPr>
              <a:lstStyle/>
              <a:p>
                <a14:m>
                  <m:oMath xmlns:m="http://schemas.openxmlformats.org/officeDocument/2006/math">
                    <m:acc>
                      <m:accPr>
                        <m:chr m:val="̅"/>
                        <m:ctrlPr>
                          <a:rPr lang="en-AU" sz="2400" i="1">
                            <a:solidFill>
                              <a:srgbClr val="000000"/>
                            </a:solidFill>
                            <a:latin typeface="Cambria Math" panose="02040503050406030204" pitchFamily="18" charset="0"/>
                          </a:rPr>
                        </m:ctrlPr>
                      </m:accPr>
                      <m:e>
                        <m:r>
                          <a:rPr lang="en-AU" sz="2400" i="1">
                            <a:solidFill>
                              <a:srgbClr val="000000"/>
                            </a:solidFill>
                            <a:latin typeface="Cambria Math" panose="02040503050406030204" pitchFamily="18" charset="0"/>
                          </a:rPr>
                          <m:t>𝑥</m:t>
                        </m:r>
                      </m:e>
                    </m:acc>
                  </m:oMath>
                </a14:m>
                <a:r>
                  <a:rPr lang="en-AU" sz="2400" dirty="0">
                    <a:solidFill>
                      <a:srgbClr val="000000"/>
                    </a:solidFill>
                    <a:latin typeface="Open Sans"/>
                  </a:rPr>
                  <a:t> and </a:t>
                </a:r>
                <a14:m>
                  <m:oMath xmlns:m="http://schemas.openxmlformats.org/officeDocument/2006/math">
                    <m:sSub>
                      <m:sSubPr>
                        <m:ctrlPr>
                          <a:rPr lang="en-AU" sz="2400" i="1" dirty="0">
                            <a:solidFill>
                              <a:srgbClr val="000000"/>
                            </a:solidFill>
                            <a:latin typeface="Cambria Math" panose="02040503050406030204" pitchFamily="18" charset="0"/>
                          </a:rPr>
                        </m:ctrlPr>
                      </m:sSubPr>
                      <m:e>
                        <m:r>
                          <a:rPr lang="en-AU" sz="2400" i="1" dirty="0">
                            <a:solidFill>
                              <a:srgbClr val="000000"/>
                            </a:solidFill>
                            <a:latin typeface="Cambria Math" panose="02040503050406030204" pitchFamily="18" charset="0"/>
                          </a:rPr>
                          <m:t>𝑠</m:t>
                        </m:r>
                      </m:e>
                      <m:sub>
                        <m:r>
                          <a:rPr lang="en-AU" sz="2400" i="1" dirty="0">
                            <a:solidFill>
                              <a:srgbClr val="000000"/>
                            </a:solidFill>
                            <a:latin typeface="Cambria Math" panose="02040503050406030204" pitchFamily="18" charset="0"/>
                          </a:rPr>
                          <m:t>𝑥</m:t>
                        </m:r>
                      </m:sub>
                    </m:sSub>
                    <m:r>
                      <a:rPr lang="en-AU" sz="2400" i="1" dirty="0">
                        <a:solidFill>
                          <a:srgbClr val="000000"/>
                        </a:solidFill>
                        <a:latin typeface="Cambria Math" panose="02040503050406030204" pitchFamily="18" charset="0"/>
                      </a:rPr>
                      <m:t> </m:t>
                    </m:r>
                  </m:oMath>
                </a14:m>
                <a:r>
                  <a:rPr lang="en-AU" sz="2400" dirty="0">
                    <a:solidFill>
                      <a:srgbClr val="000000"/>
                    </a:solidFill>
                    <a:latin typeface="Open Sans"/>
                  </a:rPr>
                  <a:t>are the mean and standard deviation of the </a:t>
                </a:r>
                <a:r>
                  <a:rPr lang="en-AU" sz="2400" dirty="0">
                    <a:solidFill>
                      <a:srgbClr val="000000"/>
                    </a:solidFill>
                    <a:latin typeface="STIXGeneral-Italic" pitchFamily="2" charset="2"/>
                  </a:rPr>
                  <a:t>𝑥</a:t>
                </a:r>
                <a:r>
                  <a:rPr lang="en-AU" sz="2400" dirty="0">
                    <a:solidFill>
                      <a:srgbClr val="000000"/>
                    </a:solidFill>
                    <a:latin typeface="Open Sans"/>
                  </a:rPr>
                  <a:t>-values, and</a:t>
                </a:r>
                <a:r>
                  <a:rPr lang="en-AU" sz="2400" dirty="0">
                    <a:solidFill>
                      <a:srgbClr val="000000"/>
                    </a:solidFill>
                  </a:rPr>
                  <a:t> </a:t>
                </a:r>
                <a14:m>
                  <m:oMath xmlns:m="http://schemas.openxmlformats.org/officeDocument/2006/math">
                    <m:acc>
                      <m:accPr>
                        <m:chr m:val="̅"/>
                        <m:ctrlPr>
                          <a:rPr lang="en-AU" sz="2400" i="1">
                            <a:solidFill>
                              <a:srgbClr val="000000"/>
                            </a:solidFill>
                            <a:latin typeface="Cambria Math" panose="02040503050406030204" pitchFamily="18" charset="0"/>
                          </a:rPr>
                        </m:ctrlPr>
                      </m:accPr>
                      <m:e>
                        <m:r>
                          <a:rPr lang="en-AU" sz="2400" i="1">
                            <a:solidFill>
                              <a:srgbClr val="000000"/>
                            </a:solidFill>
                            <a:latin typeface="Cambria Math" panose="02040503050406030204" pitchFamily="18" charset="0"/>
                          </a:rPr>
                          <m:t>𝑦</m:t>
                        </m:r>
                      </m:e>
                    </m:acc>
                  </m:oMath>
                </a14:m>
                <a:r>
                  <a:rPr lang="en-AU" sz="2400" dirty="0">
                    <a:solidFill>
                      <a:srgbClr val="000000"/>
                    </a:solidFill>
                    <a:latin typeface="Open Sans"/>
                  </a:rPr>
                  <a:t> and </a:t>
                </a:r>
                <a14:m>
                  <m:oMath xmlns:m="http://schemas.openxmlformats.org/officeDocument/2006/math">
                    <m:sSub>
                      <m:sSubPr>
                        <m:ctrlPr>
                          <a:rPr lang="en-AU" sz="2400" i="1" dirty="0">
                            <a:solidFill>
                              <a:srgbClr val="000000"/>
                            </a:solidFill>
                            <a:latin typeface="Cambria Math" panose="02040503050406030204" pitchFamily="18" charset="0"/>
                          </a:rPr>
                        </m:ctrlPr>
                      </m:sSubPr>
                      <m:e>
                        <m:r>
                          <a:rPr lang="en-AU" sz="2400" i="1" dirty="0">
                            <a:solidFill>
                              <a:srgbClr val="000000"/>
                            </a:solidFill>
                            <a:latin typeface="Cambria Math" panose="02040503050406030204" pitchFamily="18" charset="0"/>
                          </a:rPr>
                          <m:t>𝑠</m:t>
                        </m:r>
                      </m:e>
                      <m:sub>
                        <m:r>
                          <a:rPr lang="en-AU" sz="2400" i="1" dirty="0">
                            <a:solidFill>
                              <a:srgbClr val="000000"/>
                            </a:solidFill>
                            <a:latin typeface="Cambria Math" panose="02040503050406030204" pitchFamily="18" charset="0"/>
                          </a:rPr>
                          <m:t>𝑦</m:t>
                        </m:r>
                      </m:sub>
                    </m:sSub>
                    <m:r>
                      <a:rPr lang="en-AU" sz="2400" i="1" dirty="0">
                        <a:solidFill>
                          <a:srgbClr val="000000"/>
                        </a:solidFill>
                        <a:latin typeface="Cambria Math" panose="02040503050406030204" pitchFamily="18" charset="0"/>
                      </a:rPr>
                      <m:t> </m:t>
                    </m:r>
                  </m:oMath>
                </a14:m>
                <a:r>
                  <a:rPr lang="en-AU" sz="2400" dirty="0">
                    <a:solidFill>
                      <a:srgbClr val="000000"/>
                    </a:solidFill>
                    <a:latin typeface="Open Sans"/>
                  </a:rPr>
                  <a:t>are the mean and standard deviation of the </a:t>
                </a:r>
                <a:r>
                  <a:rPr lang="en-AU" sz="2400" dirty="0">
                    <a:solidFill>
                      <a:srgbClr val="000000"/>
                    </a:solidFill>
                    <a:latin typeface="STIXGeneral-Italic" pitchFamily="2" charset="2"/>
                  </a:rPr>
                  <a:t>𝑦</a:t>
                </a:r>
                <a:r>
                  <a:rPr lang="en-AU" sz="2400" dirty="0">
                    <a:solidFill>
                      <a:srgbClr val="000000"/>
                    </a:solidFill>
                    <a:latin typeface="Open Sans"/>
                  </a:rPr>
                  <a:t>-values.</a:t>
                </a:r>
                <a:endParaRPr lang="en-US" sz="2400" dirty="0"/>
              </a:p>
            </p:txBody>
          </p:sp>
        </mc:Choice>
        <mc:Fallback xmlns="">
          <p:sp>
            <p:nvSpPr>
              <p:cNvPr id="5" name="Rectangle 4">
                <a:extLst>
                  <a:ext uri="{FF2B5EF4-FFF2-40B4-BE49-F238E27FC236}">
                    <a16:creationId xmlns:a16="http://schemas.microsoft.com/office/drawing/2014/main" id="{2B5778DF-7CA3-FA42-8352-DBD9CD6B0510}"/>
                  </a:ext>
                </a:extLst>
              </p:cNvPr>
              <p:cNvSpPr>
                <a:spLocks noRot="1" noChangeAspect="1" noMove="1" noResize="1" noEditPoints="1" noAdjustHandles="1" noChangeArrowheads="1" noChangeShapeType="1" noTextEdit="1"/>
              </p:cNvSpPr>
              <p:nvPr/>
            </p:nvSpPr>
            <p:spPr>
              <a:xfrm>
                <a:off x="1524000" y="3886200"/>
                <a:ext cx="6429375" cy="1229504"/>
              </a:xfrm>
              <a:prstGeom prst="rect">
                <a:avLst/>
              </a:prstGeom>
              <a:blipFill>
                <a:blip r:embed="rId3"/>
                <a:stretch>
                  <a:fillRect l="-1422" t="-3483" r="-1137" b="-10448"/>
                </a:stretch>
              </a:blipFill>
            </p:spPr>
            <p:txBody>
              <a:bodyPr/>
              <a:lstStyle/>
              <a:p>
                <a:r>
                  <a:rPr lang="en-AU">
                    <a:noFill/>
                  </a:rPr>
                  <a:t> </a:t>
                </a:r>
              </a:p>
            </p:txBody>
          </p:sp>
        </mc:Fallback>
      </mc:AlternateContent>
      <p:pic>
        <p:nvPicPr>
          <p:cNvPr id="3" name="Picture 2">
            <a:extLst>
              <a:ext uri="{FF2B5EF4-FFF2-40B4-BE49-F238E27FC236}">
                <a16:creationId xmlns:a16="http://schemas.microsoft.com/office/drawing/2014/main" id="{F9CB8EF7-DBCA-694E-9A66-3A361F458105}"/>
              </a:ext>
            </a:extLst>
          </p:cNvPr>
          <p:cNvPicPr>
            <a:picLocks noChangeAspect="1"/>
          </p:cNvPicPr>
          <p:nvPr/>
        </p:nvPicPr>
        <p:blipFill>
          <a:blip r:embed="rId4"/>
          <a:stretch>
            <a:fillRect/>
          </a:stretch>
        </p:blipFill>
        <p:spPr>
          <a:xfrm>
            <a:off x="2287361" y="2053829"/>
            <a:ext cx="4286250" cy="1457325"/>
          </a:xfrm>
          <a:prstGeom prst="rect">
            <a:avLst/>
          </a:prstGeom>
        </p:spPr>
      </p:pic>
    </p:spTree>
    <p:extLst>
      <p:ext uri="{BB962C8B-B14F-4D97-AF65-F5344CB8AC3E}">
        <p14:creationId xmlns:p14="http://schemas.microsoft.com/office/powerpoint/2010/main" val="3217415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1B250-9CCC-9849-8FC3-E95965F82B14}"/>
              </a:ext>
            </a:extLst>
          </p:cNvPr>
          <p:cNvSpPr>
            <a:spLocks noGrp="1"/>
          </p:cNvSpPr>
          <p:nvPr>
            <p:ph type="title"/>
          </p:nvPr>
        </p:nvSpPr>
        <p:spPr>
          <a:xfrm>
            <a:off x="1" y="922123"/>
            <a:ext cx="9143999" cy="1203143"/>
          </a:xfrm>
        </p:spPr>
        <p:txBody>
          <a:bodyPr>
            <a:normAutofit fontScale="90000"/>
          </a:bodyPr>
          <a:lstStyle/>
          <a:p>
            <a:r>
              <a:rPr lang="en-US" dirty="0"/>
              <a:t>3 Assumptions of using the value of the correlation coefficient </a:t>
            </a:r>
            <a:r>
              <a:rPr lang="en-US" dirty="0">
                <a:solidFill>
                  <a:srgbClr val="FF0000"/>
                </a:solidFill>
              </a:rPr>
              <a:t>r</a:t>
            </a:r>
            <a:r>
              <a:rPr lang="en-US" dirty="0"/>
              <a:t> as a measure of the strength of an association </a:t>
            </a:r>
          </a:p>
        </p:txBody>
      </p:sp>
      <p:sp>
        <p:nvSpPr>
          <p:cNvPr id="3" name="Content Placeholder 2">
            <a:extLst>
              <a:ext uri="{FF2B5EF4-FFF2-40B4-BE49-F238E27FC236}">
                <a16:creationId xmlns:a16="http://schemas.microsoft.com/office/drawing/2014/main" id="{B512C011-E38B-F149-BF03-FD7B5A4723BD}"/>
              </a:ext>
            </a:extLst>
          </p:cNvPr>
          <p:cNvSpPr>
            <a:spLocks noGrp="1"/>
          </p:cNvSpPr>
          <p:nvPr>
            <p:ph idx="1"/>
          </p:nvPr>
        </p:nvSpPr>
        <p:spPr>
          <a:xfrm>
            <a:off x="0" y="2125266"/>
            <a:ext cx="8952470" cy="3263504"/>
          </a:xfrm>
        </p:spPr>
        <p:txBody>
          <a:bodyPr/>
          <a:lstStyle/>
          <a:p>
            <a:r>
              <a:rPr lang="en-AU" sz="2000" dirty="0"/>
              <a:t>1: variables numerical; 2: association linear; 3: no clear outliers</a:t>
            </a:r>
            <a:endParaRPr lang="en-US" sz="2000" dirty="0"/>
          </a:p>
        </p:txBody>
      </p:sp>
      <p:pic>
        <p:nvPicPr>
          <p:cNvPr id="4" name="Picture 3">
            <a:extLst>
              <a:ext uri="{FF2B5EF4-FFF2-40B4-BE49-F238E27FC236}">
                <a16:creationId xmlns:a16="http://schemas.microsoft.com/office/drawing/2014/main" id="{E3C56CAD-3A3A-084E-8EEF-BD8F1E2594AF}"/>
              </a:ext>
            </a:extLst>
          </p:cNvPr>
          <p:cNvPicPr>
            <a:picLocks noChangeAspect="1"/>
          </p:cNvPicPr>
          <p:nvPr/>
        </p:nvPicPr>
        <p:blipFill>
          <a:blip r:embed="rId3"/>
          <a:stretch>
            <a:fillRect/>
          </a:stretch>
        </p:blipFill>
        <p:spPr>
          <a:xfrm>
            <a:off x="114238" y="2673718"/>
            <a:ext cx="8964890" cy="2816255"/>
          </a:xfrm>
          <a:prstGeom prst="rect">
            <a:avLst/>
          </a:prstGeom>
        </p:spPr>
      </p:pic>
    </p:spTree>
    <p:extLst>
      <p:ext uri="{BB962C8B-B14F-4D97-AF65-F5344CB8AC3E}">
        <p14:creationId xmlns:p14="http://schemas.microsoft.com/office/powerpoint/2010/main" val="2558124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CA6EEDA-4DF1-3848-BBE2-2951DE249CF3}"/>
              </a:ext>
            </a:extLst>
          </p:cNvPr>
          <p:cNvPicPr>
            <a:picLocks noChangeAspect="1"/>
          </p:cNvPicPr>
          <p:nvPr/>
        </p:nvPicPr>
        <p:blipFill>
          <a:blip r:embed="rId2"/>
          <a:stretch>
            <a:fillRect/>
          </a:stretch>
        </p:blipFill>
        <p:spPr>
          <a:xfrm>
            <a:off x="0" y="857251"/>
            <a:ext cx="9144000" cy="2362406"/>
          </a:xfrm>
          <a:prstGeom prst="rect">
            <a:avLst/>
          </a:prstGeom>
        </p:spPr>
      </p:pic>
      <p:pic>
        <p:nvPicPr>
          <p:cNvPr id="5" name="Picture 4">
            <a:extLst>
              <a:ext uri="{FF2B5EF4-FFF2-40B4-BE49-F238E27FC236}">
                <a16:creationId xmlns:a16="http://schemas.microsoft.com/office/drawing/2014/main" id="{BEC2AFC4-51A4-C242-8529-D20D4A11F06F}"/>
              </a:ext>
            </a:extLst>
          </p:cNvPr>
          <p:cNvPicPr>
            <a:picLocks noChangeAspect="1"/>
          </p:cNvPicPr>
          <p:nvPr/>
        </p:nvPicPr>
        <p:blipFill>
          <a:blip r:embed="rId3"/>
          <a:stretch>
            <a:fillRect/>
          </a:stretch>
        </p:blipFill>
        <p:spPr>
          <a:xfrm>
            <a:off x="125186" y="3189616"/>
            <a:ext cx="3456215" cy="2811134"/>
          </a:xfrm>
          <a:prstGeom prst="rect">
            <a:avLst/>
          </a:prstGeom>
        </p:spPr>
      </p:pic>
      <p:pic>
        <p:nvPicPr>
          <p:cNvPr id="6" name="Picture 5">
            <a:extLst>
              <a:ext uri="{FF2B5EF4-FFF2-40B4-BE49-F238E27FC236}">
                <a16:creationId xmlns:a16="http://schemas.microsoft.com/office/drawing/2014/main" id="{A5CBF6AD-6976-E84C-A37C-90925729CCD5}"/>
              </a:ext>
            </a:extLst>
          </p:cNvPr>
          <p:cNvPicPr>
            <a:picLocks noChangeAspect="1"/>
          </p:cNvPicPr>
          <p:nvPr/>
        </p:nvPicPr>
        <p:blipFill>
          <a:blip r:embed="rId4"/>
          <a:stretch>
            <a:fillRect/>
          </a:stretch>
        </p:blipFill>
        <p:spPr>
          <a:xfrm>
            <a:off x="4864894" y="3157538"/>
            <a:ext cx="3009900" cy="542925"/>
          </a:xfrm>
          <a:prstGeom prst="rect">
            <a:avLst/>
          </a:prstGeom>
        </p:spPr>
      </p:pic>
      <p:pic>
        <p:nvPicPr>
          <p:cNvPr id="7" name="Picture 6">
            <a:extLst>
              <a:ext uri="{FF2B5EF4-FFF2-40B4-BE49-F238E27FC236}">
                <a16:creationId xmlns:a16="http://schemas.microsoft.com/office/drawing/2014/main" id="{0B257050-4D8D-EB48-B859-99DB851AF636}"/>
              </a:ext>
            </a:extLst>
          </p:cNvPr>
          <p:cNvPicPr>
            <a:picLocks noChangeAspect="1"/>
          </p:cNvPicPr>
          <p:nvPr/>
        </p:nvPicPr>
        <p:blipFill>
          <a:blip r:embed="rId5"/>
          <a:stretch>
            <a:fillRect/>
          </a:stretch>
        </p:blipFill>
        <p:spPr>
          <a:xfrm>
            <a:off x="5003006" y="3867387"/>
            <a:ext cx="2733675" cy="866775"/>
          </a:xfrm>
          <a:prstGeom prst="rect">
            <a:avLst/>
          </a:prstGeom>
        </p:spPr>
      </p:pic>
      <p:pic>
        <p:nvPicPr>
          <p:cNvPr id="8" name="Picture 7">
            <a:extLst>
              <a:ext uri="{FF2B5EF4-FFF2-40B4-BE49-F238E27FC236}">
                <a16:creationId xmlns:a16="http://schemas.microsoft.com/office/drawing/2014/main" id="{5D8C6F5E-10EE-8F41-906D-74EB683DF9C4}"/>
              </a:ext>
            </a:extLst>
          </p:cNvPr>
          <p:cNvPicPr>
            <a:picLocks noChangeAspect="1"/>
          </p:cNvPicPr>
          <p:nvPr/>
        </p:nvPicPr>
        <p:blipFill>
          <a:blip r:embed="rId6"/>
          <a:stretch>
            <a:fillRect/>
          </a:stretch>
        </p:blipFill>
        <p:spPr>
          <a:xfrm>
            <a:off x="4572000" y="4892036"/>
            <a:ext cx="3771900" cy="1104900"/>
          </a:xfrm>
          <a:prstGeom prst="rect">
            <a:avLst/>
          </a:prstGeom>
        </p:spPr>
      </p:pic>
    </p:spTree>
    <p:extLst>
      <p:ext uri="{BB962C8B-B14F-4D97-AF65-F5344CB8AC3E}">
        <p14:creationId xmlns:p14="http://schemas.microsoft.com/office/powerpoint/2010/main" val="277910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2370" name="Rectangle 2">
            <a:extLst>
              <a:ext uri="{FF2B5EF4-FFF2-40B4-BE49-F238E27FC236}">
                <a16:creationId xmlns:a16="http://schemas.microsoft.com/office/drawing/2014/main" id="{A6B66466-2335-894F-8C9A-F1E15E14A290}"/>
              </a:ext>
            </a:extLst>
          </p:cNvPr>
          <p:cNvSpPr>
            <a:spLocks noGrp="1" noChangeArrowheads="1"/>
          </p:cNvSpPr>
          <p:nvPr>
            <p:ph type="title"/>
          </p:nvPr>
        </p:nvSpPr>
        <p:spPr>
          <a:xfrm>
            <a:off x="685800" y="156255"/>
            <a:ext cx="8183880" cy="1051560"/>
          </a:xfrm>
        </p:spPr>
        <p:txBody>
          <a:bodyPr/>
          <a:lstStyle/>
          <a:p>
            <a:r>
              <a:rPr lang="en-US" altLang="en-US" sz="3000" dirty="0"/>
              <a:t>Calculating a Correlation Coefficient</a:t>
            </a:r>
            <a:endParaRPr lang="el-GR" altLang="en-US" sz="3000" dirty="0"/>
          </a:p>
        </p:txBody>
      </p:sp>
      <p:sp>
        <p:nvSpPr>
          <p:cNvPr id="1082371" name="Text Box 3">
            <a:extLst>
              <a:ext uri="{FF2B5EF4-FFF2-40B4-BE49-F238E27FC236}">
                <a16:creationId xmlns:a16="http://schemas.microsoft.com/office/drawing/2014/main" id="{E0ED94B4-885E-FF41-A15C-4C60D661A78A}"/>
              </a:ext>
            </a:extLst>
          </p:cNvPr>
          <p:cNvSpPr txBox="1">
            <a:spLocks noChangeArrowheads="1"/>
          </p:cNvSpPr>
          <p:nvPr/>
        </p:nvSpPr>
        <p:spPr bwMode="auto">
          <a:xfrm>
            <a:off x="0" y="1828800"/>
            <a:ext cx="9144000" cy="3908823"/>
          </a:xfrm>
          <a:prstGeom prst="rect">
            <a:avLst/>
          </a:prstGeom>
          <a:solidFill>
            <a:schemeClr val="folHlink">
              <a:alpha val="30000"/>
            </a:schemeClr>
          </a:solidFill>
          <a:ln w="190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spcBef>
                <a:spcPct val="0"/>
              </a:spcBef>
            </a:pPr>
            <a:endParaRPr lang="en-US" altLang="en-US">
              <a:sym typeface="Symbol" pitchFamily="2" charset="2"/>
            </a:endParaRPr>
          </a:p>
        </p:txBody>
      </p:sp>
      <p:sp>
        <p:nvSpPr>
          <p:cNvPr id="1082372" name="Text Box 4">
            <a:extLst>
              <a:ext uri="{FF2B5EF4-FFF2-40B4-BE49-F238E27FC236}">
                <a16:creationId xmlns:a16="http://schemas.microsoft.com/office/drawing/2014/main" id="{0B345442-8B54-4F40-A1FE-D5EC36099399}"/>
              </a:ext>
            </a:extLst>
          </p:cNvPr>
          <p:cNvSpPr txBox="1">
            <a:spLocks noChangeArrowheads="1"/>
          </p:cNvSpPr>
          <p:nvPr/>
        </p:nvSpPr>
        <p:spPr bwMode="auto">
          <a:xfrm>
            <a:off x="252433" y="2415530"/>
            <a:ext cx="5501313" cy="27584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a:spcBef>
                <a:spcPct val="0"/>
              </a:spcBef>
              <a:defRPr sz="2400">
                <a:solidFill>
                  <a:schemeClr val="tx1"/>
                </a:solidFill>
                <a:latin typeface="Arial Narrow" panose="020B0604020202020204" pitchFamily="34" charset="0"/>
              </a:defRPr>
            </a:lvl1pPr>
            <a:lvl2pPr marL="914400" indent="-457200">
              <a:spcBef>
                <a:spcPct val="0"/>
              </a:spcBef>
              <a:defRPr sz="2400">
                <a:solidFill>
                  <a:schemeClr val="tx1"/>
                </a:solidFill>
                <a:latin typeface="Arial Narrow" panose="020B0604020202020204" pitchFamily="34" charset="0"/>
              </a:defRPr>
            </a:lvl2pPr>
            <a:lvl3pPr marL="1371600" indent="-457200">
              <a:spcBef>
                <a:spcPct val="0"/>
              </a:spcBef>
              <a:defRPr sz="2400">
                <a:solidFill>
                  <a:schemeClr val="tx1"/>
                </a:solidFill>
                <a:latin typeface="Arial Narrow" panose="020B0604020202020204" pitchFamily="34" charset="0"/>
              </a:defRPr>
            </a:lvl3pPr>
            <a:lvl4pPr marL="1828800" indent="-457200">
              <a:spcBef>
                <a:spcPct val="0"/>
              </a:spcBef>
              <a:defRPr sz="2400">
                <a:solidFill>
                  <a:schemeClr val="tx1"/>
                </a:solidFill>
                <a:latin typeface="Arial Narrow" panose="020B0604020202020204" pitchFamily="34" charset="0"/>
              </a:defRPr>
            </a:lvl4pPr>
            <a:lvl5pPr marL="2286000" indent="-457200">
              <a:spcBef>
                <a:spcPct val="0"/>
              </a:spcBef>
              <a:defRPr sz="2400">
                <a:solidFill>
                  <a:schemeClr val="tx1"/>
                </a:solidFill>
                <a:latin typeface="Arial Narrow" panose="020B0604020202020204" pitchFamily="34" charset="0"/>
              </a:defRPr>
            </a:lvl5pPr>
            <a:lvl6pPr marL="2743200" indent="-457200" fontAlgn="base">
              <a:spcBef>
                <a:spcPct val="0"/>
              </a:spcBef>
              <a:spcAft>
                <a:spcPct val="0"/>
              </a:spcAft>
              <a:defRPr sz="2400">
                <a:solidFill>
                  <a:schemeClr val="tx1"/>
                </a:solidFill>
                <a:latin typeface="Arial Narrow" panose="020B0604020202020204" pitchFamily="34" charset="0"/>
              </a:defRPr>
            </a:lvl6pPr>
            <a:lvl7pPr marL="3200400" indent="-457200" fontAlgn="base">
              <a:spcBef>
                <a:spcPct val="0"/>
              </a:spcBef>
              <a:spcAft>
                <a:spcPct val="0"/>
              </a:spcAft>
              <a:defRPr sz="2400">
                <a:solidFill>
                  <a:schemeClr val="tx1"/>
                </a:solidFill>
                <a:latin typeface="Arial Narrow" panose="020B0604020202020204" pitchFamily="34" charset="0"/>
              </a:defRPr>
            </a:lvl7pPr>
            <a:lvl8pPr marL="3657600" indent="-457200" fontAlgn="base">
              <a:spcBef>
                <a:spcPct val="0"/>
              </a:spcBef>
              <a:spcAft>
                <a:spcPct val="0"/>
              </a:spcAft>
              <a:defRPr sz="2400">
                <a:solidFill>
                  <a:schemeClr val="tx1"/>
                </a:solidFill>
                <a:latin typeface="Arial Narrow" panose="020B0604020202020204" pitchFamily="34" charset="0"/>
              </a:defRPr>
            </a:lvl8pPr>
            <a:lvl9pPr marL="4114800" indent="-457200" fontAlgn="base">
              <a:spcBef>
                <a:spcPct val="0"/>
              </a:spcBef>
              <a:spcAft>
                <a:spcPct val="0"/>
              </a:spcAft>
              <a:defRPr sz="2400">
                <a:solidFill>
                  <a:schemeClr val="tx1"/>
                </a:solidFill>
                <a:latin typeface="Arial Narrow" panose="020B0604020202020204" pitchFamily="34" charset="0"/>
              </a:defRPr>
            </a:lvl9pPr>
          </a:lstStyle>
          <a:p>
            <a:pPr>
              <a:spcBef>
                <a:spcPct val="30000"/>
              </a:spcBef>
              <a:buFontTx/>
              <a:buAutoNum type="arabicPeriod"/>
            </a:pPr>
            <a:r>
              <a:rPr lang="en-US" altLang="en-US" sz="1650" dirty="0">
                <a:latin typeface="Century" panose="02040604050505020304" pitchFamily="18" charset="0"/>
              </a:rPr>
              <a:t>Find the difference of the </a:t>
            </a:r>
            <a:r>
              <a:rPr lang="en-US" altLang="en-US" sz="1650" i="1" dirty="0">
                <a:latin typeface="Century" panose="02040604050505020304" pitchFamily="18" charset="0"/>
              </a:rPr>
              <a:t>x</a:t>
            </a:r>
            <a:r>
              <a:rPr lang="en-US" altLang="en-US" sz="1650" dirty="0">
                <a:latin typeface="Times New Roman" panose="02020603050405020304" pitchFamily="18" charset="0"/>
              </a:rPr>
              <a:t>-</a:t>
            </a:r>
            <a:r>
              <a:rPr lang="en-US" altLang="en-US" sz="1650" dirty="0">
                <a:latin typeface="Century" panose="02040604050505020304" pitchFamily="18" charset="0"/>
              </a:rPr>
              <a:t>values and mean of x.</a:t>
            </a:r>
          </a:p>
          <a:p>
            <a:pPr>
              <a:spcBef>
                <a:spcPct val="30000"/>
              </a:spcBef>
              <a:buFontTx/>
              <a:buAutoNum type="arabicPeriod"/>
            </a:pPr>
            <a:r>
              <a:rPr lang="en-US" altLang="en-US" sz="1650" dirty="0">
                <a:latin typeface="Century" panose="02040604050505020304" pitchFamily="18" charset="0"/>
              </a:rPr>
              <a:t>Find the difference of the </a:t>
            </a:r>
            <a:r>
              <a:rPr lang="en-US" altLang="en-US" sz="1650" i="1" dirty="0">
                <a:latin typeface="Century" panose="02040604050505020304" pitchFamily="18" charset="0"/>
              </a:rPr>
              <a:t>y</a:t>
            </a:r>
            <a:r>
              <a:rPr lang="en-US" altLang="en-US" sz="1650" dirty="0">
                <a:latin typeface="Times New Roman" panose="02020603050405020304" pitchFamily="18" charset="0"/>
              </a:rPr>
              <a:t>-</a:t>
            </a:r>
            <a:r>
              <a:rPr lang="en-US" altLang="en-US" sz="1650" dirty="0">
                <a:latin typeface="Century" panose="02040604050505020304" pitchFamily="18" charset="0"/>
              </a:rPr>
              <a:t>values and mean of y.</a:t>
            </a:r>
            <a:endParaRPr lang="en-US" altLang="en-US" sz="1650" dirty="0">
              <a:latin typeface="Century" panose="02040604050505020304" pitchFamily="18" charset="0"/>
              <a:sym typeface="Symbol" pitchFamily="2" charset="2"/>
            </a:endParaRPr>
          </a:p>
          <a:p>
            <a:pPr>
              <a:spcBef>
                <a:spcPct val="30000"/>
              </a:spcBef>
              <a:buFontTx/>
              <a:buAutoNum type="arabicPeriod"/>
            </a:pPr>
            <a:r>
              <a:rPr lang="en-US" altLang="en-US" sz="1650" dirty="0">
                <a:latin typeface="Century" panose="02040604050505020304" pitchFamily="18" charset="0"/>
              </a:rPr>
              <a:t>Multiply each result from step 1 by its corresponding result from step 2</a:t>
            </a:r>
            <a:endParaRPr lang="en-US" altLang="en-US" sz="1650" dirty="0">
              <a:latin typeface="Century" panose="02040604050505020304" pitchFamily="18" charset="0"/>
              <a:sym typeface="Symbol" pitchFamily="2" charset="2"/>
            </a:endParaRPr>
          </a:p>
          <a:p>
            <a:pPr>
              <a:spcBef>
                <a:spcPct val="30000"/>
              </a:spcBef>
              <a:buFontTx/>
              <a:buAutoNum type="arabicPeriod"/>
            </a:pPr>
            <a:r>
              <a:rPr lang="en-US" altLang="en-US" sz="1650" dirty="0">
                <a:latin typeface="Century" panose="02040604050505020304" pitchFamily="18" charset="0"/>
                <a:sym typeface="Symbol" pitchFamily="2" charset="2"/>
              </a:rPr>
              <a:t>F</a:t>
            </a:r>
            <a:r>
              <a:rPr lang="en-US" altLang="en-US" sz="1650" dirty="0">
                <a:latin typeface="Century" panose="02040604050505020304" pitchFamily="18" charset="0"/>
              </a:rPr>
              <a:t>ind the sum of all above values of step 3.</a:t>
            </a:r>
            <a:endParaRPr lang="en-US" altLang="en-US" sz="1650" dirty="0">
              <a:latin typeface="Century" panose="02040604050505020304" pitchFamily="18" charset="0"/>
              <a:sym typeface="Symbol" pitchFamily="2" charset="2"/>
            </a:endParaRPr>
          </a:p>
          <a:p>
            <a:pPr>
              <a:spcBef>
                <a:spcPct val="30000"/>
              </a:spcBef>
              <a:buFontTx/>
              <a:buAutoNum type="arabicPeriod"/>
            </a:pPr>
            <a:r>
              <a:rPr lang="en-US" altLang="en-US" sz="1650" dirty="0">
                <a:latin typeface="Century" panose="02040604050505020304" pitchFamily="18" charset="0"/>
                <a:sym typeface="Symbol" pitchFamily="2" charset="2"/>
              </a:rPr>
              <a:t>F</a:t>
            </a:r>
            <a:r>
              <a:rPr lang="en-US" altLang="en-US" sz="1650" dirty="0">
                <a:latin typeface="Century" panose="02040604050505020304" pitchFamily="18" charset="0"/>
              </a:rPr>
              <a:t>ind the product of number of pairs take away 1 and standard deviation of x and y.</a:t>
            </a:r>
            <a:endParaRPr lang="en-US" altLang="en-US" sz="1650" dirty="0">
              <a:latin typeface="Century" panose="02040604050505020304" pitchFamily="18" charset="0"/>
              <a:sym typeface="Symbol" pitchFamily="2" charset="2"/>
            </a:endParaRPr>
          </a:p>
          <a:p>
            <a:pPr>
              <a:spcBef>
                <a:spcPct val="30000"/>
              </a:spcBef>
              <a:buFontTx/>
              <a:buAutoNum type="arabicPeriod"/>
            </a:pPr>
            <a:r>
              <a:rPr lang="en-US" altLang="en-US" sz="1650" dirty="0">
                <a:latin typeface="Century" panose="02040604050505020304" pitchFamily="18" charset="0"/>
                <a:sym typeface="Symbol" pitchFamily="2" charset="2"/>
              </a:rPr>
              <a:t>Use this formula to calculate the correlation coefficient.</a:t>
            </a:r>
          </a:p>
        </p:txBody>
      </p:sp>
      <p:sp>
        <p:nvSpPr>
          <p:cNvPr id="1082374" name="Text Box 6">
            <a:extLst>
              <a:ext uri="{FF2B5EF4-FFF2-40B4-BE49-F238E27FC236}">
                <a16:creationId xmlns:a16="http://schemas.microsoft.com/office/drawing/2014/main" id="{0E7BDD6B-0637-4B4C-9F19-07008221BABC}"/>
              </a:ext>
            </a:extLst>
          </p:cNvPr>
          <p:cNvSpPr txBox="1">
            <a:spLocks noChangeArrowheads="1"/>
          </p:cNvSpPr>
          <p:nvPr/>
        </p:nvSpPr>
        <p:spPr bwMode="auto">
          <a:xfrm>
            <a:off x="1428750" y="1828800"/>
            <a:ext cx="61722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b="1"/>
              <a:t>Calculating a Correlation Coefficient</a:t>
            </a:r>
            <a:endParaRPr lang="el-GR" altLang="en-US" b="1"/>
          </a:p>
        </p:txBody>
      </p:sp>
      <mc:AlternateContent xmlns:mc="http://schemas.openxmlformats.org/markup-compatibility/2006" xmlns:a14="http://schemas.microsoft.com/office/drawing/2010/main">
        <mc:Choice Requires="a14">
          <p:sp>
            <p:nvSpPr>
              <p:cNvPr id="1082380" name="Object 12">
                <a:extLst>
                  <a:ext uri="{FF2B5EF4-FFF2-40B4-BE49-F238E27FC236}">
                    <a16:creationId xmlns:a16="http://schemas.microsoft.com/office/drawing/2014/main" id="{151FC983-04C7-2C4F-A6E5-CF7D7C54E945}"/>
                  </a:ext>
                </a:extLst>
              </p:cNvPr>
              <p:cNvSpPr txBox="1"/>
              <p:nvPr/>
            </p:nvSpPr>
            <p:spPr bwMode="auto">
              <a:xfrm>
                <a:off x="5985898" y="2438996"/>
                <a:ext cx="810755" cy="439341"/>
              </a:xfrm>
              <a:prstGeom prst="rect">
                <a:avLst/>
              </a:prstGeom>
              <a:noFill/>
              <a:ln>
                <a:noFill/>
              </a:ln>
              <a:effectLst/>
            </p:spPr>
            <p:txBody>
              <a:bodyPr>
                <a:normAutofit/>
              </a:bodyPr>
              <a:lstStyle/>
              <a:p>
                <a:pPr/>
                <a14:m>
                  <m:oMathPara xmlns:m="http://schemas.openxmlformats.org/officeDocument/2006/math">
                    <m:oMathParaPr>
                      <m:jc m:val="left"/>
                    </m:oMathParaPr>
                    <m:oMath xmlns:m="http://schemas.openxmlformats.org/officeDocument/2006/math">
                      <m:r>
                        <a:rPr lang="en-AU" i="1">
                          <a:solidFill>
                            <a:srgbClr val="000000"/>
                          </a:solidFill>
                          <a:latin typeface="Cambria Math" panose="02040503050406030204" pitchFamily="18" charset="0"/>
                        </a:rPr>
                        <m:t>𝑥</m:t>
                      </m:r>
                      <m:r>
                        <a:rPr lang="en-AU" i="1">
                          <a:solidFill>
                            <a:srgbClr val="000000"/>
                          </a:solidFill>
                          <a:latin typeface="Cambria Math" panose="02040503050406030204" pitchFamily="18" charset="0"/>
                        </a:rPr>
                        <m:t>−</m:t>
                      </m:r>
                      <m:acc>
                        <m:accPr>
                          <m:chr m:val="̅"/>
                          <m:ctrlPr>
                            <a:rPr lang="en-AU" i="1">
                              <a:solidFill>
                                <a:srgbClr val="000000"/>
                              </a:solidFill>
                              <a:latin typeface="Cambria Math" panose="02040503050406030204" pitchFamily="18" charset="0"/>
                            </a:rPr>
                          </m:ctrlPr>
                        </m:accPr>
                        <m:e>
                          <m:r>
                            <a:rPr lang="en-AU" i="1">
                              <a:solidFill>
                                <a:srgbClr val="000000"/>
                              </a:solidFill>
                              <a:latin typeface="Cambria Math" panose="02040503050406030204" pitchFamily="18" charset="0"/>
                            </a:rPr>
                            <m:t>𝑥</m:t>
                          </m:r>
                        </m:e>
                      </m:acc>
                    </m:oMath>
                  </m:oMathPara>
                </a14:m>
                <a:endParaRPr lang="en-AU" dirty="0"/>
              </a:p>
            </p:txBody>
          </p:sp>
        </mc:Choice>
        <mc:Fallback xmlns="">
          <p:sp>
            <p:nvSpPr>
              <p:cNvPr id="1082380" name="Object 12">
                <a:extLst>
                  <a:ext uri="{FF2B5EF4-FFF2-40B4-BE49-F238E27FC236}">
                    <a16:creationId xmlns:a16="http://schemas.microsoft.com/office/drawing/2014/main" id="{151FC983-04C7-2C4F-A6E5-CF7D7C54E945}"/>
                  </a:ext>
                </a:extLst>
              </p:cNvPr>
              <p:cNvSpPr txBox="1">
                <a:spLocks noRot="1" noChangeAspect="1" noMove="1" noResize="1" noEditPoints="1" noAdjustHandles="1" noChangeArrowheads="1" noChangeShapeType="1" noTextEdit="1"/>
              </p:cNvSpPr>
              <p:nvPr/>
            </p:nvSpPr>
            <p:spPr bwMode="auto">
              <a:xfrm>
                <a:off x="5985898" y="2438996"/>
                <a:ext cx="810755" cy="439341"/>
              </a:xfrm>
              <a:prstGeom prst="rect">
                <a:avLst/>
              </a:prstGeom>
              <a:blipFill>
                <a:blip r:embed="rId3"/>
                <a:stretch>
                  <a:fillRect r="-20301"/>
                </a:stretch>
              </a:blipFill>
              <a:ln>
                <a:noFill/>
              </a:ln>
              <a:effectLst/>
            </p:spPr>
            <p:txBody>
              <a:bodyPr/>
              <a:lstStyle/>
              <a:p>
                <a:r>
                  <a:rPr lang="en-AU">
                    <a:noFill/>
                  </a:rPr>
                  <a:t> </a:t>
                </a:r>
              </a:p>
            </p:txBody>
          </p:sp>
        </mc:Fallback>
      </mc:AlternateContent>
      <mc:AlternateContent xmlns:mc="http://schemas.openxmlformats.org/markup-compatibility/2006" xmlns:a14="http://schemas.microsoft.com/office/drawing/2010/main">
        <mc:Choice Requires="a14">
          <p:sp>
            <p:nvSpPr>
              <p:cNvPr id="1082381" name="Object 13">
                <a:extLst>
                  <a:ext uri="{FF2B5EF4-FFF2-40B4-BE49-F238E27FC236}">
                    <a16:creationId xmlns:a16="http://schemas.microsoft.com/office/drawing/2014/main" id="{5009ECBF-8725-C042-B4AD-8003914A1313}"/>
                  </a:ext>
                </a:extLst>
              </p:cNvPr>
              <p:cNvSpPr txBox="1"/>
              <p:nvPr/>
            </p:nvSpPr>
            <p:spPr bwMode="auto">
              <a:xfrm>
                <a:off x="5967766" y="2783264"/>
                <a:ext cx="795902" cy="314325"/>
              </a:xfrm>
              <a:prstGeom prst="rect">
                <a:avLst/>
              </a:prstGeom>
              <a:noFill/>
              <a:ln>
                <a:noFill/>
              </a:ln>
              <a:effectLst/>
            </p:spPr>
            <p:txBody>
              <a:bodyPr>
                <a:noAutofit/>
              </a:bodyPr>
              <a:lstStyle/>
              <a:p>
                <a:pPr/>
                <a14:m>
                  <m:oMathPara xmlns:m="http://schemas.openxmlformats.org/officeDocument/2006/math">
                    <m:oMathParaPr>
                      <m:jc m:val="left"/>
                    </m:oMathParaPr>
                    <m:oMath xmlns:m="http://schemas.openxmlformats.org/officeDocument/2006/math">
                      <m:r>
                        <a:rPr lang="en-AU" i="1">
                          <a:solidFill>
                            <a:srgbClr val="000000"/>
                          </a:solidFill>
                          <a:latin typeface="Cambria Math" panose="02040503050406030204" pitchFamily="18" charset="0"/>
                        </a:rPr>
                        <m:t>𝑦</m:t>
                      </m:r>
                      <m:r>
                        <a:rPr lang="en-AU" dirty="0">
                          <a:latin typeface="Cambria Math" panose="02040503050406030204" pitchFamily="18" charset="0"/>
                        </a:rPr>
                        <m:t>−</m:t>
                      </m:r>
                      <m:acc>
                        <m:accPr>
                          <m:chr m:val="̅"/>
                          <m:ctrlPr>
                            <a:rPr lang="en-AU" i="1" dirty="0">
                              <a:solidFill>
                                <a:srgbClr val="836967"/>
                              </a:solidFill>
                              <a:latin typeface="Cambria Math" panose="02040503050406030204" pitchFamily="18" charset="0"/>
                            </a:rPr>
                          </m:ctrlPr>
                        </m:accPr>
                        <m:e>
                          <m:r>
                            <a:rPr lang="en-AU" i="1" dirty="0">
                              <a:latin typeface="Cambria Math" panose="02040503050406030204" pitchFamily="18" charset="0"/>
                            </a:rPr>
                            <m:t>𝑦</m:t>
                          </m:r>
                        </m:e>
                      </m:acc>
                    </m:oMath>
                  </m:oMathPara>
                </a14:m>
                <a:endParaRPr lang="en-AU" dirty="0"/>
              </a:p>
            </p:txBody>
          </p:sp>
        </mc:Choice>
        <mc:Fallback xmlns="">
          <p:sp>
            <p:nvSpPr>
              <p:cNvPr id="1082381" name="Object 13">
                <a:extLst>
                  <a:ext uri="{FF2B5EF4-FFF2-40B4-BE49-F238E27FC236}">
                    <a16:creationId xmlns:a16="http://schemas.microsoft.com/office/drawing/2014/main" id="{5009ECBF-8725-C042-B4AD-8003914A1313}"/>
                  </a:ext>
                </a:extLst>
              </p:cNvPr>
              <p:cNvSpPr txBox="1">
                <a:spLocks noRot="1" noChangeAspect="1" noMove="1" noResize="1" noEditPoints="1" noAdjustHandles="1" noChangeArrowheads="1" noChangeShapeType="1" noTextEdit="1"/>
              </p:cNvSpPr>
              <p:nvPr/>
            </p:nvSpPr>
            <p:spPr bwMode="auto">
              <a:xfrm>
                <a:off x="5967766" y="2783264"/>
                <a:ext cx="795902" cy="314325"/>
              </a:xfrm>
              <a:prstGeom prst="rect">
                <a:avLst/>
              </a:prstGeom>
              <a:blipFill>
                <a:blip r:embed="rId4"/>
                <a:stretch>
                  <a:fillRect r="-21374" b="-27451"/>
                </a:stretch>
              </a:blipFill>
              <a:ln>
                <a:noFill/>
              </a:ln>
              <a:effectLst/>
            </p:spPr>
            <p:txBody>
              <a:bodyPr/>
              <a:lstStyle/>
              <a:p>
                <a:r>
                  <a:rPr lang="en-AU">
                    <a:noFill/>
                  </a:rPr>
                  <a:t> </a:t>
                </a:r>
              </a:p>
            </p:txBody>
          </p:sp>
        </mc:Fallback>
      </mc:AlternateContent>
      <mc:AlternateContent xmlns:mc="http://schemas.openxmlformats.org/markup-compatibility/2006" xmlns:a14="http://schemas.microsoft.com/office/drawing/2010/main">
        <mc:Choice Requires="a14">
          <p:sp>
            <p:nvSpPr>
              <p:cNvPr id="1082382" name="Object 14">
                <a:extLst>
                  <a:ext uri="{FF2B5EF4-FFF2-40B4-BE49-F238E27FC236}">
                    <a16:creationId xmlns:a16="http://schemas.microsoft.com/office/drawing/2014/main" id="{216CCE1D-AEA5-CB48-8518-7F2EDA58F9A8}"/>
                  </a:ext>
                </a:extLst>
              </p:cNvPr>
              <p:cNvSpPr txBox="1"/>
              <p:nvPr/>
            </p:nvSpPr>
            <p:spPr bwMode="auto">
              <a:xfrm>
                <a:off x="5910231" y="3134081"/>
                <a:ext cx="1772843" cy="400050"/>
              </a:xfrm>
              <a:prstGeom prst="rect">
                <a:avLst/>
              </a:prstGeom>
              <a:noFill/>
              <a:ln>
                <a:noFill/>
              </a:ln>
              <a:effectLst/>
            </p:spPr>
            <p:txBody>
              <a:bodyPr>
                <a:normAutofit/>
              </a:bodyPr>
              <a:lstStyle/>
              <a:p>
                <a14:m>
                  <m:oMath xmlns:m="http://schemas.openxmlformats.org/officeDocument/2006/math">
                    <m:r>
                      <a:rPr lang="en-AU" i="1">
                        <a:solidFill>
                          <a:srgbClr val="000000"/>
                        </a:solidFill>
                        <a:latin typeface="Cambria Math" panose="02040503050406030204" pitchFamily="18" charset="0"/>
                      </a:rPr>
                      <m:t>(</m:t>
                    </m:r>
                    <m:r>
                      <a:rPr lang="en-AU" i="1">
                        <a:solidFill>
                          <a:srgbClr val="000000"/>
                        </a:solidFill>
                        <a:latin typeface="Cambria Math" panose="02040503050406030204" pitchFamily="18" charset="0"/>
                      </a:rPr>
                      <m:t>𝑥</m:t>
                    </m:r>
                    <m:r>
                      <a:rPr lang="en-AU" i="1">
                        <a:solidFill>
                          <a:srgbClr val="000000"/>
                        </a:solidFill>
                        <a:latin typeface="Cambria Math" panose="02040503050406030204" pitchFamily="18" charset="0"/>
                      </a:rPr>
                      <m:t>−</m:t>
                    </m:r>
                    <m:acc>
                      <m:accPr>
                        <m:chr m:val="̅"/>
                        <m:ctrlPr>
                          <a:rPr lang="en-AU" i="1">
                            <a:solidFill>
                              <a:srgbClr val="000000"/>
                            </a:solidFill>
                            <a:latin typeface="Cambria Math" panose="02040503050406030204" pitchFamily="18" charset="0"/>
                          </a:rPr>
                        </m:ctrlPr>
                      </m:accPr>
                      <m:e>
                        <m:r>
                          <a:rPr lang="en-AU" i="1">
                            <a:solidFill>
                              <a:srgbClr val="000000"/>
                            </a:solidFill>
                            <a:latin typeface="Cambria Math" panose="02040503050406030204" pitchFamily="18" charset="0"/>
                          </a:rPr>
                          <m:t>𝑥</m:t>
                        </m:r>
                      </m:e>
                    </m:acc>
                  </m:oMath>
                </a14:m>
                <a:r>
                  <a:rPr lang="en-AU" dirty="0"/>
                  <a:t>)(</a:t>
                </a:r>
                <a14:m>
                  <m:oMath xmlns:m="http://schemas.openxmlformats.org/officeDocument/2006/math">
                    <m:r>
                      <a:rPr lang="en-AU" i="1">
                        <a:solidFill>
                          <a:srgbClr val="000000"/>
                        </a:solidFill>
                        <a:latin typeface="Cambria Math" panose="02040503050406030204" pitchFamily="18" charset="0"/>
                      </a:rPr>
                      <m:t>𝑦</m:t>
                    </m:r>
                    <m:r>
                      <a:rPr lang="en-AU" dirty="0">
                        <a:latin typeface="Cambria Math" panose="02040503050406030204" pitchFamily="18" charset="0"/>
                      </a:rPr>
                      <m:t>−</m:t>
                    </m:r>
                    <m:acc>
                      <m:accPr>
                        <m:chr m:val="̅"/>
                        <m:ctrlPr>
                          <a:rPr lang="en-AU" i="1" dirty="0">
                            <a:solidFill>
                              <a:srgbClr val="836967"/>
                            </a:solidFill>
                            <a:latin typeface="Cambria Math" panose="02040503050406030204" pitchFamily="18" charset="0"/>
                          </a:rPr>
                        </m:ctrlPr>
                      </m:accPr>
                      <m:e>
                        <m:r>
                          <a:rPr lang="en-AU" i="1" dirty="0">
                            <a:latin typeface="Cambria Math" panose="02040503050406030204" pitchFamily="18" charset="0"/>
                          </a:rPr>
                          <m:t>𝑦</m:t>
                        </m:r>
                      </m:e>
                    </m:acc>
                    <m:r>
                      <a:rPr lang="en-AU" i="1" dirty="0">
                        <a:latin typeface="Cambria Math" panose="02040503050406030204" pitchFamily="18" charset="0"/>
                      </a:rPr>
                      <m:t>)</m:t>
                    </m:r>
                  </m:oMath>
                </a14:m>
                <a:endParaRPr lang="en-AU" dirty="0"/>
              </a:p>
              <a:p>
                <a:endParaRPr lang="en-AU" dirty="0"/>
              </a:p>
            </p:txBody>
          </p:sp>
        </mc:Choice>
        <mc:Fallback xmlns="">
          <p:sp>
            <p:nvSpPr>
              <p:cNvPr id="1082382" name="Object 14">
                <a:extLst>
                  <a:ext uri="{FF2B5EF4-FFF2-40B4-BE49-F238E27FC236}">
                    <a16:creationId xmlns:a16="http://schemas.microsoft.com/office/drawing/2014/main" id="{216CCE1D-AEA5-CB48-8518-7F2EDA58F9A8}"/>
                  </a:ext>
                </a:extLst>
              </p:cNvPr>
              <p:cNvSpPr txBox="1">
                <a:spLocks noRot="1" noChangeAspect="1" noMove="1" noResize="1" noEditPoints="1" noAdjustHandles="1" noChangeArrowheads="1" noChangeShapeType="1" noTextEdit="1"/>
              </p:cNvSpPr>
              <p:nvPr/>
            </p:nvSpPr>
            <p:spPr bwMode="auto">
              <a:xfrm>
                <a:off x="5910231" y="3134081"/>
                <a:ext cx="1772843" cy="400050"/>
              </a:xfrm>
              <a:prstGeom prst="rect">
                <a:avLst/>
              </a:prstGeom>
              <a:blipFill>
                <a:blip r:embed="rId5"/>
                <a:stretch>
                  <a:fillRect l="-1034" t="-7576" b="-15152"/>
                </a:stretch>
              </a:blipFill>
              <a:ln>
                <a:noFill/>
              </a:ln>
              <a:effectLst/>
            </p:spPr>
            <p:txBody>
              <a:bodyPr/>
              <a:lstStyle/>
              <a:p>
                <a:r>
                  <a:rPr lang="en-AU">
                    <a:noFill/>
                  </a:rPr>
                  <a:t> </a:t>
                </a:r>
              </a:p>
            </p:txBody>
          </p:sp>
        </mc:Fallback>
      </mc:AlternateContent>
      <mc:AlternateContent xmlns:mc="http://schemas.openxmlformats.org/markup-compatibility/2006" xmlns:a14="http://schemas.microsoft.com/office/drawing/2010/main">
        <mc:Choice Requires="a14">
          <p:sp>
            <p:nvSpPr>
              <p:cNvPr id="1082383" name="Object 15">
                <a:extLst>
                  <a:ext uri="{FF2B5EF4-FFF2-40B4-BE49-F238E27FC236}">
                    <a16:creationId xmlns:a16="http://schemas.microsoft.com/office/drawing/2014/main" id="{D63CB662-A15E-054A-9A36-7FF2670338E4}"/>
                  </a:ext>
                </a:extLst>
              </p:cNvPr>
              <p:cNvSpPr txBox="1"/>
              <p:nvPr/>
            </p:nvSpPr>
            <p:spPr bwMode="auto">
              <a:xfrm>
                <a:off x="5910020" y="3541031"/>
                <a:ext cx="2089365" cy="295275"/>
              </a:xfrm>
              <a:prstGeom prst="rect">
                <a:avLst/>
              </a:prstGeom>
              <a:noFill/>
              <a:ln>
                <a:noFill/>
              </a:ln>
              <a:effectLst/>
            </p:spPr>
            <p:txBody>
              <a:bodyPr>
                <a:noAutofit/>
              </a:bodyPr>
              <a:lstStyle/>
              <a:p>
                <a:pPr/>
                <a14:m>
                  <m:oMathPara xmlns:m="http://schemas.openxmlformats.org/officeDocument/2006/math">
                    <m:oMathParaPr>
                      <m:jc m:val="left"/>
                    </m:oMathParaPr>
                    <m:oMath xmlns:m="http://schemas.openxmlformats.org/officeDocument/2006/math">
                      <m:r>
                        <a:rPr lang="en-AU" i="1">
                          <a:solidFill>
                            <a:srgbClr val="000000"/>
                          </a:solidFill>
                          <a:latin typeface="Cambria Math" panose="02040503050406030204" pitchFamily="18" charset="0"/>
                        </a:rPr>
                        <m:t>∑(</m:t>
                      </m:r>
                      <m:r>
                        <a:rPr lang="en-AU" i="1">
                          <a:solidFill>
                            <a:srgbClr val="000000"/>
                          </a:solidFill>
                          <a:latin typeface="Cambria Math" panose="02040503050406030204" pitchFamily="18" charset="0"/>
                        </a:rPr>
                        <m:t>𝑥</m:t>
                      </m:r>
                      <m:r>
                        <a:rPr lang="en-AU" i="1">
                          <a:solidFill>
                            <a:srgbClr val="000000"/>
                          </a:solidFill>
                          <a:latin typeface="Cambria Math" panose="02040503050406030204" pitchFamily="18" charset="0"/>
                        </a:rPr>
                        <m:t>−</m:t>
                      </m:r>
                      <m:acc>
                        <m:accPr>
                          <m:chr m:val="̅"/>
                          <m:ctrlPr>
                            <a:rPr lang="en-AU" i="1">
                              <a:solidFill>
                                <a:srgbClr val="000000"/>
                              </a:solidFill>
                              <a:latin typeface="Cambria Math" panose="02040503050406030204" pitchFamily="18" charset="0"/>
                            </a:rPr>
                          </m:ctrlPr>
                        </m:accPr>
                        <m:e>
                          <m:r>
                            <a:rPr lang="en-AU" i="1">
                              <a:solidFill>
                                <a:srgbClr val="000000"/>
                              </a:solidFill>
                              <a:latin typeface="Cambria Math" panose="02040503050406030204" pitchFamily="18" charset="0"/>
                            </a:rPr>
                            <m:t>𝑥</m:t>
                          </m:r>
                        </m:e>
                      </m:acc>
                      <m:r>
                        <m:rPr>
                          <m:nor/>
                        </m:rPr>
                        <a:rPr lang="en-AU" dirty="0"/>
                        <m:t>)(</m:t>
                      </m:r>
                      <m:r>
                        <a:rPr lang="en-AU" i="1">
                          <a:solidFill>
                            <a:srgbClr val="000000"/>
                          </a:solidFill>
                          <a:latin typeface="Cambria Math" panose="02040503050406030204" pitchFamily="18" charset="0"/>
                        </a:rPr>
                        <m:t>𝑦</m:t>
                      </m:r>
                      <m:r>
                        <a:rPr lang="en-AU" dirty="0">
                          <a:latin typeface="Cambria Math" panose="02040503050406030204" pitchFamily="18" charset="0"/>
                        </a:rPr>
                        <m:t>−</m:t>
                      </m:r>
                      <m:acc>
                        <m:accPr>
                          <m:chr m:val="̅"/>
                          <m:ctrlPr>
                            <a:rPr lang="en-AU" i="1" dirty="0">
                              <a:solidFill>
                                <a:srgbClr val="836967"/>
                              </a:solidFill>
                              <a:latin typeface="Cambria Math" panose="02040503050406030204" pitchFamily="18" charset="0"/>
                            </a:rPr>
                          </m:ctrlPr>
                        </m:accPr>
                        <m:e>
                          <m:r>
                            <a:rPr lang="en-AU" i="1" dirty="0">
                              <a:latin typeface="Cambria Math" panose="02040503050406030204" pitchFamily="18" charset="0"/>
                            </a:rPr>
                            <m:t>𝑦</m:t>
                          </m:r>
                        </m:e>
                      </m:acc>
                      <m:r>
                        <a:rPr lang="en-AU" i="1" dirty="0">
                          <a:latin typeface="Cambria Math" panose="02040503050406030204" pitchFamily="18" charset="0"/>
                        </a:rPr>
                        <m:t>)</m:t>
                      </m:r>
                    </m:oMath>
                  </m:oMathPara>
                </a14:m>
                <a:endParaRPr lang="en-AU" dirty="0"/>
              </a:p>
              <a:p>
                <a:endParaRPr lang="en-AU" dirty="0"/>
              </a:p>
            </p:txBody>
          </p:sp>
        </mc:Choice>
        <mc:Fallback xmlns="">
          <p:sp>
            <p:nvSpPr>
              <p:cNvPr id="1082383" name="Object 15">
                <a:extLst>
                  <a:ext uri="{FF2B5EF4-FFF2-40B4-BE49-F238E27FC236}">
                    <a16:creationId xmlns:a16="http://schemas.microsoft.com/office/drawing/2014/main" id="{D63CB662-A15E-054A-9A36-7FF2670338E4}"/>
                  </a:ext>
                </a:extLst>
              </p:cNvPr>
              <p:cNvSpPr txBox="1">
                <a:spLocks noRot="1" noChangeAspect="1" noMove="1" noResize="1" noEditPoints="1" noAdjustHandles="1" noChangeArrowheads="1" noChangeShapeType="1" noTextEdit="1"/>
              </p:cNvSpPr>
              <p:nvPr/>
            </p:nvSpPr>
            <p:spPr bwMode="auto">
              <a:xfrm>
                <a:off x="5910020" y="3541031"/>
                <a:ext cx="2089365" cy="295275"/>
              </a:xfrm>
              <a:prstGeom prst="rect">
                <a:avLst/>
              </a:prstGeom>
              <a:blipFill>
                <a:blip r:embed="rId6"/>
                <a:stretch>
                  <a:fillRect l="-875" b="-43750"/>
                </a:stretch>
              </a:blipFill>
              <a:ln>
                <a:noFill/>
              </a:ln>
              <a:effectLst/>
            </p:spPr>
            <p:txBody>
              <a:bodyPr/>
              <a:lstStyle/>
              <a:p>
                <a:r>
                  <a:rPr lang="en-AU">
                    <a:noFill/>
                  </a:rPr>
                  <a:t> </a:t>
                </a:r>
              </a:p>
            </p:txBody>
          </p:sp>
        </mc:Fallback>
      </mc:AlternateContent>
      <mc:AlternateContent xmlns:mc="http://schemas.openxmlformats.org/markup-compatibility/2006" xmlns:a14="http://schemas.microsoft.com/office/drawing/2010/main">
        <mc:Choice Requires="a14">
          <p:sp>
            <p:nvSpPr>
              <p:cNvPr id="1082384" name="Object 16">
                <a:extLst>
                  <a:ext uri="{FF2B5EF4-FFF2-40B4-BE49-F238E27FC236}">
                    <a16:creationId xmlns:a16="http://schemas.microsoft.com/office/drawing/2014/main" id="{344C6E8F-8E5A-604A-9466-7E9687AF785C}"/>
                  </a:ext>
                </a:extLst>
              </p:cNvPr>
              <p:cNvSpPr txBox="1"/>
              <p:nvPr/>
            </p:nvSpPr>
            <p:spPr bwMode="auto">
              <a:xfrm>
                <a:off x="5910231" y="3897435"/>
                <a:ext cx="1331352" cy="580601"/>
              </a:xfrm>
              <a:prstGeom prst="rect">
                <a:avLst/>
              </a:prstGeom>
              <a:noFill/>
              <a:ln>
                <a:noFill/>
              </a:ln>
              <a:effectLst/>
            </p:spPr>
            <p:txBody>
              <a:bodyPr>
                <a:normAutofit fontScale="92500"/>
              </a:bodyPr>
              <a:lstStyle/>
              <a:p>
                <a:pPr/>
                <a14:m>
                  <m:oMathPara xmlns:m="http://schemas.openxmlformats.org/officeDocument/2006/math">
                    <m:oMathParaPr>
                      <m:jc m:val="left"/>
                    </m:oMathParaPr>
                    <m:oMath xmlns:m="http://schemas.openxmlformats.org/officeDocument/2006/math">
                      <m:d>
                        <m:dPr>
                          <m:ctrlPr>
                            <a:rPr lang="en-AU" i="1">
                              <a:solidFill>
                                <a:srgbClr val="000000"/>
                              </a:solidFill>
                              <a:latin typeface="Cambria Math" panose="02040503050406030204" pitchFamily="18" charset="0"/>
                            </a:rPr>
                          </m:ctrlPr>
                        </m:dPr>
                        <m:e>
                          <m:r>
                            <a:rPr lang="en-AU" i="1">
                              <a:solidFill>
                                <a:srgbClr val="000000"/>
                              </a:solidFill>
                              <a:latin typeface="Cambria Math" panose="02040503050406030204" pitchFamily="18" charset="0"/>
                            </a:rPr>
                            <m:t>𝑛</m:t>
                          </m:r>
                          <m:r>
                            <a:rPr lang="en-AU" i="1">
                              <a:solidFill>
                                <a:srgbClr val="000000"/>
                              </a:solidFill>
                              <a:latin typeface="Cambria Math" panose="02040503050406030204" pitchFamily="18" charset="0"/>
                            </a:rPr>
                            <m:t>−1</m:t>
                          </m:r>
                        </m:e>
                      </m:d>
                      <m:sSub>
                        <m:sSubPr>
                          <m:ctrlPr>
                            <a:rPr lang="en-AU" i="1">
                              <a:solidFill>
                                <a:srgbClr val="000000"/>
                              </a:solidFill>
                              <a:latin typeface="Cambria Math" panose="02040503050406030204" pitchFamily="18" charset="0"/>
                            </a:rPr>
                          </m:ctrlPr>
                        </m:sSubPr>
                        <m:e>
                          <m:r>
                            <a:rPr lang="en-AU" i="1">
                              <a:solidFill>
                                <a:srgbClr val="000000"/>
                              </a:solidFill>
                              <a:latin typeface="Cambria Math" panose="02040503050406030204" pitchFamily="18" charset="0"/>
                            </a:rPr>
                            <m:t>𝑠</m:t>
                          </m:r>
                        </m:e>
                        <m:sub>
                          <m:r>
                            <a:rPr lang="en-AU" i="1">
                              <a:solidFill>
                                <a:srgbClr val="000000"/>
                              </a:solidFill>
                              <a:latin typeface="Cambria Math" panose="02040503050406030204" pitchFamily="18" charset="0"/>
                            </a:rPr>
                            <m:t>𝑥</m:t>
                          </m:r>
                        </m:sub>
                      </m:sSub>
                      <m:sSub>
                        <m:sSubPr>
                          <m:ctrlPr>
                            <a:rPr lang="en-AU" i="1">
                              <a:solidFill>
                                <a:srgbClr val="000000"/>
                              </a:solidFill>
                              <a:latin typeface="Cambria Math" panose="02040503050406030204" pitchFamily="18" charset="0"/>
                            </a:rPr>
                          </m:ctrlPr>
                        </m:sSubPr>
                        <m:e>
                          <m:r>
                            <a:rPr lang="en-AU" i="1">
                              <a:solidFill>
                                <a:srgbClr val="000000"/>
                              </a:solidFill>
                              <a:latin typeface="Cambria Math" panose="02040503050406030204" pitchFamily="18" charset="0"/>
                            </a:rPr>
                            <m:t>𝑠</m:t>
                          </m:r>
                        </m:e>
                        <m:sub>
                          <m:r>
                            <a:rPr lang="en-AU" i="1">
                              <a:solidFill>
                                <a:srgbClr val="000000"/>
                              </a:solidFill>
                              <a:latin typeface="Cambria Math" panose="02040503050406030204" pitchFamily="18" charset="0"/>
                            </a:rPr>
                            <m:t>𝑦</m:t>
                          </m:r>
                        </m:sub>
                      </m:sSub>
                    </m:oMath>
                  </m:oMathPara>
                </a14:m>
                <a:endParaRPr lang="en-AU" dirty="0"/>
              </a:p>
            </p:txBody>
          </p:sp>
        </mc:Choice>
        <mc:Fallback xmlns="">
          <p:sp>
            <p:nvSpPr>
              <p:cNvPr id="1082384" name="Object 16">
                <a:extLst>
                  <a:ext uri="{FF2B5EF4-FFF2-40B4-BE49-F238E27FC236}">
                    <a16:creationId xmlns:a16="http://schemas.microsoft.com/office/drawing/2014/main" id="{344C6E8F-8E5A-604A-9466-7E9687AF785C}"/>
                  </a:ext>
                </a:extLst>
              </p:cNvPr>
              <p:cNvSpPr txBox="1">
                <a:spLocks noRot="1" noChangeAspect="1" noMove="1" noResize="1" noEditPoints="1" noAdjustHandles="1" noChangeArrowheads="1" noChangeShapeType="1" noTextEdit="1"/>
              </p:cNvSpPr>
              <p:nvPr/>
            </p:nvSpPr>
            <p:spPr bwMode="auto">
              <a:xfrm>
                <a:off x="5910231" y="3897435"/>
                <a:ext cx="1331352" cy="580601"/>
              </a:xfrm>
              <a:prstGeom prst="rect">
                <a:avLst/>
              </a:prstGeom>
              <a:blipFill>
                <a:blip r:embed="rId7"/>
                <a:stretch>
                  <a:fillRect/>
                </a:stretch>
              </a:blipFill>
              <a:ln>
                <a:noFill/>
              </a:ln>
              <a:effectLst/>
            </p:spPr>
            <p:txBody>
              <a:bodyPr/>
              <a:lstStyle/>
              <a:p>
                <a:r>
                  <a:rPr lang="en-AU">
                    <a:noFill/>
                  </a:rPr>
                  <a:t> </a:t>
                </a:r>
              </a:p>
            </p:txBody>
          </p:sp>
        </mc:Fallback>
      </mc:AlternateContent>
      <mc:AlternateContent xmlns:mc="http://schemas.openxmlformats.org/markup-compatibility/2006" xmlns:a14="http://schemas.microsoft.com/office/drawing/2010/main">
        <mc:Choice Requires="a14">
          <p:sp>
            <p:nvSpPr>
              <p:cNvPr id="1082386" name="Object 18">
                <a:extLst>
                  <a:ext uri="{FF2B5EF4-FFF2-40B4-BE49-F238E27FC236}">
                    <a16:creationId xmlns:a16="http://schemas.microsoft.com/office/drawing/2014/main" id="{BC724223-05BA-AF44-A284-74B7A016C82B}"/>
                  </a:ext>
                </a:extLst>
              </p:cNvPr>
              <p:cNvSpPr txBox="1">
                <a:spLocks noGrp="1"/>
              </p:cNvSpPr>
              <p:nvPr>
                <p:ph idx="1"/>
              </p:nvPr>
            </p:nvSpPr>
            <p:spPr bwMode="auto">
              <a:xfrm>
                <a:off x="5830913" y="4439536"/>
                <a:ext cx="2525315" cy="492919"/>
              </a:xfrm>
              <a:prstGeom prst="rect">
                <a:avLst/>
              </a:prstGeom>
              <a:noFill/>
              <a:ln>
                <a:noFill/>
              </a:ln>
              <a:effectLst/>
            </p:spPr>
            <p:txBody>
              <a:bodyPr>
                <a:noAutofit/>
              </a:bodyPr>
              <a:lstStyle/>
              <a:p>
                <a:pPr>
                  <a:buNone/>
                </a:pPr>
                <a14:m>
                  <m:oMathPara xmlns:m="http://schemas.openxmlformats.org/officeDocument/2006/math">
                    <m:oMathParaPr>
                      <m:jc m:val="left"/>
                    </m:oMathParaPr>
                    <m:oMath xmlns:m="http://schemas.openxmlformats.org/officeDocument/2006/math">
                      <m:r>
                        <a:rPr lang="en-AU" sz="1800" i="1">
                          <a:solidFill>
                            <a:srgbClr val="000000"/>
                          </a:solidFill>
                          <a:latin typeface="Cambria Math" panose="02040503050406030204" pitchFamily="18" charset="0"/>
                        </a:rPr>
                        <m:t>𝑟</m:t>
                      </m:r>
                      <m:r>
                        <a:rPr lang="en-AU" sz="1800" i="1">
                          <a:solidFill>
                            <a:srgbClr val="000000"/>
                          </a:solidFill>
                          <a:latin typeface="Cambria Math" panose="02040503050406030204" pitchFamily="18" charset="0"/>
                        </a:rPr>
                        <m:t>=</m:t>
                      </m:r>
                      <m:f>
                        <m:fPr>
                          <m:ctrlPr>
                            <a:rPr lang="en-AU" sz="1800" i="1">
                              <a:solidFill>
                                <a:srgbClr val="000000"/>
                              </a:solidFill>
                              <a:latin typeface="Cambria Math" panose="02040503050406030204" pitchFamily="18" charset="0"/>
                            </a:rPr>
                          </m:ctrlPr>
                        </m:fPr>
                        <m:num>
                          <m:r>
                            <a:rPr lang="en-AU" sz="1800" i="1">
                              <a:solidFill>
                                <a:srgbClr val="000000"/>
                              </a:solidFill>
                              <a:latin typeface="Cambria Math" panose="02040503050406030204" pitchFamily="18" charset="0"/>
                            </a:rPr>
                            <m:t>∑(</m:t>
                          </m:r>
                          <m:r>
                            <a:rPr lang="en-AU" sz="1800" i="1">
                              <a:solidFill>
                                <a:srgbClr val="000000"/>
                              </a:solidFill>
                              <a:latin typeface="Cambria Math" panose="02040503050406030204" pitchFamily="18" charset="0"/>
                            </a:rPr>
                            <m:t>𝑥</m:t>
                          </m:r>
                          <m:r>
                            <a:rPr lang="en-AU" sz="1800" i="1">
                              <a:solidFill>
                                <a:srgbClr val="000000"/>
                              </a:solidFill>
                              <a:latin typeface="Cambria Math" panose="02040503050406030204" pitchFamily="18" charset="0"/>
                            </a:rPr>
                            <m:t>−</m:t>
                          </m:r>
                          <m:acc>
                            <m:accPr>
                              <m:chr m:val="̅"/>
                              <m:ctrlPr>
                                <a:rPr lang="en-AU" sz="1800" i="1">
                                  <a:solidFill>
                                    <a:srgbClr val="000000"/>
                                  </a:solidFill>
                                  <a:latin typeface="Cambria Math" panose="02040503050406030204" pitchFamily="18" charset="0"/>
                                </a:rPr>
                              </m:ctrlPr>
                            </m:accPr>
                            <m:e>
                              <m:r>
                                <a:rPr lang="en-AU" sz="1800" i="1">
                                  <a:solidFill>
                                    <a:srgbClr val="000000"/>
                                  </a:solidFill>
                                  <a:latin typeface="Cambria Math" panose="02040503050406030204" pitchFamily="18" charset="0"/>
                                </a:rPr>
                                <m:t>𝑥</m:t>
                              </m:r>
                            </m:e>
                          </m:acc>
                          <m:r>
                            <m:rPr>
                              <m:nor/>
                            </m:rPr>
                            <a:rPr lang="en-AU" sz="1800" dirty="0"/>
                            <m:t>)(</m:t>
                          </m:r>
                          <m:r>
                            <a:rPr lang="en-AU" sz="1800" i="1">
                              <a:solidFill>
                                <a:srgbClr val="000000"/>
                              </a:solidFill>
                              <a:latin typeface="Cambria Math" panose="02040503050406030204" pitchFamily="18" charset="0"/>
                            </a:rPr>
                            <m:t>𝑦</m:t>
                          </m:r>
                          <m:r>
                            <a:rPr lang="en-AU" sz="1800" dirty="0">
                              <a:latin typeface="Cambria Math" panose="02040503050406030204" pitchFamily="18" charset="0"/>
                            </a:rPr>
                            <m:t>−</m:t>
                          </m:r>
                          <m:acc>
                            <m:accPr>
                              <m:chr m:val="̅"/>
                              <m:ctrlPr>
                                <a:rPr lang="en-AU" sz="1800" i="1" dirty="0">
                                  <a:solidFill>
                                    <a:srgbClr val="836967"/>
                                  </a:solidFill>
                                  <a:latin typeface="Cambria Math" panose="02040503050406030204" pitchFamily="18" charset="0"/>
                                </a:rPr>
                              </m:ctrlPr>
                            </m:accPr>
                            <m:e>
                              <m:r>
                                <a:rPr lang="en-AU" sz="1800" i="1" dirty="0">
                                  <a:latin typeface="Cambria Math" panose="02040503050406030204" pitchFamily="18" charset="0"/>
                                </a:rPr>
                                <m:t>𝑦</m:t>
                              </m:r>
                            </m:e>
                          </m:acc>
                          <m:r>
                            <a:rPr lang="en-AU" sz="1800" i="1" dirty="0">
                              <a:latin typeface="Cambria Math" panose="02040503050406030204" pitchFamily="18" charset="0"/>
                            </a:rPr>
                            <m:t>)</m:t>
                          </m:r>
                          <m:r>
                            <m:rPr>
                              <m:nor/>
                            </m:rPr>
                            <a:rPr lang="en-AU" sz="1800" dirty="0"/>
                            <m:t> </m:t>
                          </m:r>
                        </m:num>
                        <m:den>
                          <m:d>
                            <m:dPr>
                              <m:ctrlPr>
                                <a:rPr lang="en-AU" sz="1800" i="1">
                                  <a:solidFill>
                                    <a:srgbClr val="000000"/>
                                  </a:solidFill>
                                  <a:latin typeface="Cambria Math" panose="02040503050406030204" pitchFamily="18" charset="0"/>
                                </a:rPr>
                              </m:ctrlPr>
                            </m:dPr>
                            <m:e>
                              <m:r>
                                <a:rPr lang="en-AU" sz="1800" i="1">
                                  <a:solidFill>
                                    <a:srgbClr val="000000"/>
                                  </a:solidFill>
                                  <a:latin typeface="Cambria Math" panose="02040503050406030204" pitchFamily="18" charset="0"/>
                                </a:rPr>
                                <m:t>𝑛</m:t>
                              </m:r>
                              <m:r>
                                <a:rPr lang="en-AU" sz="1800" i="1">
                                  <a:solidFill>
                                    <a:srgbClr val="000000"/>
                                  </a:solidFill>
                                  <a:latin typeface="Cambria Math" panose="02040503050406030204" pitchFamily="18" charset="0"/>
                                </a:rPr>
                                <m:t>−1</m:t>
                              </m:r>
                            </m:e>
                          </m:d>
                          <m:sSub>
                            <m:sSubPr>
                              <m:ctrlPr>
                                <a:rPr lang="en-AU" sz="1800" i="1">
                                  <a:solidFill>
                                    <a:srgbClr val="000000"/>
                                  </a:solidFill>
                                  <a:latin typeface="Cambria Math" panose="02040503050406030204" pitchFamily="18" charset="0"/>
                                </a:rPr>
                              </m:ctrlPr>
                            </m:sSubPr>
                            <m:e>
                              <m:r>
                                <a:rPr lang="en-AU" sz="1800" i="1">
                                  <a:solidFill>
                                    <a:srgbClr val="000000"/>
                                  </a:solidFill>
                                  <a:latin typeface="Cambria Math" panose="02040503050406030204" pitchFamily="18" charset="0"/>
                                </a:rPr>
                                <m:t>𝑠</m:t>
                              </m:r>
                            </m:e>
                            <m:sub>
                              <m:r>
                                <a:rPr lang="en-AU" sz="1800" i="1">
                                  <a:solidFill>
                                    <a:srgbClr val="000000"/>
                                  </a:solidFill>
                                  <a:latin typeface="Cambria Math" panose="02040503050406030204" pitchFamily="18" charset="0"/>
                                </a:rPr>
                                <m:t>𝑥</m:t>
                              </m:r>
                            </m:sub>
                          </m:sSub>
                          <m:sSub>
                            <m:sSubPr>
                              <m:ctrlPr>
                                <a:rPr lang="en-AU" sz="1800" i="1">
                                  <a:solidFill>
                                    <a:srgbClr val="000000"/>
                                  </a:solidFill>
                                  <a:latin typeface="Cambria Math" panose="02040503050406030204" pitchFamily="18" charset="0"/>
                                </a:rPr>
                              </m:ctrlPr>
                            </m:sSubPr>
                            <m:e>
                              <m:r>
                                <a:rPr lang="en-AU" sz="1800" i="1">
                                  <a:solidFill>
                                    <a:srgbClr val="000000"/>
                                  </a:solidFill>
                                  <a:latin typeface="Cambria Math" panose="02040503050406030204" pitchFamily="18" charset="0"/>
                                </a:rPr>
                                <m:t>𝑠</m:t>
                              </m:r>
                            </m:e>
                            <m:sub>
                              <m:r>
                                <a:rPr lang="en-AU" sz="1800" i="1">
                                  <a:solidFill>
                                    <a:srgbClr val="000000"/>
                                  </a:solidFill>
                                  <a:latin typeface="Cambria Math" panose="02040503050406030204" pitchFamily="18" charset="0"/>
                                </a:rPr>
                                <m:t>𝑦</m:t>
                              </m:r>
                            </m:sub>
                          </m:sSub>
                        </m:den>
                      </m:f>
                    </m:oMath>
                  </m:oMathPara>
                </a14:m>
                <a:endParaRPr lang="en-AU" sz="1800" dirty="0"/>
              </a:p>
            </p:txBody>
          </p:sp>
        </mc:Choice>
        <mc:Fallback xmlns="">
          <p:sp>
            <p:nvSpPr>
              <p:cNvPr id="1082386" name="Object 18">
                <a:extLst>
                  <a:ext uri="{FF2B5EF4-FFF2-40B4-BE49-F238E27FC236}">
                    <a16:creationId xmlns:a16="http://schemas.microsoft.com/office/drawing/2014/main" id="{BC724223-05BA-AF44-A284-74B7A016C82B}"/>
                  </a:ext>
                </a:extLst>
              </p:cNvPr>
              <p:cNvSpPr txBox="1">
                <a:spLocks noGrp="1" noRot="1" noChangeAspect="1" noMove="1" noResize="1" noEditPoints="1" noAdjustHandles="1" noChangeArrowheads="1" noChangeShapeType="1" noTextEdit="1"/>
              </p:cNvSpPr>
              <p:nvPr>
                <p:ph idx="1"/>
              </p:nvPr>
            </p:nvSpPr>
            <p:spPr bwMode="auto">
              <a:xfrm>
                <a:off x="5830913" y="4439536"/>
                <a:ext cx="2525315" cy="492919"/>
              </a:xfrm>
              <a:prstGeom prst="rect">
                <a:avLst/>
              </a:prstGeom>
              <a:blipFill>
                <a:blip r:embed="rId8"/>
                <a:stretch>
                  <a:fillRect b="-43210"/>
                </a:stretch>
              </a:blipFill>
              <a:ln>
                <a:noFill/>
              </a:ln>
              <a:effectLst/>
            </p:spPr>
            <p:txBody>
              <a:bodyPr/>
              <a:lstStyle/>
              <a:p>
                <a:r>
                  <a:rPr lang="en-AU">
                    <a:noFill/>
                  </a:rPr>
                  <a:t> </a:t>
                </a:r>
              </a:p>
            </p:txBody>
          </p:sp>
        </mc:Fallback>
      </mc:AlternateContent>
    </p:spTree>
    <p:extLst>
      <p:ext uri="{BB962C8B-B14F-4D97-AF65-F5344CB8AC3E}">
        <p14:creationId xmlns:p14="http://schemas.microsoft.com/office/powerpoint/2010/main" val="100059910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82372">
                                            <p:txEl>
                                              <p:pRg st="0" end="0"/>
                                            </p:txEl>
                                          </p:spTgt>
                                        </p:tgtEl>
                                        <p:attrNameLst>
                                          <p:attrName>style.visibility</p:attrName>
                                        </p:attrNameLst>
                                      </p:cBhvr>
                                      <p:to>
                                        <p:strVal val="visible"/>
                                      </p:to>
                                    </p:set>
                                    <p:animEffect transition="in" filter="wipe(left)">
                                      <p:cBhvr>
                                        <p:cTn id="7" dur="1000"/>
                                        <p:tgtEl>
                                          <p:spTgt spid="108237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82380"/>
                                        </p:tgtEl>
                                        <p:attrNameLst>
                                          <p:attrName>style.visibility</p:attrName>
                                        </p:attrNameLst>
                                      </p:cBhvr>
                                      <p:to>
                                        <p:strVal val="visible"/>
                                      </p:to>
                                    </p:set>
                                    <p:anim calcmode="lin" valueType="num">
                                      <p:cBhvr additive="base">
                                        <p:cTn id="12" dur="500" fill="hold"/>
                                        <p:tgtEl>
                                          <p:spTgt spid="1082380"/>
                                        </p:tgtEl>
                                        <p:attrNameLst>
                                          <p:attrName>ppt_x</p:attrName>
                                        </p:attrNameLst>
                                      </p:cBhvr>
                                      <p:tavLst>
                                        <p:tav tm="0">
                                          <p:val>
                                            <p:strVal val="#ppt_x"/>
                                          </p:val>
                                        </p:tav>
                                        <p:tav tm="100000">
                                          <p:val>
                                            <p:strVal val="#ppt_x"/>
                                          </p:val>
                                        </p:tav>
                                      </p:tavLst>
                                    </p:anim>
                                    <p:anim calcmode="lin" valueType="num">
                                      <p:cBhvr additive="base">
                                        <p:cTn id="13" dur="500" fill="hold"/>
                                        <p:tgtEl>
                                          <p:spTgt spid="1082380"/>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082372">
                                            <p:txEl>
                                              <p:pRg st="1" end="1"/>
                                            </p:txEl>
                                          </p:spTgt>
                                        </p:tgtEl>
                                        <p:attrNameLst>
                                          <p:attrName>style.visibility</p:attrName>
                                        </p:attrNameLst>
                                      </p:cBhvr>
                                      <p:to>
                                        <p:strVal val="visible"/>
                                      </p:to>
                                    </p:set>
                                    <p:animEffect transition="in" filter="wipe(left)">
                                      <p:cBhvr>
                                        <p:cTn id="18" dur="1000"/>
                                        <p:tgtEl>
                                          <p:spTgt spid="1082372">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082381"/>
                                        </p:tgtEl>
                                        <p:attrNameLst>
                                          <p:attrName>style.visibility</p:attrName>
                                        </p:attrNameLst>
                                      </p:cBhvr>
                                      <p:to>
                                        <p:strVal val="visible"/>
                                      </p:to>
                                    </p:set>
                                    <p:anim calcmode="lin" valueType="num">
                                      <p:cBhvr additive="base">
                                        <p:cTn id="23" dur="500" fill="hold"/>
                                        <p:tgtEl>
                                          <p:spTgt spid="1082381"/>
                                        </p:tgtEl>
                                        <p:attrNameLst>
                                          <p:attrName>ppt_x</p:attrName>
                                        </p:attrNameLst>
                                      </p:cBhvr>
                                      <p:tavLst>
                                        <p:tav tm="0">
                                          <p:val>
                                            <p:strVal val="#ppt_x"/>
                                          </p:val>
                                        </p:tav>
                                        <p:tav tm="100000">
                                          <p:val>
                                            <p:strVal val="#ppt_x"/>
                                          </p:val>
                                        </p:tav>
                                      </p:tavLst>
                                    </p:anim>
                                    <p:anim calcmode="lin" valueType="num">
                                      <p:cBhvr additive="base">
                                        <p:cTn id="24" dur="500" fill="hold"/>
                                        <p:tgtEl>
                                          <p:spTgt spid="108238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082372">
                                            <p:txEl>
                                              <p:pRg st="2" end="2"/>
                                            </p:txEl>
                                          </p:spTgt>
                                        </p:tgtEl>
                                        <p:attrNameLst>
                                          <p:attrName>style.visibility</p:attrName>
                                        </p:attrNameLst>
                                      </p:cBhvr>
                                      <p:to>
                                        <p:strVal val="visible"/>
                                      </p:to>
                                    </p:set>
                                    <p:animEffect transition="in" filter="wipe(left)">
                                      <p:cBhvr>
                                        <p:cTn id="29" dur="1000"/>
                                        <p:tgtEl>
                                          <p:spTgt spid="1082372">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1082382"/>
                                        </p:tgtEl>
                                        <p:attrNameLst>
                                          <p:attrName>style.visibility</p:attrName>
                                        </p:attrNameLst>
                                      </p:cBhvr>
                                      <p:to>
                                        <p:strVal val="visible"/>
                                      </p:to>
                                    </p:set>
                                    <p:anim calcmode="lin" valueType="num">
                                      <p:cBhvr additive="base">
                                        <p:cTn id="34" dur="500" fill="hold"/>
                                        <p:tgtEl>
                                          <p:spTgt spid="1082382"/>
                                        </p:tgtEl>
                                        <p:attrNameLst>
                                          <p:attrName>ppt_x</p:attrName>
                                        </p:attrNameLst>
                                      </p:cBhvr>
                                      <p:tavLst>
                                        <p:tav tm="0">
                                          <p:val>
                                            <p:strVal val="#ppt_x"/>
                                          </p:val>
                                        </p:tav>
                                        <p:tav tm="100000">
                                          <p:val>
                                            <p:strVal val="#ppt_x"/>
                                          </p:val>
                                        </p:tav>
                                      </p:tavLst>
                                    </p:anim>
                                    <p:anim calcmode="lin" valueType="num">
                                      <p:cBhvr additive="base">
                                        <p:cTn id="35" dur="500" fill="hold"/>
                                        <p:tgtEl>
                                          <p:spTgt spid="1082382"/>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082372">
                                            <p:txEl>
                                              <p:pRg st="3" end="3"/>
                                            </p:txEl>
                                          </p:spTgt>
                                        </p:tgtEl>
                                        <p:attrNameLst>
                                          <p:attrName>style.visibility</p:attrName>
                                        </p:attrNameLst>
                                      </p:cBhvr>
                                      <p:to>
                                        <p:strVal val="visible"/>
                                      </p:to>
                                    </p:set>
                                    <p:animEffect transition="in" filter="wipe(left)">
                                      <p:cBhvr>
                                        <p:cTn id="40" dur="1000"/>
                                        <p:tgtEl>
                                          <p:spTgt spid="1082372">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82383"/>
                                        </p:tgtEl>
                                        <p:attrNameLst>
                                          <p:attrName>style.visibility</p:attrName>
                                        </p:attrNameLst>
                                      </p:cBhvr>
                                      <p:to>
                                        <p:strVal val="visible"/>
                                      </p:to>
                                    </p:set>
                                    <p:anim calcmode="lin" valueType="num">
                                      <p:cBhvr additive="base">
                                        <p:cTn id="45" dur="500" fill="hold"/>
                                        <p:tgtEl>
                                          <p:spTgt spid="1082383"/>
                                        </p:tgtEl>
                                        <p:attrNameLst>
                                          <p:attrName>ppt_x</p:attrName>
                                        </p:attrNameLst>
                                      </p:cBhvr>
                                      <p:tavLst>
                                        <p:tav tm="0">
                                          <p:val>
                                            <p:strVal val="#ppt_x"/>
                                          </p:val>
                                        </p:tav>
                                        <p:tav tm="100000">
                                          <p:val>
                                            <p:strVal val="#ppt_x"/>
                                          </p:val>
                                        </p:tav>
                                      </p:tavLst>
                                    </p:anim>
                                    <p:anim calcmode="lin" valueType="num">
                                      <p:cBhvr additive="base">
                                        <p:cTn id="46" dur="500" fill="hold"/>
                                        <p:tgtEl>
                                          <p:spTgt spid="108238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grpId="0" nodeType="clickEffect">
                                  <p:stCondLst>
                                    <p:cond delay="0"/>
                                  </p:stCondLst>
                                  <p:childTnLst>
                                    <p:set>
                                      <p:cBhvr>
                                        <p:cTn id="50" dur="1" fill="hold">
                                          <p:stCondLst>
                                            <p:cond delay="0"/>
                                          </p:stCondLst>
                                        </p:cTn>
                                        <p:tgtEl>
                                          <p:spTgt spid="1082372">
                                            <p:txEl>
                                              <p:pRg st="4" end="4"/>
                                            </p:txEl>
                                          </p:spTgt>
                                        </p:tgtEl>
                                        <p:attrNameLst>
                                          <p:attrName>style.visibility</p:attrName>
                                        </p:attrNameLst>
                                      </p:cBhvr>
                                      <p:to>
                                        <p:strVal val="visible"/>
                                      </p:to>
                                    </p:set>
                                    <p:animEffect transition="in" filter="wipe(left)">
                                      <p:cBhvr>
                                        <p:cTn id="51" dur="1000"/>
                                        <p:tgtEl>
                                          <p:spTgt spid="1082372">
                                            <p:txEl>
                                              <p:pRg st="4" end="4"/>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1082384"/>
                                        </p:tgtEl>
                                        <p:attrNameLst>
                                          <p:attrName>style.visibility</p:attrName>
                                        </p:attrNameLst>
                                      </p:cBhvr>
                                      <p:to>
                                        <p:strVal val="visible"/>
                                      </p:to>
                                    </p:set>
                                    <p:anim calcmode="lin" valueType="num">
                                      <p:cBhvr additive="base">
                                        <p:cTn id="56" dur="500" fill="hold"/>
                                        <p:tgtEl>
                                          <p:spTgt spid="1082384"/>
                                        </p:tgtEl>
                                        <p:attrNameLst>
                                          <p:attrName>ppt_x</p:attrName>
                                        </p:attrNameLst>
                                      </p:cBhvr>
                                      <p:tavLst>
                                        <p:tav tm="0">
                                          <p:val>
                                            <p:strVal val="#ppt_x"/>
                                          </p:val>
                                        </p:tav>
                                        <p:tav tm="100000">
                                          <p:val>
                                            <p:strVal val="#ppt_x"/>
                                          </p:val>
                                        </p:tav>
                                      </p:tavLst>
                                    </p:anim>
                                    <p:anim calcmode="lin" valueType="num">
                                      <p:cBhvr additive="base">
                                        <p:cTn id="57" dur="500" fill="hold"/>
                                        <p:tgtEl>
                                          <p:spTgt spid="1082384"/>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1082372">
                                            <p:txEl>
                                              <p:pRg st="5" end="5"/>
                                            </p:txEl>
                                          </p:spTgt>
                                        </p:tgtEl>
                                        <p:attrNameLst>
                                          <p:attrName>style.visibility</p:attrName>
                                        </p:attrNameLst>
                                      </p:cBhvr>
                                      <p:to>
                                        <p:strVal val="visible"/>
                                      </p:to>
                                    </p:set>
                                    <p:animEffect transition="in" filter="wipe(left)">
                                      <p:cBhvr>
                                        <p:cTn id="62" dur="1000"/>
                                        <p:tgtEl>
                                          <p:spTgt spid="1082372">
                                            <p:txEl>
                                              <p:pRg st="5" end="5"/>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082386">
                                            <p:txEl>
                                              <p:pRg st="0" end="0"/>
                                            </p:txEl>
                                          </p:spTgt>
                                        </p:tgtEl>
                                        <p:attrNameLst>
                                          <p:attrName>style.visibility</p:attrName>
                                        </p:attrNameLst>
                                      </p:cBhvr>
                                      <p:to>
                                        <p:strVal val="visible"/>
                                      </p:to>
                                    </p:set>
                                    <p:anim calcmode="lin" valueType="num">
                                      <p:cBhvr additive="base">
                                        <p:cTn id="67" dur="500" fill="hold"/>
                                        <p:tgtEl>
                                          <p:spTgt spid="1082386">
                                            <p:txEl>
                                              <p:pRg st="0" end="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108238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2372" grpId="0" uiExpand="1" build="p"/>
      <p:bldP spid="1082380" grpId="0"/>
      <p:bldP spid="1082381" grpId="0"/>
      <p:bldP spid="1082382" grpId="0"/>
      <p:bldP spid="1082383" grpId="0"/>
      <p:bldP spid="1082384" grpId="0"/>
      <p:bldP spid="1082386"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B5480F7-BD44-DF4E-A1B8-C7546529A4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2917624"/>
            <a:ext cx="3644348" cy="2733261"/>
          </a:xfrm>
          <a:prstGeom prst="rect">
            <a:avLst/>
          </a:prstGeom>
        </p:spPr>
      </p:pic>
      <p:sp>
        <p:nvSpPr>
          <p:cNvPr id="4" name="Rectangle 3">
            <a:extLst>
              <a:ext uri="{FF2B5EF4-FFF2-40B4-BE49-F238E27FC236}">
                <a16:creationId xmlns:a16="http://schemas.microsoft.com/office/drawing/2014/main" id="{5C63171B-272D-EC4E-A6D5-C6FFD56CC45F}"/>
              </a:ext>
            </a:extLst>
          </p:cNvPr>
          <p:cNvSpPr/>
          <p:nvPr/>
        </p:nvSpPr>
        <p:spPr>
          <a:xfrm>
            <a:off x="3276599" y="-15718"/>
            <a:ext cx="5132495" cy="461665"/>
          </a:xfrm>
          <a:prstGeom prst="rect">
            <a:avLst/>
          </a:prstGeom>
        </p:spPr>
        <p:txBody>
          <a:bodyPr wrap="none">
            <a:spAutoFit/>
          </a:bodyPr>
          <a:lstStyle/>
          <a:p>
            <a:r>
              <a:rPr lang="en-AU" sz="2400" b="1" dirty="0">
                <a:solidFill>
                  <a:srgbClr val="000000"/>
                </a:solidFill>
                <a:latin typeface="Open Sans"/>
              </a:rPr>
              <a:t>shape, centre, spread and outliers </a:t>
            </a:r>
            <a:endParaRPr lang="en-US" sz="2400" b="1" dirty="0"/>
          </a:p>
        </p:txBody>
      </p:sp>
      <p:sp>
        <p:nvSpPr>
          <p:cNvPr id="5" name="Title 1">
            <a:extLst>
              <a:ext uri="{FF2B5EF4-FFF2-40B4-BE49-F238E27FC236}">
                <a16:creationId xmlns:a16="http://schemas.microsoft.com/office/drawing/2014/main" id="{E3EB3DE1-6F84-FA49-8B0B-DB8CA143369C}"/>
              </a:ext>
            </a:extLst>
          </p:cNvPr>
          <p:cNvSpPr txBox="1">
            <a:spLocks/>
          </p:cNvSpPr>
          <p:nvPr/>
        </p:nvSpPr>
        <p:spPr>
          <a:xfrm>
            <a:off x="10236" y="-609600"/>
            <a:ext cx="8183880" cy="1051560"/>
          </a:xfrm>
          <a:prstGeom prst="rect">
            <a:avLst/>
          </a:prstGeom>
        </p:spPr>
        <p:txBody>
          <a:bodyPr vert="horz" anchor="b">
            <a:normAutofit fontScale="97500"/>
          </a:bodyPr>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r>
              <a:rPr lang="en-US" sz="2800" dirty="0"/>
              <a:t>Univariate Data</a:t>
            </a:r>
          </a:p>
        </p:txBody>
      </p:sp>
      <p:sp>
        <p:nvSpPr>
          <p:cNvPr id="6" name="Title 1">
            <a:extLst>
              <a:ext uri="{FF2B5EF4-FFF2-40B4-BE49-F238E27FC236}">
                <a16:creationId xmlns:a16="http://schemas.microsoft.com/office/drawing/2014/main" id="{EA00B8AA-C31A-544E-B8B3-B61A665785FB}"/>
              </a:ext>
            </a:extLst>
          </p:cNvPr>
          <p:cNvSpPr txBox="1">
            <a:spLocks/>
          </p:cNvSpPr>
          <p:nvPr/>
        </p:nvSpPr>
        <p:spPr>
          <a:xfrm>
            <a:off x="2110740" y="4782648"/>
            <a:ext cx="8183880" cy="1051560"/>
          </a:xfrm>
          <a:prstGeom prst="rect">
            <a:avLst/>
          </a:prstGeom>
        </p:spPr>
        <p:txBody>
          <a:bodyPr vert="horz" anchor="b">
            <a:normAutofit fontScale="97500"/>
          </a:bodyPr>
          <a:lstStyle>
            <a:lvl1pPr algn="l" rtl="0" eaLnBrk="0" fontAlgn="base" hangingPunct="0">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FF8D3E"/>
                </a:solidFill>
                <a:latin typeface="Verdana" pitchFamily="34" charset="0"/>
              </a:defRPr>
            </a:lvl2pPr>
            <a:lvl3pPr algn="l" rtl="0" eaLnBrk="0" fontAlgn="base" hangingPunct="0">
              <a:spcBef>
                <a:spcPct val="0"/>
              </a:spcBef>
              <a:spcAft>
                <a:spcPct val="0"/>
              </a:spcAft>
              <a:defRPr sz="3600" b="1">
                <a:solidFill>
                  <a:srgbClr val="FF8D3E"/>
                </a:solidFill>
                <a:latin typeface="Verdana" pitchFamily="34" charset="0"/>
              </a:defRPr>
            </a:lvl3pPr>
            <a:lvl4pPr algn="l" rtl="0" eaLnBrk="0" fontAlgn="base" hangingPunct="0">
              <a:spcBef>
                <a:spcPct val="0"/>
              </a:spcBef>
              <a:spcAft>
                <a:spcPct val="0"/>
              </a:spcAft>
              <a:defRPr sz="3600" b="1">
                <a:solidFill>
                  <a:srgbClr val="FF8D3E"/>
                </a:solidFill>
                <a:latin typeface="Verdana" pitchFamily="34" charset="0"/>
              </a:defRPr>
            </a:lvl4pPr>
            <a:lvl5pPr algn="l" rtl="0" eaLnBrk="0" fontAlgn="base" hangingPunct="0">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a:lstStyle>
          <a:p>
            <a:r>
              <a:rPr lang="en-US" sz="2800" dirty="0"/>
              <a:t>Bivariate Data</a:t>
            </a:r>
          </a:p>
        </p:txBody>
      </p:sp>
      <p:sp>
        <p:nvSpPr>
          <p:cNvPr id="7" name="Rectangle 6">
            <a:extLst>
              <a:ext uri="{FF2B5EF4-FFF2-40B4-BE49-F238E27FC236}">
                <a16:creationId xmlns:a16="http://schemas.microsoft.com/office/drawing/2014/main" id="{D0D1537A-CB1E-E54C-AFBC-2CFF757FE7A3}"/>
              </a:ext>
            </a:extLst>
          </p:cNvPr>
          <p:cNvSpPr/>
          <p:nvPr/>
        </p:nvSpPr>
        <p:spPr>
          <a:xfrm>
            <a:off x="1867269" y="5773292"/>
            <a:ext cx="3753015" cy="461665"/>
          </a:xfrm>
          <a:prstGeom prst="rect">
            <a:avLst/>
          </a:prstGeom>
        </p:spPr>
        <p:txBody>
          <a:bodyPr wrap="none">
            <a:spAutoFit/>
          </a:bodyPr>
          <a:lstStyle/>
          <a:p>
            <a:r>
              <a:rPr lang="en-AU" sz="2400" b="1" dirty="0">
                <a:solidFill>
                  <a:srgbClr val="000000"/>
                </a:solidFill>
                <a:latin typeface="Open Sans"/>
              </a:rPr>
              <a:t>strength, direction, form</a:t>
            </a:r>
            <a:endParaRPr lang="en-US" sz="2400" b="1" dirty="0"/>
          </a:p>
        </p:txBody>
      </p:sp>
      <p:pic>
        <p:nvPicPr>
          <p:cNvPr id="10" name="Picture 9">
            <a:extLst>
              <a:ext uri="{FF2B5EF4-FFF2-40B4-BE49-F238E27FC236}">
                <a16:creationId xmlns:a16="http://schemas.microsoft.com/office/drawing/2014/main" id="{F50FAD26-053F-6049-AF16-93A0AACAD6F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105400" y="3499162"/>
            <a:ext cx="3790950" cy="2257801"/>
          </a:xfrm>
          <a:prstGeom prst="rect">
            <a:avLst/>
          </a:prstGeom>
        </p:spPr>
      </p:pic>
      <p:pic>
        <p:nvPicPr>
          <p:cNvPr id="11" name="Picture 10">
            <a:extLst>
              <a:ext uri="{FF2B5EF4-FFF2-40B4-BE49-F238E27FC236}">
                <a16:creationId xmlns:a16="http://schemas.microsoft.com/office/drawing/2014/main" id="{494A242D-508D-3B49-A4D8-08404B1A487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794" y="441959"/>
            <a:ext cx="8183880" cy="2777765"/>
          </a:xfrm>
          <a:prstGeom prst="rect">
            <a:avLst/>
          </a:prstGeom>
        </p:spPr>
      </p:pic>
    </p:spTree>
    <p:extLst>
      <p:ext uri="{BB962C8B-B14F-4D97-AF65-F5344CB8AC3E}">
        <p14:creationId xmlns:p14="http://schemas.microsoft.com/office/powerpoint/2010/main" val="3491110745"/>
      </p:ext>
    </p:extLst>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B6D572-C0B3-491F-8CFE-ACF8FB4DE6A8}"/>
              </a:ext>
            </a:extLst>
          </p:cNvPr>
          <p:cNvSpPr>
            <a:spLocks noGrp="1"/>
          </p:cNvSpPr>
          <p:nvPr>
            <p:ph type="title"/>
          </p:nvPr>
        </p:nvSpPr>
        <p:spPr>
          <a:xfrm>
            <a:off x="480060" y="5562600"/>
            <a:ext cx="8183880" cy="1051560"/>
          </a:xfrm>
        </p:spPr>
        <p:txBody>
          <a:bodyPr/>
          <a:lstStyle/>
          <a:p>
            <a:r>
              <a:rPr lang="en-US" dirty="0"/>
              <a:t>Bivariate Data Report</a:t>
            </a:r>
            <a:endParaRPr lang="en-AU" dirty="0"/>
          </a:p>
        </p:txBody>
      </p:sp>
      <p:pic>
        <p:nvPicPr>
          <p:cNvPr id="4" name="Picture 3">
            <a:extLst>
              <a:ext uri="{FF2B5EF4-FFF2-40B4-BE49-F238E27FC236}">
                <a16:creationId xmlns:a16="http://schemas.microsoft.com/office/drawing/2014/main" id="{C64E6BEF-05C2-4E10-8F33-8B64A98D837A}"/>
              </a:ext>
            </a:extLst>
          </p:cNvPr>
          <p:cNvPicPr>
            <a:picLocks noChangeAspect="1"/>
          </p:cNvPicPr>
          <p:nvPr/>
        </p:nvPicPr>
        <p:blipFill>
          <a:blip r:embed="rId2"/>
          <a:stretch>
            <a:fillRect/>
          </a:stretch>
        </p:blipFill>
        <p:spPr>
          <a:xfrm>
            <a:off x="0" y="1219200"/>
            <a:ext cx="9144000" cy="3659298"/>
          </a:xfrm>
          <a:prstGeom prst="rect">
            <a:avLst/>
          </a:prstGeom>
        </p:spPr>
      </p:pic>
    </p:spTree>
    <p:extLst>
      <p:ext uri="{BB962C8B-B14F-4D97-AF65-F5344CB8AC3E}">
        <p14:creationId xmlns:p14="http://schemas.microsoft.com/office/powerpoint/2010/main" val="13157713"/>
      </p:ext>
    </p:extLst>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id="{2055705F-6470-DB4D-BE37-E9F644187241}"/>
              </a:ext>
            </a:extLst>
          </p:cNvPr>
          <p:cNvSpPr txBox="1">
            <a:spLocks noChangeArrowheads="1"/>
          </p:cNvSpPr>
          <p:nvPr/>
        </p:nvSpPr>
        <p:spPr bwMode="auto">
          <a:xfrm>
            <a:off x="1600200" y="228600"/>
            <a:ext cx="6629400" cy="584200"/>
          </a:xfrm>
          <a:prstGeom prst="rect">
            <a:avLst/>
          </a:prstGeom>
          <a:gradFill rotWithShape="1">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2700000" scaled="1"/>
          </a:gradFill>
          <a:ln w="9525">
            <a:noFill/>
            <a:miter lim="800000"/>
            <a:headEnd/>
            <a:tailEnd/>
          </a:ln>
        </p:spPr>
        <p:txBody>
          <a:bodyPr>
            <a:spAutoFit/>
          </a:bodyPr>
          <a:lstStyle/>
          <a:p>
            <a:pPr marL="0" lvl="2" algn="just" eaLnBrk="1" hangingPunct="1">
              <a:defRPr/>
            </a:pPr>
            <a:r>
              <a:rPr lang="en-US" sz="3200" b="1" i="1" dirty="0">
                <a:latin typeface="Monotype Corsiva" pitchFamily="66" charset="0"/>
                <a:cs typeface="Arial" pitchFamily="34" charset="0"/>
              </a:rPr>
              <a:t>Questions &amp; Summary Book</a:t>
            </a:r>
            <a:endParaRPr lang="en-US" sz="2400" b="1" i="1" dirty="0">
              <a:latin typeface="+mn-lt"/>
              <a:cs typeface="Arial" pitchFamily="34" charset="0"/>
            </a:endParaRPr>
          </a:p>
        </p:txBody>
      </p:sp>
      <p:graphicFrame>
        <p:nvGraphicFramePr>
          <p:cNvPr id="6" name="Content Placeholder 2">
            <a:extLst>
              <a:ext uri="{FF2B5EF4-FFF2-40B4-BE49-F238E27FC236}">
                <a16:creationId xmlns:a16="http://schemas.microsoft.com/office/drawing/2014/main" id="{F2C4DA58-F559-144D-9EC8-248EF35C1C15}"/>
              </a:ext>
            </a:extLst>
          </p:cNvPr>
          <p:cNvGraphicFramePr>
            <a:graphicFrameLocks noGrp="1"/>
          </p:cNvGraphicFramePr>
          <p:nvPr>
            <p:ph idx="1"/>
            <p:extLst>
              <p:ext uri="{D42A27DB-BD31-4B8C-83A1-F6EECF244321}">
                <p14:modId xmlns:p14="http://schemas.microsoft.com/office/powerpoint/2010/main" val="649504720"/>
              </p:ext>
            </p:extLst>
          </p:nvPr>
        </p:nvGraphicFramePr>
        <p:xfrm>
          <a:off x="107504" y="954089"/>
          <a:ext cx="8928992" cy="4608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5830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12256</TotalTime>
  <Words>1079</Words>
  <Application>Microsoft Office PowerPoint</Application>
  <PresentationFormat>On-screen Show (4:3)</PresentationFormat>
  <Paragraphs>141</Paragraphs>
  <Slides>23</Slides>
  <Notes>8</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23</vt:i4>
      </vt:variant>
    </vt:vector>
  </HeadingPairs>
  <TitlesOfParts>
    <vt:vector size="38" baseType="lpstr">
      <vt:lpstr>Open Sans</vt:lpstr>
      <vt:lpstr>STIXGeneral-Italic</vt:lpstr>
      <vt:lpstr>Arial</vt:lpstr>
      <vt:lpstr>Cambria Math</vt:lpstr>
      <vt:lpstr>Century</vt:lpstr>
      <vt:lpstr>Comic Sans MS</vt:lpstr>
      <vt:lpstr>Matura MT Script Capitals</vt:lpstr>
      <vt:lpstr>Monotype Corsiva</vt:lpstr>
      <vt:lpstr>Symbol</vt:lpstr>
      <vt:lpstr>Tahoma</vt:lpstr>
      <vt:lpstr>Times New Roman</vt:lpstr>
      <vt:lpstr>Verdana</vt:lpstr>
      <vt:lpstr>Wingdings</vt:lpstr>
      <vt:lpstr>Wingdings 2</vt:lpstr>
      <vt:lpstr>Aspect</vt:lpstr>
      <vt:lpstr>Correlation vs. Causation </vt:lpstr>
      <vt:lpstr>PowerPoint Presentation</vt:lpstr>
      <vt:lpstr>PowerPoint Presentation</vt:lpstr>
      <vt:lpstr>Learning Objectives</vt:lpstr>
      <vt:lpstr>Correlation vs Causation</vt:lpstr>
      <vt:lpstr>Correlation vs. Causation Example</vt:lpstr>
      <vt:lpstr>Correlation vs. Causation</vt:lpstr>
      <vt:lpstr>PowerPoint Presentation</vt:lpstr>
      <vt:lpstr>PowerPoint Presentation</vt:lpstr>
      <vt:lpstr>Did you know???</vt:lpstr>
      <vt:lpstr>Correlation is EXTREMELY common!</vt:lpstr>
      <vt:lpstr>PowerPoint Presentation</vt:lpstr>
      <vt:lpstr>1. Common Response:</vt:lpstr>
      <vt:lpstr>2. Confounding</vt:lpstr>
      <vt:lpstr>3. Coincidence</vt:lpstr>
      <vt:lpstr>PowerPoint Presentation</vt:lpstr>
      <vt:lpstr>Pearson’s correlation coefficient, 𝑟</vt:lpstr>
      <vt:lpstr>3 Assumptions of using the value of the correlation coefficient r as a measure of the strength of an association </vt:lpstr>
      <vt:lpstr>PowerPoint Presentation</vt:lpstr>
      <vt:lpstr>Calculating a Correlation Coefficient</vt:lpstr>
      <vt:lpstr>PowerPoint Presentation</vt:lpstr>
      <vt:lpstr>Bivariate Data Report</vt:lpstr>
      <vt:lpstr>PowerPoint Presentation</vt:lpstr>
    </vt:vector>
  </TitlesOfParts>
  <Company>Tarleton State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Correlation vs. Causation</dc:title>
  <dc:creator>teague.k</dc:creator>
  <cp:lastModifiedBy>Lyn ZHANG</cp:lastModifiedBy>
  <cp:revision>76</cp:revision>
  <dcterms:created xsi:type="dcterms:W3CDTF">2006-01-07T20:03:26Z</dcterms:created>
  <dcterms:modified xsi:type="dcterms:W3CDTF">2026-04-28T05:52:27Z</dcterms:modified>
</cp:coreProperties>
</file>