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4"/>
  </p:notesMasterIdLst>
  <p:sldIdLst>
    <p:sldId id="256" r:id="rId2"/>
    <p:sldId id="447" r:id="rId3"/>
    <p:sldId id="445" r:id="rId4"/>
    <p:sldId id="365" r:id="rId5"/>
    <p:sldId id="323" r:id="rId6"/>
    <p:sldId id="264" r:id="rId7"/>
    <p:sldId id="322" r:id="rId8"/>
    <p:sldId id="326" r:id="rId9"/>
    <p:sldId id="324" r:id="rId10"/>
    <p:sldId id="444" r:id="rId11"/>
    <p:sldId id="331" r:id="rId12"/>
    <p:sldId id="329" r:id="rId13"/>
    <p:sldId id="330" r:id="rId14"/>
    <p:sldId id="333" r:id="rId15"/>
    <p:sldId id="257" r:id="rId16"/>
    <p:sldId id="332" r:id="rId17"/>
    <p:sldId id="325" r:id="rId18"/>
    <p:sldId id="328" r:id="rId19"/>
    <p:sldId id="327" r:id="rId20"/>
    <p:sldId id="334" r:id="rId21"/>
    <p:sldId id="335" r:id="rId22"/>
    <p:sldId id="4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94" autoAdjust="0"/>
  </p:normalViewPr>
  <p:slideViewPr>
    <p:cSldViewPr snapToGrid="0" snapToObjects="1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9EA1-3B87-0E46-8DC6-1C99C86CF74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5E6A0-5B6A-1545-BCB9-F92B9C915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https://create.kahoot.it/details/a5bdc5c0-bf42-4ad7-99bd-1eb8b93b93be</a:t>
            </a:r>
          </a:p>
          <a:p>
            <a:r>
              <a:rPr lang="en-AU" dirty="0"/>
              <a:t>https://create.kahoot.it/details/a1ec0488-9619-480b-85a5-144a46f314f0</a:t>
            </a:r>
          </a:p>
          <a:p>
            <a:r>
              <a:rPr lang="en-AU" dirty="0"/>
              <a:t>https://create.kahoot.it/details/b34fc759-7058-469b-aa87-c2a2e12422b6</a:t>
            </a:r>
          </a:p>
          <a:p>
            <a:r>
              <a:rPr lang="en-AU" dirty="0"/>
              <a:t>https://create.kahoot.it/details/08a032d4-3683-4ed3-a37e-a4e0062415b6</a:t>
            </a:r>
          </a:p>
          <a:p>
            <a:r>
              <a:rPr lang="en-AU" dirty="0"/>
              <a:t>https://create.kahoot.it/details/68bd89a6-b362-437a-b379-56209258272e</a:t>
            </a:r>
          </a:p>
          <a:p>
            <a:r>
              <a:rPr lang="en-AU" dirty="0"/>
              <a:t>https://create.kahoot.it/details/91fa8455-d2f6-4909-99bc-b5e0e076bee0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2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1200;p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Google Shape;1201;p3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9432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Searching key words for questions: explain, interpret, show, residual, predict,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6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8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6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34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6FA80C-190E-A043-929B-01E4F69714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744538"/>
            <a:ext cx="10972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">
            <a:extLst>
              <a:ext uri="{FF2B5EF4-FFF2-40B4-BE49-F238E27FC236}">
                <a16:creationId xmlns:a16="http://schemas.microsoft.com/office/drawing/2014/main" id="{F30FCFE3-6891-2345-876C-6038FF854DD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47738"/>
            <a:ext cx="10972800" cy="400110"/>
            <a:chOff x="457551" y="1666473"/>
            <a:chExt cx="8229249" cy="400170"/>
          </a:xfrm>
        </p:grpSpPr>
        <p:pic>
          <p:nvPicPr>
            <p:cNvPr id="6" name="Picture 6" descr="blue-paper-cardstock-texture.jpeg">
              <a:extLst>
                <a:ext uri="{FF2B5EF4-FFF2-40B4-BE49-F238E27FC236}">
                  <a16:creationId xmlns:a16="http://schemas.microsoft.com/office/drawing/2014/main" id="{F69639F5-390D-AE4A-8A70-90C920AAC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51" y="1715195"/>
              <a:ext cx="8229249" cy="33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EA54CC-0CB1-9C47-9DA7-B844E41C31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551" y="1666473"/>
              <a:ext cx="1838406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 Bold Condensed" charset="0"/>
                </a:rPr>
                <a:t>Learning Objectives</a:t>
              </a: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ADE32B85-8894-6149-92C2-E60747E7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68425"/>
            <a:ext cx="4725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 Neue" panose="02000503000000020004" pitchFamily="2" charset="0"/>
              </a:rPr>
              <a:t>After this section, you should be able 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D6DD3-15A9-CC4C-BA7B-531F91A9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1" y="23907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4" descr="blue-paper-cardstock-texture.jpeg">
            <a:extLst>
              <a:ext uri="{FF2B5EF4-FFF2-40B4-BE49-F238E27FC236}">
                <a16:creationId xmlns:a16="http://schemas.microsoft.com/office/drawing/2014/main" id="{7273B47E-D326-B043-8360-8BBFC8EA5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6396039"/>
            <a:ext cx="1223856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F490D20-097B-C844-8D40-52EF0676B6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934" y="6497638"/>
            <a:ext cx="2549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latin typeface="Helvetica Neue Light" panose="02000403000000020004" pitchFamily="2" charset="0"/>
              </a:rPr>
              <a:t>The Practice of Statistics, 5</a:t>
            </a:r>
            <a:r>
              <a:rPr lang="en-US" altLang="en-US" sz="1200" baseline="30000">
                <a:solidFill>
                  <a:srgbClr val="FFFFFF"/>
                </a:solidFill>
                <a:latin typeface="Helvetica Neue Light" panose="02000403000000020004" pitchFamily="2" charset="0"/>
              </a:rPr>
              <a:t>th</a:t>
            </a:r>
            <a:r>
              <a:rPr lang="en-US" altLang="en-US" sz="1200">
                <a:solidFill>
                  <a:srgbClr val="FFFFFF"/>
                </a:solidFill>
                <a:latin typeface="Helvetica Neue Light" panose="02000403000000020004" pitchFamily="2" charset="0"/>
              </a:rPr>
              <a:t> Edition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2511D3D-96DC-164E-8E03-DDF3121E4C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16267" y="6497639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5786AB-1BB1-4240-9C2F-5AAEF4C72042}" type="slidenum">
              <a:rPr lang="en-US" altLang="en-US" sz="1200">
                <a:solidFill>
                  <a:srgbClr val="FFFFFF"/>
                </a:solidFill>
                <a:latin typeface="Helvetica Neue" panose="02000503000000020004" pitchFamily="2" charset="0"/>
              </a:rPr>
              <a:pPr eaLnBrk="1" hangingPunct="1"/>
              <a:t>‹#›</a:t>
            </a:fld>
            <a:endParaRPr lang="en-US" altLang="en-US" sz="1200">
              <a:solidFill>
                <a:srgbClr val="FFFFFF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027" y="1867711"/>
            <a:ext cx="10586372" cy="4398458"/>
          </a:xfrm>
        </p:spPr>
        <p:txBody>
          <a:bodyPr/>
          <a:lstStyle>
            <a:lvl1pPr marL="342900" indent="-342900">
              <a:lnSpc>
                <a:spcPct val="150000"/>
              </a:lnSpc>
              <a:buClr>
                <a:schemeClr val="accent1"/>
              </a:buClr>
              <a:buFont typeface="Wingdings" charset="2"/>
              <a:buChar char="ü"/>
              <a:defRPr sz="2000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692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4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7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6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3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12" r:id="rId6"/>
    <p:sldLayoutId id="2147483707" r:id="rId7"/>
    <p:sldLayoutId id="2147483708" r:id="rId8"/>
    <p:sldLayoutId id="2147483709" r:id="rId9"/>
    <p:sldLayoutId id="2147483711" r:id="rId10"/>
    <p:sldLayoutId id="2147483710" r:id="rId11"/>
    <p:sldLayoutId id="2147483714" r:id="rId12"/>
    <p:sldLayoutId id="2147483715" r:id="rId13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1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ABC2-9C21-DB4A-B77C-0A439E8F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661" y="283221"/>
            <a:ext cx="5624118" cy="3284538"/>
          </a:xfrm>
        </p:spPr>
        <p:txBody>
          <a:bodyPr anchor="b">
            <a:normAutofit/>
          </a:bodyPr>
          <a:lstStyle/>
          <a:p>
            <a:r>
              <a:rPr lang="en-AU" dirty="0"/>
              <a:t>Interpreting a least squares regression 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4C1B2-D23C-544D-8AD1-FBD97D86A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9683" y="3386380"/>
            <a:ext cx="6387261" cy="3429000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3B</a:t>
            </a:r>
          </a:p>
          <a:p>
            <a:r>
              <a:rPr lang="en-US" dirty="0"/>
              <a:t>Key words: explain, interpret, show, residual, predict, scatter plot, equation, correlation coefficient, r value, coefficient of determination, r^2 value in %, y-intercept, slope, regression line, residual plot. </a:t>
            </a:r>
          </a:p>
          <a:p>
            <a:r>
              <a:rPr lang="en-US" dirty="0"/>
              <a:t>Slides 8-13, 17, 21</a:t>
            </a:r>
            <a:endParaRPr lang="en-AU" dirty="0"/>
          </a:p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FE343-5832-47FE-97DF-2E2F802B0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0" r="2766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6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EBC45-64A0-B841-BD78-B499FDDE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Response, Explanatory Variable?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C765D-F896-B44D-A1E5-888AF6FC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7" y="6450596"/>
            <a:ext cx="11825045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250E7-64EA-4E47-B7A6-95B43BCE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3482"/>
            <a:ext cx="10972800" cy="799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10488-4E63-6744-BDD2-928449EE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54078"/>
            <a:ext cx="6026963" cy="617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6B79EF-1FC0-8547-8ACC-91B6AC097EA6}"/>
              </a:ext>
            </a:extLst>
          </p:cNvPr>
          <p:cNvSpPr txBox="1"/>
          <p:nvPr/>
        </p:nvSpPr>
        <p:spPr>
          <a:xfrm>
            <a:off x="3048000" y="354210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RV              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38ACC-9790-7C47-BAC6-F6FA084C3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78" y="5162081"/>
            <a:ext cx="6357645" cy="60636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D48B5-B76C-D34D-9F6C-239348B3C00B}"/>
              </a:ext>
            </a:extLst>
          </p:cNvPr>
          <p:cNvCxnSpPr>
            <a:cxnSpLocks/>
          </p:cNvCxnSpPr>
          <p:nvPr/>
        </p:nvCxnSpPr>
        <p:spPr>
          <a:xfrm flipV="1">
            <a:off x="3657600" y="2971800"/>
            <a:ext cx="0" cy="627262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6FF7E6-A44C-604B-BF9D-3780E5F5E229}"/>
              </a:ext>
            </a:extLst>
          </p:cNvPr>
          <p:cNvCxnSpPr>
            <a:cxnSpLocks/>
          </p:cNvCxnSpPr>
          <p:nvPr/>
        </p:nvCxnSpPr>
        <p:spPr>
          <a:xfrm flipV="1">
            <a:off x="8153400" y="2971799"/>
            <a:ext cx="0" cy="627262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97A2CD-8C8E-C144-AFAC-6E2EB64C16E0}"/>
              </a:ext>
            </a:extLst>
          </p:cNvPr>
          <p:cNvCxnSpPr>
            <a:cxnSpLocks/>
          </p:cNvCxnSpPr>
          <p:nvPr/>
        </p:nvCxnSpPr>
        <p:spPr>
          <a:xfrm>
            <a:off x="3631504" y="4511604"/>
            <a:ext cx="0" cy="650477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35C033-D092-304D-B965-AD6BE1895E9D}"/>
              </a:ext>
            </a:extLst>
          </p:cNvPr>
          <p:cNvCxnSpPr>
            <a:cxnSpLocks/>
          </p:cNvCxnSpPr>
          <p:nvPr/>
        </p:nvCxnSpPr>
        <p:spPr>
          <a:xfrm>
            <a:off x="8458200" y="4511604"/>
            <a:ext cx="0" cy="650477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53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73930-9798-3B41-80E4-DC5295B9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92" y="0"/>
            <a:ext cx="894561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7F9B59-92D7-F641-B995-13BC2618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63" y="1930399"/>
            <a:ext cx="8799616" cy="4927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37ED6-F69F-8F43-92F2-D2E50FA6A1D5}"/>
                  </a:ext>
                </a:extLst>
              </p:cNvPr>
              <p:cNvSpPr txBox="1"/>
              <p:nvPr/>
            </p:nvSpPr>
            <p:spPr>
              <a:xfrm>
                <a:off x="1695763" y="1930399"/>
                <a:ext cx="8799616" cy="412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Two scenarios: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If you’re given the raw data, use Mathematica!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If you’re given statistics, use the following formulas!</a:t>
                </a:r>
              </a:p>
              <a:p>
                <a:endParaRPr lang="en-US" dirty="0"/>
              </a:p>
              <a:p>
                <a:r>
                  <a:rPr lang="en-US" sz="2000" dirty="0"/>
                  <a:t>Where:</a:t>
                </a:r>
              </a:p>
              <a:p>
                <a:r>
                  <a:rPr lang="en-US" sz="2000" dirty="0"/>
                  <a:t>The slope/gradient of the line is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The y intercept of the line is a=</a:t>
                </a:r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And:</a:t>
                </a:r>
              </a:p>
              <a:p>
                <a:r>
                  <a:rPr lang="en-US" sz="2000" dirty="0"/>
                  <a:t>r is the Pearson correlation coefficient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are the standard deviations of y and x respectively.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the means of x and 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37ED6-F69F-8F43-92F2-D2E50FA6A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63" y="1930399"/>
                <a:ext cx="8799616" cy="4124655"/>
              </a:xfrm>
              <a:prstGeom prst="rect">
                <a:avLst/>
              </a:prstGeom>
              <a:blipFill>
                <a:blip r:embed="rId4"/>
                <a:stretch>
                  <a:fillRect l="-1585" t="-1231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8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B8D8-4C63-1D48-8070-126149C5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00" y="8015"/>
            <a:ext cx="92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6E292-3F90-6C4A-912F-6AF9F7449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11811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5FE303-FB71-9144-AD9F-62A6ABCB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4772504"/>
            <a:ext cx="8527615" cy="538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22D6C-70A0-154B-B18B-625EEFD91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1643301"/>
            <a:ext cx="11811000" cy="5105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564A30-0712-2749-B56C-0D82D69BB688}"/>
                  </a:ext>
                </a:extLst>
              </p:cNvPr>
              <p:cNvSpPr/>
              <p:nvPr/>
            </p:nvSpPr>
            <p:spPr>
              <a:xfrm>
                <a:off x="434518" y="1534444"/>
                <a:ext cx="6096000" cy="2677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The price of one type of second-hand car changes with time:</a:t>
                </a: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price=35100−3940×𝑎𝑔𝑒</a:t>
                </a:r>
              </a:p>
              <a:p>
                <a:endParaRPr lang="en-AU" sz="2400" dirty="0">
                  <a:solidFill>
                    <a:srgbClr val="0070C0"/>
                  </a:solidFill>
                  <a:latin typeface="Abadi"/>
                </a:endParaRP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Slope=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3940</a:t>
                </a: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Abadi"/>
                  </a:rPr>
                  <a:t>Y-intercept=35 100</a:t>
                </a:r>
                <a:br>
                  <a:rPr lang="en-AU" sz="2400" dirty="0">
                    <a:solidFill>
                      <a:srgbClr val="00B050"/>
                    </a:solidFill>
                    <a:latin typeface="Abadi"/>
                  </a:rPr>
                </a:br>
                <a:endParaRPr lang="en-US" sz="2400" dirty="0">
                  <a:solidFill>
                    <a:srgbClr val="00B050"/>
                  </a:solidFill>
                  <a:latin typeface="Abadi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564A30-0712-2749-B56C-0D82D69BB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8" y="1534444"/>
                <a:ext cx="6096000" cy="2677656"/>
              </a:xfrm>
              <a:prstGeom prst="rect">
                <a:avLst/>
              </a:prstGeom>
              <a:blipFill>
                <a:blip r:embed="rId5"/>
                <a:stretch>
                  <a:fillRect l="-1500" t="-18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7E640CF-DC45-1142-B6F4-B83D7D2B0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009" y="956779"/>
            <a:ext cx="5327654" cy="42274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BF6380-AC38-F64E-A9E9-ADA4DB41A387}"/>
              </a:ext>
            </a:extLst>
          </p:cNvPr>
          <p:cNvSpPr/>
          <p:nvPr/>
        </p:nvSpPr>
        <p:spPr>
          <a:xfrm>
            <a:off x="413118" y="5126370"/>
            <a:ext cx="8680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 dirty="0">
                <a:solidFill>
                  <a:srgbClr val="0070C0"/>
                </a:solidFill>
                <a:effectLst/>
                <a:latin typeface="Open Sans" panose="020B0606030504020204"/>
              </a:rPr>
              <a:t>Slope: On average, the price of these cars decreases by </a:t>
            </a:r>
            <a:r>
              <a:rPr lang="en-AU" b="1" i="0" u="none" strike="noStrike" dirty="0">
                <a:solidFill>
                  <a:srgbClr val="0070C0"/>
                </a:solidFill>
                <a:effectLst/>
                <a:latin typeface="Open Sans" panose="020B0606030504020204"/>
              </a:rPr>
              <a:t>$3940</a:t>
            </a:r>
            <a:r>
              <a:rPr lang="en-AU" b="1" i="0" dirty="0">
                <a:solidFill>
                  <a:srgbClr val="0070C0"/>
                </a:solidFill>
                <a:effectLst/>
                <a:latin typeface="Open Sans" panose="020B0606030504020204"/>
              </a:rPr>
              <a:t> each year.</a:t>
            </a:r>
          </a:p>
          <a:p>
            <a:r>
              <a:rPr lang="en-AU" b="1" dirty="0">
                <a:solidFill>
                  <a:srgbClr val="0070C0"/>
                </a:solidFill>
                <a:latin typeface="Open Sans" panose="020B0606030504020204"/>
              </a:rPr>
              <a:t>Y-intercept: The new car price is $35 100.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0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B8D8-4C63-1D48-8070-126149C5F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00" y="0"/>
            <a:ext cx="921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5C7C6-6C15-E149-848E-ED68FB0B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38" y="990860"/>
            <a:ext cx="7968728" cy="395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818F1-5324-0F45-B9F0-E974BD93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89" y="1386736"/>
            <a:ext cx="1231427" cy="52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8EA37-AF2F-B646-A883-7F3E1453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529" y="2055105"/>
            <a:ext cx="8179496" cy="237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E2FAE-2B73-6E4B-B5F8-18217B1D7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675" y="4714910"/>
            <a:ext cx="8992818" cy="2143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D262A-907D-0E41-9DA4-9484A0BDD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000" y="839711"/>
            <a:ext cx="9216000" cy="1072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C701A9-BAF9-D64A-B295-E9757917B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405" y="1912652"/>
            <a:ext cx="4218501" cy="3740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8F6351-77E3-634A-8CF3-21E2E74E4D48}"/>
              </a:ext>
            </a:extLst>
          </p:cNvPr>
          <p:cNvSpPr/>
          <p:nvPr/>
        </p:nvSpPr>
        <p:spPr>
          <a:xfrm>
            <a:off x="2599650" y="538289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800" b="1" i="0" u="none" strike="noStrike" dirty="0">
                <a:solidFill>
                  <a:srgbClr val="009EC6"/>
                </a:solidFill>
                <a:effectLst/>
                <a:latin typeface="Abadi"/>
              </a:rPr>
              <a:t>Prediction: Price=35100−3940×5.5=$13430</a:t>
            </a:r>
            <a:br>
              <a:rPr lang="en-AU" sz="2800" b="1" dirty="0">
                <a:latin typeface="Abadi"/>
              </a:rPr>
            </a:br>
            <a:endParaRPr lang="en-US" sz="2800" b="1" dirty="0"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38221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269C6-2F2A-6944-B395-F993FB72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57" y="36181"/>
            <a:ext cx="8702403" cy="6592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C87EF3-4411-4285-9FB8-B48A8F34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29" y="1479452"/>
            <a:ext cx="6139542" cy="3103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B029E-73B7-4B23-ACC5-035A878DF6F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72" y="824030"/>
            <a:ext cx="3483428" cy="40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22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E69F-8624-1147-95DA-26DE9B8D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C3C4-4D38-7048-AABF-A96C116A0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69C6-2F2A-6944-B395-F993FB72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57" y="0"/>
            <a:ext cx="90532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D149D-2FEE-6940-916B-3F9B4360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583" y="1075156"/>
            <a:ext cx="7193178" cy="578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F0756-0E37-194D-A5D9-59548DC8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340" y="916593"/>
            <a:ext cx="4185320" cy="3662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15FD33-90B0-AC4B-A597-5483626A0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845" y="4738021"/>
            <a:ext cx="8770572" cy="7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88F4-52AF-4740-9A67-B71562E8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0A81-EB30-E741-BDC2-9E4647A1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B886B-0990-7F41-ADEA-F3A1B99C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97" y="0"/>
            <a:ext cx="94534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79596-28FB-2F4A-BC7E-7EB728A36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48" y="2798176"/>
            <a:ext cx="6512355" cy="328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988C22-6599-C244-88AE-B09D16764479}"/>
              </a:ext>
            </a:extLst>
          </p:cNvPr>
          <p:cNvSpPr/>
          <p:nvPr/>
        </p:nvSpPr>
        <p:spPr>
          <a:xfrm>
            <a:off x="3154318" y="3168553"/>
            <a:ext cx="7536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+mj-lt"/>
              </a:rPr>
              <a:t>Example: 93</a:t>
            </a:r>
            <a:r>
              <a:rPr lang="en-AU" b="1" dirty="0">
                <a:solidFill>
                  <a:srgbClr val="0070C0"/>
                </a:solidFill>
                <a:latin typeface="Open Sans" panose="020B0606030504020204"/>
              </a:rPr>
              <a:t>% of the variation in price of the second-hand cars can be explained by the variation in the ages of the cars.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5205A-7AAB-514F-8935-4511210AB8DE}"/>
              </a:ext>
            </a:extLst>
          </p:cNvPr>
          <p:cNvSpPr/>
          <p:nvPr/>
        </p:nvSpPr>
        <p:spPr>
          <a:xfrm>
            <a:off x="3022426" y="2777649"/>
            <a:ext cx="1112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+mj-lt"/>
              </a:rPr>
              <a:t>Example: 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72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F730-1582-E34C-A729-168CD58A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2EE6E-E31D-584E-80A6-61AB64109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D8330-0D8B-6449-9690-04C46176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00" y="0"/>
            <a:ext cx="100461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657DF-786C-9C4A-9220-7DCEA3F35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102" y="894220"/>
            <a:ext cx="356885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8C79-17AE-AE45-AF64-8A020D61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F3B2-225A-B449-8FAA-FA69F4C4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3C54-EDFE-F340-BC1E-C0361887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8" y="0"/>
            <a:ext cx="96102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36C9E-9D03-F646-B066-0928109F83D6}"/>
              </a:ext>
            </a:extLst>
          </p:cNvPr>
          <p:cNvSpPr/>
          <p:nvPr/>
        </p:nvSpPr>
        <p:spPr>
          <a:xfrm>
            <a:off x="6220479" y="1445723"/>
            <a:ext cx="4470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above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00B050"/>
                </a:solidFill>
                <a:latin typeface="Open Sans" panose="020B0606030504020204"/>
              </a:rPr>
              <a:t>positive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below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FF0000"/>
                </a:solidFill>
                <a:latin typeface="Open Sans" panose="020B0606030504020204"/>
              </a:rPr>
              <a:t>negative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on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line have a </a:t>
            </a:r>
            <a:r>
              <a:rPr lang="en-AU" i="1" dirty="0">
                <a:solidFill>
                  <a:srgbClr val="7030A0"/>
                </a:solidFill>
                <a:latin typeface="Open Sans" panose="020B0606030504020204"/>
              </a:rPr>
              <a:t>zero 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0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A253D-6B20-6F16-06D9-79D65808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1349669"/>
            <a:ext cx="12043143" cy="35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13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8C79-17AE-AE45-AF64-8A020D61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F3B2-225A-B449-8FAA-FA69F4C4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3C54-EDFE-F340-BC1E-C0361887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8" y="0"/>
            <a:ext cx="96102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36C9E-9D03-F646-B066-0928109F83D6}"/>
              </a:ext>
            </a:extLst>
          </p:cNvPr>
          <p:cNvSpPr/>
          <p:nvPr/>
        </p:nvSpPr>
        <p:spPr>
          <a:xfrm>
            <a:off x="6220479" y="1445723"/>
            <a:ext cx="4470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above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00B050"/>
                </a:solidFill>
                <a:latin typeface="Open Sans" panose="020B0606030504020204"/>
              </a:rPr>
              <a:t>positive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below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FF0000"/>
                </a:solidFill>
                <a:latin typeface="Open Sans" panose="020B0606030504020204"/>
              </a:rPr>
              <a:t>negative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on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line have a </a:t>
            </a:r>
            <a:r>
              <a:rPr lang="en-AU" i="1" dirty="0">
                <a:solidFill>
                  <a:srgbClr val="7030A0"/>
                </a:solidFill>
                <a:latin typeface="Open Sans" panose="020B0606030504020204"/>
              </a:rPr>
              <a:t>zero 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F065E-85EF-2D4F-976C-0DDD1E16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89" y="822288"/>
            <a:ext cx="9234122" cy="6035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4230C2-0736-DD40-96C9-D1FB65E97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43" y="1251680"/>
            <a:ext cx="3308350" cy="292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D7E8C-9DA2-2343-B3A5-F15D81F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541" y="702815"/>
            <a:ext cx="96266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E0CC5-3D98-B54C-93CC-6383B1D58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51" y="1231156"/>
            <a:ext cx="3148626" cy="2847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46462F-5BCF-AF49-B028-A91B6DAD3F43}"/>
              </a:ext>
            </a:extLst>
          </p:cNvPr>
          <p:cNvSpPr/>
          <p:nvPr/>
        </p:nvSpPr>
        <p:spPr>
          <a:xfrm>
            <a:off x="1330143" y="41386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+mj-lt"/>
              </a:rPr>
              <a:t>Actual price: $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+mj-lt"/>
              </a:rPr>
              <a:t>6500</a:t>
            </a:r>
            <a:br>
              <a:rPr lang="en-AU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50B79-5A42-A242-8C31-C3D1BE09E989}"/>
              </a:ext>
            </a:extLst>
          </p:cNvPr>
          <p:cNvSpPr/>
          <p:nvPr/>
        </p:nvSpPr>
        <p:spPr>
          <a:xfrm>
            <a:off x="1335358" y="46016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+mj-lt"/>
              </a:rPr>
              <a:t>Predicted price=35100−3940×6=$11460</a:t>
            </a:r>
            <a:br>
              <a:rPr lang="en-AU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8FB95-9799-BA49-8B20-F0131F42A3C3}"/>
              </a:ext>
            </a:extLst>
          </p:cNvPr>
          <p:cNvSpPr/>
          <p:nvPr/>
        </p:nvSpPr>
        <p:spPr>
          <a:xfrm>
            <a:off x="1330648" y="5076844"/>
            <a:ext cx="7314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u="none" strike="noStrike" dirty="0">
                <a:solidFill>
                  <a:srgbClr val="009EC6"/>
                </a:solidFill>
                <a:effectLst/>
                <a:latin typeface="+mj-lt"/>
              </a:rPr>
              <a:t>Residual=actual−predicted=$6500−$11460=−$4960</a:t>
            </a:r>
            <a:br>
              <a:rPr lang="en-AU" sz="2400" b="1" dirty="0">
                <a:latin typeface="+mj-lt"/>
              </a:rPr>
            </a:br>
            <a:endParaRPr lang="en-US" sz="2400" b="1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1BEDE1-6C8D-104E-8ED0-06F1AC632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194" y="1768053"/>
            <a:ext cx="3084816" cy="1934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0B8B64-4DD2-5B42-9AB0-D62CA8BF0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142" y="5489235"/>
            <a:ext cx="9531209" cy="9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5B61-5D6B-B042-81D2-3CFCD8A8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10711542" cy="1345269"/>
          </a:xfrm>
        </p:spPr>
        <p:txBody>
          <a:bodyPr>
            <a:normAutofit/>
          </a:bodyPr>
          <a:lstStyle/>
          <a:p>
            <a:r>
              <a:rPr lang="en-US" dirty="0"/>
              <a:t>Reporting the results of a regression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9A636-5374-EC43-81D2-C6107F342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206" y="2364247"/>
            <a:ext cx="12220206" cy="38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5B61-5D6B-B042-81D2-3CFCD8A8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10711542" cy="794657"/>
          </a:xfrm>
        </p:spPr>
        <p:txBody>
          <a:bodyPr>
            <a:normAutofit/>
          </a:bodyPr>
          <a:lstStyle/>
          <a:p>
            <a:r>
              <a:rPr lang="en-US" dirty="0"/>
              <a:t>Exam Qs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9EDCF-C663-41D0-B95B-47E531C4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755"/>
            <a:ext cx="12192000" cy="3502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74C02-6549-450A-A585-7C8708D8F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4666944"/>
            <a:ext cx="10297962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8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7D12C1-5477-12D4-BB2A-FA883B8B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607"/>
            <a:ext cx="5912579" cy="546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2934F-08CC-19B4-C947-F11B9B268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428" y="593219"/>
            <a:ext cx="5707765" cy="2835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44BDE-49B2-011E-7504-50ECE8BE08F4}"/>
              </a:ext>
            </a:extLst>
          </p:cNvPr>
          <p:cNvSpPr txBox="1"/>
          <p:nvPr/>
        </p:nvSpPr>
        <p:spPr>
          <a:xfrm>
            <a:off x="6279423" y="4293031"/>
            <a:ext cx="5406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actual Grade value of 12 hours?</a:t>
            </a:r>
          </a:p>
          <a:p>
            <a:r>
              <a:rPr lang="en-US" dirty="0"/>
              <a:t>85  </a:t>
            </a:r>
          </a:p>
          <a:p>
            <a:endParaRPr lang="en-US" dirty="0"/>
          </a:p>
          <a:p>
            <a:r>
              <a:rPr lang="en-US" dirty="0"/>
              <a:t>What is residual of 12 hours? </a:t>
            </a:r>
          </a:p>
          <a:p>
            <a:r>
              <a:rPr lang="en-AU" dirty="0"/>
              <a:t>85-88.42= – 3.42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2D02A-9E4C-9877-7AC8-43EBB261F40E}"/>
              </a:ext>
            </a:extLst>
          </p:cNvPr>
          <p:cNvSpPr txBox="1"/>
          <p:nvPr/>
        </p:nvSpPr>
        <p:spPr>
          <a:xfrm>
            <a:off x="6757261" y="1999281"/>
            <a:ext cx="42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58.18+2.52*12=88.42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76B79-3AAC-B6DD-6414-7C0E940E86BC}"/>
              </a:ext>
            </a:extLst>
          </p:cNvPr>
          <p:cNvSpPr txBox="1"/>
          <p:nvPr/>
        </p:nvSpPr>
        <p:spPr>
          <a:xfrm>
            <a:off x="6757261" y="3557743"/>
            <a:ext cx="42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58.18+2.52*20=108.58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07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" y="10887"/>
                <a:ext cx="4158345" cy="6857999"/>
              </a:xfr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C00000"/>
                    </a:solidFill>
                  </a:rPr>
                  <a:t>3B Interpreting + making predictions:</a:t>
                </a: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chemeClr val="tx1"/>
                    </a:solidFill>
                  </a:rPr>
                  <a:t>LSRL:</a:t>
                </a: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400" dirty="0">
                    <a:solidFill>
                      <a:schemeClr val="tx1"/>
                    </a:solidFill>
                  </a:rPr>
                  <a:t>y = a + bx</a:t>
                </a: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endParaRPr lang="en-AU" sz="2400" dirty="0">
                  <a:solidFill>
                    <a:schemeClr val="tx1"/>
                  </a:solidFill>
                </a:endParaRP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1600" dirty="0">
                    <a:solidFill>
                      <a:srgbClr val="C00000"/>
                    </a:solidFill>
                  </a:rPr>
                  <a:t>RV   y-int   slope   EV</a:t>
                </a: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endParaRPr lang="en-AU" sz="1600" dirty="0">
                  <a:solidFill>
                    <a:srgbClr val="C00000"/>
                  </a:solidFill>
                </a:endParaRP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endParaRPr lang="en-AU" sz="1600" dirty="0">
                  <a:solidFill>
                    <a:srgbClr val="C00000"/>
                  </a:solidFill>
                </a:endParaRP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endParaRPr lang="en-AU" sz="1600" dirty="0">
                  <a:solidFill>
                    <a:srgbClr val="C00000"/>
                  </a:solidFill>
                </a:endParaRP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endParaRPr lang="en-AU" sz="1600" dirty="0">
                  <a:solidFill>
                    <a:srgbClr val="C00000"/>
                  </a:solidFill>
                </a:endParaRP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endParaRPr lang="en-AU" sz="1600" dirty="0">
                  <a:solidFill>
                    <a:srgbClr val="C00000"/>
                  </a:solidFill>
                </a:endParaRP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0070C0"/>
                    </a:solidFill>
                  </a:rPr>
                  <a:t>interpret statements:</a:t>
                </a: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0070C0"/>
                    </a:solidFill>
                  </a:rPr>
                  <a:t>y-intercept (a): </a:t>
                </a:r>
                <a:r>
                  <a:rPr lang="en-AU" sz="2000" dirty="0">
                    <a:solidFill>
                      <a:schemeClr val="tx1"/>
                    </a:solidFill>
                  </a:rPr>
                  <a:t>when the</a:t>
                </a:r>
                <a:r>
                  <a:rPr lang="en-AU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𝐸𝑉</m:t>
                        </m:r>
                      </m:e>
                    </m:borderBox>
                  </m:oMath>
                </a14:m>
                <a:r>
                  <a:rPr lang="en-AU" sz="2000" dirty="0">
                    <a:solidFill>
                      <a:schemeClr val="tx1"/>
                    </a:solidFill>
                  </a:rPr>
                  <a:t> </a:t>
                </a:r>
                <a:r>
                  <a:rPr lang="en-AU" sz="2000" dirty="0">
                    <a:solidFill>
                      <a:srgbClr val="0070C0"/>
                    </a:solidFill>
                  </a:rPr>
                  <a:t>EV</a:t>
                </a:r>
                <a:r>
                  <a:rPr lang="en-AU" sz="2000" dirty="0">
                    <a:solidFill>
                      <a:schemeClr val="tx1"/>
                    </a:solidFill>
                  </a:rPr>
                  <a:t> is 0, the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AU" sz="20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borderBox>
                  </m:oMath>
                </a14:m>
                <a:r>
                  <a:rPr lang="en-AU" sz="20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orderBox>
                  </m:oMath>
                </a14:m>
                <a:r>
                  <a:rPr lang="en-AU" sz="2000" dirty="0">
                    <a:solidFill>
                      <a:schemeClr val="tx1"/>
                    </a:solidFill>
                  </a:rPr>
                  <a:t> </a:t>
                </a: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2000" dirty="0">
                    <a:solidFill>
                      <a:srgbClr val="0070C0"/>
                    </a:solidFill>
                  </a:rPr>
                  <a:t>slope (b): </a:t>
                </a:r>
                <a:r>
                  <a:rPr lang="en-AU" sz="2000" dirty="0">
                    <a:solidFill>
                      <a:schemeClr val="tx1"/>
                    </a:solidFill>
                  </a:rPr>
                  <a:t>for every one-unit increase in the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𝐸𝑉</m:t>
                        </m:r>
                      </m:e>
                    </m:borderBox>
                  </m:oMath>
                </a14:m>
                <a:r>
                  <a:rPr lang="en-AU" sz="2000" dirty="0">
                    <a:solidFill>
                      <a:schemeClr val="tx1"/>
                    </a:solidFill>
                  </a:rPr>
                  <a:t> , the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𝑅𝑉</m:t>
                        </m:r>
                      </m:e>
                    </m:borderBox>
                  </m:oMath>
                </a14:m>
                <a:r>
                  <a:rPr lang="en-AU" sz="2000" dirty="0">
                    <a:solidFill>
                      <a:schemeClr val="tx1"/>
                    </a:solidFill>
                  </a:rPr>
                  <a:t> </a:t>
                </a:r>
                <a:r>
                  <a:rPr lang="en-AU" sz="2000" u="sng" dirty="0">
                    <a:solidFill>
                      <a:srgbClr val="0070C0"/>
                    </a:solidFill>
                  </a:rPr>
                  <a:t>increases/decreases </a:t>
                </a:r>
                <a:r>
                  <a:rPr lang="en-AU" sz="2000" dirty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orderBox>
                  </m:oMath>
                </a14:m>
                <a:r>
                  <a:rPr lang="en-AU" sz="2000" dirty="0">
                    <a:solidFill>
                      <a:schemeClr val="tx1"/>
                    </a:solidFill>
                  </a:rPr>
                  <a:t> </a:t>
                </a: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>
                    <a:solidFill>
                      <a:srgbClr val="0070C0"/>
                    </a:solidFill>
                  </a:rPr>
                  <a:t>if b is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borderBox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:r>
                  <a:rPr lang="en-AU" dirty="0">
                    <a:solidFill>
                      <a:srgbClr val="0070C0"/>
                    </a:solidFill>
                  </a:rPr>
                  <a:t> choose increase</a:t>
                </a:r>
              </a:p>
              <a:p>
                <a:pPr marL="720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>
                    <a:solidFill>
                      <a:srgbClr val="0070C0"/>
                    </a:solidFill>
                  </a:rPr>
                  <a:t>if b is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en-AU" dirty="0">
                            <a:solidFill>
                              <a:srgbClr val="0070C0"/>
                            </a:solidFill>
                          </a:rPr>
                          <m:t>–</m:t>
                        </m:r>
                      </m:e>
                    </m:borderBox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:r>
                  <a:rPr lang="en-AU" dirty="0">
                    <a:solidFill>
                      <a:srgbClr val="0070C0"/>
                    </a:solidFill>
                  </a:rPr>
                  <a:t> choose decrease</a:t>
                </a:r>
              </a:p>
              <a:p>
                <a:pPr marL="7200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" y="10887"/>
                <a:ext cx="4158345" cy="6857999"/>
              </a:xfr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D2BC70-E670-0B41-52A6-33323044483F}"/>
              </a:ext>
            </a:extLst>
          </p:cNvPr>
          <p:cNvSpPr txBox="1">
            <a:spLocks/>
          </p:cNvSpPr>
          <p:nvPr/>
        </p:nvSpPr>
        <p:spPr>
          <a:xfrm>
            <a:off x="4158343" y="-10885"/>
            <a:ext cx="3875315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solidFill>
                  <a:srgbClr val="C00000"/>
                </a:solidFill>
              </a:rPr>
              <a:t>      fill variable names and a and b values!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B890C-2AD7-8DDD-CD4E-D5ED497637F2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b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indent="0">
              <a:spcBef>
                <a:spcPts val="0"/>
              </a:spcBef>
              <a:buNone/>
            </a:pP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C1A3FF-9124-0E89-7B0D-AEB4CC8B47E6}"/>
                  </a:ext>
                </a:extLst>
              </p:cNvPr>
              <p:cNvSpPr txBox="1"/>
              <p:nvPr/>
            </p:nvSpPr>
            <p:spPr>
              <a:xfrm>
                <a:off x="8081048" y="50685"/>
                <a:ext cx="4110952" cy="4742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solidFill>
                      <a:srgbClr val="0070C0"/>
                    </a:solidFill>
                  </a:rPr>
                  <a:t>making predictions:</a:t>
                </a:r>
              </a:p>
              <a:p>
                <a:r>
                  <a:rPr lang="en-AU" sz="2000" dirty="0">
                    <a:solidFill>
                      <a:srgbClr val="0070C0"/>
                    </a:solidFill>
                  </a:rPr>
                  <a:t>* interpolation: </a:t>
                </a:r>
                <a:r>
                  <a:rPr lang="en-AU" sz="2000" dirty="0"/>
                  <a:t>predicting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𝑤𝑖𝑡h𝑖𝑛</m:t>
                        </m:r>
                      </m:e>
                    </m:borderBox>
                    <m:r>
                      <a:rPr lang="en-AU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AU" sz="2000" dirty="0"/>
                  <a:t>the range of data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r>
                  <a:rPr lang="en-AU" sz="2000" dirty="0">
                    <a:solidFill>
                      <a:srgbClr val="0070C0"/>
                    </a:solidFill>
                  </a:rPr>
                  <a:t>* extrapolation: </a:t>
                </a:r>
                <a:r>
                  <a:rPr lang="en-AU" sz="2000" dirty="0"/>
                  <a:t>predicting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𝑜𝑢𝑡𝑠𝑖𝑑𝑒</m:t>
                        </m:r>
                      </m:e>
                    </m:borderBox>
                  </m:oMath>
                </a14:m>
                <a:r>
                  <a:rPr lang="en-AU" sz="2000" dirty="0"/>
                  <a:t> the range of data</a:t>
                </a:r>
              </a:p>
              <a:p>
                <a:r>
                  <a:rPr lang="en-AU" sz="2000" dirty="0">
                    <a:solidFill>
                      <a:srgbClr val="0070C0"/>
                    </a:solidFill>
                  </a:rPr>
                  <a:t>→ less reliable</a:t>
                </a:r>
              </a:p>
              <a:p>
                <a:endParaRPr lang="en-AU" sz="2000" dirty="0">
                  <a:solidFill>
                    <a:srgbClr val="0070C0"/>
                  </a:solidFill>
                </a:endParaRPr>
              </a:p>
              <a:p>
                <a:r>
                  <a:rPr lang="en-AU" sz="2000" dirty="0">
                    <a:solidFill>
                      <a:srgbClr val="0070C0"/>
                    </a:solidFill>
                  </a:rPr>
                  <a:t>* how to predict: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r>
                  <a:rPr lang="en-AU" sz="2000" dirty="0"/>
                  <a:t>sub the EV value that you are predicting for into the LSRL equation to predict the RV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r>
                  <a:rPr lang="en-AU" sz="2000" dirty="0">
                    <a:solidFill>
                      <a:srgbClr val="0070C0"/>
                    </a:solidFill>
                  </a:rPr>
                  <a:t>y = a + b x</a:t>
                </a:r>
              </a:p>
              <a:p>
                <a:endParaRPr lang="en-AU" sz="2000" dirty="0">
                  <a:solidFill>
                    <a:srgbClr val="0070C0"/>
                  </a:solidFill>
                </a:endParaRPr>
              </a:p>
              <a:p>
                <a:r>
                  <a:rPr lang="en-AU" sz="1600" dirty="0"/>
                  <a:t>predict for RV         sub EV value here</a:t>
                </a:r>
              </a:p>
              <a:p>
                <a:endParaRPr lang="en-AU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C1A3FF-9124-0E89-7B0D-AEB4CC8B4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048" y="50685"/>
                <a:ext cx="4110952" cy="4742324"/>
              </a:xfrm>
              <a:prstGeom prst="rect">
                <a:avLst/>
              </a:prstGeom>
              <a:blipFill>
                <a:blip r:embed="rId5"/>
                <a:stretch>
                  <a:fillRect l="-1632" t="-6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3705C1D-43DB-D322-F02C-C70DA42AF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259" y="50685"/>
            <a:ext cx="3568853" cy="32004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179395-2D59-C838-F0F0-6B210EBBC01A}"/>
              </a:ext>
            </a:extLst>
          </p:cNvPr>
          <p:cNvCxnSpPr/>
          <p:nvPr/>
        </p:nvCxnSpPr>
        <p:spPr>
          <a:xfrm>
            <a:off x="250371" y="1426029"/>
            <a:ext cx="0" cy="315685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3119A9-0174-5995-ECA0-EC8565F1A1F3}"/>
              </a:ext>
            </a:extLst>
          </p:cNvPr>
          <p:cNvCxnSpPr>
            <a:cxnSpLocks/>
          </p:cNvCxnSpPr>
          <p:nvPr/>
        </p:nvCxnSpPr>
        <p:spPr>
          <a:xfrm>
            <a:off x="751114" y="1393372"/>
            <a:ext cx="87086" cy="348342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BF8F14-43C1-F354-4053-A8D244CFD1D0}"/>
              </a:ext>
            </a:extLst>
          </p:cNvPr>
          <p:cNvCxnSpPr>
            <a:cxnSpLocks/>
          </p:cNvCxnSpPr>
          <p:nvPr/>
        </p:nvCxnSpPr>
        <p:spPr>
          <a:xfrm>
            <a:off x="1251857" y="1377043"/>
            <a:ext cx="163286" cy="36467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B012C7-E6AF-6AD3-930B-3095DFC68D4D}"/>
              </a:ext>
            </a:extLst>
          </p:cNvPr>
          <p:cNvCxnSpPr>
            <a:cxnSpLocks/>
          </p:cNvCxnSpPr>
          <p:nvPr/>
        </p:nvCxnSpPr>
        <p:spPr>
          <a:xfrm>
            <a:off x="1567542" y="1377043"/>
            <a:ext cx="587829" cy="332014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75DB70-3440-2D16-B7CC-BABBAD1E94DB}"/>
              </a:ext>
            </a:extLst>
          </p:cNvPr>
          <p:cNvCxnSpPr>
            <a:cxnSpLocks/>
          </p:cNvCxnSpPr>
          <p:nvPr/>
        </p:nvCxnSpPr>
        <p:spPr>
          <a:xfrm>
            <a:off x="1208314" y="5236033"/>
            <a:ext cx="0" cy="25037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7D650991-2D05-41A7-9594-63AF43453E42}"/>
              </a:ext>
            </a:extLst>
          </p:cNvPr>
          <p:cNvSpPr/>
          <p:nvPr/>
        </p:nvSpPr>
        <p:spPr>
          <a:xfrm>
            <a:off x="4289801" y="3646714"/>
            <a:ext cx="118913" cy="1349829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A868F00-D381-3C8A-A4C3-1D911348A6E8}"/>
              </a:ext>
            </a:extLst>
          </p:cNvPr>
          <p:cNvCxnSpPr>
            <a:cxnSpLocks/>
          </p:cNvCxnSpPr>
          <p:nvPr/>
        </p:nvCxnSpPr>
        <p:spPr>
          <a:xfrm>
            <a:off x="8165116" y="3869880"/>
            <a:ext cx="304801" cy="25037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3BC657B-6F6A-4526-D382-5E9810024EAF}"/>
              </a:ext>
            </a:extLst>
          </p:cNvPr>
          <p:cNvCxnSpPr>
            <a:cxnSpLocks/>
          </p:cNvCxnSpPr>
          <p:nvPr/>
        </p:nvCxnSpPr>
        <p:spPr>
          <a:xfrm>
            <a:off x="9209314" y="3864433"/>
            <a:ext cx="903516" cy="25037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2FC2-D35D-5145-8DA8-810AA34E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CF4D-F221-914D-8DB5-055892AFB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30407-A9E4-DE4A-8837-6E78F20A9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4" y="0"/>
            <a:ext cx="11079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BBBAF-4012-2548-AAFA-FAD19DD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Google Shape;1211;p42"/>
          <p:cNvSpPr>
            <a:spLocks/>
          </p:cNvSpPr>
          <p:nvPr/>
        </p:nvSpPr>
        <p:spPr bwMode="auto">
          <a:xfrm>
            <a:off x="79533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1" name="Google Shape;1212;p42"/>
          <p:cNvSpPr>
            <a:spLocks/>
          </p:cNvSpPr>
          <p:nvPr/>
        </p:nvSpPr>
        <p:spPr bwMode="auto">
          <a:xfrm>
            <a:off x="210185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2" name="Google Shape;1213;p42"/>
          <p:cNvSpPr>
            <a:spLocks/>
          </p:cNvSpPr>
          <p:nvPr/>
        </p:nvSpPr>
        <p:spPr bwMode="auto">
          <a:xfrm>
            <a:off x="34036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3" name="Google Shape;1214;p42"/>
          <p:cNvSpPr>
            <a:spLocks/>
          </p:cNvSpPr>
          <p:nvPr/>
        </p:nvSpPr>
        <p:spPr bwMode="auto">
          <a:xfrm>
            <a:off x="4703763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4" name="Google Shape;1215;p42"/>
          <p:cNvSpPr>
            <a:spLocks/>
          </p:cNvSpPr>
          <p:nvPr/>
        </p:nvSpPr>
        <p:spPr bwMode="auto">
          <a:xfrm>
            <a:off x="601027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5" name="Google Shape;1216;p42"/>
          <p:cNvSpPr>
            <a:spLocks/>
          </p:cNvSpPr>
          <p:nvPr/>
        </p:nvSpPr>
        <p:spPr bwMode="auto">
          <a:xfrm>
            <a:off x="731202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6" name="Google Shape;1217;p42"/>
          <p:cNvSpPr>
            <a:spLocks/>
          </p:cNvSpPr>
          <p:nvPr/>
        </p:nvSpPr>
        <p:spPr bwMode="auto">
          <a:xfrm>
            <a:off x="861218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7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7" y="825"/>
                </a:lnTo>
                <a:lnTo>
                  <a:pt x="927" y="413"/>
                </a:lnTo>
                <a:lnTo>
                  <a:pt x="767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7" name="Google Shape;1218;p42"/>
          <p:cNvSpPr>
            <a:spLocks/>
          </p:cNvSpPr>
          <p:nvPr/>
        </p:nvSpPr>
        <p:spPr bwMode="auto">
          <a:xfrm>
            <a:off x="99187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57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8" name="Google Shape;1219;p42"/>
          <p:cNvSpPr txBox="1">
            <a:spLocks noChangeArrowheads="1"/>
          </p:cNvSpPr>
          <p:nvPr/>
        </p:nvSpPr>
        <p:spPr bwMode="auto">
          <a:xfrm>
            <a:off x="1462088" y="3065464"/>
            <a:ext cx="365169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1</a:t>
            </a:r>
            <a:endParaRPr lang="en-US" altLang="en-US" b="1" dirty="0"/>
          </a:p>
        </p:txBody>
      </p:sp>
      <p:sp>
        <p:nvSpPr>
          <p:cNvPr id="81939" name="Google Shape;1220;p42"/>
          <p:cNvSpPr txBox="1">
            <a:spLocks noChangeArrowheads="1"/>
          </p:cNvSpPr>
          <p:nvPr/>
        </p:nvSpPr>
        <p:spPr bwMode="auto">
          <a:xfrm>
            <a:off x="40338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3</a:t>
            </a:r>
            <a:endParaRPr lang="en-US" altLang="en-US" b="1"/>
          </a:p>
        </p:txBody>
      </p:sp>
      <p:sp>
        <p:nvSpPr>
          <p:cNvPr id="81940" name="Google Shape;1221;p42"/>
          <p:cNvSpPr txBox="1">
            <a:spLocks noChangeArrowheads="1"/>
          </p:cNvSpPr>
          <p:nvPr/>
        </p:nvSpPr>
        <p:spPr bwMode="auto">
          <a:xfrm>
            <a:off x="66373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5</a:t>
            </a:r>
            <a:endParaRPr lang="en-US" altLang="en-US" b="1"/>
          </a:p>
        </p:txBody>
      </p:sp>
      <p:sp>
        <p:nvSpPr>
          <p:cNvPr id="81941" name="Google Shape;1222;p42"/>
          <p:cNvSpPr txBox="1">
            <a:spLocks noChangeArrowheads="1"/>
          </p:cNvSpPr>
          <p:nvPr/>
        </p:nvSpPr>
        <p:spPr bwMode="auto">
          <a:xfrm>
            <a:off x="9255125" y="3065464"/>
            <a:ext cx="43569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7</a:t>
            </a:r>
            <a:endParaRPr lang="en-US" altLang="en-US" b="1"/>
          </a:p>
        </p:txBody>
      </p:sp>
      <p:sp>
        <p:nvSpPr>
          <p:cNvPr id="81942" name="Google Shape;1223;p42"/>
          <p:cNvSpPr txBox="1">
            <a:spLocks noChangeArrowheads="1"/>
          </p:cNvSpPr>
          <p:nvPr/>
        </p:nvSpPr>
        <p:spPr bwMode="auto">
          <a:xfrm>
            <a:off x="2713038" y="3065464"/>
            <a:ext cx="44535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2</a:t>
            </a:r>
            <a:endParaRPr lang="en-US" altLang="en-US" b="1" dirty="0"/>
          </a:p>
        </p:txBody>
      </p:sp>
      <p:sp>
        <p:nvSpPr>
          <p:cNvPr id="81943" name="Google Shape;1224;p42"/>
          <p:cNvSpPr txBox="1">
            <a:spLocks noChangeArrowheads="1"/>
          </p:cNvSpPr>
          <p:nvPr/>
        </p:nvSpPr>
        <p:spPr bwMode="auto">
          <a:xfrm>
            <a:off x="5313364" y="3065464"/>
            <a:ext cx="437622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4</a:t>
            </a:r>
            <a:endParaRPr lang="en-US" altLang="en-US" b="1"/>
          </a:p>
        </p:txBody>
      </p:sp>
      <p:sp>
        <p:nvSpPr>
          <p:cNvPr id="81944" name="Google Shape;1225;p42"/>
          <p:cNvSpPr txBox="1">
            <a:spLocks noChangeArrowheads="1"/>
          </p:cNvSpPr>
          <p:nvPr/>
        </p:nvSpPr>
        <p:spPr bwMode="auto">
          <a:xfrm>
            <a:off x="7908925" y="3065464"/>
            <a:ext cx="45694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6</a:t>
            </a:r>
            <a:endParaRPr lang="en-US" altLang="en-US" b="1"/>
          </a:p>
        </p:txBody>
      </p:sp>
      <p:sp>
        <p:nvSpPr>
          <p:cNvPr id="81945" name="Google Shape;1226;p42"/>
          <p:cNvSpPr txBox="1">
            <a:spLocks noChangeArrowheads="1"/>
          </p:cNvSpPr>
          <p:nvPr/>
        </p:nvSpPr>
        <p:spPr bwMode="auto">
          <a:xfrm>
            <a:off x="10518776" y="3065464"/>
            <a:ext cx="46177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8</a:t>
            </a:r>
            <a:endParaRPr lang="en-US" altLang="en-US" b="1"/>
          </a:p>
        </p:txBody>
      </p:sp>
      <p:sp>
        <p:nvSpPr>
          <p:cNvPr id="81923" name="Google Shape;1204;p42"/>
          <p:cNvSpPr txBox="1">
            <a:spLocks noChangeArrowheads="1"/>
          </p:cNvSpPr>
          <p:nvPr/>
        </p:nvSpPr>
        <p:spPr bwMode="auto">
          <a:xfrm>
            <a:off x="4616462" y="1508125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indicate the strength of the relationship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1" name="Google Shape;1232;p42"/>
          <p:cNvSpPr txBox="1">
            <a:spLocks noChangeArrowheads="1"/>
          </p:cNvSpPr>
          <p:nvPr/>
        </p:nvSpPr>
        <p:spPr bwMode="auto">
          <a:xfrm>
            <a:off x="4514677" y="950079"/>
            <a:ext cx="166069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correlation coefficient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4" name="Google Shape;1235;p42"/>
          <p:cNvSpPr>
            <a:spLocks/>
          </p:cNvSpPr>
          <p:nvPr/>
        </p:nvSpPr>
        <p:spPr bwMode="auto">
          <a:xfrm>
            <a:off x="3713163" y="1138238"/>
            <a:ext cx="623887" cy="739775"/>
          </a:xfrm>
          <a:custGeom>
            <a:avLst/>
            <a:gdLst>
              <a:gd name="T0" fmla="*/ 2147483646 w 162"/>
              <a:gd name="T1" fmla="*/ 2147483646 h 192"/>
              <a:gd name="T2" fmla="*/ 2147483646 w 162"/>
              <a:gd name="T3" fmla="*/ 2147483646 h 192"/>
              <a:gd name="T4" fmla="*/ 2147483646 w 162"/>
              <a:gd name="T5" fmla="*/ 2147483646 h 192"/>
              <a:gd name="T6" fmla="*/ 2147483646 w 162"/>
              <a:gd name="T7" fmla="*/ 2147483646 h 192"/>
              <a:gd name="T8" fmla="*/ 2147483646 w 162"/>
              <a:gd name="T9" fmla="*/ 2147483646 h 192"/>
              <a:gd name="T10" fmla="*/ 2147483646 w 162"/>
              <a:gd name="T11" fmla="*/ 2147483646 h 192"/>
              <a:gd name="T12" fmla="*/ 2147483646 w 162"/>
              <a:gd name="T13" fmla="*/ 2147483646 h 192"/>
              <a:gd name="T14" fmla="*/ 2147483646 w 162"/>
              <a:gd name="T15" fmla="*/ 2147483646 h 192"/>
              <a:gd name="T16" fmla="*/ 2147483646 w 162"/>
              <a:gd name="T17" fmla="*/ 2147483646 h 192"/>
              <a:gd name="T18" fmla="*/ 2147483646 w 162"/>
              <a:gd name="T19" fmla="*/ 2147483646 h 192"/>
              <a:gd name="T20" fmla="*/ 2147483646 w 162"/>
              <a:gd name="T21" fmla="*/ 2147483646 h 192"/>
              <a:gd name="T22" fmla="*/ 2147483646 w 162"/>
              <a:gd name="T23" fmla="*/ 2147483646 h 192"/>
              <a:gd name="T24" fmla="*/ 2147483646 w 162"/>
              <a:gd name="T25" fmla="*/ 2147483646 h 192"/>
              <a:gd name="T26" fmla="*/ 2147483646 w 162"/>
              <a:gd name="T27" fmla="*/ 2147483646 h 192"/>
              <a:gd name="T28" fmla="*/ 2147483646 w 162"/>
              <a:gd name="T29" fmla="*/ 2147483646 h 192"/>
              <a:gd name="T30" fmla="*/ 2147483646 w 162"/>
              <a:gd name="T31" fmla="*/ 2147483646 h 192"/>
              <a:gd name="T32" fmla="*/ 2147483646 w 162"/>
              <a:gd name="T33" fmla="*/ 2147483646 h 192"/>
              <a:gd name="T34" fmla="*/ 2147483646 w 162"/>
              <a:gd name="T35" fmla="*/ 2147483646 h 192"/>
              <a:gd name="T36" fmla="*/ 2147483646 w 162"/>
              <a:gd name="T37" fmla="*/ 2147483646 h 192"/>
              <a:gd name="T38" fmla="*/ 2147483646 w 162"/>
              <a:gd name="T39" fmla="*/ 2147483646 h 192"/>
              <a:gd name="T40" fmla="*/ 2147483646 w 162"/>
              <a:gd name="T41" fmla="*/ 2147483646 h 192"/>
              <a:gd name="T42" fmla="*/ 2147483646 w 162"/>
              <a:gd name="T43" fmla="*/ 2147483646 h 192"/>
              <a:gd name="T44" fmla="*/ 2147483646 w 162"/>
              <a:gd name="T45" fmla="*/ 2147483646 h 192"/>
              <a:gd name="T46" fmla="*/ 2147483646 w 162"/>
              <a:gd name="T47" fmla="*/ 2147483646 h 192"/>
              <a:gd name="T48" fmla="*/ 2147483646 w 162"/>
              <a:gd name="T49" fmla="*/ 0 h 192"/>
              <a:gd name="T50" fmla="*/ 2147483646 w 162"/>
              <a:gd name="T51" fmla="*/ 2147483646 h 192"/>
              <a:gd name="T52" fmla="*/ 2147483646 w 162"/>
              <a:gd name="T53" fmla="*/ 2147483646 h 192"/>
              <a:gd name="T54" fmla="*/ 2147483646 w 162"/>
              <a:gd name="T55" fmla="*/ 2147483646 h 192"/>
              <a:gd name="T56" fmla="*/ 2147483646 w 162"/>
              <a:gd name="T57" fmla="*/ 2147483646 h 192"/>
              <a:gd name="T58" fmla="*/ 2147483646 w 162"/>
              <a:gd name="T59" fmla="*/ 2147483646 h 192"/>
              <a:gd name="T60" fmla="*/ 2147483646 w 162"/>
              <a:gd name="T61" fmla="*/ 2147483646 h 192"/>
              <a:gd name="T62" fmla="*/ 2147483646 w 162"/>
              <a:gd name="T63" fmla="*/ 2147483646 h 192"/>
              <a:gd name="T64" fmla="*/ 2147483646 w 162"/>
              <a:gd name="T65" fmla="*/ 2147483646 h 192"/>
              <a:gd name="T66" fmla="*/ 2147483646 w 162"/>
              <a:gd name="T67" fmla="*/ 2147483646 h 192"/>
              <a:gd name="T68" fmla="*/ 2147483646 w 162"/>
              <a:gd name="T69" fmla="*/ 2147483646 h 192"/>
              <a:gd name="T70" fmla="*/ 2147483646 w 162"/>
              <a:gd name="T71" fmla="*/ 2147483646 h 192"/>
              <a:gd name="T72" fmla="*/ 2147483646 w 162"/>
              <a:gd name="T73" fmla="*/ 2147483646 h 192"/>
              <a:gd name="T74" fmla="*/ 2147483646 w 162"/>
              <a:gd name="T75" fmla="*/ 2147483646 h 192"/>
              <a:gd name="T76" fmla="*/ 2147483646 w 162"/>
              <a:gd name="T77" fmla="*/ 2147483646 h 192"/>
              <a:gd name="T78" fmla="*/ 2147483646 w 162"/>
              <a:gd name="T79" fmla="*/ 2147483646 h 192"/>
              <a:gd name="T80" fmla="*/ 2147483646 w 162"/>
              <a:gd name="T81" fmla="*/ 2147483646 h 192"/>
              <a:gd name="T82" fmla="*/ 2147483646 w 162"/>
              <a:gd name="T83" fmla="*/ 2147483646 h 192"/>
              <a:gd name="T84" fmla="*/ 2147483646 w 162"/>
              <a:gd name="T85" fmla="*/ 2147483646 h 192"/>
              <a:gd name="T86" fmla="*/ 2147483646 w 162"/>
              <a:gd name="T87" fmla="*/ 2147483646 h 192"/>
              <a:gd name="T88" fmla="*/ 2147483646 w 162"/>
              <a:gd name="T89" fmla="*/ 2147483646 h 192"/>
              <a:gd name="T90" fmla="*/ 2147483646 w 162"/>
              <a:gd name="T91" fmla="*/ 2147483646 h 192"/>
              <a:gd name="T92" fmla="*/ 2147483646 w 162"/>
              <a:gd name="T93" fmla="*/ 2147483646 h 192"/>
              <a:gd name="T94" fmla="*/ 2147483646 w 162"/>
              <a:gd name="T95" fmla="*/ 2147483646 h 192"/>
              <a:gd name="T96" fmla="*/ 2147483646 w 162"/>
              <a:gd name="T97" fmla="*/ 2147483646 h 192"/>
              <a:gd name="T98" fmla="*/ 2147483646 w 162"/>
              <a:gd name="T99" fmla="*/ 2147483646 h 192"/>
              <a:gd name="T100" fmla="*/ 2147483646 w 162"/>
              <a:gd name="T101" fmla="*/ 2147483646 h 1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2" h="192" extrusionOk="0">
                <a:moveTo>
                  <a:pt x="108" y="185"/>
                </a:moveTo>
                <a:cubicBezTo>
                  <a:pt x="108" y="189"/>
                  <a:pt x="105" y="192"/>
                  <a:pt x="102" y="192"/>
                </a:cubicBezTo>
                <a:cubicBezTo>
                  <a:pt x="61" y="192"/>
                  <a:pt x="61" y="192"/>
                  <a:pt x="61" y="192"/>
                </a:cubicBezTo>
                <a:cubicBezTo>
                  <a:pt x="57" y="192"/>
                  <a:pt x="54" y="189"/>
                  <a:pt x="54" y="185"/>
                </a:cubicBezTo>
                <a:cubicBezTo>
                  <a:pt x="54" y="185"/>
                  <a:pt x="54" y="185"/>
                  <a:pt x="54" y="185"/>
                </a:cubicBezTo>
                <a:cubicBezTo>
                  <a:pt x="54" y="182"/>
                  <a:pt x="57" y="179"/>
                  <a:pt x="61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5" y="179"/>
                  <a:pt x="108" y="182"/>
                  <a:pt x="108" y="185"/>
                </a:cubicBezTo>
                <a:close/>
                <a:moveTo>
                  <a:pt x="108" y="168"/>
                </a:moveTo>
                <a:cubicBezTo>
                  <a:pt x="108" y="164"/>
                  <a:pt x="105" y="161"/>
                  <a:pt x="102" y="161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57" y="161"/>
                  <a:pt x="54" y="164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72"/>
                  <a:pt x="57" y="175"/>
                  <a:pt x="61" y="175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5" y="175"/>
                  <a:pt x="108" y="172"/>
                  <a:pt x="108" y="168"/>
                </a:cubicBezTo>
                <a:close/>
                <a:moveTo>
                  <a:pt x="88" y="94"/>
                </a:moveTo>
                <a:cubicBezTo>
                  <a:pt x="79" y="94"/>
                  <a:pt x="79" y="94"/>
                  <a:pt x="79" y="94"/>
                </a:cubicBezTo>
                <a:cubicBezTo>
                  <a:pt x="75" y="94"/>
                  <a:pt x="75" y="94"/>
                  <a:pt x="75" y="94"/>
                </a:cubicBezTo>
                <a:cubicBezTo>
                  <a:pt x="75" y="157"/>
                  <a:pt x="75" y="157"/>
                  <a:pt x="75" y="157"/>
                </a:cubicBezTo>
                <a:cubicBezTo>
                  <a:pt x="77" y="157"/>
                  <a:pt x="79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4" y="157"/>
                  <a:pt x="86" y="157"/>
                  <a:pt x="88" y="157"/>
                </a:cubicBezTo>
                <a:lnTo>
                  <a:pt x="88" y="94"/>
                </a:lnTo>
                <a:close/>
                <a:moveTo>
                  <a:pt x="59" y="69"/>
                </a:moveTo>
                <a:cubicBezTo>
                  <a:pt x="54" y="69"/>
                  <a:pt x="49" y="73"/>
                  <a:pt x="49" y="79"/>
                </a:cubicBezTo>
                <a:cubicBezTo>
                  <a:pt x="49" y="84"/>
                  <a:pt x="54" y="88"/>
                  <a:pt x="59" y="88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3"/>
                  <a:pt x="64" y="69"/>
                  <a:pt x="59" y="69"/>
                </a:cubicBezTo>
                <a:close/>
                <a:moveTo>
                  <a:pt x="113" y="79"/>
                </a:moveTo>
                <a:cubicBezTo>
                  <a:pt x="113" y="73"/>
                  <a:pt x="109" y="69"/>
                  <a:pt x="104" y="69"/>
                </a:cubicBezTo>
                <a:cubicBezTo>
                  <a:pt x="98" y="69"/>
                  <a:pt x="94" y="73"/>
                  <a:pt x="94" y="79"/>
                </a:cubicBezTo>
                <a:cubicBezTo>
                  <a:pt x="94" y="88"/>
                  <a:pt x="94" y="88"/>
                  <a:pt x="9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9" y="88"/>
                  <a:pt x="113" y="84"/>
                  <a:pt x="113" y="79"/>
                </a:cubicBezTo>
                <a:close/>
                <a:moveTo>
                  <a:pt x="135" y="61"/>
                </a:moveTo>
                <a:cubicBezTo>
                  <a:pt x="130" y="44"/>
                  <a:pt x="110" y="25"/>
                  <a:pt x="81" y="25"/>
                </a:cubicBezTo>
                <a:cubicBezTo>
                  <a:pt x="53" y="25"/>
                  <a:pt x="32" y="44"/>
                  <a:pt x="28" y="61"/>
                </a:cubicBezTo>
                <a:cubicBezTo>
                  <a:pt x="25" y="74"/>
                  <a:pt x="28" y="86"/>
                  <a:pt x="34" y="98"/>
                </a:cubicBezTo>
                <a:cubicBezTo>
                  <a:pt x="40" y="109"/>
                  <a:pt x="46" y="118"/>
                  <a:pt x="50" y="129"/>
                </a:cubicBezTo>
                <a:cubicBezTo>
                  <a:pt x="53" y="135"/>
                  <a:pt x="54" y="144"/>
                  <a:pt x="56" y="150"/>
                </a:cubicBezTo>
                <a:cubicBezTo>
                  <a:pt x="57" y="155"/>
                  <a:pt x="59" y="157"/>
                  <a:pt x="65" y="157"/>
                </a:cubicBezTo>
                <a:cubicBezTo>
                  <a:pt x="66" y="157"/>
                  <a:pt x="67" y="157"/>
                  <a:pt x="69" y="157"/>
                </a:cubicBezTo>
                <a:cubicBezTo>
                  <a:pt x="69" y="94"/>
                  <a:pt x="69" y="94"/>
                  <a:pt x="69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5" y="94"/>
                  <a:pt x="51" y="93"/>
                  <a:pt x="48" y="90"/>
                </a:cubicBezTo>
                <a:cubicBezTo>
                  <a:pt x="45" y="87"/>
                  <a:pt x="43" y="83"/>
                  <a:pt x="43" y="79"/>
                </a:cubicBezTo>
                <a:cubicBezTo>
                  <a:pt x="43" y="74"/>
                  <a:pt x="45" y="70"/>
                  <a:pt x="48" y="67"/>
                </a:cubicBezTo>
                <a:cubicBezTo>
                  <a:pt x="51" y="64"/>
                  <a:pt x="55" y="63"/>
                  <a:pt x="59" y="63"/>
                </a:cubicBezTo>
                <a:cubicBezTo>
                  <a:pt x="68" y="63"/>
                  <a:pt x="75" y="70"/>
                  <a:pt x="75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5" y="88"/>
                  <a:pt x="75" y="88"/>
                  <a:pt x="75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4"/>
                  <a:pt x="90" y="70"/>
                  <a:pt x="92" y="67"/>
                </a:cubicBezTo>
                <a:cubicBezTo>
                  <a:pt x="95" y="64"/>
                  <a:pt x="99" y="63"/>
                  <a:pt x="104" y="63"/>
                </a:cubicBezTo>
                <a:cubicBezTo>
                  <a:pt x="108" y="63"/>
                  <a:pt x="112" y="64"/>
                  <a:pt x="115" y="67"/>
                </a:cubicBezTo>
                <a:cubicBezTo>
                  <a:pt x="118" y="70"/>
                  <a:pt x="120" y="74"/>
                  <a:pt x="120" y="79"/>
                </a:cubicBezTo>
                <a:cubicBezTo>
                  <a:pt x="120" y="83"/>
                  <a:pt x="118" y="87"/>
                  <a:pt x="115" y="90"/>
                </a:cubicBezTo>
                <a:cubicBezTo>
                  <a:pt x="112" y="93"/>
                  <a:pt x="108" y="94"/>
                  <a:pt x="10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5" y="157"/>
                  <a:pt x="97" y="157"/>
                  <a:pt x="98" y="157"/>
                </a:cubicBezTo>
                <a:cubicBezTo>
                  <a:pt x="104" y="157"/>
                  <a:pt x="106" y="155"/>
                  <a:pt x="107" y="150"/>
                </a:cubicBezTo>
                <a:cubicBezTo>
                  <a:pt x="109" y="144"/>
                  <a:pt x="110" y="135"/>
                  <a:pt x="112" y="129"/>
                </a:cubicBezTo>
                <a:cubicBezTo>
                  <a:pt x="117" y="118"/>
                  <a:pt x="123" y="109"/>
                  <a:pt x="129" y="98"/>
                </a:cubicBezTo>
                <a:cubicBezTo>
                  <a:pt x="135" y="86"/>
                  <a:pt x="138" y="74"/>
                  <a:pt x="135" y="61"/>
                </a:cubicBezTo>
                <a:close/>
                <a:moveTo>
                  <a:pt x="87" y="6"/>
                </a:moveTo>
                <a:cubicBezTo>
                  <a:pt x="87" y="2"/>
                  <a:pt x="85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6" y="2"/>
                  <a:pt x="76" y="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20"/>
                  <a:pt x="78" y="22"/>
                  <a:pt x="81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5" y="22"/>
                  <a:pt x="87" y="20"/>
                  <a:pt x="87" y="16"/>
                </a:cubicBezTo>
                <a:lnTo>
                  <a:pt x="87" y="6"/>
                </a:lnTo>
                <a:close/>
                <a:moveTo>
                  <a:pt x="120" y="15"/>
                </a:moveTo>
                <a:cubicBezTo>
                  <a:pt x="121" y="12"/>
                  <a:pt x="120" y="9"/>
                  <a:pt x="117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15" y="6"/>
                  <a:pt x="111" y="7"/>
                  <a:pt x="109" y="1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3" y="22"/>
                  <a:pt x="104" y="25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9" y="29"/>
                  <a:pt x="113" y="27"/>
                  <a:pt x="115" y="25"/>
                </a:cubicBezTo>
                <a:lnTo>
                  <a:pt x="120" y="15"/>
                </a:lnTo>
                <a:close/>
                <a:moveTo>
                  <a:pt x="144" y="34"/>
                </a:moveTo>
                <a:cubicBezTo>
                  <a:pt x="146" y="32"/>
                  <a:pt x="146" y="28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2" y="23"/>
                  <a:pt x="138" y="23"/>
                  <a:pt x="136" y="25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5" y="35"/>
                  <a:pt x="125" y="38"/>
                  <a:pt x="127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9" y="43"/>
                  <a:pt x="133" y="43"/>
                  <a:pt x="136" y="41"/>
                </a:cubicBezTo>
                <a:lnTo>
                  <a:pt x="144" y="34"/>
                </a:lnTo>
                <a:close/>
                <a:moveTo>
                  <a:pt x="156" y="63"/>
                </a:moveTo>
                <a:cubicBezTo>
                  <a:pt x="159" y="62"/>
                  <a:pt x="162" y="59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0" y="53"/>
                  <a:pt x="157" y="51"/>
                  <a:pt x="154" y="51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0" y="54"/>
                  <a:pt x="138" y="57"/>
                  <a:pt x="139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39" y="63"/>
                  <a:pt x="142" y="65"/>
                  <a:pt x="146" y="65"/>
                </a:cubicBezTo>
                <a:lnTo>
                  <a:pt x="156" y="63"/>
                </a:lnTo>
                <a:close/>
                <a:moveTo>
                  <a:pt x="154" y="94"/>
                </a:moveTo>
                <a:cubicBezTo>
                  <a:pt x="157" y="95"/>
                  <a:pt x="160" y="93"/>
                  <a:pt x="161" y="90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61" y="86"/>
                  <a:pt x="159" y="83"/>
                  <a:pt x="156" y="83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2" y="80"/>
                  <a:pt x="139" y="82"/>
                  <a:pt x="139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8" y="88"/>
                  <a:pt x="140" y="91"/>
                  <a:pt x="143" y="92"/>
                </a:cubicBezTo>
                <a:lnTo>
                  <a:pt x="154" y="94"/>
                </a:lnTo>
                <a:close/>
                <a:moveTo>
                  <a:pt x="47" y="25"/>
                </a:moveTo>
                <a:cubicBezTo>
                  <a:pt x="49" y="27"/>
                  <a:pt x="53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5"/>
                  <a:pt x="59" y="22"/>
                  <a:pt x="58" y="19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7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2"/>
                  <a:pt x="42" y="15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9" y="43"/>
                  <a:pt x="33" y="43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38"/>
                  <a:pt x="37" y="35"/>
                  <a:pt x="34" y="32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3"/>
                  <a:pt x="20" y="23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8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5"/>
                </a:moveTo>
                <a:cubicBezTo>
                  <a:pt x="20" y="65"/>
                  <a:pt x="23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57"/>
                  <a:pt x="22" y="54"/>
                  <a:pt x="18" y="53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1"/>
                  <a:pt x="2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3" y="62"/>
                  <a:pt x="6" y="63"/>
                </a:cubicBezTo>
                <a:lnTo>
                  <a:pt x="16" y="65"/>
                </a:lnTo>
                <a:close/>
                <a:moveTo>
                  <a:pt x="19" y="92"/>
                </a:moveTo>
                <a:cubicBezTo>
                  <a:pt x="22" y="91"/>
                  <a:pt x="24" y="88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3" y="82"/>
                  <a:pt x="20" y="80"/>
                  <a:pt x="17" y="80"/>
                </a:cubicBezTo>
                <a:cubicBezTo>
                  <a:pt x="6" y="83"/>
                  <a:pt x="6" y="83"/>
                  <a:pt x="6" y="83"/>
                </a:cubicBezTo>
                <a:cubicBezTo>
                  <a:pt x="3" y="83"/>
                  <a:pt x="1" y="86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3"/>
                  <a:pt x="5" y="95"/>
                  <a:pt x="8" y="94"/>
                </a:cubicBezTo>
                <a:lnTo>
                  <a:pt x="19" y="92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8" name="Google Shape;1209;p42"/>
          <p:cNvSpPr txBox="1">
            <a:spLocks noChangeArrowheads="1"/>
          </p:cNvSpPr>
          <p:nvPr/>
        </p:nvSpPr>
        <p:spPr bwMode="auto">
          <a:xfrm>
            <a:off x="5977542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to test the assumption of linearity</a:t>
            </a:r>
          </a:p>
          <a:p>
            <a:pPr algn="ctr">
              <a:buSzPts val="1100"/>
            </a:pPr>
            <a:endParaRPr lang="en-US" altLang="en-US" sz="1100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1948" name="Google Shape;1229;p42"/>
          <p:cNvSpPr txBox="1">
            <a:spLocks noChangeArrowheads="1"/>
          </p:cNvSpPr>
          <p:nvPr/>
        </p:nvSpPr>
        <p:spPr bwMode="auto">
          <a:xfrm>
            <a:off x="5731583" y="5551487"/>
            <a:ext cx="1802692" cy="7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residuals and a residual plot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5" name="Google Shape;1236;p42"/>
          <p:cNvSpPr>
            <a:spLocks/>
          </p:cNvSpPr>
          <p:nvPr/>
        </p:nvSpPr>
        <p:spPr bwMode="auto">
          <a:xfrm>
            <a:off x="7534275" y="5057775"/>
            <a:ext cx="869950" cy="582613"/>
          </a:xfrm>
          <a:custGeom>
            <a:avLst/>
            <a:gdLst>
              <a:gd name="T0" fmla="*/ 2147483646 w 226"/>
              <a:gd name="T1" fmla="*/ 2147483646 h 151"/>
              <a:gd name="T2" fmla="*/ 2147483646 w 226"/>
              <a:gd name="T3" fmla="*/ 2147483646 h 151"/>
              <a:gd name="T4" fmla="*/ 2147483646 w 226"/>
              <a:gd name="T5" fmla="*/ 2147483646 h 151"/>
              <a:gd name="T6" fmla="*/ 2147483646 w 226"/>
              <a:gd name="T7" fmla="*/ 2147483646 h 151"/>
              <a:gd name="T8" fmla="*/ 2147483646 w 226"/>
              <a:gd name="T9" fmla="*/ 2147483646 h 151"/>
              <a:gd name="T10" fmla="*/ 2147483646 w 226"/>
              <a:gd name="T11" fmla="*/ 2147483646 h 151"/>
              <a:gd name="T12" fmla="*/ 2147483646 w 226"/>
              <a:gd name="T13" fmla="*/ 2147483646 h 151"/>
              <a:gd name="T14" fmla="*/ 2147483646 w 226"/>
              <a:gd name="T15" fmla="*/ 0 h 151"/>
              <a:gd name="T16" fmla="*/ 2147483646 w 226"/>
              <a:gd name="T17" fmla="*/ 2147483646 h 151"/>
              <a:gd name="T18" fmla="*/ 2147483646 w 226"/>
              <a:gd name="T19" fmla="*/ 2147483646 h 151"/>
              <a:gd name="T20" fmla="*/ 2147483646 w 226"/>
              <a:gd name="T21" fmla="*/ 2147483646 h 151"/>
              <a:gd name="T22" fmla="*/ 2147483646 w 226"/>
              <a:gd name="T23" fmla="*/ 2147483646 h 151"/>
              <a:gd name="T24" fmla="*/ 2147483646 w 226"/>
              <a:gd name="T25" fmla="*/ 2147483646 h 151"/>
              <a:gd name="T26" fmla="*/ 2147483646 w 226"/>
              <a:gd name="T27" fmla="*/ 2147483646 h 151"/>
              <a:gd name="T28" fmla="*/ 2147483646 w 226"/>
              <a:gd name="T29" fmla="*/ 2147483646 h 151"/>
              <a:gd name="T30" fmla="*/ 2147483646 w 226"/>
              <a:gd name="T31" fmla="*/ 2147483646 h 151"/>
              <a:gd name="T32" fmla="*/ 2147483646 w 226"/>
              <a:gd name="T33" fmla="*/ 2147483646 h 151"/>
              <a:gd name="T34" fmla="*/ 2147483646 w 226"/>
              <a:gd name="T35" fmla="*/ 2147483646 h 151"/>
              <a:gd name="T36" fmla="*/ 2147483646 w 226"/>
              <a:gd name="T37" fmla="*/ 2147483646 h 151"/>
              <a:gd name="T38" fmla="*/ 2147483646 w 226"/>
              <a:gd name="T39" fmla="*/ 2147483646 h 151"/>
              <a:gd name="T40" fmla="*/ 2147483646 w 226"/>
              <a:gd name="T41" fmla="*/ 2147483646 h 151"/>
              <a:gd name="T42" fmla="*/ 2147483646 w 226"/>
              <a:gd name="T43" fmla="*/ 2147483646 h 151"/>
              <a:gd name="T44" fmla="*/ 2147483646 w 226"/>
              <a:gd name="T45" fmla="*/ 2147483646 h 151"/>
              <a:gd name="T46" fmla="*/ 2147483646 w 226"/>
              <a:gd name="T47" fmla="*/ 2147483646 h 151"/>
              <a:gd name="T48" fmla="*/ 2147483646 w 226"/>
              <a:gd name="T49" fmla="*/ 2147483646 h 151"/>
              <a:gd name="T50" fmla="*/ 2147483646 w 226"/>
              <a:gd name="T51" fmla="*/ 2147483646 h 151"/>
              <a:gd name="T52" fmla="*/ 2147483646 w 226"/>
              <a:gd name="T53" fmla="*/ 2147483646 h 151"/>
              <a:gd name="T54" fmla="*/ 2147483646 w 226"/>
              <a:gd name="T55" fmla="*/ 2147483646 h 151"/>
              <a:gd name="T56" fmla="*/ 2147483646 w 226"/>
              <a:gd name="T57" fmla="*/ 2147483646 h 151"/>
              <a:gd name="T58" fmla="*/ 2147483646 w 226"/>
              <a:gd name="T59" fmla="*/ 2147483646 h 151"/>
              <a:gd name="T60" fmla="*/ 2147483646 w 226"/>
              <a:gd name="T61" fmla="*/ 2147483646 h 151"/>
              <a:gd name="T62" fmla="*/ 2147483646 w 226"/>
              <a:gd name="T63" fmla="*/ 2147483646 h 151"/>
              <a:gd name="T64" fmla="*/ 2147483646 w 226"/>
              <a:gd name="T65" fmla="*/ 2147483646 h 151"/>
              <a:gd name="T66" fmla="*/ 2147483646 w 226"/>
              <a:gd name="T67" fmla="*/ 2147483646 h 151"/>
              <a:gd name="T68" fmla="*/ 2147483646 w 226"/>
              <a:gd name="T69" fmla="*/ 2147483646 h 151"/>
              <a:gd name="T70" fmla="*/ 2147483646 w 226"/>
              <a:gd name="T71" fmla="*/ 2147483646 h 151"/>
              <a:gd name="T72" fmla="*/ 2147483646 w 226"/>
              <a:gd name="T73" fmla="*/ 2147483646 h 151"/>
              <a:gd name="T74" fmla="*/ 2147483646 w 226"/>
              <a:gd name="T75" fmla="*/ 2147483646 h 151"/>
              <a:gd name="T76" fmla="*/ 2147483646 w 226"/>
              <a:gd name="T77" fmla="*/ 2147483646 h 151"/>
              <a:gd name="T78" fmla="*/ 2147483646 w 226"/>
              <a:gd name="T79" fmla="*/ 2147483646 h 151"/>
              <a:gd name="T80" fmla="*/ 2147483646 w 226"/>
              <a:gd name="T81" fmla="*/ 2147483646 h 151"/>
              <a:gd name="T82" fmla="*/ 2147483646 w 226"/>
              <a:gd name="T83" fmla="*/ 2147483646 h 151"/>
              <a:gd name="T84" fmla="*/ 2147483646 w 226"/>
              <a:gd name="T85" fmla="*/ 2147483646 h 151"/>
              <a:gd name="T86" fmla="*/ 2147483646 w 226"/>
              <a:gd name="T87" fmla="*/ 2147483646 h 151"/>
              <a:gd name="T88" fmla="*/ 2147483646 w 226"/>
              <a:gd name="T89" fmla="*/ 2147483646 h 151"/>
              <a:gd name="T90" fmla="*/ 2147483646 w 226"/>
              <a:gd name="T91" fmla="*/ 2147483646 h 1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6" h="151" extrusionOk="0">
                <a:moveTo>
                  <a:pt x="180" y="15"/>
                </a:moveTo>
                <a:cubicBezTo>
                  <a:pt x="200" y="67"/>
                  <a:pt x="200" y="67"/>
                  <a:pt x="200" y="67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61" y="66"/>
                  <a:pt x="118" y="30"/>
                  <a:pt x="115" y="30"/>
                </a:cubicBezTo>
                <a:cubicBezTo>
                  <a:pt x="112" y="30"/>
                  <a:pt x="99" y="34"/>
                  <a:pt x="97" y="35"/>
                </a:cubicBezTo>
                <a:cubicBezTo>
                  <a:pt x="97" y="35"/>
                  <a:pt x="89" y="37"/>
                  <a:pt x="82" y="37"/>
                </a:cubicBezTo>
                <a:cubicBezTo>
                  <a:pt x="79" y="37"/>
                  <a:pt x="76" y="37"/>
                  <a:pt x="75" y="36"/>
                </a:cubicBezTo>
                <a:cubicBezTo>
                  <a:pt x="73" y="34"/>
                  <a:pt x="72" y="33"/>
                  <a:pt x="72" y="32"/>
                </a:cubicBezTo>
                <a:cubicBezTo>
                  <a:pt x="72" y="29"/>
                  <a:pt x="75" y="26"/>
                  <a:pt x="77" y="26"/>
                </a:cubicBezTo>
                <a:cubicBezTo>
                  <a:pt x="88" y="20"/>
                  <a:pt x="118" y="8"/>
                  <a:pt x="121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9" y="8"/>
                  <a:pt x="174" y="14"/>
                  <a:pt x="180" y="15"/>
                </a:cubicBezTo>
                <a:close/>
                <a:moveTo>
                  <a:pt x="198" y="0"/>
                </a:moveTo>
                <a:cubicBezTo>
                  <a:pt x="197" y="0"/>
                  <a:pt x="196" y="1"/>
                  <a:pt x="196" y="1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5"/>
                  <a:pt x="185" y="6"/>
                  <a:pt x="184" y="7"/>
                </a:cubicBezTo>
                <a:cubicBezTo>
                  <a:pt x="183" y="9"/>
                  <a:pt x="183" y="10"/>
                  <a:pt x="184" y="12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9"/>
                  <a:pt x="210" y="71"/>
                  <a:pt x="213" y="7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6"/>
                  <a:pt x="224" y="65"/>
                  <a:pt x="225" y="63"/>
                </a:cubicBezTo>
                <a:cubicBezTo>
                  <a:pt x="226" y="62"/>
                  <a:pt x="226" y="60"/>
                  <a:pt x="225" y="59"/>
                </a:cubicBezTo>
                <a:cubicBezTo>
                  <a:pt x="203" y="4"/>
                  <a:pt x="203" y="4"/>
                  <a:pt x="203" y="4"/>
                </a:cubicBezTo>
                <a:cubicBezTo>
                  <a:pt x="202" y="2"/>
                  <a:pt x="200" y="0"/>
                  <a:pt x="198" y="0"/>
                </a:cubicBezTo>
                <a:close/>
                <a:moveTo>
                  <a:pt x="1" y="75"/>
                </a:moveTo>
                <a:cubicBezTo>
                  <a:pt x="0" y="77"/>
                  <a:pt x="1" y="78"/>
                  <a:pt x="2" y="80"/>
                </a:cubicBezTo>
                <a:cubicBezTo>
                  <a:pt x="3" y="81"/>
                  <a:pt x="4" y="82"/>
                  <a:pt x="6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8" y="83"/>
                  <a:pt x="21" y="80"/>
                  <a:pt x="21" y="77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6" y="12"/>
                  <a:pt x="25" y="11"/>
                </a:cubicBezTo>
                <a:cubicBezTo>
                  <a:pt x="24" y="10"/>
                  <a:pt x="22" y="9"/>
                  <a:pt x="2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4"/>
                </a:cubicBezTo>
                <a:lnTo>
                  <a:pt x="1" y="75"/>
                </a:lnTo>
                <a:close/>
                <a:moveTo>
                  <a:pt x="93" y="130"/>
                </a:moveTo>
                <a:cubicBezTo>
                  <a:pt x="93" y="128"/>
                  <a:pt x="91" y="126"/>
                  <a:pt x="89" y="125"/>
                </a:cubicBezTo>
                <a:cubicBezTo>
                  <a:pt x="85" y="122"/>
                  <a:pt x="81" y="122"/>
                  <a:pt x="78" y="126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65" y="143"/>
                  <a:pt x="69" y="147"/>
                  <a:pt x="71" y="149"/>
                </a:cubicBezTo>
                <a:cubicBezTo>
                  <a:pt x="73" y="150"/>
                  <a:pt x="74" y="151"/>
                  <a:pt x="76" y="151"/>
                </a:cubicBezTo>
                <a:cubicBezTo>
                  <a:pt x="78" y="151"/>
                  <a:pt x="80" y="149"/>
                  <a:pt x="82" y="147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3" y="135"/>
                  <a:pt x="93" y="132"/>
                  <a:pt x="93" y="130"/>
                </a:cubicBezTo>
                <a:close/>
                <a:moveTo>
                  <a:pt x="49" y="127"/>
                </a:moveTo>
                <a:cubicBezTo>
                  <a:pt x="46" y="130"/>
                  <a:pt x="47" y="134"/>
                  <a:pt x="52" y="138"/>
                </a:cubicBezTo>
                <a:cubicBezTo>
                  <a:pt x="56" y="141"/>
                  <a:pt x="60" y="140"/>
                  <a:pt x="63" y="136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9" y="117"/>
                  <a:pt x="74" y="113"/>
                  <a:pt x="72" y="111"/>
                </a:cubicBezTo>
                <a:cubicBezTo>
                  <a:pt x="68" y="108"/>
                  <a:pt x="64" y="109"/>
                  <a:pt x="61" y="113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4" y="121"/>
                  <a:pt x="54" y="121"/>
                  <a:pt x="54" y="121"/>
                </a:cubicBezTo>
                <a:lnTo>
                  <a:pt x="49" y="127"/>
                </a:lnTo>
                <a:close/>
                <a:moveTo>
                  <a:pt x="34" y="111"/>
                </a:moveTo>
                <a:cubicBezTo>
                  <a:pt x="32" y="113"/>
                  <a:pt x="31" y="116"/>
                  <a:pt x="32" y="118"/>
                </a:cubicBezTo>
                <a:cubicBezTo>
                  <a:pt x="32" y="120"/>
                  <a:pt x="33" y="122"/>
                  <a:pt x="35" y="123"/>
                </a:cubicBezTo>
                <a:cubicBezTo>
                  <a:pt x="39" y="126"/>
                  <a:pt x="43" y="126"/>
                  <a:pt x="46" y="122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0" y="106"/>
                  <a:pt x="61" y="103"/>
                  <a:pt x="60" y="101"/>
                </a:cubicBezTo>
                <a:cubicBezTo>
                  <a:pt x="60" y="99"/>
                  <a:pt x="59" y="97"/>
                  <a:pt x="57" y="96"/>
                </a:cubicBezTo>
                <a:cubicBezTo>
                  <a:pt x="53" y="92"/>
                  <a:pt x="49" y="93"/>
                  <a:pt x="45" y="97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9" y="105"/>
                  <a:pt x="39" y="105"/>
                  <a:pt x="39" y="105"/>
                </a:cubicBezTo>
                <a:lnTo>
                  <a:pt x="34" y="111"/>
                </a:lnTo>
                <a:close/>
                <a:moveTo>
                  <a:pt x="31" y="106"/>
                </a:moveTo>
                <a:cubicBezTo>
                  <a:pt x="43" y="92"/>
                  <a:pt x="43" y="92"/>
                  <a:pt x="43" y="92"/>
                </a:cubicBezTo>
                <a:cubicBezTo>
                  <a:pt x="48" y="86"/>
                  <a:pt x="43" y="82"/>
                  <a:pt x="41" y="80"/>
                </a:cubicBezTo>
                <a:cubicBezTo>
                  <a:pt x="37" y="77"/>
                  <a:pt x="33" y="78"/>
                  <a:pt x="30" y="82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0" y="94"/>
                  <a:pt x="20" y="94"/>
                  <a:pt x="20" y="94"/>
                </a:cubicBezTo>
                <a:cubicBezTo>
                  <a:pt x="18" y="96"/>
                  <a:pt x="17" y="98"/>
                  <a:pt x="17" y="100"/>
                </a:cubicBezTo>
                <a:cubicBezTo>
                  <a:pt x="18" y="103"/>
                  <a:pt x="19" y="104"/>
                  <a:pt x="20" y="105"/>
                </a:cubicBezTo>
                <a:cubicBezTo>
                  <a:pt x="22" y="106"/>
                  <a:pt x="24" y="108"/>
                  <a:pt x="27" y="108"/>
                </a:cubicBezTo>
                <a:cubicBezTo>
                  <a:pt x="28" y="108"/>
                  <a:pt x="30" y="107"/>
                  <a:pt x="31" y="106"/>
                </a:cubicBezTo>
                <a:close/>
                <a:moveTo>
                  <a:pt x="171" y="94"/>
                </a:moveTo>
                <a:cubicBezTo>
                  <a:pt x="173" y="91"/>
                  <a:pt x="175" y="86"/>
                  <a:pt x="170" y="82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44" y="60"/>
                  <a:pt x="120" y="39"/>
                  <a:pt x="114" y="35"/>
                </a:cubicBezTo>
                <a:cubicBezTo>
                  <a:pt x="111" y="36"/>
                  <a:pt x="104" y="38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0" y="43"/>
                  <a:pt x="82" y="43"/>
                </a:cubicBezTo>
                <a:cubicBezTo>
                  <a:pt x="78" y="43"/>
                  <a:pt x="74" y="42"/>
                  <a:pt x="72" y="40"/>
                </a:cubicBezTo>
                <a:cubicBezTo>
                  <a:pt x="67" y="37"/>
                  <a:pt x="67" y="34"/>
                  <a:pt x="67" y="32"/>
                </a:cubicBezTo>
                <a:cubicBezTo>
                  <a:pt x="67" y="27"/>
                  <a:pt x="71" y="23"/>
                  <a:pt x="74" y="21"/>
                </a:cubicBezTo>
                <a:cubicBezTo>
                  <a:pt x="31" y="16"/>
                  <a:pt x="31" y="16"/>
                  <a:pt x="31" y="16"/>
                </a:cubicBezTo>
                <a:cubicBezTo>
                  <a:pt x="27" y="77"/>
                  <a:pt x="27" y="77"/>
                  <a:pt x="27" y="77"/>
                </a:cubicBezTo>
                <a:cubicBezTo>
                  <a:pt x="30" y="74"/>
                  <a:pt x="34" y="73"/>
                  <a:pt x="36" y="73"/>
                </a:cubicBezTo>
                <a:cubicBezTo>
                  <a:pt x="39" y="73"/>
                  <a:pt x="42" y="74"/>
                  <a:pt x="45" y="76"/>
                </a:cubicBezTo>
                <a:cubicBezTo>
                  <a:pt x="49" y="80"/>
                  <a:pt x="51" y="84"/>
                  <a:pt x="50" y="88"/>
                </a:cubicBezTo>
                <a:cubicBezTo>
                  <a:pt x="54" y="88"/>
                  <a:pt x="57" y="89"/>
                  <a:pt x="60" y="92"/>
                </a:cubicBezTo>
                <a:cubicBezTo>
                  <a:pt x="64" y="95"/>
                  <a:pt x="66" y="99"/>
                  <a:pt x="66" y="104"/>
                </a:cubicBezTo>
                <a:cubicBezTo>
                  <a:pt x="69" y="103"/>
                  <a:pt x="73" y="105"/>
                  <a:pt x="76" y="107"/>
                </a:cubicBezTo>
                <a:cubicBezTo>
                  <a:pt x="79" y="110"/>
                  <a:pt x="81" y="114"/>
                  <a:pt x="81" y="118"/>
                </a:cubicBezTo>
                <a:cubicBezTo>
                  <a:pt x="85" y="117"/>
                  <a:pt x="89" y="118"/>
                  <a:pt x="93" y="121"/>
                </a:cubicBezTo>
                <a:cubicBezTo>
                  <a:pt x="98" y="125"/>
                  <a:pt x="99" y="130"/>
                  <a:pt x="97" y="136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2" y="139"/>
                  <a:pt x="102" y="139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4" y="140"/>
                  <a:pt x="105" y="141"/>
                  <a:pt x="107" y="141"/>
                </a:cubicBezTo>
                <a:cubicBezTo>
                  <a:pt x="109" y="141"/>
                  <a:pt x="111" y="139"/>
                  <a:pt x="113" y="138"/>
                </a:cubicBezTo>
                <a:cubicBezTo>
                  <a:pt x="115" y="135"/>
                  <a:pt x="117" y="132"/>
                  <a:pt x="113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3" y="112"/>
                  <a:pt x="93" y="111"/>
                  <a:pt x="93" y="110"/>
                </a:cubicBezTo>
                <a:cubicBezTo>
                  <a:pt x="93" y="110"/>
                  <a:pt x="93" y="109"/>
                  <a:pt x="94" y="108"/>
                </a:cubicBezTo>
                <a:cubicBezTo>
                  <a:pt x="95" y="107"/>
                  <a:pt x="97" y="107"/>
                  <a:pt x="98" y="108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4" y="130"/>
                  <a:pt x="126" y="130"/>
                  <a:pt x="127" y="130"/>
                </a:cubicBezTo>
                <a:cubicBezTo>
                  <a:pt x="130" y="130"/>
                  <a:pt x="132" y="129"/>
                  <a:pt x="134" y="126"/>
                </a:cubicBezTo>
                <a:cubicBezTo>
                  <a:pt x="135" y="125"/>
                  <a:pt x="136" y="122"/>
                  <a:pt x="136" y="120"/>
                </a:cubicBezTo>
                <a:cubicBezTo>
                  <a:pt x="136" y="118"/>
                  <a:pt x="135" y="116"/>
                  <a:pt x="132" y="114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5" y="100"/>
                  <a:pt x="115" y="99"/>
                  <a:pt x="114" y="99"/>
                </a:cubicBezTo>
                <a:cubicBezTo>
                  <a:pt x="114" y="98"/>
                  <a:pt x="115" y="97"/>
                  <a:pt x="115" y="96"/>
                </a:cubicBezTo>
                <a:cubicBezTo>
                  <a:pt x="116" y="95"/>
                  <a:pt x="118" y="95"/>
                  <a:pt x="119" y="96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4" y="116"/>
                  <a:pt x="146" y="117"/>
                  <a:pt x="147" y="117"/>
                </a:cubicBezTo>
                <a:cubicBezTo>
                  <a:pt x="150" y="117"/>
                  <a:pt x="153" y="115"/>
                  <a:pt x="155" y="112"/>
                </a:cubicBezTo>
                <a:cubicBezTo>
                  <a:pt x="157" y="110"/>
                  <a:pt x="157" y="108"/>
                  <a:pt x="157" y="106"/>
                </a:cubicBezTo>
                <a:cubicBezTo>
                  <a:pt x="157" y="104"/>
                  <a:pt x="156" y="102"/>
                  <a:pt x="154" y="100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4" y="84"/>
                  <a:pt x="134" y="82"/>
                  <a:pt x="135" y="81"/>
                </a:cubicBezTo>
                <a:cubicBezTo>
                  <a:pt x="136" y="80"/>
                  <a:pt x="138" y="79"/>
                  <a:pt x="139" y="81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62" y="100"/>
                  <a:pt x="167" y="99"/>
                  <a:pt x="171" y="94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5" name="Google Shape;1206;p42"/>
          <p:cNvSpPr txBox="1">
            <a:spLocks noChangeArrowheads="1"/>
          </p:cNvSpPr>
          <p:nvPr/>
        </p:nvSpPr>
        <p:spPr bwMode="auto">
          <a:xfrm>
            <a:off x="9982993" y="1598613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of the least squares line 𝑦=𝑎+𝑏𝑥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3" name="Google Shape;1234;p42"/>
          <p:cNvSpPr txBox="1">
            <a:spLocks noChangeArrowheads="1"/>
          </p:cNvSpPr>
          <p:nvPr/>
        </p:nvSpPr>
        <p:spPr bwMode="auto">
          <a:xfrm>
            <a:off x="9852643" y="958017"/>
            <a:ext cx="1787813" cy="55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800"/>
            </a:pPr>
            <a:r>
              <a:rPr lang="en-US" altLang="en-US" sz="18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𝑦-intercept (𝑎) and slope (𝑏)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6" name="Google Shape;1237;p42"/>
          <p:cNvSpPr>
            <a:spLocks/>
          </p:cNvSpPr>
          <p:nvPr/>
        </p:nvSpPr>
        <p:spPr bwMode="auto">
          <a:xfrm>
            <a:off x="8916988" y="1289050"/>
            <a:ext cx="747712" cy="628650"/>
          </a:xfrm>
          <a:custGeom>
            <a:avLst/>
            <a:gdLst>
              <a:gd name="T0" fmla="*/ 2147483646 w 194"/>
              <a:gd name="T1" fmla="*/ 2147483646 h 163"/>
              <a:gd name="T2" fmla="*/ 2147483646 w 194"/>
              <a:gd name="T3" fmla="*/ 2147483646 h 163"/>
              <a:gd name="T4" fmla="*/ 2147483646 w 194"/>
              <a:gd name="T5" fmla="*/ 2147483646 h 163"/>
              <a:gd name="T6" fmla="*/ 2147483646 w 194"/>
              <a:gd name="T7" fmla="*/ 2147483646 h 163"/>
              <a:gd name="T8" fmla="*/ 2147483646 w 194"/>
              <a:gd name="T9" fmla="*/ 2147483646 h 163"/>
              <a:gd name="T10" fmla="*/ 2147483646 w 194"/>
              <a:gd name="T11" fmla="*/ 2147483646 h 163"/>
              <a:gd name="T12" fmla="*/ 2147483646 w 194"/>
              <a:gd name="T13" fmla="*/ 2147483646 h 163"/>
              <a:gd name="T14" fmla="*/ 2147483646 w 194"/>
              <a:gd name="T15" fmla="*/ 2147483646 h 163"/>
              <a:gd name="T16" fmla="*/ 2147483646 w 194"/>
              <a:gd name="T17" fmla="*/ 2147483646 h 163"/>
              <a:gd name="T18" fmla="*/ 2147483646 w 194"/>
              <a:gd name="T19" fmla="*/ 2147483646 h 163"/>
              <a:gd name="T20" fmla="*/ 2147483646 w 194"/>
              <a:gd name="T21" fmla="*/ 2147483646 h 163"/>
              <a:gd name="T22" fmla="*/ 2147483646 w 194"/>
              <a:gd name="T23" fmla="*/ 2147483646 h 163"/>
              <a:gd name="T24" fmla="*/ 2147483646 w 194"/>
              <a:gd name="T25" fmla="*/ 2147483646 h 163"/>
              <a:gd name="T26" fmla="*/ 2147483646 w 194"/>
              <a:gd name="T27" fmla="*/ 2147483646 h 163"/>
              <a:gd name="T28" fmla="*/ 2147483646 w 194"/>
              <a:gd name="T29" fmla="*/ 2147483646 h 163"/>
              <a:gd name="T30" fmla="*/ 2147483646 w 194"/>
              <a:gd name="T31" fmla="*/ 2147483646 h 163"/>
              <a:gd name="T32" fmla="*/ 2147483646 w 194"/>
              <a:gd name="T33" fmla="*/ 2147483646 h 163"/>
              <a:gd name="T34" fmla="*/ 2147483646 w 194"/>
              <a:gd name="T35" fmla="*/ 2147483646 h 163"/>
              <a:gd name="T36" fmla="*/ 2147483646 w 194"/>
              <a:gd name="T37" fmla="*/ 2147483646 h 163"/>
              <a:gd name="T38" fmla="*/ 2147483646 w 194"/>
              <a:gd name="T39" fmla="*/ 2147483646 h 163"/>
              <a:gd name="T40" fmla="*/ 2147483646 w 194"/>
              <a:gd name="T41" fmla="*/ 2147483646 h 163"/>
              <a:gd name="T42" fmla="*/ 2147483646 w 194"/>
              <a:gd name="T43" fmla="*/ 2147483646 h 163"/>
              <a:gd name="T44" fmla="*/ 2147483646 w 194"/>
              <a:gd name="T45" fmla="*/ 2147483646 h 163"/>
              <a:gd name="T46" fmla="*/ 2147483646 w 194"/>
              <a:gd name="T47" fmla="*/ 2147483646 h 163"/>
              <a:gd name="T48" fmla="*/ 2147483646 w 194"/>
              <a:gd name="T49" fmla="*/ 2147483646 h 163"/>
              <a:gd name="T50" fmla="*/ 2147483646 w 194"/>
              <a:gd name="T51" fmla="*/ 2147483646 h 163"/>
              <a:gd name="T52" fmla="*/ 2147483646 w 194"/>
              <a:gd name="T53" fmla="*/ 2147483646 h 163"/>
              <a:gd name="T54" fmla="*/ 2147483646 w 194"/>
              <a:gd name="T55" fmla="*/ 2147483646 h 163"/>
              <a:gd name="T56" fmla="*/ 2147483646 w 194"/>
              <a:gd name="T57" fmla="*/ 2147483646 h 163"/>
              <a:gd name="T58" fmla="*/ 2147483646 w 194"/>
              <a:gd name="T59" fmla="*/ 2147483646 h 163"/>
              <a:gd name="T60" fmla="*/ 2147483646 w 194"/>
              <a:gd name="T61" fmla="*/ 2147483646 h 163"/>
              <a:gd name="T62" fmla="*/ 2147483646 w 194"/>
              <a:gd name="T63" fmla="*/ 2147483646 h 163"/>
              <a:gd name="T64" fmla="*/ 2147483646 w 194"/>
              <a:gd name="T65" fmla="*/ 2147483646 h 163"/>
              <a:gd name="T66" fmla="*/ 2147483646 w 194"/>
              <a:gd name="T67" fmla="*/ 2147483646 h 163"/>
              <a:gd name="T68" fmla="*/ 2147483646 w 194"/>
              <a:gd name="T69" fmla="*/ 2147483646 h 163"/>
              <a:gd name="T70" fmla="*/ 2147483646 w 194"/>
              <a:gd name="T71" fmla="*/ 2147483646 h 163"/>
              <a:gd name="T72" fmla="*/ 2147483646 w 194"/>
              <a:gd name="T73" fmla="*/ 2147483646 h 163"/>
              <a:gd name="T74" fmla="*/ 2147483646 w 194"/>
              <a:gd name="T75" fmla="*/ 2147483646 h 163"/>
              <a:gd name="T76" fmla="*/ 2147483646 w 194"/>
              <a:gd name="T77" fmla="*/ 2147483646 h 163"/>
              <a:gd name="T78" fmla="*/ 2147483646 w 194"/>
              <a:gd name="T79" fmla="*/ 2147483646 h 163"/>
              <a:gd name="T80" fmla="*/ 2147483646 w 194"/>
              <a:gd name="T81" fmla="*/ 2147483646 h 163"/>
              <a:gd name="T82" fmla="*/ 2147483646 w 194"/>
              <a:gd name="T83" fmla="*/ 2147483646 h 163"/>
              <a:gd name="T84" fmla="*/ 2147483646 w 194"/>
              <a:gd name="T85" fmla="*/ 2147483646 h 163"/>
              <a:gd name="T86" fmla="*/ 2147483646 w 194"/>
              <a:gd name="T87" fmla="*/ 2147483646 h 163"/>
              <a:gd name="T88" fmla="*/ 2147483646 w 194"/>
              <a:gd name="T89" fmla="*/ 2147483646 h 163"/>
              <a:gd name="T90" fmla="*/ 2147483646 w 194"/>
              <a:gd name="T91" fmla="*/ 2147483646 h 163"/>
              <a:gd name="T92" fmla="*/ 2147483646 w 194"/>
              <a:gd name="T93" fmla="*/ 2147483646 h 163"/>
              <a:gd name="T94" fmla="*/ 2147483646 w 194"/>
              <a:gd name="T95" fmla="*/ 2147483646 h 163"/>
              <a:gd name="T96" fmla="*/ 2147483646 w 194"/>
              <a:gd name="T97" fmla="*/ 2147483646 h 163"/>
              <a:gd name="T98" fmla="*/ 2147483646 w 194"/>
              <a:gd name="T99" fmla="*/ 2147483646 h 163"/>
              <a:gd name="T100" fmla="*/ 2147483646 w 194"/>
              <a:gd name="T101" fmla="*/ 0 h 163"/>
              <a:gd name="T102" fmla="*/ 0 w 194"/>
              <a:gd name="T103" fmla="*/ 2147483646 h 163"/>
              <a:gd name="T104" fmla="*/ 2147483646 w 194"/>
              <a:gd name="T105" fmla="*/ 2147483646 h 163"/>
              <a:gd name="T106" fmla="*/ 2147483646 w 194"/>
              <a:gd name="T107" fmla="*/ 2147483646 h 163"/>
              <a:gd name="T108" fmla="*/ 2147483646 w 194"/>
              <a:gd name="T109" fmla="*/ 2147483646 h 163"/>
              <a:gd name="T110" fmla="*/ 2147483646 w 194"/>
              <a:gd name="T111" fmla="*/ 2147483646 h 163"/>
              <a:gd name="T112" fmla="*/ 2147483646 w 194"/>
              <a:gd name="T113" fmla="*/ 2147483646 h 163"/>
              <a:gd name="T114" fmla="*/ 2147483646 w 194"/>
              <a:gd name="T115" fmla="*/ 2147483646 h 163"/>
              <a:gd name="T116" fmla="*/ 2147483646 w 194"/>
              <a:gd name="T117" fmla="*/ 2147483646 h 1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4" h="163" extrusionOk="0">
                <a:moveTo>
                  <a:pt x="26" y="133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7" y="82"/>
                  <a:pt x="50" y="85"/>
                  <a:pt x="50" y="89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6"/>
                  <a:pt x="47" y="139"/>
                  <a:pt x="43" y="139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29" y="139"/>
                  <a:pt x="26" y="136"/>
                  <a:pt x="26" y="133"/>
                </a:cubicBezTo>
                <a:close/>
                <a:moveTo>
                  <a:pt x="71" y="67"/>
                </a:moveTo>
                <a:cubicBezTo>
                  <a:pt x="68" y="67"/>
                  <a:pt x="65" y="70"/>
                  <a:pt x="65" y="7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6"/>
                  <a:pt x="68" y="139"/>
                  <a:pt x="7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6" y="139"/>
                  <a:pt x="88" y="136"/>
                  <a:pt x="88" y="13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0"/>
                  <a:pt x="86" y="67"/>
                  <a:pt x="82" y="67"/>
                </a:cubicBezTo>
                <a:lnTo>
                  <a:pt x="71" y="67"/>
                </a:lnTo>
                <a:close/>
                <a:moveTo>
                  <a:pt x="110" y="53"/>
                </a:moveTo>
                <a:cubicBezTo>
                  <a:pt x="107" y="53"/>
                  <a:pt x="104" y="56"/>
                  <a:pt x="104" y="60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6"/>
                  <a:pt x="107" y="139"/>
                  <a:pt x="110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4" y="139"/>
                  <a:pt x="127" y="136"/>
                  <a:pt x="127" y="13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6"/>
                  <a:pt x="124" y="53"/>
                  <a:pt x="121" y="53"/>
                </a:cubicBezTo>
                <a:lnTo>
                  <a:pt x="110" y="53"/>
                </a:lnTo>
                <a:close/>
                <a:moveTo>
                  <a:pt x="149" y="40"/>
                </a:moveTo>
                <a:cubicBezTo>
                  <a:pt x="146" y="40"/>
                  <a:pt x="143" y="43"/>
                  <a:pt x="143" y="4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3" y="136"/>
                  <a:pt x="146" y="139"/>
                  <a:pt x="149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3" y="139"/>
                  <a:pt x="166" y="136"/>
                  <a:pt x="166" y="133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3"/>
                  <a:pt x="163" y="40"/>
                  <a:pt x="160" y="40"/>
                </a:cubicBezTo>
                <a:lnTo>
                  <a:pt x="149" y="40"/>
                </a:lnTo>
                <a:close/>
                <a:moveTo>
                  <a:pt x="29" y="65"/>
                </a:moveTo>
                <a:cubicBezTo>
                  <a:pt x="71" y="58"/>
                  <a:pt x="109" y="43"/>
                  <a:pt x="144" y="22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60" y="9"/>
                  <a:pt x="160" y="9"/>
                  <a:pt x="160" y="9"/>
                </a:cubicBezTo>
                <a:cubicBezTo>
                  <a:pt x="137" y="8"/>
                  <a:pt x="137" y="8"/>
                  <a:pt x="137" y="8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5"/>
                  <a:pt x="68" y="49"/>
                  <a:pt x="28" y="57"/>
                </a:cubicBezTo>
                <a:lnTo>
                  <a:pt x="29" y="65"/>
                </a:lnTo>
                <a:close/>
                <a:moveTo>
                  <a:pt x="194" y="151"/>
                </a:moveTo>
                <a:cubicBezTo>
                  <a:pt x="175" y="140"/>
                  <a:pt x="175" y="140"/>
                  <a:pt x="175" y="140"/>
                </a:cubicBezTo>
                <a:cubicBezTo>
                  <a:pt x="175" y="147"/>
                  <a:pt x="175" y="147"/>
                  <a:pt x="175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163"/>
                  <a:pt x="175" y="163"/>
                  <a:pt x="175" y="163"/>
                </a:cubicBezTo>
                <a:lnTo>
                  <a:pt x="194" y="151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4" name="Google Shape;1205;p42"/>
          <p:cNvSpPr txBox="1">
            <a:spLocks noChangeArrowheads="1"/>
          </p:cNvSpPr>
          <p:nvPr/>
        </p:nvSpPr>
        <p:spPr bwMode="auto">
          <a:xfrm>
            <a:off x="7427405" y="1490095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Of the regression line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2" name="Google Shape;1233;p42"/>
          <p:cNvSpPr txBox="1">
            <a:spLocks noChangeArrowheads="1"/>
          </p:cNvSpPr>
          <p:nvPr/>
        </p:nvSpPr>
        <p:spPr bwMode="auto">
          <a:xfrm>
            <a:off x="7249938" y="950079"/>
            <a:ext cx="166704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the equation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7" name="Google Shape;1238;p42"/>
          <p:cNvSpPr>
            <a:spLocks/>
          </p:cNvSpPr>
          <p:nvPr/>
        </p:nvSpPr>
        <p:spPr bwMode="auto">
          <a:xfrm>
            <a:off x="6091238" y="1277938"/>
            <a:ext cx="981075" cy="511175"/>
          </a:xfrm>
          <a:custGeom>
            <a:avLst/>
            <a:gdLst>
              <a:gd name="T0" fmla="*/ 2147483646 w 255"/>
              <a:gd name="T1" fmla="*/ 2147483646 h 133"/>
              <a:gd name="T2" fmla="*/ 2147483646 w 255"/>
              <a:gd name="T3" fmla="*/ 2147483646 h 133"/>
              <a:gd name="T4" fmla="*/ 2147483646 w 255"/>
              <a:gd name="T5" fmla="*/ 2147483646 h 133"/>
              <a:gd name="T6" fmla="*/ 2147483646 w 255"/>
              <a:gd name="T7" fmla="*/ 2147483646 h 133"/>
              <a:gd name="T8" fmla="*/ 2147483646 w 255"/>
              <a:gd name="T9" fmla="*/ 2147483646 h 133"/>
              <a:gd name="T10" fmla="*/ 2147483646 w 255"/>
              <a:gd name="T11" fmla="*/ 2147483646 h 133"/>
              <a:gd name="T12" fmla="*/ 2147483646 w 255"/>
              <a:gd name="T13" fmla="*/ 2147483646 h 133"/>
              <a:gd name="T14" fmla="*/ 2147483646 w 255"/>
              <a:gd name="T15" fmla="*/ 2147483646 h 133"/>
              <a:gd name="T16" fmla="*/ 2147483646 w 255"/>
              <a:gd name="T17" fmla="*/ 2147483646 h 133"/>
              <a:gd name="T18" fmla="*/ 2147483646 w 255"/>
              <a:gd name="T19" fmla="*/ 2147483646 h 133"/>
              <a:gd name="T20" fmla="*/ 2147483646 w 255"/>
              <a:gd name="T21" fmla="*/ 2147483646 h 133"/>
              <a:gd name="T22" fmla="*/ 2147483646 w 255"/>
              <a:gd name="T23" fmla="*/ 0 h 133"/>
              <a:gd name="T24" fmla="*/ 2147483646 w 255"/>
              <a:gd name="T25" fmla="*/ 2147483646 h 133"/>
              <a:gd name="T26" fmla="*/ 2147483646 w 255"/>
              <a:gd name="T27" fmla="*/ 2147483646 h 133"/>
              <a:gd name="T28" fmla="*/ 2147483646 w 255"/>
              <a:gd name="T29" fmla="*/ 2147483646 h 133"/>
              <a:gd name="T30" fmla="*/ 2147483646 w 255"/>
              <a:gd name="T31" fmla="*/ 2147483646 h 133"/>
              <a:gd name="T32" fmla="*/ 2147483646 w 255"/>
              <a:gd name="T33" fmla="*/ 2147483646 h 133"/>
              <a:gd name="T34" fmla="*/ 2147483646 w 255"/>
              <a:gd name="T35" fmla="*/ 2147483646 h 133"/>
              <a:gd name="T36" fmla="*/ 2147483646 w 255"/>
              <a:gd name="T37" fmla="*/ 2147483646 h 133"/>
              <a:gd name="T38" fmla="*/ 2147483646 w 255"/>
              <a:gd name="T39" fmla="*/ 2147483646 h 133"/>
              <a:gd name="T40" fmla="*/ 2147483646 w 255"/>
              <a:gd name="T41" fmla="*/ 2147483646 h 133"/>
              <a:gd name="T42" fmla="*/ 2147483646 w 255"/>
              <a:gd name="T43" fmla="*/ 2147483646 h 133"/>
              <a:gd name="T44" fmla="*/ 2147483646 w 255"/>
              <a:gd name="T45" fmla="*/ 2147483646 h 133"/>
              <a:gd name="T46" fmla="*/ 2147483646 w 255"/>
              <a:gd name="T47" fmla="*/ 2147483646 h 133"/>
              <a:gd name="T48" fmla="*/ 2147483646 w 255"/>
              <a:gd name="T49" fmla="*/ 2147483646 h 133"/>
              <a:gd name="T50" fmla="*/ 2147483646 w 255"/>
              <a:gd name="T51" fmla="*/ 2147483646 h 133"/>
              <a:gd name="T52" fmla="*/ 2147483646 w 255"/>
              <a:gd name="T53" fmla="*/ 2147483646 h 133"/>
              <a:gd name="T54" fmla="*/ 2147483646 w 255"/>
              <a:gd name="T55" fmla="*/ 2147483646 h 133"/>
              <a:gd name="T56" fmla="*/ 2147483646 w 255"/>
              <a:gd name="T57" fmla="*/ 2147483646 h 133"/>
              <a:gd name="T58" fmla="*/ 2147483646 w 255"/>
              <a:gd name="T59" fmla="*/ 2147483646 h 133"/>
              <a:gd name="T60" fmla="*/ 2147483646 w 255"/>
              <a:gd name="T61" fmla="*/ 2147483646 h 133"/>
              <a:gd name="T62" fmla="*/ 2147483646 w 255"/>
              <a:gd name="T63" fmla="*/ 2147483646 h 133"/>
              <a:gd name="T64" fmla="*/ 2147483646 w 255"/>
              <a:gd name="T65" fmla="*/ 2147483646 h 133"/>
              <a:gd name="T66" fmla="*/ 2147483646 w 255"/>
              <a:gd name="T67" fmla="*/ 2147483646 h 133"/>
              <a:gd name="T68" fmla="*/ 2147483646 w 255"/>
              <a:gd name="T69" fmla="*/ 2147483646 h 133"/>
              <a:gd name="T70" fmla="*/ 2147483646 w 255"/>
              <a:gd name="T71" fmla="*/ 2147483646 h 133"/>
              <a:gd name="T72" fmla="*/ 2147483646 w 255"/>
              <a:gd name="T73" fmla="*/ 2147483646 h 133"/>
              <a:gd name="T74" fmla="*/ 2147483646 w 255"/>
              <a:gd name="T75" fmla="*/ 2147483646 h 133"/>
              <a:gd name="T76" fmla="*/ 2147483646 w 255"/>
              <a:gd name="T77" fmla="*/ 2147483646 h 133"/>
              <a:gd name="T78" fmla="*/ 2147483646 w 255"/>
              <a:gd name="T79" fmla="*/ 2147483646 h 133"/>
              <a:gd name="T80" fmla="*/ 2147483646 w 255"/>
              <a:gd name="T81" fmla="*/ 2147483646 h 133"/>
              <a:gd name="T82" fmla="*/ 2147483646 w 255"/>
              <a:gd name="T83" fmla="*/ 2147483646 h 133"/>
              <a:gd name="T84" fmla="*/ 2147483646 w 255"/>
              <a:gd name="T85" fmla="*/ 2147483646 h 133"/>
              <a:gd name="T86" fmla="*/ 2147483646 w 255"/>
              <a:gd name="T87" fmla="*/ 2147483646 h 133"/>
              <a:gd name="T88" fmla="*/ 2147483646 w 255"/>
              <a:gd name="T89" fmla="*/ 2147483646 h 133"/>
              <a:gd name="T90" fmla="*/ 2147483646 w 255"/>
              <a:gd name="T91" fmla="*/ 2147483646 h 133"/>
              <a:gd name="T92" fmla="*/ 2147483646 w 255"/>
              <a:gd name="T93" fmla="*/ 2147483646 h 133"/>
              <a:gd name="T94" fmla="*/ 2147483646 w 255"/>
              <a:gd name="T95" fmla="*/ 2147483646 h 133"/>
              <a:gd name="T96" fmla="*/ 2147483646 w 255"/>
              <a:gd name="T97" fmla="*/ 2147483646 h 133"/>
              <a:gd name="T98" fmla="*/ 2147483646 w 255"/>
              <a:gd name="T99" fmla="*/ 2147483646 h 133"/>
              <a:gd name="T100" fmla="*/ 2147483646 w 255"/>
              <a:gd name="T101" fmla="*/ 2147483646 h 133"/>
              <a:gd name="T102" fmla="*/ 2147483646 w 255"/>
              <a:gd name="T103" fmla="*/ 2147483646 h 133"/>
              <a:gd name="T104" fmla="*/ 2147483646 w 255"/>
              <a:gd name="T105" fmla="*/ 2147483646 h 133"/>
              <a:gd name="T106" fmla="*/ 2147483646 w 255"/>
              <a:gd name="T107" fmla="*/ 2147483646 h 133"/>
              <a:gd name="T108" fmla="*/ 2147483646 w 255"/>
              <a:gd name="T109" fmla="*/ 2147483646 h 133"/>
              <a:gd name="T110" fmla="*/ 2147483646 w 255"/>
              <a:gd name="T111" fmla="*/ 2147483646 h 133"/>
              <a:gd name="T112" fmla="*/ 2147483646 w 255"/>
              <a:gd name="T113" fmla="*/ 2147483646 h 133"/>
              <a:gd name="T114" fmla="*/ 2147483646 w 255"/>
              <a:gd name="T115" fmla="*/ 2147483646 h 133"/>
              <a:gd name="T116" fmla="*/ 2147483646 w 255"/>
              <a:gd name="T117" fmla="*/ 2147483646 h 1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5" h="133" extrusionOk="0">
                <a:moveTo>
                  <a:pt x="184" y="126"/>
                </a:moveTo>
                <a:cubicBezTo>
                  <a:pt x="181" y="127"/>
                  <a:pt x="177" y="129"/>
                  <a:pt x="173" y="129"/>
                </a:cubicBezTo>
                <a:cubicBezTo>
                  <a:pt x="160" y="132"/>
                  <a:pt x="147" y="133"/>
                  <a:pt x="131" y="133"/>
                </a:cubicBezTo>
                <a:cubicBezTo>
                  <a:pt x="114" y="133"/>
                  <a:pt x="101" y="132"/>
                  <a:pt x="89" y="129"/>
                </a:cubicBezTo>
                <a:cubicBezTo>
                  <a:pt x="85" y="129"/>
                  <a:pt x="81" y="127"/>
                  <a:pt x="77" y="126"/>
                </a:cubicBezTo>
                <a:cubicBezTo>
                  <a:pt x="66" y="120"/>
                  <a:pt x="66" y="111"/>
                  <a:pt x="72" y="105"/>
                </a:cubicBezTo>
                <a:cubicBezTo>
                  <a:pt x="79" y="98"/>
                  <a:pt x="87" y="94"/>
                  <a:pt x="96" y="90"/>
                </a:cubicBezTo>
                <a:cubicBezTo>
                  <a:pt x="100" y="88"/>
                  <a:pt x="104" y="86"/>
                  <a:pt x="108" y="85"/>
                </a:cubicBezTo>
                <a:cubicBezTo>
                  <a:pt x="115" y="82"/>
                  <a:pt x="117" y="74"/>
                  <a:pt x="112" y="69"/>
                </a:cubicBezTo>
                <a:cubicBezTo>
                  <a:pt x="101" y="58"/>
                  <a:pt x="96" y="44"/>
                  <a:pt x="97" y="29"/>
                </a:cubicBezTo>
                <a:cubicBezTo>
                  <a:pt x="98" y="13"/>
                  <a:pt x="107" y="5"/>
                  <a:pt x="122" y="1"/>
                </a:cubicBezTo>
                <a:cubicBezTo>
                  <a:pt x="125" y="1"/>
                  <a:pt x="128" y="0"/>
                  <a:pt x="131" y="0"/>
                </a:cubicBezTo>
                <a:cubicBezTo>
                  <a:pt x="134" y="0"/>
                  <a:pt x="137" y="1"/>
                  <a:pt x="140" y="1"/>
                </a:cubicBezTo>
                <a:cubicBezTo>
                  <a:pt x="154" y="5"/>
                  <a:pt x="164" y="13"/>
                  <a:pt x="164" y="29"/>
                </a:cubicBezTo>
                <a:cubicBezTo>
                  <a:pt x="165" y="44"/>
                  <a:pt x="161" y="58"/>
                  <a:pt x="150" y="69"/>
                </a:cubicBezTo>
                <a:cubicBezTo>
                  <a:pt x="144" y="74"/>
                  <a:pt x="146" y="82"/>
                  <a:pt x="154" y="85"/>
                </a:cubicBezTo>
                <a:cubicBezTo>
                  <a:pt x="158" y="86"/>
                  <a:pt x="162" y="88"/>
                  <a:pt x="165" y="90"/>
                </a:cubicBezTo>
                <a:cubicBezTo>
                  <a:pt x="174" y="94"/>
                  <a:pt x="182" y="98"/>
                  <a:pt x="189" y="105"/>
                </a:cubicBezTo>
                <a:cubicBezTo>
                  <a:pt x="193" y="109"/>
                  <a:pt x="195" y="120"/>
                  <a:pt x="184" y="126"/>
                </a:cubicBezTo>
                <a:close/>
                <a:moveTo>
                  <a:pt x="251" y="114"/>
                </a:moveTo>
                <a:cubicBezTo>
                  <a:pt x="246" y="109"/>
                  <a:pt x="241" y="106"/>
                  <a:pt x="235" y="103"/>
                </a:cubicBezTo>
                <a:cubicBezTo>
                  <a:pt x="232" y="102"/>
                  <a:pt x="229" y="101"/>
                  <a:pt x="226" y="100"/>
                </a:cubicBezTo>
                <a:cubicBezTo>
                  <a:pt x="221" y="98"/>
                  <a:pt x="220" y="92"/>
                  <a:pt x="224" y="89"/>
                </a:cubicBezTo>
                <a:cubicBezTo>
                  <a:pt x="231" y="81"/>
                  <a:pt x="234" y="71"/>
                  <a:pt x="234" y="61"/>
                </a:cubicBezTo>
                <a:cubicBezTo>
                  <a:pt x="234" y="50"/>
                  <a:pt x="227" y="44"/>
                  <a:pt x="217" y="42"/>
                </a:cubicBezTo>
                <a:cubicBezTo>
                  <a:pt x="215" y="41"/>
                  <a:pt x="213" y="41"/>
                  <a:pt x="211" y="41"/>
                </a:cubicBezTo>
                <a:cubicBezTo>
                  <a:pt x="208" y="41"/>
                  <a:pt x="206" y="41"/>
                  <a:pt x="204" y="42"/>
                </a:cubicBezTo>
                <a:cubicBezTo>
                  <a:pt x="194" y="44"/>
                  <a:pt x="188" y="50"/>
                  <a:pt x="187" y="61"/>
                </a:cubicBezTo>
                <a:cubicBezTo>
                  <a:pt x="187" y="71"/>
                  <a:pt x="190" y="81"/>
                  <a:pt x="197" y="89"/>
                </a:cubicBezTo>
                <a:cubicBezTo>
                  <a:pt x="201" y="92"/>
                  <a:pt x="200" y="98"/>
                  <a:pt x="195" y="100"/>
                </a:cubicBezTo>
                <a:cubicBezTo>
                  <a:pt x="194" y="100"/>
                  <a:pt x="194" y="100"/>
                  <a:pt x="194" y="100"/>
                </a:cubicBezTo>
                <a:cubicBezTo>
                  <a:pt x="195" y="101"/>
                  <a:pt x="196" y="101"/>
                  <a:pt x="196" y="102"/>
                </a:cubicBezTo>
                <a:cubicBezTo>
                  <a:pt x="200" y="106"/>
                  <a:pt x="202" y="111"/>
                  <a:pt x="201" y="117"/>
                </a:cubicBezTo>
                <a:cubicBezTo>
                  <a:pt x="200" y="122"/>
                  <a:pt x="196" y="127"/>
                  <a:pt x="190" y="130"/>
                </a:cubicBezTo>
                <a:cubicBezTo>
                  <a:pt x="189" y="130"/>
                  <a:pt x="187" y="131"/>
                  <a:pt x="186" y="131"/>
                </a:cubicBezTo>
                <a:cubicBezTo>
                  <a:pt x="193" y="133"/>
                  <a:pt x="201" y="133"/>
                  <a:pt x="211" y="133"/>
                </a:cubicBezTo>
                <a:cubicBezTo>
                  <a:pt x="222" y="133"/>
                  <a:pt x="231" y="133"/>
                  <a:pt x="240" y="131"/>
                </a:cubicBezTo>
                <a:cubicBezTo>
                  <a:pt x="243" y="130"/>
                  <a:pt x="245" y="129"/>
                  <a:pt x="248" y="128"/>
                </a:cubicBezTo>
                <a:cubicBezTo>
                  <a:pt x="255" y="124"/>
                  <a:pt x="254" y="117"/>
                  <a:pt x="251" y="114"/>
                </a:cubicBezTo>
                <a:close/>
                <a:moveTo>
                  <a:pt x="60" y="117"/>
                </a:moveTo>
                <a:cubicBezTo>
                  <a:pt x="59" y="112"/>
                  <a:pt x="61" y="106"/>
                  <a:pt x="65" y="102"/>
                </a:cubicBezTo>
                <a:cubicBezTo>
                  <a:pt x="67" y="100"/>
                  <a:pt x="69" y="99"/>
                  <a:pt x="70" y="97"/>
                </a:cubicBezTo>
                <a:cubicBezTo>
                  <a:pt x="69" y="97"/>
                  <a:pt x="68" y="96"/>
                  <a:pt x="67" y="96"/>
                </a:cubicBezTo>
                <a:cubicBezTo>
                  <a:pt x="61" y="94"/>
                  <a:pt x="60" y="88"/>
                  <a:pt x="64" y="84"/>
                </a:cubicBezTo>
                <a:cubicBezTo>
                  <a:pt x="73" y="75"/>
                  <a:pt x="76" y="65"/>
                  <a:pt x="75" y="53"/>
                </a:cubicBezTo>
                <a:cubicBezTo>
                  <a:pt x="75" y="41"/>
                  <a:pt x="68" y="34"/>
                  <a:pt x="57" y="32"/>
                </a:cubicBezTo>
                <a:cubicBezTo>
                  <a:pt x="54" y="31"/>
                  <a:pt x="52" y="31"/>
                  <a:pt x="49" y="31"/>
                </a:cubicBezTo>
                <a:cubicBezTo>
                  <a:pt x="47" y="31"/>
                  <a:pt x="45" y="31"/>
                  <a:pt x="42" y="32"/>
                </a:cubicBezTo>
                <a:cubicBezTo>
                  <a:pt x="31" y="34"/>
                  <a:pt x="24" y="41"/>
                  <a:pt x="24" y="53"/>
                </a:cubicBezTo>
                <a:cubicBezTo>
                  <a:pt x="23" y="65"/>
                  <a:pt x="26" y="75"/>
                  <a:pt x="35" y="84"/>
                </a:cubicBezTo>
                <a:cubicBezTo>
                  <a:pt x="39" y="88"/>
                  <a:pt x="37" y="94"/>
                  <a:pt x="32" y="96"/>
                </a:cubicBezTo>
                <a:cubicBezTo>
                  <a:pt x="29" y="97"/>
                  <a:pt x="26" y="98"/>
                  <a:pt x="23" y="100"/>
                </a:cubicBezTo>
                <a:cubicBezTo>
                  <a:pt x="16" y="103"/>
                  <a:pt x="10" y="106"/>
                  <a:pt x="4" y="112"/>
                </a:cubicBezTo>
                <a:cubicBezTo>
                  <a:pt x="0" y="116"/>
                  <a:pt x="0" y="123"/>
                  <a:pt x="8" y="127"/>
                </a:cubicBezTo>
                <a:cubicBezTo>
                  <a:pt x="11" y="129"/>
                  <a:pt x="14" y="130"/>
                  <a:pt x="17" y="130"/>
                </a:cubicBezTo>
                <a:cubicBezTo>
                  <a:pt x="27" y="133"/>
                  <a:pt x="37" y="133"/>
                  <a:pt x="49" y="133"/>
                </a:cubicBezTo>
                <a:cubicBezTo>
                  <a:pt x="59" y="133"/>
                  <a:pt x="68" y="133"/>
                  <a:pt x="76" y="132"/>
                </a:cubicBezTo>
                <a:cubicBezTo>
                  <a:pt x="74" y="131"/>
                  <a:pt x="73" y="130"/>
                  <a:pt x="71" y="130"/>
                </a:cubicBezTo>
                <a:cubicBezTo>
                  <a:pt x="65" y="127"/>
                  <a:pt x="61" y="122"/>
                  <a:pt x="60" y="117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2" name="Google Shape;1203;p42"/>
          <p:cNvSpPr txBox="1">
            <a:spLocks noChangeArrowheads="1"/>
          </p:cNvSpPr>
          <p:nvPr/>
        </p:nvSpPr>
        <p:spPr bwMode="auto">
          <a:xfrm>
            <a:off x="2125068" y="1313089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investigate the nature of an association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0" name="Google Shape;1231;p42"/>
          <p:cNvSpPr txBox="1">
            <a:spLocks noChangeArrowheads="1"/>
          </p:cNvSpPr>
          <p:nvPr/>
        </p:nvSpPr>
        <p:spPr bwMode="auto">
          <a:xfrm>
            <a:off x="2086769" y="950080"/>
            <a:ext cx="1626394" cy="3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 scatterplot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8" name="Google Shape;1239;p42"/>
          <p:cNvSpPr>
            <a:spLocks/>
          </p:cNvSpPr>
          <p:nvPr/>
        </p:nvSpPr>
        <p:spPr bwMode="auto">
          <a:xfrm>
            <a:off x="1100138" y="1176338"/>
            <a:ext cx="669925" cy="601662"/>
          </a:xfrm>
          <a:custGeom>
            <a:avLst/>
            <a:gdLst>
              <a:gd name="T0" fmla="*/ 2147483646 w 174"/>
              <a:gd name="T1" fmla="*/ 2147483646 h 156"/>
              <a:gd name="T2" fmla="*/ 2147483646 w 174"/>
              <a:gd name="T3" fmla="*/ 2147483646 h 156"/>
              <a:gd name="T4" fmla="*/ 2147483646 w 174"/>
              <a:gd name="T5" fmla="*/ 2147483646 h 156"/>
              <a:gd name="T6" fmla="*/ 2147483646 w 174"/>
              <a:gd name="T7" fmla="*/ 0 h 156"/>
              <a:gd name="T8" fmla="*/ 2147483646 w 174"/>
              <a:gd name="T9" fmla="*/ 2147483646 h 156"/>
              <a:gd name="T10" fmla="*/ 2147483646 w 174"/>
              <a:gd name="T11" fmla="*/ 2147483646 h 156"/>
              <a:gd name="T12" fmla="*/ 2147483646 w 174"/>
              <a:gd name="T13" fmla="*/ 2147483646 h 156"/>
              <a:gd name="T14" fmla="*/ 2147483646 w 174"/>
              <a:gd name="T15" fmla="*/ 2147483646 h 156"/>
              <a:gd name="T16" fmla="*/ 2147483646 w 174"/>
              <a:gd name="T17" fmla="*/ 2147483646 h 156"/>
              <a:gd name="T18" fmla="*/ 2147483646 w 174"/>
              <a:gd name="T19" fmla="*/ 2147483646 h 156"/>
              <a:gd name="T20" fmla="*/ 2147483646 w 174"/>
              <a:gd name="T21" fmla="*/ 2147483646 h 156"/>
              <a:gd name="T22" fmla="*/ 2147483646 w 174"/>
              <a:gd name="T23" fmla="*/ 2147483646 h 156"/>
              <a:gd name="T24" fmla="*/ 2147483646 w 174"/>
              <a:gd name="T25" fmla="*/ 2147483646 h 156"/>
              <a:gd name="T26" fmla="*/ 2147483646 w 174"/>
              <a:gd name="T27" fmla="*/ 2147483646 h 156"/>
              <a:gd name="T28" fmla="*/ 2147483646 w 174"/>
              <a:gd name="T29" fmla="*/ 2147483646 h 156"/>
              <a:gd name="T30" fmla="*/ 2147483646 w 174"/>
              <a:gd name="T31" fmla="*/ 2147483646 h 156"/>
              <a:gd name="T32" fmla="*/ 0 w 174"/>
              <a:gd name="T33" fmla="*/ 2147483646 h 156"/>
              <a:gd name="T34" fmla="*/ 2147483646 w 174"/>
              <a:gd name="T35" fmla="*/ 2147483646 h 156"/>
              <a:gd name="T36" fmla="*/ 2147483646 w 174"/>
              <a:gd name="T37" fmla="*/ 2147483646 h 156"/>
              <a:gd name="T38" fmla="*/ 2147483646 w 174"/>
              <a:gd name="T39" fmla="*/ 2147483646 h 156"/>
              <a:gd name="T40" fmla="*/ 2147483646 w 174"/>
              <a:gd name="T41" fmla="*/ 2147483646 h 156"/>
              <a:gd name="T42" fmla="*/ 0 w 174"/>
              <a:gd name="T43" fmla="*/ 2147483646 h 156"/>
              <a:gd name="T44" fmla="*/ 2147483646 w 174"/>
              <a:gd name="T45" fmla="*/ 2147483646 h 156"/>
              <a:gd name="T46" fmla="*/ 2147483646 w 174"/>
              <a:gd name="T47" fmla="*/ 2147483646 h 156"/>
              <a:gd name="T48" fmla="*/ 2147483646 w 174"/>
              <a:gd name="T49" fmla="*/ 2147483646 h 156"/>
              <a:gd name="T50" fmla="*/ 2147483646 w 174"/>
              <a:gd name="T51" fmla="*/ 2147483646 h 156"/>
              <a:gd name="T52" fmla="*/ 2147483646 w 174"/>
              <a:gd name="T53" fmla="*/ 2147483646 h 156"/>
              <a:gd name="T54" fmla="*/ 2147483646 w 174"/>
              <a:gd name="T55" fmla="*/ 2147483646 h 156"/>
              <a:gd name="T56" fmla="*/ 2147483646 w 174"/>
              <a:gd name="T57" fmla="*/ 2147483646 h 156"/>
              <a:gd name="T58" fmla="*/ 2147483646 w 174"/>
              <a:gd name="T59" fmla="*/ 2147483646 h 156"/>
              <a:gd name="T60" fmla="*/ 2147483646 w 174"/>
              <a:gd name="T61" fmla="*/ 2147483646 h 156"/>
              <a:gd name="T62" fmla="*/ 2147483646 w 174"/>
              <a:gd name="T63" fmla="*/ 2147483646 h 156"/>
              <a:gd name="T64" fmla="*/ 2147483646 w 174"/>
              <a:gd name="T65" fmla="*/ 2147483646 h 156"/>
              <a:gd name="T66" fmla="*/ 2147483646 w 174"/>
              <a:gd name="T67" fmla="*/ 2147483646 h 156"/>
              <a:gd name="T68" fmla="*/ 2147483646 w 174"/>
              <a:gd name="T69" fmla="*/ 2147483646 h 156"/>
              <a:gd name="T70" fmla="*/ 2147483646 w 174"/>
              <a:gd name="T71" fmla="*/ 2147483646 h 1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4" h="156" extrusionOk="0">
                <a:moveTo>
                  <a:pt x="118" y="21"/>
                </a:moveTo>
                <a:cubicBezTo>
                  <a:pt x="108" y="21"/>
                  <a:pt x="108" y="21"/>
                  <a:pt x="108" y="21"/>
                </a:cubicBezTo>
                <a:cubicBezTo>
                  <a:pt x="107" y="15"/>
                  <a:pt x="102" y="10"/>
                  <a:pt x="9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1" y="10"/>
                  <a:pt x="67" y="15"/>
                  <a:pt x="6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10"/>
                  <a:pt x="64" y="0"/>
                  <a:pt x="7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8" y="10"/>
                  <a:pt x="118" y="21"/>
                </a:cubicBezTo>
                <a:close/>
                <a:moveTo>
                  <a:pt x="26" y="87"/>
                </a:moveTo>
                <a:cubicBezTo>
                  <a:pt x="70" y="87"/>
                  <a:pt x="70" y="87"/>
                  <a:pt x="70" y="87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6"/>
                  <a:pt x="74" y="72"/>
                  <a:pt x="78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00" y="72"/>
                  <a:pt x="104" y="76"/>
                  <a:pt x="104" y="8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61" y="87"/>
                  <a:pt x="171" y="76"/>
                  <a:pt x="174" y="62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4" y="36"/>
                  <a:pt x="165" y="26"/>
                  <a:pt x="153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9" y="26"/>
                  <a:pt x="0" y="36"/>
                  <a:pt x="0" y="49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6"/>
                  <a:pt x="13" y="87"/>
                  <a:pt x="26" y="87"/>
                </a:cubicBezTo>
                <a:close/>
                <a:moveTo>
                  <a:pt x="147" y="94"/>
                </a:moveTo>
                <a:cubicBezTo>
                  <a:pt x="104" y="94"/>
                  <a:pt x="104" y="94"/>
                  <a:pt x="104" y="94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4" y="105"/>
                  <a:pt x="100" y="109"/>
                  <a:pt x="95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4" y="109"/>
                  <a:pt x="70" y="105"/>
                  <a:pt x="70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15" y="94"/>
                  <a:pt x="6" y="88"/>
                  <a:pt x="0" y="7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6"/>
                  <a:pt x="9" y="156"/>
                  <a:pt x="20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3" y="156"/>
                  <a:pt x="153" y="156"/>
                  <a:pt x="153" y="156"/>
                </a:cubicBezTo>
                <a:cubicBezTo>
                  <a:pt x="165" y="156"/>
                  <a:pt x="174" y="146"/>
                  <a:pt x="174" y="133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68" y="88"/>
                  <a:pt x="158" y="94"/>
                  <a:pt x="147" y="94"/>
                </a:cubicBezTo>
                <a:close/>
                <a:moveTo>
                  <a:pt x="95" y="79"/>
                </a:moveTo>
                <a:cubicBezTo>
                  <a:pt x="79" y="79"/>
                  <a:pt x="79" y="79"/>
                  <a:pt x="79" y="79"/>
                </a:cubicBezTo>
                <a:cubicBezTo>
                  <a:pt x="77" y="79"/>
                  <a:pt x="76" y="80"/>
                  <a:pt x="76" y="82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6" y="102"/>
                  <a:pt x="77" y="103"/>
                  <a:pt x="79" y="103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7" y="103"/>
                  <a:pt x="98" y="102"/>
                  <a:pt x="98" y="100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94"/>
                  <a:pt x="98" y="94"/>
                  <a:pt x="98" y="94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7" y="79"/>
                  <a:pt x="95" y="79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7" name="Google Shape;1208;p42"/>
          <p:cNvSpPr txBox="1">
            <a:spLocks noChangeArrowheads="1"/>
          </p:cNvSpPr>
          <p:nvPr/>
        </p:nvSpPr>
        <p:spPr bwMode="auto">
          <a:xfrm>
            <a:off x="3354388" y="4797425"/>
            <a:ext cx="1341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to make predictions</a:t>
            </a:r>
          </a:p>
          <a:p>
            <a:pPr algn="ctr">
              <a:buSzPts val="1100"/>
            </a:pPr>
            <a:endParaRPr lang="en-US" altLang="en-US" sz="1100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1947" name="Google Shape;1228;p42"/>
          <p:cNvSpPr txBox="1">
            <a:spLocks noChangeArrowheads="1"/>
          </p:cNvSpPr>
          <p:nvPr/>
        </p:nvSpPr>
        <p:spPr bwMode="auto">
          <a:xfrm>
            <a:off x="3109239" y="5551487"/>
            <a:ext cx="1764386" cy="9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the regression line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9" name="Google Shape;1240;p42"/>
          <p:cNvSpPr>
            <a:spLocks/>
          </p:cNvSpPr>
          <p:nvPr/>
        </p:nvSpPr>
        <p:spPr bwMode="auto">
          <a:xfrm>
            <a:off x="5035550" y="4984750"/>
            <a:ext cx="608013" cy="609600"/>
          </a:xfrm>
          <a:custGeom>
            <a:avLst/>
            <a:gdLst>
              <a:gd name="T0" fmla="*/ 2147483646 w 158"/>
              <a:gd name="T1" fmla="*/ 2147483646 h 158"/>
              <a:gd name="T2" fmla="*/ 2147483646 w 158"/>
              <a:gd name="T3" fmla="*/ 2147483646 h 158"/>
              <a:gd name="T4" fmla="*/ 2147483646 w 158"/>
              <a:gd name="T5" fmla="*/ 2147483646 h 158"/>
              <a:gd name="T6" fmla="*/ 0 w 158"/>
              <a:gd name="T7" fmla="*/ 2147483646 h 158"/>
              <a:gd name="T8" fmla="*/ 2147483646 w 158"/>
              <a:gd name="T9" fmla="*/ 2147483646 h 158"/>
              <a:gd name="T10" fmla="*/ 2147483646 w 158"/>
              <a:gd name="T11" fmla="*/ 2147483646 h 158"/>
              <a:gd name="T12" fmla="*/ 2147483646 w 158"/>
              <a:gd name="T13" fmla="*/ 0 h 158"/>
              <a:gd name="T14" fmla="*/ 2147483646 w 158"/>
              <a:gd name="T15" fmla="*/ 2147483646 h 158"/>
              <a:gd name="T16" fmla="*/ 2147483646 w 158"/>
              <a:gd name="T17" fmla="*/ 2147483646 h 158"/>
              <a:gd name="T18" fmla="*/ 2147483646 w 158"/>
              <a:gd name="T19" fmla="*/ 0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" h="158" extrusionOk="0">
                <a:moveTo>
                  <a:pt x="74" y="83"/>
                </a:moveTo>
                <a:cubicBezTo>
                  <a:pt x="149" y="83"/>
                  <a:pt x="149" y="83"/>
                  <a:pt x="149" y="83"/>
                </a:cubicBezTo>
                <a:cubicBezTo>
                  <a:pt x="149" y="125"/>
                  <a:pt x="116" y="158"/>
                  <a:pt x="74" y="158"/>
                </a:cubicBezTo>
                <a:cubicBezTo>
                  <a:pt x="33" y="158"/>
                  <a:pt x="0" y="125"/>
                  <a:pt x="0" y="83"/>
                </a:cubicBezTo>
                <a:cubicBezTo>
                  <a:pt x="0" y="42"/>
                  <a:pt x="33" y="9"/>
                  <a:pt x="74" y="9"/>
                </a:cubicBezTo>
                <a:lnTo>
                  <a:pt x="74" y="83"/>
                </a:lnTo>
                <a:close/>
                <a:moveTo>
                  <a:pt x="84" y="0"/>
                </a:moveTo>
                <a:cubicBezTo>
                  <a:pt x="84" y="74"/>
                  <a:pt x="84" y="74"/>
                  <a:pt x="84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33"/>
                  <a:pt x="125" y="0"/>
                  <a:pt x="84" y="0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9" name="Google Shape;1210;p42"/>
          <p:cNvSpPr txBox="1">
            <a:spLocks noChangeArrowheads="1"/>
          </p:cNvSpPr>
          <p:nvPr/>
        </p:nvSpPr>
        <p:spPr bwMode="auto">
          <a:xfrm>
            <a:off x="8697119" y="5050971"/>
            <a:ext cx="1341437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on your findings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49" name="Google Shape;1230;p42"/>
          <p:cNvSpPr txBox="1">
            <a:spLocks noChangeArrowheads="1"/>
          </p:cNvSpPr>
          <p:nvPr/>
        </p:nvSpPr>
        <p:spPr bwMode="auto">
          <a:xfrm>
            <a:off x="8561354" y="5551488"/>
            <a:ext cx="1517476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writing a report 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60" name="Google Shape;1241;p42"/>
          <p:cNvSpPr>
            <a:spLocks/>
          </p:cNvSpPr>
          <p:nvPr/>
        </p:nvSpPr>
        <p:spPr bwMode="auto">
          <a:xfrm>
            <a:off x="10306050" y="4949825"/>
            <a:ext cx="492125" cy="720725"/>
          </a:xfrm>
          <a:custGeom>
            <a:avLst/>
            <a:gdLst>
              <a:gd name="T0" fmla="*/ 2147483646 w 128"/>
              <a:gd name="T1" fmla="*/ 2147483646 h 187"/>
              <a:gd name="T2" fmla="*/ 2147483646 w 128"/>
              <a:gd name="T3" fmla="*/ 2147483646 h 187"/>
              <a:gd name="T4" fmla="*/ 2147483646 w 128"/>
              <a:gd name="T5" fmla="*/ 2147483646 h 187"/>
              <a:gd name="T6" fmla="*/ 2147483646 w 128"/>
              <a:gd name="T7" fmla="*/ 2147483646 h 187"/>
              <a:gd name="T8" fmla="*/ 2147483646 w 128"/>
              <a:gd name="T9" fmla="*/ 2147483646 h 187"/>
              <a:gd name="T10" fmla="*/ 2147483646 w 128"/>
              <a:gd name="T11" fmla="*/ 2147483646 h 187"/>
              <a:gd name="T12" fmla="*/ 2147483646 w 128"/>
              <a:gd name="T13" fmla="*/ 2147483646 h 187"/>
              <a:gd name="T14" fmla="*/ 2147483646 w 128"/>
              <a:gd name="T15" fmla="*/ 2147483646 h 187"/>
              <a:gd name="T16" fmla="*/ 2147483646 w 128"/>
              <a:gd name="T17" fmla="*/ 2147483646 h 187"/>
              <a:gd name="T18" fmla="*/ 2147483646 w 128"/>
              <a:gd name="T19" fmla="*/ 2147483646 h 187"/>
              <a:gd name="T20" fmla="*/ 2147483646 w 128"/>
              <a:gd name="T21" fmla="*/ 0 h 187"/>
              <a:gd name="T22" fmla="*/ 2147483646 w 128"/>
              <a:gd name="T23" fmla="*/ 0 h 187"/>
              <a:gd name="T24" fmla="*/ 2147483646 w 128"/>
              <a:gd name="T25" fmla="*/ 2147483646 h 187"/>
              <a:gd name="T26" fmla="*/ 2147483646 w 128"/>
              <a:gd name="T27" fmla="*/ 2147483646 h 187"/>
              <a:gd name="T28" fmla="*/ 0 w 128"/>
              <a:gd name="T29" fmla="*/ 2147483646 h 187"/>
              <a:gd name="T30" fmla="*/ 2147483646 w 128"/>
              <a:gd name="T31" fmla="*/ 2147483646 h 187"/>
              <a:gd name="T32" fmla="*/ 2147483646 w 128"/>
              <a:gd name="T33" fmla="*/ 2147483646 h 187"/>
              <a:gd name="T34" fmla="*/ 2147483646 w 128"/>
              <a:gd name="T35" fmla="*/ 2147483646 h 187"/>
              <a:gd name="T36" fmla="*/ 2147483646 w 128"/>
              <a:gd name="T37" fmla="*/ 2147483646 h 187"/>
              <a:gd name="T38" fmla="*/ 2147483646 w 128"/>
              <a:gd name="T39" fmla="*/ 2147483646 h 187"/>
              <a:gd name="T40" fmla="*/ 2147483646 w 128"/>
              <a:gd name="T41" fmla="*/ 2147483646 h 187"/>
              <a:gd name="T42" fmla="*/ 2147483646 w 128"/>
              <a:gd name="T43" fmla="*/ 2147483646 h 187"/>
              <a:gd name="T44" fmla="*/ 2147483646 w 128"/>
              <a:gd name="T45" fmla="*/ 2147483646 h 187"/>
              <a:gd name="T46" fmla="*/ 2147483646 w 128"/>
              <a:gd name="T47" fmla="*/ 2147483646 h 187"/>
              <a:gd name="T48" fmla="*/ 2147483646 w 128"/>
              <a:gd name="T49" fmla="*/ 2147483646 h 187"/>
              <a:gd name="T50" fmla="*/ 2147483646 w 128"/>
              <a:gd name="T51" fmla="*/ 2147483646 h 187"/>
              <a:gd name="T52" fmla="*/ 2147483646 w 128"/>
              <a:gd name="T53" fmla="*/ 2147483646 h 187"/>
              <a:gd name="T54" fmla="*/ 2147483646 w 128"/>
              <a:gd name="T55" fmla="*/ 2147483646 h 187"/>
              <a:gd name="T56" fmla="*/ 2147483646 w 128"/>
              <a:gd name="T57" fmla="*/ 2147483646 h 1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8" h="187" extrusionOk="0">
                <a:moveTo>
                  <a:pt x="128" y="124"/>
                </a:moveTo>
                <a:cubicBezTo>
                  <a:pt x="128" y="105"/>
                  <a:pt x="114" y="89"/>
                  <a:pt x="84" y="82"/>
                </a:cubicBezTo>
                <a:cubicBezTo>
                  <a:pt x="80" y="81"/>
                  <a:pt x="64" y="77"/>
                  <a:pt x="60" y="76"/>
                </a:cubicBezTo>
                <a:cubicBezTo>
                  <a:pt x="37" y="70"/>
                  <a:pt x="31" y="67"/>
                  <a:pt x="31" y="61"/>
                </a:cubicBezTo>
                <a:cubicBezTo>
                  <a:pt x="31" y="54"/>
                  <a:pt x="39" y="46"/>
                  <a:pt x="63" y="46"/>
                </a:cubicBezTo>
                <a:cubicBezTo>
                  <a:pt x="79" y="46"/>
                  <a:pt x="96" y="59"/>
                  <a:pt x="96" y="59"/>
                </a:cubicBezTo>
                <a:cubicBezTo>
                  <a:pt x="102" y="63"/>
                  <a:pt x="106" y="63"/>
                  <a:pt x="112" y="58"/>
                </a:cubicBezTo>
                <a:cubicBezTo>
                  <a:pt x="112" y="58"/>
                  <a:pt x="119" y="52"/>
                  <a:pt x="119" y="46"/>
                </a:cubicBezTo>
                <a:cubicBezTo>
                  <a:pt x="119" y="38"/>
                  <a:pt x="99" y="26"/>
                  <a:pt x="78" y="21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4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6"/>
                </a:cubicBezTo>
                <a:cubicBezTo>
                  <a:pt x="51" y="20"/>
                  <a:pt x="51" y="20"/>
                  <a:pt x="51" y="20"/>
                </a:cubicBezTo>
                <a:cubicBezTo>
                  <a:pt x="18" y="24"/>
                  <a:pt x="0" y="41"/>
                  <a:pt x="0" y="61"/>
                </a:cubicBezTo>
                <a:cubicBezTo>
                  <a:pt x="0" y="86"/>
                  <a:pt x="23" y="95"/>
                  <a:pt x="48" y="102"/>
                </a:cubicBezTo>
                <a:cubicBezTo>
                  <a:pt x="52" y="103"/>
                  <a:pt x="72" y="108"/>
                  <a:pt x="75" y="108"/>
                </a:cubicBezTo>
                <a:cubicBezTo>
                  <a:pt x="94" y="113"/>
                  <a:pt x="98" y="120"/>
                  <a:pt x="98" y="125"/>
                </a:cubicBezTo>
                <a:cubicBezTo>
                  <a:pt x="98" y="133"/>
                  <a:pt x="89" y="140"/>
                  <a:pt x="66" y="140"/>
                </a:cubicBezTo>
                <a:cubicBezTo>
                  <a:pt x="49" y="140"/>
                  <a:pt x="26" y="126"/>
                  <a:pt x="26" y="126"/>
                </a:cubicBezTo>
                <a:cubicBezTo>
                  <a:pt x="20" y="122"/>
                  <a:pt x="14" y="123"/>
                  <a:pt x="9" y="129"/>
                </a:cubicBezTo>
                <a:cubicBezTo>
                  <a:pt x="9" y="129"/>
                  <a:pt x="5" y="134"/>
                  <a:pt x="5" y="140"/>
                </a:cubicBezTo>
                <a:cubicBezTo>
                  <a:pt x="5" y="149"/>
                  <a:pt x="29" y="161"/>
                  <a:pt x="51" y="165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1" y="184"/>
                  <a:pt x="55" y="187"/>
                  <a:pt x="59" y="187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4" y="187"/>
                  <a:pt x="78" y="184"/>
                  <a:pt x="78" y="180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113" y="162"/>
                  <a:pt x="128" y="144"/>
                  <a:pt x="128" y="124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6" name="Google Shape;1207;p42"/>
          <p:cNvSpPr txBox="1">
            <a:spLocks noChangeArrowheads="1"/>
          </p:cNvSpPr>
          <p:nvPr/>
        </p:nvSpPr>
        <p:spPr bwMode="auto">
          <a:xfrm>
            <a:off x="708025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indicate the predictive power of the association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46" name="Google Shape;1227;p42"/>
          <p:cNvSpPr txBox="1">
            <a:spLocks noChangeArrowheads="1"/>
          </p:cNvSpPr>
          <p:nvPr/>
        </p:nvSpPr>
        <p:spPr bwMode="auto">
          <a:xfrm>
            <a:off x="435429" y="5551487"/>
            <a:ext cx="1871766" cy="9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coefficient of determination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61" name="Google Shape;1242;p42"/>
          <p:cNvSpPr>
            <a:spLocks/>
          </p:cNvSpPr>
          <p:nvPr/>
        </p:nvSpPr>
        <p:spPr bwMode="auto">
          <a:xfrm>
            <a:off x="2417763" y="4984750"/>
            <a:ext cx="635000" cy="636588"/>
          </a:xfrm>
          <a:custGeom>
            <a:avLst/>
            <a:gdLst>
              <a:gd name="T0" fmla="*/ 2147483646 w 165"/>
              <a:gd name="T1" fmla="*/ 2147483646 h 165"/>
              <a:gd name="T2" fmla="*/ 2147483646 w 165"/>
              <a:gd name="T3" fmla="*/ 2147483646 h 165"/>
              <a:gd name="T4" fmla="*/ 2147483646 w 165"/>
              <a:gd name="T5" fmla="*/ 2147483646 h 165"/>
              <a:gd name="T6" fmla="*/ 2147483646 w 165"/>
              <a:gd name="T7" fmla="*/ 2147483646 h 165"/>
              <a:gd name="T8" fmla="*/ 2147483646 w 165"/>
              <a:gd name="T9" fmla="*/ 2147483646 h 165"/>
              <a:gd name="T10" fmla="*/ 2147483646 w 165"/>
              <a:gd name="T11" fmla="*/ 2147483646 h 165"/>
              <a:gd name="T12" fmla="*/ 2147483646 w 165"/>
              <a:gd name="T13" fmla="*/ 2147483646 h 165"/>
              <a:gd name="T14" fmla="*/ 2147483646 w 165"/>
              <a:gd name="T15" fmla="*/ 2147483646 h 165"/>
              <a:gd name="T16" fmla="*/ 2147483646 w 165"/>
              <a:gd name="T17" fmla="*/ 2147483646 h 165"/>
              <a:gd name="T18" fmla="*/ 2147483646 w 165"/>
              <a:gd name="T19" fmla="*/ 2147483646 h 165"/>
              <a:gd name="T20" fmla="*/ 2147483646 w 165"/>
              <a:gd name="T21" fmla="*/ 0 h 165"/>
              <a:gd name="T22" fmla="*/ 2147483646 w 165"/>
              <a:gd name="T23" fmla="*/ 0 h 165"/>
              <a:gd name="T24" fmla="*/ 2147483646 w 165"/>
              <a:gd name="T25" fmla="*/ 2147483646 h 165"/>
              <a:gd name="T26" fmla="*/ 2147483646 w 165"/>
              <a:gd name="T27" fmla="*/ 2147483646 h 165"/>
              <a:gd name="T28" fmla="*/ 2147483646 w 165"/>
              <a:gd name="T29" fmla="*/ 2147483646 h 165"/>
              <a:gd name="T30" fmla="*/ 2147483646 w 165"/>
              <a:gd name="T31" fmla="*/ 2147483646 h 165"/>
              <a:gd name="T32" fmla="*/ 2147483646 w 165"/>
              <a:gd name="T33" fmla="*/ 2147483646 h 165"/>
              <a:gd name="T34" fmla="*/ 2147483646 w 165"/>
              <a:gd name="T35" fmla="*/ 2147483646 h 165"/>
              <a:gd name="T36" fmla="*/ 2147483646 w 165"/>
              <a:gd name="T37" fmla="*/ 2147483646 h 165"/>
              <a:gd name="T38" fmla="*/ 2147483646 w 165"/>
              <a:gd name="T39" fmla="*/ 2147483646 h 165"/>
              <a:gd name="T40" fmla="*/ 2147483646 w 165"/>
              <a:gd name="T41" fmla="*/ 2147483646 h 165"/>
              <a:gd name="T42" fmla="*/ 2147483646 w 165"/>
              <a:gd name="T43" fmla="*/ 2147483646 h 165"/>
              <a:gd name="T44" fmla="*/ 0 w 165"/>
              <a:gd name="T45" fmla="*/ 2147483646 h 165"/>
              <a:gd name="T46" fmla="*/ 0 w 165"/>
              <a:gd name="T47" fmla="*/ 2147483646 h 165"/>
              <a:gd name="T48" fmla="*/ 2147483646 w 165"/>
              <a:gd name="T49" fmla="*/ 2147483646 h 165"/>
              <a:gd name="T50" fmla="*/ 2147483646 w 165"/>
              <a:gd name="T51" fmla="*/ 2147483646 h 165"/>
              <a:gd name="T52" fmla="*/ 2147483646 w 165"/>
              <a:gd name="T53" fmla="*/ 2147483646 h 165"/>
              <a:gd name="T54" fmla="*/ 2147483646 w 165"/>
              <a:gd name="T55" fmla="*/ 2147483646 h 165"/>
              <a:gd name="T56" fmla="*/ 2147483646 w 165"/>
              <a:gd name="T57" fmla="*/ 2147483646 h 165"/>
              <a:gd name="T58" fmla="*/ 2147483646 w 165"/>
              <a:gd name="T59" fmla="*/ 2147483646 h 165"/>
              <a:gd name="T60" fmla="*/ 2147483646 w 165"/>
              <a:gd name="T61" fmla="*/ 2147483646 h 165"/>
              <a:gd name="T62" fmla="*/ 2147483646 w 165"/>
              <a:gd name="T63" fmla="*/ 2147483646 h 165"/>
              <a:gd name="T64" fmla="*/ 2147483646 w 165"/>
              <a:gd name="T65" fmla="*/ 2147483646 h 165"/>
              <a:gd name="T66" fmla="*/ 2147483646 w 165"/>
              <a:gd name="T67" fmla="*/ 2147483646 h 165"/>
              <a:gd name="T68" fmla="*/ 2147483646 w 165"/>
              <a:gd name="T69" fmla="*/ 2147483646 h 165"/>
              <a:gd name="T70" fmla="*/ 2147483646 w 165"/>
              <a:gd name="T71" fmla="*/ 2147483646 h 165"/>
              <a:gd name="T72" fmla="*/ 2147483646 w 165"/>
              <a:gd name="T73" fmla="*/ 2147483646 h 165"/>
              <a:gd name="T74" fmla="*/ 2147483646 w 165"/>
              <a:gd name="T75" fmla="*/ 2147483646 h 165"/>
              <a:gd name="T76" fmla="*/ 2147483646 w 165"/>
              <a:gd name="T77" fmla="*/ 2147483646 h 165"/>
              <a:gd name="T78" fmla="*/ 2147483646 w 165"/>
              <a:gd name="T79" fmla="*/ 2147483646 h 165"/>
              <a:gd name="T80" fmla="*/ 2147483646 w 165"/>
              <a:gd name="T81" fmla="*/ 2147483646 h 165"/>
              <a:gd name="T82" fmla="*/ 2147483646 w 165"/>
              <a:gd name="T83" fmla="*/ 2147483646 h 165"/>
              <a:gd name="T84" fmla="*/ 2147483646 w 165"/>
              <a:gd name="T85" fmla="*/ 2147483646 h 165"/>
              <a:gd name="T86" fmla="*/ 2147483646 w 165"/>
              <a:gd name="T87" fmla="*/ 2147483646 h 165"/>
              <a:gd name="T88" fmla="*/ 2147483646 w 165"/>
              <a:gd name="T89" fmla="*/ 2147483646 h 165"/>
              <a:gd name="T90" fmla="*/ 2147483646 w 165"/>
              <a:gd name="T91" fmla="*/ 2147483646 h 165"/>
              <a:gd name="T92" fmla="*/ 2147483646 w 165"/>
              <a:gd name="T93" fmla="*/ 2147483646 h 165"/>
              <a:gd name="T94" fmla="*/ 2147483646 w 165"/>
              <a:gd name="T95" fmla="*/ 2147483646 h 165"/>
              <a:gd name="T96" fmla="*/ 2147483646 w 165"/>
              <a:gd name="T97" fmla="*/ 2147483646 h 165"/>
              <a:gd name="T98" fmla="*/ 2147483646 w 165"/>
              <a:gd name="T99" fmla="*/ 2147483646 h 165"/>
              <a:gd name="T100" fmla="*/ 2147483646 w 165"/>
              <a:gd name="T101" fmla="*/ 2147483646 h 165"/>
              <a:gd name="T102" fmla="*/ 2147483646 w 165"/>
              <a:gd name="T103" fmla="*/ 2147483646 h 165"/>
              <a:gd name="T104" fmla="*/ 2147483646 w 165"/>
              <a:gd name="T105" fmla="*/ 2147483646 h 165"/>
              <a:gd name="T106" fmla="*/ 2147483646 w 165"/>
              <a:gd name="T107" fmla="*/ 2147483646 h 1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5" h="165" extrusionOk="0">
                <a:moveTo>
                  <a:pt x="162" y="70"/>
                </a:moveTo>
                <a:cubicBezTo>
                  <a:pt x="141" y="67"/>
                  <a:pt x="141" y="67"/>
                  <a:pt x="141" y="67"/>
                </a:cubicBezTo>
                <a:cubicBezTo>
                  <a:pt x="140" y="62"/>
                  <a:pt x="138" y="56"/>
                  <a:pt x="135" y="51"/>
                </a:cubicBezTo>
                <a:cubicBezTo>
                  <a:pt x="147" y="35"/>
                  <a:pt x="147" y="35"/>
                  <a:pt x="147" y="35"/>
                </a:cubicBezTo>
                <a:cubicBezTo>
                  <a:pt x="148" y="33"/>
                  <a:pt x="148" y="31"/>
                  <a:pt x="147" y="30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3" y="17"/>
                  <a:pt x="131" y="17"/>
                  <a:pt x="130" y="18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8" y="27"/>
                  <a:pt x="103" y="25"/>
                  <a:pt x="97" y="23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2" y="0"/>
                  <a:pt x="9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1" y="1"/>
                  <a:pt x="70" y="3"/>
                </a:cubicBezTo>
                <a:cubicBezTo>
                  <a:pt x="67" y="23"/>
                  <a:pt x="67" y="23"/>
                  <a:pt x="67" y="23"/>
                </a:cubicBezTo>
                <a:cubicBezTo>
                  <a:pt x="61" y="25"/>
                  <a:pt x="56" y="27"/>
                  <a:pt x="51" y="30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7"/>
                  <a:pt x="31" y="17"/>
                  <a:pt x="30" y="18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1"/>
                  <a:pt x="17" y="33"/>
                  <a:pt x="18" y="35"/>
                </a:cubicBezTo>
                <a:cubicBezTo>
                  <a:pt x="30" y="51"/>
                  <a:pt x="30" y="51"/>
                  <a:pt x="30" y="51"/>
                </a:cubicBezTo>
                <a:cubicBezTo>
                  <a:pt x="27" y="56"/>
                  <a:pt x="25" y="62"/>
                  <a:pt x="23" y="67"/>
                </a:cubicBezTo>
                <a:cubicBezTo>
                  <a:pt x="3" y="70"/>
                  <a:pt x="3" y="70"/>
                  <a:pt x="3" y="70"/>
                </a:cubicBezTo>
                <a:cubicBezTo>
                  <a:pt x="1" y="71"/>
                  <a:pt x="0" y="72"/>
                  <a:pt x="0" y="7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2"/>
                  <a:pt x="1" y="94"/>
                  <a:pt x="3" y="94"/>
                </a:cubicBezTo>
                <a:cubicBezTo>
                  <a:pt x="23" y="97"/>
                  <a:pt x="23" y="97"/>
                  <a:pt x="23" y="97"/>
                </a:cubicBezTo>
                <a:cubicBezTo>
                  <a:pt x="25" y="103"/>
                  <a:pt x="27" y="108"/>
                  <a:pt x="30" y="113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7" y="131"/>
                  <a:pt x="17" y="134"/>
                  <a:pt x="18" y="135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31" y="148"/>
                  <a:pt x="33" y="148"/>
                  <a:pt x="34" y="147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6" y="138"/>
                  <a:pt x="61" y="140"/>
                  <a:pt x="67" y="141"/>
                </a:cubicBezTo>
                <a:cubicBezTo>
                  <a:pt x="70" y="162"/>
                  <a:pt x="70" y="162"/>
                  <a:pt x="70" y="162"/>
                </a:cubicBezTo>
                <a:cubicBezTo>
                  <a:pt x="71" y="164"/>
                  <a:pt x="72" y="165"/>
                  <a:pt x="74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2" y="165"/>
                  <a:pt x="94" y="164"/>
                  <a:pt x="94" y="16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3" y="140"/>
                  <a:pt x="108" y="138"/>
                  <a:pt x="113" y="135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1" y="148"/>
                  <a:pt x="133" y="148"/>
                  <a:pt x="135" y="147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4"/>
                  <a:pt x="148" y="131"/>
                  <a:pt x="147" y="130"/>
                </a:cubicBezTo>
                <a:cubicBezTo>
                  <a:pt x="135" y="113"/>
                  <a:pt x="135" y="113"/>
                  <a:pt x="135" y="113"/>
                </a:cubicBezTo>
                <a:cubicBezTo>
                  <a:pt x="138" y="108"/>
                  <a:pt x="140" y="103"/>
                  <a:pt x="141" y="97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63" y="94"/>
                  <a:pt x="165" y="92"/>
                  <a:pt x="165" y="91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2"/>
                  <a:pt x="163" y="71"/>
                  <a:pt x="162" y="70"/>
                </a:cubicBezTo>
                <a:close/>
                <a:moveTo>
                  <a:pt x="82" y="113"/>
                </a:moveTo>
                <a:cubicBezTo>
                  <a:pt x="65" y="113"/>
                  <a:pt x="52" y="99"/>
                  <a:pt x="52" y="82"/>
                </a:cubicBezTo>
                <a:cubicBezTo>
                  <a:pt x="52" y="66"/>
                  <a:pt x="65" y="52"/>
                  <a:pt x="82" y="52"/>
                </a:cubicBezTo>
                <a:cubicBezTo>
                  <a:pt x="99" y="52"/>
                  <a:pt x="113" y="66"/>
                  <a:pt x="113" y="82"/>
                </a:cubicBezTo>
                <a:cubicBezTo>
                  <a:pt x="113" y="99"/>
                  <a:pt x="99" y="113"/>
                  <a:pt x="82" y="113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6CF2-1452-3547-8328-B092283C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EF7B-12A6-ED44-9297-FBEBB73F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F8418-348D-4843-A165-E9C07E46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72" y="0"/>
            <a:ext cx="954865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8C94F-5E4D-0F41-BE43-BDAC6153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472" y="1272911"/>
            <a:ext cx="205100" cy="4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29E934-47AE-114C-A811-C18CB152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17" y="0"/>
            <a:ext cx="923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633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412B24"/>
      </a:dk2>
      <a:lt2>
        <a:srgbClr val="E2E4E8"/>
      </a:lt2>
      <a:accent1>
        <a:srgbClr val="C3984D"/>
      </a:accent1>
      <a:accent2>
        <a:srgbClr val="B1553B"/>
      </a:accent2>
      <a:accent3>
        <a:srgbClr val="C34D64"/>
      </a:accent3>
      <a:accent4>
        <a:srgbClr val="B13B84"/>
      </a:accent4>
      <a:accent5>
        <a:srgbClr val="C04DC3"/>
      </a:accent5>
      <a:accent6>
        <a:srgbClr val="7E3DB2"/>
      </a:accent6>
      <a:hlink>
        <a:srgbClr val="C146B0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8880</TotalTime>
  <Words>676</Words>
  <Application>Microsoft Office PowerPoint</Application>
  <PresentationFormat>Widescreen</PresentationFormat>
  <Paragraphs>140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Abadi</vt:lpstr>
      <vt:lpstr>Helvetica Neue</vt:lpstr>
      <vt:lpstr>Helvetica Neue Bold Condensed</vt:lpstr>
      <vt:lpstr>Helvetica Neue Light</vt:lpstr>
      <vt:lpstr>Meiryo</vt:lpstr>
      <vt:lpstr>Montserrat</vt:lpstr>
      <vt:lpstr>Open Sans</vt:lpstr>
      <vt:lpstr>Open Sans Semibold</vt:lpstr>
      <vt:lpstr>Arial</vt:lpstr>
      <vt:lpstr>Calibri</vt:lpstr>
      <vt:lpstr>Cambria Math</vt:lpstr>
      <vt:lpstr>Corbel</vt:lpstr>
      <vt:lpstr>Wingdings</vt:lpstr>
      <vt:lpstr>SketchLinesVTI</vt:lpstr>
      <vt:lpstr>Interpreting a least squares regression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Response, Explanatory Variable?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the results of a regression analysis</vt:lpstr>
      <vt:lpstr>Exam Qs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a regression analysis</dc:title>
  <dc:creator>Yongmei Zhang</dc:creator>
  <cp:lastModifiedBy>Lyn ZHANG</cp:lastModifiedBy>
  <cp:revision>51</cp:revision>
  <dcterms:created xsi:type="dcterms:W3CDTF">2020-09-22T02:42:49Z</dcterms:created>
  <dcterms:modified xsi:type="dcterms:W3CDTF">2026-04-22T21:41:51Z</dcterms:modified>
</cp:coreProperties>
</file>