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6" r:id="rId2"/>
    <p:sldId id="306" r:id="rId3"/>
    <p:sldId id="908" r:id="rId4"/>
    <p:sldId id="257" r:id="rId5"/>
    <p:sldId id="289" r:id="rId6"/>
    <p:sldId id="298" r:id="rId7"/>
    <p:sldId id="296" r:id="rId8"/>
    <p:sldId id="299" r:id="rId9"/>
    <p:sldId id="300" r:id="rId10"/>
    <p:sldId id="259" r:id="rId11"/>
    <p:sldId id="260" r:id="rId12"/>
    <p:sldId id="301" r:id="rId13"/>
    <p:sldId id="302" r:id="rId14"/>
    <p:sldId id="303" r:id="rId15"/>
    <p:sldId id="307" r:id="rId16"/>
    <p:sldId id="308" r:id="rId17"/>
    <p:sldId id="309" r:id="rId18"/>
    <p:sldId id="310" r:id="rId19"/>
    <p:sldId id="31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0707" autoAdjust="0"/>
  </p:normalViewPr>
  <p:slideViewPr>
    <p:cSldViewPr snapToGrid="0" snapToObjects="1">
      <p:cViewPr varScale="1">
        <p:scale>
          <a:sx n="57" d="100"/>
          <a:sy n="57" d="100"/>
        </p:scale>
        <p:origin x="99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23T18:54:02.09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3T18:52:31.09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 0,'8331'62'0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3T18:52:36.30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0 155 0,'6970'-155'0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3T18:51:08.79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0 186 0,'3809'-186'0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3T18:51:12.08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 0,'3872'29'0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3T18:51:16.97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 0,'3748'155'0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3T18:51:25.02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 0,'4121'278'0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3T18:51:29.86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0 185 0,'3624'-184'0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3T18:52:06.47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0 104 0,'12669'0'0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23T18:52:10.75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1 136,'0'-5,"11"-13,8-2,12 1,11 4,4 5,-1 4,-2 3,-5 2,4 1,3-4,1-2,-3 0,-3 2,-9-5,-9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23T18:52:26.52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0 280,'1933'0,"-1854"-4,-1-4,106-24,27-3,1-2,31-3,-158 31,187-12,-192 17,119-23,-124 14,152-6,5 4,-25 1,683 13,-427 2,1707-1,-2142 2,0 0,0 2,0 0,46 16,-16-1,61 31,-39-9,-58-33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78AD5B-49A8-EB41-BDE7-F4EEAC68D090}" type="datetimeFigureOut">
              <a:rPr lang="en-US" smtClean="0"/>
              <a:t>4/28/2026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0A8C54-93A4-774F-907B-078A72704720}" type="slidenum">
              <a:rPr lang="en-US" smtClean="0"/>
              <a:t>‹#›</a:t>
            </a:fld>
            <a:endParaRPr lang="en-US"/>
          </a:p>
        </p:txBody>
      </p:sp>
    </p:spTree>
    <p:extLst>
      <p:ext uri="{BB962C8B-B14F-4D97-AF65-F5344CB8AC3E}">
        <p14:creationId xmlns:p14="http://schemas.microsoft.com/office/powerpoint/2010/main" val="1634026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e.kahoot.it/details/chapter-5-regression-and-data-transformation/9ad91423-8579-4a49-badf-1af2bd244702"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create.kahoot.it/details/data-transformation-basic-skills/e1be7d0b-faf1-45c7-bb54-279b47ca0a6a"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https://quizizz.com/admin/quiz/5eb3ecd0272827001be13023?source=quiz_share</a:t>
            </a:r>
          </a:p>
          <a:p>
            <a:r>
              <a:rPr lang="en-AU" dirty="0"/>
              <a:t>https://quizizz.com/admin/quiz/5f439516596f6b001b7eb347?source=quiz_share</a:t>
            </a:r>
          </a:p>
          <a:p>
            <a:pPr marL="0" marR="0">
              <a:spcBef>
                <a:spcPts val="0"/>
              </a:spcBef>
              <a:spcAft>
                <a:spcPts val="0"/>
              </a:spcAft>
            </a:pPr>
            <a:r>
              <a:rPr lang="en-AU" sz="1200" u="sng"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hlinkClick r:id="rId3"/>
              </a:rPr>
              <a:t>https://create.kahoot.it/details/chapter-5-regression-and-data-transformation/9ad91423-8579-4a49-badf-1af2bd244702</a:t>
            </a:r>
            <a:r>
              <a:rPr lang="en-AU" sz="12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spcBef>
                <a:spcPts val="0"/>
              </a:spcBef>
              <a:spcAft>
                <a:spcPts val="0"/>
              </a:spcAft>
              <a:tabLst>
                <a:tab pos="647700" algn="l"/>
              </a:tabLst>
            </a:pPr>
            <a:r>
              <a:rPr lang="en-AU" sz="1200" u="sng"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hlinkClick r:id="rId4"/>
              </a:rPr>
              <a:t>https://create.kahoot.it/details/data-transformation-basic-skills/e1be7d0b-faf1-45c7-bb54-279b47ca0a6a</a:t>
            </a:r>
            <a:endParaRPr lang="en-AU" sz="12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660A8C54-93A4-774F-907B-078A72704720}" type="slidenum">
              <a:rPr lang="en-US" smtClean="0"/>
              <a:t>1</a:t>
            </a:fld>
            <a:endParaRPr lang="en-US"/>
          </a:p>
        </p:txBody>
      </p:sp>
    </p:spTree>
    <p:extLst>
      <p:ext uri="{BB962C8B-B14F-4D97-AF65-F5344CB8AC3E}">
        <p14:creationId xmlns:p14="http://schemas.microsoft.com/office/powerpoint/2010/main" val="3384332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085BA-8194-A372-BD76-9BC546A648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16942F-CC71-0005-CB95-F1422F019492}"/>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73F37E99-AE2A-416D-17C9-7DFD69327DE2}"/>
              </a:ext>
            </a:extLst>
          </p:cNvPr>
          <p:cNvSpPr>
            <a:spLocks noGrp="1"/>
          </p:cNvSpPr>
          <p:nvPr>
            <p:ph type="body" idx="1"/>
          </p:nvPr>
        </p:nvSpPr>
        <p:spPr/>
        <p:txBody>
          <a:bodyPr/>
          <a:lstStyle/>
          <a:p>
            <a:r>
              <a:rPr lang="en-AU" dirty="0"/>
              <a:t>Board notes</a:t>
            </a:r>
          </a:p>
        </p:txBody>
      </p:sp>
      <p:sp>
        <p:nvSpPr>
          <p:cNvPr id="4" name="Slide Number Placeholder 3">
            <a:extLst>
              <a:ext uri="{FF2B5EF4-FFF2-40B4-BE49-F238E27FC236}">
                <a16:creationId xmlns:a16="http://schemas.microsoft.com/office/drawing/2014/main" id="{DB93DE35-8F2F-6E3B-2F7F-1C3046CB5E51}"/>
              </a:ext>
            </a:extLst>
          </p:cNvPr>
          <p:cNvSpPr>
            <a:spLocks noGrp="1"/>
          </p:cNvSpPr>
          <p:nvPr>
            <p:ph type="sldNum" sz="quarter" idx="5"/>
          </p:nvPr>
        </p:nvSpPr>
        <p:spPr/>
        <p:txBody>
          <a:bodyPr/>
          <a:lstStyle/>
          <a:p>
            <a:fld id="{E91A9C33-CF83-6341-8FC1-F40E7C9969DB}" type="slidenum">
              <a:rPr lang="en-US" smtClean="0"/>
              <a:t>3</a:t>
            </a:fld>
            <a:endParaRPr lang="en-US"/>
          </a:p>
        </p:txBody>
      </p:sp>
    </p:spTree>
    <p:extLst>
      <p:ext uri="{BB962C8B-B14F-4D97-AF65-F5344CB8AC3E}">
        <p14:creationId xmlns:p14="http://schemas.microsoft.com/office/powerpoint/2010/main" val="310513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B059C29C-B419-B047-9EC3-643EB106DC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2">
            <a:extLst>
              <a:ext uri="{FF2B5EF4-FFF2-40B4-BE49-F238E27FC236}">
                <a16:creationId xmlns:a16="http://schemas.microsoft.com/office/drawing/2014/main" id="{EEEE4D4A-00A6-CD40-ACAC-119476F0B9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4340" name="Rectangle 3">
            <a:extLst>
              <a:ext uri="{FF2B5EF4-FFF2-40B4-BE49-F238E27FC236}">
                <a16:creationId xmlns:a16="http://schemas.microsoft.com/office/drawing/2014/main" id="{3DCF2F32-3668-5E48-9706-533B31F117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ＭＳ Ｐゴシック" panose="020B0600070205080204" pitchFamily="34" charset="-128"/>
              </a:defRPr>
            </a:lvl1pPr>
            <a:lvl2pPr marL="742950" indent="-285750">
              <a:defRPr>
                <a:solidFill>
                  <a:schemeClr val="tx1"/>
                </a:solidFill>
                <a:latin typeface="Tw Cen MT" panose="020B0602020104020603" pitchFamily="34" charset="77"/>
                <a:ea typeface="ＭＳ Ｐゴシック" panose="020B0600070205080204" pitchFamily="34" charset="-128"/>
              </a:defRPr>
            </a:lvl2pPr>
            <a:lvl3pPr marL="1143000" indent="-228600">
              <a:defRPr>
                <a:solidFill>
                  <a:schemeClr val="tx1"/>
                </a:solidFill>
                <a:latin typeface="Tw Cen MT" panose="020B0602020104020603" pitchFamily="34" charset="77"/>
                <a:ea typeface="ＭＳ Ｐゴシック" panose="020B0600070205080204" pitchFamily="34" charset="-128"/>
              </a:defRPr>
            </a:lvl3pPr>
            <a:lvl4pPr marL="1600200" indent="-228600">
              <a:defRPr>
                <a:solidFill>
                  <a:schemeClr val="tx1"/>
                </a:solidFill>
                <a:latin typeface="Tw Cen MT" panose="020B0602020104020603" pitchFamily="34" charset="77"/>
                <a:ea typeface="ＭＳ Ｐゴシック" panose="020B0600070205080204" pitchFamily="34" charset="-128"/>
              </a:defRPr>
            </a:lvl4pPr>
            <a:lvl5pPr marL="2057400" indent="-228600">
              <a:defRPr>
                <a:solidFill>
                  <a:schemeClr val="tx1"/>
                </a:solidFill>
                <a:latin typeface="Tw Cen MT" panose="020B0602020104020603" pitchFamily="34" charset="77"/>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ＭＳ Ｐゴシック" panose="020B0600070205080204" pitchFamily="34" charset="-128"/>
              </a:defRPr>
            </a:lvl9pPr>
          </a:lstStyle>
          <a:p>
            <a:fld id="{A19D2FC4-A7EF-7E4B-AC77-69FC3AD82EEE}" type="slidenum">
              <a:rPr lang="en-US" altLang="en-US">
                <a:latin typeface="Calibri" panose="020F0502020204030204" pitchFamily="34" charset="0"/>
              </a:rPr>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2797105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 </a:t>
            </a:r>
            <a:r>
              <a:rPr lang="en-US" dirty="0" err="1"/>
              <a:t>Maths</a:t>
            </a:r>
            <a:r>
              <a:rPr lang="en-US" dirty="0"/>
              <a:t> calculation by heart. Then find key words.</a:t>
            </a:r>
          </a:p>
        </p:txBody>
      </p:sp>
      <p:sp>
        <p:nvSpPr>
          <p:cNvPr id="4" name="Slide Number Placeholder 3"/>
          <p:cNvSpPr>
            <a:spLocks noGrp="1"/>
          </p:cNvSpPr>
          <p:nvPr>
            <p:ph type="sldNum" sz="quarter" idx="5"/>
          </p:nvPr>
        </p:nvSpPr>
        <p:spPr/>
        <p:txBody>
          <a:bodyPr/>
          <a:lstStyle/>
          <a:p>
            <a:fld id="{92087368-16A3-834B-8857-B187F0C64F7C}" type="slidenum">
              <a:rPr lang="en-US" smtClean="0"/>
              <a:t>14</a:t>
            </a:fld>
            <a:endParaRPr lang="en-US"/>
          </a:p>
        </p:txBody>
      </p:sp>
    </p:spTree>
    <p:extLst>
      <p:ext uri="{BB962C8B-B14F-4D97-AF65-F5344CB8AC3E}">
        <p14:creationId xmlns:p14="http://schemas.microsoft.com/office/powerpoint/2010/main" val="138563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AU"/>
          </a:p>
        </p:txBody>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AU"/>
          </a:p>
        </p:txBody>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4/28/2026</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0538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29569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078084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8"/>
          <p:cNvSpPr>
            <a:spLocks noGrp="1"/>
          </p:cNvSpPr>
          <p:nvPr>
            <p:ph sz="quarter" idx="13"/>
          </p:nvPr>
        </p:nvSpPr>
        <p:spPr>
          <a:xfrm>
            <a:off x="812800" y="1803402"/>
            <a:ext cx="5181600" cy="43581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6459868" y="1803399"/>
            <a:ext cx="5181600" cy="43581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7">
            <a:extLst>
              <a:ext uri="{FF2B5EF4-FFF2-40B4-BE49-F238E27FC236}">
                <a16:creationId xmlns:a16="http://schemas.microsoft.com/office/drawing/2014/main" id="{F4A0A138-16E8-624B-9677-68FF53F7F4A2}"/>
              </a:ext>
            </a:extLst>
          </p:cNvPr>
          <p:cNvSpPr>
            <a:spLocks noGrp="1"/>
          </p:cNvSpPr>
          <p:nvPr>
            <p:ph type="dt" sz="half" idx="15"/>
          </p:nvPr>
        </p:nvSpPr>
        <p:spPr/>
        <p:txBody>
          <a:bodyPr/>
          <a:lstStyle>
            <a:lvl1pPr>
              <a:defRPr/>
            </a:lvl1pPr>
          </a:lstStyle>
          <a:p>
            <a:pPr>
              <a:defRPr/>
            </a:pPr>
            <a:fld id="{67DC97FE-2006-254E-88DD-4AEC8407C8CA}" type="datetime1">
              <a:rPr lang="en-US" altLang="en-US"/>
              <a:pPr>
                <a:defRPr/>
              </a:pPr>
              <a:t>4/28/2026</a:t>
            </a:fld>
            <a:endParaRPr lang="en-US" altLang="en-US"/>
          </a:p>
        </p:txBody>
      </p:sp>
      <p:sp>
        <p:nvSpPr>
          <p:cNvPr id="6" name="Slide Number Placeholder 9">
            <a:extLst>
              <a:ext uri="{FF2B5EF4-FFF2-40B4-BE49-F238E27FC236}">
                <a16:creationId xmlns:a16="http://schemas.microsoft.com/office/drawing/2014/main" id="{14B00CE7-DE60-0743-8EB8-31B35E37BBB7}"/>
              </a:ext>
            </a:extLst>
          </p:cNvPr>
          <p:cNvSpPr>
            <a:spLocks noGrp="1"/>
          </p:cNvSpPr>
          <p:nvPr>
            <p:ph type="sldNum" sz="quarter" idx="16"/>
          </p:nvPr>
        </p:nvSpPr>
        <p:spPr/>
        <p:txBody>
          <a:bodyPr/>
          <a:lstStyle>
            <a:lvl1pPr>
              <a:defRPr/>
            </a:lvl1pPr>
          </a:lstStyle>
          <a:p>
            <a:fld id="{59F9540D-610B-EF43-8F21-6D3313CFD987}" type="slidenum">
              <a:rPr lang="en-US" altLang="en-US"/>
              <a:pPr/>
              <a:t>‹#›</a:t>
            </a:fld>
            <a:endParaRPr lang="en-US" altLang="en-US"/>
          </a:p>
        </p:txBody>
      </p:sp>
      <p:sp>
        <p:nvSpPr>
          <p:cNvPr id="7" name="Footer Placeholder 11">
            <a:extLst>
              <a:ext uri="{FF2B5EF4-FFF2-40B4-BE49-F238E27FC236}">
                <a16:creationId xmlns:a16="http://schemas.microsoft.com/office/drawing/2014/main" id="{01558D8A-48F1-A242-A70B-803A28BD51BC}"/>
              </a:ext>
            </a:extLst>
          </p:cNvPr>
          <p:cNvSpPr>
            <a:spLocks noGrp="1"/>
          </p:cNvSpPr>
          <p:nvPr>
            <p:ph type="ftr" sz="quarter" idx="17"/>
          </p:nvPr>
        </p:nvSpPr>
        <p:spPr/>
        <p:txBody>
          <a:bodyPr rtlCol="0"/>
          <a:lstStyle>
            <a:lvl1pPr>
              <a:defRPr/>
            </a:lvl1pPr>
            <a:extLst/>
          </a:lstStyle>
          <a:p>
            <a:pPr>
              <a:defRPr/>
            </a:pPr>
            <a:endParaRPr lang="en-US"/>
          </a:p>
        </p:txBody>
      </p:sp>
    </p:spTree>
    <p:extLst>
      <p:ext uri="{BB962C8B-B14F-4D97-AF65-F5344CB8AC3E}">
        <p14:creationId xmlns:p14="http://schemas.microsoft.com/office/powerpoint/2010/main" val="174516029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97364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4/28/2026</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950189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55701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4/28/2026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17199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4/28/2026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660696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4/28/2026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34234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4/28/2026</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77587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4/28/2026</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25608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AU"/>
          </a:p>
        </p:txBody>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AU"/>
          </a:p>
        </p:txBody>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4/28/2026</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097652818"/>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Lst>
  <p:hf sldNum="0" hdr="0" ftr="0" dt="0"/>
  <p:txStyles>
    <p:titleStyle>
      <a:lvl1pPr algn="l" defTabSz="914400" rtl="0" eaLnBrk="1" latinLnBrk="0" hangingPunct="1">
        <a:lnSpc>
          <a:spcPct val="90000"/>
        </a:lnSpc>
        <a:spcBef>
          <a:spcPct val="0"/>
        </a:spcBef>
        <a:buNone/>
        <a:defRPr lang="en-US" sz="4800" i="1" kern="1200" cap="none" spc="-7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7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5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www.openforumeurope.org/event/public-sector-digital-transformation-tallinn-declaration-borderless-governmen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60.png"/><Relationship Id="rId4" Type="http://schemas.openxmlformats.org/officeDocument/2006/relationships/image" Target="NULL"/></Relationships>
</file>

<file path=ppt/slides/_rels/slide15.xml.rels><?xml version="1.0" encoding="UTF-8" standalone="yes"?>
<Relationships xmlns="http://schemas.openxmlformats.org/package/2006/relationships"><Relationship Id="rId3" Type="http://schemas.openxmlformats.org/officeDocument/2006/relationships/image" Target="../media/image600.png"/><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customXml" Target="../ink/ink6.xml"/><Relationship Id="rId3" Type="http://schemas.openxmlformats.org/officeDocument/2006/relationships/image" Target="../media/image45.png"/><Relationship Id="rId7" Type="http://schemas.openxmlformats.org/officeDocument/2006/relationships/customXml" Target="../ink/ink3.xml"/><Relationship Id="rId12" Type="http://schemas.openxmlformats.org/officeDocument/2006/relationships/image" Target="../media/image68.png"/><Relationship Id="rId2" Type="http://schemas.openxmlformats.org/officeDocument/2006/relationships/image" Target="../media/image44.png"/><Relationship Id="rId16"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image" Target="../media/image47.png"/><Relationship Id="rId10" Type="http://schemas.openxmlformats.org/officeDocument/2006/relationships/image" Target="../media/image67.png"/><Relationship Id="rId4" Type="http://schemas.openxmlformats.org/officeDocument/2006/relationships/image" Target="../media/image46.png"/><Relationship Id="rId9" Type="http://schemas.openxmlformats.org/officeDocument/2006/relationships/customXml" Target="../ink/ink4.xml"/><Relationship Id="rId14" Type="http://schemas.openxmlformats.org/officeDocument/2006/relationships/image" Target="../media/image69.png"/></Relationships>
</file>

<file path=ppt/slides/_rels/slide17.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customXml" Target="../ink/ink11.xml"/><Relationship Id="rId3" Type="http://schemas.openxmlformats.org/officeDocument/2006/relationships/image" Target="../media/image50.png"/><Relationship Id="rId7" Type="http://schemas.openxmlformats.org/officeDocument/2006/relationships/customXml" Target="../ink/ink8.xml"/><Relationship Id="rId12" Type="http://schemas.openxmlformats.org/officeDocument/2006/relationships/image" Target="../media/image78.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75.png"/><Relationship Id="rId11" Type="http://schemas.openxmlformats.org/officeDocument/2006/relationships/customXml" Target="../ink/ink10.xml"/><Relationship Id="rId5" Type="http://schemas.openxmlformats.org/officeDocument/2006/relationships/customXml" Target="../ink/ink7.xml"/><Relationship Id="rId15" Type="http://schemas.openxmlformats.org/officeDocument/2006/relationships/image" Target="../media/image53.png"/><Relationship Id="rId10" Type="http://schemas.openxmlformats.org/officeDocument/2006/relationships/image" Target="../media/image77.png"/><Relationship Id="rId4" Type="http://schemas.openxmlformats.org/officeDocument/2006/relationships/image" Target="../media/image52.png"/><Relationship Id="rId9" Type="http://schemas.openxmlformats.org/officeDocument/2006/relationships/customXml" Target="../ink/ink9.xml"/><Relationship Id="rId14" Type="http://schemas.openxmlformats.org/officeDocument/2006/relationships/image" Target="../media/image79.png"/></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190.png"/><Relationship Id="rId13" Type="http://schemas.openxmlformats.org/officeDocument/2006/relationships/image" Target="../media/image240.png"/><Relationship Id="rId3" Type="http://schemas.openxmlformats.org/officeDocument/2006/relationships/image" Target="../media/image140.png"/><Relationship Id="rId7" Type="http://schemas.openxmlformats.org/officeDocument/2006/relationships/image" Target="../media/image180.png"/><Relationship Id="rId12" Type="http://schemas.openxmlformats.org/officeDocument/2006/relationships/image" Target="../media/image230.png"/><Relationship Id="rId2"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image" Target="../media/image170.png"/><Relationship Id="rId11" Type="http://schemas.openxmlformats.org/officeDocument/2006/relationships/image" Target="../media/image220.png"/><Relationship Id="rId5" Type="http://schemas.openxmlformats.org/officeDocument/2006/relationships/image" Target="../media/image160.png"/><Relationship Id="rId15" Type="http://schemas.openxmlformats.org/officeDocument/2006/relationships/image" Target="../media/image26.png"/><Relationship Id="rId10" Type="http://schemas.openxmlformats.org/officeDocument/2006/relationships/image" Target="../media/image210.png"/><Relationship Id="rId4" Type="http://schemas.openxmlformats.org/officeDocument/2006/relationships/image" Target="../media/image150.png"/><Relationship Id="rId9" Type="http://schemas.openxmlformats.org/officeDocument/2006/relationships/image" Target="../media/image200.png"/><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837473B0-CC2E-450A-ABE3-18F120FF3D39}">
                <a1611:picAttrSrcUrl xmlns:a1611="http://schemas.microsoft.com/office/drawing/2016/11/main" r:id="rId4"/>
              </a:ext>
            </a:extLst>
          </a:blip>
          <a:srcRect/>
          <a:stretch>
            <a:fillRect l="-2000" r="-2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67A0FB-E244-214B-A99F-BAF58F95A212}"/>
              </a:ext>
            </a:extLst>
          </p:cNvPr>
          <p:cNvSpPr>
            <a:spLocks noGrp="1"/>
          </p:cNvSpPr>
          <p:nvPr>
            <p:ph type="ctrTitle"/>
          </p:nvPr>
        </p:nvSpPr>
        <p:spPr>
          <a:xfrm>
            <a:off x="1928033" y="2422258"/>
            <a:ext cx="5452529" cy="3569242"/>
          </a:xfrm>
        </p:spPr>
        <p:txBody>
          <a:bodyPr anchor="t">
            <a:normAutofit/>
          </a:bodyPr>
          <a:lstStyle/>
          <a:p>
            <a:pPr algn="l"/>
            <a:r>
              <a:rPr lang="en-US" sz="6000" dirty="0">
                <a:solidFill>
                  <a:schemeClr val="tx1"/>
                </a:solidFill>
              </a:rPr>
              <a:t>Data Transformation</a:t>
            </a:r>
          </a:p>
        </p:txBody>
      </p:sp>
      <p:sp>
        <p:nvSpPr>
          <p:cNvPr id="3" name="Subtitle 2">
            <a:extLst>
              <a:ext uri="{FF2B5EF4-FFF2-40B4-BE49-F238E27FC236}">
                <a16:creationId xmlns:a16="http://schemas.microsoft.com/office/drawing/2014/main" id="{DC06B94E-468A-BD49-84C8-5EEC387E7084}"/>
              </a:ext>
            </a:extLst>
          </p:cNvPr>
          <p:cNvSpPr>
            <a:spLocks noGrp="1"/>
          </p:cNvSpPr>
          <p:nvPr>
            <p:ph type="subTitle" idx="1"/>
          </p:nvPr>
        </p:nvSpPr>
        <p:spPr>
          <a:xfrm>
            <a:off x="643466" y="4551031"/>
            <a:ext cx="5449479" cy="1663493"/>
          </a:xfrm>
        </p:spPr>
        <p:txBody>
          <a:bodyPr anchor="b">
            <a:normAutofit/>
          </a:bodyPr>
          <a:lstStyle/>
          <a:p>
            <a:pPr algn="l">
              <a:spcAft>
                <a:spcPts val="600"/>
              </a:spcAft>
            </a:pPr>
            <a:r>
              <a:rPr lang="en-US" sz="2400" dirty="0">
                <a:solidFill>
                  <a:schemeClr val="bg1"/>
                </a:solidFill>
              </a:rPr>
              <a:t>3D</a:t>
            </a:r>
          </a:p>
        </p:txBody>
      </p:sp>
      <p:sp>
        <p:nvSpPr>
          <p:cNvPr id="11" name="Rectangle 10">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31935" y="1397930"/>
            <a:ext cx="6858003" cy="4062128"/>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9297DD4-BC27-A922-9254-990A630EE93A}"/>
              </a:ext>
            </a:extLst>
          </p:cNvPr>
          <p:cNvPicPr>
            <a:picLocks noChangeAspect="1"/>
          </p:cNvPicPr>
          <p:nvPr/>
        </p:nvPicPr>
        <p:blipFill>
          <a:blip r:embed="rId5"/>
          <a:stretch>
            <a:fillRect/>
          </a:stretch>
        </p:blipFill>
        <p:spPr>
          <a:xfrm>
            <a:off x="7274236" y="1423707"/>
            <a:ext cx="3581900" cy="4010585"/>
          </a:xfrm>
          <a:prstGeom prst="rect">
            <a:avLst/>
          </a:prstGeom>
        </p:spPr>
      </p:pic>
    </p:spTree>
    <p:extLst>
      <p:ext uri="{BB962C8B-B14F-4D97-AF65-F5344CB8AC3E}">
        <p14:creationId xmlns:p14="http://schemas.microsoft.com/office/powerpoint/2010/main" val="3016894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A9937-EB78-C54A-A3A4-CCE5A0AE6DED}"/>
              </a:ext>
            </a:extLst>
          </p:cNvPr>
          <p:cNvSpPr>
            <a:spLocks noGrp="1"/>
          </p:cNvSpPr>
          <p:nvPr>
            <p:ph type="title"/>
          </p:nvPr>
        </p:nvSpPr>
        <p:spPr>
          <a:xfrm>
            <a:off x="838200" y="-28922"/>
            <a:ext cx="10515600" cy="1325563"/>
          </a:xfrm>
        </p:spPr>
        <p:txBody>
          <a:bodyPr/>
          <a:lstStyle/>
          <a:p>
            <a:r>
              <a:rPr lang="en-US" dirty="0"/>
              <a:t>Applying the log transformation</a:t>
            </a:r>
          </a:p>
        </p:txBody>
      </p:sp>
      <p:sp>
        <p:nvSpPr>
          <p:cNvPr id="3" name="Content Placeholder 2">
            <a:extLst>
              <a:ext uri="{FF2B5EF4-FFF2-40B4-BE49-F238E27FC236}">
                <a16:creationId xmlns:a16="http://schemas.microsoft.com/office/drawing/2014/main" id="{65F2D79F-FBC6-B44C-A955-A4EA64678218}"/>
              </a:ext>
            </a:extLst>
          </p:cNvPr>
          <p:cNvSpPr>
            <a:spLocks noGrp="1"/>
          </p:cNvSpPr>
          <p:nvPr>
            <p:ph idx="1"/>
          </p:nvPr>
        </p:nvSpPr>
        <p:spPr>
          <a:xfrm>
            <a:off x="838200" y="895727"/>
            <a:ext cx="10515600" cy="4351338"/>
          </a:xfrm>
        </p:spPr>
        <p:txBody>
          <a:bodyPr>
            <a:normAutofit/>
          </a:bodyPr>
          <a:lstStyle/>
          <a:p>
            <a:r>
              <a:rPr lang="en-US" sz="2000" dirty="0"/>
              <a:t>The general wealth of a country, often measured by its Gross Domestic Product (GDP), is one of several variables associated with lifespan in different countries. However, the association it not linear, as can be seen in the scatterplot below which plots lifespan (in years) against GDP (in dollars) for 13 different countries.</a:t>
            </a:r>
          </a:p>
        </p:txBody>
      </p:sp>
      <p:pic>
        <p:nvPicPr>
          <p:cNvPr id="4" name="Picture 3">
            <a:extLst>
              <a:ext uri="{FF2B5EF4-FFF2-40B4-BE49-F238E27FC236}">
                <a16:creationId xmlns:a16="http://schemas.microsoft.com/office/drawing/2014/main" id="{E96B823C-08FB-7B48-AE97-20D226027BCA}"/>
              </a:ext>
            </a:extLst>
          </p:cNvPr>
          <p:cNvPicPr>
            <a:picLocks noChangeAspect="1"/>
          </p:cNvPicPr>
          <p:nvPr/>
        </p:nvPicPr>
        <p:blipFill>
          <a:blip r:embed="rId2"/>
          <a:stretch>
            <a:fillRect/>
          </a:stretch>
        </p:blipFill>
        <p:spPr>
          <a:xfrm>
            <a:off x="838200" y="2152507"/>
            <a:ext cx="3866049" cy="3589903"/>
          </a:xfrm>
          <a:prstGeom prst="rect">
            <a:avLst/>
          </a:prstGeom>
        </p:spPr>
      </p:pic>
      <p:pic>
        <p:nvPicPr>
          <p:cNvPr id="5" name="Picture 4">
            <a:extLst>
              <a:ext uri="{FF2B5EF4-FFF2-40B4-BE49-F238E27FC236}">
                <a16:creationId xmlns:a16="http://schemas.microsoft.com/office/drawing/2014/main" id="{4777CAF3-3FA9-D544-B48A-6E2B197E576B}"/>
              </a:ext>
            </a:extLst>
          </p:cNvPr>
          <p:cNvPicPr>
            <a:picLocks noChangeAspect="1"/>
          </p:cNvPicPr>
          <p:nvPr/>
        </p:nvPicPr>
        <p:blipFill>
          <a:blip r:embed="rId3"/>
          <a:stretch>
            <a:fillRect/>
          </a:stretch>
        </p:blipFill>
        <p:spPr>
          <a:xfrm>
            <a:off x="7860830" y="2114504"/>
            <a:ext cx="3596291" cy="3589903"/>
          </a:xfrm>
          <a:prstGeom prst="rect">
            <a:avLst/>
          </a:prstGeom>
        </p:spPr>
      </p:pic>
      <p:pic>
        <p:nvPicPr>
          <p:cNvPr id="6" name="Picture 5">
            <a:extLst>
              <a:ext uri="{FF2B5EF4-FFF2-40B4-BE49-F238E27FC236}">
                <a16:creationId xmlns:a16="http://schemas.microsoft.com/office/drawing/2014/main" id="{35955862-D1DB-3045-90AF-4B76CFFF482D}"/>
              </a:ext>
            </a:extLst>
          </p:cNvPr>
          <p:cNvPicPr>
            <a:picLocks noChangeAspect="1"/>
          </p:cNvPicPr>
          <p:nvPr/>
        </p:nvPicPr>
        <p:blipFill>
          <a:blip r:embed="rId4"/>
          <a:stretch>
            <a:fillRect/>
          </a:stretch>
        </p:blipFill>
        <p:spPr>
          <a:xfrm>
            <a:off x="5437311" y="2314251"/>
            <a:ext cx="1797050" cy="774700"/>
          </a:xfrm>
          <a:prstGeom prst="rect">
            <a:avLst/>
          </a:prstGeom>
        </p:spPr>
      </p:pic>
      <p:pic>
        <p:nvPicPr>
          <p:cNvPr id="7" name="Picture 6">
            <a:extLst>
              <a:ext uri="{FF2B5EF4-FFF2-40B4-BE49-F238E27FC236}">
                <a16:creationId xmlns:a16="http://schemas.microsoft.com/office/drawing/2014/main" id="{07CF7AD8-BCB2-B74A-8D84-56919637BE2A}"/>
              </a:ext>
            </a:extLst>
          </p:cNvPr>
          <p:cNvPicPr>
            <a:picLocks noChangeAspect="1"/>
          </p:cNvPicPr>
          <p:nvPr/>
        </p:nvPicPr>
        <p:blipFill>
          <a:blip r:embed="rId5"/>
          <a:stretch>
            <a:fillRect/>
          </a:stretch>
        </p:blipFill>
        <p:spPr>
          <a:xfrm>
            <a:off x="5714627" y="5742410"/>
            <a:ext cx="6154894" cy="364734"/>
          </a:xfrm>
          <a:prstGeom prst="rect">
            <a:avLst/>
          </a:prstGeom>
        </p:spPr>
      </p:pic>
      <p:pic>
        <p:nvPicPr>
          <p:cNvPr id="8" name="Picture 7">
            <a:extLst>
              <a:ext uri="{FF2B5EF4-FFF2-40B4-BE49-F238E27FC236}">
                <a16:creationId xmlns:a16="http://schemas.microsoft.com/office/drawing/2014/main" id="{D6ACC6D1-29A0-F449-8DD1-D41643421484}"/>
              </a:ext>
            </a:extLst>
          </p:cNvPr>
          <p:cNvPicPr>
            <a:picLocks noChangeAspect="1"/>
          </p:cNvPicPr>
          <p:nvPr/>
        </p:nvPicPr>
        <p:blipFill>
          <a:blip r:embed="rId6"/>
          <a:stretch>
            <a:fillRect/>
          </a:stretch>
        </p:blipFill>
        <p:spPr>
          <a:xfrm>
            <a:off x="5062343" y="3105424"/>
            <a:ext cx="2440393" cy="2115948"/>
          </a:xfrm>
          <a:prstGeom prst="rect">
            <a:avLst/>
          </a:prstGeom>
        </p:spPr>
      </p:pic>
    </p:spTree>
    <p:extLst>
      <p:ext uri="{BB962C8B-B14F-4D97-AF65-F5344CB8AC3E}">
        <p14:creationId xmlns:p14="http://schemas.microsoft.com/office/powerpoint/2010/main" val="3598417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A9937-EB78-C54A-A3A4-CCE5A0AE6DED}"/>
              </a:ext>
            </a:extLst>
          </p:cNvPr>
          <p:cNvSpPr>
            <a:spLocks noGrp="1"/>
          </p:cNvSpPr>
          <p:nvPr>
            <p:ph type="title"/>
          </p:nvPr>
        </p:nvSpPr>
        <p:spPr>
          <a:xfrm>
            <a:off x="838200" y="-58652"/>
            <a:ext cx="10515600" cy="1325563"/>
          </a:xfrm>
        </p:spPr>
        <p:txBody>
          <a:bodyPr/>
          <a:lstStyle/>
          <a:p>
            <a:r>
              <a:rPr lang="en-US" dirty="0"/>
              <a:t>Applying the log transformation</a:t>
            </a:r>
          </a:p>
        </p:txBody>
      </p:sp>
      <p:sp>
        <p:nvSpPr>
          <p:cNvPr id="3" name="Content Placeholder 2">
            <a:extLst>
              <a:ext uri="{FF2B5EF4-FFF2-40B4-BE49-F238E27FC236}">
                <a16:creationId xmlns:a16="http://schemas.microsoft.com/office/drawing/2014/main" id="{65F2D79F-FBC6-B44C-A955-A4EA64678218}"/>
              </a:ext>
            </a:extLst>
          </p:cNvPr>
          <p:cNvSpPr>
            <a:spLocks noGrp="1"/>
          </p:cNvSpPr>
          <p:nvPr>
            <p:ph idx="1"/>
          </p:nvPr>
        </p:nvSpPr>
        <p:spPr>
          <a:xfrm>
            <a:off x="838200" y="895727"/>
            <a:ext cx="10515600" cy="4351338"/>
          </a:xfrm>
        </p:spPr>
        <p:txBody>
          <a:bodyPr>
            <a:normAutofit/>
          </a:bodyPr>
          <a:lstStyle/>
          <a:p>
            <a:r>
              <a:rPr lang="en-US" sz="2000" dirty="0"/>
              <a:t>The general wealth of a country, often measured by its Gross Domestic Product (GDP), is one of several variables associated with lifespan in different countries. However, the association it not linear, as can be seen in the scatterplot below which plots lifespan (in years) against GDP (in dollars) for 13 different countries.</a:t>
            </a:r>
          </a:p>
        </p:txBody>
      </p:sp>
      <p:pic>
        <p:nvPicPr>
          <p:cNvPr id="5" name="Picture 4">
            <a:extLst>
              <a:ext uri="{FF2B5EF4-FFF2-40B4-BE49-F238E27FC236}">
                <a16:creationId xmlns:a16="http://schemas.microsoft.com/office/drawing/2014/main" id="{4777CAF3-3FA9-D544-B48A-6E2B197E576B}"/>
              </a:ext>
            </a:extLst>
          </p:cNvPr>
          <p:cNvPicPr>
            <a:picLocks noChangeAspect="1"/>
          </p:cNvPicPr>
          <p:nvPr/>
        </p:nvPicPr>
        <p:blipFill>
          <a:blip r:embed="rId2"/>
          <a:stretch>
            <a:fillRect/>
          </a:stretch>
        </p:blipFill>
        <p:spPr>
          <a:xfrm>
            <a:off x="1763072" y="2311487"/>
            <a:ext cx="2887141" cy="2882013"/>
          </a:xfrm>
          <a:prstGeom prst="rect">
            <a:avLst/>
          </a:prstGeom>
        </p:spPr>
      </p:pic>
      <p:pic>
        <p:nvPicPr>
          <p:cNvPr id="9" name="Picture 8">
            <a:extLst>
              <a:ext uri="{FF2B5EF4-FFF2-40B4-BE49-F238E27FC236}">
                <a16:creationId xmlns:a16="http://schemas.microsoft.com/office/drawing/2014/main" id="{D4F896F6-11D1-834A-8ED2-B1E83F98C9AA}"/>
              </a:ext>
            </a:extLst>
          </p:cNvPr>
          <p:cNvPicPr>
            <a:picLocks noChangeAspect="1"/>
          </p:cNvPicPr>
          <p:nvPr/>
        </p:nvPicPr>
        <p:blipFill>
          <a:blip r:embed="rId3"/>
          <a:stretch>
            <a:fillRect/>
          </a:stretch>
        </p:blipFill>
        <p:spPr>
          <a:xfrm>
            <a:off x="5247113" y="2965223"/>
            <a:ext cx="4724400" cy="838200"/>
          </a:xfrm>
          <a:prstGeom prst="rect">
            <a:avLst/>
          </a:prstGeom>
        </p:spPr>
      </p:pic>
      <p:pic>
        <p:nvPicPr>
          <p:cNvPr id="10" name="Picture 9">
            <a:extLst>
              <a:ext uri="{FF2B5EF4-FFF2-40B4-BE49-F238E27FC236}">
                <a16:creationId xmlns:a16="http://schemas.microsoft.com/office/drawing/2014/main" id="{C21A1500-1301-614B-BBFB-7DCF4CAEA4B1}"/>
              </a:ext>
            </a:extLst>
          </p:cNvPr>
          <p:cNvPicPr>
            <a:picLocks noChangeAspect="1"/>
          </p:cNvPicPr>
          <p:nvPr/>
        </p:nvPicPr>
        <p:blipFill>
          <a:blip r:embed="rId4"/>
          <a:stretch>
            <a:fillRect/>
          </a:stretch>
        </p:blipFill>
        <p:spPr>
          <a:xfrm>
            <a:off x="838200" y="5227955"/>
            <a:ext cx="11112500" cy="1092200"/>
          </a:xfrm>
          <a:prstGeom prst="rect">
            <a:avLst/>
          </a:prstGeom>
        </p:spPr>
      </p:pic>
    </p:spTree>
    <p:extLst>
      <p:ext uri="{BB962C8B-B14F-4D97-AF65-F5344CB8AC3E}">
        <p14:creationId xmlns:p14="http://schemas.microsoft.com/office/powerpoint/2010/main" val="3993250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74C3B-FA16-9C46-8507-3279187269F5}"/>
              </a:ext>
            </a:extLst>
          </p:cNvPr>
          <p:cNvSpPr>
            <a:spLocks noGrp="1"/>
          </p:cNvSpPr>
          <p:nvPr>
            <p:ph type="title"/>
          </p:nvPr>
        </p:nvSpPr>
        <p:spPr>
          <a:xfrm>
            <a:off x="838199" y="0"/>
            <a:ext cx="10168128" cy="1179576"/>
          </a:xfrm>
        </p:spPr>
        <p:txBody>
          <a:bodyPr/>
          <a:lstStyle/>
          <a:p>
            <a:r>
              <a:rPr lang="en-US" dirty="0"/>
              <a:t>The reciprocal transformation </a:t>
            </a:r>
          </a:p>
        </p:txBody>
      </p:sp>
      <p:sp>
        <p:nvSpPr>
          <p:cNvPr id="5" name="Rectangle 4">
            <a:extLst>
              <a:ext uri="{FF2B5EF4-FFF2-40B4-BE49-F238E27FC236}">
                <a16:creationId xmlns:a16="http://schemas.microsoft.com/office/drawing/2014/main" id="{3856C5AD-60EE-4C4C-9877-265D109D330D}"/>
              </a:ext>
            </a:extLst>
          </p:cNvPr>
          <p:cNvSpPr/>
          <p:nvPr/>
        </p:nvSpPr>
        <p:spPr>
          <a:xfrm>
            <a:off x="636814" y="911027"/>
            <a:ext cx="10918371" cy="923330"/>
          </a:xfrm>
          <a:prstGeom prst="rect">
            <a:avLst/>
          </a:prstGeom>
        </p:spPr>
        <p:txBody>
          <a:bodyPr wrap="square">
            <a:spAutoFit/>
          </a:bodyPr>
          <a:lstStyle/>
          <a:p>
            <a:r>
              <a:rPr lang="en-AU" dirty="0">
                <a:solidFill>
                  <a:srgbClr val="000000"/>
                </a:solidFill>
                <a:latin typeface="Open Sans"/>
              </a:rPr>
              <a:t>The </a:t>
            </a:r>
            <a:r>
              <a:rPr lang="en-AU" b="1" dirty="0">
                <a:solidFill>
                  <a:srgbClr val="FF0000"/>
                </a:solidFill>
                <a:latin typeface="Open Sans"/>
              </a:rPr>
              <a:t>reciprocal transformation </a:t>
            </a:r>
            <a:r>
              <a:rPr lang="en-AU" dirty="0">
                <a:solidFill>
                  <a:srgbClr val="000000"/>
                </a:solidFill>
                <a:latin typeface="Open Sans"/>
              </a:rPr>
              <a:t>is a stretching transformation that compresses the upper end of the scale on either the 𝑥- or 𝑦-axis. The effect of applying a reciprocal y transformation to a scatterplot is illustrated below.</a:t>
            </a:r>
            <a:endParaRPr lang="en-US" dirty="0"/>
          </a:p>
        </p:txBody>
      </p:sp>
      <p:pic>
        <p:nvPicPr>
          <p:cNvPr id="7" name="Picture 6">
            <a:extLst>
              <a:ext uri="{FF2B5EF4-FFF2-40B4-BE49-F238E27FC236}">
                <a16:creationId xmlns:a16="http://schemas.microsoft.com/office/drawing/2014/main" id="{7D625854-A2DF-A646-9C72-C3FC61017116}"/>
              </a:ext>
            </a:extLst>
          </p:cNvPr>
          <p:cNvPicPr>
            <a:picLocks noChangeAspect="1"/>
          </p:cNvPicPr>
          <p:nvPr/>
        </p:nvPicPr>
        <p:blipFill>
          <a:blip r:embed="rId2"/>
          <a:stretch>
            <a:fillRect/>
          </a:stretch>
        </p:blipFill>
        <p:spPr>
          <a:xfrm>
            <a:off x="0" y="1947028"/>
            <a:ext cx="12192000" cy="3515485"/>
          </a:xfrm>
          <a:prstGeom prst="rect">
            <a:avLst/>
          </a:prstGeom>
        </p:spPr>
      </p:pic>
    </p:spTree>
    <p:extLst>
      <p:ext uri="{BB962C8B-B14F-4D97-AF65-F5344CB8AC3E}">
        <p14:creationId xmlns:p14="http://schemas.microsoft.com/office/powerpoint/2010/main" val="1333522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AE9CE-52FE-254F-BC7E-36BEFACEE4BC}"/>
              </a:ext>
            </a:extLst>
          </p:cNvPr>
          <p:cNvSpPr>
            <a:spLocks noGrp="1"/>
          </p:cNvSpPr>
          <p:nvPr>
            <p:ph type="title"/>
          </p:nvPr>
        </p:nvSpPr>
        <p:spPr>
          <a:xfrm>
            <a:off x="1126736" y="-145868"/>
            <a:ext cx="10168128" cy="1179576"/>
          </a:xfrm>
        </p:spPr>
        <p:txBody>
          <a:bodyPr/>
          <a:lstStyle/>
          <a:p>
            <a:r>
              <a:rPr lang="en-US" dirty="0"/>
              <a:t>Applying the reciprocal transformation</a:t>
            </a:r>
          </a:p>
        </p:txBody>
      </p:sp>
      <p:sp>
        <p:nvSpPr>
          <p:cNvPr id="3" name="Content Placeholder 2">
            <a:extLst>
              <a:ext uri="{FF2B5EF4-FFF2-40B4-BE49-F238E27FC236}">
                <a16:creationId xmlns:a16="http://schemas.microsoft.com/office/drawing/2014/main" id="{206080D4-BB10-A44D-8ACF-FD3DF08BA6C9}"/>
              </a:ext>
            </a:extLst>
          </p:cNvPr>
          <p:cNvSpPr>
            <a:spLocks noGrp="1"/>
          </p:cNvSpPr>
          <p:nvPr>
            <p:ph idx="1"/>
          </p:nvPr>
        </p:nvSpPr>
        <p:spPr>
          <a:xfrm>
            <a:off x="0" y="680038"/>
            <a:ext cx="12192000" cy="3694176"/>
          </a:xfrm>
        </p:spPr>
        <p:txBody>
          <a:bodyPr>
            <a:normAutofit/>
          </a:bodyPr>
          <a:lstStyle/>
          <a:p>
            <a:r>
              <a:rPr lang="en-US" sz="2000" dirty="0"/>
              <a:t>A homeware company makes rectangular sticky labels with a variety of lengths and widths.</a:t>
            </a:r>
          </a:p>
          <a:p>
            <a:r>
              <a:rPr lang="en-US" sz="2000" dirty="0"/>
              <a:t>The scatterplot opposite displays the width (in cm) and length (in cm) of eight of their sticky labels.</a:t>
            </a:r>
          </a:p>
        </p:txBody>
      </p:sp>
      <p:pic>
        <p:nvPicPr>
          <p:cNvPr id="4" name="Picture 3">
            <a:extLst>
              <a:ext uri="{FF2B5EF4-FFF2-40B4-BE49-F238E27FC236}">
                <a16:creationId xmlns:a16="http://schemas.microsoft.com/office/drawing/2014/main" id="{418626B4-CEFB-3E40-ABE0-9D9EA87DD0C4}"/>
              </a:ext>
            </a:extLst>
          </p:cNvPr>
          <p:cNvPicPr>
            <a:picLocks noChangeAspect="1"/>
          </p:cNvPicPr>
          <p:nvPr/>
        </p:nvPicPr>
        <p:blipFill>
          <a:blip r:embed="rId2"/>
          <a:stretch>
            <a:fillRect/>
          </a:stretch>
        </p:blipFill>
        <p:spPr>
          <a:xfrm>
            <a:off x="0" y="1655410"/>
            <a:ext cx="4375503" cy="2775857"/>
          </a:xfrm>
          <a:prstGeom prst="rect">
            <a:avLst/>
          </a:prstGeom>
        </p:spPr>
      </p:pic>
      <p:pic>
        <p:nvPicPr>
          <p:cNvPr id="5" name="Picture 4">
            <a:extLst>
              <a:ext uri="{FF2B5EF4-FFF2-40B4-BE49-F238E27FC236}">
                <a16:creationId xmlns:a16="http://schemas.microsoft.com/office/drawing/2014/main" id="{C1611C4A-190D-A74B-941D-5DBF3492FFD0}"/>
              </a:ext>
            </a:extLst>
          </p:cNvPr>
          <p:cNvPicPr>
            <a:picLocks noChangeAspect="1"/>
          </p:cNvPicPr>
          <p:nvPr/>
        </p:nvPicPr>
        <p:blipFill>
          <a:blip r:embed="rId3"/>
          <a:stretch>
            <a:fillRect/>
          </a:stretch>
        </p:blipFill>
        <p:spPr>
          <a:xfrm>
            <a:off x="9262523" y="1581218"/>
            <a:ext cx="2929477" cy="2850049"/>
          </a:xfrm>
          <a:prstGeom prst="rect">
            <a:avLst/>
          </a:prstGeom>
        </p:spPr>
      </p:pic>
      <p:pic>
        <p:nvPicPr>
          <p:cNvPr id="6" name="Picture 5">
            <a:extLst>
              <a:ext uri="{FF2B5EF4-FFF2-40B4-BE49-F238E27FC236}">
                <a16:creationId xmlns:a16="http://schemas.microsoft.com/office/drawing/2014/main" id="{8EC77009-CC10-6745-ADD3-3C5ACDDF76DB}"/>
              </a:ext>
            </a:extLst>
          </p:cNvPr>
          <p:cNvPicPr>
            <a:picLocks noChangeAspect="1"/>
          </p:cNvPicPr>
          <p:nvPr/>
        </p:nvPicPr>
        <p:blipFill>
          <a:blip r:embed="rId4"/>
          <a:stretch>
            <a:fillRect/>
          </a:stretch>
        </p:blipFill>
        <p:spPr>
          <a:xfrm>
            <a:off x="5485492" y="2493071"/>
            <a:ext cx="2453822" cy="1783976"/>
          </a:xfrm>
          <a:prstGeom prst="rect">
            <a:avLst/>
          </a:prstGeom>
        </p:spPr>
      </p:pic>
      <p:pic>
        <p:nvPicPr>
          <p:cNvPr id="7" name="Picture 6">
            <a:extLst>
              <a:ext uri="{FF2B5EF4-FFF2-40B4-BE49-F238E27FC236}">
                <a16:creationId xmlns:a16="http://schemas.microsoft.com/office/drawing/2014/main" id="{29F0E79B-715B-D949-9E0B-5B628CC52CC6}"/>
              </a:ext>
            </a:extLst>
          </p:cNvPr>
          <p:cNvPicPr>
            <a:picLocks noChangeAspect="1"/>
          </p:cNvPicPr>
          <p:nvPr/>
        </p:nvPicPr>
        <p:blipFill>
          <a:blip r:embed="rId5"/>
          <a:stretch>
            <a:fillRect/>
          </a:stretch>
        </p:blipFill>
        <p:spPr>
          <a:xfrm>
            <a:off x="5137150" y="1833197"/>
            <a:ext cx="3150507" cy="505183"/>
          </a:xfrm>
          <a:prstGeom prst="rect">
            <a:avLst/>
          </a:prstGeom>
        </p:spPr>
      </p:pic>
      <p:pic>
        <p:nvPicPr>
          <p:cNvPr id="8" name="Picture 7">
            <a:extLst>
              <a:ext uri="{FF2B5EF4-FFF2-40B4-BE49-F238E27FC236}">
                <a16:creationId xmlns:a16="http://schemas.microsoft.com/office/drawing/2014/main" id="{6518A016-0B33-AF4A-970C-DAABEF9C1B1B}"/>
              </a:ext>
            </a:extLst>
          </p:cNvPr>
          <p:cNvPicPr>
            <a:picLocks noChangeAspect="1"/>
          </p:cNvPicPr>
          <p:nvPr/>
        </p:nvPicPr>
        <p:blipFill>
          <a:blip r:embed="rId6"/>
          <a:stretch>
            <a:fillRect/>
          </a:stretch>
        </p:blipFill>
        <p:spPr>
          <a:xfrm>
            <a:off x="232228" y="5052969"/>
            <a:ext cx="3962400" cy="771061"/>
          </a:xfrm>
          <a:prstGeom prst="rect">
            <a:avLst/>
          </a:prstGeom>
        </p:spPr>
      </p:pic>
      <p:pic>
        <p:nvPicPr>
          <p:cNvPr id="9" name="Picture 8">
            <a:extLst>
              <a:ext uri="{FF2B5EF4-FFF2-40B4-BE49-F238E27FC236}">
                <a16:creationId xmlns:a16="http://schemas.microsoft.com/office/drawing/2014/main" id="{B41449A1-95D6-2D46-A870-63EF0DAA5C96}"/>
              </a:ext>
            </a:extLst>
          </p:cNvPr>
          <p:cNvPicPr>
            <a:picLocks noChangeAspect="1"/>
          </p:cNvPicPr>
          <p:nvPr/>
        </p:nvPicPr>
        <p:blipFill>
          <a:blip r:embed="rId7"/>
          <a:stretch>
            <a:fillRect/>
          </a:stretch>
        </p:blipFill>
        <p:spPr>
          <a:xfrm>
            <a:off x="4375503" y="4668134"/>
            <a:ext cx="7734300" cy="1562100"/>
          </a:xfrm>
          <a:prstGeom prst="rect">
            <a:avLst/>
          </a:prstGeom>
        </p:spPr>
      </p:pic>
    </p:spTree>
    <p:extLst>
      <p:ext uri="{BB962C8B-B14F-4D97-AF65-F5344CB8AC3E}">
        <p14:creationId xmlns:p14="http://schemas.microsoft.com/office/powerpoint/2010/main" val="961602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52FC1-10A7-5A46-A78E-B6586FF05C36}"/>
              </a:ext>
            </a:extLst>
          </p:cNvPr>
          <p:cNvSpPr>
            <a:spLocks noGrp="1"/>
          </p:cNvSpPr>
          <p:nvPr>
            <p:ph type="title"/>
          </p:nvPr>
        </p:nvSpPr>
        <p:spPr>
          <a:xfrm>
            <a:off x="1341410" y="197612"/>
            <a:ext cx="9942286" cy="1179576"/>
          </a:xfrm>
        </p:spPr>
        <p:txBody>
          <a:bodyPr>
            <a:normAutofit fontScale="90000"/>
          </a:bodyPr>
          <a:lstStyle/>
          <a:p>
            <a:r>
              <a:rPr lang="en-US" dirty="0"/>
              <a:t>Using CAS to perform a reciprocal transformation</a:t>
            </a:r>
          </a:p>
        </p:txBody>
      </p:sp>
      <p:pic>
        <p:nvPicPr>
          <p:cNvPr id="4" name="Picture 3">
            <a:extLst>
              <a:ext uri="{FF2B5EF4-FFF2-40B4-BE49-F238E27FC236}">
                <a16:creationId xmlns:a16="http://schemas.microsoft.com/office/drawing/2014/main" id="{A3F93F1E-EB78-934F-960C-47623D28BF38}"/>
              </a:ext>
            </a:extLst>
          </p:cNvPr>
          <p:cNvPicPr>
            <a:picLocks noChangeAspect="1"/>
          </p:cNvPicPr>
          <p:nvPr/>
        </p:nvPicPr>
        <p:blipFill>
          <a:blip r:embed="rId3"/>
          <a:stretch>
            <a:fillRect/>
          </a:stretch>
        </p:blipFill>
        <p:spPr>
          <a:xfrm>
            <a:off x="1073150" y="1727200"/>
            <a:ext cx="10045700" cy="3403600"/>
          </a:xfrm>
          <a:prstGeom prst="rect">
            <a:avLst/>
          </a:prstGeom>
        </p:spPr>
      </p:pic>
      <p:cxnSp>
        <p:nvCxnSpPr>
          <p:cNvPr id="5" name="Straight Connector 4">
            <a:extLst>
              <a:ext uri="{FF2B5EF4-FFF2-40B4-BE49-F238E27FC236}">
                <a16:creationId xmlns:a16="http://schemas.microsoft.com/office/drawing/2014/main" id="{3E5D0EFC-B25E-8149-A33B-6205ADFCD6F9}"/>
              </a:ext>
            </a:extLst>
          </p:cNvPr>
          <p:cNvCxnSpPr/>
          <p:nvPr/>
        </p:nvCxnSpPr>
        <p:spPr>
          <a:xfrm>
            <a:off x="2329841" y="3657600"/>
            <a:ext cx="2116899"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6" name="Straight Connector 5">
            <a:extLst>
              <a:ext uri="{FF2B5EF4-FFF2-40B4-BE49-F238E27FC236}">
                <a16:creationId xmlns:a16="http://schemas.microsoft.com/office/drawing/2014/main" id="{DA4AB8F1-7859-2845-A335-C9E81050D1C0}"/>
              </a:ext>
            </a:extLst>
          </p:cNvPr>
          <p:cNvCxnSpPr/>
          <p:nvPr/>
        </p:nvCxnSpPr>
        <p:spPr>
          <a:xfrm>
            <a:off x="9001951" y="4210833"/>
            <a:ext cx="2116899"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7" name="Straight Connector 6">
            <a:extLst>
              <a:ext uri="{FF2B5EF4-FFF2-40B4-BE49-F238E27FC236}">
                <a16:creationId xmlns:a16="http://schemas.microsoft.com/office/drawing/2014/main" id="{4557608E-3210-4E48-BB85-CA330CE90571}"/>
              </a:ext>
            </a:extLst>
          </p:cNvPr>
          <p:cNvCxnSpPr>
            <a:cxnSpLocks/>
          </p:cNvCxnSpPr>
          <p:nvPr/>
        </p:nvCxnSpPr>
        <p:spPr>
          <a:xfrm>
            <a:off x="2329841" y="4624192"/>
            <a:ext cx="1064712"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9" name="Straight Connector 8">
            <a:extLst>
              <a:ext uri="{FF2B5EF4-FFF2-40B4-BE49-F238E27FC236}">
                <a16:creationId xmlns:a16="http://schemas.microsoft.com/office/drawing/2014/main" id="{D584A147-09D0-3241-A8CF-2B1C42FD71A7}"/>
              </a:ext>
            </a:extLst>
          </p:cNvPr>
          <p:cNvCxnSpPr/>
          <p:nvPr/>
        </p:nvCxnSpPr>
        <p:spPr>
          <a:xfrm>
            <a:off x="6252575" y="4626280"/>
            <a:ext cx="2116899"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0" name="Straight Connector 9">
            <a:extLst>
              <a:ext uri="{FF2B5EF4-FFF2-40B4-BE49-F238E27FC236}">
                <a16:creationId xmlns:a16="http://schemas.microsoft.com/office/drawing/2014/main" id="{F15B71F4-F3F1-F440-B6DC-3FCC058CF01C}"/>
              </a:ext>
            </a:extLst>
          </p:cNvPr>
          <p:cNvCxnSpPr>
            <a:cxnSpLocks/>
          </p:cNvCxnSpPr>
          <p:nvPr/>
        </p:nvCxnSpPr>
        <p:spPr>
          <a:xfrm>
            <a:off x="3659687" y="5030592"/>
            <a:ext cx="962417"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2" name="Straight Connector 11">
            <a:extLst>
              <a:ext uri="{FF2B5EF4-FFF2-40B4-BE49-F238E27FC236}">
                <a16:creationId xmlns:a16="http://schemas.microsoft.com/office/drawing/2014/main" id="{9FAF8174-0038-7740-9F90-D152EC98E997}"/>
              </a:ext>
            </a:extLst>
          </p:cNvPr>
          <p:cNvCxnSpPr>
            <a:cxnSpLocks/>
          </p:cNvCxnSpPr>
          <p:nvPr/>
        </p:nvCxnSpPr>
        <p:spPr>
          <a:xfrm>
            <a:off x="9369468" y="5030592"/>
            <a:ext cx="638828"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5" name="Straight Connector 14">
            <a:extLst>
              <a:ext uri="{FF2B5EF4-FFF2-40B4-BE49-F238E27FC236}">
                <a16:creationId xmlns:a16="http://schemas.microsoft.com/office/drawing/2014/main" id="{1E90CAEE-E625-F245-8C80-CBFF44009A35}"/>
              </a:ext>
            </a:extLst>
          </p:cNvPr>
          <p:cNvCxnSpPr>
            <a:cxnSpLocks/>
          </p:cNvCxnSpPr>
          <p:nvPr/>
        </p:nvCxnSpPr>
        <p:spPr>
          <a:xfrm>
            <a:off x="1341410" y="4198307"/>
            <a:ext cx="1113691"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7" name="Straight Connector 16">
            <a:extLst>
              <a:ext uri="{FF2B5EF4-FFF2-40B4-BE49-F238E27FC236}">
                <a16:creationId xmlns:a16="http://schemas.microsoft.com/office/drawing/2014/main" id="{8DA344A8-7E02-6642-AE71-6CD6751B3719}"/>
              </a:ext>
            </a:extLst>
          </p:cNvPr>
          <p:cNvCxnSpPr>
            <a:cxnSpLocks/>
          </p:cNvCxnSpPr>
          <p:nvPr/>
        </p:nvCxnSpPr>
        <p:spPr>
          <a:xfrm>
            <a:off x="7052153" y="4223359"/>
            <a:ext cx="1467633" cy="0"/>
          </a:xfrm>
          <a:prstGeom prst="line">
            <a:avLst/>
          </a:prstGeom>
        </p:spPr>
        <p:style>
          <a:lnRef idx="3">
            <a:schemeClr val="accent4"/>
          </a:lnRef>
          <a:fillRef idx="0">
            <a:schemeClr val="accent4"/>
          </a:fillRef>
          <a:effectRef idx="2">
            <a:schemeClr val="accent4"/>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4C25CC2-F39D-0A49-B9E1-2B943AAE2605}"/>
                  </a:ext>
                </a:extLst>
              </p:cNvPr>
              <p:cNvSpPr txBox="1"/>
              <p:nvPr/>
            </p:nvSpPr>
            <p:spPr>
              <a:xfrm>
                <a:off x="1341410" y="5125928"/>
                <a:ext cx="8378787" cy="2175467"/>
              </a:xfrm>
              <a:prstGeom prst="rect">
                <a:avLst/>
              </a:prstGeom>
              <a:noFill/>
            </p:spPr>
            <p:txBody>
              <a:bodyPr wrap="square" rtlCol="0">
                <a:spAutoFit/>
              </a:bodyPr>
              <a:lstStyle/>
              <a:p>
                <a:pPr marL="514350" indent="-514350">
                  <a:buAutoNum type="arabicPeriod"/>
                </a:pPr>
                <a14:m>
                  <m:oMath xmlns:m="http://schemas.openxmlformats.org/officeDocument/2006/math">
                    <m:r>
                      <a:rPr lang="en-AU" sz="2800" b="0" i="1" smtClean="0">
                        <a:latin typeface="Cambria Math" panose="02040503050406030204" pitchFamily="18" charset="0"/>
                      </a:rPr>
                      <m:t>𝑇𝑟𝑎𝑛𝑠𝑓𝑜𝑟𝑚𝑒𝑑</m:t>
                    </m:r>
                    <m:r>
                      <a:rPr lang="en-AU" sz="2800" b="0" i="1" smtClean="0">
                        <a:latin typeface="Cambria Math" panose="02040503050406030204" pitchFamily="18" charset="0"/>
                      </a:rPr>
                      <m:t> </m:t>
                    </m:r>
                    <m:r>
                      <a:rPr lang="en-AU" sz="2800" b="0" i="1" smtClean="0">
                        <a:latin typeface="Cambria Math" panose="02040503050406030204" pitchFamily="18" charset="0"/>
                      </a:rPr>
                      <m:t>𝑠𝑐𝑎𝑡𝑡𝑒𝑟𝑝𝑙𝑜𝑡</m:t>
                    </m:r>
                    <m:r>
                      <a:rPr lang="en-AU" sz="2800" b="0" i="1" smtClean="0">
                        <a:latin typeface="Cambria Math" panose="02040503050406030204" pitchFamily="18" charset="0"/>
                      </a:rPr>
                      <m:t> </m:t>
                    </m:r>
                    <m:r>
                      <a:rPr lang="en-AU" sz="2800" b="0" i="1" smtClean="0">
                        <a:latin typeface="Cambria Math" panose="02040503050406030204" pitchFamily="18" charset="0"/>
                      </a:rPr>
                      <m:t>𝑤𝑖𝑡h</m:t>
                    </m:r>
                    <m:r>
                      <a:rPr lang="en-AU" sz="2800" b="0" i="1" smtClean="0">
                        <a:latin typeface="Cambria Math" panose="02040503050406030204" pitchFamily="18" charset="0"/>
                      </a:rPr>
                      <m:t> </m:t>
                    </m:r>
                    <m:r>
                      <a:rPr lang="en-AU" sz="2800" b="0" i="1" smtClean="0">
                        <a:latin typeface="Cambria Math" panose="02040503050406030204" pitchFamily="18" charset="0"/>
                      </a:rPr>
                      <m:t>𝑎</m:t>
                    </m:r>
                    <m:r>
                      <a:rPr lang="en-AU" sz="2800" b="0" i="1" smtClean="0">
                        <a:latin typeface="Cambria Math" panose="02040503050406030204" pitchFamily="18" charset="0"/>
                      </a:rPr>
                      <m:t> </m:t>
                    </m:r>
                    <m:r>
                      <a:rPr lang="en-AU" sz="2800" b="0" i="1" smtClean="0">
                        <a:latin typeface="Cambria Math" panose="02040503050406030204" pitchFamily="18" charset="0"/>
                      </a:rPr>
                      <m:t>𝑠𝑡𝑟𝑎𝑖𝑔h𝑡</m:t>
                    </m:r>
                    <m:r>
                      <a:rPr lang="en-AU" sz="2800" b="0" i="1" smtClean="0">
                        <a:latin typeface="Cambria Math" panose="02040503050406030204" pitchFamily="18" charset="0"/>
                      </a:rPr>
                      <m:t> </m:t>
                    </m:r>
                    <m:r>
                      <a:rPr lang="en-AU" sz="2800" b="0" i="1" smtClean="0">
                        <a:latin typeface="Cambria Math" panose="02040503050406030204" pitchFamily="18" charset="0"/>
                      </a:rPr>
                      <m:t>𝑙𝑖𝑛𝑒</m:t>
                    </m:r>
                    <m:r>
                      <a:rPr lang="en-AU" sz="2800" b="0" i="1" smtClean="0">
                        <a:latin typeface="Cambria Math" panose="02040503050406030204" pitchFamily="18" charset="0"/>
                      </a:rPr>
                      <m:t>.</m:t>
                    </m:r>
                  </m:oMath>
                </a14:m>
                <a:endParaRPr lang="en-AU" sz="2800" b="0" i="1" dirty="0">
                  <a:latin typeface="Cambria Math" panose="02040503050406030204" pitchFamily="18" charset="0"/>
                </a:endParaRPr>
              </a:p>
              <a:p>
                <a:pPr marL="514350" indent="-514350">
                  <a:buAutoNum type="arabicPeriod"/>
                </a:pPr>
                <a14:m>
                  <m:oMath xmlns:m="http://schemas.openxmlformats.org/officeDocument/2006/math">
                    <m:f>
                      <m:fPr>
                        <m:ctrlPr>
                          <a:rPr lang="en-US" sz="2800" i="1" smtClean="0">
                            <a:latin typeface="Cambria Math" panose="02040503050406030204" pitchFamily="18" charset="0"/>
                          </a:rPr>
                        </m:ctrlPr>
                      </m:fPr>
                      <m:num>
                        <m:r>
                          <a:rPr lang="en-AU" sz="2800" b="0" i="1" smtClean="0">
                            <a:latin typeface="Cambria Math" panose="02040503050406030204" pitchFamily="18" charset="0"/>
                          </a:rPr>
                          <m:t>1</m:t>
                        </m:r>
                      </m:num>
                      <m:den>
                        <m:r>
                          <a:rPr lang="en-AU" sz="2800" b="0" i="1" smtClean="0">
                            <a:latin typeface="Cambria Math" panose="02040503050406030204" pitchFamily="18" charset="0"/>
                          </a:rPr>
                          <m:t>𝑊𝑖𝑑𝑡h</m:t>
                        </m:r>
                      </m:den>
                    </m:f>
                  </m:oMath>
                </a14:m>
                <a:r>
                  <a:rPr lang="en-US" sz="2800" dirty="0"/>
                  <a:t>=               +             ×length  </a:t>
                </a:r>
              </a:p>
              <a:p>
                <a:pPr marL="514350" indent="-514350">
                  <a:buAutoNum type="arabicPeriod"/>
                </a:pPr>
                <a14:m>
                  <m:oMath xmlns:m="http://schemas.openxmlformats.org/officeDocument/2006/math">
                    <m:f>
                      <m:fPr>
                        <m:ctrlPr>
                          <a:rPr lang="en-US" sz="2800" i="1">
                            <a:latin typeface="Cambria Math" panose="02040503050406030204" pitchFamily="18" charset="0"/>
                          </a:rPr>
                        </m:ctrlPr>
                      </m:fPr>
                      <m:num>
                        <m:r>
                          <a:rPr lang="en-AU" sz="2800" i="1">
                            <a:latin typeface="Cambria Math" panose="02040503050406030204" pitchFamily="18" charset="0"/>
                          </a:rPr>
                          <m:t>1</m:t>
                        </m:r>
                      </m:num>
                      <m:den>
                        <m:r>
                          <a:rPr lang="en-AU" sz="2800" i="1">
                            <a:latin typeface="Cambria Math" panose="02040503050406030204" pitchFamily="18" charset="0"/>
                          </a:rPr>
                          <m:t>𝑊𝑖𝑑𝑡h</m:t>
                        </m:r>
                      </m:den>
                    </m:f>
                  </m:oMath>
                </a14:m>
                <a:r>
                  <a:rPr lang="en-US" sz="2800" dirty="0"/>
                  <a:t>=               +             ×5</a:t>
                </a:r>
              </a:p>
              <a:p>
                <a:pPr marL="514350" indent="-514350">
                  <a:buAutoNum type="arabicPeriod"/>
                </a:pPr>
                <a:endParaRPr lang="en-US" sz="2800" dirty="0"/>
              </a:p>
            </p:txBody>
          </p:sp>
        </mc:Choice>
        <mc:Fallback xmlns="">
          <p:sp>
            <p:nvSpPr>
              <p:cNvPr id="19" name="TextBox 18">
                <a:extLst>
                  <a:ext uri="{FF2B5EF4-FFF2-40B4-BE49-F238E27FC236}">
                    <a16:creationId xmlns:a16="http://schemas.microsoft.com/office/drawing/2014/main" id="{44C25CC2-F39D-0A49-B9E1-2B943AAE2605}"/>
                  </a:ext>
                </a:extLst>
              </p:cNvPr>
              <p:cNvSpPr txBox="1">
                <a:spLocks noRot="1" noChangeAspect="1" noMove="1" noResize="1" noEditPoints="1" noAdjustHandles="1" noChangeArrowheads="1" noChangeShapeType="1" noTextEdit="1"/>
              </p:cNvSpPr>
              <p:nvPr/>
            </p:nvSpPr>
            <p:spPr>
              <a:xfrm>
                <a:off x="1341410" y="5125928"/>
                <a:ext cx="8378787" cy="2175467"/>
              </a:xfrm>
              <a:prstGeom prst="rect">
                <a:avLst/>
              </a:prstGeom>
              <a:blipFill>
                <a:blip r:embed="rId4"/>
                <a:stretch>
                  <a:fillRect l="-1059"/>
                </a:stretch>
              </a:blipFill>
            </p:spPr>
            <p:txBody>
              <a:bodyPr/>
              <a:lstStyle/>
              <a:p>
                <a:r>
                  <a:rPr lang="en-US">
                    <a:noFill/>
                  </a:rPr>
                  <a:t> </a:t>
                </a:r>
              </a:p>
            </p:txBody>
          </p:sp>
        </mc:Fallback>
      </mc:AlternateContent>
      <p:sp>
        <p:nvSpPr>
          <p:cNvPr id="20" name="Frame 19">
            <a:extLst>
              <a:ext uri="{FF2B5EF4-FFF2-40B4-BE49-F238E27FC236}">
                <a16:creationId xmlns:a16="http://schemas.microsoft.com/office/drawing/2014/main" id="{75E9911C-97A6-ED42-8EAB-3E1663951CC9}"/>
              </a:ext>
            </a:extLst>
          </p:cNvPr>
          <p:cNvSpPr/>
          <p:nvPr/>
        </p:nvSpPr>
        <p:spPr>
          <a:xfrm>
            <a:off x="3086622" y="5703515"/>
            <a:ext cx="1054273" cy="42588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Frame 20">
            <a:extLst>
              <a:ext uri="{FF2B5EF4-FFF2-40B4-BE49-F238E27FC236}">
                <a16:creationId xmlns:a16="http://schemas.microsoft.com/office/drawing/2014/main" id="{A0EB7DF1-22EA-114B-957D-01E7A07B5DED}"/>
              </a:ext>
            </a:extLst>
          </p:cNvPr>
          <p:cNvSpPr/>
          <p:nvPr/>
        </p:nvSpPr>
        <p:spPr>
          <a:xfrm>
            <a:off x="4476530" y="5685454"/>
            <a:ext cx="1054273" cy="42588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ame 21">
            <a:extLst>
              <a:ext uri="{FF2B5EF4-FFF2-40B4-BE49-F238E27FC236}">
                <a16:creationId xmlns:a16="http://schemas.microsoft.com/office/drawing/2014/main" id="{47D1C887-E17B-044C-9A8B-79BD5E40BD67}"/>
              </a:ext>
            </a:extLst>
          </p:cNvPr>
          <p:cNvSpPr/>
          <p:nvPr/>
        </p:nvSpPr>
        <p:spPr>
          <a:xfrm>
            <a:off x="4476530" y="6262536"/>
            <a:ext cx="1054273" cy="42588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Frame 22">
            <a:extLst>
              <a:ext uri="{FF2B5EF4-FFF2-40B4-BE49-F238E27FC236}">
                <a16:creationId xmlns:a16="http://schemas.microsoft.com/office/drawing/2014/main" id="{25D82BFD-9D21-5047-BC18-91CD0A141FFC}"/>
              </a:ext>
            </a:extLst>
          </p:cNvPr>
          <p:cNvSpPr/>
          <p:nvPr/>
        </p:nvSpPr>
        <p:spPr>
          <a:xfrm>
            <a:off x="3086622" y="6304126"/>
            <a:ext cx="1054273" cy="42588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44FBD319-8A69-22C0-A348-8FDE118E42BE}"/>
              </a:ext>
            </a:extLst>
          </p:cNvPr>
          <p:cNvSpPr txBox="1"/>
          <p:nvPr/>
        </p:nvSpPr>
        <p:spPr>
          <a:xfrm>
            <a:off x="701191" y="2549471"/>
            <a:ext cx="371959" cy="707886"/>
          </a:xfrm>
          <a:prstGeom prst="rect">
            <a:avLst/>
          </a:prstGeom>
          <a:noFill/>
        </p:spPr>
        <p:txBody>
          <a:bodyPr wrap="square" rtlCol="0">
            <a:spAutoFit/>
          </a:bodyPr>
          <a:lstStyle/>
          <a:p>
            <a:r>
              <a:rPr lang="en-US" sz="2000" b="1" dirty="0">
                <a:solidFill>
                  <a:srgbClr val="FF0000"/>
                </a:solidFill>
              </a:rPr>
              <a:t>X</a:t>
            </a:r>
          </a:p>
          <a:p>
            <a:r>
              <a:rPr lang="en-US" sz="2000" b="1" dirty="0">
                <a:solidFill>
                  <a:srgbClr val="FF0000"/>
                </a:solidFill>
              </a:rPr>
              <a:t>Y</a:t>
            </a:r>
            <a:endParaRPr lang="en-AU" sz="2000" b="1" dirty="0">
              <a:solidFill>
                <a:srgbClr val="FF0000"/>
              </a:solidFill>
            </a:endParaRPr>
          </a:p>
        </p:txBody>
      </p:sp>
      <mc:AlternateContent xmlns:mc="http://schemas.openxmlformats.org/markup-compatibility/2006" xmlns:a14="http://schemas.microsoft.com/office/drawing/2010/main">
        <mc:Choice Requires="a14">
          <p:graphicFrame>
            <p:nvGraphicFramePr>
              <p:cNvPr id="8" name="Table 10">
                <a:extLst>
                  <a:ext uri="{FF2B5EF4-FFF2-40B4-BE49-F238E27FC236}">
                    <a16:creationId xmlns:a16="http://schemas.microsoft.com/office/drawing/2014/main" id="{00B951AB-2A65-0B9E-C7FA-F3282547E891}"/>
                  </a:ext>
                </a:extLst>
              </p:cNvPr>
              <p:cNvGraphicFramePr>
                <a:graphicFrameLocks noGrp="1"/>
              </p:cNvGraphicFramePr>
              <p:nvPr>
                <p:extLst>
                  <p:ext uri="{D42A27DB-BD31-4B8C-83A1-F6EECF244321}">
                    <p14:modId xmlns:p14="http://schemas.microsoft.com/office/powerpoint/2010/main" val="3855016700"/>
                  </p:ext>
                </p:extLst>
              </p:nvPr>
            </p:nvGraphicFramePr>
            <p:xfrm>
              <a:off x="1721912" y="1073531"/>
              <a:ext cx="7190658" cy="653669"/>
            </p:xfrm>
            <a:graphic>
              <a:graphicData uri="http://schemas.openxmlformats.org/drawingml/2006/table">
                <a:tbl>
                  <a:tblPr firstRow="1" bandRow="1">
                    <a:tableStyleId>{5C22544A-7EE6-4342-B048-85BDC9FD1C3A}</a:tableStyleId>
                  </a:tblPr>
                  <a:tblGrid>
                    <a:gridCol w="798962">
                      <a:extLst>
                        <a:ext uri="{9D8B030D-6E8A-4147-A177-3AD203B41FA5}">
                          <a16:colId xmlns:a16="http://schemas.microsoft.com/office/drawing/2014/main" val="2954510493"/>
                        </a:ext>
                      </a:extLst>
                    </a:gridCol>
                    <a:gridCol w="798962">
                      <a:extLst>
                        <a:ext uri="{9D8B030D-6E8A-4147-A177-3AD203B41FA5}">
                          <a16:colId xmlns:a16="http://schemas.microsoft.com/office/drawing/2014/main" val="3384133988"/>
                        </a:ext>
                      </a:extLst>
                    </a:gridCol>
                    <a:gridCol w="798962">
                      <a:extLst>
                        <a:ext uri="{9D8B030D-6E8A-4147-A177-3AD203B41FA5}">
                          <a16:colId xmlns:a16="http://schemas.microsoft.com/office/drawing/2014/main" val="2396035257"/>
                        </a:ext>
                      </a:extLst>
                    </a:gridCol>
                    <a:gridCol w="798962">
                      <a:extLst>
                        <a:ext uri="{9D8B030D-6E8A-4147-A177-3AD203B41FA5}">
                          <a16:colId xmlns:a16="http://schemas.microsoft.com/office/drawing/2014/main" val="97970090"/>
                        </a:ext>
                      </a:extLst>
                    </a:gridCol>
                    <a:gridCol w="798962">
                      <a:extLst>
                        <a:ext uri="{9D8B030D-6E8A-4147-A177-3AD203B41FA5}">
                          <a16:colId xmlns:a16="http://schemas.microsoft.com/office/drawing/2014/main" val="1759396251"/>
                        </a:ext>
                      </a:extLst>
                    </a:gridCol>
                    <a:gridCol w="798962">
                      <a:extLst>
                        <a:ext uri="{9D8B030D-6E8A-4147-A177-3AD203B41FA5}">
                          <a16:colId xmlns:a16="http://schemas.microsoft.com/office/drawing/2014/main" val="3408610663"/>
                        </a:ext>
                      </a:extLst>
                    </a:gridCol>
                    <a:gridCol w="798962">
                      <a:extLst>
                        <a:ext uri="{9D8B030D-6E8A-4147-A177-3AD203B41FA5}">
                          <a16:colId xmlns:a16="http://schemas.microsoft.com/office/drawing/2014/main" val="1928520489"/>
                        </a:ext>
                      </a:extLst>
                    </a:gridCol>
                    <a:gridCol w="798962">
                      <a:extLst>
                        <a:ext uri="{9D8B030D-6E8A-4147-A177-3AD203B41FA5}">
                          <a16:colId xmlns:a16="http://schemas.microsoft.com/office/drawing/2014/main" val="858880851"/>
                        </a:ext>
                      </a:extLst>
                    </a:gridCol>
                    <a:gridCol w="798962">
                      <a:extLst>
                        <a:ext uri="{9D8B030D-6E8A-4147-A177-3AD203B41FA5}">
                          <a16:colId xmlns:a16="http://schemas.microsoft.com/office/drawing/2014/main" val="1768872536"/>
                        </a:ext>
                      </a:extLst>
                    </a:gridCol>
                  </a:tblGrid>
                  <a:tr h="370840">
                    <a:tc>
                      <a:txBody>
                        <a:bodyPr/>
                        <a:lstStyle/>
                        <a:p>
                          <a:pPr/>
                          <a14:m>
                            <m:oMathPara xmlns:m="http://schemas.openxmlformats.org/officeDocument/2006/math">
                              <m:oMathParaPr>
                                <m:jc m:val="centerGroup"/>
                              </m:oMathParaPr>
                              <m:oMath xmlns:m="http://schemas.openxmlformats.org/officeDocument/2006/math">
                                <m:f>
                                  <m:fPr>
                                    <m:ctrlPr>
                                      <a:rPr lang="en-AU" i="1" smtClean="0">
                                        <a:solidFill>
                                          <a:schemeClr val="bg1"/>
                                        </a:solidFill>
                                        <a:latin typeface="Cambria Math" panose="02040503050406030204" pitchFamily="18" charset="0"/>
                                      </a:rPr>
                                    </m:ctrlPr>
                                  </m:fPr>
                                  <m:num>
                                    <m:r>
                                      <a:rPr lang="en-AU">
                                        <a:solidFill>
                                          <a:schemeClr val="bg1"/>
                                        </a:solidFill>
                                        <a:latin typeface="Cambria Math" panose="02040503050406030204" pitchFamily="18" charset="0"/>
                                      </a:rPr>
                                      <m:t>1</m:t>
                                    </m:r>
                                  </m:num>
                                  <m:den>
                                    <m:r>
                                      <a:rPr lang="en-AU" i="1">
                                        <a:solidFill>
                                          <a:schemeClr val="bg1"/>
                                        </a:solidFill>
                                        <a:latin typeface="Cambria Math" panose="02040503050406030204" pitchFamily="18" charset="0"/>
                                      </a:rPr>
                                      <m:t>𝑦</m:t>
                                    </m:r>
                                  </m:den>
                                </m:f>
                              </m:oMath>
                            </m:oMathPara>
                          </a14:m>
                          <a:endParaRPr lang="en-AU" dirty="0"/>
                        </a:p>
                      </a:txBody>
                      <a:tcPr/>
                    </a:tc>
                    <a:tc>
                      <a:txBody>
                        <a:bodyPr/>
                        <a:lstStyle/>
                        <a:p>
                          <a:endParaRPr lang="en-AU" dirty="0"/>
                        </a:p>
                      </a:txBody>
                      <a:tcPr/>
                    </a:tc>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dirty="0"/>
                        </a:p>
                      </a:txBody>
                      <a:tcPr/>
                    </a:tc>
                    <a:extLst>
                      <a:ext uri="{0D108BD9-81ED-4DB2-BD59-A6C34878D82A}">
                        <a16:rowId xmlns:a16="http://schemas.microsoft.com/office/drawing/2014/main" val="2489356209"/>
                      </a:ext>
                    </a:extLst>
                  </a:tr>
                </a:tbl>
              </a:graphicData>
            </a:graphic>
          </p:graphicFrame>
        </mc:Choice>
        <mc:Fallback xmlns="">
          <p:graphicFrame>
            <p:nvGraphicFramePr>
              <p:cNvPr id="8" name="Table 10">
                <a:extLst>
                  <a:ext uri="{FF2B5EF4-FFF2-40B4-BE49-F238E27FC236}">
                    <a16:creationId xmlns:a16="http://schemas.microsoft.com/office/drawing/2014/main" id="{00B951AB-2A65-0B9E-C7FA-F3282547E891}"/>
                  </a:ext>
                </a:extLst>
              </p:cNvPr>
              <p:cNvGraphicFramePr>
                <a:graphicFrameLocks noGrp="1"/>
              </p:cNvGraphicFramePr>
              <p:nvPr>
                <p:extLst>
                  <p:ext uri="{D42A27DB-BD31-4B8C-83A1-F6EECF244321}">
                    <p14:modId xmlns:p14="http://schemas.microsoft.com/office/powerpoint/2010/main" val="3855016700"/>
                  </p:ext>
                </p:extLst>
              </p:nvPr>
            </p:nvGraphicFramePr>
            <p:xfrm>
              <a:off x="1721912" y="1073531"/>
              <a:ext cx="7190658" cy="653669"/>
            </p:xfrm>
            <a:graphic>
              <a:graphicData uri="http://schemas.openxmlformats.org/drawingml/2006/table">
                <a:tbl>
                  <a:tblPr firstRow="1" bandRow="1">
                    <a:tableStyleId>{5C22544A-7EE6-4342-B048-85BDC9FD1C3A}</a:tableStyleId>
                  </a:tblPr>
                  <a:tblGrid>
                    <a:gridCol w="798962">
                      <a:extLst>
                        <a:ext uri="{9D8B030D-6E8A-4147-A177-3AD203B41FA5}">
                          <a16:colId xmlns:a16="http://schemas.microsoft.com/office/drawing/2014/main" val="2954510493"/>
                        </a:ext>
                      </a:extLst>
                    </a:gridCol>
                    <a:gridCol w="798962">
                      <a:extLst>
                        <a:ext uri="{9D8B030D-6E8A-4147-A177-3AD203B41FA5}">
                          <a16:colId xmlns:a16="http://schemas.microsoft.com/office/drawing/2014/main" val="3384133988"/>
                        </a:ext>
                      </a:extLst>
                    </a:gridCol>
                    <a:gridCol w="798962">
                      <a:extLst>
                        <a:ext uri="{9D8B030D-6E8A-4147-A177-3AD203B41FA5}">
                          <a16:colId xmlns:a16="http://schemas.microsoft.com/office/drawing/2014/main" val="2396035257"/>
                        </a:ext>
                      </a:extLst>
                    </a:gridCol>
                    <a:gridCol w="798962">
                      <a:extLst>
                        <a:ext uri="{9D8B030D-6E8A-4147-A177-3AD203B41FA5}">
                          <a16:colId xmlns:a16="http://schemas.microsoft.com/office/drawing/2014/main" val="97970090"/>
                        </a:ext>
                      </a:extLst>
                    </a:gridCol>
                    <a:gridCol w="798962">
                      <a:extLst>
                        <a:ext uri="{9D8B030D-6E8A-4147-A177-3AD203B41FA5}">
                          <a16:colId xmlns:a16="http://schemas.microsoft.com/office/drawing/2014/main" val="1759396251"/>
                        </a:ext>
                      </a:extLst>
                    </a:gridCol>
                    <a:gridCol w="798962">
                      <a:extLst>
                        <a:ext uri="{9D8B030D-6E8A-4147-A177-3AD203B41FA5}">
                          <a16:colId xmlns:a16="http://schemas.microsoft.com/office/drawing/2014/main" val="3408610663"/>
                        </a:ext>
                      </a:extLst>
                    </a:gridCol>
                    <a:gridCol w="798962">
                      <a:extLst>
                        <a:ext uri="{9D8B030D-6E8A-4147-A177-3AD203B41FA5}">
                          <a16:colId xmlns:a16="http://schemas.microsoft.com/office/drawing/2014/main" val="1928520489"/>
                        </a:ext>
                      </a:extLst>
                    </a:gridCol>
                    <a:gridCol w="798962">
                      <a:extLst>
                        <a:ext uri="{9D8B030D-6E8A-4147-A177-3AD203B41FA5}">
                          <a16:colId xmlns:a16="http://schemas.microsoft.com/office/drawing/2014/main" val="858880851"/>
                        </a:ext>
                      </a:extLst>
                    </a:gridCol>
                    <a:gridCol w="798962">
                      <a:extLst>
                        <a:ext uri="{9D8B030D-6E8A-4147-A177-3AD203B41FA5}">
                          <a16:colId xmlns:a16="http://schemas.microsoft.com/office/drawing/2014/main" val="1768872536"/>
                        </a:ext>
                      </a:extLst>
                    </a:gridCol>
                  </a:tblGrid>
                  <a:tr h="653669">
                    <a:tc>
                      <a:txBody>
                        <a:bodyPr/>
                        <a:lstStyle/>
                        <a:p>
                          <a:endParaRPr lang="en-US"/>
                        </a:p>
                      </a:txBody>
                      <a:tcPr>
                        <a:blipFill>
                          <a:blip r:embed="rId5"/>
                          <a:stretch>
                            <a:fillRect l="-763" t="-926" r="-804580" b="-3704"/>
                          </a:stretch>
                        </a:blipFill>
                      </a:tcPr>
                    </a:tc>
                    <a:tc>
                      <a:txBody>
                        <a:bodyPr/>
                        <a:lstStyle/>
                        <a:p>
                          <a:endParaRPr lang="en-AU" dirty="0"/>
                        </a:p>
                      </a:txBody>
                      <a:tcPr/>
                    </a:tc>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dirty="0"/>
                        </a:p>
                      </a:txBody>
                      <a:tcPr/>
                    </a:tc>
                    <a:extLst>
                      <a:ext uri="{0D108BD9-81ED-4DB2-BD59-A6C34878D82A}">
                        <a16:rowId xmlns:a16="http://schemas.microsoft.com/office/drawing/2014/main" val="2489356209"/>
                      </a:ext>
                    </a:extLst>
                  </a:tr>
                </a:tbl>
              </a:graphicData>
            </a:graphic>
          </p:graphicFrame>
        </mc:Fallback>
      </mc:AlternateContent>
    </p:spTree>
    <p:extLst>
      <p:ext uri="{BB962C8B-B14F-4D97-AF65-F5344CB8AC3E}">
        <p14:creationId xmlns:p14="http://schemas.microsoft.com/office/powerpoint/2010/main" val="52016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CDC82-334F-229F-8E12-0BA898E7BDCE}"/>
              </a:ext>
            </a:extLst>
          </p:cNvPr>
          <p:cNvSpPr>
            <a:spLocks noGrp="1"/>
          </p:cNvSpPr>
          <p:nvPr>
            <p:ph type="title"/>
          </p:nvPr>
        </p:nvSpPr>
        <p:spPr>
          <a:xfrm>
            <a:off x="1066800" y="386116"/>
            <a:ext cx="10058400" cy="1371600"/>
          </a:xfrm>
        </p:spPr>
        <p:txBody>
          <a:bodyPr/>
          <a:lstStyle/>
          <a:p>
            <a:r>
              <a:rPr lang="en-AU" b="1" dirty="0"/>
              <a:t>Which starter question are you choosing?</a:t>
            </a:r>
          </a:p>
        </p:txBody>
      </p:sp>
      <p:sp>
        <p:nvSpPr>
          <p:cNvPr id="3" name="Content Placeholder 2">
            <a:extLst>
              <a:ext uri="{FF2B5EF4-FFF2-40B4-BE49-F238E27FC236}">
                <a16:creationId xmlns:a16="http://schemas.microsoft.com/office/drawing/2014/main" id="{9A174A84-1ABF-F2FE-74EC-7AE877941332}"/>
              </a:ext>
            </a:extLst>
          </p:cNvPr>
          <p:cNvSpPr>
            <a:spLocks noGrp="1"/>
          </p:cNvSpPr>
          <p:nvPr>
            <p:ph idx="1"/>
          </p:nvPr>
        </p:nvSpPr>
        <p:spPr>
          <a:xfrm>
            <a:off x="1066800" y="1504188"/>
            <a:ext cx="10058400" cy="3849624"/>
          </a:xfrm>
        </p:spPr>
        <p:txBody>
          <a:bodyPr>
            <a:normAutofit lnSpcReduction="10000"/>
          </a:bodyPr>
          <a:lstStyle/>
          <a:p>
            <a:r>
              <a:rPr lang="en-AU" sz="4400" dirty="0"/>
              <a:t>Would you prefer a question answered accurately by the top 41% of students or by the top 19%?</a:t>
            </a:r>
          </a:p>
          <a:p>
            <a:r>
              <a:rPr lang="en-AU" sz="4400" dirty="0"/>
              <a:t>Would you prefer z score of 0.228 or 0.877 for your ATAR score?</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59A48E12-70CC-3678-1CEA-BE944C103949}"/>
                  </a:ext>
                </a:extLst>
              </p14:cNvPr>
              <p14:cNvContentPartPr/>
              <p14:nvPr/>
            </p14:nvContentPartPr>
            <p14:xfrm>
              <a:off x="5754258" y="4961985"/>
              <a:ext cx="360" cy="360"/>
            </p14:xfrm>
          </p:contentPart>
        </mc:Choice>
        <mc:Fallback xmlns="">
          <p:pic>
            <p:nvPicPr>
              <p:cNvPr id="4" name="Ink 3">
                <a:extLst>
                  <a:ext uri="{FF2B5EF4-FFF2-40B4-BE49-F238E27FC236}">
                    <a16:creationId xmlns:a16="http://schemas.microsoft.com/office/drawing/2014/main" id="{59A48E12-70CC-3678-1CEA-BE944C103949}"/>
                  </a:ext>
                </a:extLst>
              </p:cNvPr>
              <p:cNvPicPr/>
              <p:nvPr/>
            </p:nvPicPr>
            <p:blipFill>
              <a:blip r:embed="rId3"/>
              <a:stretch>
                <a:fillRect/>
              </a:stretch>
            </p:blipFill>
            <p:spPr>
              <a:xfrm>
                <a:off x="5718258" y="4890345"/>
                <a:ext cx="72000" cy="144000"/>
              </a:xfrm>
              <a:prstGeom prst="rect">
                <a:avLst/>
              </a:prstGeom>
            </p:spPr>
          </p:pic>
        </mc:Fallback>
      </mc:AlternateContent>
      <p:pic>
        <p:nvPicPr>
          <p:cNvPr id="6" name="Picture 5">
            <a:extLst>
              <a:ext uri="{FF2B5EF4-FFF2-40B4-BE49-F238E27FC236}">
                <a16:creationId xmlns:a16="http://schemas.microsoft.com/office/drawing/2014/main" id="{41F855B5-09E0-3A1A-20E5-E5A417DDADFB}"/>
              </a:ext>
            </a:extLst>
          </p:cNvPr>
          <p:cNvPicPr>
            <a:picLocks noChangeAspect="1"/>
          </p:cNvPicPr>
          <p:nvPr/>
        </p:nvPicPr>
        <p:blipFill>
          <a:blip r:embed="rId4"/>
          <a:stretch>
            <a:fillRect/>
          </a:stretch>
        </p:blipFill>
        <p:spPr>
          <a:xfrm>
            <a:off x="6783934" y="4427754"/>
            <a:ext cx="4341266" cy="2289753"/>
          </a:xfrm>
          <a:prstGeom prst="rect">
            <a:avLst/>
          </a:prstGeom>
        </p:spPr>
      </p:pic>
    </p:spTree>
    <p:extLst>
      <p:ext uri="{BB962C8B-B14F-4D97-AF65-F5344CB8AC3E}">
        <p14:creationId xmlns:p14="http://schemas.microsoft.com/office/powerpoint/2010/main" val="346403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FFE97F-2ECF-F8B9-EE79-266AB38E058A}"/>
              </a:ext>
            </a:extLst>
          </p:cNvPr>
          <p:cNvPicPr>
            <a:picLocks noChangeAspect="1"/>
          </p:cNvPicPr>
          <p:nvPr/>
        </p:nvPicPr>
        <p:blipFill>
          <a:blip r:embed="rId2"/>
          <a:stretch>
            <a:fillRect/>
          </a:stretch>
        </p:blipFill>
        <p:spPr>
          <a:xfrm>
            <a:off x="604966" y="0"/>
            <a:ext cx="10982067" cy="6858000"/>
          </a:xfrm>
          <a:prstGeom prst="rect">
            <a:avLst/>
          </a:prstGeom>
        </p:spPr>
      </p:pic>
      <p:pic>
        <p:nvPicPr>
          <p:cNvPr id="7" name="Picture 6">
            <a:extLst>
              <a:ext uri="{FF2B5EF4-FFF2-40B4-BE49-F238E27FC236}">
                <a16:creationId xmlns:a16="http://schemas.microsoft.com/office/drawing/2014/main" id="{FA87836E-E517-BEE5-E9A7-4EB880941591}"/>
              </a:ext>
            </a:extLst>
          </p:cNvPr>
          <p:cNvPicPr>
            <a:picLocks noChangeAspect="1"/>
          </p:cNvPicPr>
          <p:nvPr/>
        </p:nvPicPr>
        <p:blipFill>
          <a:blip r:embed="rId3"/>
          <a:stretch>
            <a:fillRect/>
          </a:stretch>
        </p:blipFill>
        <p:spPr>
          <a:xfrm>
            <a:off x="8405847" y="1007814"/>
            <a:ext cx="2829320" cy="1114581"/>
          </a:xfrm>
          <a:prstGeom prst="rect">
            <a:avLst/>
          </a:prstGeom>
        </p:spPr>
      </p:pic>
      <p:pic>
        <p:nvPicPr>
          <p:cNvPr id="9" name="Picture 8">
            <a:extLst>
              <a:ext uri="{FF2B5EF4-FFF2-40B4-BE49-F238E27FC236}">
                <a16:creationId xmlns:a16="http://schemas.microsoft.com/office/drawing/2014/main" id="{C64FEE0D-4098-498E-8190-7D310355FA4F}"/>
              </a:ext>
            </a:extLst>
          </p:cNvPr>
          <p:cNvPicPr>
            <a:picLocks noChangeAspect="1"/>
          </p:cNvPicPr>
          <p:nvPr/>
        </p:nvPicPr>
        <p:blipFill>
          <a:blip r:embed="rId4"/>
          <a:stretch>
            <a:fillRect/>
          </a:stretch>
        </p:blipFill>
        <p:spPr>
          <a:xfrm>
            <a:off x="7978452" y="592026"/>
            <a:ext cx="3505689" cy="381053"/>
          </a:xfrm>
          <a:prstGeom prst="rect">
            <a:avLst/>
          </a:prstGeom>
        </p:spPr>
      </p:pic>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C840A8E5-42D1-6039-6F46-848812F4CDB9}"/>
                  </a:ext>
                </a:extLst>
              </p14:cNvPr>
              <p14:cNvContentPartPr/>
              <p14:nvPr/>
            </p14:nvContentPartPr>
            <p14:xfrm>
              <a:off x="2854818" y="6612225"/>
              <a:ext cx="1371600" cy="67320"/>
            </p14:xfrm>
          </p:contentPart>
        </mc:Choice>
        <mc:Fallback xmlns="">
          <p:pic>
            <p:nvPicPr>
              <p:cNvPr id="11" name="Ink 10">
                <a:extLst>
                  <a:ext uri="{FF2B5EF4-FFF2-40B4-BE49-F238E27FC236}">
                    <a16:creationId xmlns:a16="http://schemas.microsoft.com/office/drawing/2014/main" id="{C840A8E5-42D1-6039-6F46-848812F4CDB9}"/>
                  </a:ext>
                </a:extLst>
              </p:cNvPr>
              <p:cNvPicPr/>
              <p:nvPr/>
            </p:nvPicPr>
            <p:blipFill>
              <a:blip r:embed="rId6"/>
              <a:stretch>
                <a:fillRect/>
              </a:stretch>
            </p:blipFill>
            <p:spPr>
              <a:xfrm>
                <a:off x="2818818" y="6540225"/>
                <a:ext cx="14432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EA5FA069-9FD4-1111-7BA0-8D90E06AF620}"/>
                  </a:ext>
                </a:extLst>
              </p14:cNvPr>
              <p14:cNvContentPartPr/>
              <p14:nvPr/>
            </p14:nvContentPartPr>
            <p14:xfrm>
              <a:off x="2776338" y="6579465"/>
              <a:ext cx="1394280" cy="10800"/>
            </p14:xfrm>
          </p:contentPart>
        </mc:Choice>
        <mc:Fallback xmlns="">
          <p:pic>
            <p:nvPicPr>
              <p:cNvPr id="13" name="Ink 12">
                <a:extLst>
                  <a:ext uri="{FF2B5EF4-FFF2-40B4-BE49-F238E27FC236}">
                    <a16:creationId xmlns:a16="http://schemas.microsoft.com/office/drawing/2014/main" id="{EA5FA069-9FD4-1111-7BA0-8D90E06AF620}"/>
                  </a:ext>
                </a:extLst>
              </p:cNvPr>
              <p:cNvPicPr/>
              <p:nvPr/>
            </p:nvPicPr>
            <p:blipFill>
              <a:blip r:embed="rId8"/>
              <a:stretch>
                <a:fillRect/>
              </a:stretch>
            </p:blipFill>
            <p:spPr>
              <a:xfrm>
                <a:off x="2740698" y="6507465"/>
                <a:ext cx="14659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Ink 14">
                <a:extLst>
                  <a:ext uri="{FF2B5EF4-FFF2-40B4-BE49-F238E27FC236}">
                    <a16:creationId xmlns:a16="http://schemas.microsoft.com/office/drawing/2014/main" id="{39D05ED8-506E-5C6F-6208-B84FD888FBE2}"/>
                  </a:ext>
                </a:extLst>
              </p14:cNvPr>
              <p14:cNvContentPartPr/>
              <p14:nvPr/>
            </p14:nvContentPartPr>
            <p14:xfrm>
              <a:off x="2899098" y="6735345"/>
              <a:ext cx="1349280" cy="56160"/>
            </p14:xfrm>
          </p:contentPart>
        </mc:Choice>
        <mc:Fallback xmlns="">
          <p:pic>
            <p:nvPicPr>
              <p:cNvPr id="15" name="Ink 14">
                <a:extLst>
                  <a:ext uri="{FF2B5EF4-FFF2-40B4-BE49-F238E27FC236}">
                    <a16:creationId xmlns:a16="http://schemas.microsoft.com/office/drawing/2014/main" id="{39D05ED8-506E-5C6F-6208-B84FD888FBE2}"/>
                  </a:ext>
                </a:extLst>
              </p:cNvPr>
              <p:cNvPicPr/>
              <p:nvPr/>
            </p:nvPicPr>
            <p:blipFill>
              <a:blip r:embed="rId10"/>
              <a:stretch>
                <a:fillRect/>
              </a:stretch>
            </p:blipFill>
            <p:spPr>
              <a:xfrm>
                <a:off x="2863098" y="6663345"/>
                <a:ext cx="14209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Ink 16">
                <a:extLst>
                  <a:ext uri="{FF2B5EF4-FFF2-40B4-BE49-F238E27FC236}">
                    <a16:creationId xmlns:a16="http://schemas.microsoft.com/office/drawing/2014/main" id="{A4B38151-3108-A086-CA30-683ADFF1B672}"/>
                  </a:ext>
                </a:extLst>
              </p14:cNvPr>
              <p14:cNvContentPartPr/>
              <p14:nvPr/>
            </p14:nvContentPartPr>
            <p14:xfrm>
              <a:off x="1850778" y="5397181"/>
              <a:ext cx="1483560" cy="100440"/>
            </p14:xfrm>
          </p:contentPart>
        </mc:Choice>
        <mc:Fallback xmlns="">
          <p:pic>
            <p:nvPicPr>
              <p:cNvPr id="17" name="Ink 16">
                <a:extLst>
                  <a:ext uri="{FF2B5EF4-FFF2-40B4-BE49-F238E27FC236}">
                    <a16:creationId xmlns:a16="http://schemas.microsoft.com/office/drawing/2014/main" id="{A4B38151-3108-A086-CA30-683ADFF1B672}"/>
                  </a:ext>
                </a:extLst>
              </p:cNvPr>
              <p:cNvPicPr/>
              <p:nvPr/>
            </p:nvPicPr>
            <p:blipFill>
              <a:blip r:embed="rId12"/>
              <a:stretch>
                <a:fillRect/>
              </a:stretch>
            </p:blipFill>
            <p:spPr>
              <a:xfrm>
                <a:off x="1814778" y="5325181"/>
                <a:ext cx="15552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 name="Ink 18">
                <a:extLst>
                  <a:ext uri="{FF2B5EF4-FFF2-40B4-BE49-F238E27FC236}">
                    <a16:creationId xmlns:a16="http://schemas.microsoft.com/office/drawing/2014/main" id="{0A4F6235-F32A-B126-E5E3-C8EBF76054CA}"/>
                  </a:ext>
                </a:extLst>
              </p14:cNvPr>
              <p14:cNvContentPartPr/>
              <p14:nvPr/>
            </p14:nvContentPartPr>
            <p14:xfrm>
              <a:off x="1348938" y="5798581"/>
              <a:ext cx="1305000" cy="66600"/>
            </p14:xfrm>
          </p:contentPart>
        </mc:Choice>
        <mc:Fallback xmlns="">
          <p:pic>
            <p:nvPicPr>
              <p:cNvPr id="19" name="Ink 18">
                <a:extLst>
                  <a:ext uri="{FF2B5EF4-FFF2-40B4-BE49-F238E27FC236}">
                    <a16:creationId xmlns:a16="http://schemas.microsoft.com/office/drawing/2014/main" id="{0A4F6235-F32A-B126-E5E3-C8EBF76054CA}"/>
                  </a:ext>
                </a:extLst>
              </p:cNvPr>
              <p:cNvPicPr/>
              <p:nvPr/>
            </p:nvPicPr>
            <p:blipFill>
              <a:blip r:embed="rId14"/>
              <a:stretch>
                <a:fillRect/>
              </a:stretch>
            </p:blipFill>
            <p:spPr>
              <a:xfrm>
                <a:off x="1312938" y="5726941"/>
                <a:ext cx="1376640" cy="210240"/>
              </a:xfrm>
              <a:prstGeom prst="rect">
                <a:avLst/>
              </a:prstGeom>
            </p:spPr>
          </p:pic>
        </mc:Fallback>
      </mc:AlternateContent>
      <p:pic>
        <p:nvPicPr>
          <p:cNvPr id="21" name="Picture 20">
            <a:extLst>
              <a:ext uri="{FF2B5EF4-FFF2-40B4-BE49-F238E27FC236}">
                <a16:creationId xmlns:a16="http://schemas.microsoft.com/office/drawing/2014/main" id="{D3C51749-B55B-18CF-CD51-135E982920BE}"/>
              </a:ext>
            </a:extLst>
          </p:cNvPr>
          <p:cNvPicPr>
            <a:picLocks noChangeAspect="1"/>
          </p:cNvPicPr>
          <p:nvPr/>
        </p:nvPicPr>
        <p:blipFill>
          <a:blip r:embed="rId15"/>
          <a:stretch>
            <a:fillRect/>
          </a:stretch>
        </p:blipFill>
        <p:spPr>
          <a:xfrm>
            <a:off x="8405847" y="2122395"/>
            <a:ext cx="2981741" cy="3124636"/>
          </a:xfrm>
          <a:prstGeom prst="rect">
            <a:avLst/>
          </a:prstGeom>
        </p:spPr>
      </p:pic>
      <p:pic>
        <p:nvPicPr>
          <p:cNvPr id="23" name="Picture 22">
            <a:extLst>
              <a:ext uri="{FF2B5EF4-FFF2-40B4-BE49-F238E27FC236}">
                <a16:creationId xmlns:a16="http://schemas.microsoft.com/office/drawing/2014/main" id="{FE9CBCF4-EEDB-F908-243D-6F10AC179954}"/>
              </a:ext>
            </a:extLst>
          </p:cNvPr>
          <p:cNvPicPr>
            <a:picLocks noChangeAspect="1"/>
          </p:cNvPicPr>
          <p:nvPr/>
        </p:nvPicPr>
        <p:blipFill>
          <a:blip r:embed="rId16"/>
          <a:stretch>
            <a:fillRect/>
          </a:stretch>
        </p:blipFill>
        <p:spPr>
          <a:xfrm>
            <a:off x="5835937" y="6499557"/>
            <a:ext cx="6287602" cy="263868"/>
          </a:xfrm>
          <a:prstGeom prst="rect">
            <a:avLst/>
          </a:prstGeom>
        </p:spPr>
      </p:pic>
    </p:spTree>
    <p:extLst>
      <p:ext uri="{BB962C8B-B14F-4D97-AF65-F5344CB8AC3E}">
        <p14:creationId xmlns:p14="http://schemas.microsoft.com/office/powerpoint/2010/main" val="338165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263EB4-E4DD-FC46-0E00-4B5C9E46760C}"/>
              </a:ext>
            </a:extLst>
          </p:cNvPr>
          <p:cNvPicPr>
            <a:picLocks noChangeAspect="1"/>
          </p:cNvPicPr>
          <p:nvPr/>
        </p:nvPicPr>
        <p:blipFill>
          <a:blip r:embed="rId2"/>
          <a:stretch>
            <a:fillRect/>
          </a:stretch>
        </p:blipFill>
        <p:spPr>
          <a:xfrm>
            <a:off x="0" y="91487"/>
            <a:ext cx="6887536" cy="5649113"/>
          </a:xfrm>
          <a:prstGeom prst="rect">
            <a:avLst/>
          </a:prstGeom>
        </p:spPr>
      </p:pic>
      <p:pic>
        <p:nvPicPr>
          <p:cNvPr id="7" name="Picture 6">
            <a:extLst>
              <a:ext uri="{FF2B5EF4-FFF2-40B4-BE49-F238E27FC236}">
                <a16:creationId xmlns:a16="http://schemas.microsoft.com/office/drawing/2014/main" id="{1C8493C4-63C4-D1B5-DFCC-BCFD99896CB9}"/>
              </a:ext>
            </a:extLst>
          </p:cNvPr>
          <p:cNvPicPr>
            <a:picLocks noChangeAspect="1"/>
          </p:cNvPicPr>
          <p:nvPr/>
        </p:nvPicPr>
        <p:blipFill>
          <a:blip r:embed="rId3"/>
          <a:stretch>
            <a:fillRect/>
          </a:stretch>
        </p:blipFill>
        <p:spPr>
          <a:xfrm>
            <a:off x="6652428" y="1414473"/>
            <a:ext cx="5413191" cy="2605384"/>
          </a:xfrm>
          <a:prstGeom prst="rect">
            <a:avLst/>
          </a:prstGeom>
        </p:spPr>
      </p:pic>
      <p:pic>
        <p:nvPicPr>
          <p:cNvPr id="9" name="Picture 8">
            <a:extLst>
              <a:ext uri="{FF2B5EF4-FFF2-40B4-BE49-F238E27FC236}">
                <a16:creationId xmlns:a16="http://schemas.microsoft.com/office/drawing/2014/main" id="{56FE749E-98B5-F682-2B25-14620FA5C85F}"/>
              </a:ext>
            </a:extLst>
          </p:cNvPr>
          <p:cNvPicPr>
            <a:picLocks noChangeAspect="1"/>
          </p:cNvPicPr>
          <p:nvPr/>
        </p:nvPicPr>
        <p:blipFill>
          <a:blip r:embed="rId4"/>
          <a:stretch>
            <a:fillRect/>
          </a:stretch>
        </p:blipFill>
        <p:spPr>
          <a:xfrm>
            <a:off x="8381474" y="290366"/>
            <a:ext cx="2543530" cy="1124107"/>
          </a:xfrm>
          <a:prstGeom prst="rect">
            <a:avLst/>
          </a:prstGeom>
        </p:spPr>
      </p:pic>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990B7AE2-6710-77E3-2D1C-4DB25F4DFD07}"/>
                  </a:ext>
                </a:extLst>
              </p14:cNvPr>
              <p14:cNvContentPartPr/>
              <p14:nvPr/>
            </p14:nvContentPartPr>
            <p14:xfrm>
              <a:off x="713538" y="4181145"/>
              <a:ext cx="4561200" cy="720"/>
            </p14:xfrm>
          </p:contentPart>
        </mc:Choice>
        <mc:Fallback xmlns="">
          <p:pic>
            <p:nvPicPr>
              <p:cNvPr id="11" name="Ink 10">
                <a:extLst>
                  <a:ext uri="{FF2B5EF4-FFF2-40B4-BE49-F238E27FC236}">
                    <a16:creationId xmlns:a16="http://schemas.microsoft.com/office/drawing/2014/main" id="{990B7AE2-6710-77E3-2D1C-4DB25F4DFD07}"/>
                  </a:ext>
                </a:extLst>
              </p:cNvPr>
              <p:cNvPicPr/>
              <p:nvPr/>
            </p:nvPicPr>
            <p:blipFill>
              <a:blip r:embed="rId6"/>
              <a:stretch>
                <a:fillRect/>
              </a:stretch>
            </p:blipFill>
            <p:spPr>
              <a:xfrm>
                <a:off x="677538" y="4037145"/>
                <a:ext cx="46328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5A6E6744-E655-0E5C-1131-37D0A3C6179C}"/>
                  </a:ext>
                </a:extLst>
              </p14:cNvPr>
              <p14:cNvContentPartPr/>
              <p14:nvPr/>
            </p14:nvContentPartPr>
            <p14:xfrm>
              <a:off x="2921058" y="3664185"/>
              <a:ext cx="196200" cy="48960"/>
            </p14:xfrm>
          </p:contentPart>
        </mc:Choice>
        <mc:Fallback xmlns="">
          <p:pic>
            <p:nvPicPr>
              <p:cNvPr id="12" name="Ink 11">
                <a:extLst>
                  <a:ext uri="{FF2B5EF4-FFF2-40B4-BE49-F238E27FC236}">
                    <a16:creationId xmlns:a16="http://schemas.microsoft.com/office/drawing/2014/main" id="{5A6E6744-E655-0E5C-1131-37D0A3C6179C}"/>
                  </a:ext>
                </a:extLst>
              </p:cNvPr>
              <p:cNvPicPr/>
              <p:nvPr/>
            </p:nvPicPr>
            <p:blipFill>
              <a:blip r:embed="rId8"/>
              <a:stretch>
                <a:fillRect/>
              </a:stretch>
            </p:blipFill>
            <p:spPr>
              <a:xfrm>
                <a:off x="2885418" y="3592545"/>
                <a:ext cx="2678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Ink 13">
                <a:extLst>
                  <a:ext uri="{FF2B5EF4-FFF2-40B4-BE49-F238E27FC236}">
                    <a16:creationId xmlns:a16="http://schemas.microsoft.com/office/drawing/2014/main" id="{16EC0BA2-0F47-C59B-7D08-5C86D47B3CED}"/>
                  </a:ext>
                </a:extLst>
              </p14:cNvPr>
              <p14:cNvContentPartPr/>
              <p14:nvPr/>
            </p14:nvContentPartPr>
            <p14:xfrm>
              <a:off x="3523698" y="4537905"/>
              <a:ext cx="2990160" cy="100800"/>
            </p14:xfrm>
          </p:contentPart>
        </mc:Choice>
        <mc:Fallback xmlns="">
          <p:pic>
            <p:nvPicPr>
              <p:cNvPr id="14" name="Ink 13">
                <a:extLst>
                  <a:ext uri="{FF2B5EF4-FFF2-40B4-BE49-F238E27FC236}">
                    <a16:creationId xmlns:a16="http://schemas.microsoft.com/office/drawing/2014/main" id="{16EC0BA2-0F47-C59B-7D08-5C86D47B3CED}"/>
                  </a:ext>
                </a:extLst>
              </p:cNvPr>
              <p:cNvPicPr/>
              <p:nvPr/>
            </p:nvPicPr>
            <p:blipFill>
              <a:blip r:embed="rId10"/>
              <a:stretch>
                <a:fillRect/>
              </a:stretch>
            </p:blipFill>
            <p:spPr>
              <a:xfrm>
                <a:off x="3487698" y="4466265"/>
                <a:ext cx="306180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 name="Ink 15">
                <a:extLst>
                  <a:ext uri="{FF2B5EF4-FFF2-40B4-BE49-F238E27FC236}">
                    <a16:creationId xmlns:a16="http://schemas.microsoft.com/office/drawing/2014/main" id="{3E83E2D6-BDA5-D7D3-305B-7A04512537FE}"/>
                  </a:ext>
                </a:extLst>
              </p14:cNvPr>
              <p14:cNvContentPartPr/>
              <p14:nvPr/>
            </p14:nvContentPartPr>
            <p14:xfrm>
              <a:off x="3501378" y="4616385"/>
              <a:ext cx="2999520" cy="22320"/>
            </p14:xfrm>
          </p:contentPart>
        </mc:Choice>
        <mc:Fallback xmlns="">
          <p:pic>
            <p:nvPicPr>
              <p:cNvPr id="16" name="Ink 15">
                <a:extLst>
                  <a:ext uri="{FF2B5EF4-FFF2-40B4-BE49-F238E27FC236}">
                    <a16:creationId xmlns:a16="http://schemas.microsoft.com/office/drawing/2014/main" id="{3E83E2D6-BDA5-D7D3-305B-7A04512537FE}"/>
                  </a:ext>
                </a:extLst>
              </p:cNvPr>
              <p:cNvPicPr/>
              <p:nvPr/>
            </p:nvPicPr>
            <p:blipFill>
              <a:blip r:embed="rId12"/>
              <a:stretch>
                <a:fillRect/>
              </a:stretch>
            </p:blipFill>
            <p:spPr>
              <a:xfrm>
                <a:off x="3465738" y="4544385"/>
                <a:ext cx="30711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Ink 17">
                <a:extLst>
                  <a:ext uri="{FF2B5EF4-FFF2-40B4-BE49-F238E27FC236}">
                    <a16:creationId xmlns:a16="http://schemas.microsoft.com/office/drawing/2014/main" id="{1D97C375-3121-A6F4-5899-969B1282E483}"/>
                  </a:ext>
                </a:extLst>
              </p14:cNvPr>
              <p14:cNvContentPartPr/>
              <p14:nvPr/>
            </p14:nvContentPartPr>
            <p14:xfrm>
              <a:off x="1315458" y="5051265"/>
              <a:ext cx="2509560" cy="56160"/>
            </p14:xfrm>
          </p:contentPart>
        </mc:Choice>
        <mc:Fallback xmlns="">
          <p:pic>
            <p:nvPicPr>
              <p:cNvPr id="18" name="Ink 17">
                <a:extLst>
                  <a:ext uri="{FF2B5EF4-FFF2-40B4-BE49-F238E27FC236}">
                    <a16:creationId xmlns:a16="http://schemas.microsoft.com/office/drawing/2014/main" id="{1D97C375-3121-A6F4-5899-969B1282E483}"/>
                  </a:ext>
                </a:extLst>
              </p:cNvPr>
              <p:cNvPicPr/>
              <p:nvPr/>
            </p:nvPicPr>
            <p:blipFill>
              <a:blip r:embed="rId14"/>
              <a:stretch>
                <a:fillRect/>
              </a:stretch>
            </p:blipFill>
            <p:spPr>
              <a:xfrm>
                <a:off x="1279458" y="4979265"/>
                <a:ext cx="2581200" cy="199800"/>
              </a:xfrm>
              <a:prstGeom prst="rect">
                <a:avLst/>
              </a:prstGeom>
            </p:spPr>
          </p:pic>
        </mc:Fallback>
      </mc:AlternateContent>
      <p:pic>
        <p:nvPicPr>
          <p:cNvPr id="20" name="Picture 19">
            <a:extLst>
              <a:ext uri="{FF2B5EF4-FFF2-40B4-BE49-F238E27FC236}">
                <a16:creationId xmlns:a16="http://schemas.microsoft.com/office/drawing/2014/main" id="{DD7CC89A-ACE2-BE70-FB11-8CCF0834D7ED}"/>
              </a:ext>
            </a:extLst>
          </p:cNvPr>
          <p:cNvPicPr>
            <a:picLocks noChangeAspect="1"/>
          </p:cNvPicPr>
          <p:nvPr/>
        </p:nvPicPr>
        <p:blipFill>
          <a:blip r:embed="rId15"/>
          <a:stretch>
            <a:fillRect/>
          </a:stretch>
        </p:blipFill>
        <p:spPr>
          <a:xfrm>
            <a:off x="7390130" y="4140835"/>
            <a:ext cx="4302036" cy="2605384"/>
          </a:xfrm>
          <a:prstGeom prst="rect">
            <a:avLst/>
          </a:prstGeom>
        </p:spPr>
      </p:pic>
    </p:spTree>
    <p:extLst>
      <p:ext uri="{BB962C8B-B14F-4D97-AF65-F5344CB8AC3E}">
        <p14:creationId xmlns:p14="http://schemas.microsoft.com/office/powerpoint/2010/main" val="94538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69BC6-C0AD-A27F-1E91-FE0D81203AA3}"/>
              </a:ext>
            </a:extLst>
          </p:cNvPr>
          <p:cNvSpPr>
            <a:spLocks noGrp="1"/>
          </p:cNvSpPr>
          <p:nvPr>
            <p:ph type="title"/>
          </p:nvPr>
        </p:nvSpPr>
        <p:spPr>
          <a:xfrm>
            <a:off x="1066800" y="0"/>
            <a:ext cx="10058400" cy="1371600"/>
          </a:xfrm>
        </p:spPr>
        <p:txBody>
          <a:bodyPr/>
          <a:lstStyle/>
          <a:p>
            <a:r>
              <a:rPr lang="en-AU" dirty="0"/>
              <a:t>Transformation steps on CAS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8CBA464-647C-BFD0-91DD-B9F775678810}"/>
                  </a:ext>
                </a:extLst>
              </p:cNvPr>
              <p:cNvSpPr>
                <a:spLocks noGrp="1"/>
              </p:cNvSpPr>
              <p:nvPr>
                <p:ph idx="1"/>
              </p:nvPr>
            </p:nvSpPr>
            <p:spPr>
              <a:xfrm>
                <a:off x="412595" y="1108620"/>
                <a:ext cx="11418849" cy="5437146"/>
              </a:xfrm>
            </p:spPr>
            <p:txBody>
              <a:bodyPr>
                <a:normAutofit/>
              </a:bodyPr>
              <a:lstStyle/>
              <a:p>
                <a:r>
                  <a:rPr lang="en-AU" sz="3600" dirty="0">
                    <a:solidFill>
                      <a:srgbClr val="0070C0"/>
                    </a:solidFill>
                  </a:rPr>
                  <a:t>ctrl+n  4  </a:t>
                </a:r>
                <a:r>
                  <a:rPr lang="en-AU" sz="3600" dirty="0"/>
                  <a:t>Enter data for EV RV with names</a:t>
                </a:r>
              </a:p>
              <a:p>
                <a:r>
                  <a:rPr lang="en-AU" sz="3600" dirty="0">
                    <a:solidFill>
                      <a:srgbClr val="0070C0"/>
                    </a:solidFill>
                  </a:rPr>
                  <a:t>ctrl+i  5 </a:t>
                </a:r>
                <a:r>
                  <a:rPr lang="en-AU" sz="3600" dirty="0"/>
                  <a:t>original scatter plot by choosing EV RV names on x &amp; y axis. </a:t>
                </a:r>
                <a:r>
                  <a:rPr lang="en-AU" sz="3600" dirty="0">
                    <a:solidFill>
                      <a:srgbClr val="0070C0"/>
                    </a:solidFill>
                  </a:rPr>
                  <a:t>Menu 4 6 2 </a:t>
                </a:r>
                <a:r>
                  <a:rPr lang="en-AU" sz="3600" dirty="0"/>
                  <a:t>to show equation &amp; </a:t>
                </a:r>
                <a14:m>
                  <m:oMath xmlns:m="http://schemas.openxmlformats.org/officeDocument/2006/math">
                    <m:sSup>
                      <m:sSupPr>
                        <m:ctrlPr>
                          <a:rPr lang="en-AU" sz="3600" i="1" dirty="0" smtClean="0">
                            <a:solidFill>
                              <a:srgbClr val="836967"/>
                            </a:solidFill>
                            <a:latin typeface="Cambria Math" panose="02040503050406030204" pitchFamily="18" charset="0"/>
                          </a:rPr>
                        </m:ctrlPr>
                      </m:sSupPr>
                      <m:e>
                        <m:r>
                          <a:rPr lang="en-AU" sz="3600" i="1" dirty="0" smtClean="0">
                            <a:latin typeface="Cambria Math" panose="02040503050406030204" pitchFamily="18" charset="0"/>
                          </a:rPr>
                          <m:t>𝑟</m:t>
                        </m:r>
                      </m:e>
                      <m:sup>
                        <m:r>
                          <a:rPr lang="en-AU" sz="3600" i="0" dirty="0" smtClean="0">
                            <a:latin typeface="Cambria Math" panose="02040503050406030204" pitchFamily="18" charset="0"/>
                          </a:rPr>
                          <m:t>2</m:t>
                        </m:r>
                      </m:sup>
                    </m:sSup>
                    <m:r>
                      <a:rPr lang="en-AU" sz="3600" b="0" i="1" dirty="0" smtClean="0">
                        <a:latin typeface="Cambria Math" panose="02040503050406030204" pitchFamily="18" charset="0"/>
                      </a:rPr>
                      <m:t>.</m:t>
                    </m:r>
                  </m:oMath>
                </a14:m>
                <a:endParaRPr lang="en-AU" sz="3600" dirty="0"/>
              </a:p>
              <a:p>
                <a:r>
                  <a:rPr lang="en-AU" sz="3600" dirty="0"/>
                  <a:t>Check transform options with the picture on top.</a:t>
                </a:r>
              </a:p>
              <a:p>
                <a:r>
                  <a:rPr lang="en-AU" sz="3600" dirty="0"/>
                  <a:t>Go back to Lists and spreadsheets to do reciprocal square log calculation with column names like </a:t>
                </a:r>
                <a:r>
                  <a:rPr lang="en-AU" sz="3600" dirty="0" err="1"/>
                  <a:t>xsqu</a:t>
                </a:r>
                <a:r>
                  <a:rPr lang="en-AU" sz="3600" dirty="0"/>
                  <a:t> </a:t>
                </a:r>
                <a:r>
                  <a:rPr lang="en-AU" sz="3600" dirty="0" err="1"/>
                  <a:t>xrec</a:t>
                </a:r>
                <a:r>
                  <a:rPr lang="en-AU" sz="3600" dirty="0"/>
                  <a:t> </a:t>
                </a:r>
                <a:r>
                  <a:rPr lang="en-AU" sz="3600" dirty="0" err="1"/>
                  <a:t>xlog</a:t>
                </a:r>
                <a:r>
                  <a:rPr lang="en-AU" sz="3600" dirty="0"/>
                  <a:t> </a:t>
                </a:r>
                <a:r>
                  <a:rPr lang="en-AU" sz="3600" dirty="0" err="1"/>
                  <a:t>ysqu</a:t>
                </a:r>
                <a:r>
                  <a:rPr lang="en-AU" sz="3600" dirty="0"/>
                  <a:t> etc.</a:t>
                </a:r>
              </a:p>
              <a:p>
                <a:r>
                  <a:rPr lang="en-AU" sz="3600" dirty="0">
                    <a:solidFill>
                      <a:srgbClr val="0070C0"/>
                    </a:solidFill>
                  </a:rPr>
                  <a:t>ctrl+i  5 </a:t>
                </a:r>
                <a:r>
                  <a:rPr lang="en-AU" sz="3600" dirty="0"/>
                  <a:t>to insert new pages for transformation scatter plot. </a:t>
                </a:r>
                <a:r>
                  <a:rPr lang="en-AU" sz="3600" dirty="0">
                    <a:solidFill>
                      <a:srgbClr val="0070C0"/>
                    </a:solidFill>
                  </a:rPr>
                  <a:t>Menu 4 6 2 </a:t>
                </a:r>
                <a:r>
                  <a:rPr lang="en-AU" sz="3600" dirty="0"/>
                  <a:t>to show transformation equation &amp; </a:t>
                </a:r>
                <a14:m>
                  <m:oMath xmlns:m="http://schemas.openxmlformats.org/officeDocument/2006/math">
                    <m:sSup>
                      <m:sSupPr>
                        <m:ctrlPr>
                          <a:rPr lang="en-AU" sz="3600" i="1" dirty="0" smtClean="0">
                            <a:solidFill>
                              <a:srgbClr val="836967"/>
                            </a:solidFill>
                            <a:latin typeface="Cambria Math" panose="02040503050406030204" pitchFamily="18" charset="0"/>
                          </a:rPr>
                        </m:ctrlPr>
                      </m:sSupPr>
                      <m:e>
                        <m:r>
                          <a:rPr lang="en-AU" sz="3600" i="1" dirty="0" smtClean="0">
                            <a:latin typeface="Cambria Math" panose="02040503050406030204" pitchFamily="18" charset="0"/>
                          </a:rPr>
                          <m:t>𝑟</m:t>
                        </m:r>
                      </m:e>
                      <m:sup>
                        <m:r>
                          <a:rPr lang="en-AU" sz="3600" i="0" dirty="0" smtClean="0">
                            <a:latin typeface="Cambria Math" panose="02040503050406030204" pitchFamily="18" charset="0"/>
                          </a:rPr>
                          <m:t>2</m:t>
                        </m:r>
                      </m:sup>
                    </m:sSup>
                    <m:r>
                      <a:rPr lang="en-AU" sz="3600" b="0" i="1" dirty="0" smtClean="0">
                        <a:latin typeface="Cambria Math" panose="02040503050406030204" pitchFamily="18" charset="0"/>
                      </a:rPr>
                      <m:t>.</m:t>
                    </m:r>
                  </m:oMath>
                </a14:m>
                <a:endParaRPr lang="en-AU" sz="3600" dirty="0"/>
              </a:p>
              <a:p>
                <a:endParaRPr lang="en-AU" sz="3600" dirty="0"/>
              </a:p>
              <a:p>
                <a:endParaRPr lang="en-AU" sz="3600" dirty="0"/>
              </a:p>
              <a:p>
                <a:endParaRPr lang="en-AU" sz="3600" dirty="0"/>
              </a:p>
            </p:txBody>
          </p:sp>
        </mc:Choice>
        <mc:Fallback xmlns="">
          <p:sp>
            <p:nvSpPr>
              <p:cNvPr id="3" name="Content Placeholder 2">
                <a:extLst>
                  <a:ext uri="{FF2B5EF4-FFF2-40B4-BE49-F238E27FC236}">
                    <a16:creationId xmlns:a16="http://schemas.microsoft.com/office/drawing/2014/main" id="{58CBA464-647C-BFD0-91DD-B9F775678810}"/>
                  </a:ext>
                </a:extLst>
              </p:cNvPr>
              <p:cNvSpPr>
                <a:spLocks noGrp="1" noRot="1" noChangeAspect="1" noMove="1" noResize="1" noEditPoints="1" noAdjustHandles="1" noChangeArrowheads="1" noChangeShapeType="1" noTextEdit="1"/>
              </p:cNvSpPr>
              <p:nvPr>
                <p:ph idx="1"/>
              </p:nvPr>
            </p:nvSpPr>
            <p:spPr>
              <a:xfrm>
                <a:off x="412595" y="1108620"/>
                <a:ext cx="11418849" cy="5437146"/>
              </a:xfrm>
              <a:blipFill>
                <a:blip r:embed="rId2"/>
                <a:stretch>
                  <a:fillRect l="-1495" t="-1457" r="-534" b="-2466"/>
                </a:stretch>
              </a:blipFill>
            </p:spPr>
            <p:txBody>
              <a:bodyPr/>
              <a:lstStyle/>
              <a:p>
                <a:r>
                  <a:rPr lang="en-AU">
                    <a:noFill/>
                  </a:rPr>
                  <a:t> </a:t>
                </a:r>
              </a:p>
            </p:txBody>
          </p:sp>
        </mc:Fallback>
      </mc:AlternateContent>
      <p:pic>
        <p:nvPicPr>
          <p:cNvPr id="5" name="Picture 4">
            <a:extLst>
              <a:ext uri="{FF2B5EF4-FFF2-40B4-BE49-F238E27FC236}">
                <a16:creationId xmlns:a16="http://schemas.microsoft.com/office/drawing/2014/main" id="{5950D1B5-FFCB-0B48-3E67-87C8CEC9ADA7}"/>
              </a:ext>
            </a:extLst>
          </p:cNvPr>
          <p:cNvPicPr>
            <a:picLocks noChangeAspect="1"/>
          </p:cNvPicPr>
          <p:nvPr/>
        </p:nvPicPr>
        <p:blipFill>
          <a:blip r:embed="rId3"/>
          <a:stretch>
            <a:fillRect/>
          </a:stretch>
        </p:blipFill>
        <p:spPr>
          <a:xfrm>
            <a:off x="9778387" y="80700"/>
            <a:ext cx="2142267" cy="1836900"/>
          </a:xfrm>
          <a:prstGeom prst="rect">
            <a:avLst/>
          </a:prstGeom>
        </p:spPr>
      </p:pic>
    </p:spTree>
    <p:extLst>
      <p:ext uri="{BB962C8B-B14F-4D97-AF65-F5344CB8AC3E}">
        <p14:creationId xmlns:p14="http://schemas.microsoft.com/office/powerpoint/2010/main" val="977219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C80FA05-3DE9-F4CD-3F33-B9C78D446991}"/>
              </a:ext>
            </a:extLst>
          </p:cNvPr>
          <p:cNvGraphicFramePr>
            <a:graphicFrameLocks noGrp="1"/>
          </p:cNvGraphicFramePr>
          <p:nvPr>
            <p:extLst>
              <p:ext uri="{D42A27DB-BD31-4B8C-83A1-F6EECF244321}">
                <p14:modId xmlns:p14="http://schemas.microsoft.com/office/powerpoint/2010/main" val="2171386794"/>
              </p:ext>
            </p:extLst>
          </p:nvPr>
        </p:nvGraphicFramePr>
        <p:xfrm>
          <a:off x="0" y="840107"/>
          <a:ext cx="12084198" cy="370840"/>
        </p:xfrm>
        <a:graphic>
          <a:graphicData uri="http://schemas.openxmlformats.org/drawingml/2006/table">
            <a:tbl>
              <a:tblPr firstRow="1" bandRow="1">
                <a:tableStyleId>{5C22544A-7EE6-4342-B048-85BDC9FD1C3A}</a:tableStyleId>
              </a:tblPr>
              <a:tblGrid>
                <a:gridCol w="575438">
                  <a:extLst>
                    <a:ext uri="{9D8B030D-6E8A-4147-A177-3AD203B41FA5}">
                      <a16:colId xmlns:a16="http://schemas.microsoft.com/office/drawing/2014/main" val="3614350024"/>
                    </a:ext>
                  </a:extLst>
                </a:gridCol>
                <a:gridCol w="575438">
                  <a:extLst>
                    <a:ext uri="{9D8B030D-6E8A-4147-A177-3AD203B41FA5}">
                      <a16:colId xmlns:a16="http://schemas.microsoft.com/office/drawing/2014/main" val="3714000224"/>
                    </a:ext>
                  </a:extLst>
                </a:gridCol>
                <a:gridCol w="575438">
                  <a:extLst>
                    <a:ext uri="{9D8B030D-6E8A-4147-A177-3AD203B41FA5}">
                      <a16:colId xmlns:a16="http://schemas.microsoft.com/office/drawing/2014/main" val="4141636176"/>
                    </a:ext>
                  </a:extLst>
                </a:gridCol>
                <a:gridCol w="575438">
                  <a:extLst>
                    <a:ext uri="{9D8B030D-6E8A-4147-A177-3AD203B41FA5}">
                      <a16:colId xmlns:a16="http://schemas.microsoft.com/office/drawing/2014/main" val="904085353"/>
                    </a:ext>
                  </a:extLst>
                </a:gridCol>
                <a:gridCol w="575438">
                  <a:extLst>
                    <a:ext uri="{9D8B030D-6E8A-4147-A177-3AD203B41FA5}">
                      <a16:colId xmlns:a16="http://schemas.microsoft.com/office/drawing/2014/main" val="1728123344"/>
                    </a:ext>
                  </a:extLst>
                </a:gridCol>
                <a:gridCol w="575438">
                  <a:extLst>
                    <a:ext uri="{9D8B030D-6E8A-4147-A177-3AD203B41FA5}">
                      <a16:colId xmlns:a16="http://schemas.microsoft.com/office/drawing/2014/main" val="605687409"/>
                    </a:ext>
                  </a:extLst>
                </a:gridCol>
                <a:gridCol w="575438">
                  <a:extLst>
                    <a:ext uri="{9D8B030D-6E8A-4147-A177-3AD203B41FA5}">
                      <a16:colId xmlns:a16="http://schemas.microsoft.com/office/drawing/2014/main" val="824358638"/>
                    </a:ext>
                  </a:extLst>
                </a:gridCol>
                <a:gridCol w="575438">
                  <a:extLst>
                    <a:ext uri="{9D8B030D-6E8A-4147-A177-3AD203B41FA5}">
                      <a16:colId xmlns:a16="http://schemas.microsoft.com/office/drawing/2014/main" val="1946048456"/>
                    </a:ext>
                  </a:extLst>
                </a:gridCol>
                <a:gridCol w="575438">
                  <a:extLst>
                    <a:ext uri="{9D8B030D-6E8A-4147-A177-3AD203B41FA5}">
                      <a16:colId xmlns:a16="http://schemas.microsoft.com/office/drawing/2014/main" val="3535485329"/>
                    </a:ext>
                  </a:extLst>
                </a:gridCol>
                <a:gridCol w="575438">
                  <a:extLst>
                    <a:ext uri="{9D8B030D-6E8A-4147-A177-3AD203B41FA5}">
                      <a16:colId xmlns:a16="http://schemas.microsoft.com/office/drawing/2014/main" val="3032310125"/>
                    </a:ext>
                  </a:extLst>
                </a:gridCol>
                <a:gridCol w="575438">
                  <a:extLst>
                    <a:ext uri="{9D8B030D-6E8A-4147-A177-3AD203B41FA5}">
                      <a16:colId xmlns:a16="http://schemas.microsoft.com/office/drawing/2014/main" val="4092180568"/>
                    </a:ext>
                  </a:extLst>
                </a:gridCol>
                <a:gridCol w="575438">
                  <a:extLst>
                    <a:ext uri="{9D8B030D-6E8A-4147-A177-3AD203B41FA5}">
                      <a16:colId xmlns:a16="http://schemas.microsoft.com/office/drawing/2014/main" val="2997289565"/>
                    </a:ext>
                  </a:extLst>
                </a:gridCol>
                <a:gridCol w="575438">
                  <a:extLst>
                    <a:ext uri="{9D8B030D-6E8A-4147-A177-3AD203B41FA5}">
                      <a16:colId xmlns:a16="http://schemas.microsoft.com/office/drawing/2014/main" val="4278136971"/>
                    </a:ext>
                  </a:extLst>
                </a:gridCol>
                <a:gridCol w="575438">
                  <a:extLst>
                    <a:ext uri="{9D8B030D-6E8A-4147-A177-3AD203B41FA5}">
                      <a16:colId xmlns:a16="http://schemas.microsoft.com/office/drawing/2014/main" val="2217976404"/>
                    </a:ext>
                  </a:extLst>
                </a:gridCol>
                <a:gridCol w="575438">
                  <a:extLst>
                    <a:ext uri="{9D8B030D-6E8A-4147-A177-3AD203B41FA5}">
                      <a16:colId xmlns:a16="http://schemas.microsoft.com/office/drawing/2014/main" val="310659009"/>
                    </a:ext>
                  </a:extLst>
                </a:gridCol>
                <a:gridCol w="575438">
                  <a:extLst>
                    <a:ext uri="{9D8B030D-6E8A-4147-A177-3AD203B41FA5}">
                      <a16:colId xmlns:a16="http://schemas.microsoft.com/office/drawing/2014/main" val="577935689"/>
                    </a:ext>
                  </a:extLst>
                </a:gridCol>
                <a:gridCol w="575438">
                  <a:extLst>
                    <a:ext uri="{9D8B030D-6E8A-4147-A177-3AD203B41FA5}">
                      <a16:colId xmlns:a16="http://schemas.microsoft.com/office/drawing/2014/main" val="3128237189"/>
                    </a:ext>
                  </a:extLst>
                </a:gridCol>
                <a:gridCol w="575438">
                  <a:extLst>
                    <a:ext uri="{9D8B030D-6E8A-4147-A177-3AD203B41FA5}">
                      <a16:colId xmlns:a16="http://schemas.microsoft.com/office/drawing/2014/main" val="230767073"/>
                    </a:ext>
                  </a:extLst>
                </a:gridCol>
                <a:gridCol w="575438">
                  <a:extLst>
                    <a:ext uri="{9D8B030D-6E8A-4147-A177-3AD203B41FA5}">
                      <a16:colId xmlns:a16="http://schemas.microsoft.com/office/drawing/2014/main" val="1769532509"/>
                    </a:ext>
                  </a:extLst>
                </a:gridCol>
                <a:gridCol w="575438">
                  <a:extLst>
                    <a:ext uri="{9D8B030D-6E8A-4147-A177-3AD203B41FA5}">
                      <a16:colId xmlns:a16="http://schemas.microsoft.com/office/drawing/2014/main" val="3836621548"/>
                    </a:ext>
                  </a:extLst>
                </a:gridCol>
                <a:gridCol w="575438">
                  <a:extLst>
                    <a:ext uri="{9D8B030D-6E8A-4147-A177-3AD203B41FA5}">
                      <a16:colId xmlns:a16="http://schemas.microsoft.com/office/drawing/2014/main" val="307410330"/>
                    </a:ext>
                  </a:extLst>
                </a:gridCol>
              </a:tblGrid>
              <a:tr h="370840">
                <a:tc>
                  <a:txBody>
                    <a:bodyPr/>
                    <a:lstStyle/>
                    <a:p>
                      <a:pPr algn="l"/>
                      <a:endParaRPr lang="en-AU"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AU"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AU"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AU"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AU"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AU"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AU"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AU"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AU"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AU"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AU"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AU"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AU"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AU"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AU"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AU"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AU"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AU"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AU"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AU"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AU"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6214426"/>
                  </a:ext>
                </a:extLst>
              </a:tr>
            </a:tbl>
          </a:graphicData>
        </a:graphic>
      </p:graphicFrame>
      <p:sp>
        <p:nvSpPr>
          <p:cNvPr id="2" name="Title 1">
            <a:extLst>
              <a:ext uri="{FF2B5EF4-FFF2-40B4-BE49-F238E27FC236}">
                <a16:creationId xmlns:a16="http://schemas.microsoft.com/office/drawing/2014/main" id="{056BB55E-FBA3-E8A4-6CAB-9C1B7BBD5C2A}"/>
              </a:ext>
            </a:extLst>
          </p:cNvPr>
          <p:cNvSpPr>
            <a:spLocks noGrp="1"/>
          </p:cNvSpPr>
          <p:nvPr>
            <p:ph type="title"/>
          </p:nvPr>
        </p:nvSpPr>
        <p:spPr>
          <a:xfrm>
            <a:off x="312234" y="-149223"/>
            <a:ext cx="12192000" cy="1371600"/>
          </a:xfrm>
        </p:spPr>
        <p:txBody>
          <a:bodyPr>
            <a:normAutofit/>
          </a:bodyPr>
          <a:lstStyle/>
          <a:p>
            <a:r>
              <a:rPr lang="en-AU" sz="4000" dirty="0"/>
              <a:t>Pre-making all in one Bi variate data &amp; Transformation CAS file</a:t>
            </a:r>
          </a:p>
        </p:txBody>
      </p:sp>
      <p:graphicFrame>
        <p:nvGraphicFramePr>
          <p:cNvPr id="6" name="Table 5">
            <a:extLst>
              <a:ext uri="{FF2B5EF4-FFF2-40B4-BE49-F238E27FC236}">
                <a16:creationId xmlns:a16="http://schemas.microsoft.com/office/drawing/2014/main" id="{56659154-1F19-0390-A830-978A3CBEAE9D}"/>
              </a:ext>
            </a:extLst>
          </p:cNvPr>
          <p:cNvGraphicFramePr>
            <a:graphicFrameLocks noGrp="1"/>
          </p:cNvGraphicFramePr>
          <p:nvPr>
            <p:extLst>
              <p:ext uri="{D42A27DB-BD31-4B8C-83A1-F6EECF244321}">
                <p14:modId xmlns:p14="http://schemas.microsoft.com/office/powerpoint/2010/main" val="1204175310"/>
              </p:ext>
            </p:extLst>
          </p:nvPr>
        </p:nvGraphicFramePr>
        <p:xfrm>
          <a:off x="603177" y="833579"/>
          <a:ext cx="11534922" cy="370840"/>
        </p:xfrm>
        <a:graphic>
          <a:graphicData uri="http://schemas.openxmlformats.org/drawingml/2006/table">
            <a:tbl>
              <a:tblPr firstRow="1" bandRow="1">
                <a:tableStyleId>{5C22544A-7EE6-4342-B048-85BDC9FD1C3A}</a:tableStyleId>
              </a:tblPr>
              <a:tblGrid>
                <a:gridCol w="549282">
                  <a:extLst>
                    <a:ext uri="{9D8B030D-6E8A-4147-A177-3AD203B41FA5}">
                      <a16:colId xmlns:a16="http://schemas.microsoft.com/office/drawing/2014/main" val="927657052"/>
                    </a:ext>
                  </a:extLst>
                </a:gridCol>
                <a:gridCol w="549282">
                  <a:extLst>
                    <a:ext uri="{9D8B030D-6E8A-4147-A177-3AD203B41FA5}">
                      <a16:colId xmlns:a16="http://schemas.microsoft.com/office/drawing/2014/main" val="1015751608"/>
                    </a:ext>
                  </a:extLst>
                </a:gridCol>
                <a:gridCol w="549282">
                  <a:extLst>
                    <a:ext uri="{9D8B030D-6E8A-4147-A177-3AD203B41FA5}">
                      <a16:colId xmlns:a16="http://schemas.microsoft.com/office/drawing/2014/main" val="3448149727"/>
                    </a:ext>
                  </a:extLst>
                </a:gridCol>
                <a:gridCol w="549282">
                  <a:extLst>
                    <a:ext uri="{9D8B030D-6E8A-4147-A177-3AD203B41FA5}">
                      <a16:colId xmlns:a16="http://schemas.microsoft.com/office/drawing/2014/main" val="4090908047"/>
                    </a:ext>
                  </a:extLst>
                </a:gridCol>
                <a:gridCol w="549282">
                  <a:extLst>
                    <a:ext uri="{9D8B030D-6E8A-4147-A177-3AD203B41FA5}">
                      <a16:colId xmlns:a16="http://schemas.microsoft.com/office/drawing/2014/main" val="2935399363"/>
                    </a:ext>
                  </a:extLst>
                </a:gridCol>
                <a:gridCol w="549282">
                  <a:extLst>
                    <a:ext uri="{9D8B030D-6E8A-4147-A177-3AD203B41FA5}">
                      <a16:colId xmlns:a16="http://schemas.microsoft.com/office/drawing/2014/main" val="4002016802"/>
                    </a:ext>
                  </a:extLst>
                </a:gridCol>
                <a:gridCol w="549282">
                  <a:extLst>
                    <a:ext uri="{9D8B030D-6E8A-4147-A177-3AD203B41FA5}">
                      <a16:colId xmlns:a16="http://schemas.microsoft.com/office/drawing/2014/main" val="124677190"/>
                    </a:ext>
                  </a:extLst>
                </a:gridCol>
                <a:gridCol w="549282">
                  <a:extLst>
                    <a:ext uri="{9D8B030D-6E8A-4147-A177-3AD203B41FA5}">
                      <a16:colId xmlns:a16="http://schemas.microsoft.com/office/drawing/2014/main" val="1646031340"/>
                    </a:ext>
                  </a:extLst>
                </a:gridCol>
                <a:gridCol w="549282">
                  <a:extLst>
                    <a:ext uri="{9D8B030D-6E8A-4147-A177-3AD203B41FA5}">
                      <a16:colId xmlns:a16="http://schemas.microsoft.com/office/drawing/2014/main" val="891868372"/>
                    </a:ext>
                  </a:extLst>
                </a:gridCol>
                <a:gridCol w="549282">
                  <a:extLst>
                    <a:ext uri="{9D8B030D-6E8A-4147-A177-3AD203B41FA5}">
                      <a16:colId xmlns:a16="http://schemas.microsoft.com/office/drawing/2014/main" val="1792797497"/>
                    </a:ext>
                  </a:extLst>
                </a:gridCol>
                <a:gridCol w="549282">
                  <a:extLst>
                    <a:ext uri="{9D8B030D-6E8A-4147-A177-3AD203B41FA5}">
                      <a16:colId xmlns:a16="http://schemas.microsoft.com/office/drawing/2014/main" val="3843165352"/>
                    </a:ext>
                  </a:extLst>
                </a:gridCol>
                <a:gridCol w="549282">
                  <a:extLst>
                    <a:ext uri="{9D8B030D-6E8A-4147-A177-3AD203B41FA5}">
                      <a16:colId xmlns:a16="http://schemas.microsoft.com/office/drawing/2014/main" val="4246426261"/>
                    </a:ext>
                  </a:extLst>
                </a:gridCol>
                <a:gridCol w="549282">
                  <a:extLst>
                    <a:ext uri="{9D8B030D-6E8A-4147-A177-3AD203B41FA5}">
                      <a16:colId xmlns:a16="http://schemas.microsoft.com/office/drawing/2014/main" val="2908985809"/>
                    </a:ext>
                  </a:extLst>
                </a:gridCol>
                <a:gridCol w="549282">
                  <a:extLst>
                    <a:ext uri="{9D8B030D-6E8A-4147-A177-3AD203B41FA5}">
                      <a16:colId xmlns:a16="http://schemas.microsoft.com/office/drawing/2014/main" val="2350455308"/>
                    </a:ext>
                  </a:extLst>
                </a:gridCol>
                <a:gridCol w="549282">
                  <a:extLst>
                    <a:ext uri="{9D8B030D-6E8A-4147-A177-3AD203B41FA5}">
                      <a16:colId xmlns:a16="http://schemas.microsoft.com/office/drawing/2014/main" val="1319628094"/>
                    </a:ext>
                  </a:extLst>
                </a:gridCol>
                <a:gridCol w="549282">
                  <a:extLst>
                    <a:ext uri="{9D8B030D-6E8A-4147-A177-3AD203B41FA5}">
                      <a16:colId xmlns:a16="http://schemas.microsoft.com/office/drawing/2014/main" val="128405885"/>
                    </a:ext>
                  </a:extLst>
                </a:gridCol>
                <a:gridCol w="549282">
                  <a:extLst>
                    <a:ext uri="{9D8B030D-6E8A-4147-A177-3AD203B41FA5}">
                      <a16:colId xmlns:a16="http://schemas.microsoft.com/office/drawing/2014/main" val="157076005"/>
                    </a:ext>
                  </a:extLst>
                </a:gridCol>
                <a:gridCol w="549282">
                  <a:extLst>
                    <a:ext uri="{9D8B030D-6E8A-4147-A177-3AD203B41FA5}">
                      <a16:colId xmlns:a16="http://schemas.microsoft.com/office/drawing/2014/main" val="3690642838"/>
                    </a:ext>
                  </a:extLst>
                </a:gridCol>
                <a:gridCol w="549282">
                  <a:extLst>
                    <a:ext uri="{9D8B030D-6E8A-4147-A177-3AD203B41FA5}">
                      <a16:colId xmlns:a16="http://schemas.microsoft.com/office/drawing/2014/main" val="4226412753"/>
                    </a:ext>
                  </a:extLst>
                </a:gridCol>
                <a:gridCol w="549282">
                  <a:extLst>
                    <a:ext uri="{9D8B030D-6E8A-4147-A177-3AD203B41FA5}">
                      <a16:colId xmlns:a16="http://schemas.microsoft.com/office/drawing/2014/main" val="1018364194"/>
                    </a:ext>
                  </a:extLst>
                </a:gridCol>
                <a:gridCol w="549282">
                  <a:extLst>
                    <a:ext uri="{9D8B030D-6E8A-4147-A177-3AD203B41FA5}">
                      <a16:colId xmlns:a16="http://schemas.microsoft.com/office/drawing/2014/main" val="2239671270"/>
                    </a:ext>
                  </a:extLst>
                </a:gridCol>
              </a:tblGrid>
              <a:tr h="370840">
                <a:tc>
                  <a:txBody>
                    <a:bodyPr/>
                    <a:lstStyle/>
                    <a:p>
                      <a:pPr algn="l"/>
                      <a:r>
                        <a:rPr lang="en-AU" dirty="0">
                          <a:solidFill>
                            <a:schemeClr val="tx1"/>
                          </a:solidFill>
                        </a:rPr>
                        <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AU" dirty="0">
                          <a:solidFill>
                            <a:schemeClr val="tx1"/>
                          </a:solidFill>
                        </a:rPr>
                        <a:t>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AU" dirty="0">
                          <a:solidFill>
                            <a:schemeClr val="tx1"/>
                          </a:solidFill>
                        </a:rPr>
                        <a:t>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AU" dirty="0">
                          <a:solidFill>
                            <a:schemeClr val="tx1"/>
                          </a:solidFill>
                        </a:rPr>
                        <a:t>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AU" dirty="0">
                          <a:solidFill>
                            <a:schemeClr val="tx1"/>
                          </a:solidFill>
                        </a:rPr>
                        <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AU" dirty="0">
                          <a:solidFill>
                            <a:schemeClr val="tx1"/>
                          </a:solidFill>
                        </a:rPr>
                        <a:t>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AU" dirty="0">
                          <a:solidFill>
                            <a:schemeClr val="tx1"/>
                          </a:solidFill>
                        </a:rPr>
                        <a:t>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AU" dirty="0">
                          <a:solidFill>
                            <a:schemeClr val="tx1"/>
                          </a:solidFill>
                        </a:rPr>
                        <a:t>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AU" dirty="0" err="1">
                          <a:solidFill>
                            <a:schemeClr val="tx1"/>
                          </a:solidFill>
                        </a:rPr>
                        <a:t>i</a:t>
                      </a:r>
                      <a:endParaRPr lang="en-AU"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AU" dirty="0">
                          <a:solidFill>
                            <a:schemeClr val="tx1"/>
                          </a:solidFill>
                        </a:rPr>
                        <a:t>j</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AU" dirty="0">
                          <a:solidFill>
                            <a:schemeClr val="tx1"/>
                          </a:solidFill>
                        </a:rPr>
                        <a:t>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AU" dirty="0">
                          <a:solidFill>
                            <a:schemeClr val="tx1"/>
                          </a:solidFill>
                        </a:rPr>
                        <a:t>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AU" dirty="0">
                          <a:solidFill>
                            <a:schemeClr val="tx1"/>
                          </a:solidFill>
                        </a:rPr>
                        <a:t>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AU" dirty="0">
                          <a:solidFill>
                            <a:schemeClr val="tx1"/>
                          </a:solidFill>
                        </a:rPr>
                        <a:t>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AU" dirty="0">
                          <a:solidFill>
                            <a:schemeClr val="tx1"/>
                          </a:solidFill>
                        </a:rPr>
                        <a:t>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AU" dirty="0">
                          <a:solidFill>
                            <a:schemeClr val="tx1"/>
                          </a:solidFill>
                        </a:rPr>
                        <a:t>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AU" dirty="0">
                          <a:solidFill>
                            <a:schemeClr val="tx1"/>
                          </a:solidFill>
                        </a:rPr>
                        <a:t>q</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AU" dirty="0">
                          <a:solidFill>
                            <a:schemeClr val="tx1"/>
                          </a:solidFill>
                        </a:rPr>
                        <a:t>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AU" dirty="0">
                          <a:solidFill>
                            <a:schemeClr val="tx1"/>
                          </a:solidFill>
                        </a:rPr>
                        <a: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AU" dirty="0">
                          <a:solidFill>
                            <a:schemeClr val="tx1"/>
                          </a:solidFill>
                        </a:rPr>
                        <a:t>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AU" dirty="0">
                          <a:solidFill>
                            <a:schemeClr val="tx1"/>
                          </a:solidFill>
                        </a:rPr>
                        <a:t>u</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94214186"/>
                  </a:ext>
                </a:extLst>
              </a:tr>
            </a:tbl>
          </a:graphicData>
        </a:graphic>
      </p:graphicFrame>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3409D66B-8299-6C73-C977-6C80A02D56FD}"/>
                  </a:ext>
                </a:extLst>
              </p:cNvPr>
              <p:cNvGraphicFramePr>
                <a:graphicFrameLocks noGrp="1"/>
              </p:cNvGraphicFramePr>
              <p:nvPr>
                <p:ph idx="1"/>
                <p:extLst>
                  <p:ext uri="{D42A27DB-BD31-4B8C-83A1-F6EECF244321}">
                    <p14:modId xmlns:p14="http://schemas.microsoft.com/office/powerpoint/2010/main" val="1794597802"/>
                  </p:ext>
                </p:extLst>
              </p:nvPr>
            </p:nvGraphicFramePr>
            <p:xfrm>
              <a:off x="53901" y="1116967"/>
              <a:ext cx="12084204" cy="5588000"/>
            </p:xfrm>
            <a:graphic>
              <a:graphicData uri="http://schemas.openxmlformats.org/drawingml/2006/table">
                <a:tbl>
                  <a:tblPr firstRow="1" bandRow="1">
                    <a:tableStyleId>{5C22544A-7EE6-4342-B048-85BDC9FD1C3A}</a:tableStyleId>
                  </a:tblPr>
                  <a:tblGrid>
                    <a:gridCol w="549282">
                      <a:extLst>
                        <a:ext uri="{9D8B030D-6E8A-4147-A177-3AD203B41FA5}">
                          <a16:colId xmlns:a16="http://schemas.microsoft.com/office/drawing/2014/main" val="1138705685"/>
                        </a:ext>
                      </a:extLst>
                    </a:gridCol>
                    <a:gridCol w="549282">
                      <a:extLst>
                        <a:ext uri="{9D8B030D-6E8A-4147-A177-3AD203B41FA5}">
                          <a16:colId xmlns:a16="http://schemas.microsoft.com/office/drawing/2014/main" val="897618089"/>
                        </a:ext>
                      </a:extLst>
                    </a:gridCol>
                    <a:gridCol w="549282">
                      <a:extLst>
                        <a:ext uri="{9D8B030D-6E8A-4147-A177-3AD203B41FA5}">
                          <a16:colId xmlns:a16="http://schemas.microsoft.com/office/drawing/2014/main" val="1172544697"/>
                        </a:ext>
                      </a:extLst>
                    </a:gridCol>
                    <a:gridCol w="549282">
                      <a:extLst>
                        <a:ext uri="{9D8B030D-6E8A-4147-A177-3AD203B41FA5}">
                          <a16:colId xmlns:a16="http://schemas.microsoft.com/office/drawing/2014/main" val="2472500039"/>
                        </a:ext>
                      </a:extLst>
                    </a:gridCol>
                    <a:gridCol w="549282">
                      <a:extLst>
                        <a:ext uri="{9D8B030D-6E8A-4147-A177-3AD203B41FA5}">
                          <a16:colId xmlns:a16="http://schemas.microsoft.com/office/drawing/2014/main" val="4122757060"/>
                        </a:ext>
                      </a:extLst>
                    </a:gridCol>
                    <a:gridCol w="549282">
                      <a:extLst>
                        <a:ext uri="{9D8B030D-6E8A-4147-A177-3AD203B41FA5}">
                          <a16:colId xmlns:a16="http://schemas.microsoft.com/office/drawing/2014/main" val="3189606641"/>
                        </a:ext>
                      </a:extLst>
                    </a:gridCol>
                    <a:gridCol w="549282">
                      <a:extLst>
                        <a:ext uri="{9D8B030D-6E8A-4147-A177-3AD203B41FA5}">
                          <a16:colId xmlns:a16="http://schemas.microsoft.com/office/drawing/2014/main" val="1831960348"/>
                        </a:ext>
                      </a:extLst>
                    </a:gridCol>
                    <a:gridCol w="549282">
                      <a:extLst>
                        <a:ext uri="{9D8B030D-6E8A-4147-A177-3AD203B41FA5}">
                          <a16:colId xmlns:a16="http://schemas.microsoft.com/office/drawing/2014/main" val="3104276485"/>
                        </a:ext>
                      </a:extLst>
                    </a:gridCol>
                    <a:gridCol w="549282">
                      <a:extLst>
                        <a:ext uri="{9D8B030D-6E8A-4147-A177-3AD203B41FA5}">
                          <a16:colId xmlns:a16="http://schemas.microsoft.com/office/drawing/2014/main" val="2375922445"/>
                        </a:ext>
                      </a:extLst>
                    </a:gridCol>
                    <a:gridCol w="549282">
                      <a:extLst>
                        <a:ext uri="{9D8B030D-6E8A-4147-A177-3AD203B41FA5}">
                          <a16:colId xmlns:a16="http://schemas.microsoft.com/office/drawing/2014/main" val="77101278"/>
                        </a:ext>
                      </a:extLst>
                    </a:gridCol>
                    <a:gridCol w="549282">
                      <a:extLst>
                        <a:ext uri="{9D8B030D-6E8A-4147-A177-3AD203B41FA5}">
                          <a16:colId xmlns:a16="http://schemas.microsoft.com/office/drawing/2014/main" val="3361081972"/>
                        </a:ext>
                      </a:extLst>
                    </a:gridCol>
                    <a:gridCol w="549282">
                      <a:extLst>
                        <a:ext uri="{9D8B030D-6E8A-4147-A177-3AD203B41FA5}">
                          <a16:colId xmlns:a16="http://schemas.microsoft.com/office/drawing/2014/main" val="2814862849"/>
                        </a:ext>
                      </a:extLst>
                    </a:gridCol>
                    <a:gridCol w="549282">
                      <a:extLst>
                        <a:ext uri="{9D8B030D-6E8A-4147-A177-3AD203B41FA5}">
                          <a16:colId xmlns:a16="http://schemas.microsoft.com/office/drawing/2014/main" val="3480305536"/>
                        </a:ext>
                      </a:extLst>
                    </a:gridCol>
                    <a:gridCol w="549282">
                      <a:extLst>
                        <a:ext uri="{9D8B030D-6E8A-4147-A177-3AD203B41FA5}">
                          <a16:colId xmlns:a16="http://schemas.microsoft.com/office/drawing/2014/main" val="1004309199"/>
                        </a:ext>
                      </a:extLst>
                    </a:gridCol>
                    <a:gridCol w="549282">
                      <a:extLst>
                        <a:ext uri="{9D8B030D-6E8A-4147-A177-3AD203B41FA5}">
                          <a16:colId xmlns:a16="http://schemas.microsoft.com/office/drawing/2014/main" val="2870841931"/>
                        </a:ext>
                      </a:extLst>
                    </a:gridCol>
                    <a:gridCol w="549282">
                      <a:extLst>
                        <a:ext uri="{9D8B030D-6E8A-4147-A177-3AD203B41FA5}">
                          <a16:colId xmlns:a16="http://schemas.microsoft.com/office/drawing/2014/main" val="3463284830"/>
                        </a:ext>
                      </a:extLst>
                    </a:gridCol>
                    <a:gridCol w="549282">
                      <a:extLst>
                        <a:ext uri="{9D8B030D-6E8A-4147-A177-3AD203B41FA5}">
                          <a16:colId xmlns:a16="http://schemas.microsoft.com/office/drawing/2014/main" val="3433364132"/>
                        </a:ext>
                      </a:extLst>
                    </a:gridCol>
                    <a:gridCol w="549282">
                      <a:extLst>
                        <a:ext uri="{9D8B030D-6E8A-4147-A177-3AD203B41FA5}">
                          <a16:colId xmlns:a16="http://schemas.microsoft.com/office/drawing/2014/main" val="2648165777"/>
                        </a:ext>
                      </a:extLst>
                    </a:gridCol>
                    <a:gridCol w="549282">
                      <a:extLst>
                        <a:ext uri="{9D8B030D-6E8A-4147-A177-3AD203B41FA5}">
                          <a16:colId xmlns:a16="http://schemas.microsoft.com/office/drawing/2014/main" val="3946302371"/>
                        </a:ext>
                      </a:extLst>
                    </a:gridCol>
                    <a:gridCol w="549282">
                      <a:extLst>
                        <a:ext uri="{9D8B030D-6E8A-4147-A177-3AD203B41FA5}">
                          <a16:colId xmlns:a16="http://schemas.microsoft.com/office/drawing/2014/main" val="1732804923"/>
                        </a:ext>
                      </a:extLst>
                    </a:gridCol>
                    <a:gridCol w="549282">
                      <a:extLst>
                        <a:ext uri="{9D8B030D-6E8A-4147-A177-3AD203B41FA5}">
                          <a16:colId xmlns:a16="http://schemas.microsoft.com/office/drawing/2014/main" val="1866913987"/>
                        </a:ext>
                      </a:extLst>
                    </a:gridCol>
                    <a:gridCol w="549282">
                      <a:extLst>
                        <a:ext uri="{9D8B030D-6E8A-4147-A177-3AD203B41FA5}">
                          <a16:colId xmlns:a16="http://schemas.microsoft.com/office/drawing/2014/main" val="2263561924"/>
                        </a:ext>
                      </a:extLst>
                    </a:gridCol>
                  </a:tblGrid>
                  <a:tr h="370840">
                    <a:tc>
                      <a:txBody>
                        <a:bodyPr/>
                        <a:lstStyle/>
                        <a:p>
                          <a:pPr algn="r"/>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AU" dirty="0" err="1">
                              <a:solidFill>
                                <a:srgbClr val="002060"/>
                              </a:solidFill>
                            </a:rPr>
                            <a:t>evx</a:t>
                          </a:r>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AU" dirty="0" err="1">
                              <a:solidFill>
                                <a:srgbClr val="002060"/>
                              </a:solidFill>
                            </a:rPr>
                            <a:t>rvy</a:t>
                          </a:r>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AU" sz="900" dirty="0" err="1">
                              <a:solidFill>
                                <a:srgbClr val="002060"/>
                              </a:solidFill>
                            </a:rPr>
                            <a:t>evx.rvy</a:t>
                          </a:r>
                          <a:endParaRPr lang="en-AU" sz="9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AU" sz="800" dirty="0" err="1">
                              <a:solidFill>
                                <a:srgbClr val="002060"/>
                              </a:solidFill>
                            </a:rPr>
                            <a:t>squx.rvy</a:t>
                          </a:r>
                          <a:endParaRPr lang="en-AU" sz="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AU" sz="800" dirty="0" err="1">
                              <a:solidFill>
                                <a:srgbClr val="002060"/>
                              </a:solidFill>
                            </a:rPr>
                            <a:t>recx.rvy</a:t>
                          </a:r>
                          <a:endParaRPr lang="en-AU" sz="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AU" sz="800" dirty="0" err="1">
                              <a:solidFill>
                                <a:srgbClr val="002060"/>
                              </a:solidFill>
                            </a:rPr>
                            <a:t>logx.rvy</a:t>
                          </a:r>
                          <a:endParaRPr lang="en-AU" sz="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AU" sz="800" dirty="0" err="1">
                              <a:solidFill>
                                <a:srgbClr val="002060"/>
                              </a:solidFill>
                            </a:rPr>
                            <a:t>evx.squy</a:t>
                          </a:r>
                          <a:endParaRPr lang="en-AU" sz="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AU" sz="800" dirty="0" err="1">
                              <a:solidFill>
                                <a:srgbClr val="002060"/>
                              </a:solidFill>
                            </a:rPr>
                            <a:t>evx.recy</a:t>
                          </a:r>
                          <a:endParaRPr lang="en-AU" sz="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AU" sz="800" dirty="0" err="1">
                              <a:solidFill>
                                <a:srgbClr val="002060"/>
                              </a:solidFill>
                            </a:rPr>
                            <a:t>evx.logy</a:t>
                          </a:r>
                          <a:endParaRPr lang="en-AU" sz="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AU" sz="1400" dirty="0" err="1">
                              <a:solidFill>
                                <a:srgbClr val="002060"/>
                              </a:solidFill>
                            </a:rPr>
                            <a:t>squx</a:t>
                          </a:r>
                          <a:endParaRPr lang="en-AU"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AU" sz="1400" dirty="0" err="1">
                              <a:solidFill>
                                <a:srgbClr val="002060"/>
                              </a:solidFill>
                            </a:rPr>
                            <a:t>recx</a:t>
                          </a:r>
                          <a:endParaRPr lang="en-AU"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AU" sz="1400" dirty="0" err="1">
                              <a:solidFill>
                                <a:srgbClr val="002060"/>
                              </a:solidFill>
                            </a:rPr>
                            <a:t>logx</a:t>
                          </a:r>
                          <a:endParaRPr lang="en-AU"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AU" sz="1400" dirty="0" err="1">
                              <a:solidFill>
                                <a:srgbClr val="002060"/>
                              </a:solidFill>
                            </a:rPr>
                            <a:t>squy</a:t>
                          </a:r>
                          <a:endParaRPr lang="en-AU"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AU" sz="1400" dirty="0" err="1">
                              <a:solidFill>
                                <a:srgbClr val="002060"/>
                              </a:solidFill>
                            </a:rPr>
                            <a:t>recy</a:t>
                          </a:r>
                          <a:endParaRPr lang="en-AU"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AU" sz="1400" dirty="0">
                              <a:solidFill>
                                <a:srgbClr val="002060"/>
                              </a:solidFill>
                            </a:rPr>
                            <a:t>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3260445"/>
                      </a:ext>
                    </a:extLst>
                  </a:tr>
                  <a:tr h="370840">
                    <a:tc>
                      <a:txBody>
                        <a:bodyPr/>
                        <a:lstStyle/>
                        <a:p>
                          <a:pPr algn="ctr"/>
                          <a:r>
                            <a:rPr lang="en-AU" sz="20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1000" dirty="0">
                              <a:solidFill>
                                <a:srgbClr val="002060"/>
                              </a:solidFill>
                            </a:rPr>
                            <a:t>Menu 414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900" dirty="0">
                              <a:solidFill>
                                <a:schemeClr val="tx1"/>
                              </a:solidFill>
                              <a:highlight>
                                <a:srgbClr val="FFFF00"/>
                              </a:highlight>
                            </a:rPr>
                            <a:t>=</a:t>
                          </a:r>
                          <a:r>
                            <a:rPr lang="en-AU" sz="900" dirty="0" err="1">
                              <a:solidFill>
                                <a:schemeClr val="tx1"/>
                              </a:solidFill>
                              <a:highlight>
                                <a:srgbClr val="FFFF00"/>
                              </a:highlight>
                            </a:rPr>
                            <a:t>RegBx</a:t>
                          </a:r>
                          <a:endParaRPr lang="en-AU" sz="900" dirty="0">
                            <a:solidFill>
                              <a:schemeClr val="tx1"/>
                            </a:solidFill>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1000" dirty="0">
                              <a:solidFill>
                                <a:srgbClr val="002060"/>
                              </a:solidFill>
                            </a:rPr>
                            <a:t>=evx^2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1000" dirty="0">
                              <a:solidFill>
                                <a:srgbClr val="002060"/>
                              </a:solidFill>
                            </a:rPr>
                            <a:t>=1/</a:t>
                          </a:r>
                          <a:r>
                            <a:rPr lang="en-AU" sz="1000" dirty="0" err="1">
                              <a:solidFill>
                                <a:srgbClr val="002060"/>
                              </a:solidFill>
                            </a:rPr>
                            <a:t>evx</a:t>
                          </a:r>
                          <a:endParaRPr lang="en-AU" sz="10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800" dirty="0">
                              <a:solidFill>
                                <a:srgbClr val="002060"/>
                              </a:solidFill>
                            </a:rPr>
                            <a:t>=log(</a:t>
                          </a:r>
                          <a:r>
                            <a:rPr lang="en-AU" sz="800" dirty="0" err="1">
                              <a:solidFill>
                                <a:srgbClr val="002060"/>
                              </a:solidFill>
                            </a:rPr>
                            <a:t>evx</a:t>
                          </a:r>
                          <a:r>
                            <a:rPr lang="en-AU" sz="800"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1000" dirty="0">
                              <a:solidFill>
                                <a:srgbClr val="002060"/>
                              </a:solidFill>
                            </a:rPr>
                            <a:t>=rvy^2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1000" dirty="0">
                              <a:solidFill>
                                <a:srgbClr val="002060"/>
                              </a:solidFill>
                            </a:rPr>
                            <a:t>=1/</a:t>
                          </a:r>
                          <a:r>
                            <a:rPr lang="en-AU" sz="1000" dirty="0" err="1">
                              <a:solidFill>
                                <a:srgbClr val="002060"/>
                              </a:solidFill>
                            </a:rPr>
                            <a:t>rvy</a:t>
                          </a:r>
                          <a:endParaRPr lang="en-AU" sz="10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800" dirty="0">
                              <a:solidFill>
                                <a:srgbClr val="002060"/>
                              </a:solidFill>
                            </a:rPr>
                            <a:t>=log(</a:t>
                          </a:r>
                          <a:r>
                            <a:rPr lang="en-AU" sz="800" dirty="0" err="1">
                              <a:solidFill>
                                <a:srgbClr val="002060"/>
                              </a:solidFill>
                            </a:rPr>
                            <a:t>rvy</a:t>
                          </a:r>
                          <a:r>
                            <a:rPr lang="en-AU" sz="800"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5576245"/>
                      </a:ext>
                    </a:extLst>
                  </a:tr>
                  <a:tr h="370840">
                    <a:tc>
                      <a:txBody>
                        <a:bodyPr/>
                        <a:lstStyle/>
                        <a:p>
                          <a:r>
                            <a:rPr lang="en-AU"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1400" dirty="0">
                              <a:solidFill>
                                <a:srgbClr val="002060"/>
                              </a:solidFill>
                            </a:rPr>
                            <a:t>Title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809870"/>
                      </a:ext>
                    </a:extLst>
                  </a:tr>
                  <a:tr h="370840">
                    <a:tc>
                      <a:txBody>
                        <a:bodyPr/>
                        <a:lstStyle/>
                        <a:p>
                          <a:r>
                            <a:rPr lang="en-AU"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900" dirty="0" err="1">
                              <a:solidFill>
                                <a:srgbClr val="002060"/>
                              </a:solidFill>
                            </a:rPr>
                            <a:t>RegEqn</a:t>
                          </a:r>
                          <a:endParaRPr lang="en-AU" sz="9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372232"/>
                      </a:ext>
                    </a:extLst>
                  </a:tr>
                  <a:tr h="370840">
                    <a:tc>
                      <a:txBody>
                        <a:bodyPr/>
                        <a:lstStyle/>
                        <a:p>
                          <a:r>
                            <a:rPr lang="en-AU"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dirty="0">
                              <a:solidFill>
                                <a:srgbClr val="00206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3343483"/>
                      </a:ext>
                    </a:extLst>
                  </a:tr>
                  <a:tr h="370840">
                    <a:tc>
                      <a:txBody>
                        <a:bodyPr/>
                        <a:lstStyle/>
                        <a:p>
                          <a:r>
                            <a:rPr lang="en-AU"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dirty="0">
                              <a:solidFill>
                                <a:srgbClr val="002060"/>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9411935"/>
                      </a:ext>
                    </a:extLst>
                  </a:tr>
                  <a:tr h="370840">
                    <a:tc>
                      <a:txBody>
                        <a:bodyPr/>
                        <a:lstStyle/>
                        <a:p>
                          <a:r>
                            <a:rPr lang="en-AU"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left"/>
                              </m:oMathParaPr>
                              <m:oMath xmlns:m="http://schemas.openxmlformats.org/officeDocument/2006/math">
                                <m:sSup>
                                  <m:sSupPr>
                                    <m:ctrlPr>
                                      <a:rPr lang="en-AU" i="1" dirty="0" smtClean="0">
                                        <a:solidFill>
                                          <a:srgbClr val="002060"/>
                                        </a:solidFill>
                                        <a:latin typeface="Cambria Math" panose="02040503050406030204" pitchFamily="18" charset="0"/>
                                      </a:rPr>
                                    </m:ctrlPr>
                                  </m:sSupPr>
                                  <m:e>
                                    <m:r>
                                      <a:rPr lang="en-AU" i="1" dirty="0">
                                        <a:solidFill>
                                          <a:srgbClr val="002060"/>
                                        </a:solidFill>
                                        <a:latin typeface="Cambria Math" panose="02040503050406030204" pitchFamily="18" charset="0"/>
                                      </a:rPr>
                                      <m:t>𝑟</m:t>
                                    </m:r>
                                  </m:e>
                                  <m:sup>
                                    <m:r>
                                      <a:rPr lang="en-AU" i="0" dirty="0">
                                        <a:solidFill>
                                          <a:srgbClr val="002060"/>
                                        </a:solidFill>
                                        <a:latin typeface="Cambria Math" panose="02040503050406030204" pitchFamily="18" charset="0"/>
                                      </a:rPr>
                                      <m:t>2</m:t>
                                    </m:r>
                                  </m:sup>
                                </m:sSup>
                              </m:oMath>
                            </m:oMathPara>
                          </a14:m>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9261962"/>
                      </a:ext>
                    </a:extLst>
                  </a:tr>
                  <a:tr h="370840">
                    <a:tc>
                      <a:txBody>
                        <a:bodyPr/>
                        <a:lstStyle/>
                        <a:p>
                          <a:r>
                            <a:rPr lang="en-AU"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left"/>
                              </m:oMathParaPr>
                              <m:oMath xmlns:m="http://schemas.openxmlformats.org/officeDocument/2006/math">
                                <m:r>
                                  <a:rPr lang="en-AU" i="1" dirty="0" smtClean="0">
                                    <a:solidFill>
                                      <a:srgbClr val="002060"/>
                                    </a:solidFill>
                                    <a:latin typeface="Cambria Math" panose="02040503050406030204" pitchFamily="18" charset="0"/>
                                  </a:rPr>
                                  <m:t>𝑟</m:t>
                                </m:r>
                              </m:oMath>
                            </m:oMathPara>
                          </a14:m>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0605462"/>
                      </a:ext>
                    </a:extLst>
                  </a:tr>
                  <a:tr h="370840">
                    <a:tc>
                      <a:txBody>
                        <a:bodyPr/>
                        <a:lstStyle/>
                        <a:p>
                          <a:r>
                            <a:rPr lang="en-AU"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1200" dirty="0">
                              <a:solidFill>
                                <a:srgbClr val="002060"/>
                              </a:solidFill>
                            </a:rPr>
                            <a:t>Resid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0444357"/>
                      </a:ext>
                    </a:extLst>
                  </a:tr>
                  <a:tr h="370840">
                    <a:tc>
                      <a:txBody>
                        <a:bodyPr/>
                        <a:lstStyle/>
                        <a:p>
                          <a:r>
                            <a:rPr lang="en-AU"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1543368"/>
                      </a:ext>
                    </a:extLst>
                  </a:tr>
                  <a:tr h="370840">
                    <a:tc>
                      <a:txBody>
                        <a:bodyPr/>
                        <a:lstStyle/>
                        <a:p>
                          <a:r>
                            <a:rPr lang="en-AU"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1344612"/>
                      </a:ext>
                    </a:extLst>
                  </a:tr>
                  <a:tr h="370840">
                    <a:tc>
                      <a:txBody>
                        <a:bodyPr/>
                        <a:lstStyle/>
                        <a:p>
                          <a:r>
                            <a:rPr lang="en-AU"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7620500"/>
                      </a:ext>
                    </a:extLst>
                  </a:tr>
                  <a:tr h="370840">
                    <a:tc>
                      <a:txBody>
                        <a:bodyPr/>
                        <a:lstStyle/>
                        <a:p>
                          <a:r>
                            <a:rPr lang="en-AU"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5436808"/>
                      </a:ext>
                    </a:extLst>
                  </a:tr>
                  <a:tr h="370840">
                    <a:tc>
                      <a:txBody>
                        <a:bodyPr/>
                        <a:lstStyle/>
                        <a:p>
                          <a:r>
                            <a:rPr lang="en-AU"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7413190"/>
                      </a:ext>
                    </a:extLst>
                  </a:tr>
                  <a:tr h="370840">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1">
                      <a:txBody>
                        <a:bodyPr/>
                        <a:lstStyle/>
                        <a:p>
                          <a:r>
                            <a:rPr lang="en-AU" dirty="0" err="1">
                              <a:solidFill>
                                <a:schemeClr val="tx1"/>
                              </a:solidFill>
                              <a:highlight>
                                <a:srgbClr val="FFFF00"/>
                              </a:highlight>
                            </a:rPr>
                            <a:t>LinRegBx</a:t>
                          </a:r>
                          <a:r>
                            <a:rPr lang="en-AU" dirty="0">
                              <a:solidFill>
                                <a:schemeClr val="tx1"/>
                              </a:solidFill>
                              <a:highlight>
                                <a:srgbClr val="FFFF00"/>
                              </a:highlight>
                            </a:rPr>
                            <a:t>(‘evx,’rvy,1 ): </a:t>
                          </a:r>
                          <a:r>
                            <a:rPr lang="en-AU" dirty="0" err="1">
                              <a:solidFill>
                                <a:schemeClr val="tx1"/>
                              </a:solidFill>
                              <a:highlight>
                                <a:srgbClr val="FFFF00"/>
                              </a:highlight>
                            </a:rPr>
                            <a:t>CopyVar</a:t>
                          </a:r>
                          <a:r>
                            <a:rPr lang="en-AU" dirty="0">
                              <a:solidFill>
                                <a:schemeClr val="tx1"/>
                              </a:solidFill>
                              <a:highlight>
                                <a:srgbClr val="FFFF00"/>
                              </a:highlight>
                            </a:rPr>
                            <a:t> Stat.RegEqn,'f3: </a:t>
                          </a:r>
                          <a:r>
                            <a:rPr lang="en-AU" dirty="0" err="1">
                              <a:solidFill>
                                <a:schemeClr val="tx1"/>
                              </a:solidFill>
                              <a:highlight>
                                <a:srgbClr val="FFFF00"/>
                              </a:highlight>
                            </a:rPr>
                            <a:t>CopyVar</a:t>
                          </a:r>
                          <a:r>
                            <a:rPr lang="en-AU" dirty="0">
                              <a:solidFill>
                                <a:schemeClr val="tx1"/>
                              </a:solidFill>
                              <a:highlight>
                                <a:srgbClr val="FFFF00"/>
                              </a:highlight>
                            </a:rPr>
                            <a:t> Stat., Stat3.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8320668"/>
                      </a:ext>
                    </a:extLst>
                  </a:tr>
                </a:tbl>
              </a:graphicData>
            </a:graphic>
          </p:graphicFrame>
        </mc:Choice>
        <mc:Fallback xmlns="">
          <p:graphicFrame>
            <p:nvGraphicFramePr>
              <p:cNvPr id="4" name="Content Placeholder 3">
                <a:extLst>
                  <a:ext uri="{FF2B5EF4-FFF2-40B4-BE49-F238E27FC236}">
                    <a16:creationId xmlns:a16="http://schemas.microsoft.com/office/drawing/2014/main" id="{3409D66B-8299-6C73-C977-6C80A02D56FD}"/>
                  </a:ext>
                </a:extLst>
              </p:cNvPr>
              <p:cNvGraphicFramePr>
                <a:graphicFrameLocks noGrp="1"/>
              </p:cNvGraphicFramePr>
              <p:nvPr>
                <p:ph idx="1"/>
                <p:extLst>
                  <p:ext uri="{D42A27DB-BD31-4B8C-83A1-F6EECF244321}">
                    <p14:modId xmlns:p14="http://schemas.microsoft.com/office/powerpoint/2010/main" val="1794597802"/>
                  </p:ext>
                </p:extLst>
              </p:nvPr>
            </p:nvGraphicFramePr>
            <p:xfrm>
              <a:off x="53901" y="1116967"/>
              <a:ext cx="12084204" cy="5588000"/>
            </p:xfrm>
            <a:graphic>
              <a:graphicData uri="http://schemas.openxmlformats.org/drawingml/2006/table">
                <a:tbl>
                  <a:tblPr firstRow="1" bandRow="1">
                    <a:tableStyleId>{5C22544A-7EE6-4342-B048-85BDC9FD1C3A}</a:tableStyleId>
                  </a:tblPr>
                  <a:tblGrid>
                    <a:gridCol w="549282">
                      <a:extLst>
                        <a:ext uri="{9D8B030D-6E8A-4147-A177-3AD203B41FA5}">
                          <a16:colId xmlns:a16="http://schemas.microsoft.com/office/drawing/2014/main" val="1138705685"/>
                        </a:ext>
                      </a:extLst>
                    </a:gridCol>
                    <a:gridCol w="549282">
                      <a:extLst>
                        <a:ext uri="{9D8B030D-6E8A-4147-A177-3AD203B41FA5}">
                          <a16:colId xmlns:a16="http://schemas.microsoft.com/office/drawing/2014/main" val="897618089"/>
                        </a:ext>
                      </a:extLst>
                    </a:gridCol>
                    <a:gridCol w="549282">
                      <a:extLst>
                        <a:ext uri="{9D8B030D-6E8A-4147-A177-3AD203B41FA5}">
                          <a16:colId xmlns:a16="http://schemas.microsoft.com/office/drawing/2014/main" val="1172544697"/>
                        </a:ext>
                      </a:extLst>
                    </a:gridCol>
                    <a:gridCol w="549282">
                      <a:extLst>
                        <a:ext uri="{9D8B030D-6E8A-4147-A177-3AD203B41FA5}">
                          <a16:colId xmlns:a16="http://schemas.microsoft.com/office/drawing/2014/main" val="2472500039"/>
                        </a:ext>
                      </a:extLst>
                    </a:gridCol>
                    <a:gridCol w="549282">
                      <a:extLst>
                        <a:ext uri="{9D8B030D-6E8A-4147-A177-3AD203B41FA5}">
                          <a16:colId xmlns:a16="http://schemas.microsoft.com/office/drawing/2014/main" val="4122757060"/>
                        </a:ext>
                      </a:extLst>
                    </a:gridCol>
                    <a:gridCol w="549282">
                      <a:extLst>
                        <a:ext uri="{9D8B030D-6E8A-4147-A177-3AD203B41FA5}">
                          <a16:colId xmlns:a16="http://schemas.microsoft.com/office/drawing/2014/main" val="3189606641"/>
                        </a:ext>
                      </a:extLst>
                    </a:gridCol>
                    <a:gridCol w="549282">
                      <a:extLst>
                        <a:ext uri="{9D8B030D-6E8A-4147-A177-3AD203B41FA5}">
                          <a16:colId xmlns:a16="http://schemas.microsoft.com/office/drawing/2014/main" val="1831960348"/>
                        </a:ext>
                      </a:extLst>
                    </a:gridCol>
                    <a:gridCol w="549282">
                      <a:extLst>
                        <a:ext uri="{9D8B030D-6E8A-4147-A177-3AD203B41FA5}">
                          <a16:colId xmlns:a16="http://schemas.microsoft.com/office/drawing/2014/main" val="3104276485"/>
                        </a:ext>
                      </a:extLst>
                    </a:gridCol>
                    <a:gridCol w="549282">
                      <a:extLst>
                        <a:ext uri="{9D8B030D-6E8A-4147-A177-3AD203B41FA5}">
                          <a16:colId xmlns:a16="http://schemas.microsoft.com/office/drawing/2014/main" val="2375922445"/>
                        </a:ext>
                      </a:extLst>
                    </a:gridCol>
                    <a:gridCol w="549282">
                      <a:extLst>
                        <a:ext uri="{9D8B030D-6E8A-4147-A177-3AD203B41FA5}">
                          <a16:colId xmlns:a16="http://schemas.microsoft.com/office/drawing/2014/main" val="77101278"/>
                        </a:ext>
                      </a:extLst>
                    </a:gridCol>
                    <a:gridCol w="549282">
                      <a:extLst>
                        <a:ext uri="{9D8B030D-6E8A-4147-A177-3AD203B41FA5}">
                          <a16:colId xmlns:a16="http://schemas.microsoft.com/office/drawing/2014/main" val="3361081972"/>
                        </a:ext>
                      </a:extLst>
                    </a:gridCol>
                    <a:gridCol w="549282">
                      <a:extLst>
                        <a:ext uri="{9D8B030D-6E8A-4147-A177-3AD203B41FA5}">
                          <a16:colId xmlns:a16="http://schemas.microsoft.com/office/drawing/2014/main" val="2814862849"/>
                        </a:ext>
                      </a:extLst>
                    </a:gridCol>
                    <a:gridCol w="549282">
                      <a:extLst>
                        <a:ext uri="{9D8B030D-6E8A-4147-A177-3AD203B41FA5}">
                          <a16:colId xmlns:a16="http://schemas.microsoft.com/office/drawing/2014/main" val="3480305536"/>
                        </a:ext>
                      </a:extLst>
                    </a:gridCol>
                    <a:gridCol w="549282">
                      <a:extLst>
                        <a:ext uri="{9D8B030D-6E8A-4147-A177-3AD203B41FA5}">
                          <a16:colId xmlns:a16="http://schemas.microsoft.com/office/drawing/2014/main" val="1004309199"/>
                        </a:ext>
                      </a:extLst>
                    </a:gridCol>
                    <a:gridCol w="549282">
                      <a:extLst>
                        <a:ext uri="{9D8B030D-6E8A-4147-A177-3AD203B41FA5}">
                          <a16:colId xmlns:a16="http://schemas.microsoft.com/office/drawing/2014/main" val="2870841931"/>
                        </a:ext>
                      </a:extLst>
                    </a:gridCol>
                    <a:gridCol w="549282">
                      <a:extLst>
                        <a:ext uri="{9D8B030D-6E8A-4147-A177-3AD203B41FA5}">
                          <a16:colId xmlns:a16="http://schemas.microsoft.com/office/drawing/2014/main" val="3463284830"/>
                        </a:ext>
                      </a:extLst>
                    </a:gridCol>
                    <a:gridCol w="549282">
                      <a:extLst>
                        <a:ext uri="{9D8B030D-6E8A-4147-A177-3AD203B41FA5}">
                          <a16:colId xmlns:a16="http://schemas.microsoft.com/office/drawing/2014/main" val="3433364132"/>
                        </a:ext>
                      </a:extLst>
                    </a:gridCol>
                    <a:gridCol w="549282">
                      <a:extLst>
                        <a:ext uri="{9D8B030D-6E8A-4147-A177-3AD203B41FA5}">
                          <a16:colId xmlns:a16="http://schemas.microsoft.com/office/drawing/2014/main" val="2648165777"/>
                        </a:ext>
                      </a:extLst>
                    </a:gridCol>
                    <a:gridCol w="549282">
                      <a:extLst>
                        <a:ext uri="{9D8B030D-6E8A-4147-A177-3AD203B41FA5}">
                          <a16:colId xmlns:a16="http://schemas.microsoft.com/office/drawing/2014/main" val="3946302371"/>
                        </a:ext>
                      </a:extLst>
                    </a:gridCol>
                    <a:gridCol w="549282">
                      <a:extLst>
                        <a:ext uri="{9D8B030D-6E8A-4147-A177-3AD203B41FA5}">
                          <a16:colId xmlns:a16="http://schemas.microsoft.com/office/drawing/2014/main" val="1732804923"/>
                        </a:ext>
                      </a:extLst>
                    </a:gridCol>
                    <a:gridCol w="549282">
                      <a:extLst>
                        <a:ext uri="{9D8B030D-6E8A-4147-A177-3AD203B41FA5}">
                          <a16:colId xmlns:a16="http://schemas.microsoft.com/office/drawing/2014/main" val="1866913987"/>
                        </a:ext>
                      </a:extLst>
                    </a:gridCol>
                    <a:gridCol w="549282">
                      <a:extLst>
                        <a:ext uri="{9D8B030D-6E8A-4147-A177-3AD203B41FA5}">
                          <a16:colId xmlns:a16="http://schemas.microsoft.com/office/drawing/2014/main" val="2263561924"/>
                        </a:ext>
                      </a:extLst>
                    </a:gridCol>
                  </a:tblGrid>
                  <a:tr h="370840">
                    <a:tc>
                      <a:txBody>
                        <a:bodyPr/>
                        <a:lstStyle/>
                        <a:p>
                          <a:pPr algn="r"/>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AU" dirty="0" err="1">
                              <a:solidFill>
                                <a:srgbClr val="002060"/>
                              </a:solidFill>
                            </a:rPr>
                            <a:t>evx</a:t>
                          </a:r>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AU" dirty="0" err="1">
                              <a:solidFill>
                                <a:srgbClr val="002060"/>
                              </a:solidFill>
                            </a:rPr>
                            <a:t>rvy</a:t>
                          </a:r>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AU" sz="900" dirty="0" err="1">
                              <a:solidFill>
                                <a:srgbClr val="002060"/>
                              </a:solidFill>
                            </a:rPr>
                            <a:t>evx.rvy</a:t>
                          </a:r>
                          <a:endParaRPr lang="en-AU" sz="9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AU" sz="800" dirty="0" err="1">
                              <a:solidFill>
                                <a:srgbClr val="002060"/>
                              </a:solidFill>
                            </a:rPr>
                            <a:t>squx.rvy</a:t>
                          </a:r>
                          <a:endParaRPr lang="en-AU" sz="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AU" sz="800" dirty="0" err="1">
                              <a:solidFill>
                                <a:srgbClr val="002060"/>
                              </a:solidFill>
                            </a:rPr>
                            <a:t>recx.rvy</a:t>
                          </a:r>
                          <a:endParaRPr lang="en-AU" sz="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AU" sz="800" dirty="0" err="1">
                              <a:solidFill>
                                <a:srgbClr val="002060"/>
                              </a:solidFill>
                            </a:rPr>
                            <a:t>logx.rvy</a:t>
                          </a:r>
                          <a:endParaRPr lang="en-AU" sz="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AU" sz="800" dirty="0" err="1">
                              <a:solidFill>
                                <a:srgbClr val="002060"/>
                              </a:solidFill>
                            </a:rPr>
                            <a:t>evx.squy</a:t>
                          </a:r>
                          <a:endParaRPr lang="en-AU" sz="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AU" sz="800" dirty="0" err="1">
                              <a:solidFill>
                                <a:srgbClr val="002060"/>
                              </a:solidFill>
                            </a:rPr>
                            <a:t>evx.recy</a:t>
                          </a:r>
                          <a:endParaRPr lang="en-AU" sz="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AU" sz="800" dirty="0" err="1">
                              <a:solidFill>
                                <a:srgbClr val="002060"/>
                              </a:solidFill>
                            </a:rPr>
                            <a:t>evx.logy</a:t>
                          </a:r>
                          <a:endParaRPr lang="en-AU" sz="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AU" sz="1400" dirty="0" err="1">
                              <a:solidFill>
                                <a:srgbClr val="002060"/>
                              </a:solidFill>
                            </a:rPr>
                            <a:t>squx</a:t>
                          </a:r>
                          <a:endParaRPr lang="en-AU"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AU" sz="1400" dirty="0" err="1">
                              <a:solidFill>
                                <a:srgbClr val="002060"/>
                              </a:solidFill>
                            </a:rPr>
                            <a:t>recx</a:t>
                          </a:r>
                          <a:endParaRPr lang="en-AU"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AU" sz="1400" dirty="0" err="1">
                              <a:solidFill>
                                <a:srgbClr val="002060"/>
                              </a:solidFill>
                            </a:rPr>
                            <a:t>logx</a:t>
                          </a:r>
                          <a:endParaRPr lang="en-AU"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AU" sz="1400" dirty="0" err="1">
                              <a:solidFill>
                                <a:srgbClr val="002060"/>
                              </a:solidFill>
                            </a:rPr>
                            <a:t>squy</a:t>
                          </a:r>
                          <a:endParaRPr lang="en-AU"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AU" sz="1400" dirty="0" err="1">
                              <a:solidFill>
                                <a:srgbClr val="002060"/>
                              </a:solidFill>
                            </a:rPr>
                            <a:t>recy</a:t>
                          </a:r>
                          <a:endParaRPr lang="en-AU"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AU" sz="1400" dirty="0">
                              <a:solidFill>
                                <a:srgbClr val="002060"/>
                              </a:solidFill>
                            </a:rPr>
                            <a:t>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3260445"/>
                      </a:ext>
                    </a:extLst>
                  </a:tr>
                  <a:tr h="396240">
                    <a:tc>
                      <a:txBody>
                        <a:bodyPr/>
                        <a:lstStyle/>
                        <a:p>
                          <a:pPr algn="ctr"/>
                          <a:r>
                            <a:rPr lang="en-AU" sz="20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1000" dirty="0">
                              <a:solidFill>
                                <a:srgbClr val="002060"/>
                              </a:solidFill>
                            </a:rPr>
                            <a:t>Menu 414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900" dirty="0">
                              <a:solidFill>
                                <a:schemeClr val="tx1"/>
                              </a:solidFill>
                              <a:highlight>
                                <a:srgbClr val="FFFF00"/>
                              </a:highlight>
                            </a:rPr>
                            <a:t>=</a:t>
                          </a:r>
                          <a:r>
                            <a:rPr lang="en-AU" sz="900" dirty="0" err="1">
                              <a:solidFill>
                                <a:schemeClr val="tx1"/>
                              </a:solidFill>
                              <a:highlight>
                                <a:srgbClr val="FFFF00"/>
                              </a:highlight>
                            </a:rPr>
                            <a:t>RegBx</a:t>
                          </a:r>
                          <a:endParaRPr lang="en-AU" sz="900" dirty="0">
                            <a:solidFill>
                              <a:schemeClr val="tx1"/>
                            </a:solidFill>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1000" dirty="0">
                              <a:solidFill>
                                <a:srgbClr val="002060"/>
                              </a:solidFill>
                            </a:rPr>
                            <a:t>=evx^2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1000" dirty="0">
                              <a:solidFill>
                                <a:srgbClr val="002060"/>
                              </a:solidFill>
                            </a:rPr>
                            <a:t>=1/</a:t>
                          </a:r>
                          <a:r>
                            <a:rPr lang="en-AU" sz="1000" dirty="0" err="1">
                              <a:solidFill>
                                <a:srgbClr val="002060"/>
                              </a:solidFill>
                            </a:rPr>
                            <a:t>evx</a:t>
                          </a:r>
                          <a:endParaRPr lang="en-AU" sz="10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800" dirty="0">
                              <a:solidFill>
                                <a:srgbClr val="002060"/>
                              </a:solidFill>
                            </a:rPr>
                            <a:t>=log(</a:t>
                          </a:r>
                          <a:r>
                            <a:rPr lang="en-AU" sz="800" dirty="0" err="1">
                              <a:solidFill>
                                <a:srgbClr val="002060"/>
                              </a:solidFill>
                            </a:rPr>
                            <a:t>evx</a:t>
                          </a:r>
                          <a:r>
                            <a:rPr lang="en-AU" sz="800"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1000" dirty="0">
                              <a:solidFill>
                                <a:srgbClr val="002060"/>
                              </a:solidFill>
                            </a:rPr>
                            <a:t>=rvy^2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1000" dirty="0">
                              <a:solidFill>
                                <a:srgbClr val="002060"/>
                              </a:solidFill>
                            </a:rPr>
                            <a:t>=1/</a:t>
                          </a:r>
                          <a:r>
                            <a:rPr lang="en-AU" sz="1000" dirty="0" err="1">
                              <a:solidFill>
                                <a:srgbClr val="002060"/>
                              </a:solidFill>
                            </a:rPr>
                            <a:t>rvy</a:t>
                          </a:r>
                          <a:endParaRPr lang="en-AU" sz="10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800" dirty="0">
                              <a:solidFill>
                                <a:srgbClr val="002060"/>
                              </a:solidFill>
                            </a:rPr>
                            <a:t>=log(</a:t>
                          </a:r>
                          <a:r>
                            <a:rPr lang="en-AU" sz="800" dirty="0" err="1">
                              <a:solidFill>
                                <a:srgbClr val="002060"/>
                              </a:solidFill>
                            </a:rPr>
                            <a:t>rvy</a:t>
                          </a:r>
                          <a:r>
                            <a:rPr lang="en-AU" sz="800"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5576245"/>
                      </a:ext>
                    </a:extLst>
                  </a:tr>
                  <a:tr h="370840">
                    <a:tc>
                      <a:txBody>
                        <a:bodyPr/>
                        <a:lstStyle/>
                        <a:p>
                          <a:r>
                            <a:rPr lang="en-AU"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1400" dirty="0">
                              <a:solidFill>
                                <a:srgbClr val="002060"/>
                              </a:solidFill>
                            </a:rPr>
                            <a:t>Title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809870"/>
                      </a:ext>
                    </a:extLst>
                  </a:tr>
                  <a:tr h="370840">
                    <a:tc>
                      <a:txBody>
                        <a:bodyPr/>
                        <a:lstStyle/>
                        <a:p>
                          <a:r>
                            <a:rPr lang="en-AU"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900" dirty="0" err="1">
                              <a:solidFill>
                                <a:srgbClr val="002060"/>
                              </a:solidFill>
                            </a:rPr>
                            <a:t>RegEqn</a:t>
                          </a:r>
                          <a:endParaRPr lang="en-AU" sz="9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372232"/>
                      </a:ext>
                    </a:extLst>
                  </a:tr>
                  <a:tr h="370840">
                    <a:tc>
                      <a:txBody>
                        <a:bodyPr/>
                        <a:lstStyle/>
                        <a:p>
                          <a:r>
                            <a:rPr lang="en-AU"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dirty="0">
                              <a:solidFill>
                                <a:srgbClr val="00206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3343483"/>
                      </a:ext>
                    </a:extLst>
                  </a:tr>
                  <a:tr h="370840">
                    <a:tc>
                      <a:txBody>
                        <a:bodyPr/>
                        <a:lstStyle/>
                        <a:p>
                          <a:r>
                            <a:rPr lang="en-AU"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dirty="0">
                              <a:solidFill>
                                <a:srgbClr val="002060"/>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9411935"/>
                      </a:ext>
                    </a:extLst>
                  </a:tr>
                  <a:tr h="370840">
                    <a:tc>
                      <a:txBody>
                        <a:bodyPr/>
                        <a:lstStyle/>
                        <a:p>
                          <a:r>
                            <a:rPr lang="en-AU"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02222" t="-611475" r="-1805556" b="-822951"/>
                          </a:stretch>
                        </a:blip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9261962"/>
                      </a:ext>
                    </a:extLst>
                  </a:tr>
                  <a:tr h="370840">
                    <a:tc>
                      <a:txBody>
                        <a:bodyPr/>
                        <a:lstStyle/>
                        <a:p>
                          <a:r>
                            <a:rPr lang="en-AU"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02222" t="-711475" r="-1805556" b="-722951"/>
                          </a:stretch>
                        </a:blip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0605462"/>
                      </a:ext>
                    </a:extLst>
                  </a:tr>
                  <a:tr h="370840">
                    <a:tc>
                      <a:txBody>
                        <a:bodyPr/>
                        <a:lstStyle/>
                        <a:p>
                          <a:r>
                            <a:rPr lang="en-AU"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1200" dirty="0">
                              <a:solidFill>
                                <a:srgbClr val="002060"/>
                              </a:solidFill>
                            </a:rPr>
                            <a:t>Resid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0444357"/>
                      </a:ext>
                    </a:extLst>
                  </a:tr>
                  <a:tr h="370840">
                    <a:tc>
                      <a:txBody>
                        <a:bodyPr/>
                        <a:lstStyle/>
                        <a:p>
                          <a:r>
                            <a:rPr lang="en-AU"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1543368"/>
                      </a:ext>
                    </a:extLst>
                  </a:tr>
                  <a:tr h="370840">
                    <a:tc>
                      <a:txBody>
                        <a:bodyPr/>
                        <a:lstStyle/>
                        <a:p>
                          <a:r>
                            <a:rPr lang="en-AU"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1344612"/>
                      </a:ext>
                    </a:extLst>
                  </a:tr>
                  <a:tr h="370840">
                    <a:tc>
                      <a:txBody>
                        <a:bodyPr/>
                        <a:lstStyle/>
                        <a:p>
                          <a:r>
                            <a:rPr lang="en-AU"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7620500"/>
                      </a:ext>
                    </a:extLst>
                  </a:tr>
                  <a:tr h="370840">
                    <a:tc>
                      <a:txBody>
                        <a:bodyPr/>
                        <a:lstStyle/>
                        <a:p>
                          <a:r>
                            <a:rPr lang="en-AU"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5436808"/>
                      </a:ext>
                    </a:extLst>
                  </a:tr>
                  <a:tr h="370840">
                    <a:tc>
                      <a:txBody>
                        <a:bodyPr/>
                        <a:lstStyle/>
                        <a:p>
                          <a:r>
                            <a:rPr lang="en-AU"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7413190"/>
                      </a:ext>
                    </a:extLst>
                  </a:tr>
                  <a:tr h="370840">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1">
                      <a:txBody>
                        <a:bodyPr/>
                        <a:lstStyle/>
                        <a:p>
                          <a:r>
                            <a:rPr lang="en-AU" dirty="0" err="1">
                              <a:solidFill>
                                <a:schemeClr val="tx1"/>
                              </a:solidFill>
                              <a:highlight>
                                <a:srgbClr val="FFFF00"/>
                              </a:highlight>
                            </a:rPr>
                            <a:t>LinRegBx</a:t>
                          </a:r>
                          <a:r>
                            <a:rPr lang="en-AU" dirty="0">
                              <a:solidFill>
                                <a:schemeClr val="tx1"/>
                              </a:solidFill>
                              <a:highlight>
                                <a:srgbClr val="FFFF00"/>
                              </a:highlight>
                            </a:rPr>
                            <a:t>(‘evx,’rvy,1 ): </a:t>
                          </a:r>
                          <a:r>
                            <a:rPr lang="en-AU" dirty="0" err="1">
                              <a:solidFill>
                                <a:schemeClr val="tx1"/>
                              </a:solidFill>
                              <a:highlight>
                                <a:srgbClr val="FFFF00"/>
                              </a:highlight>
                            </a:rPr>
                            <a:t>CopyVar</a:t>
                          </a:r>
                          <a:r>
                            <a:rPr lang="en-AU" dirty="0">
                              <a:solidFill>
                                <a:schemeClr val="tx1"/>
                              </a:solidFill>
                              <a:highlight>
                                <a:srgbClr val="FFFF00"/>
                              </a:highlight>
                            </a:rPr>
                            <a:t> Stat.RegEqn,'f3: </a:t>
                          </a:r>
                          <a:r>
                            <a:rPr lang="en-AU" dirty="0" err="1">
                              <a:solidFill>
                                <a:schemeClr val="tx1"/>
                              </a:solidFill>
                              <a:highlight>
                                <a:srgbClr val="FFFF00"/>
                              </a:highlight>
                            </a:rPr>
                            <a:t>CopyVar</a:t>
                          </a:r>
                          <a:r>
                            <a:rPr lang="en-AU" dirty="0">
                              <a:solidFill>
                                <a:schemeClr val="tx1"/>
                              </a:solidFill>
                              <a:highlight>
                                <a:srgbClr val="FFFF00"/>
                              </a:highlight>
                            </a:rPr>
                            <a:t> Stat., Stat3.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8320668"/>
                      </a:ext>
                    </a:extLst>
                  </a:tr>
                </a:tbl>
              </a:graphicData>
            </a:graphic>
          </p:graphicFrame>
        </mc:Fallback>
      </mc:AlternateContent>
    </p:spTree>
    <p:extLst>
      <p:ext uri="{BB962C8B-B14F-4D97-AF65-F5344CB8AC3E}">
        <p14:creationId xmlns:p14="http://schemas.microsoft.com/office/powerpoint/2010/main" val="3530171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3ACE04-C996-65BE-3427-6D03B2C9F71F}"/>
              </a:ext>
            </a:extLst>
          </p:cNvPr>
          <p:cNvPicPr>
            <a:picLocks noChangeAspect="1"/>
          </p:cNvPicPr>
          <p:nvPr/>
        </p:nvPicPr>
        <p:blipFill>
          <a:blip r:embed="rId2"/>
          <a:stretch>
            <a:fillRect/>
          </a:stretch>
        </p:blipFill>
        <p:spPr>
          <a:xfrm>
            <a:off x="0" y="164735"/>
            <a:ext cx="5859942" cy="4686046"/>
          </a:xfrm>
          <a:prstGeom prst="rect">
            <a:avLst/>
          </a:prstGeom>
        </p:spPr>
      </p:pic>
      <p:pic>
        <p:nvPicPr>
          <p:cNvPr id="7" name="Picture 6">
            <a:extLst>
              <a:ext uri="{FF2B5EF4-FFF2-40B4-BE49-F238E27FC236}">
                <a16:creationId xmlns:a16="http://schemas.microsoft.com/office/drawing/2014/main" id="{28FC8D24-E5C1-39A0-EEDF-3508F982C3D2}"/>
              </a:ext>
            </a:extLst>
          </p:cNvPr>
          <p:cNvPicPr>
            <a:picLocks noChangeAspect="1"/>
          </p:cNvPicPr>
          <p:nvPr/>
        </p:nvPicPr>
        <p:blipFill>
          <a:blip r:embed="rId3"/>
          <a:stretch>
            <a:fillRect/>
          </a:stretch>
        </p:blipFill>
        <p:spPr>
          <a:xfrm>
            <a:off x="5352006" y="2466362"/>
            <a:ext cx="6639852" cy="4391638"/>
          </a:xfrm>
          <a:prstGeom prst="rect">
            <a:avLst/>
          </a:prstGeom>
        </p:spPr>
      </p:pic>
    </p:spTree>
    <p:extLst>
      <p:ext uri="{BB962C8B-B14F-4D97-AF65-F5344CB8AC3E}">
        <p14:creationId xmlns:p14="http://schemas.microsoft.com/office/powerpoint/2010/main" val="366085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0D3C8-C66F-1488-08FF-E83DDEE614D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5E22438-28EC-7B0E-8819-380B905B8C87}"/>
              </a:ext>
            </a:extLst>
          </p:cNvPr>
          <p:cNvPicPr>
            <a:picLocks noChangeAspect="1"/>
          </p:cNvPicPr>
          <p:nvPr/>
        </p:nvPicPr>
        <p:blipFill>
          <a:blip r:embed="rId3"/>
          <a:stretch>
            <a:fillRect/>
          </a:stretch>
        </p:blipFill>
        <p:spPr>
          <a:xfrm>
            <a:off x="-78721" y="0"/>
            <a:ext cx="12192000" cy="6858000"/>
          </a:xfrm>
          <a:prstGeom prst="rect">
            <a:avLst/>
          </a:prstGeom>
        </p:spPr>
      </p:pic>
      <p:sp>
        <p:nvSpPr>
          <p:cNvPr id="3" name="Content Placeholder 2">
            <a:extLst>
              <a:ext uri="{FF2B5EF4-FFF2-40B4-BE49-F238E27FC236}">
                <a16:creationId xmlns:a16="http://schemas.microsoft.com/office/drawing/2014/main" id="{34D4CD20-3D82-F654-CEEF-2392262F206B}"/>
              </a:ext>
            </a:extLst>
          </p:cNvPr>
          <p:cNvSpPr>
            <a:spLocks noGrp="1"/>
          </p:cNvSpPr>
          <p:nvPr>
            <p:ph idx="1"/>
          </p:nvPr>
        </p:nvSpPr>
        <p:spPr>
          <a:xfrm>
            <a:off x="0" y="0"/>
            <a:ext cx="5832088" cy="6857999"/>
          </a:xfrm>
          <a:ln w="15875">
            <a:solidFill>
              <a:srgbClr val="EE0000"/>
            </a:solidFill>
          </a:ln>
        </p:spPr>
        <p:txBody>
          <a:bodyPr anchor="t">
            <a:noAutofit/>
          </a:bodyPr>
          <a:lstStyle/>
          <a:p>
            <a:pPr marL="0" indent="0">
              <a:buNone/>
            </a:pPr>
            <a:r>
              <a:rPr lang="en-AU" sz="2000" dirty="0">
                <a:solidFill>
                  <a:srgbClr val="C00000"/>
                </a:solidFill>
              </a:rPr>
              <a:t>3D: Data Transformations</a:t>
            </a:r>
            <a:br>
              <a:rPr lang="en-AU" sz="2000" dirty="0"/>
            </a:br>
            <a:r>
              <a:rPr lang="en-AU" sz="2000" dirty="0"/>
              <a:t>– you shouldn’t perform linear regression analysis for data that is </a:t>
            </a:r>
            <a:r>
              <a:rPr lang="en-AU" sz="2000" u="sng" dirty="0"/>
              <a:t>non-linear</a:t>
            </a:r>
            <a:br>
              <a:rPr lang="en-AU" sz="2000" dirty="0"/>
            </a:br>
            <a:r>
              <a:rPr lang="en-AU" sz="2000" dirty="0"/>
              <a:t>– </a:t>
            </a:r>
            <a:r>
              <a:rPr lang="en-AU" b="1" dirty="0"/>
              <a:t>∴ </a:t>
            </a:r>
            <a:r>
              <a:rPr lang="en-AU" sz="2000" dirty="0"/>
              <a:t>nonlinear data is </a:t>
            </a:r>
            <a:r>
              <a:rPr lang="en-AU" sz="2000" u="sng" dirty="0"/>
              <a:t>transformed</a:t>
            </a:r>
            <a:br>
              <a:rPr lang="en-AU" sz="2000" dirty="0"/>
            </a:br>
            <a:r>
              <a:rPr lang="en-AU" sz="2000" dirty="0"/>
              <a:t>– transformations linearise data so that you can accurately perform regression analysis</a:t>
            </a:r>
            <a:br>
              <a:rPr lang="en-AU" sz="2000" dirty="0"/>
            </a:br>
            <a:r>
              <a:rPr lang="en-AU" sz="2000" dirty="0"/>
              <a:t>– match the nonlinear scatterplot with one in the diagram to help you determine the best transformation</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42051D3C-7A48-8351-0B57-9A61ED2FD331}"/>
                  </a:ext>
                </a:extLst>
              </p:cNvPr>
              <p:cNvSpPr txBox="1">
                <a:spLocks/>
              </p:cNvSpPr>
              <p:nvPr/>
            </p:nvSpPr>
            <p:spPr>
              <a:xfrm>
                <a:off x="5832088" y="0"/>
                <a:ext cx="6281191" cy="6847114"/>
              </a:xfrm>
              <a:prstGeom prst="rect">
                <a:avLst/>
              </a:prstGeom>
              <a:ln w="12700">
                <a:solidFill>
                  <a:schemeClr val="tx1"/>
                </a:solidFill>
              </a:ln>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000" dirty="0">
                    <a:solidFill>
                      <a:srgbClr val="C00000"/>
                    </a:solidFill>
                  </a:rPr>
                  <a:t>types of transformations:</a:t>
                </a:r>
                <a:br>
                  <a:rPr lang="en-AU" sz="2000" dirty="0"/>
                </a:br>
                <a:r>
                  <a:rPr lang="en-AU" sz="2000" dirty="0">
                    <a:solidFill>
                      <a:srgbClr val="0070C0"/>
                    </a:solidFill>
                  </a:rPr>
                  <a:t>log: </a:t>
                </a:r>
                <a:r>
                  <a:rPr lang="en-AU" sz="2000" dirty="0"/>
                  <a:t>compresses the data               </a:t>
                </a:r>
                <a:r>
                  <a:rPr lang="en-AU" sz="2000" dirty="0">
                    <a:highlight>
                      <a:srgbClr val="FFFF00"/>
                    </a:highlight>
                  </a:rPr>
                  <a:t>log₁₀(x) or log₁₀(y</a:t>
                </a:r>
                <a:r>
                  <a:rPr lang="en-AU" sz="2000" dirty="0"/>
                  <a:t>)</a:t>
                </a:r>
                <a:br>
                  <a:rPr lang="en-AU" sz="2000" dirty="0"/>
                </a:br>
                <a:r>
                  <a:rPr lang="en-AU" sz="2000" dirty="0">
                    <a:solidFill>
                      <a:srgbClr val="0070C0"/>
                    </a:solidFill>
                  </a:rPr>
                  <a:t>square: </a:t>
                </a:r>
                <a:r>
                  <a:rPr lang="en-AU" sz="2000" dirty="0"/>
                  <a:t>stretch the data                 </a:t>
                </a:r>
                <a:r>
                  <a:rPr lang="en-AU" sz="2000" dirty="0">
                    <a:highlight>
                      <a:srgbClr val="FFFF00"/>
                    </a:highlight>
                  </a:rPr>
                  <a:t>x² or y²</a:t>
                </a:r>
                <a:br>
                  <a:rPr lang="en-AU" sz="2000" dirty="0"/>
                </a:br>
                <a:r>
                  <a:rPr lang="en-AU" sz="2000" dirty="0">
                    <a:solidFill>
                      <a:srgbClr val="0070C0"/>
                    </a:solidFill>
                  </a:rPr>
                  <a:t>reciprocal: </a:t>
                </a:r>
                <a:r>
                  <a:rPr lang="en-AU" sz="2000" dirty="0"/>
                  <a:t>compresses values greater than 1, stretches values less than 1                                    </a:t>
                </a:r>
                <a14:m>
                  <m:oMath xmlns:m="http://schemas.openxmlformats.org/officeDocument/2006/math">
                    <m:f>
                      <m:fPr>
                        <m:ctrlPr>
                          <a:rPr lang="en-AU" sz="2000" i="1" smtClean="0">
                            <a:highlight>
                              <a:srgbClr val="FFFF00"/>
                            </a:highlight>
                            <a:latin typeface="Cambria Math" panose="02040503050406030204" pitchFamily="18" charset="0"/>
                          </a:rPr>
                        </m:ctrlPr>
                      </m:fPr>
                      <m:num>
                        <m:r>
                          <a:rPr lang="en-AU" sz="2000" smtClean="0">
                            <a:highlight>
                              <a:srgbClr val="FFFF00"/>
                            </a:highlight>
                            <a:latin typeface="Cambria Math" panose="02040503050406030204" pitchFamily="18" charset="0"/>
                          </a:rPr>
                          <m:t>1</m:t>
                        </m:r>
                      </m:num>
                      <m:den>
                        <m:r>
                          <a:rPr lang="en-AU" sz="2000" i="1" smtClean="0">
                            <a:highlight>
                              <a:srgbClr val="FFFF00"/>
                            </a:highlight>
                            <a:latin typeface="Cambria Math" panose="02040503050406030204" pitchFamily="18" charset="0"/>
                          </a:rPr>
                          <m:t>𝑥</m:t>
                        </m:r>
                      </m:den>
                    </m:f>
                  </m:oMath>
                </a14:m>
                <a:r>
                  <a:rPr lang="en-AU" sz="2000" dirty="0">
                    <a:highlight>
                      <a:srgbClr val="FFFF00"/>
                    </a:highlight>
                  </a:rPr>
                  <a:t> or </a:t>
                </a:r>
                <a14:m>
                  <m:oMath xmlns:m="http://schemas.openxmlformats.org/officeDocument/2006/math">
                    <m:f>
                      <m:fPr>
                        <m:ctrlPr>
                          <a:rPr lang="en-AU" sz="2000" i="1">
                            <a:highlight>
                              <a:srgbClr val="FFFF00"/>
                            </a:highlight>
                            <a:latin typeface="Cambria Math" panose="02040503050406030204" pitchFamily="18" charset="0"/>
                          </a:rPr>
                        </m:ctrlPr>
                      </m:fPr>
                      <m:num>
                        <m:r>
                          <a:rPr lang="en-AU" sz="2000">
                            <a:highlight>
                              <a:srgbClr val="FFFF00"/>
                            </a:highlight>
                            <a:latin typeface="Cambria Math" panose="02040503050406030204" pitchFamily="18" charset="0"/>
                          </a:rPr>
                          <m:t>1</m:t>
                        </m:r>
                      </m:num>
                      <m:den>
                        <m:r>
                          <a:rPr lang="en-AU" sz="2000" b="0" i="1" smtClean="0">
                            <a:highlight>
                              <a:srgbClr val="FFFF00"/>
                            </a:highlight>
                            <a:latin typeface="Cambria Math" panose="02040503050406030204" pitchFamily="18" charset="0"/>
                          </a:rPr>
                          <m:t>𝑦</m:t>
                        </m:r>
                      </m:den>
                    </m:f>
                    <m:r>
                      <a:rPr lang="en-AU" sz="2000" i="1">
                        <a:highlight>
                          <a:srgbClr val="FFFF00"/>
                        </a:highlight>
                        <a:latin typeface="Cambria Math" panose="02040503050406030204" pitchFamily="18" charset="0"/>
                      </a:rPr>
                      <m:t> </m:t>
                    </m:r>
                  </m:oMath>
                </a14:m>
                <a:br>
                  <a:rPr lang="en-AU" sz="2000" dirty="0"/>
                </a:br>
                <a:r>
                  <a:rPr lang="en-AU" sz="2000" dirty="0"/>
                  <a:t>CAS see CAS reference sheet.</a:t>
                </a:r>
              </a:p>
              <a:p>
                <a:pPr marL="0" indent="0">
                  <a:buNone/>
                </a:pPr>
                <a:br>
                  <a:rPr lang="en-AU" sz="2000" dirty="0"/>
                </a:br>
                <a:endParaRPr lang="en-AU" sz="2000" dirty="0">
                  <a:solidFill>
                    <a:srgbClr val="0070C0"/>
                  </a:solidFill>
                </a:endParaRPr>
              </a:p>
            </p:txBody>
          </p:sp>
        </mc:Choice>
        <mc:Fallback xmlns="">
          <p:sp>
            <p:nvSpPr>
              <p:cNvPr id="5" name="Content Placeholder 2">
                <a:extLst>
                  <a:ext uri="{FF2B5EF4-FFF2-40B4-BE49-F238E27FC236}">
                    <a16:creationId xmlns:a16="http://schemas.microsoft.com/office/drawing/2014/main" id="{42051D3C-7A48-8351-0B57-9A61ED2FD331}"/>
                  </a:ext>
                </a:extLst>
              </p:cNvPr>
              <p:cNvSpPr txBox="1">
                <a:spLocks noRot="1" noChangeAspect="1" noMove="1" noResize="1" noEditPoints="1" noAdjustHandles="1" noChangeArrowheads="1" noChangeShapeType="1" noTextEdit="1"/>
              </p:cNvSpPr>
              <p:nvPr/>
            </p:nvSpPr>
            <p:spPr>
              <a:xfrm>
                <a:off x="5832088" y="0"/>
                <a:ext cx="6281191" cy="6847114"/>
              </a:xfrm>
              <a:prstGeom prst="rect">
                <a:avLst/>
              </a:prstGeom>
              <a:blipFill>
                <a:blip r:embed="rId4"/>
                <a:stretch>
                  <a:fillRect l="-969" t="-356"/>
                </a:stretch>
              </a:blipFill>
              <a:ln w="12700">
                <a:solidFill>
                  <a:schemeClr val="tx1"/>
                </a:solidFill>
              </a:ln>
            </p:spPr>
            <p:txBody>
              <a:bodyPr/>
              <a:lstStyle/>
              <a:p>
                <a:r>
                  <a:rPr lang="en-AU">
                    <a:noFill/>
                  </a:rPr>
                  <a:t> </a:t>
                </a:r>
              </a:p>
            </p:txBody>
          </p:sp>
        </mc:Fallback>
      </mc:AlternateContent>
      <p:sp>
        <p:nvSpPr>
          <p:cNvPr id="30" name="TextBox 29">
            <a:extLst>
              <a:ext uri="{FF2B5EF4-FFF2-40B4-BE49-F238E27FC236}">
                <a16:creationId xmlns:a16="http://schemas.microsoft.com/office/drawing/2014/main" id="{17462FEF-D481-29E3-79DE-477685C94033}"/>
              </a:ext>
            </a:extLst>
          </p:cNvPr>
          <p:cNvSpPr txBox="1"/>
          <p:nvPr/>
        </p:nvSpPr>
        <p:spPr>
          <a:xfrm>
            <a:off x="1700191" y="3008739"/>
            <a:ext cx="1879350" cy="523220"/>
          </a:xfrm>
          <a:prstGeom prst="rect">
            <a:avLst/>
          </a:prstGeom>
          <a:noFill/>
        </p:spPr>
        <p:txBody>
          <a:bodyPr wrap="square" rtlCol="0">
            <a:spAutoFit/>
          </a:bodyPr>
          <a:lstStyle/>
          <a:p>
            <a:r>
              <a:rPr lang="en-AU" sz="1400" i="1" dirty="0">
                <a:solidFill>
                  <a:srgbClr val="C00000"/>
                </a:solidFill>
              </a:rPr>
              <a:t>strongest r value </a:t>
            </a:r>
          </a:p>
          <a:p>
            <a:r>
              <a:rPr lang="en-AU" sz="1400" i="1" dirty="0">
                <a:solidFill>
                  <a:srgbClr val="C00000"/>
                </a:solidFill>
              </a:rPr>
              <a:t>(closest to +1 or –1)</a:t>
            </a:r>
            <a:endParaRPr lang="en-AU" sz="1400" dirty="0">
              <a:solidFill>
                <a:srgbClr val="C00000"/>
              </a:solidFill>
            </a:endParaRPr>
          </a:p>
        </p:txBody>
      </p:sp>
      <p:pic>
        <p:nvPicPr>
          <p:cNvPr id="6" name="Picture 2">
            <a:extLst>
              <a:ext uri="{FF2B5EF4-FFF2-40B4-BE49-F238E27FC236}">
                <a16:creationId xmlns:a16="http://schemas.microsoft.com/office/drawing/2014/main" id="{130BC1C0-89F5-875E-BBEA-B0E197AF54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1238" y="3424238"/>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DB399DD-7BA6-2893-A8A9-756A07AC507A}"/>
              </a:ext>
            </a:extLst>
          </p:cNvPr>
          <p:cNvSpPr txBox="1"/>
          <p:nvPr/>
        </p:nvSpPr>
        <p:spPr>
          <a:xfrm>
            <a:off x="3944577" y="3116461"/>
            <a:ext cx="1879350" cy="307777"/>
          </a:xfrm>
          <a:prstGeom prst="rect">
            <a:avLst/>
          </a:prstGeom>
          <a:noFill/>
        </p:spPr>
        <p:txBody>
          <a:bodyPr wrap="square" rtlCol="0">
            <a:spAutoFit/>
          </a:bodyPr>
          <a:lstStyle/>
          <a:p>
            <a:r>
              <a:rPr lang="en-AU" sz="1400" i="1" dirty="0">
                <a:solidFill>
                  <a:srgbClr val="C00000"/>
                </a:solidFill>
              </a:rPr>
              <a:t>closest r² % to 100%</a:t>
            </a:r>
            <a:endParaRPr lang="en-AU" sz="1400" dirty="0">
              <a:solidFill>
                <a:srgbClr val="C00000"/>
              </a:solidFill>
            </a:endParaRPr>
          </a:p>
        </p:txBody>
      </p:sp>
      <p:sp>
        <p:nvSpPr>
          <p:cNvPr id="8" name="Rectangle 7">
            <a:extLst>
              <a:ext uri="{FF2B5EF4-FFF2-40B4-BE49-F238E27FC236}">
                <a16:creationId xmlns:a16="http://schemas.microsoft.com/office/drawing/2014/main" id="{E9FEE138-9460-57FA-D128-1B570C59C10F}"/>
              </a:ext>
            </a:extLst>
          </p:cNvPr>
          <p:cNvSpPr/>
          <p:nvPr/>
        </p:nvSpPr>
        <p:spPr>
          <a:xfrm>
            <a:off x="3579541" y="2430966"/>
            <a:ext cx="2085279" cy="278780"/>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1" name="Straight Arrow Connector 10">
            <a:extLst>
              <a:ext uri="{FF2B5EF4-FFF2-40B4-BE49-F238E27FC236}">
                <a16:creationId xmlns:a16="http://schemas.microsoft.com/office/drawing/2014/main" id="{63629F2E-9216-F9A9-9453-AC576F8CCCD8}"/>
              </a:ext>
            </a:extLst>
          </p:cNvPr>
          <p:cNvCxnSpPr/>
          <p:nvPr/>
        </p:nvCxnSpPr>
        <p:spPr>
          <a:xfrm flipH="1">
            <a:off x="2375209" y="2725427"/>
            <a:ext cx="1182029" cy="298993"/>
          </a:xfrm>
          <a:prstGeom prst="straightConnector1">
            <a:avLst/>
          </a:prstGeom>
          <a:ln w="19050"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116B1B39-2268-6C21-FD83-FB4BAF8F52CE}"/>
              </a:ext>
            </a:extLst>
          </p:cNvPr>
          <p:cNvCxnSpPr>
            <a:cxnSpLocks/>
          </p:cNvCxnSpPr>
          <p:nvPr/>
        </p:nvCxnSpPr>
        <p:spPr>
          <a:xfrm>
            <a:off x="4622180" y="2808756"/>
            <a:ext cx="0" cy="319937"/>
          </a:xfrm>
          <a:prstGeom prst="straightConnector1">
            <a:avLst/>
          </a:prstGeom>
          <a:ln w="19050"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5" name="Picture 14">
            <a:extLst>
              <a:ext uri="{FF2B5EF4-FFF2-40B4-BE49-F238E27FC236}">
                <a16:creationId xmlns:a16="http://schemas.microsoft.com/office/drawing/2014/main" id="{50EFE6A5-6EB9-DB5A-1E6B-3A258B433E0C}"/>
              </a:ext>
            </a:extLst>
          </p:cNvPr>
          <p:cNvPicPr>
            <a:picLocks noChangeAspect="1"/>
          </p:cNvPicPr>
          <p:nvPr/>
        </p:nvPicPr>
        <p:blipFill>
          <a:blip r:embed="rId6"/>
          <a:stretch>
            <a:fillRect/>
          </a:stretch>
        </p:blipFill>
        <p:spPr>
          <a:xfrm>
            <a:off x="93729" y="3648116"/>
            <a:ext cx="5571091" cy="3036077"/>
          </a:xfrm>
          <a:prstGeom prst="rect">
            <a:avLst/>
          </a:prstGeom>
        </p:spPr>
      </p:pic>
      <p:pic>
        <p:nvPicPr>
          <p:cNvPr id="20" name="Picture 19">
            <a:extLst>
              <a:ext uri="{FF2B5EF4-FFF2-40B4-BE49-F238E27FC236}">
                <a16:creationId xmlns:a16="http://schemas.microsoft.com/office/drawing/2014/main" id="{98245926-446F-49B8-B686-B82820DD1B1B}"/>
              </a:ext>
            </a:extLst>
          </p:cNvPr>
          <p:cNvPicPr>
            <a:picLocks noChangeAspect="1"/>
          </p:cNvPicPr>
          <p:nvPr/>
        </p:nvPicPr>
        <p:blipFill>
          <a:blip r:embed="rId7"/>
          <a:stretch>
            <a:fillRect/>
          </a:stretch>
        </p:blipFill>
        <p:spPr>
          <a:xfrm>
            <a:off x="6029856" y="2109583"/>
            <a:ext cx="4801657" cy="2393531"/>
          </a:xfrm>
          <a:prstGeom prst="rect">
            <a:avLst/>
          </a:prstGeom>
        </p:spPr>
      </p:pic>
      <p:pic>
        <p:nvPicPr>
          <p:cNvPr id="22" name="Picture 21">
            <a:extLst>
              <a:ext uri="{FF2B5EF4-FFF2-40B4-BE49-F238E27FC236}">
                <a16:creationId xmlns:a16="http://schemas.microsoft.com/office/drawing/2014/main" id="{23859686-3925-3382-DBB5-B52C68805315}"/>
              </a:ext>
            </a:extLst>
          </p:cNvPr>
          <p:cNvPicPr>
            <a:picLocks noChangeAspect="1"/>
          </p:cNvPicPr>
          <p:nvPr/>
        </p:nvPicPr>
        <p:blipFill>
          <a:blip r:embed="rId8"/>
          <a:stretch>
            <a:fillRect/>
          </a:stretch>
        </p:blipFill>
        <p:spPr>
          <a:xfrm>
            <a:off x="6171148" y="4538209"/>
            <a:ext cx="4801656" cy="2185998"/>
          </a:xfrm>
          <a:prstGeom prst="rect">
            <a:avLst/>
          </a:prstGeom>
        </p:spPr>
      </p:pic>
    </p:spTree>
    <p:extLst>
      <p:ext uri="{BB962C8B-B14F-4D97-AF65-F5344CB8AC3E}">
        <p14:creationId xmlns:p14="http://schemas.microsoft.com/office/powerpoint/2010/main" val="149039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 calcmode="lin" valueType="num">
                                      <p:cBhvr additive="base">
                                        <p:cTn id="4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ppt_x"/>
                                          </p:val>
                                        </p:tav>
                                        <p:tav tm="100000">
                                          <p:val>
                                            <p:strVal val="#ppt_x"/>
                                          </p:val>
                                        </p:tav>
                                      </p:tavLst>
                                    </p:anim>
                                    <p:anim calcmode="lin" valueType="num">
                                      <p:cBhvr additive="base">
                                        <p:cTn id="6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7"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4">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4" name="Rectangle 16">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0122" y="413053"/>
            <a:ext cx="8212114" cy="6064596"/>
          </a:xfrm>
          <a:prstGeom prst="rect">
            <a:avLst/>
          </a:prstGeom>
          <a:noFill/>
          <a:ln w="6350" cap="sq" cmpd="sng" algn="ctr">
            <a:solidFill>
              <a:srgbClr val="404040"/>
            </a:solidFill>
            <a:prstDash val="solid"/>
            <a:miter lim="800000"/>
          </a:ln>
          <a:effectLst/>
        </p:spPr>
        <p:txBody>
          <a:bodyPr/>
          <a:lstStyle/>
          <a:p>
            <a:endParaRPr lang="en-AU"/>
          </a:p>
        </p:txBody>
      </p:sp>
      <p:sp>
        <p:nvSpPr>
          <p:cNvPr id="25" name="Rectangle 18">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sp>
        <p:nvSpPr>
          <p:cNvPr id="26" name="Rectangle 20">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56699"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13BAD9-8384-CA41-B321-90CF2F3AF250}"/>
              </a:ext>
            </a:extLst>
          </p:cNvPr>
          <p:cNvSpPr>
            <a:spLocks noGrp="1"/>
          </p:cNvSpPr>
          <p:nvPr>
            <p:ph type="title"/>
          </p:nvPr>
        </p:nvSpPr>
        <p:spPr>
          <a:xfrm>
            <a:off x="9327186" y="132529"/>
            <a:ext cx="2312480" cy="1499738"/>
          </a:xfrm>
        </p:spPr>
        <p:txBody>
          <a:bodyPr anchor="b">
            <a:normAutofit/>
          </a:bodyPr>
          <a:lstStyle/>
          <a:p>
            <a:r>
              <a:rPr lang="en-US" sz="2800" dirty="0"/>
              <a:t>Data Transformation</a:t>
            </a:r>
          </a:p>
        </p:txBody>
      </p:sp>
      <p:sp>
        <p:nvSpPr>
          <p:cNvPr id="3" name="Content Placeholder 2">
            <a:extLst>
              <a:ext uri="{FF2B5EF4-FFF2-40B4-BE49-F238E27FC236}">
                <a16:creationId xmlns:a16="http://schemas.microsoft.com/office/drawing/2014/main" id="{87201E8E-45AC-F54B-979A-A69BB086041E}"/>
              </a:ext>
            </a:extLst>
          </p:cNvPr>
          <p:cNvSpPr>
            <a:spLocks noGrp="1"/>
          </p:cNvSpPr>
          <p:nvPr>
            <p:ph idx="1"/>
          </p:nvPr>
        </p:nvSpPr>
        <p:spPr>
          <a:xfrm>
            <a:off x="9156699" y="2149813"/>
            <a:ext cx="2616201" cy="3854197"/>
          </a:xfrm>
        </p:spPr>
        <p:txBody>
          <a:bodyPr>
            <a:normAutofit/>
          </a:bodyPr>
          <a:lstStyle/>
          <a:p>
            <a:r>
              <a:rPr lang="en-US" sz="2400" dirty="0">
                <a:solidFill>
                  <a:schemeClr val="tx1">
                    <a:lumMod val="85000"/>
                    <a:lumOff val="15000"/>
                  </a:schemeClr>
                </a:solidFill>
              </a:rPr>
              <a:t>Use a mathematical rule to change the scale on either x- or y-axis in order to linearise a non-linear scatterplot.</a:t>
            </a:r>
          </a:p>
          <a:p>
            <a:endParaRPr lang="en-US" sz="2400" dirty="0">
              <a:solidFill>
                <a:schemeClr val="tx1">
                  <a:lumMod val="85000"/>
                  <a:lumOff val="15000"/>
                </a:schemeClr>
              </a:solidFill>
            </a:endParaRPr>
          </a:p>
        </p:txBody>
      </p:sp>
      <p:pic>
        <p:nvPicPr>
          <p:cNvPr id="7" name="Picture 6">
            <a:extLst>
              <a:ext uri="{FF2B5EF4-FFF2-40B4-BE49-F238E27FC236}">
                <a16:creationId xmlns:a16="http://schemas.microsoft.com/office/drawing/2014/main" id="{BF3D0CF1-E2FF-A14E-20B4-2572A5C2D9B6}"/>
              </a:ext>
            </a:extLst>
          </p:cNvPr>
          <p:cNvPicPr>
            <a:picLocks noChangeAspect="1"/>
          </p:cNvPicPr>
          <p:nvPr/>
        </p:nvPicPr>
        <p:blipFill>
          <a:blip r:embed="rId2"/>
          <a:stretch>
            <a:fillRect/>
          </a:stretch>
        </p:blipFill>
        <p:spPr>
          <a:xfrm>
            <a:off x="255336" y="422880"/>
            <a:ext cx="8073416" cy="4946569"/>
          </a:xfrm>
          <a:prstGeom prst="rect">
            <a:avLst/>
          </a:prstGeom>
        </p:spPr>
      </p:pic>
      <p:pic>
        <p:nvPicPr>
          <p:cNvPr id="6" name="Picture 5">
            <a:extLst>
              <a:ext uri="{FF2B5EF4-FFF2-40B4-BE49-F238E27FC236}">
                <a16:creationId xmlns:a16="http://schemas.microsoft.com/office/drawing/2014/main" id="{45934489-613F-4BF0-BDE0-49E0395F5F0D}"/>
              </a:ext>
            </a:extLst>
          </p:cNvPr>
          <p:cNvPicPr>
            <a:picLocks noChangeAspect="1"/>
          </p:cNvPicPr>
          <p:nvPr/>
        </p:nvPicPr>
        <p:blipFill>
          <a:blip r:embed="rId3"/>
          <a:stretch>
            <a:fillRect/>
          </a:stretch>
        </p:blipFill>
        <p:spPr>
          <a:xfrm>
            <a:off x="1667771" y="5315972"/>
            <a:ext cx="5669464" cy="1538981"/>
          </a:xfrm>
          <a:prstGeom prst="rect">
            <a:avLst/>
          </a:prstGeom>
        </p:spPr>
      </p:pic>
      <p:pic>
        <p:nvPicPr>
          <p:cNvPr id="9" name="Picture 8">
            <a:extLst>
              <a:ext uri="{FF2B5EF4-FFF2-40B4-BE49-F238E27FC236}">
                <a16:creationId xmlns:a16="http://schemas.microsoft.com/office/drawing/2014/main" id="{EE925499-BA87-4C92-B5E9-A39799234159}"/>
              </a:ext>
            </a:extLst>
          </p:cNvPr>
          <p:cNvPicPr>
            <a:picLocks noChangeAspect="1"/>
          </p:cNvPicPr>
          <p:nvPr/>
        </p:nvPicPr>
        <p:blipFill>
          <a:blip r:embed="rId4"/>
          <a:stretch>
            <a:fillRect/>
          </a:stretch>
        </p:blipFill>
        <p:spPr>
          <a:xfrm>
            <a:off x="1463309" y="538433"/>
            <a:ext cx="6215447" cy="508169"/>
          </a:xfrm>
          <a:prstGeom prst="rect">
            <a:avLst/>
          </a:prstGeom>
        </p:spPr>
      </p:pic>
      <p:sp>
        <p:nvSpPr>
          <p:cNvPr id="5" name="Rectangle 4">
            <a:extLst>
              <a:ext uri="{FF2B5EF4-FFF2-40B4-BE49-F238E27FC236}">
                <a16:creationId xmlns:a16="http://schemas.microsoft.com/office/drawing/2014/main" id="{33CF6465-791C-3849-A299-065AE3F4F1A5}"/>
              </a:ext>
            </a:extLst>
          </p:cNvPr>
          <p:cNvSpPr/>
          <p:nvPr/>
        </p:nvSpPr>
        <p:spPr>
          <a:xfrm>
            <a:off x="0" y="407236"/>
            <a:ext cx="8935143" cy="646331"/>
          </a:xfrm>
          <a:prstGeom prst="rect">
            <a:avLst/>
          </a:prstGeom>
        </p:spPr>
        <p:txBody>
          <a:bodyPr wrap="square">
            <a:spAutoFit/>
          </a:bodyPr>
          <a:lstStyle/>
          <a:p>
            <a:r>
              <a:rPr lang="en-AU" dirty="0">
                <a:solidFill>
                  <a:srgbClr val="000000"/>
                </a:solidFill>
                <a:latin typeface="Open Sans"/>
              </a:rPr>
              <a:t>The types of scatterplots that can be transformed by the squared, log or reciprocal transformations can be fitted together into what we call the </a:t>
            </a:r>
            <a:r>
              <a:rPr lang="en-AU" b="1" dirty="0">
                <a:solidFill>
                  <a:srgbClr val="C41130"/>
                </a:solidFill>
                <a:latin typeface="Open Sans"/>
              </a:rPr>
              <a:t>circle of transformations</a:t>
            </a:r>
            <a:r>
              <a:rPr lang="en-AU" dirty="0">
                <a:solidFill>
                  <a:srgbClr val="000000"/>
                </a:solidFill>
                <a:latin typeface="Open Sans"/>
              </a:rPr>
              <a:t>.</a:t>
            </a:r>
            <a:endParaRPr lang="en-US" dirty="0"/>
          </a:p>
        </p:txBody>
      </p:sp>
      <p:pic>
        <p:nvPicPr>
          <p:cNvPr id="8" name="Picture 7">
            <a:extLst>
              <a:ext uri="{FF2B5EF4-FFF2-40B4-BE49-F238E27FC236}">
                <a16:creationId xmlns:a16="http://schemas.microsoft.com/office/drawing/2014/main" id="{D7B66709-9752-DEDC-21F8-9BCFBA03756F}"/>
              </a:ext>
            </a:extLst>
          </p:cNvPr>
          <p:cNvPicPr>
            <a:picLocks noChangeAspect="1"/>
          </p:cNvPicPr>
          <p:nvPr/>
        </p:nvPicPr>
        <p:blipFill>
          <a:blip r:embed="rId5"/>
          <a:stretch>
            <a:fillRect/>
          </a:stretch>
        </p:blipFill>
        <p:spPr>
          <a:xfrm>
            <a:off x="-25944" y="876567"/>
            <a:ext cx="9193952" cy="5010428"/>
          </a:xfrm>
          <a:prstGeom prst="rect">
            <a:avLst/>
          </a:prstGeom>
        </p:spPr>
      </p:pic>
      <p:pic>
        <p:nvPicPr>
          <p:cNvPr id="12" name="Picture 11">
            <a:extLst>
              <a:ext uri="{FF2B5EF4-FFF2-40B4-BE49-F238E27FC236}">
                <a16:creationId xmlns:a16="http://schemas.microsoft.com/office/drawing/2014/main" id="{219B0058-C4F8-35E2-7477-E9B944DF1746}"/>
              </a:ext>
            </a:extLst>
          </p:cNvPr>
          <p:cNvPicPr>
            <a:picLocks noChangeAspect="1"/>
          </p:cNvPicPr>
          <p:nvPr/>
        </p:nvPicPr>
        <p:blipFill>
          <a:blip r:embed="rId6"/>
          <a:stretch>
            <a:fillRect/>
          </a:stretch>
        </p:blipFill>
        <p:spPr>
          <a:xfrm>
            <a:off x="81770" y="274313"/>
            <a:ext cx="8693082" cy="646332"/>
          </a:xfrm>
          <a:prstGeom prst="rect">
            <a:avLst/>
          </a:prstGeom>
        </p:spPr>
      </p:pic>
      <p:pic>
        <p:nvPicPr>
          <p:cNvPr id="10" name="Picture 9">
            <a:extLst>
              <a:ext uri="{FF2B5EF4-FFF2-40B4-BE49-F238E27FC236}">
                <a16:creationId xmlns:a16="http://schemas.microsoft.com/office/drawing/2014/main" id="{4C50AAE5-D88B-CA6A-4ACA-64D2BAA19AFB}"/>
              </a:ext>
            </a:extLst>
          </p:cNvPr>
          <p:cNvPicPr>
            <a:picLocks noChangeAspect="1"/>
          </p:cNvPicPr>
          <p:nvPr/>
        </p:nvPicPr>
        <p:blipFill>
          <a:blip r:embed="rId7"/>
          <a:stretch>
            <a:fillRect/>
          </a:stretch>
        </p:blipFill>
        <p:spPr>
          <a:xfrm>
            <a:off x="1463309" y="257202"/>
            <a:ext cx="6439799" cy="619211"/>
          </a:xfrm>
          <a:prstGeom prst="rect">
            <a:avLst/>
          </a:prstGeom>
        </p:spPr>
      </p:pic>
    </p:spTree>
    <p:extLst>
      <p:ext uri="{BB962C8B-B14F-4D97-AF65-F5344CB8AC3E}">
        <p14:creationId xmlns:p14="http://schemas.microsoft.com/office/powerpoint/2010/main" val="2834437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04B7AC44-1B7B-4F09-9AA4-3DFDEC575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AU"/>
          </a:p>
        </p:txBody>
      </p:sp>
      <p:sp>
        <p:nvSpPr>
          <p:cNvPr id="77" name="Rectangle 76">
            <a:extLst>
              <a:ext uri="{FF2B5EF4-FFF2-40B4-BE49-F238E27FC236}">
                <a16:creationId xmlns:a16="http://schemas.microsoft.com/office/drawing/2014/main" id="{6683E473-94FF-4ACE-9433-1F14799E89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AU"/>
          </a:p>
        </p:txBody>
      </p:sp>
      <p:sp>
        <p:nvSpPr>
          <p:cNvPr id="79" name="Rectangle 78">
            <a:extLst>
              <a:ext uri="{FF2B5EF4-FFF2-40B4-BE49-F238E27FC236}">
                <a16:creationId xmlns:a16="http://schemas.microsoft.com/office/drawing/2014/main" id="{76E92D59-FD1B-47BC-9D02-0F3B959A6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D92AE646-CC19-4A1F-900B-E512D06A7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sp>
        <p:nvSpPr>
          <p:cNvPr id="83" name="Rectangle 82">
            <a:extLst>
              <a:ext uri="{FF2B5EF4-FFF2-40B4-BE49-F238E27FC236}">
                <a16:creationId xmlns:a16="http://schemas.microsoft.com/office/drawing/2014/main" id="{14E4F834-34CB-4787-920F-CD1E1B8BC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AU"/>
          </a:p>
        </p:txBody>
      </p:sp>
      <p:sp>
        <p:nvSpPr>
          <p:cNvPr id="13314" name="Rectangle 1">
            <a:extLst>
              <a:ext uri="{FF2B5EF4-FFF2-40B4-BE49-F238E27FC236}">
                <a16:creationId xmlns:a16="http://schemas.microsoft.com/office/drawing/2014/main" id="{AC2D0032-89EB-774E-B74D-1E6A7053E1A5}"/>
              </a:ext>
            </a:extLst>
          </p:cNvPr>
          <p:cNvSpPr>
            <a:spLocks noGrp="1"/>
          </p:cNvSpPr>
          <p:nvPr>
            <p:ph type="title"/>
          </p:nvPr>
        </p:nvSpPr>
        <p:spPr>
          <a:xfrm>
            <a:off x="707829" y="-1015999"/>
            <a:ext cx="7347599" cy="2192766"/>
          </a:xfrm>
        </p:spPr>
        <p:txBody>
          <a:bodyPr vert="horz" lIns="91440" tIns="45720" rIns="91440" bIns="45720" rtlCol="0" anchor="ctr">
            <a:normAutofit fontScale="90000"/>
          </a:bodyPr>
          <a:lstStyle/>
          <a:p>
            <a:br>
              <a:rPr lang="en-US" altLang="en-US" sz="3700" b="1" spc="0" dirty="0"/>
            </a:br>
            <a:br>
              <a:rPr lang="en-US" altLang="en-US" sz="3700" b="1" spc="0" dirty="0"/>
            </a:br>
            <a:br>
              <a:rPr lang="en-US" altLang="en-US" sz="3700" b="1" spc="0" dirty="0"/>
            </a:br>
            <a:br>
              <a:rPr lang="en-US" altLang="en-US" sz="3700" b="1" spc="0" dirty="0"/>
            </a:br>
            <a:br>
              <a:rPr lang="en-US" altLang="en-US" sz="3700" b="1" spc="0" dirty="0"/>
            </a:br>
            <a:r>
              <a:rPr lang="en-US" altLang="en-US" sz="3700" b="1" spc="0" dirty="0"/>
              <a:t>Data Transformation</a:t>
            </a:r>
            <a:br>
              <a:rPr lang="en-US" altLang="en-US" sz="3700" b="1" spc="0" dirty="0"/>
            </a:br>
            <a:endParaRPr lang="en-US" altLang="en-US" sz="3700" spc="0" dirty="0"/>
          </a:p>
        </p:txBody>
      </p:sp>
      <p:sp>
        <p:nvSpPr>
          <p:cNvPr id="13315" name="Rectangle 1">
            <a:extLst>
              <a:ext uri="{FF2B5EF4-FFF2-40B4-BE49-F238E27FC236}">
                <a16:creationId xmlns:a16="http://schemas.microsoft.com/office/drawing/2014/main" id="{8BD91B02-9DDA-0344-A9CB-C42F42ED5C61}"/>
              </a:ext>
            </a:extLst>
          </p:cNvPr>
          <p:cNvSpPr>
            <a:spLocks noChangeArrowheads="1"/>
          </p:cNvSpPr>
          <p:nvPr/>
        </p:nvSpPr>
        <p:spPr bwMode="auto">
          <a:xfrm>
            <a:off x="478970" y="1414511"/>
            <a:ext cx="11341173" cy="30729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defRPr>
                <a:solidFill>
                  <a:schemeClr val="tx1"/>
                </a:solidFill>
                <a:latin typeface="Tw Cen MT" panose="020B0602020104020603" pitchFamily="34" charset="77"/>
                <a:ea typeface="ＭＳ Ｐゴシック" panose="020B0600070205080204" pitchFamily="34" charset="-128"/>
              </a:defRPr>
            </a:lvl1pPr>
            <a:lvl2pPr marL="742950" indent="-285750">
              <a:defRPr>
                <a:solidFill>
                  <a:schemeClr val="tx1"/>
                </a:solidFill>
                <a:latin typeface="Tw Cen MT" panose="020B0602020104020603" pitchFamily="34" charset="77"/>
                <a:ea typeface="ＭＳ Ｐゴシック" panose="020B0600070205080204" pitchFamily="34" charset="-128"/>
              </a:defRPr>
            </a:lvl2pPr>
            <a:lvl3pPr marL="1143000" indent="-228600">
              <a:defRPr>
                <a:solidFill>
                  <a:schemeClr val="tx1"/>
                </a:solidFill>
                <a:latin typeface="Tw Cen MT" panose="020B0602020104020603" pitchFamily="34" charset="77"/>
                <a:ea typeface="ＭＳ Ｐゴシック" panose="020B0600070205080204" pitchFamily="34" charset="-128"/>
              </a:defRPr>
            </a:lvl3pPr>
            <a:lvl4pPr marL="1600200" indent="-228600">
              <a:defRPr>
                <a:solidFill>
                  <a:schemeClr val="tx1"/>
                </a:solidFill>
                <a:latin typeface="Tw Cen MT" panose="020B0602020104020603" pitchFamily="34" charset="77"/>
                <a:ea typeface="ＭＳ Ｐゴシック" panose="020B0600070205080204" pitchFamily="34" charset="-128"/>
              </a:defRPr>
            </a:lvl4pPr>
            <a:lvl5pPr marL="2057400" indent="-228600">
              <a:defRPr>
                <a:solidFill>
                  <a:schemeClr val="tx1"/>
                </a:solidFill>
                <a:latin typeface="Tw Cen MT" panose="020B0602020104020603" pitchFamily="34" charset="77"/>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ＭＳ Ｐゴシック" panose="020B0600070205080204" pitchFamily="34" charset="-128"/>
              </a:defRPr>
            </a:lvl9pPr>
          </a:lstStyle>
          <a:p>
            <a:pPr indent="-182880">
              <a:spcAft>
                <a:spcPts val="600"/>
              </a:spcAft>
              <a:buClr>
                <a:schemeClr val="tx1">
                  <a:lumMod val="85000"/>
                  <a:lumOff val="15000"/>
                </a:schemeClr>
              </a:buClr>
              <a:buFont typeface="Garamond" pitchFamily="18" charset="0"/>
              <a:buChar char="◦"/>
            </a:pPr>
            <a:r>
              <a:rPr lang="en-US" altLang="en-US" sz="2200" dirty="0">
                <a:latin typeface="+mn-lt"/>
                <a:ea typeface="+mn-ea"/>
              </a:rPr>
              <a:t>The purpose of the circle of transformations is to guide us in our choice of transformation to linearise a given scatterplot.</a:t>
            </a:r>
          </a:p>
          <a:p>
            <a:pPr indent="-182880">
              <a:spcAft>
                <a:spcPts val="600"/>
              </a:spcAft>
              <a:buClr>
                <a:schemeClr val="tx1">
                  <a:lumMod val="85000"/>
                  <a:lumOff val="15000"/>
                </a:schemeClr>
              </a:buClr>
              <a:buFont typeface="Garamond" pitchFamily="18" charset="0"/>
              <a:buChar char="◦"/>
            </a:pPr>
            <a:r>
              <a:rPr lang="en-US" altLang="en-US" sz="2200" dirty="0">
                <a:latin typeface="+mn-lt"/>
                <a:ea typeface="+mn-ea"/>
              </a:rPr>
              <a:t>There are two things to note when using the circle of transformations:</a:t>
            </a:r>
          </a:p>
          <a:p>
            <a:pPr indent="-182880">
              <a:spcAft>
                <a:spcPts val="600"/>
              </a:spcAft>
              <a:buClr>
                <a:schemeClr val="tx1">
                  <a:lumMod val="85000"/>
                  <a:lumOff val="15000"/>
                </a:schemeClr>
              </a:buClr>
              <a:buFont typeface="Garamond" pitchFamily="18" charset="0"/>
              <a:buChar char="◦"/>
            </a:pPr>
            <a:r>
              <a:rPr lang="en-US" altLang="en-US" sz="2200" b="1" dirty="0">
                <a:solidFill>
                  <a:srgbClr val="FF0000"/>
                </a:solidFill>
                <a:latin typeface="+mn-lt"/>
                <a:ea typeface="+mn-ea"/>
              </a:rPr>
              <a:t>1. </a:t>
            </a:r>
            <a:r>
              <a:rPr lang="en-US" altLang="en-US" sz="2200" dirty="0">
                <a:latin typeface="+mn-lt"/>
                <a:ea typeface="+mn-ea"/>
              </a:rPr>
              <a:t>In each case, there is </a:t>
            </a:r>
            <a:r>
              <a:rPr lang="en-US" altLang="en-US" sz="2200" b="1" dirty="0">
                <a:solidFill>
                  <a:srgbClr val="FF0000"/>
                </a:solidFill>
                <a:latin typeface="+mn-lt"/>
                <a:ea typeface="+mn-ea"/>
              </a:rPr>
              <a:t>more than one </a:t>
            </a:r>
            <a:r>
              <a:rPr lang="en-US" altLang="en-US" sz="2200" dirty="0">
                <a:latin typeface="+mn-lt"/>
                <a:ea typeface="+mn-ea"/>
              </a:rPr>
              <a:t>type of transformation that might work.</a:t>
            </a:r>
          </a:p>
          <a:p>
            <a:pPr indent="-182880">
              <a:spcAft>
                <a:spcPts val="600"/>
              </a:spcAft>
              <a:buClr>
                <a:schemeClr val="tx1">
                  <a:lumMod val="85000"/>
                  <a:lumOff val="15000"/>
                </a:schemeClr>
              </a:buClr>
              <a:buFont typeface="Garamond" pitchFamily="18" charset="0"/>
              <a:buChar char="◦"/>
            </a:pPr>
            <a:r>
              <a:rPr lang="en-US" altLang="en-US" sz="2200" b="1" dirty="0">
                <a:solidFill>
                  <a:srgbClr val="FF0000"/>
                </a:solidFill>
                <a:latin typeface="+mn-lt"/>
                <a:ea typeface="+mn-ea"/>
              </a:rPr>
              <a:t>2. </a:t>
            </a:r>
            <a:r>
              <a:rPr lang="en-US" altLang="en-US" sz="2200" dirty="0">
                <a:latin typeface="+mn-lt"/>
                <a:ea typeface="+mn-ea"/>
              </a:rPr>
              <a:t>These transformations only apply to </a:t>
            </a:r>
            <a:r>
              <a:rPr lang="en-US" altLang="en-US" sz="2200" b="1" dirty="0">
                <a:solidFill>
                  <a:srgbClr val="FF0000"/>
                </a:solidFill>
                <a:latin typeface="+mn-lt"/>
                <a:ea typeface="+mn-ea"/>
              </a:rPr>
              <a:t>scatterplots</a:t>
            </a:r>
            <a:r>
              <a:rPr lang="en-US" altLang="en-US" sz="2200" dirty="0">
                <a:solidFill>
                  <a:srgbClr val="FF0000"/>
                </a:solidFill>
                <a:latin typeface="+mn-lt"/>
                <a:ea typeface="+mn-ea"/>
              </a:rPr>
              <a:t> </a:t>
            </a:r>
            <a:r>
              <a:rPr lang="en-US" altLang="en-US" sz="2200" dirty="0">
                <a:latin typeface="+mn-lt"/>
                <a:ea typeface="+mn-ea"/>
              </a:rPr>
              <a:t>with a consistently </a:t>
            </a:r>
            <a:r>
              <a:rPr lang="en-US" altLang="en-US" sz="2200" dirty="0">
                <a:solidFill>
                  <a:srgbClr val="FF0000"/>
                </a:solidFill>
                <a:latin typeface="+mn-lt"/>
                <a:ea typeface="+mn-ea"/>
              </a:rPr>
              <a:t>increasing or decreasing </a:t>
            </a:r>
            <a:r>
              <a:rPr lang="en-US" altLang="en-US" sz="2200" dirty="0">
                <a:latin typeface="+mn-lt"/>
                <a:ea typeface="+mn-ea"/>
              </a:rPr>
              <a:t>trend.</a:t>
            </a:r>
          </a:p>
        </p:txBody>
      </p:sp>
      <p:pic>
        <p:nvPicPr>
          <p:cNvPr id="13316" name="Picture 2">
            <a:extLst>
              <a:ext uri="{FF2B5EF4-FFF2-40B4-BE49-F238E27FC236}">
                <a16:creationId xmlns:a16="http://schemas.microsoft.com/office/drawing/2014/main" id="{0B84C12E-175F-FD45-9C59-E407AD0464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379224" y="3791956"/>
            <a:ext cx="9433551" cy="22498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774489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35030-F8EC-1143-8A8A-3C99C856BB02}"/>
              </a:ext>
            </a:extLst>
          </p:cNvPr>
          <p:cNvSpPr>
            <a:spLocks noGrp="1"/>
          </p:cNvSpPr>
          <p:nvPr>
            <p:ph type="title"/>
          </p:nvPr>
        </p:nvSpPr>
        <p:spPr>
          <a:xfrm>
            <a:off x="352814" y="103974"/>
            <a:ext cx="11486366" cy="1986431"/>
          </a:xfrm>
        </p:spPr>
        <p:txBody>
          <a:bodyPr>
            <a:normAutofit/>
          </a:bodyPr>
          <a:lstStyle/>
          <a:p>
            <a:pPr algn="ctr"/>
            <a:r>
              <a:rPr lang="en-US" dirty="0"/>
              <a:t>Using data transformation to linearise a scatterplot The squared transformation</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6D98050-10B7-9542-969E-B64A41988BAA}"/>
                  </a:ext>
                </a:extLst>
              </p:cNvPr>
              <p:cNvSpPr/>
              <p:nvPr/>
            </p:nvSpPr>
            <p:spPr>
              <a:xfrm>
                <a:off x="352814" y="2090406"/>
                <a:ext cx="11486367" cy="957185"/>
              </a:xfrm>
              <a:prstGeom prst="rect">
                <a:avLst/>
              </a:prstGeom>
            </p:spPr>
            <p:txBody>
              <a:bodyPr wrap="square">
                <a:spAutoFit/>
              </a:bodyPr>
              <a:lstStyle/>
              <a:p>
                <a:r>
                  <a:rPr lang="en-AU" dirty="0">
                    <a:solidFill>
                      <a:srgbClr val="000000"/>
                    </a:solidFill>
                    <a:latin typeface="Open Sans"/>
                  </a:rPr>
                  <a:t>The </a:t>
                </a:r>
                <a:r>
                  <a:rPr lang="en-AU" b="1" dirty="0">
                    <a:solidFill>
                      <a:srgbClr val="C41130"/>
                    </a:solidFill>
                    <a:latin typeface="Open Sans"/>
                  </a:rPr>
                  <a:t>squared transformation</a:t>
                </a:r>
                <a:r>
                  <a:rPr lang="en-AU" dirty="0">
                    <a:solidFill>
                      <a:srgbClr val="000000"/>
                    </a:solidFill>
                    <a:latin typeface="Open Sans"/>
                  </a:rPr>
                  <a:t> is a </a:t>
                </a:r>
                <a:r>
                  <a:rPr lang="en-AU" i="1" dirty="0">
                    <a:solidFill>
                      <a:srgbClr val="000000"/>
                    </a:solidFill>
                    <a:latin typeface="Open Sans"/>
                  </a:rPr>
                  <a:t>stretching</a:t>
                </a:r>
                <a:r>
                  <a:rPr lang="en-AU" dirty="0">
                    <a:solidFill>
                      <a:srgbClr val="000000"/>
                    </a:solidFill>
                    <a:latin typeface="Open Sans"/>
                  </a:rPr>
                  <a:t> transformation. It works by </a:t>
                </a:r>
                <a:r>
                  <a:rPr lang="en-AU" i="1" dirty="0">
                    <a:solidFill>
                      <a:srgbClr val="000000"/>
                    </a:solidFill>
                    <a:latin typeface="Open Sans"/>
                  </a:rPr>
                  <a:t>stretching</a:t>
                </a:r>
                <a:r>
                  <a:rPr lang="en-AU" dirty="0">
                    <a:solidFill>
                      <a:srgbClr val="000000"/>
                    </a:solidFill>
                    <a:latin typeface="Open Sans"/>
                  </a:rPr>
                  <a:t> out the upper end of the scale on either the x- or y-axis. The effect of applying an </a:t>
                </a:r>
                <a14:m>
                  <m:oMath xmlns:m="http://schemas.openxmlformats.org/officeDocument/2006/math">
                    <m:sSup>
                      <m:sSupPr>
                        <m:ctrlPr>
                          <a:rPr lang="en-AU" i="1" dirty="0" smtClean="0">
                            <a:solidFill>
                              <a:srgbClr val="000000"/>
                            </a:solidFill>
                            <a:latin typeface="Cambria Math" panose="02040503050406030204" pitchFamily="18" charset="0"/>
                          </a:rPr>
                        </m:ctrlPr>
                      </m:sSupPr>
                      <m:e>
                        <m:r>
                          <a:rPr lang="en-AU" b="0" i="1" dirty="0" smtClean="0">
                            <a:solidFill>
                              <a:srgbClr val="000000"/>
                            </a:solidFill>
                            <a:latin typeface="Cambria Math" panose="02040503050406030204" pitchFamily="18" charset="0"/>
                          </a:rPr>
                          <m:t>𝑥</m:t>
                        </m:r>
                      </m:e>
                      <m:sup>
                        <m:r>
                          <a:rPr lang="en-AU" b="0" i="1" dirty="0" smtClean="0">
                            <a:solidFill>
                              <a:srgbClr val="000000"/>
                            </a:solidFill>
                            <a:latin typeface="Cambria Math" panose="02040503050406030204" pitchFamily="18" charset="0"/>
                          </a:rPr>
                          <m:t>2</m:t>
                        </m:r>
                      </m:sup>
                    </m:sSup>
                    <m:r>
                      <a:rPr lang="en-AU" i="1" dirty="0" smtClean="0">
                        <a:solidFill>
                          <a:srgbClr val="000000"/>
                        </a:solidFill>
                        <a:latin typeface="Cambria Math" panose="02040503050406030204" pitchFamily="18" charset="0"/>
                      </a:rPr>
                      <m:t> </m:t>
                    </m:r>
                  </m:oMath>
                </a14:m>
                <a:r>
                  <a:rPr lang="en-AU" dirty="0">
                    <a:solidFill>
                      <a:srgbClr val="000000"/>
                    </a:solidFill>
                    <a:latin typeface="Open Sans"/>
                  </a:rPr>
                  <a:t>transformation to a scatterplot is illustrated graphically below.</a:t>
                </a:r>
                <a:endParaRPr lang="en-US" dirty="0"/>
              </a:p>
            </p:txBody>
          </p:sp>
        </mc:Choice>
        <mc:Fallback xmlns="">
          <p:sp>
            <p:nvSpPr>
              <p:cNvPr id="5" name="Rectangle 4">
                <a:extLst>
                  <a:ext uri="{FF2B5EF4-FFF2-40B4-BE49-F238E27FC236}">
                    <a16:creationId xmlns:a16="http://schemas.microsoft.com/office/drawing/2014/main" id="{B6D98050-10B7-9542-969E-B64A41988BAA}"/>
                  </a:ext>
                </a:extLst>
              </p:cNvPr>
              <p:cNvSpPr>
                <a:spLocks noRot="1" noChangeAspect="1" noMove="1" noResize="1" noEditPoints="1" noAdjustHandles="1" noChangeArrowheads="1" noChangeShapeType="1" noTextEdit="1"/>
              </p:cNvSpPr>
              <p:nvPr/>
            </p:nvSpPr>
            <p:spPr>
              <a:xfrm>
                <a:off x="352814" y="2090406"/>
                <a:ext cx="11486367" cy="957185"/>
              </a:xfrm>
              <a:prstGeom prst="rect">
                <a:avLst/>
              </a:prstGeom>
              <a:blipFill>
                <a:blip r:embed="rId2"/>
                <a:stretch>
                  <a:fillRect l="-442" t="-2597" r="-773" b="-7792"/>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8266C721-86CC-5540-A929-66FEF6517EC3}"/>
              </a:ext>
            </a:extLst>
          </p:cNvPr>
          <p:cNvPicPr>
            <a:picLocks noChangeAspect="1"/>
          </p:cNvPicPr>
          <p:nvPr/>
        </p:nvPicPr>
        <p:blipFill>
          <a:blip r:embed="rId3"/>
          <a:stretch>
            <a:fillRect/>
          </a:stretch>
        </p:blipFill>
        <p:spPr>
          <a:xfrm>
            <a:off x="-2" y="3160325"/>
            <a:ext cx="12192000" cy="3472184"/>
          </a:xfrm>
          <a:prstGeom prst="rect">
            <a:avLst/>
          </a:prstGeom>
        </p:spPr>
      </p:pic>
    </p:spTree>
    <p:extLst>
      <p:ext uri="{BB962C8B-B14F-4D97-AF65-F5344CB8AC3E}">
        <p14:creationId xmlns:p14="http://schemas.microsoft.com/office/powerpoint/2010/main" val="207177271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CC8FD-EB1D-0B44-A349-118D754CF8EC}"/>
              </a:ext>
            </a:extLst>
          </p:cNvPr>
          <p:cNvSpPr>
            <a:spLocks noGrp="1"/>
          </p:cNvSpPr>
          <p:nvPr>
            <p:ph type="title"/>
          </p:nvPr>
        </p:nvSpPr>
        <p:spPr>
          <a:xfrm>
            <a:off x="1066800" y="32554"/>
            <a:ext cx="10058400" cy="1371600"/>
          </a:xfrm>
        </p:spPr>
        <p:txBody>
          <a:bodyPr/>
          <a:lstStyle/>
          <a:p>
            <a:r>
              <a:rPr lang="en-US" dirty="0"/>
              <a:t>Applying the squared transformation</a:t>
            </a:r>
          </a:p>
        </p:txBody>
      </p:sp>
      <p:sp>
        <p:nvSpPr>
          <p:cNvPr id="3" name="Content Placeholder 2">
            <a:extLst>
              <a:ext uri="{FF2B5EF4-FFF2-40B4-BE49-F238E27FC236}">
                <a16:creationId xmlns:a16="http://schemas.microsoft.com/office/drawing/2014/main" id="{458E5838-7658-B249-A612-2FF2C075FA83}"/>
              </a:ext>
            </a:extLst>
          </p:cNvPr>
          <p:cNvSpPr>
            <a:spLocks noGrp="1"/>
          </p:cNvSpPr>
          <p:nvPr>
            <p:ph sz="quarter" idx="13"/>
          </p:nvPr>
        </p:nvSpPr>
        <p:spPr>
          <a:xfrm>
            <a:off x="396657" y="1014262"/>
            <a:ext cx="11398685" cy="4358165"/>
          </a:xfrm>
        </p:spPr>
        <p:txBody>
          <a:bodyPr/>
          <a:lstStyle/>
          <a:p>
            <a:r>
              <a:rPr lang="en-US" dirty="0"/>
              <a:t>A base jumper leaps from the top of a cliff, 1560 </a:t>
            </a:r>
            <a:r>
              <a:rPr lang="en-US" dirty="0" err="1"/>
              <a:t>metres</a:t>
            </a:r>
            <a:r>
              <a:rPr lang="en-US" dirty="0"/>
              <a:t> above the valley floor. The scatterplot below shows the height (in </a:t>
            </a:r>
            <a:r>
              <a:rPr lang="en-US" dirty="0" err="1"/>
              <a:t>metres</a:t>
            </a:r>
            <a:r>
              <a:rPr lang="en-US" dirty="0"/>
              <a:t>) of the base jumper above the valley floor every second, for the first 10 seconds of the jump. After this time she opened her parachute to bring her safely to the ground.</a:t>
            </a:r>
          </a:p>
          <a:p>
            <a:r>
              <a:rPr lang="en-US" dirty="0"/>
              <a:t>A scatterplot shows that there is a strong negative association between the </a:t>
            </a:r>
            <a:r>
              <a:rPr lang="en-US" b="1" i="1" dirty="0"/>
              <a:t>height</a:t>
            </a:r>
            <a:r>
              <a:rPr lang="en-US" dirty="0"/>
              <a:t> of the base jumper above the ground and </a:t>
            </a:r>
            <a:r>
              <a:rPr lang="en-US" b="1" i="1" dirty="0"/>
              <a:t>time</a:t>
            </a:r>
            <a:r>
              <a:rPr lang="en-US" dirty="0"/>
              <a:t>.</a:t>
            </a:r>
          </a:p>
        </p:txBody>
      </p:sp>
      <p:pic>
        <p:nvPicPr>
          <p:cNvPr id="5" name="Picture 4">
            <a:extLst>
              <a:ext uri="{FF2B5EF4-FFF2-40B4-BE49-F238E27FC236}">
                <a16:creationId xmlns:a16="http://schemas.microsoft.com/office/drawing/2014/main" id="{E7CB2684-71FF-A747-BC5E-5D09FEF2A77D}"/>
              </a:ext>
            </a:extLst>
          </p:cNvPr>
          <p:cNvPicPr>
            <a:picLocks noChangeAspect="1"/>
          </p:cNvPicPr>
          <p:nvPr/>
        </p:nvPicPr>
        <p:blipFill>
          <a:blip r:embed="rId2"/>
          <a:stretch>
            <a:fillRect/>
          </a:stretch>
        </p:blipFill>
        <p:spPr>
          <a:xfrm>
            <a:off x="396657" y="2435929"/>
            <a:ext cx="2737457" cy="2594160"/>
          </a:xfrm>
          <a:prstGeom prst="rect">
            <a:avLst/>
          </a:prstGeom>
        </p:spPr>
      </p:pic>
      <p:pic>
        <p:nvPicPr>
          <p:cNvPr id="6" name="Picture 5">
            <a:extLst>
              <a:ext uri="{FF2B5EF4-FFF2-40B4-BE49-F238E27FC236}">
                <a16:creationId xmlns:a16="http://schemas.microsoft.com/office/drawing/2014/main" id="{0A9C20DB-6D4A-F743-9382-C87898410795}"/>
              </a:ext>
            </a:extLst>
          </p:cNvPr>
          <p:cNvPicPr>
            <a:picLocks noChangeAspect="1"/>
          </p:cNvPicPr>
          <p:nvPr/>
        </p:nvPicPr>
        <p:blipFill>
          <a:blip r:embed="rId3"/>
          <a:stretch>
            <a:fillRect/>
          </a:stretch>
        </p:blipFill>
        <p:spPr>
          <a:xfrm>
            <a:off x="8619972" y="2368532"/>
            <a:ext cx="2737457" cy="2661557"/>
          </a:xfrm>
          <a:prstGeom prst="rect">
            <a:avLst/>
          </a:prstGeom>
        </p:spPr>
      </p:pic>
      <p:pic>
        <p:nvPicPr>
          <p:cNvPr id="7" name="Picture 6">
            <a:extLst>
              <a:ext uri="{FF2B5EF4-FFF2-40B4-BE49-F238E27FC236}">
                <a16:creationId xmlns:a16="http://schemas.microsoft.com/office/drawing/2014/main" id="{CFD50A54-393A-5444-B329-0F868BB0F7A5}"/>
              </a:ext>
            </a:extLst>
          </p:cNvPr>
          <p:cNvPicPr>
            <a:picLocks noChangeAspect="1"/>
          </p:cNvPicPr>
          <p:nvPr/>
        </p:nvPicPr>
        <p:blipFill>
          <a:blip r:embed="rId4"/>
          <a:stretch>
            <a:fillRect/>
          </a:stretch>
        </p:blipFill>
        <p:spPr>
          <a:xfrm>
            <a:off x="2582029" y="5149756"/>
            <a:ext cx="6604000" cy="368300"/>
          </a:xfrm>
          <a:prstGeom prst="rect">
            <a:avLst/>
          </a:prstGeom>
        </p:spPr>
      </p:pic>
      <p:pic>
        <p:nvPicPr>
          <p:cNvPr id="8" name="Picture 7">
            <a:extLst>
              <a:ext uri="{FF2B5EF4-FFF2-40B4-BE49-F238E27FC236}">
                <a16:creationId xmlns:a16="http://schemas.microsoft.com/office/drawing/2014/main" id="{316B7EA5-D287-E448-9102-AF2FB9EBC155}"/>
              </a:ext>
            </a:extLst>
          </p:cNvPr>
          <p:cNvPicPr>
            <a:picLocks noChangeAspect="1"/>
          </p:cNvPicPr>
          <p:nvPr/>
        </p:nvPicPr>
        <p:blipFill>
          <a:blip r:embed="rId5"/>
          <a:stretch>
            <a:fillRect/>
          </a:stretch>
        </p:blipFill>
        <p:spPr>
          <a:xfrm>
            <a:off x="-1" y="5563681"/>
            <a:ext cx="12192000" cy="888075"/>
          </a:xfrm>
          <a:prstGeom prst="rect">
            <a:avLst/>
          </a:prstGeom>
        </p:spPr>
      </p:pic>
      <p:pic>
        <p:nvPicPr>
          <p:cNvPr id="9" name="Picture 8">
            <a:extLst>
              <a:ext uri="{FF2B5EF4-FFF2-40B4-BE49-F238E27FC236}">
                <a16:creationId xmlns:a16="http://schemas.microsoft.com/office/drawing/2014/main" id="{84B773B7-1293-AD42-A340-6CB078659ABE}"/>
              </a:ext>
            </a:extLst>
          </p:cNvPr>
          <p:cNvPicPr>
            <a:picLocks noChangeAspect="1"/>
          </p:cNvPicPr>
          <p:nvPr/>
        </p:nvPicPr>
        <p:blipFill>
          <a:blip r:embed="rId6"/>
          <a:stretch>
            <a:fillRect/>
          </a:stretch>
        </p:blipFill>
        <p:spPr>
          <a:xfrm>
            <a:off x="4911451" y="3250809"/>
            <a:ext cx="1931183" cy="1707693"/>
          </a:xfrm>
          <a:prstGeom prst="rect">
            <a:avLst/>
          </a:prstGeom>
        </p:spPr>
      </p:pic>
      <p:pic>
        <p:nvPicPr>
          <p:cNvPr id="10" name="Picture 9">
            <a:extLst>
              <a:ext uri="{FF2B5EF4-FFF2-40B4-BE49-F238E27FC236}">
                <a16:creationId xmlns:a16="http://schemas.microsoft.com/office/drawing/2014/main" id="{F2D6C5B6-6EBF-B348-BEB0-85A44699864E}"/>
              </a:ext>
            </a:extLst>
          </p:cNvPr>
          <p:cNvPicPr>
            <a:picLocks noChangeAspect="1"/>
          </p:cNvPicPr>
          <p:nvPr/>
        </p:nvPicPr>
        <p:blipFill>
          <a:blip r:embed="rId7"/>
          <a:stretch>
            <a:fillRect/>
          </a:stretch>
        </p:blipFill>
        <p:spPr>
          <a:xfrm>
            <a:off x="5126916" y="2553055"/>
            <a:ext cx="1498600" cy="482600"/>
          </a:xfrm>
          <a:prstGeom prst="rect">
            <a:avLst/>
          </a:prstGeom>
        </p:spPr>
      </p:pic>
    </p:spTree>
    <p:extLst>
      <p:ext uri="{BB962C8B-B14F-4D97-AF65-F5344CB8AC3E}">
        <p14:creationId xmlns:p14="http://schemas.microsoft.com/office/powerpoint/2010/main" val="3420534040"/>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160E4-5516-0E45-8136-6261B335C92F}"/>
              </a:ext>
            </a:extLst>
          </p:cNvPr>
          <p:cNvSpPr>
            <a:spLocks noGrp="1"/>
          </p:cNvSpPr>
          <p:nvPr>
            <p:ph type="title"/>
          </p:nvPr>
        </p:nvSpPr>
        <p:spPr>
          <a:xfrm>
            <a:off x="967210" y="35569"/>
            <a:ext cx="10852548" cy="1371600"/>
          </a:xfrm>
        </p:spPr>
        <p:txBody>
          <a:bodyPr>
            <a:normAutofit/>
          </a:bodyPr>
          <a:lstStyle/>
          <a:p>
            <a:r>
              <a:rPr lang="en-US" dirty="0"/>
              <a:t>Using CAS to perform a squared transformation</a:t>
            </a:r>
          </a:p>
        </p:txBody>
      </p:sp>
      <p:pic>
        <p:nvPicPr>
          <p:cNvPr id="5" name="Content Placeholder 4">
            <a:extLst>
              <a:ext uri="{FF2B5EF4-FFF2-40B4-BE49-F238E27FC236}">
                <a16:creationId xmlns:a16="http://schemas.microsoft.com/office/drawing/2014/main" id="{B2DF80B6-E225-AA48-BE94-0F2AC71E4022}"/>
              </a:ext>
            </a:extLst>
          </p:cNvPr>
          <p:cNvPicPr>
            <a:picLocks noGrp="1" noChangeAspect="1"/>
          </p:cNvPicPr>
          <p:nvPr>
            <p:ph sz="quarter" idx="13"/>
          </p:nvPr>
        </p:nvPicPr>
        <p:blipFill>
          <a:blip r:embed="rId2"/>
          <a:stretch>
            <a:fillRect/>
          </a:stretch>
        </p:blipFill>
        <p:spPr>
          <a:xfrm>
            <a:off x="669725" y="2313100"/>
            <a:ext cx="10852549" cy="3100728"/>
          </a:xfrm>
          <a:prstGeom prst="rect">
            <a:avLst/>
          </a:prstGeom>
        </p:spPr>
      </p:pic>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4E317FA3-E0C9-907B-2677-02DE6184648C}"/>
                  </a:ext>
                </a:extLst>
              </p:cNvPr>
              <p:cNvGraphicFramePr>
                <a:graphicFrameLocks noGrp="1"/>
              </p:cNvGraphicFramePr>
              <p:nvPr/>
            </p:nvGraphicFramePr>
            <p:xfrm>
              <a:off x="778210" y="2687950"/>
              <a:ext cx="10659540" cy="370840"/>
            </p:xfrm>
            <a:graphic>
              <a:graphicData uri="http://schemas.openxmlformats.org/drawingml/2006/table">
                <a:tbl>
                  <a:tblPr firstRow="1" bandRow="1">
                    <a:tableStyleId>{5C22544A-7EE6-4342-B048-85BDC9FD1C3A}</a:tableStyleId>
                  </a:tblPr>
                  <a:tblGrid>
                    <a:gridCol w="888295">
                      <a:extLst>
                        <a:ext uri="{9D8B030D-6E8A-4147-A177-3AD203B41FA5}">
                          <a16:colId xmlns:a16="http://schemas.microsoft.com/office/drawing/2014/main" val="2576587868"/>
                        </a:ext>
                      </a:extLst>
                    </a:gridCol>
                    <a:gridCol w="888295">
                      <a:extLst>
                        <a:ext uri="{9D8B030D-6E8A-4147-A177-3AD203B41FA5}">
                          <a16:colId xmlns:a16="http://schemas.microsoft.com/office/drawing/2014/main" val="3797525886"/>
                        </a:ext>
                      </a:extLst>
                    </a:gridCol>
                    <a:gridCol w="888295">
                      <a:extLst>
                        <a:ext uri="{9D8B030D-6E8A-4147-A177-3AD203B41FA5}">
                          <a16:colId xmlns:a16="http://schemas.microsoft.com/office/drawing/2014/main" val="3415347654"/>
                        </a:ext>
                      </a:extLst>
                    </a:gridCol>
                    <a:gridCol w="888295">
                      <a:extLst>
                        <a:ext uri="{9D8B030D-6E8A-4147-A177-3AD203B41FA5}">
                          <a16:colId xmlns:a16="http://schemas.microsoft.com/office/drawing/2014/main" val="1714966336"/>
                        </a:ext>
                      </a:extLst>
                    </a:gridCol>
                    <a:gridCol w="888295">
                      <a:extLst>
                        <a:ext uri="{9D8B030D-6E8A-4147-A177-3AD203B41FA5}">
                          <a16:colId xmlns:a16="http://schemas.microsoft.com/office/drawing/2014/main" val="672510190"/>
                        </a:ext>
                      </a:extLst>
                    </a:gridCol>
                    <a:gridCol w="888295">
                      <a:extLst>
                        <a:ext uri="{9D8B030D-6E8A-4147-A177-3AD203B41FA5}">
                          <a16:colId xmlns:a16="http://schemas.microsoft.com/office/drawing/2014/main" val="3588805860"/>
                        </a:ext>
                      </a:extLst>
                    </a:gridCol>
                    <a:gridCol w="888295">
                      <a:extLst>
                        <a:ext uri="{9D8B030D-6E8A-4147-A177-3AD203B41FA5}">
                          <a16:colId xmlns:a16="http://schemas.microsoft.com/office/drawing/2014/main" val="1827448678"/>
                        </a:ext>
                      </a:extLst>
                    </a:gridCol>
                    <a:gridCol w="888295">
                      <a:extLst>
                        <a:ext uri="{9D8B030D-6E8A-4147-A177-3AD203B41FA5}">
                          <a16:colId xmlns:a16="http://schemas.microsoft.com/office/drawing/2014/main" val="1542664616"/>
                        </a:ext>
                      </a:extLst>
                    </a:gridCol>
                    <a:gridCol w="888295">
                      <a:extLst>
                        <a:ext uri="{9D8B030D-6E8A-4147-A177-3AD203B41FA5}">
                          <a16:colId xmlns:a16="http://schemas.microsoft.com/office/drawing/2014/main" val="2091117220"/>
                        </a:ext>
                      </a:extLst>
                    </a:gridCol>
                    <a:gridCol w="888295">
                      <a:extLst>
                        <a:ext uri="{9D8B030D-6E8A-4147-A177-3AD203B41FA5}">
                          <a16:colId xmlns:a16="http://schemas.microsoft.com/office/drawing/2014/main" val="3849758699"/>
                        </a:ext>
                      </a:extLst>
                    </a:gridCol>
                    <a:gridCol w="888295">
                      <a:extLst>
                        <a:ext uri="{9D8B030D-6E8A-4147-A177-3AD203B41FA5}">
                          <a16:colId xmlns:a16="http://schemas.microsoft.com/office/drawing/2014/main" val="3737629462"/>
                        </a:ext>
                      </a:extLst>
                    </a:gridCol>
                    <a:gridCol w="888295">
                      <a:extLst>
                        <a:ext uri="{9D8B030D-6E8A-4147-A177-3AD203B41FA5}">
                          <a16:colId xmlns:a16="http://schemas.microsoft.com/office/drawing/2014/main" val="4015038044"/>
                        </a:ext>
                      </a:extLst>
                    </a:gridCol>
                  </a:tblGrid>
                  <a:tr h="370840">
                    <a:tc>
                      <a:txBody>
                        <a:bodyPr/>
                        <a:lstStyle/>
                        <a:p>
                          <a:pPr algn="r"/>
                          <a:r>
                            <a:rPr lang="en-AU" dirty="0"/>
                            <a:t>Ti</a:t>
                          </a:r>
                          <a14:m>
                            <m:oMath xmlns:m="http://schemas.openxmlformats.org/officeDocument/2006/math">
                              <m:r>
                                <a:rPr lang="en-AU" i="1" dirty="0">
                                  <a:latin typeface="Cambria Math" panose="02040503050406030204" pitchFamily="18" charset="0"/>
                                </a:rPr>
                                <m:t>𝑚</m:t>
                              </m:r>
                              <m:sSup>
                                <m:sSupPr>
                                  <m:ctrlPr>
                                    <a:rPr lang="en-AU" i="1" dirty="0">
                                      <a:solidFill>
                                        <a:srgbClr val="836967"/>
                                      </a:solidFill>
                                      <a:latin typeface="Cambria Math" panose="02040503050406030204" pitchFamily="18" charset="0"/>
                                    </a:rPr>
                                  </m:ctrlPr>
                                </m:sSupPr>
                                <m:e>
                                  <m:r>
                                    <a:rPr lang="en-AU" i="0" dirty="0">
                                      <a:latin typeface="Cambria Math" panose="02040503050406030204" pitchFamily="18" charset="0"/>
                                    </a:rPr>
                                    <m:t>ⅇ</m:t>
                                  </m:r>
                                </m:e>
                                <m:sup>
                                  <m:r>
                                    <a:rPr lang="en-AU" i="0" dirty="0">
                                      <a:latin typeface="Cambria Math" panose="02040503050406030204" pitchFamily="18" charset="0"/>
                                    </a:rPr>
                                    <m:t>2</m:t>
                                  </m:r>
                                </m:sup>
                              </m:sSup>
                            </m:oMath>
                          </a14:m>
                          <a:endParaRPr lang="en-AU" dirty="0"/>
                        </a:p>
                      </a:txBody>
                      <a:tcPr/>
                    </a:tc>
                    <a:tc>
                      <a:txBody>
                        <a:bodyPr/>
                        <a:lstStyle/>
                        <a:p>
                          <a:pPr algn="r"/>
                          <a:r>
                            <a:rPr lang="en-US" dirty="0"/>
                            <a:t>0</a:t>
                          </a:r>
                          <a:endParaRPr lang="en-AU" dirty="0"/>
                        </a:p>
                      </a:txBody>
                      <a:tcPr/>
                    </a:tc>
                    <a:tc>
                      <a:txBody>
                        <a:bodyPr/>
                        <a:lstStyle/>
                        <a:p>
                          <a:pPr algn="r"/>
                          <a:r>
                            <a:rPr lang="en-US" dirty="0"/>
                            <a:t>1</a:t>
                          </a:r>
                          <a:endParaRPr lang="en-AU" dirty="0"/>
                        </a:p>
                      </a:txBody>
                      <a:tcPr/>
                    </a:tc>
                    <a:tc>
                      <a:txBody>
                        <a:bodyPr/>
                        <a:lstStyle/>
                        <a:p>
                          <a:pPr algn="r"/>
                          <a:r>
                            <a:rPr lang="en-US" dirty="0"/>
                            <a:t>4</a:t>
                          </a:r>
                          <a:endParaRPr lang="en-AU" dirty="0"/>
                        </a:p>
                      </a:txBody>
                      <a:tcPr/>
                    </a:tc>
                    <a:tc>
                      <a:txBody>
                        <a:bodyPr/>
                        <a:lstStyle/>
                        <a:p>
                          <a:pPr algn="r"/>
                          <a:r>
                            <a:rPr lang="en-US" dirty="0"/>
                            <a:t>9</a:t>
                          </a:r>
                          <a:endParaRPr lang="en-AU" dirty="0"/>
                        </a:p>
                      </a:txBody>
                      <a:tcPr/>
                    </a:tc>
                    <a:tc>
                      <a:txBody>
                        <a:bodyPr/>
                        <a:lstStyle/>
                        <a:p>
                          <a:pPr algn="r"/>
                          <a:r>
                            <a:rPr lang="en-US" dirty="0"/>
                            <a:t>16</a:t>
                          </a:r>
                          <a:endParaRPr lang="en-AU" dirty="0"/>
                        </a:p>
                      </a:txBody>
                      <a:tcPr/>
                    </a:tc>
                    <a:tc>
                      <a:txBody>
                        <a:bodyPr/>
                        <a:lstStyle/>
                        <a:p>
                          <a:pPr algn="r"/>
                          <a:r>
                            <a:rPr lang="en-US" dirty="0"/>
                            <a:t>25</a:t>
                          </a:r>
                          <a:endParaRPr lang="en-AU" dirty="0"/>
                        </a:p>
                      </a:txBody>
                      <a:tcPr/>
                    </a:tc>
                    <a:tc>
                      <a:txBody>
                        <a:bodyPr/>
                        <a:lstStyle/>
                        <a:p>
                          <a:pPr algn="r"/>
                          <a:r>
                            <a:rPr lang="en-US" dirty="0"/>
                            <a:t>36</a:t>
                          </a:r>
                          <a:endParaRPr lang="en-AU" dirty="0"/>
                        </a:p>
                      </a:txBody>
                      <a:tcPr/>
                    </a:tc>
                    <a:tc>
                      <a:txBody>
                        <a:bodyPr/>
                        <a:lstStyle/>
                        <a:p>
                          <a:pPr algn="r"/>
                          <a:r>
                            <a:rPr lang="en-US" dirty="0"/>
                            <a:t>49</a:t>
                          </a:r>
                          <a:endParaRPr lang="en-AU" dirty="0"/>
                        </a:p>
                      </a:txBody>
                      <a:tcPr/>
                    </a:tc>
                    <a:tc>
                      <a:txBody>
                        <a:bodyPr/>
                        <a:lstStyle/>
                        <a:p>
                          <a:pPr algn="r"/>
                          <a:r>
                            <a:rPr lang="en-US" dirty="0"/>
                            <a:t>64</a:t>
                          </a:r>
                          <a:endParaRPr lang="en-AU" dirty="0"/>
                        </a:p>
                      </a:txBody>
                      <a:tcPr/>
                    </a:tc>
                    <a:tc>
                      <a:txBody>
                        <a:bodyPr/>
                        <a:lstStyle/>
                        <a:p>
                          <a:pPr algn="r"/>
                          <a:r>
                            <a:rPr lang="en-US" dirty="0"/>
                            <a:t>81</a:t>
                          </a:r>
                          <a:endParaRPr lang="en-AU" dirty="0"/>
                        </a:p>
                      </a:txBody>
                      <a:tcPr/>
                    </a:tc>
                    <a:tc>
                      <a:txBody>
                        <a:bodyPr/>
                        <a:lstStyle/>
                        <a:p>
                          <a:pPr algn="r"/>
                          <a:r>
                            <a:rPr lang="en-US" dirty="0"/>
                            <a:t>100</a:t>
                          </a:r>
                          <a:endParaRPr lang="en-AU" dirty="0"/>
                        </a:p>
                      </a:txBody>
                      <a:tcPr/>
                    </a:tc>
                    <a:extLst>
                      <a:ext uri="{0D108BD9-81ED-4DB2-BD59-A6C34878D82A}">
                        <a16:rowId xmlns:a16="http://schemas.microsoft.com/office/drawing/2014/main" val="3095968178"/>
                      </a:ext>
                    </a:extLst>
                  </a:tr>
                </a:tbl>
              </a:graphicData>
            </a:graphic>
          </p:graphicFrame>
        </mc:Choice>
        <mc:Fallback xmlns="">
          <p:graphicFrame>
            <p:nvGraphicFramePr>
              <p:cNvPr id="6" name="Table 6">
                <a:extLst>
                  <a:ext uri="{FF2B5EF4-FFF2-40B4-BE49-F238E27FC236}">
                    <a16:creationId xmlns:a16="http://schemas.microsoft.com/office/drawing/2014/main" id="{4E317FA3-E0C9-907B-2677-02DE6184648C}"/>
                  </a:ext>
                </a:extLst>
              </p:cNvPr>
              <p:cNvGraphicFramePr>
                <a:graphicFrameLocks noGrp="1"/>
              </p:cNvGraphicFramePr>
              <p:nvPr>
                <p:extLst>
                  <p:ext uri="{D42A27DB-BD31-4B8C-83A1-F6EECF244321}">
                    <p14:modId xmlns:p14="http://schemas.microsoft.com/office/powerpoint/2010/main" val="2660748354"/>
                  </p:ext>
                </p:extLst>
              </p:nvPr>
            </p:nvGraphicFramePr>
            <p:xfrm>
              <a:off x="778210" y="2687950"/>
              <a:ext cx="10659540" cy="370840"/>
            </p:xfrm>
            <a:graphic>
              <a:graphicData uri="http://schemas.openxmlformats.org/drawingml/2006/table">
                <a:tbl>
                  <a:tblPr firstRow="1" bandRow="1">
                    <a:tableStyleId>{5C22544A-7EE6-4342-B048-85BDC9FD1C3A}</a:tableStyleId>
                  </a:tblPr>
                  <a:tblGrid>
                    <a:gridCol w="888295">
                      <a:extLst>
                        <a:ext uri="{9D8B030D-6E8A-4147-A177-3AD203B41FA5}">
                          <a16:colId xmlns:a16="http://schemas.microsoft.com/office/drawing/2014/main" val="2576587868"/>
                        </a:ext>
                      </a:extLst>
                    </a:gridCol>
                    <a:gridCol w="888295">
                      <a:extLst>
                        <a:ext uri="{9D8B030D-6E8A-4147-A177-3AD203B41FA5}">
                          <a16:colId xmlns:a16="http://schemas.microsoft.com/office/drawing/2014/main" val="3797525886"/>
                        </a:ext>
                      </a:extLst>
                    </a:gridCol>
                    <a:gridCol w="888295">
                      <a:extLst>
                        <a:ext uri="{9D8B030D-6E8A-4147-A177-3AD203B41FA5}">
                          <a16:colId xmlns:a16="http://schemas.microsoft.com/office/drawing/2014/main" val="3415347654"/>
                        </a:ext>
                      </a:extLst>
                    </a:gridCol>
                    <a:gridCol w="888295">
                      <a:extLst>
                        <a:ext uri="{9D8B030D-6E8A-4147-A177-3AD203B41FA5}">
                          <a16:colId xmlns:a16="http://schemas.microsoft.com/office/drawing/2014/main" val="1714966336"/>
                        </a:ext>
                      </a:extLst>
                    </a:gridCol>
                    <a:gridCol w="888295">
                      <a:extLst>
                        <a:ext uri="{9D8B030D-6E8A-4147-A177-3AD203B41FA5}">
                          <a16:colId xmlns:a16="http://schemas.microsoft.com/office/drawing/2014/main" val="672510190"/>
                        </a:ext>
                      </a:extLst>
                    </a:gridCol>
                    <a:gridCol w="888295">
                      <a:extLst>
                        <a:ext uri="{9D8B030D-6E8A-4147-A177-3AD203B41FA5}">
                          <a16:colId xmlns:a16="http://schemas.microsoft.com/office/drawing/2014/main" val="3588805860"/>
                        </a:ext>
                      </a:extLst>
                    </a:gridCol>
                    <a:gridCol w="888295">
                      <a:extLst>
                        <a:ext uri="{9D8B030D-6E8A-4147-A177-3AD203B41FA5}">
                          <a16:colId xmlns:a16="http://schemas.microsoft.com/office/drawing/2014/main" val="1827448678"/>
                        </a:ext>
                      </a:extLst>
                    </a:gridCol>
                    <a:gridCol w="888295">
                      <a:extLst>
                        <a:ext uri="{9D8B030D-6E8A-4147-A177-3AD203B41FA5}">
                          <a16:colId xmlns:a16="http://schemas.microsoft.com/office/drawing/2014/main" val="1542664616"/>
                        </a:ext>
                      </a:extLst>
                    </a:gridCol>
                    <a:gridCol w="888295">
                      <a:extLst>
                        <a:ext uri="{9D8B030D-6E8A-4147-A177-3AD203B41FA5}">
                          <a16:colId xmlns:a16="http://schemas.microsoft.com/office/drawing/2014/main" val="2091117220"/>
                        </a:ext>
                      </a:extLst>
                    </a:gridCol>
                    <a:gridCol w="888295">
                      <a:extLst>
                        <a:ext uri="{9D8B030D-6E8A-4147-A177-3AD203B41FA5}">
                          <a16:colId xmlns:a16="http://schemas.microsoft.com/office/drawing/2014/main" val="3849758699"/>
                        </a:ext>
                      </a:extLst>
                    </a:gridCol>
                    <a:gridCol w="888295">
                      <a:extLst>
                        <a:ext uri="{9D8B030D-6E8A-4147-A177-3AD203B41FA5}">
                          <a16:colId xmlns:a16="http://schemas.microsoft.com/office/drawing/2014/main" val="3737629462"/>
                        </a:ext>
                      </a:extLst>
                    </a:gridCol>
                    <a:gridCol w="888295">
                      <a:extLst>
                        <a:ext uri="{9D8B030D-6E8A-4147-A177-3AD203B41FA5}">
                          <a16:colId xmlns:a16="http://schemas.microsoft.com/office/drawing/2014/main" val="4015038044"/>
                        </a:ext>
                      </a:extLst>
                    </a:gridCol>
                  </a:tblGrid>
                  <a:tr h="370840">
                    <a:tc>
                      <a:txBody>
                        <a:bodyPr/>
                        <a:lstStyle/>
                        <a:p>
                          <a:endParaRPr lang="en-US"/>
                        </a:p>
                      </a:txBody>
                      <a:tcPr>
                        <a:blipFill>
                          <a:blip r:embed="rId3"/>
                          <a:stretch>
                            <a:fillRect l="-685" t="-6452" r="-1101370" b="-25806"/>
                          </a:stretch>
                        </a:blipFill>
                      </a:tcPr>
                    </a:tc>
                    <a:tc>
                      <a:txBody>
                        <a:bodyPr/>
                        <a:lstStyle/>
                        <a:p>
                          <a:pPr algn="r"/>
                          <a:r>
                            <a:rPr lang="en-US" dirty="0"/>
                            <a:t>0</a:t>
                          </a:r>
                          <a:endParaRPr lang="en-AU" dirty="0"/>
                        </a:p>
                      </a:txBody>
                      <a:tcPr/>
                    </a:tc>
                    <a:tc>
                      <a:txBody>
                        <a:bodyPr/>
                        <a:lstStyle/>
                        <a:p>
                          <a:pPr algn="r"/>
                          <a:r>
                            <a:rPr lang="en-US" dirty="0"/>
                            <a:t>1</a:t>
                          </a:r>
                          <a:endParaRPr lang="en-AU" dirty="0"/>
                        </a:p>
                      </a:txBody>
                      <a:tcPr/>
                    </a:tc>
                    <a:tc>
                      <a:txBody>
                        <a:bodyPr/>
                        <a:lstStyle/>
                        <a:p>
                          <a:pPr algn="r"/>
                          <a:r>
                            <a:rPr lang="en-US" dirty="0"/>
                            <a:t>4</a:t>
                          </a:r>
                          <a:endParaRPr lang="en-AU" dirty="0"/>
                        </a:p>
                      </a:txBody>
                      <a:tcPr/>
                    </a:tc>
                    <a:tc>
                      <a:txBody>
                        <a:bodyPr/>
                        <a:lstStyle/>
                        <a:p>
                          <a:pPr algn="r"/>
                          <a:r>
                            <a:rPr lang="en-US" dirty="0"/>
                            <a:t>9</a:t>
                          </a:r>
                          <a:endParaRPr lang="en-AU" dirty="0"/>
                        </a:p>
                      </a:txBody>
                      <a:tcPr/>
                    </a:tc>
                    <a:tc>
                      <a:txBody>
                        <a:bodyPr/>
                        <a:lstStyle/>
                        <a:p>
                          <a:pPr algn="r"/>
                          <a:r>
                            <a:rPr lang="en-US" dirty="0"/>
                            <a:t>16</a:t>
                          </a:r>
                          <a:endParaRPr lang="en-AU" dirty="0"/>
                        </a:p>
                      </a:txBody>
                      <a:tcPr/>
                    </a:tc>
                    <a:tc>
                      <a:txBody>
                        <a:bodyPr/>
                        <a:lstStyle/>
                        <a:p>
                          <a:pPr algn="r"/>
                          <a:r>
                            <a:rPr lang="en-US" dirty="0"/>
                            <a:t>25</a:t>
                          </a:r>
                          <a:endParaRPr lang="en-AU" dirty="0"/>
                        </a:p>
                      </a:txBody>
                      <a:tcPr/>
                    </a:tc>
                    <a:tc>
                      <a:txBody>
                        <a:bodyPr/>
                        <a:lstStyle/>
                        <a:p>
                          <a:pPr algn="r"/>
                          <a:r>
                            <a:rPr lang="en-US" dirty="0"/>
                            <a:t>36</a:t>
                          </a:r>
                          <a:endParaRPr lang="en-AU" dirty="0"/>
                        </a:p>
                      </a:txBody>
                      <a:tcPr/>
                    </a:tc>
                    <a:tc>
                      <a:txBody>
                        <a:bodyPr/>
                        <a:lstStyle/>
                        <a:p>
                          <a:pPr algn="r"/>
                          <a:r>
                            <a:rPr lang="en-US" dirty="0"/>
                            <a:t>49</a:t>
                          </a:r>
                          <a:endParaRPr lang="en-AU" dirty="0"/>
                        </a:p>
                      </a:txBody>
                      <a:tcPr/>
                    </a:tc>
                    <a:tc>
                      <a:txBody>
                        <a:bodyPr/>
                        <a:lstStyle/>
                        <a:p>
                          <a:pPr algn="r"/>
                          <a:r>
                            <a:rPr lang="en-US" dirty="0"/>
                            <a:t>64</a:t>
                          </a:r>
                          <a:endParaRPr lang="en-AU" dirty="0"/>
                        </a:p>
                      </a:txBody>
                      <a:tcPr/>
                    </a:tc>
                    <a:tc>
                      <a:txBody>
                        <a:bodyPr/>
                        <a:lstStyle/>
                        <a:p>
                          <a:pPr algn="r"/>
                          <a:r>
                            <a:rPr lang="en-US" dirty="0"/>
                            <a:t>81</a:t>
                          </a:r>
                          <a:endParaRPr lang="en-AU" dirty="0"/>
                        </a:p>
                      </a:txBody>
                      <a:tcPr/>
                    </a:tc>
                    <a:tc>
                      <a:txBody>
                        <a:bodyPr/>
                        <a:lstStyle/>
                        <a:p>
                          <a:pPr algn="r"/>
                          <a:r>
                            <a:rPr lang="en-US" dirty="0"/>
                            <a:t>100</a:t>
                          </a:r>
                          <a:endParaRPr lang="en-AU" dirty="0"/>
                        </a:p>
                      </a:txBody>
                      <a:tcPr/>
                    </a:tc>
                    <a:extLst>
                      <a:ext uri="{0D108BD9-81ED-4DB2-BD59-A6C34878D82A}">
                        <a16:rowId xmlns:a16="http://schemas.microsoft.com/office/drawing/2014/main" val="3095968178"/>
                      </a:ext>
                    </a:extLst>
                  </a:tr>
                </a:tbl>
              </a:graphicData>
            </a:graphic>
          </p:graphicFrame>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AA2214C-A5F5-C1BC-1B2C-0D53CE7AF37F}"/>
                  </a:ext>
                </a:extLst>
              </p:cNvPr>
              <p:cNvSpPr txBox="1"/>
              <p:nvPr/>
            </p:nvSpPr>
            <p:spPr>
              <a:xfrm>
                <a:off x="-260174" y="5545668"/>
                <a:ext cx="472368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i="1" smtClean="0">
                          <a:solidFill>
                            <a:srgbClr val="FF0000"/>
                          </a:solidFill>
                          <a:latin typeface="Cambria Math" panose="02040503050406030204" pitchFamily="18" charset="0"/>
                        </a:rPr>
                        <m:t>𝑅</m:t>
                      </m:r>
                      <m:r>
                        <m:rPr>
                          <m:sty m:val="p"/>
                        </m:rPr>
                        <a:rPr lang="en-US" b="0" i="0" smtClean="0">
                          <a:solidFill>
                            <a:srgbClr val="FF0000"/>
                          </a:solidFill>
                          <a:latin typeface="Cambria Math" panose="02040503050406030204" pitchFamily="18" charset="0"/>
                        </a:rPr>
                        <m:t>V</m:t>
                      </m:r>
                      <m:r>
                        <a:rPr lang="en-AU" i="0">
                          <a:solidFill>
                            <a:srgbClr val="FF0000"/>
                          </a:solidFill>
                          <a:latin typeface="Cambria Math" panose="02040503050406030204" pitchFamily="18" charset="0"/>
                        </a:rPr>
                        <m:t>=</m:t>
                      </m:r>
                      <m:r>
                        <a:rPr lang="en-AU" i="1">
                          <a:solidFill>
                            <a:srgbClr val="FF0000"/>
                          </a:solidFill>
                          <a:latin typeface="Cambria Math" panose="02040503050406030204" pitchFamily="18" charset="0"/>
                        </a:rPr>
                        <m:t>𝑦</m:t>
                      </m:r>
                      <m:r>
                        <a:rPr lang="en-AU" i="0">
                          <a:solidFill>
                            <a:srgbClr val="FF0000"/>
                          </a:solidFill>
                          <a:latin typeface="Cambria Math" panose="02040503050406030204" pitchFamily="18" charset="0"/>
                        </a:rPr>
                        <m:t>−ⅈ</m:t>
                      </m:r>
                      <m:r>
                        <a:rPr lang="en-AU" i="1">
                          <a:solidFill>
                            <a:srgbClr val="FF0000"/>
                          </a:solidFill>
                          <a:latin typeface="Cambria Math" panose="02040503050406030204" pitchFamily="18" charset="0"/>
                        </a:rPr>
                        <m:t>𝑛</m:t>
                      </m:r>
                      <m:r>
                        <m:rPr>
                          <m:sty m:val="p"/>
                        </m:rPr>
                        <a:rPr lang="en-US" b="0" i="0" smtClean="0">
                          <a:solidFill>
                            <a:srgbClr val="FF0000"/>
                          </a:solidFill>
                          <a:latin typeface="Cambria Math" panose="02040503050406030204" pitchFamily="18" charset="0"/>
                        </a:rPr>
                        <m:t>t</m:t>
                      </m:r>
                      <m:r>
                        <a:rPr lang="en-AU" i="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𝑆𝑙𝑜𝑝𝑒</m:t>
                      </m:r>
                      <m:r>
                        <a:rPr lang="en-AU" i="0">
                          <a:solidFill>
                            <a:srgbClr val="FF0000"/>
                          </a:solidFill>
                          <a:latin typeface="Cambria Math" panose="02040503050406030204" pitchFamily="18" charset="0"/>
                        </a:rPr>
                        <m:t>∗</m:t>
                      </m:r>
                      <m:r>
                        <a:rPr lang="en-AU" i="1">
                          <a:solidFill>
                            <a:srgbClr val="FF0000"/>
                          </a:solidFill>
                          <a:latin typeface="Cambria Math" panose="02040503050406030204" pitchFamily="18" charset="0"/>
                        </a:rPr>
                        <m:t>𝐸𝑉</m:t>
                      </m:r>
                    </m:oMath>
                  </m:oMathPara>
                </a14:m>
                <a:endParaRPr lang="en-AU" dirty="0">
                  <a:solidFill>
                    <a:srgbClr val="FF0000"/>
                  </a:solidFill>
                </a:endParaRPr>
              </a:p>
            </p:txBody>
          </p:sp>
        </mc:Choice>
        <mc:Fallback xmlns="">
          <p:sp>
            <p:nvSpPr>
              <p:cNvPr id="3" name="TextBox 2">
                <a:extLst>
                  <a:ext uri="{FF2B5EF4-FFF2-40B4-BE49-F238E27FC236}">
                    <a16:creationId xmlns:a16="http://schemas.microsoft.com/office/drawing/2014/main" id="{3AA2214C-A5F5-C1BC-1B2C-0D53CE7AF37F}"/>
                  </a:ext>
                </a:extLst>
              </p:cNvPr>
              <p:cNvSpPr txBox="1">
                <a:spLocks noRot="1" noChangeAspect="1" noMove="1" noResize="1" noEditPoints="1" noAdjustHandles="1" noChangeArrowheads="1" noChangeShapeType="1" noTextEdit="1"/>
              </p:cNvSpPr>
              <p:nvPr/>
            </p:nvSpPr>
            <p:spPr>
              <a:xfrm>
                <a:off x="-260174" y="5545668"/>
                <a:ext cx="4723685" cy="369332"/>
              </a:xfrm>
              <a:prstGeom prst="rect">
                <a:avLst/>
              </a:prstGeom>
              <a:blipFill>
                <a:blip r:embed="rId4"/>
                <a:stretch>
                  <a:fillRect b="-1333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33C24B8-844F-81FF-4654-E16AC4AB54A8}"/>
                  </a:ext>
                </a:extLst>
              </p:cNvPr>
              <p:cNvSpPr txBox="1"/>
              <p:nvPr/>
            </p:nvSpPr>
            <p:spPr>
              <a:xfrm>
                <a:off x="-224942" y="6011640"/>
                <a:ext cx="472368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i="1" smtClean="0">
                          <a:solidFill>
                            <a:srgbClr val="FF0000"/>
                          </a:solidFill>
                          <a:latin typeface="Cambria Math" panose="02040503050406030204" pitchFamily="18" charset="0"/>
                        </a:rPr>
                        <m:t>𝑅</m:t>
                      </m:r>
                      <m:r>
                        <m:rPr>
                          <m:sty m:val="p"/>
                        </m:rPr>
                        <a:rPr lang="en-US" b="0" i="0" smtClean="0">
                          <a:solidFill>
                            <a:srgbClr val="FF0000"/>
                          </a:solidFill>
                          <a:latin typeface="Cambria Math" panose="02040503050406030204" pitchFamily="18" charset="0"/>
                        </a:rPr>
                        <m:t>V</m:t>
                      </m:r>
                      <m:r>
                        <a:rPr lang="en-AU" i="0">
                          <a:solidFill>
                            <a:srgbClr val="FF0000"/>
                          </a:solidFill>
                          <a:latin typeface="Cambria Math" panose="02040503050406030204" pitchFamily="18" charset="0"/>
                        </a:rPr>
                        <m:t>=</m:t>
                      </m:r>
                      <m:r>
                        <a:rPr lang="en-AU" i="1">
                          <a:solidFill>
                            <a:srgbClr val="FF0000"/>
                          </a:solidFill>
                          <a:latin typeface="Cambria Math" panose="02040503050406030204" pitchFamily="18" charset="0"/>
                        </a:rPr>
                        <m:t>𝑦</m:t>
                      </m:r>
                      <m:r>
                        <a:rPr lang="en-AU" i="0">
                          <a:solidFill>
                            <a:srgbClr val="FF0000"/>
                          </a:solidFill>
                          <a:latin typeface="Cambria Math" panose="02040503050406030204" pitchFamily="18" charset="0"/>
                        </a:rPr>
                        <m:t>−ⅈ</m:t>
                      </m:r>
                      <m:r>
                        <a:rPr lang="en-AU" i="1">
                          <a:solidFill>
                            <a:srgbClr val="FF0000"/>
                          </a:solidFill>
                          <a:latin typeface="Cambria Math" panose="02040503050406030204" pitchFamily="18" charset="0"/>
                        </a:rPr>
                        <m:t>𝑛</m:t>
                      </m:r>
                      <m:r>
                        <m:rPr>
                          <m:sty m:val="p"/>
                        </m:rPr>
                        <a:rPr lang="en-US" b="0" i="0" smtClean="0">
                          <a:solidFill>
                            <a:srgbClr val="FF0000"/>
                          </a:solidFill>
                          <a:latin typeface="Cambria Math" panose="02040503050406030204" pitchFamily="18" charset="0"/>
                        </a:rPr>
                        <m:t>t</m:t>
                      </m:r>
                      <m:r>
                        <a:rPr lang="en-AU" i="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𝑆𝑙𝑜𝑝𝑒</m:t>
                      </m:r>
                      <m:r>
                        <a:rPr lang="en-AU" i="0">
                          <a:solidFill>
                            <a:srgbClr val="FF0000"/>
                          </a:solidFill>
                          <a:latin typeface="Cambria Math" panose="02040503050406030204" pitchFamily="18" charset="0"/>
                        </a:rPr>
                        <m:t>∗</m:t>
                      </m:r>
                      <m:r>
                        <a:rPr lang="en-AU" i="1" smtClean="0">
                          <a:solidFill>
                            <a:srgbClr val="FF0000"/>
                          </a:solidFill>
                          <a:latin typeface="Cambria Math" panose="02040503050406030204" pitchFamily="18" charset="0"/>
                        </a:rPr>
                        <m:t>𝐸</m:t>
                      </m:r>
                      <m:sSup>
                        <m:sSupPr>
                          <m:ctrlPr>
                            <a:rPr lang="en-AU" i="1">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𝑉</m:t>
                          </m:r>
                        </m:e>
                        <m:sup>
                          <m:r>
                            <a:rPr lang="en-AU" i="1">
                              <a:solidFill>
                                <a:srgbClr val="FF0000"/>
                              </a:solidFill>
                              <a:latin typeface="Cambria Math" panose="02040503050406030204" pitchFamily="18" charset="0"/>
                            </a:rPr>
                            <m:t>2</m:t>
                          </m:r>
                        </m:sup>
                      </m:sSup>
                    </m:oMath>
                  </m:oMathPara>
                </a14:m>
                <a:endParaRPr lang="en-AU" dirty="0">
                  <a:solidFill>
                    <a:srgbClr val="FF0000"/>
                  </a:solidFill>
                </a:endParaRPr>
              </a:p>
            </p:txBody>
          </p:sp>
        </mc:Choice>
        <mc:Fallback xmlns="">
          <p:sp>
            <p:nvSpPr>
              <p:cNvPr id="4" name="TextBox 3">
                <a:extLst>
                  <a:ext uri="{FF2B5EF4-FFF2-40B4-BE49-F238E27FC236}">
                    <a16:creationId xmlns:a16="http://schemas.microsoft.com/office/drawing/2014/main" id="{733C24B8-844F-81FF-4654-E16AC4AB54A8}"/>
                  </a:ext>
                </a:extLst>
              </p:cNvPr>
              <p:cNvSpPr txBox="1">
                <a:spLocks noRot="1" noChangeAspect="1" noMove="1" noResize="1" noEditPoints="1" noAdjustHandles="1" noChangeArrowheads="1" noChangeShapeType="1" noTextEdit="1"/>
              </p:cNvSpPr>
              <p:nvPr/>
            </p:nvSpPr>
            <p:spPr>
              <a:xfrm>
                <a:off x="-224942" y="6011640"/>
                <a:ext cx="4723685" cy="369332"/>
              </a:xfrm>
              <a:prstGeom prst="rect">
                <a:avLst/>
              </a:prstGeom>
              <a:blipFill>
                <a:blip r:embed="rId5"/>
                <a:stretch>
                  <a:fillRect b="-1475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D9C2575-2226-76DD-EC8D-BEBEAE0BCFCF}"/>
                  </a:ext>
                </a:extLst>
              </p:cNvPr>
              <p:cNvSpPr txBox="1"/>
              <p:nvPr/>
            </p:nvSpPr>
            <p:spPr>
              <a:xfrm>
                <a:off x="267341" y="3595603"/>
                <a:ext cx="54186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i="1" smtClean="0">
                          <a:solidFill>
                            <a:srgbClr val="FF0000"/>
                          </a:solidFill>
                          <a:latin typeface="Cambria Math" panose="02040503050406030204" pitchFamily="18" charset="0"/>
                        </a:rPr>
                        <m:t>𝑅</m:t>
                      </m:r>
                      <m:r>
                        <m:rPr>
                          <m:sty m:val="p"/>
                        </m:rPr>
                        <a:rPr lang="en-US" b="0" i="0" smtClean="0">
                          <a:solidFill>
                            <a:srgbClr val="FF0000"/>
                          </a:solidFill>
                          <a:latin typeface="Cambria Math" panose="02040503050406030204" pitchFamily="18" charset="0"/>
                        </a:rPr>
                        <m:t>V</m:t>
                      </m:r>
                    </m:oMath>
                  </m:oMathPara>
                </a14:m>
                <a:endParaRPr lang="en-AU" dirty="0"/>
              </a:p>
            </p:txBody>
          </p:sp>
        </mc:Choice>
        <mc:Fallback xmlns="">
          <p:sp>
            <p:nvSpPr>
              <p:cNvPr id="8" name="TextBox 7">
                <a:extLst>
                  <a:ext uri="{FF2B5EF4-FFF2-40B4-BE49-F238E27FC236}">
                    <a16:creationId xmlns:a16="http://schemas.microsoft.com/office/drawing/2014/main" id="{CD9C2575-2226-76DD-EC8D-BEBEAE0BCFCF}"/>
                  </a:ext>
                </a:extLst>
              </p:cNvPr>
              <p:cNvSpPr txBox="1">
                <a:spLocks noRot="1" noChangeAspect="1" noMove="1" noResize="1" noEditPoints="1" noAdjustHandles="1" noChangeArrowheads="1" noChangeShapeType="1" noTextEdit="1"/>
              </p:cNvSpPr>
              <p:nvPr/>
            </p:nvSpPr>
            <p:spPr>
              <a:xfrm>
                <a:off x="267341" y="3595603"/>
                <a:ext cx="541865" cy="369332"/>
              </a:xfrm>
              <a:prstGeom prst="rect">
                <a:avLst/>
              </a:prstGeom>
              <a:blipFill>
                <a:blip r:embed="rId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5AFDA19-0773-C4A8-5C31-47BADACC266F}"/>
                  </a:ext>
                </a:extLst>
              </p:cNvPr>
              <p:cNvSpPr txBox="1"/>
              <p:nvPr/>
            </p:nvSpPr>
            <p:spPr>
              <a:xfrm>
                <a:off x="270639" y="3171522"/>
                <a:ext cx="541865" cy="369332"/>
              </a:xfrm>
              <a:prstGeom prst="rect">
                <a:avLst/>
              </a:prstGeom>
              <a:noFill/>
            </p:spPr>
            <p:txBody>
              <a:bodyPr wrap="square">
                <a:spAutoFit/>
              </a:bodyPr>
              <a:lstStyle/>
              <a:p>
                <a:r>
                  <a:rPr lang="en-US" dirty="0">
                    <a:solidFill>
                      <a:srgbClr val="FF0000"/>
                    </a:solidFill>
                  </a:rPr>
                  <a:t>E</a:t>
                </a:r>
                <a14:m>
                  <m:oMath xmlns:m="http://schemas.openxmlformats.org/officeDocument/2006/math">
                    <m:r>
                      <m:rPr>
                        <m:sty m:val="p"/>
                      </m:rPr>
                      <a:rPr lang="en-US">
                        <a:solidFill>
                          <a:srgbClr val="FF0000"/>
                        </a:solidFill>
                        <a:latin typeface="Cambria Math" panose="02040503050406030204" pitchFamily="18" charset="0"/>
                      </a:rPr>
                      <m:t>V</m:t>
                    </m:r>
                  </m:oMath>
                </a14:m>
                <a:endParaRPr lang="en-AU" dirty="0"/>
              </a:p>
            </p:txBody>
          </p:sp>
        </mc:Choice>
        <mc:Fallback xmlns="">
          <p:sp>
            <p:nvSpPr>
              <p:cNvPr id="9" name="TextBox 8">
                <a:extLst>
                  <a:ext uri="{FF2B5EF4-FFF2-40B4-BE49-F238E27FC236}">
                    <a16:creationId xmlns:a16="http://schemas.microsoft.com/office/drawing/2014/main" id="{B5AFDA19-0773-C4A8-5C31-47BADACC266F}"/>
                  </a:ext>
                </a:extLst>
              </p:cNvPr>
              <p:cNvSpPr txBox="1">
                <a:spLocks noRot="1" noChangeAspect="1" noMove="1" noResize="1" noEditPoints="1" noAdjustHandles="1" noChangeArrowheads="1" noChangeShapeType="1" noTextEdit="1"/>
              </p:cNvSpPr>
              <p:nvPr/>
            </p:nvSpPr>
            <p:spPr>
              <a:xfrm>
                <a:off x="270639" y="3171522"/>
                <a:ext cx="541865" cy="369332"/>
              </a:xfrm>
              <a:prstGeom prst="rect">
                <a:avLst/>
              </a:prstGeom>
              <a:blipFill>
                <a:blip r:embed="rId7"/>
                <a:stretch>
                  <a:fillRect l="-8989" t="-8197" b="-2459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EF118BE-45AF-74F0-7180-554501815980}"/>
                  </a:ext>
                </a:extLst>
              </p:cNvPr>
              <p:cNvSpPr txBox="1"/>
              <p:nvPr/>
            </p:nvSpPr>
            <p:spPr>
              <a:xfrm>
                <a:off x="255146" y="2687950"/>
                <a:ext cx="64704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i="1" smtClean="0">
                          <a:solidFill>
                            <a:srgbClr val="FF0000"/>
                          </a:solidFill>
                          <a:latin typeface="Cambria Math" panose="02040503050406030204" pitchFamily="18" charset="0"/>
                        </a:rPr>
                        <m:t>𝐸</m:t>
                      </m:r>
                      <m:sSup>
                        <m:sSupPr>
                          <m:ctrlPr>
                            <a:rPr lang="en-AU" i="1">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𝑉</m:t>
                          </m:r>
                        </m:e>
                        <m:sup>
                          <m:r>
                            <a:rPr lang="en-AU" i="1">
                              <a:solidFill>
                                <a:srgbClr val="FF0000"/>
                              </a:solidFill>
                              <a:latin typeface="Cambria Math" panose="02040503050406030204" pitchFamily="18" charset="0"/>
                            </a:rPr>
                            <m:t>2</m:t>
                          </m:r>
                        </m:sup>
                      </m:sSup>
                    </m:oMath>
                  </m:oMathPara>
                </a14:m>
                <a:endParaRPr lang="en-AU" dirty="0"/>
              </a:p>
            </p:txBody>
          </p:sp>
        </mc:Choice>
        <mc:Fallback xmlns="">
          <p:sp>
            <p:nvSpPr>
              <p:cNvPr id="11" name="TextBox 10">
                <a:extLst>
                  <a:ext uri="{FF2B5EF4-FFF2-40B4-BE49-F238E27FC236}">
                    <a16:creationId xmlns:a16="http://schemas.microsoft.com/office/drawing/2014/main" id="{1EF118BE-45AF-74F0-7180-554501815980}"/>
                  </a:ext>
                </a:extLst>
              </p:cNvPr>
              <p:cNvSpPr txBox="1">
                <a:spLocks noRot="1" noChangeAspect="1" noMove="1" noResize="1" noEditPoints="1" noAdjustHandles="1" noChangeArrowheads="1" noChangeShapeType="1" noTextEdit="1"/>
              </p:cNvSpPr>
              <p:nvPr/>
            </p:nvSpPr>
            <p:spPr>
              <a:xfrm>
                <a:off x="255146" y="2687950"/>
                <a:ext cx="647048" cy="369332"/>
              </a:xfrm>
              <a:prstGeom prst="rect">
                <a:avLst/>
              </a:prstGeom>
              <a:blipFill>
                <a:blip r:embed="rId8"/>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27B8472-D3ED-B959-8D9E-A54AF9F53BD8}"/>
                  </a:ext>
                </a:extLst>
              </p:cNvPr>
              <p:cNvSpPr txBox="1"/>
              <p:nvPr/>
            </p:nvSpPr>
            <p:spPr>
              <a:xfrm>
                <a:off x="11437750" y="3538483"/>
                <a:ext cx="54186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𝑦</m:t>
                      </m:r>
                    </m:oMath>
                  </m:oMathPara>
                </a14:m>
                <a:endParaRPr lang="en-AU" dirty="0"/>
              </a:p>
            </p:txBody>
          </p:sp>
        </mc:Choice>
        <mc:Fallback xmlns="">
          <p:sp>
            <p:nvSpPr>
              <p:cNvPr id="12" name="TextBox 11">
                <a:extLst>
                  <a:ext uri="{FF2B5EF4-FFF2-40B4-BE49-F238E27FC236}">
                    <a16:creationId xmlns:a16="http://schemas.microsoft.com/office/drawing/2014/main" id="{127B8472-D3ED-B959-8D9E-A54AF9F53BD8}"/>
                  </a:ext>
                </a:extLst>
              </p:cNvPr>
              <p:cNvSpPr txBox="1">
                <a:spLocks noRot="1" noChangeAspect="1" noMove="1" noResize="1" noEditPoints="1" noAdjustHandles="1" noChangeArrowheads="1" noChangeShapeType="1" noTextEdit="1"/>
              </p:cNvSpPr>
              <p:nvPr/>
            </p:nvSpPr>
            <p:spPr>
              <a:xfrm>
                <a:off x="11437750" y="3538483"/>
                <a:ext cx="541865" cy="369332"/>
              </a:xfrm>
              <a:prstGeom prst="rect">
                <a:avLst/>
              </a:prstGeom>
              <a:blipFill>
                <a:blip r:embed="rId9"/>
                <a:stretch>
                  <a:fillRect b="-6557"/>
                </a:stretch>
              </a:blipFill>
            </p:spPr>
            <p:txBody>
              <a:bodyPr/>
              <a:lstStyle/>
              <a:p>
                <a:r>
                  <a:rPr lang="en-AU">
                    <a:noFill/>
                  </a:rPr>
                  <a:t> </a:t>
                </a:r>
              </a:p>
            </p:txBody>
          </p:sp>
        </mc:Fallback>
      </mc:AlternateContent>
      <p:sp>
        <p:nvSpPr>
          <p:cNvPr id="13" name="TextBox 12">
            <a:extLst>
              <a:ext uri="{FF2B5EF4-FFF2-40B4-BE49-F238E27FC236}">
                <a16:creationId xmlns:a16="http://schemas.microsoft.com/office/drawing/2014/main" id="{624F191E-97F5-21C6-8093-5199CBB57ACF}"/>
              </a:ext>
            </a:extLst>
          </p:cNvPr>
          <p:cNvSpPr txBox="1"/>
          <p:nvPr/>
        </p:nvSpPr>
        <p:spPr>
          <a:xfrm>
            <a:off x="11548826" y="3169151"/>
            <a:ext cx="541865" cy="369332"/>
          </a:xfrm>
          <a:prstGeom prst="rect">
            <a:avLst/>
          </a:prstGeom>
          <a:noFill/>
        </p:spPr>
        <p:txBody>
          <a:bodyPr wrap="square">
            <a:spAutoFit/>
          </a:bodyPr>
          <a:lstStyle/>
          <a:p>
            <a:r>
              <a:rPr lang="en-US" dirty="0">
                <a:solidFill>
                  <a:srgbClr val="FF0000"/>
                </a:solidFill>
              </a:rPr>
              <a:t>x</a:t>
            </a:r>
            <a:endParaRPr lang="en-AU"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80C8E04-2229-908C-4589-C7DF6C035171}"/>
                  </a:ext>
                </a:extLst>
              </p:cNvPr>
              <p:cNvSpPr txBox="1"/>
              <p:nvPr/>
            </p:nvSpPr>
            <p:spPr>
              <a:xfrm>
                <a:off x="11385158" y="2745824"/>
                <a:ext cx="64704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AU" i="1">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𝑥</m:t>
                          </m:r>
                        </m:e>
                        <m:sup>
                          <m:r>
                            <a:rPr lang="en-AU" i="1">
                              <a:solidFill>
                                <a:srgbClr val="FF0000"/>
                              </a:solidFill>
                              <a:latin typeface="Cambria Math" panose="02040503050406030204" pitchFamily="18" charset="0"/>
                            </a:rPr>
                            <m:t>2</m:t>
                          </m:r>
                        </m:sup>
                      </m:sSup>
                    </m:oMath>
                  </m:oMathPara>
                </a14:m>
                <a:endParaRPr lang="en-AU" dirty="0"/>
              </a:p>
            </p:txBody>
          </p:sp>
        </mc:Choice>
        <mc:Fallback xmlns="">
          <p:sp>
            <p:nvSpPr>
              <p:cNvPr id="14" name="TextBox 13">
                <a:extLst>
                  <a:ext uri="{FF2B5EF4-FFF2-40B4-BE49-F238E27FC236}">
                    <a16:creationId xmlns:a16="http://schemas.microsoft.com/office/drawing/2014/main" id="{780C8E04-2229-908C-4589-C7DF6C035171}"/>
                  </a:ext>
                </a:extLst>
              </p:cNvPr>
              <p:cNvSpPr txBox="1">
                <a:spLocks noRot="1" noChangeAspect="1" noMove="1" noResize="1" noEditPoints="1" noAdjustHandles="1" noChangeArrowheads="1" noChangeShapeType="1" noTextEdit="1"/>
              </p:cNvSpPr>
              <p:nvPr/>
            </p:nvSpPr>
            <p:spPr>
              <a:xfrm>
                <a:off x="11385158" y="2745824"/>
                <a:ext cx="647048" cy="369332"/>
              </a:xfrm>
              <a:prstGeom prst="rect">
                <a:avLst/>
              </a:prstGeom>
              <a:blipFill>
                <a:blip r:embed="rId10"/>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CB50C58-0EF4-C647-9C1A-F744E534AC2C}"/>
                  </a:ext>
                </a:extLst>
              </p:cNvPr>
              <p:cNvSpPr txBox="1"/>
              <p:nvPr/>
            </p:nvSpPr>
            <p:spPr>
              <a:xfrm>
                <a:off x="3952066" y="5510468"/>
                <a:ext cx="472368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𝑦</m:t>
                      </m:r>
                      <m:r>
                        <a:rPr lang="en-AU" i="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1</m:t>
                      </m:r>
                      <m:r>
                        <a:rPr lang="en-US" b="0" i="1" smtClean="0">
                          <a:solidFill>
                            <a:srgbClr val="FF0000"/>
                          </a:solidFill>
                          <a:latin typeface="Cambria Math" panose="02040503050406030204" pitchFamily="18" charset="0"/>
                        </a:rPr>
                        <m:t>56</m:t>
                      </m:r>
                      <m:r>
                        <a:rPr lang="en-AU" b="0" i="1" smtClean="0">
                          <a:solidFill>
                            <a:srgbClr val="FF0000"/>
                          </a:solidFill>
                          <a:latin typeface="Cambria Math" panose="02040503050406030204" pitchFamily="18" charset="0"/>
                        </a:rPr>
                        <m:t>5</m:t>
                      </m:r>
                      <m:r>
                        <a:rPr lang="en-US" i="1" dirty="0">
                          <a:solidFill>
                            <a:srgbClr val="FF0000"/>
                          </a:solidFill>
                          <a:latin typeface="Cambria Math" panose="02040503050406030204" pitchFamily="18" charset="0"/>
                        </a:rPr>
                        <m:t>−</m:t>
                      </m:r>
                      <m:r>
                        <m:rPr>
                          <m:nor/>
                        </m:rPr>
                        <a:rPr lang="en-AU" b="0" i="0" dirty="0" smtClean="0">
                          <a:solidFill>
                            <a:srgbClr val="FF0000"/>
                          </a:solidFill>
                          <a:latin typeface="Cambria Math" panose="02040503050406030204" pitchFamily="18" charset="0"/>
                        </a:rPr>
                        <m:t>4.939</m:t>
                      </m:r>
                      <m:r>
                        <a:rPr lang="en-AU" i="0">
                          <a:solidFill>
                            <a:srgbClr val="FF0000"/>
                          </a:solidFill>
                          <a:latin typeface="Cambria Math" panose="02040503050406030204" pitchFamily="18" charset="0"/>
                        </a:rPr>
                        <m:t>∗</m:t>
                      </m:r>
                      <m:sSup>
                        <m:sSupPr>
                          <m:ctrlPr>
                            <a:rPr lang="en-AU" i="1">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𝑥</m:t>
                          </m:r>
                        </m:e>
                        <m:sup>
                          <m:r>
                            <a:rPr lang="en-AU" i="1">
                              <a:solidFill>
                                <a:srgbClr val="FF0000"/>
                              </a:solidFill>
                              <a:latin typeface="Cambria Math" panose="02040503050406030204" pitchFamily="18" charset="0"/>
                            </a:rPr>
                            <m:t>2</m:t>
                          </m:r>
                        </m:sup>
                      </m:sSup>
                    </m:oMath>
                  </m:oMathPara>
                </a14:m>
                <a:endParaRPr lang="en-AU" dirty="0">
                  <a:solidFill>
                    <a:srgbClr val="FF0000"/>
                  </a:solidFill>
                </a:endParaRPr>
              </a:p>
            </p:txBody>
          </p:sp>
        </mc:Choice>
        <mc:Fallback xmlns="">
          <p:sp>
            <p:nvSpPr>
              <p:cNvPr id="16" name="TextBox 15">
                <a:extLst>
                  <a:ext uri="{FF2B5EF4-FFF2-40B4-BE49-F238E27FC236}">
                    <a16:creationId xmlns:a16="http://schemas.microsoft.com/office/drawing/2014/main" id="{2CB50C58-0EF4-C647-9C1A-F744E534AC2C}"/>
                  </a:ext>
                </a:extLst>
              </p:cNvPr>
              <p:cNvSpPr txBox="1">
                <a:spLocks noRot="1" noChangeAspect="1" noMove="1" noResize="1" noEditPoints="1" noAdjustHandles="1" noChangeArrowheads="1" noChangeShapeType="1" noTextEdit="1"/>
              </p:cNvSpPr>
              <p:nvPr/>
            </p:nvSpPr>
            <p:spPr>
              <a:xfrm>
                <a:off x="3952066" y="5510468"/>
                <a:ext cx="4723685" cy="369332"/>
              </a:xfrm>
              <a:prstGeom prst="rect">
                <a:avLst/>
              </a:prstGeom>
              <a:blipFill>
                <a:blip r:embed="rId11"/>
                <a:stretch>
                  <a:fillRect b="-655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2925420-A04F-C79D-CBA0-F789FCE8EA14}"/>
                  </a:ext>
                </a:extLst>
              </p:cNvPr>
              <p:cNvSpPr txBox="1"/>
              <p:nvPr/>
            </p:nvSpPr>
            <p:spPr>
              <a:xfrm>
                <a:off x="4007492" y="6068905"/>
                <a:ext cx="472368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𝐻𝑒𝑖𝑔h𝑡</m:t>
                      </m:r>
                      <m:r>
                        <a:rPr lang="en-AU" i="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1</m:t>
                      </m:r>
                      <m:r>
                        <a:rPr lang="en-US" b="0" i="1" smtClean="0">
                          <a:solidFill>
                            <a:srgbClr val="FF0000"/>
                          </a:solidFill>
                          <a:latin typeface="Cambria Math" panose="02040503050406030204" pitchFamily="18" charset="0"/>
                        </a:rPr>
                        <m:t>56</m:t>
                      </m:r>
                      <m:r>
                        <a:rPr lang="en-AU" b="0" i="1" smtClean="0">
                          <a:solidFill>
                            <a:srgbClr val="FF0000"/>
                          </a:solidFill>
                          <a:latin typeface="Cambria Math" panose="02040503050406030204" pitchFamily="18" charset="0"/>
                        </a:rPr>
                        <m:t>5</m:t>
                      </m:r>
                      <m:r>
                        <a:rPr lang="en-US" i="1" dirty="0">
                          <a:solidFill>
                            <a:srgbClr val="FF0000"/>
                          </a:solidFill>
                          <a:latin typeface="Cambria Math" panose="02040503050406030204" pitchFamily="18" charset="0"/>
                        </a:rPr>
                        <m:t>−</m:t>
                      </m:r>
                      <m:r>
                        <m:rPr>
                          <m:nor/>
                        </m:rPr>
                        <a:rPr lang="en-AU" b="0" i="0" dirty="0" smtClean="0">
                          <a:solidFill>
                            <a:srgbClr val="FF0000"/>
                          </a:solidFill>
                          <a:latin typeface="Cambria Math" panose="02040503050406030204" pitchFamily="18" charset="0"/>
                        </a:rPr>
                        <m:t>4.939</m:t>
                      </m:r>
                      <m:r>
                        <a:rPr lang="en-AU" i="0">
                          <a:solidFill>
                            <a:srgbClr val="FF0000"/>
                          </a:solidFill>
                          <a:latin typeface="Cambria Math" panose="02040503050406030204" pitchFamily="18" charset="0"/>
                        </a:rPr>
                        <m:t>∗</m:t>
                      </m:r>
                      <m:sSup>
                        <m:sSupPr>
                          <m:ctrlPr>
                            <a:rPr lang="en-AU" i="1" smtClean="0">
                              <a:solidFill>
                                <a:srgbClr val="0070C0"/>
                              </a:solidFill>
                              <a:latin typeface="Cambria Math" panose="02040503050406030204" pitchFamily="18" charset="0"/>
                            </a:rPr>
                          </m:ctrlPr>
                        </m:sSupPr>
                        <m:e>
                          <m:r>
                            <a:rPr lang="en-US" b="0" i="1" smtClean="0">
                              <a:solidFill>
                                <a:srgbClr val="0070C0"/>
                              </a:solidFill>
                              <a:latin typeface="Cambria Math" panose="02040503050406030204" pitchFamily="18" charset="0"/>
                            </a:rPr>
                            <m:t>𝑇𝑖𝑚𝑒</m:t>
                          </m:r>
                        </m:e>
                        <m:sup>
                          <m:r>
                            <a:rPr lang="en-AU" i="1">
                              <a:solidFill>
                                <a:srgbClr val="0070C0"/>
                              </a:solidFill>
                              <a:latin typeface="Cambria Math" panose="02040503050406030204" pitchFamily="18" charset="0"/>
                            </a:rPr>
                            <m:t>2</m:t>
                          </m:r>
                        </m:sup>
                      </m:sSup>
                    </m:oMath>
                  </m:oMathPara>
                </a14:m>
                <a:endParaRPr lang="en-AU" dirty="0">
                  <a:solidFill>
                    <a:srgbClr val="FF0000"/>
                  </a:solidFill>
                </a:endParaRPr>
              </a:p>
            </p:txBody>
          </p:sp>
        </mc:Choice>
        <mc:Fallback xmlns="">
          <p:sp>
            <p:nvSpPr>
              <p:cNvPr id="18" name="TextBox 17">
                <a:extLst>
                  <a:ext uri="{FF2B5EF4-FFF2-40B4-BE49-F238E27FC236}">
                    <a16:creationId xmlns:a16="http://schemas.microsoft.com/office/drawing/2014/main" id="{82925420-A04F-C79D-CBA0-F789FCE8EA14}"/>
                  </a:ext>
                </a:extLst>
              </p:cNvPr>
              <p:cNvSpPr txBox="1">
                <a:spLocks noRot="1" noChangeAspect="1" noMove="1" noResize="1" noEditPoints="1" noAdjustHandles="1" noChangeArrowheads="1" noChangeShapeType="1" noTextEdit="1"/>
              </p:cNvSpPr>
              <p:nvPr/>
            </p:nvSpPr>
            <p:spPr>
              <a:xfrm>
                <a:off x="4007492" y="6068905"/>
                <a:ext cx="4723685" cy="369332"/>
              </a:xfrm>
              <a:prstGeom prst="rect">
                <a:avLst/>
              </a:prstGeom>
              <a:blipFill>
                <a:blip r:embed="rId12"/>
                <a:stretch>
                  <a:fillRect b="-1500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C25ACE1-5D13-7A36-71A9-1C187D2213BD}"/>
                  </a:ext>
                </a:extLst>
              </p:cNvPr>
              <p:cNvSpPr txBox="1"/>
              <p:nvPr/>
            </p:nvSpPr>
            <p:spPr>
              <a:xfrm>
                <a:off x="7939669" y="5739927"/>
                <a:ext cx="4252332" cy="369332"/>
              </a:xfrm>
              <a:prstGeom prst="rect">
                <a:avLst/>
              </a:prstGeom>
              <a:noFill/>
            </p:spPr>
            <p:txBody>
              <a:bodyPr wrap="square" rtlCol="0">
                <a:spAutoFit/>
              </a:bodyPr>
              <a:lstStyle/>
              <a:p>
                <a14:m>
                  <m:oMath xmlns:m="http://schemas.openxmlformats.org/officeDocument/2006/math">
                    <m:r>
                      <a:rPr lang="en-US" b="0" i="1" smtClean="0">
                        <a:solidFill>
                          <a:srgbClr val="FF0000"/>
                        </a:solidFill>
                        <a:latin typeface="Cambria Math" panose="02040503050406030204" pitchFamily="18" charset="0"/>
                      </a:rPr>
                      <m:t>𝐻𝑒𝑖𝑔h𝑡</m:t>
                    </m:r>
                    <m:r>
                      <a:rPr lang="en-AU" i="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1</m:t>
                    </m:r>
                    <m:r>
                      <a:rPr lang="en-US" b="0" i="1" smtClean="0">
                        <a:solidFill>
                          <a:srgbClr val="FF0000"/>
                        </a:solidFill>
                        <a:latin typeface="Cambria Math" panose="02040503050406030204" pitchFamily="18" charset="0"/>
                      </a:rPr>
                      <m:t>56</m:t>
                    </m:r>
                    <m:r>
                      <a:rPr lang="en-AU" b="0" i="1" smtClean="0">
                        <a:solidFill>
                          <a:srgbClr val="FF0000"/>
                        </a:solidFill>
                        <a:latin typeface="Cambria Math" panose="02040503050406030204" pitchFamily="18" charset="0"/>
                      </a:rPr>
                      <m:t>5</m:t>
                    </m:r>
                    <m:r>
                      <a:rPr lang="en-US" i="1" dirty="0">
                        <a:solidFill>
                          <a:srgbClr val="FF0000"/>
                        </a:solidFill>
                        <a:latin typeface="Cambria Math" panose="02040503050406030204" pitchFamily="18" charset="0"/>
                      </a:rPr>
                      <m:t>−</m:t>
                    </m:r>
                    <m:r>
                      <m:rPr>
                        <m:nor/>
                      </m:rPr>
                      <a:rPr lang="en-AU" b="0" i="0" dirty="0" smtClean="0">
                        <a:solidFill>
                          <a:srgbClr val="FF0000"/>
                        </a:solidFill>
                        <a:latin typeface="Cambria Math" panose="02040503050406030204" pitchFamily="18" charset="0"/>
                      </a:rPr>
                      <m:t>4.939</m:t>
                    </m:r>
                    <m:r>
                      <a:rPr lang="en-AU" i="0">
                        <a:solidFill>
                          <a:srgbClr val="FF0000"/>
                        </a:solidFill>
                        <a:latin typeface="Cambria Math" panose="02040503050406030204" pitchFamily="18" charset="0"/>
                      </a:rPr>
                      <m:t>∗</m:t>
                    </m:r>
                    <m:sSup>
                      <m:sSupPr>
                        <m:ctrlPr>
                          <a:rPr lang="en-AU" i="1">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3.4</m:t>
                        </m:r>
                      </m:e>
                      <m:sup>
                        <m:r>
                          <a:rPr lang="en-AU" i="1">
                            <a:solidFill>
                              <a:srgbClr val="FF0000"/>
                            </a:solidFill>
                            <a:latin typeface="Cambria Math" panose="02040503050406030204" pitchFamily="18" charset="0"/>
                          </a:rPr>
                          <m:t>2</m:t>
                        </m:r>
                      </m:sup>
                    </m:sSup>
                  </m:oMath>
                </a14:m>
                <a:r>
                  <a:rPr lang="en-AU" dirty="0">
                    <a:solidFill>
                      <a:srgbClr val="FF0000"/>
                    </a:solidFill>
                  </a:rPr>
                  <a:t> = 1502.2</a:t>
                </a:r>
              </a:p>
            </p:txBody>
          </p:sp>
        </mc:Choice>
        <mc:Fallback xmlns="">
          <p:sp>
            <p:nvSpPr>
              <p:cNvPr id="19" name="TextBox 18">
                <a:extLst>
                  <a:ext uri="{FF2B5EF4-FFF2-40B4-BE49-F238E27FC236}">
                    <a16:creationId xmlns:a16="http://schemas.microsoft.com/office/drawing/2014/main" id="{CC25ACE1-5D13-7A36-71A9-1C187D2213BD}"/>
                  </a:ext>
                </a:extLst>
              </p:cNvPr>
              <p:cNvSpPr txBox="1">
                <a:spLocks noRot="1" noChangeAspect="1" noMove="1" noResize="1" noEditPoints="1" noAdjustHandles="1" noChangeArrowheads="1" noChangeShapeType="1" noTextEdit="1"/>
              </p:cNvSpPr>
              <p:nvPr/>
            </p:nvSpPr>
            <p:spPr>
              <a:xfrm>
                <a:off x="7939669" y="5739927"/>
                <a:ext cx="4252332" cy="369332"/>
              </a:xfrm>
              <a:prstGeom prst="rect">
                <a:avLst/>
              </a:prstGeom>
              <a:blipFill>
                <a:blip r:embed="rId13"/>
                <a:stretch>
                  <a:fillRect l="-430" t="-8333" b="-28333"/>
                </a:stretch>
              </a:blipFill>
            </p:spPr>
            <p:txBody>
              <a:bodyPr/>
              <a:lstStyle/>
              <a:p>
                <a:r>
                  <a:rPr lang="en-AU">
                    <a:noFill/>
                  </a:rPr>
                  <a:t> </a:t>
                </a:r>
              </a:p>
            </p:txBody>
          </p:sp>
        </mc:Fallback>
      </mc:AlternateContent>
      <p:pic>
        <p:nvPicPr>
          <p:cNvPr id="10" name="Picture 9">
            <a:extLst>
              <a:ext uri="{FF2B5EF4-FFF2-40B4-BE49-F238E27FC236}">
                <a16:creationId xmlns:a16="http://schemas.microsoft.com/office/drawing/2014/main" id="{3C02DBD2-8444-57CA-27BB-CA462A898E07}"/>
              </a:ext>
            </a:extLst>
          </p:cNvPr>
          <p:cNvPicPr>
            <a:picLocks noChangeAspect="1"/>
          </p:cNvPicPr>
          <p:nvPr/>
        </p:nvPicPr>
        <p:blipFill>
          <a:blip r:embed="rId14"/>
          <a:stretch>
            <a:fillRect/>
          </a:stretch>
        </p:blipFill>
        <p:spPr>
          <a:xfrm>
            <a:off x="6295575" y="937882"/>
            <a:ext cx="4760351" cy="1318852"/>
          </a:xfrm>
          <a:prstGeom prst="rect">
            <a:avLst/>
          </a:prstGeom>
        </p:spPr>
      </p:pic>
      <p:pic>
        <p:nvPicPr>
          <p:cNvPr id="20" name="Picture 19">
            <a:extLst>
              <a:ext uri="{FF2B5EF4-FFF2-40B4-BE49-F238E27FC236}">
                <a16:creationId xmlns:a16="http://schemas.microsoft.com/office/drawing/2014/main" id="{8BDEA307-C59B-FFC2-8639-076DCB9E12A7}"/>
              </a:ext>
            </a:extLst>
          </p:cNvPr>
          <p:cNvPicPr>
            <a:picLocks noChangeAspect="1"/>
          </p:cNvPicPr>
          <p:nvPr/>
        </p:nvPicPr>
        <p:blipFill>
          <a:blip r:embed="rId15"/>
          <a:stretch>
            <a:fillRect/>
          </a:stretch>
        </p:blipFill>
        <p:spPr>
          <a:xfrm>
            <a:off x="2226145" y="990272"/>
            <a:ext cx="1781347" cy="1322828"/>
          </a:xfrm>
          <a:prstGeom prst="rect">
            <a:avLst/>
          </a:prstGeom>
        </p:spPr>
      </p:pic>
    </p:spTree>
    <p:extLst>
      <p:ext uri="{BB962C8B-B14F-4D97-AF65-F5344CB8AC3E}">
        <p14:creationId xmlns:p14="http://schemas.microsoft.com/office/powerpoint/2010/main" val="22021476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additive="base">
                                        <p:cTn id="73" dur="500" fill="hold"/>
                                        <p:tgtEl>
                                          <p:spTgt spid="10"/>
                                        </p:tgtEl>
                                        <p:attrNameLst>
                                          <p:attrName>ppt_x</p:attrName>
                                        </p:attrNameLst>
                                      </p:cBhvr>
                                      <p:tavLst>
                                        <p:tav tm="0">
                                          <p:val>
                                            <p:strVal val="#ppt_x"/>
                                          </p:val>
                                        </p:tav>
                                        <p:tav tm="100000">
                                          <p:val>
                                            <p:strVal val="#ppt_x"/>
                                          </p:val>
                                        </p:tav>
                                      </p:tavLst>
                                    </p:anim>
                                    <p:anim calcmode="lin" valueType="num">
                                      <p:cBhvr additive="base">
                                        <p:cTn id="7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fill="hold"/>
                                        <p:tgtEl>
                                          <p:spTgt spid="19"/>
                                        </p:tgtEl>
                                        <p:attrNameLst>
                                          <p:attrName>ppt_x</p:attrName>
                                        </p:attrNameLst>
                                      </p:cBhvr>
                                      <p:tavLst>
                                        <p:tav tm="0">
                                          <p:val>
                                            <p:strVal val="#ppt_x"/>
                                          </p:val>
                                        </p:tav>
                                        <p:tav tm="100000">
                                          <p:val>
                                            <p:strVal val="#ppt_x"/>
                                          </p:val>
                                        </p:tav>
                                      </p:tavLst>
                                    </p:anim>
                                    <p:anim calcmode="lin" valueType="num">
                                      <p:cBhvr additive="base">
                                        <p:cTn id="9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1" grpId="0"/>
      <p:bldP spid="12" grpId="0"/>
      <p:bldP spid="13" grpId="0"/>
      <p:bldP spid="14" grpId="0"/>
      <p:bldP spid="16"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74C3B-FA16-9C46-8507-3279187269F5}"/>
              </a:ext>
            </a:extLst>
          </p:cNvPr>
          <p:cNvSpPr>
            <a:spLocks noGrp="1"/>
          </p:cNvSpPr>
          <p:nvPr>
            <p:ph type="title"/>
          </p:nvPr>
        </p:nvSpPr>
        <p:spPr/>
        <p:txBody>
          <a:bodyPr/>
          <a:lstStyle/>
          <a:p>
            <a:r>
              <a:rPr lang="en-US" dirty="0"/>
              <a:t>The logarithmic transformation </a:t>
            </a:r>
          </a:p>
        </p:txBody>
      </p:sp>
      <p:pic>
        <p:nvPicPr>
          <p:cNvPr id="4" name="Content Placeholder 3">
            <a:extLst>
              <a:ext uri="{FF2B5EF4-FFF2-40B4-BE49-F238E27FC236}">
                <a16:creationId xmlns:a16="http://schemas.microsoft.com/office/drawing/2014/main" id="{FD976AC0-E215-8E40-806B-9DAB3996D0FE}"/>
              </a:ext>
            </a:extLst>
          </p:cNvPr>
          <p:cNvPicPr>
            <a:picLocks noGrp="1" noChangeAspect="1"/>
          </p:cNvPicPr>
          <p:nvPr>
            <p:ph idx="1"/>
          </p:nvPr>
        </p:nvPicPr>
        <p:blipFill>
          <a:blip r:embed="rId2"/>
          <a:stretch>
            <a:fillRect/>
          </a:stretch>
        </p:blipFill>
        <p:spPr>
          <a:xfrm>
            <a:off x="419099" y="2764833"/>
            <a:ext cx="11353801" cy="3287726"/>
          </a:xfrm>
          <a:prstGeom prst="rect">
            <a:avLst/>
          </a:prstGeom>
        </p:spPr>
      </p:pic>
      <p:sp>
        <p:nvSpPr>
          <p:cNvPr id="5" name="Rectangle 4">
            <a:extLst>
              <a:ext uri="{FF2B5EF4-FFF2-40B4-BE49-F238E27FC236}">
                <a16:creationId xmlns:a16="http://schemas.microsoft.com/office/drawing/2014/main" id="{3856C5AD-60EE-4C4C-9877-265D109D330D}"/>
              </a:ext>
            </a:extLst>
          </p:cNvPr>
          <p:cNvSpPr/>
          <p:nvPr/>
        </p:nvSpPr>
        <p:spPr>
          <a:xfrm>
            <a:off x="838199" y="1625011"/>
            <a:ext cx="10918371" cy="923330"/>
          </a:xfrm>
          <a:prstGeom prst="rect">
            <a:avLst/>
          </a:prstGeom>
        </p:spPr>
        <p:txBody>
          <a:bodyPr wrap="square">
            <a:spAutoFit/>
          </a:bodyPr>
          <a:lstStyle/>
          <a:p>
            <a:r>
              <a:rPr lang="en-AU" dirty="0">
                <a:solidFill>
                  <a:srgbClr val="000000"/>
                </a:solidFill>
                <a:latin typeface="Open Sans"/>
              </a:rPr>
              <a:t>The </a:t>
            </a:r>
            <a:r>
              <a:rPr lang="en-AU" b="1" i="0" dirty="0">
                <a:solidFill>
                  <a:srgbClr val="C41130"/>
                </a:solidFill>
                <a:effectLst/>
                <a:latin typeface="Open Sans"/>
              </a:rPr>
              <a:t>logarithmic transformation</a:t>
            </a:r>
            <a:r>
              <a:rPr lang="en-AU" dirty="0">
                <a:solidFill>
                  <a:srgbClr val="000000"/>
                </a:solidFill>
                <a:latin typeface="Open Sans"/>
              </a:rPr>
              <a:t> is a </a:t>
            </a:r>
            <a:r>
              <a:rPr lang="en-AU" i="1" dirty="0">
                <a:solidFill>
                  <a:srgbClr val="000000"/>
                </a:solidFill>
                <a:latin typeface="Open Sans"/>
              </a:rPr>
              <a:t>compressing</a:t>
            </a:r>
            <a:r>
              <a:rPr lang="en-AU" dirty="0">
                <a:solidFill>
                  <a:srgbClr val="000000"/>
                </a:solidFill>
                <a:latin typeface="Open Sans"/>
              </a:rPr>
              <a:t> transformation and the upper end of the scale on either the x- or the y-axis. The effect of applying a log x transformation to a scatterplot is illustrated graphically below.</a:t>
            </a:r>
            <a:endParaRPr lang="en-US" dirty="0"/>
          </a:p>
        </p:txBody>
      </p:sp>
    </p:spTree>
    <p:extLst>
      <p:ext uri="{BB962C8B-B14F-4D97-AF65-F5344CB8AC3E}">
        <p14:creationId xmlns:p14="http://schemas.microsoft.com/office/powerpoint/2010/main" val="27394182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DarkSeedLeftStep">
      <a:dk1>
        <a:srgbClr val="000000"/>
      </a:dk1>
      <a:lt1>
        <a:srgbClr val="FFFFFF"/>
      </a:lt1>
      <a:dk2>
        <a:srgbClr val="2B3A21"/>
      </a:dk2>
      <a:lt2>
        <a:srgbClr val="E8E2E3"/>
      </a:lt2>
      <a:accent1>
        <a:srgbClr val="45B19E"/>
      </a:accent1>
      <a:accent2>
        <a:srgbClr val="3BB16C"/>
      </a:accent2>
      <a:accent3>
        <a:srgbClr val="48B547"/>
      </a:accent3>
      <a:accent4>
        <a:srgbClr val="6DB13B"/>
      </a:accent4>
      <a:accent5>
        <a:srgbClr val="98A942"/>
      </a:accent5>
      <a:accent6>
        <a:srgbClr val="B1933B"/>
      </a:accent6>
      <a:hlink>
        <a:srgbClr val="6B8A2E"/>
      </a:hlink>
      <a:folHlink>
        <a:srgbClr val="7F7F7F"/>
      </a:folHlink>
    </a:clrScheme>
    <a:fontScheme name="Savon">
      <a:majorFont>
        <a:latin typeface="Goudy Old Style"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oudy Old Style"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6720</TotalTime>
  <Words>1123</Words>
  <Application>Microsoft Office PowerPoint</Application>
  <PresentationFormat>Widescreen</PresentationFormat>
  <Paragraphs>149</Paragraphs>
  <Slides>19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MS PGothic</vt:lpstr>
      <vt:lpstr>Open Sans</vt:lpstr>
      <vt:lpstr>Calibri</vt:lpstr>
      <vt:lpstr>Cambria Math</vt:lpstr>
      <vt:lpstr>Garamond</vt:lpstr>
      <vt:lpstr>Goudy Old Style</vt:lpstr>
      <vt:lpstr>SavonVTI</vt:lpstr>
      <vt:lpstr>Data Transformation</vt:lpstr>
      <vt:lpstr>PowerPoint Presentation</vt:lpstr>
      <vt:lpstr>PowerPoint Presentation</vt:lpstr>
      <vt:lpstr>Data Transformation</vt:lpstr>
      <vt:lpstr>     Data Transformation </vt:lpstr>
      <vt:lpstr>Using data transformation to linearise a scatterplot The squared transformation</vt:lpstr>
      <vt:lpstr>Applying the squared transformation</vt:lpstr>
      <vt:lpstr>Using CAS to perform a squared transformation</vt:lpstr>
      <vt:lpstr>The logarithmic transformation </vt:lpstr>
      <vt:lpstr>Applying the log transformation</vt:lpstr>
      <vt:lpstr>Applying the log transformation</vt:lpstr>
      <vt:lpstr>The reciprocal transformation </vt:lpstr>
      <vt:lpstr>Applying the reciprocal transformation</vt:lpstr>
      <vt:lpstr>Using CAS to perform a reciprocal transformation</vt:lpstr>
      <vt:lpstr>Which starter question are you choosing?</vt:lpstr>
      <vt:lpstr>PowerPoint Presentation</vt:lpstr>
      <vt:lpstr>PowerPoint Presentation</vt:lpstr>
      <vt:lpstr>Transformation steps on CAS</vt:lpstr>
      <vt:lpstr>Pre-making all in one Bi variate data &amp; Transformation CAS file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Transformation</dc:title>
  <dc:creator>Yongmei Zhang</dc:creator>
  <cp:lastModifiedBy>Lyn ZHANG</cp:lastModifiedBy>
  <cp:revision>61</cp:revision>
  <dcterms:created xsi:type="dcterms:W3CDTF">2020-09-29T22:34:02Z</dcterms:created>
  <dcterms:modified xsi:type="dcterms:W3CDTF">2026-04-28T05:54:35Z</dcterms:modified>
</cp:coreProperties>
</file>