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3"/>
  </p:notesMasterIdLst>
  <p:sldIdLst>
    <p:sldId id="256" r:id="rId2"/>
    <p:sldId id="265" r:id="rId3"/>
    <p:sldId id="3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C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3447" autoAdjust="0"/>
  </p:normalViewPr>
  <p:slideViewPr>
    <p:cSldViewPr snapToGrid="0" snapToObjects="1">
      <p:cViewPr>
        <p:scale>
          <a:sx n="58" d="100"/>
          <a:sy n="58" d="100"/>
        </p:scale>
        <p:origin x="2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3F4D-CC92-46FD-8BF5-EB22AF6423A5}" type="datetimeFigureOut">
              <a:rPr lang="en-AU" smtClean="0"/>
              <a:t>28/04/2026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DBF2-8B27-46B9-8483-51D186761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68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https://create.kahoot.it/details/fff66786-3f62-4aaf-8b31-f87403a3f808</a:t>
            </a:r>
          </a:p>
          <a:p>
            <a:r>
              <a:rPr lang="en-AU" dirty="0"/>
              <a:t>https://create.kahoot.it/details/fd1e0921-452a-46d3-8737-00333a529a4c</a:t>
            </a:r>
          </a:p>
          <a:p>
            <a:r>
              <a:rPr lang="en-AU" dirty="0"/>
              <a:t>https://create.kahoot.it/details/a2d63691-b8bf-4992-b43e-48a2a9dc635e</a:t>
            </a:r>
          </a:p>
          <a:p>
            <a:r>
              <a:rPr lang="en-AU" dirty="0"/>
              <a:t>https://create.kahoot.it/details/ab30306f-ecc4-436d-b97d-b4a2a3c4fdf8</a:t>
            </a:r>
          </a:p>
          <a:p>
            <a:r>
              <a:rPr lang="en-AU" dirty="0"/>
              <a:t>https://create.kahoot.it/details/17a3fd56-c462-417e-9b69-8b4cd363ae3d</a:t>
            </a:r>
          </a:p>
          <a:p>
            <a:r>
              <a:rPr lang="en-AU"/>
              <a:t>https://create.kahoot.it/details/9098a1cb-af2f-4f0d-bc72-3e109736abd4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6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Page 13 sum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16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Page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83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8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3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4/28/2026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00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10.png"/><Relationship Id="rId21" Type="http://schemas.openxmlformats.org/officeDocument/2006/relationships/image" Target="../media/image21.png"/><Relationship Id="rId7" Type="http://schemas.openxmlformats.org/officeDocument/2006/relationships/image" Target="../media/image70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1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3.png"/><Relationship Id="rId9" Type="http://schemas.openxmlformats.org/officeDocument/2006/relationships/image" Target="../media/image9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A9403-2253-4452-B2A0-8A87FA18F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8CF1D-99A7-0141-B588-4638A744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Seasonal adjustments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0C697-B72C-7345-8A49-4A10D3BCD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4D</a:t>
            </a:r>
          </a:p>
        </p:txBody>
      </p:sp>
    </p:spTree>
    <p:extLst>
      <p:ext uri="{BB962C8B-B14F-4D97-AF65-F5344CB8AC3E}">
        <p14:creationId xmlns:p14="http://schemas.microsoft.com/office/powerpoint/2010/main" val="256638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53B-C34E-594B-8516-9138C26B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747"/>
            <a:ext cx="7191631" cy="715001"/>
          </a:xfrm>
        </p:spPr>
        <p:txBody>
          <a:bodyPr>
            <a:normAutofit fontScale="90000"/>
          </a:bodyPr>
          <a:lstStyle/>
          <a:p>
            <a:r>
              <a:rPr lang="en-US" dirty="0"/>
              <a:t>CAS using </a:t>
            </a:r>
            <a:r>
              <a:rPr lang="en-US"/>
              <a:t>“ SEASONING” </a:t>
            </a:r>
            <a:r>
              <a:rPr lang="en-US" dirty="0"/>
              <a:t>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114F-D1E0-468F-AC6B-E0CF8B06F6F6}"/>
              </a:ext>
            </a:extLst>
          </p:cNvPr>
          <p:cNvSpPr txBox="1"/>
          <p:nvPr/>
        </p:nvSpPr>
        <p:spPr>
          <a:xfrm>
            <a:off x="8573441" y="24397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8A6EC-C47D-4F98-927B-D098D8AB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5" y="2012118"/>
            <a:ext cx="5397394" cy="2271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698DC-79CC-4366-B546-FD12DC5E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5" y="4516658"/>
            <a:ext cx="5397394" cy="2227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3999D-36B1-43F9-9B17-084178A0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48" y="2012118"/>
            <a:ext cx="6236617" cy="472799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A3D1E-8245-4751-8CC3-18A6685564F5}"/>
              </a:ext>
            </a:extLst>
          </p:cNvPr>
          <p:cNvCxnSpPr>
            <a:cxnSpLocks/>
          </p:cNvCxnSpPr>
          <p:nvPr/>
        </p:nvCxnSpPr>
        <p:spPr>
          <a:xfrm flipH="1">
            <a:off x="8573441" y="1804086"/>
            <a:ext cx="113359" cy="16249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DDC311-EB09-4D5D-8338-603E13F6F226}"/>
              </a:ext>
            </a:extLst>
          </p:cNvPr>
          <p:cNvCxnSpPr>
            <a:cxnSpLocks/>
          </p:cNvCxnSpPr>
          <p:nvPr/>
        </p:nvCxnSpPr>
        <p:spPr>
          <a:xfrm flipH="1">
            <a:off x="10031261" y="1804086"/>
            <a:ext cx="113359" cy="16249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E18E36-27A6-4704-A4A5-14AD29EB4256}"/>
              </a:ext>
            </a:extLst>
          </p:cNvPr>
          <p:cNvSpPr txBox="1"/>
          <p:nvPr/>
        </p:nvSpPr>
        <p:spPr>
          <a:xfrm>
            <a:off x="9562859" y="1100934"/>
            <a:ext cx="285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S.I. Results will show here for each season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4584D-703A-4FF4-99F8-31C730752F89}"/>
              </a:ext>
            </a:extLst>
          </p:cNvPr>
          <p:cNvSpPr txBox="1"/>
          <p:nvPr/>
        </p:nvSpPr>
        <p:spPr>
          <a:xfrm>
            <a:off x="7365663" y="1324079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Data Input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30F1D-9900-4266-8A78-489E10928B4F}"/>
              </a:ext>
            </a:extLst>
          </p:cNvPr>
          <p:cNvCxnSpPr>
            <a:cxnSpLocks/>
          </p:cNvCxnSpPr>
          <p:nvPr/>
        </p:nvCxnSpPr>
        <p:spPr>
          <a:xfrm>
            <a:off x="1050324" y="1420433"/>
            <a:ext cx="162585" cy="591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38C6DD-0948-474B-9E09-7802CD1A4AF6}"/>
              </a:ext>
            </a:extLst>
          </p:cNvPr>
          <p:cNvSpPr txBox="1"/>
          <p:nvPr/>
        </p:nvSpPr>
        <p:spPr>
          <a:xfrm>
            <a:off x="212575" y="104403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4 seasons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827B93-462B-44E1-81BA-8182B90F73D7}"/>
              </a:ext>
            </a:extLst>
          </p:cNvPr>
          <p:cNvCxnSpPr>
            <a:cxnSpLocks/>
          </p:cNvCxnSpPr>
          <p:nvPr/>
        </p:nvCxnSpPr>
        <p:spPr>
          <a:xfrm flipH="1">
            <a:off x="1803847" y="1524134"/>
            <a:ext cx="282242" cy="4879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4C7B68B-0FD2-48D8-9AAA-355A61D2A1EA}"/>
              </a:ext>
            </a:extLst>
          </p:cNvPr>
          <p:cNvSpPr txBox="1"/>
          <p:nvPr/>
        </p:nvSpPr>
        <p:spPr>
          <a:xfrm>
            <a:off x="1629431" y="104895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5 seasons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D3AF46-72E1-43FD-953F-9BCB21176C74}"/>
              </a:ext>
            </a:extLst>
          </p:cNvPr>
          <p:cNvSpPr txBox="1"/>
          <p:nvPr/>
        </p:nvSpPr>
        <p:spPr>
          <a:xfrm>
            <a:off x="3046287" y="99169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116503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53B-C34E-594B-8516-9138C26B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747"/>
            <a:ext cx="8241957" cy="715001"/>
          </a:xfrm>
        </p:spPr>
        <p:txBody>
          <a:bodyPr>
            <a:normAutofit fontScale="90000"/>
          </a:bodyPr>
          <a:lstStyle/>
          <a:p>
            <a:r>
              <a:rPr lang="en-US" dirty="0"/>
              <a:t>CAS using “ Correct De Seasoning”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114F-D1E0-468F-AC6B-E0CF8B06F6F6}"/>
              </a:ext>
            </a:extLst>
          </p:cNvPr>
          <p:cNvSpPr txBox="1"/>
          <p:nvPr/>
        </p:nvSpPr>
        <p:spPr>
          <a:xfrm>
            <a:off x="8573441" y="24397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3AD0-1CEF-45B3-B59C-B71A3F04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542"/>
            <a:ext cx="5140411" cy="3710734"/>
          </a:xfrm>
          <a:prstGeom prst="rect">
            <a:avLst/>
          </a:prstGeom>
        </p:spPr>
      </p:pic>
      <p:pic>
        <p:nvPicPr>
          <p:cNvPr id="21" name="Picture 20" descr="A screenshot of a test&#10;&#10;Description automatically generated">
            <a:extLst>
              <a:ext uri="{FF2B5EF4-FFF2-40B4-BE49-F238E27FC236}">
                <a16:creationId xmlns:a16="http://schemas.microsoft.com/office/drawing/2014/main" id="{0DA599D0-9A02-4D19-B923-CA9472878F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40411" y="1137913"/>
            <a:ext cx="7051589" cy="53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0FBD5-F3B2-D346-325F-4B57C5D5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0151"/>
            <a:ext cx="7797114" cy="2449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DBA83-5C06-8C05-A00E-668223342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80" y="0"/>
            <a:ext cx="6557319" cy="43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" y="10887"/>
                <a:ext cx="4158345" cy="6857999"/>
              </a:xfr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u="sng" dirty="0">
                    <a:solidFill>
                      <a:srgbClr val="C00000"/>
                    </a:solidFill>
                  </a:rPr>
                  <a:t>4D Seasonal Indices</a:t>
                </a:r>
                <a:r>
                  <a:rPr lang="en-AU" sz="2000" dirty="0">
                    <a:solidFill>
                      <a:srgbClr val="C00000"/>
                    </a:solidFill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example: </a:t>
                </a:r>
                <a:r>
                  <a:rPr lang="en-AU" sz="2000" dirty="0">
                    <a:solidFill>
                      <a:schemeClr val="tx1"/>
                    </a:solidFill>
                  </a:rPr>
                  <a:t>Charlie owns an umbrella shop the following table shows his 2022 sales: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	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AU" sz="20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AU" sz="20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1. find the seasonal average for 2022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chemeClr val="tx1"/>
                    </a:solidFill>
                  </a:rPr>
                  <a:t>SA=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205 + 377 + 528 + 442</m:t>
                        </m:r>
                      </m:num>
                      <m:den>
                        <m:r>
                          <a:rPr lang="en-AU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= 388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AU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2. calculate the seasonal indices:</a:t>
                </a:r>
              </a:p>
              <a:p>
                <a:pPr marL="7200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" y="10887"/>
                <a:ext cx="4158345" cy="6857999"/>
              </a:xfrm>
              <a:blipFill>
                <a:blip r:embed="rId4"/>
                <a:stretch>
                  <a:fillRect l="-877" r="-731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8343" y="-10885"/>
                <a:ext cx="3875315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3. Interpret summer and winter SI’s: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u="sng" dirty="0">
                    <a:solidFill>
                      <a:srgbClr val="C00000"/>
                    </a:solidFill>
                  </a:rPr>
                  <a:t>summer: </a:t>
                </a:r>
                <a:r>
                  <a:rPr lang="en-AU" sz="1900" dirty="0"/>
                  <a:t>(0.528 − 1) × 100 = </a:t>
                </a:r>
                <a:r>
                  <a:rPr lang="en-AU" sz="1900" dirty="0">
                    <a:solidFill>
                      <a:srgbClr val="C00000"/>
                    </a:solidFill>
                  </a:rPr>
                  <a:t>−</a:t>
                </a:r>
                <a:r>
                  <a:rPr lang="en-AU" sz="1900" dirty="0"/>
                  <a:t>47.2%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Summer is 47.2% below the seasonal av.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u="sng" dirty="0">
                    <a:solidFill>
                      <a:srgbClr val="C00000"/>
                    </a:solidFill>
                  </a:rPr>
                  <a:t>winter: </a:t>
                </a:r>
                <a:r>
                  <a:rPr lang="en-AU" sz="2000" dirty="0"/>
                  <a:t>(1.361 − 1) × 100 = 36.1%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winter is 36.1% above the seasonal av.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4. summer and winter should be </a:t>
                </a:r>
                <a:r>
                  <a:rPr lang="en-AU" sz="2000" u="sng" dirty="0">
                    <a:solidFill>
                      <a:srgbClr val="C00000"/>
                    </a:solidFill>
                  </a:rPr>
                  <a:t>corrected</a:t>
                </a:r>
                <a:r>
                  <a:rPr lang="en-AU" sz="2000" dirty="0">
                    <a:solidFill>
                      <a:srgbClr val="C00000"/>
                    </a:solidFill>
                  </a:rPr>
                  <a:t> for seasonality: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u="sng" dirty="0">
                    <a:solidFill>
                      <a:srgbClr val="C00000"/>
                    </a:solidFill>
                  </a:rPr>
                  <a:t>summer: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0" dirty="0" smtClean="0">
                            <a:latin typeface="Cambria Math" panose="02040503050406030204" pitchFamily="18" charset="0"/>
                          </a:rPr>
                          <m:t>0.528</m:t>
                        </m:r>
                      </m:den>
                    </m:f>
                  </m:oMath>
                </a14:m>
                <a:r>
                  <a:rPr lang="en-AU" sz="2000" dirty="0"/>
                  <a:t> − 1) × 100 = 89.4%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To correct summer for seasonality, sales need to increase by 89.4%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u="sng" dirty="0">
                    <a:solidFill>
                      <a:srgbClr val="C00000"/>
                    </a:solidFill>
                  </a:rPr>
                  <a:t>winter: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0" dirty="0" smtClean="0">
                            <a:latin typeface="Cambria Math" panose="02040503050406030204" pitchFamily="18" charset="0"/>
                          </a:rPr>
                          <m:t>1.361</m:t>
                        </m:r>
                      </m:den>
                    </m:f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 − 1) × 100 = </a:t>
                </a:r>
                <a:r>
                  <a:rPr lang="en-AU" sz="2000" dirty="0">
                    <a:solidFill>
                      <a:srgbClr val="C00000"/>
                    </a:solidFill>
                  </a:rPr>
                  <a:t>−</a:t>
                </a:r>
                <a:r>
                  <a:rPr lang="en-AU" sz="2000" dirty="0"/>
                  <a:t>26.5%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To correct winter for seasonality, sales need to decrease by 26.5%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3" y="-10885"/>
                <a:ext cx="3875315" cy="6857999"/>
              </a:xfrm>
              <a:prstGeom prst="rect">
                <a:avLst/>
              </a:prstGeom>
              <a:blipFill>
                <a:blip r:embed="rId5"/>
                <a:stretch>
                  <a:fillRect l="-1411" t="-355" r="-940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C1A3FF-9124-0E89-7B0D-AEB4CC8B47E6}"/>
              </a:ext>
            </a:extLst>
          </p:cNvPr>
          <p:cNvSpPr txBox="1"/>
          <p:nvPr/>
        </p:nvSpPr>
        <p:spPr>
          <a:xfrm>
            <a:off x="8081048" y="50685"/>
            <a:ext cx="41109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5. </a:t>
            </a:r>
            <a:r>
              <a:rPr lang="en-AU" sz="2000" dirty="0" err="1">
                <a:solidFill>
                  <a:srgbClr val="C00000"/>
                </a:solidFill>
              </a:rPr>
              <a:t>deseasonalise</a:t>
            </a:r>
            <a:r>
              <a:rPr lang="en-AU" sz="2000" dirty="0">
                <a:solidFill>
                  <a:srgbClr val="C00000"/>
                </a:solidFill>
              </a:rPr>
              <a:t> the seasons</a:t>
            </a:r>
          </a:p>
          <a:p>
            <a:endParaRPr lang="en-AU" sz="2000" dirty="0">
              <a:solidFill>
                <a:srgbClr val="C00000"/>
              </a:solidFill>
            </a:endParaRPr>
          </a:p>
          <a:p>
            <a:endParaRPr lang="en-AU" sz="2000" dirty="0">
              <a:solidFill>
                <a:srgbClr val="C00000"/>
              </a:solidFill>
            </a:endParaRPr>
          </a:p>
          <a:p>
            <a:endParaRPr lang="en-AU" sz="2000" dirty="0">
              <a:solidFill>
                <a:srgbClr val="C00000"/>
              </a:solidFill>
            </a:endParaRPr>
          </a:p>
          <a:p>
            <a:r>
              <a:rPr lang="en-AU" sz="2000" dirty="0">
                <a:solidFill>
                  <a:srgbClr val="C00000"/>
                </a:solidFill>
              </a:rPr>
              <a:t>			</a:t>
            </a:r>
          </a:p>
          <a:p>
            <a:endParaRPr lang="en-AU" sz="2000" dirty="0">
              <a:solidFill>
                <a:srgbClr val="C00000"/>
              </a:solidFill>
            </a:endParaRPr>
          </a:p>
          <a:p>
            <a:r>
              <a:rPr lang="en-AU" sz="2000" dirty="0">
                <a:solidFill>
                  <a:srgbClr val="C00000"/>
                </a:solidFill>
              </a:rPr>
              <a:t>6. reseasonalise autumn:</a:t>
            </a:r>
          </a:p>
          <a:p>
            <a:r>
              <a:rPr lang="en-AU" sz="2000" dirty="0"/>
              <a:t>RS = 387.86 × 0.972 = 376.99 ≈ 377</a:t>
            </a:r>
          </a:p>
          <a:p>
            <a:endParaRPr lang="en-AU" sz="2000" dirty="0"/>
          </a:p>
          <a:p>
            <a:r>
              <a:rPr lang="en-AU" sz="2000" dirty="0">
                <a:solidFill>
                  <a:srgbClr val="C00000"/>
                </a:solidFill>
              </a:rPr>
              <a:t>7. graph the deseasonalised values</a:t>
            </a:r>
          </a:p>
          <a:p>
            <a:endParaRPr lang="en-AU" sz="20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73F96A-7326-52F3-F6D5-0C250BEF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74301"/>
              </p:ext>
            </p:extLst>
          </p:nvPr>
        </p:nvGraphicFramePr>
        <p:xfrm>
          <a:off x="166667" y="1321516"/>
          <a:ext cx="3825010" cy="76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02">
                  <a:extLst>
                    <a:ext uri="{9D8B030D-6E8A-4147-A177-3AD203B41FA5}">
                      <a16:colId xmlns:a16="http://schemas.microsoft.com/office/drawing/2014/main" val="4195645294"/>
                    </a:ext>
                  </a:extLst>
                </a:gridCol>
                <a:gridCol w="765002">
                  <a:extLst>
                    <a:ext uri="{9D8B030D-6E8A-4147-A177-3AD203B41FA5}">
                      <a16:colId xmlns:a16="http://schemas.microsoft.com/office/drawing/2014/main" val="4225335427"/>
                    </a:ext>
                  </a:extLst>
                </a:gridCol>
                <a:gridCol w="765002">
                  <a:extLst>
                    <a:ext uri="{9D8B030D-6E8A-4147-A177-3AD203B41FA5}">
                      <a16:colId xmlns:a16="http://schemas.microsoft.com/office/drawing/2014/main" val="1581082915"/>
                    </a:ext>
                  </a:extLst>
                </a:gridCol>
                <a:gridCol w="765002">
                  <a:extLst>
                    <a:ext uri="{9D8B030D-6E8A-4147-A177-3AD203B41FA5}">
                      <a16:colId xmlns:a16="http://schemas.microsoft.com/office/drawing/2014/main" val="1237356321"/>
                    </a:ext>
                  </a:extLst>
                </a:gridCol>
                <a:gridCol w="765002">
                  <a:extLst>
                    <a:ext uri="{9D8B030D-6E8A-4147-A177-3AD203B41FA5}">
                      <a16:colId xmlns:a16="http://schemas.microsoft.com/office/drawing/2014/main" val="4279207891"/>
                    </a:ext>
                  </a:extLst>
                </a:gridCol>
              </a:tblGrid>
              <a:tr h="337602">
                <a:tc>
                  <a:txBody>
                    <a:bodyPr/>
                    <a:lstStyle/>
                    <a:p>
                      <a:endParaRPr lang="en-AU" sz="13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0" dirty="0">
                          <a:solidFill>
                            <a:srgbClr val="C00000"/>
                          </a:solidFill>
                        </a:rPr>
                        <a:t>summer</a:t>
                      </a:r>
                      <a:endParaRPr lang="en-AU" sz="13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0" dirty="0">
                          <a:solidFill>
                            <a:srgbClr val="C00000"/>
                          </a:solidFill>
                        </a:rPr>
                        <a:t>autumn</a:t>
                      </a:r>
                      <a:endParaRPr lang="en-AU" sz="13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0" dirty="0">
                          <a:solidFill>
                            <a:srgbClr val="C00000"/>
                          </a:solidFill>
                        </a:rPr>
                        <a:t>winter</a:t>
                      </a:r>
                      <a:endParaRPr lang="en-AU" sz="13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300" b="0" dirty="0">
                          <a:solidFill>
                            <a:srgbClr val="C00000"/>
                          </a:solidFill>
                        </a:rPr>
                        <a:t>spring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73401"/>
                  </a:ext>
                </a:extLst>
              </a:tr>
              <a:tr h="342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</a:rPr>
                        <a:t>umbrella sales ($)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chemeClr val="tx1"/>
                          </a:solidFill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chemeClr val="tx1"/>
                          </a:solidFill>
                        </a:rPr>
                        <a:t>377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chemeClr val="tx1"/>
                          </a:solidFill>
                        </a:rPr>
                        <a:t>528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chemeClr val="tx1"/>
                          </a:solidFill>
                        </a:rPr>
                        <a:t>442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7532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B52EB4-EBFB-C600-36AA-A67EEC7A6E55}"/>
              </a:ext>
            </a:extLst>
          </p:cNvPr>
          <p:cNvSpPr txBox="1"/>
          <p:nvPr/>
        </p:nvSpPr>
        <p:spPr>
          <a:xfrm>
            <a:off x="5651863" y="27127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35BD708-D67D-6A46-825C-17F6930AA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099432"/>
                  </p:ext>
                </p:extLst>
              </p:nvPr>
            </p:nvGraphicFramePr>
            <p:xfrm>
              <a:off x="166667" y="4755287"/>
              <a:ext cx="3825010" cy="1003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5002">
                      <a:extLst>
                        <a:ext uri="{9D8B030D-6E8A-4147-A177-3AD203B41FA5}">
                          <a16:colId xmlns:a16="http://schemas.microsoft.com/office/drawing/2014/main" val="4195645294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25335427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581082915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237356321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79207891"/>
                        </a:ext>
                      </a:extLst>
                    </a:gridCol>
                  </a:tblGrid>
                  <a:tr h="337602">
                    <a:tc>
                      <a:txBody>
                        <a:bodyPr/>
                        <a:lstStyle/>
                        <a:p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summer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autumn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winter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spring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9473401"/>
                      </a:ext>
                    </a:extLst>
                  </a:tr>
                  <a:tr h="3426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100" dirty="0">
                              <a:solidFill>
                                <a:srgbClr val="C00000"/>
                              </a:solidFill>
                            </a:rPr>
                            <a:t>Seasonal indices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205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388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=0.528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377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388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972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528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388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1.361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442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388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1.139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6753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35BD708-D67D-6A46-825C-17F6930AA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099432"/>
                  </p:ext>
                </p:extLst>
              </p:nvPr>
            </p:nvGraphicFramePr>
            <p:xfrm>
              <a:off x="166667" y="4755287"/>
              <a:ext cx="3825010" cy="1003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5002">
                      <a:extLst>
                        <a:ext uri="{9D8B030D-6E8A-4147-A177-3AD203B41FA5}">
                          <a16:colId xmlns:a16="http://schemas.microsoft.com/office/drawing/2014/main" val="4195645294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25335427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581082915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237356321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79207891"/>
                        </a:ext>
                      </a:extLst>
                    </a:gridCol>
                  </a:tblGrid>
                  <a:tr h="337602">
                    <a:tc>
                      <a:txBody>
                        <a:bodyPr/>
                        <a:lstStyle/>
                        <a:p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summer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autumn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winter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spring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9473401"/>
                      </a:ext>
                    </a:extLst>
                  </a:tr>
                  <a:tr h="6658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100" dirty="0">
                              <a:solidFill>
                                <a:srgbClr val="C00000"/>
                              </a:solidFill>
                            </a:rPr>
                            <a:t>Seasonal indices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800" t="-52294" r="-3024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206" t="-52294" r="-2000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1600" t="-52294" r="-101600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8413" t="-52294" r="-794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6753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AD1EF21-DCAD-ABF0-71D7-63227952F6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128104"/>
                  </p:ext>
                </p:extLst>
              </p:nvPr>
            </p:nvGraphicFramePr>
            <p:xfrm>
              <a:off x="8224019" y="478906"/>
              <a:ext cx="3825010" cy="1003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5002">
                      <a:extLst>
                        <a:ext uri="{9D8B030D-6E8A-4147-A177-3AD203B41FA5}">
                          <a16:colId xmlns:a16="http://schemas.microsoft.com/office/drawing/2014/main" val="4195645294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25335427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581082915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237356321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79207891"/>
                        </a:ext>
                      </a:extLst>
                    </a:gridCol>
                  </a:tblGrid>
                  <a:tr h="337602">
                    <a:tc>
                      <a:txBody>
                        <a:bodyPr/>
                        <a:lstStyle/>
                        <a:p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summer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autumn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winter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spring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9473401"/>
                      </a:ext>
                    </a:extLst>
                  </a:tr>
                  <a:tr h="3426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100" dirty="0" err="1">
                              <a:solidFill>
                                <a:srgbClr val="C00000"/>
                              </a:solidFill>
                            </a:rPr>
                            <a:t>Deseasonalise</a:t>
                          </a:r>
                          <a:r>
                            <a:rPr lang="en-AU" sz="1100" dirty="0">
                              <a:solidFill>
                                <a:srgbClr val="C00000"/>
                              </a:solidFill>
                            </a:rPr>
                            <a:t> seasons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205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0.528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=388.26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377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0.972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387.86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528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1.361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387.95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3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3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442</m:t>
                                    </m:r>
                                  </m:num>
                                  <m:den>
                                    <m:r>
                                      <a:rPr lang="en-AU" sz="13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1.139</m:t>
                                    </m:r>
                                  </m:den>
                                </m:f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3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388.06</m:t>
                                </m:r>
                              </m:oMath>
                            </m:oMathPara>
                          </a14:m>
                          <a:endParaRPr lang="en-AU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6753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AD1EF21-DCAD-ABF0-71D7-63227952F6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128104"/>
                  </p:ext>
                </p:extLst>
              </p:nvPr>
            </p:nvGraphicFramePr>
            <p:xfrm>
              <a:off x="8224019" y="478906"/>
              <a:ext cx="3825010" cy="1003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5002">
                      <a:extLst>
                        <a:ext uri="{9D8B030D-6E8A-4147-A177-3AD203B41FA5}">
                          <a16:colId xmlns:a16="http://schemas.microsoft.com/office/drawing/2014/main" val="4195645294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25335427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581082915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1237356321"/>
                        </a:ext>
                      </a:extLst>
                    </a:gridCol>
                    <a:gridCol w="765002">
                      <a:extLst>
                        <a:ext uri="{9D8B030D-6E8A-4147-A177-3AD203B41FA5}">
                          <a16:colId xmlns:a16="http://schemas.microsoft.com/office/drawing/2014/main" val="4279207891"/>
                        </a:ext>
                      </a:extLst>
                    </a:gridCol>
                  </a:tblGrid>
                  <a:tr h="337602">
                    <a:tc>
                      <a:txBody>
                        <a:bodyPr/>
                        <a:lstStyle/>
                        <a:p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summer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autumn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winter</a:t>
                          </a:r>
                          <a:endParaRPr lang="en-AU" sz="13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AU" sz="1300" b="0" dirty="0">
                              <a:solidFill>
                                <a:srgbClr val="C00000"/>
                              </a:solidFill>
                            </a:rPr>
                            <a:t>spring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9473401"/>
                      </a:ext>
                    </a:extLst>
                  </a:tr>
                  <a:tr h="6658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100" dirty="0" err="1">
                              <a:solidFill>
                                <a:srgbClr val="C00000"/>
                              </a:solidFill>
                            </a:rPr>
                            <a:t>Deseasonalise</a:t>
                          </a:r>
                          <a:r>
                            <a:rPr lang="en-AU" sz="1100" dirty="0">
                              <a:solidFill>
                                <a:srgbClr val="C00000"/>
                              </a:solidFill>
                            </a:rPr>
                            <a:t> seasons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800" t="-50909" r="-302400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99206" t="-50909" r="-200000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1600" t="-50909" r="-101600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8413" t="-50909" r="-794" b="-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6753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702396B-6B78-A65F-AC52-A92A88B58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322" y="3318658"/>
            <a:ext cx="3848707" cy="22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8249-E741-0749-B8F3-A3761FA1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7" y="-12549"/>
            <a:ext cx="8770571" cy="864066"/>
          </a:xfrm>
        </p:spPr>
        <p:txBody>
          <a:bodyPr/>
          <a:lstStyle/>
          <a:p>
            <a:r>
              <a:rPr lang="en-US" dirty="0"/>
              <a:t>Seasonal indices(S.I.)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064A-4653-B043-9846-76CFC597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1" y="726952"/>
            <a:ext cx="12192000" cy="1253894"/>
          </a:xfrm>
        </p:spPr>
        <p:txBody>
          <a:bodyPr>
            <a:noAutofit/>
          </a:bodyPr>
          <a:lstStyle/>
          <a:p>
            <a:r>
              <a:rPr lang="en-US" sz="2000" dirty="0"/>
              <a:t>When the data is seasonal, it is often necessary to </a:t>
            </a:r>
            <a:r>
              <a:rPr lang="en-US" sz="2000" dirty="0" err="1"/>
              <a:t>deseasonalise</a:t>
            </a:r>
            <a:r>
              <a:rPr lang="en-US" sz="2000" dirty="0"/>
              <a:t> the data before further analysis. To do this we need to calculate </a:t>
            </a:r>
            <a:r>
              <a:rPr lang="en-US" sz="2000" dirty="0">
                <a:solidFill>
                  <a:srgbClr val="FF0000"/>
                </a:solidFill>
              </a:rPr>
              <a:t>seasonal indices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26A35-F77B-B74D-A615-54527EAEF08E}"/>
              </a:ext>
            </a:extLst>
          </p:cNvPr>
          <p:cNvSpPr/>
          <p:nvPr/>
        </p:nvSpPr>
        <p:spPr>
          <a:xfrm>
            <a:off x="2054268" y="1813625"/>
            <a:ext cx="936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quarterly sales figures for Mikki’s shop over a 3-year period are given below.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42E03-D299-744F-84C4-733AB6E8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77983"/>
              </p:ext>
            </p:extLst>
          </p:nvPr>
        </p:nvGraphicFramePr>
        <p:xfrm>
          <a:off x="109949" y="2440589"/>
          <a:ext cx="11972100" cy="387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69">
                  <a:extLst>
                    <a:ext uri="{9D8B030D-6E8A-4147-A177-3AD203B41FA5}">
                      <a16:colId xmlns:a16="http://schemas.microsoft.com/office/drawing/2014/main" val="519908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88308894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1160792784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val="2714569592"/>
                    </a:ext>
                  </a:extLst>
                </a:gridCol>
                <a:gridCol w="1440493">
                  <a:extLst>
                    <a:ext uri="{9D8B030D-6E8A-4147-A177-3AD203B41FA5}">
                      <a16:colId xmlns:a16="http://schemas.microsoft.com/office/drawing/2014/main" val="3981568951"/>
                    </a:ext>
                  </a:extLst>
                </a:gridCol>
                <a:gridCol w="814191">
                  <a:extLst>
                    <a:ext uri="{9D8B030D-6E8A-4147-A177-3AD203B41FA5}">
                      <a16:colId xmlns:a16="http://schemas.microsoft.com/office/drawing/2014/main" val="4261186318"/>
                    </a:ext>
                  </a:extLst>
                </a:gridCol>
                <a:gridCol w="1440494">
                  <a:extLst>
                    <a:ext uri="{9D8B030D-6E8A-4147-A177-3AD203B41FA5}">
                      <a16:colId xmlns:a16="http://schemas.microsoft.com/office/drawing/2014/main" val="2618949789"/>
                    </a:ext>
                  </a:extLst>
                </a:gridCol>
                <a:gridCol w="789139">
                  <a:extLst>
                    <a:ext uri="{9D8B030D-6E8A-4147-A177-3AD203B41FA5}">
                      <a16:colId xmlns:a16="http://schemas.microsoft.com/office/drawing/2014/main" val="155131140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412329874"/>
                    </a:ext>
                  </a:extLst>
                </a:gridCol>
                <a:gridCol w="2349326">
                  <a:extLst>
                    <a:ext uri="{9D8B030D-6E8A-4147-A177-3AD203B41FA5}">
                      <a16:colId xmlns:a16="http://schemas.microsoft.com/office/drawing/2014/main" val="514188302"/>
                    </a:ext>
                  </a:extLst>
                </a:gridCol>
              </a:tblGrid>
              <a:tr h="767326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52408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63315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7567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61624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054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8EF29AF-E2C3-F841-A178-62BDD90A1CAA}"/>
              </a:ext>
            </a:extLst>
          </p:cNvPr>
          <p:cNvSpPr/>
          <p:nvPr/>
        </p:nvSpPr>
        <p:spPr>
          <a:xfrm>
            <a:off x="10481285" y="2468265"/>
            <a:ext cx="117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CA881E-8780-C04F-9CD5-B760D6156A84}"/>
                  </a:ext>
                </a:extLst>
              </p:cNvPr>
              <p:cNvSpPr/>
              <p:nvPr/>
            </p:nvSpPr>
            <p:spPr>
              <a:xfrm>
                <a:off x="9663744" y="3297628"/>
                <a:ext cx="2528256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920+1085+1241+446</m:t>
                        </m:r>
                      </m:num>
                      <m:den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=923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CA881E-8780-C04F-9CD5-B760D6156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744" y="3297628"/>
                <a:ext cx="2528256" cy="487954"/>
              </a:xfrm>
              <a:prstGeom prst="rect">
                <a:avLst/>
              </a:prstGeom>
              <a:blipFill>
                <a:blip r:embed="rId2"/>
                <a:stretch>
                  <a:fillRect r="-49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277DC4-4000-1046-B65B-66CD3E65F5D5}"/>
              </a:ext>
            </a:extLst>
          </p:cNvPr>
          <p:cNvSpPr/>
          <p:nvPr/>
        </p:nvSpPr>
        <p:spPr>
          <a:xfrm>
            <a:off x="1710714" y="2468265"/>
            <a:ext cx="139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bg1"/>
                </a:solidFill>
              </a:rPr>
              <a:t>Summer</a:t>
            </a:r>
          </a:p>
          <a:p>
            <a:r>
              <a:rPr lang="en-US" b="1" dirty="0">
                <a:solidFill>
                  <a:schemeClr val="bg1"/>
                </a:solidFill>
              </a:rPr>
              <a:t>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A54E91-2059-2040-A827-9104E7C073C5}"/>
                  </a:ext>
                </a:extLst>
              </p:cNvPr>
              <p:cNvSpPr/>
              <p:nvPr/>
            </p:nvSpPr>
            <p:spPr>
              <a:xfrm>
                <a:off x="1710714" y="3269630"/>
                <a:ext cx="130997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=0.997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A54E91-2059-2040-A827-9104E7C07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4" y="3269630"/>
                <a:ext cx="1309974" cy="485518"/>
              </a:xfrm>
              <a:prstGeom prst="rect">
                <a:avLst/>
              </a:prstGeom>
              <a:blipFill>
                <a:blip r:embed="rId3"/>
                <a:stretch>
                  <a:fillRect r="-190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CFF38AC-4678-944D-AE49-42462ABF7268}"/>
              </a:ext>
            </a:extLst>
          </p:cNvPr>
          <p:cNvSpPr/>
          <p:nvPr/>
        </p:nvSpPr>
        <p:spPr>
          <a:xfrm>
            <a:off x="3991299" y="2468264"/>
            <a:ext cx="1194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Autumn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B7549-26A4-714E-8750-6637A2EB530C}"/>
                  </a:ext>
                </a:extLst>
              </p:cNvPr>
              <p:cNvSpPr/>
              <p:nvPr/>
            </p:nvSpPr>
            <p:spPr>
              <a:xfrm>
                <a:off x="3882255" y="3296153"/>
                <a:ext cx="1412566" cy="489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1085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=1.176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B7549-26A4-714E-8750-6637A2EB5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55" y="3296153"/>
                <a:ext cx="1412566" cy="489429"/>
              </a:xfrm>
              <a:prstGeom prst="rect">
                <a:avLst/>
              </a:prstGeom>
              <a:blipFill>
                <a:blip r:embed="rId4"/>
                <a:stretch>
                  <a:fillRect r="-26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DEEA20F-3577-0046-B241-F170098B14EF}"/>
              </a:ext>
            </a:extLst>
          </p:cNvPr>
          <p:cNvSpPr/>
          <p:nvPr/>
        </p:nvSpPr>
        <p:spPr>
          <a:xfrm>
            <a:off x="6278215" y="2456031"/>
            <a:ext cx="103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Winter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6882BD-3D1F-374A-BF37-528CD7127C16}"/>
                  </a:ext>
                </a:extLst>
              </p:cNvPr>
              <p:cNvSpPr/>
              <p:nvPr/>
            </p:nvSpPr>
            <p:spPr>
              <a:xfrm>
                <a:off x="6156388" y="3269630"/>
                <a:ext cx="1412566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1241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=1.345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6882BD-3D1F-374A-BF37-528CD7127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88" y="3269630"/>
                <a:ext cx="1412566" cy="485518"/>
              </a:xfrm>
              <a:prstGeom prst="rect">
                <a:avLst/>
              </a:prstGeom>
              <a:blipFill>
                <a:blip r:embed="rId5"/>
                <a:stretch>
                  <a:fillRect r="-265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E9837D3-43AD-8841-9A69-11ABF3318FCE}"/>
              </a:ext>
            </a:extLst>
          </p:cNvPr>
          <p:cNvSpPr/>
          <p:nvPr/>
        </p:nvSpPr>
        <p:spPr>
          <a:xfrm>
            <a:off x="8550122" y="2440589"/>
            <a:ext cx="103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Spring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63E613-E628-0740-A41B-8FC34FF799BA}"/>
                  </a:ext>
                </a:extLst>
              </p:cNvPr>
              <p:cNvSpPr/>
              <p:nvPr/>
            </p:nvSpPr>
            <p:spPr>
              <a:xfrm>
                <a:off x="8430521" y="3233467"/>
                <a:ext cx="131478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446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=0.483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63E613-E628-0740-A41B-8FC34FF79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521" y="3233467"/>
                <a:ext cx="1314784" cy="485518"/>
              </a:xfrm>
              <a:prstGeom prst="rect">
                <a:avLst/>
              </a:prstGeom>
              <a:blipFill>
                <a:blip r:embed="rId6"/>
                <a:stretch>
                  <a:fillRect r="-285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44DCD-D521-F045-B7EF-07661A480DE1}"/>
                  </a:ext>
                </a:extLst>
              </p:cNvPr>
              <p:cNvSpPr/>
              <p:nvPr/>
            </p:nvSpPr>
            <p:spPr>
              <a:xfrm>
                <a:off x="9659941" y="4152079"/>
                <a:ext cx="2642010" cy="44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  <m:t>1035+1180+1356+541</m:t>
                        </m:r>
                      </m:num>
                      <m:den>
                        <m:r>
                          <a:rPr lang="en-AU" sz="1600" i="1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E1AC00"/>
                    </a:solidFill>
                  </a:rPr>
                  <a:t>=1028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44DCD-D521-F045-B7EF-07661A480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941" y="4152079"/>
                <a:ext cx="2642010" cy="4440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A7061F4-EBBE-724F-831F-98B57BDB2F40}"/>
                  </a:ext>
                </a:extLst>
              </p:cNvPr>
              <p:cNvSpPr/>
              <p:nvPr/>
            </p:nvSpPr>
            <p:spPr>
              <a:xfrm>
                <a:off x="1710714" y="4052012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1035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=1.007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A7061F4-EBBE-724F-831F-98B57BDB2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4" y="4052012"/>
                <a:ext cx="1412566" cy="489814"/>
              </a:xfrm>
              <a:prstGeom prst="rect">
                <a:avLst/>
              </a:prstGeom>
              <a:blipFill>
                <a:blip r:embed="rId8"/>
                <a:stretch>
                  <a:fillRect r="-357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4F64E0-67D5-6742-828C-89DEEED2678A}"/>
                  </a:ext>
                </a:extLst>
              </p:cNvPr>
              <p:cNvSpPr/>
              <p:nvPr/>
            </p:nvSpPr>
            <p:spPr>
              <a:xfrm>
                <a:off x="3919889" y="407044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=1.148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4F64E0-67D5-6742-828C-89DEEED26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9" y="4070447"/>
                <a:ext cx="1412566" cy="485902"/>
              </a:xfrm>
              <a:prstGeom prst="rect">
                <a:avLst/>
              </a:prstGeom>
              <a:blipFill>
                <a:blip r:embed="rId9"/>
                <a:stretch>
                  <a:fillRect r="-177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4E4759-8B7D-E34C-B3FF-CC50E46AE06F}"/>
                  </a:ext>
                </a:extLst>
              </p:cNvPr>
              <p:cNvSpPr/>
              <p:nvPr/>
            </p:nvSpPr>
            <p:spPr>
              <a:xfrm>
                <a:off x="6153264" y="4079475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1356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=1.319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4E4759-8B7D-E34C-B3FF-CC50E46AE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64" y="4079475"/>
                <a:ext cx="1412566" cy="489814"/>
              </a:xfrm>
              <a:prstGeom prst="rect">
                <a:avLst/>
              </a:prstGeom>
              <a:blipFill>
                <a:blip r:embed="rId10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1973C5-52CF-4A41-B50B-FC0DFE4CAD5B}"/>
                  </a:ext>
                </a:extLst>
              </p:cNvPr>
              <p:cNvSpPr/>
              <p:nvPr/>
            </p:nvSpPr>
            <p:spPr>
              <a:xfrm>
                <a:off x="8360844" y="4052012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541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=0.526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1973C5-52CF-4A41-B50B-FC0DFE4CA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844" y="4052012"/>
                <a:ext cx="1412566" cy="489814"/>
              </a:xfrm>
              <a:prstGeom prst="rect">
                <a:avLst/>
              </a:prstGeom>
              <a:blipFill>
                <a:blip r:embed="rId11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1013F-AD49-6446-A596-A4C7EF122056}"/>
                  </a:ext>
                </a:extLst>
              </p:cNvPr>
              <p:cNvSpPr/>
              <p:nvPr/>
            </p:nvSpPr>
            <p:spPr>
              <a:xfrm>
                <a:off x="9659941" y="4895289"/>
                <a:ext cx="2532059" cy="44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1299+1324+1450+659</m:t>
                        </m:r>
                      </m:num>
                      <m:den>
                        <m:r>
                          <a:rPr lang="en-AU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=1183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1013F-AD49-6446-A596-A4C7EF12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941" y="4895289"/>
                <a:ext cx="2532059" cy="444032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30FDF-4BA7-5C40-A35D-C7FE9C79D36A}"/>
                  </a:ext>
                </a:extLst>
              </p:cNvPr>
              <p:cNvSpPr/>
              <p:nvPr/>
            </p:nvSpPr>
            <p:spPr>
              <a:xfrm>
                <a:off x="1715865" y="487675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1299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=1.098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30FDF-4BA7-5C40-A35D-C7FE9C79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65" y="4876757"/>
                <a:ext cx="1412566" cy="485902"/>
              </a:xfrm>
              <a:prstGeom prst="rect">
                <a:avLst/>
              </a:prstGeom>
              <a:blipFill>
                <a:blip r:embed="rId13"/>
                <a:stretch>
                  <a:fillRect r="-265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4F3B83-90F0-904B-ABCE-719A85B92E6C}"/>
                  </a:ext>
                </a:extLst>
              </p:cNvPr>
              <p:cNvSpPr/>
              <p:nvPr/>
            </p:nvSpPr>
            <p:spPr>
              <a:xfrm>
                <a:off x="3919889" y="487675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1324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=1.119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4F3B83-90F0-904B-ABCE-719A85B9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9" y="4876757"/>
                <a:ext cx="1412566" cy="485902"/>
              </a:xfrm>
              <a:prstGeom prst="rect">
                <a:avLst/>
              </a:prstGeom>
              <a:blipFill>
                <a:blip r:embed="rId14"/>
                <a:stretch>
                  <a:fillRect r="-177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6DA6E-D5E7-874B-9C74-C651E511B8A7}"/>
                  </a:ext>
                </a:extLst>
              </p:cNvPr>
              <p:cNvSpPr/>
              <p:nvPr/>
            </p:nvSpPr>
            <p:spPr>
              <a:xfrm>
                <a:off x="6153264" y="4876757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1450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=1.226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6DA6E-D5E7-874B-9C74-C651E511B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64" y="4876757"/>
                <a:ext cx="1412566" cy="489814"/>
              </a:xfrm>
              <a:prstGeom prst="rect">
                <a:avLst/>
              </a:prstGeom>
              <a:blipFill>
                <a:blip r:embed="rId15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17FCAB-5F33-D842-B1AA-9BA8E6EEFF91}"/>
                  </a:ext>
                </a:extLst>
              </p:cNvPr>
              <p:cNvSpPr/>
              <p:nvPr/>
            </p:nvSpPr>
            <p:spPr>
              <a:xfrm>
                <a:off x="8381630" y="4872398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659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=0.557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17FCAB-5F33-D842-B1AA-9BA8E6EEF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630" y="4872398"/>
                <a:ext cx="1412566" cy="489814"/>
              </a:xfrm>
              <a:prstGeom prst="rect">
                <a:avLst/>
              </a:prstGeom>
              <a:blipFill>
                <a:blip r:embed="rId16"/>
                <a:stretch>
                  <a:fillRect r="-267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0B5140B-BA6C-CF41-9DBB-C5B89655833E}"/>
              </a:ext>
            </a:extLst>
          </p:cNvPr>
          <p:cNvSpPr/>
          <p:nvPr/>
        </p:nvSpPr>
        <p:spPr>
          <a:xfrm>
            <a:off x="109949" y="5770044"/>
            <a:ext cx="6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S.I.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F04D0E-436F-224B-A3F8-B94DA194FF91}"/>
                  </a:ext>
                </a:extLst>
              </p:cNvPr>
              <p:cNvSpPr/>
              <p:nvPr/>
            </p:nvSpPr>
            <p:spPr>
              <a:xfrm>
                <a:off x="837677" y="5734682"/>
                <a:ext cx="2271776" cy="44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0.997+1.007+1.098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=1.034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F04D0E-436F-224B-A3F8-B94DA194F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7" y="5734682"/>
                <a:ext cx="2271776" cy="441788"/>
              </a:xfrm>
              <a:prstGeom prst="rect">
                <a:avLst/>
              </a:prstGeom>
              <a:blipFill>
                <a:blip r:embed="rId17"/>
                <a:stretch>
                  <a:fillRect r="-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146E63-A9B7-FA45-9FBF-160F3DEB18AD}"/>
                  </a:ext>
                </a:extLst>
              </p:cNvPr>
              <p:cNvSpPr/>
              <p:nvPr/>
            </p:nvSpPr>
            <p:spPr>
              <a:xfrm>
                <a:off x="3045665" y="5749205"/>
                <a:ext cx="2279791" cy="44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1.176+1.148+1.119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=1.148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146E63-A9B7-FA45-9FBF-160F3DEB1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665" y="5749205"/>
                <a:ext cx="2279791" cy="441788"/>
              </a:xfrm>
              <a:prstGeom prst="rect">
                <a:avLst/>
              </a:prstGeom>
              <a:blipFill>
                <a:blip r:embed="rId18"/>
                <a:stretch>
                  <a:fillRect r="-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33EFE7-D1BF-5946-870D-EB5A661B7200}"/>
                  </a:ext>
                </a:extLst>
              </p:cNvPr>
              <p:cNvSpPr/>
              <p:nvPr/>
            </p:nvSpPr>
            <p:spPr>
              <a:xfrm>
                <a:off x="5335384" y="5694061"/>
                <a:ext cx="2279791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1.345+1.319+1.226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=1.297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33EFE7-D1BF-5946-870D-EB5A661B7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84" y="5694061"/>
                <a:ext cx="2279791" cy="445315"/>
              </a:xfrm>
              <a:prstGeom prst="rect">
                <a:avLst/>
              </a:prstGeom>
              <a:blipFill>
                <a:blip r:embed="rId19"/>
                <a:stretch>
                  <a:fillRect r="-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34C5C3-EEFA-DF41-B41D-F120AFA3A4A6}"/>
                  </a:ext>
                </a:extLst>
              </p:cNvPr>
              <p:cNvSpPr/>
              <p:nvPr/>
            </p:nvSpPr>
            <p:spPr>
              <a:xfrm>
                <a:off x="7533444" y="5707934"/>
                <a:ext cx="2282997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0.483+0.526+0.557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=0.522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34C5C3-EEFA-DF41-B41D-F120AFA3A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4" y="5707934"/>
                <a:ext cx="2282997" cy="445315"/>
              </a:xfrm>
              <a:prstGeom prst="rect">
                <a:avLst/>
              </a:prstGeom>
              <a:blipFill>
                <a:blip r:embed="rId20"/>
                <a:stretch>
                  <a:fillRect r="-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D80298A-24CE-9247-B089-DD2C83C65185}"/>
              </a:ext>
            </a:extLst>
          </p:cNvPr>
          <p:cNvSpPr txBox="1"/>
          <p:nvPr/>
        </p:nvSpPr>
        <p:spPr>
          <a:xfrm>
            <a:off x="2819221" y="6079459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7A4A90-B902-6247-B744-F873576A1BEA}"/>
              </a:ext>
            </a:extLst>
          </p:cNvPr>
          <p:cNvSpPr txBox="1"/>
          <p:nvPr/>
        </p:nvSpPr>
        <p:spPr>
          <a:xfrm>
            <a:off x="5115482" y="6058307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0CAC0B-AE03-F64A-A964-8CE474A11A67}"/>
              </a:ext>
            </a:extLst>
          </p:cNvPr>
          <p:cNvSpPr txBox="1"/>
          <p:nvPr/>
        </p:nvSpPr>
        <p:spPr>
          <a:xfrm>
            <a:off x="7341413" y="6020345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96D2BD-B5CC-444D-81BA-CC07A9E94FFC}"/>
              </a:ext>
            </a:extLst>
          </p:cNvPr>
          <p:cNvSpPr txBox="1"/>
          <p:nvPr/>
        </p:nvSpPr>
        <p:spPr>
          <a:xfrm>
            <a:off x="9521874" y="5957734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=4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4AF65E-C79D-454F-A7A4-9A68423D9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08477" y="7263"/>
            <a:ext cx="4083523" cy="8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893A-6297-AE41-88D1-E23EB928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9" y="-149858"/>
            <a:ext cx="8770571" cy="893269"/>
          </a:xfrm>
        </p:spPr>
        <p:txBody>
          <a:bodyPr/>
          <a:lstStyle/>
          <a:p>
            <a:r>
              <a:rPr lang="en-US" dirty="0"/>
              <a:t>The concept of a seasonal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190D-7CC5-9043-8A47-4C7D5566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1999" cy="4204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fact 1: </a:t>
            </a:r>
            <a:r>
              <a:rPr lang="en-US" sz="2400" dirty="0"/>
              <a:t>Seasonal indices are calculated so that their average is 1. This means that the </a:t>
            </a:r>
            <a:r>
              <a:rPr lang="en-US" sz="2400" dirty="0">
                <a:solidFill>
                  <a:srgbClr val="FF0000"/>
                </a:solidFill>
              </a:rPr>
              <a:t>sum</a:t>
            </a:r>
            <a:r>
              <a:rPr lang="en-US" sz="2400" dirty="0"/>
              <a:t> of the seasonal indices equals the </a:t>
            </a:r>
            <a:r>
              <a:rPr lang="en-US" sz="2400" dirty="0">
                <a:solidFill>
                  <a:srgbClr val="FF0000"/>
                </a:solidFill>
              </a:rPr>
              <a:t>number of seasons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Key fact 2: </a:t>
            </a:r>
            <a:r>
              <a:rPr lang="en-US" sz="2400" dirty="0"/>
              <a:t>Seasonal indices tell us how a particular season (generally a day, month or quarter) </a:t>
            </a:r>
            <a:r>
              <a:rPr lang="en-US" sz="2400" dirty="0">
                <a:solidFill>
                  <a:srgbClr val="FF0000"/>
                </a:solidFill>
              </a:rPr>
              <a:t>compares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season.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1.1 for Jan tells us that Jan Unemployment are typically 10% above average.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0.85 for Sep tells us that Sep Unemployment are typically 15% below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86831-F18D-8245-9F42-614F58E9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13" y="1114810"/>
            <a:ext cx="8770571" cy="812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BD2A9-8D4F-2D4C-8792-1E80F10D4BC7}"/>
              </a:ext>
            </a:extLst>
          </p:cNvPr>
          <p:cNvSpPr/>
          <p:nvPr/>
        </p:nvSpPr>
        <p:spPr>
          <a:xfrm>
            <a:off x="145142" y="627757"/>
            <a:ext cx="119017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300" dirty="0">
                <a:solidFill>
                  <a:srgbClr val="000000"/>
                </a:solidFill>
                <a:latin typeface="Open Sans"/>
              </a:rPr>
              <a:t>Consider the (hypothetical) monthly seasonal indices for unemployment given in the table.</a:t>
            </a: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59711-226E-27A0-1430-8321ABE0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31" y="5731252"/>
            <a:ext cx="5515501" cy="11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1C21-C344-3E4B-902F-CED95327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4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seasonal indices to </a:t>
            </a:r>
            <a:r>
              <a:rPr lang="en-US" dirty="0" err="1"/>
              <a:t>deseasonalise</a:t>
            </a:r>
            <a:r>
              <a:rPr lang="en-US" dirty="0"/>
              <a:t> a time series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0679B-9E9B-404F-8622-971B167E6AC1}"/>
              </a:ext>
            </a:extLst>
          </p:cNvPr>
          <p:cNvSpPr/>
          <p:nvPr/>
        </p:nvSpPr>
        <p:spPr>
          <a:xfrm>
            <a:off x="217714" y="742460"/>
            <a:ext cx="1175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We can use seasonal indices to remove the seasonal component (</a:t>
            </a:r>
            <a:r>
              <a:rPr lang="en-AU" sz="2400" dirty="0" err="1">
                <a:solidFill>
                  <a:srgbClr val="FF0000"/>
                </a:solidFill>
                <a:latin typeface="Open Sans"/>
              </a:rPr>
              <a:t>deseasonalise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) from a time series. Smoothing Time Series when Seasonality spotted.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197DE-D407-B94B-B985-992D51AC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1573457"/>
            <a:ext cx="5342165" cy="120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CF5CCF-C758-174E-BB8E-3B5F25EDA17D}"/>
              </a:ext>
            </a:extLst>
          </p:cNvPr>
          <p:cNvSpPr/>
          <p:nvPr/>
        </p:nvSpPr>
        <p:spPr>
          <a:xfrm>
            <a:off x="1712684" y="2917149"/>
            <a:ext cx="98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The quarterly sales figures for Mikki’s shop over a 3-year period are given below.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BF3DB-28DF-0B43-9F9D-57C4102E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286005"/>
            <a:ext cx="5168900" cy="166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DD303-B4B6-6A42-B5FF-3D6C6440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5821135"/>
            <a:ext cx="4432300" cy="87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E60A28-1221-0641-B803-87AA2AE8A2A9}"/>
              </a:ext>
            </a:extLst>
          </p:cNvPr>
          <p:cNvSpPr/>
          <p:nvPr/>
        </p:nvSpPr>
        <p:spPr>
          <a:xfrm>
            <a:off x="217714" y="4999029"/>
            <a:ext cx="5890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Use the seasonal indices shown to </a:t>
            </a:r>
            <a:r>
              <a:rPr lang="en-AU" dirty="0" err="1">
                <a:solidFill>
                  <a:srgbClr val="000000"/>
                </a:solidFill>
                <a:latin typeface="Open Sans" panose="020B0606030504020204"/>
              </a:rPr>
              <a:t>deseasonalise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 these sales figures. Write answers correct to the nearest whole number.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2FE1C-46E1-7145-9842-1C061CC2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00" y="5048010"/>
            <a:ext cx="60833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711460-6FD6-224E-8B5B-78F8733DBE3A}"/>
                  </a:ext>
                </a:extLst>
              </p:cNvPr>
              <p:cNvSpPr/>
              <p:nvPr/>
            </p:nvSpPr>
            <p:spPr>
              <a:xfrm>
                <a:off x="6108700" y="3374930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920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=893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711460-6FD6-224E-8B5B-78F8733DB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3374930"/>
                <a:ext cx="1981202" cy="61279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728B63-60A0-A941-A62B-3FDE2D915014}"/>
                  </a:ext>
                </a:extLst>
              </p:cNvPr>
              <p:cNvSpPr/>
              <p:nvPr/>
            </p:nvSpPr>
            <p:spPr>
              <a:xfrm>
                <a:off x="7571804" y="5495499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893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728B63-60A0-A941-A62B-3FDE2D91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04" y="5495499"/>
                <a:ext cx="69923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AEBD0-BE8D-384F-B281-11FFBC05152E}"/>
                  </a:ext>
                </a:extLst>
              </p:cNvPr>
              <p:cNvSpPr/>
              <p:nvPr/>
            </p:nvSpPr>
            <p:spPr>
              <a:xfrm>
                <a:off x="7355114" y="3880581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1035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=1005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AEBD0-BE8D-384F-B281-11FFBC051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114" y="3880581"/>
                <a:ext cx="1981202" cy="61279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B1854-3954-CB40-A62F-DC4E36554710}"/>
                  </a:ext>
                </a:extLst>
              </p:cNvPr>
              <p:cNvSpPr/>
              <p:nvPr/>
            </p:nvSpPr>
            <p:spPr>
              <a:xfrm>
                <a:off x="7503818" y="5891407"/>
                <a:ext cx="841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1005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B1854-3954-CB40-A62F-DC4E36554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818" y="5891407"/>
                <a:ext cx="8418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6DE19E-00E2-8C43-9EAD-6FA4E1B5002A}"/>
                  </a:ext>
                </a:extLst>
              </p:cNvPr>
              <p:cNvSpPr/>
              <p:nvPr/>
            </p:nvSpPr>
            <p:spPr>
              <a:xfrm>
                <a:off x="8915400" y="4323775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1299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=1261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6DE19E-00E2-8C43-9EAD-6FA4E1B50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323775"/>
                <a:ext cx="1981202" cy="612796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6FB1B-CFC5-D548-BD7A-85079C5CC446}"/>
                  </a:ext>
                </a:extLst>
              </p:cNvPr>
              <p:cNvSpPr/>
              <p:nvPr/>
            </p:nvSpPr>
            <p:spPr>
              <a:xfrm>
                <a:off x="7514706" y="6301730"/>
                <a:ext cx="841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1261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6FB1B-CFC5-D548-BD7A-85079C5CC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06" y="6301730"/>
                <a:ext cx="84189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B1EF98D-01A5-FB4E-BAC8-0010B95D5033}"/>
              </a:ext>
            </a:extLst>
          </p:cNvPr>
          <p:cNvSpPr/>
          <p:nvPr/>
        </p:nvSpPr>
        <p:spPr>
          <a:xfrm>
            <a:off x="6143472" y="4726088"/>
            <a:ext cx="305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 panose="020B0606030504020204"/>
              </a:rPr>
              <a:t>Deseasonalised sales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1775-CAE0-3F4F-874E-6C0F5772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0628"/>
            <a:ext cx="12192000" cy="6118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Comparing a plot of the raw data with the </a:t>
            </a:r>
            <a:r>
              <a:rPr lang="en-US" sz="2400" dirty="0" err="1"/>
              <a:t>deseasonalised</a:t>
            </a:r>
            <a:r>
              <a:rPr lang="en-US" sz="2400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F65D-146B-5141-B44B-23ACBD28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25" y="5014917"/>
            <a:ext cx="8770571" cy="19723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Two things to be noticed are that </a:t>
            </a:r>
            <a:r>
              <a:rPr lang="en-US" dirty="0" err="1">
                <a:solidFill>
                  <a:schemeClr val="tx1"/>
                </a:solidFill>
              </a:rPr>
              <a:t>deseasonalising</a:t>
            </a:r>
            <a:r>
              <a:rPr lang="en-US" dirty="0">
                <a:solidFill>
                  <a:schemeClr val="tx1"/>
                </a:solidFill>
              </a:rPr>
              <a:t> has: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removed the seasonality </a:t>
            </a:r>
            <a:r>
              <a:rPr lang="en-US" dirty="0">
                <a:solidFill>
                  <a:schemeClr val="tx1"/>
                </a:solidFill>
              </a:rPr>
              <a:t>from the time series plot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 a clear underlying </a:t>
            </a:r>
            <a:r>
              <a:rPr lang="en-US" dirty="0">
                <a:solidFill>
                  <a:srgbClr val="FF0000"/>
                </a:solidFill>
              </a:rPr>
              <a:t>trend</a:t>
            </a:r>
            <a:r>
              <a:rPr lang="en-US" dirty="0">
                <a:solidFill>
                  <a:schemeClr val="tx1"/>
                </a:solidFill>
              </a:rPr>
              <a:t> in the data.</a:t>
            </a:r>
          </a:p>
          <a:p>
            <a:r>
              <a:rPr lang="en-US" dirty="0">
                <a:solidFill>
                  <a:schemeClr val="tx1"/>
                </a:solidFill>
              </a:rPr>
              <a:t>It is common to </a:t>
            </a:r>
            <a:r>
              <a:rPr lang="en-US" dirty="0" err="1">
                <a:solidFill>
                  <a:schemeClr val="tx1"/>
                </a:solidFill>
              </a:rPr>
              <a:t>deseasonalise</a:t>
            </a:r>
            <a:r>
              <a:rPr lang="en-US" dirty="0">
                <a:solidFill>
                  <a:schemeClr val="tx1"/>
                </a:solidFill>
              </a:rPr>
              <a:t> time series data before you fit a trend line.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1BAAC1-11F4-A045-B0FE-32FC4375D6E3}"/>
              </a:ext>
            </a:extLst>
          </p:cNvPr>
          <p:cNvSpPr/>
          <p:nvPr/>
        </p:nvSpPr>
        <p:spPr>
          <a:xfrm>
            <a:off x="2770910" y="818340"/>
            <a:ext cx="800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Open Sans"/>
              </a:rPr>
              <a:t>The plot below shows the time series deseasonalised sales.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A03B9-C308-DE45-8599-EEB128FE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66" y="1294330"/>
            <a:ext cx="6650180" cy="36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6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4B7-8747-F144-A95D-126B4FA7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51760"/>
            <a:ext cx="11713028" cy="7424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seasonal indices to </a:t>
            </a:r>
            <a:r>
              <a:rPr lang="en-US" dirty="0" err="1"/>
              <a:t>reseasonalise</a:t>
            </a:r>
            <a:r>
              <a:rPr lang="en-US" dirty="0"/>
              <a:t> a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6B76-567B-1840-95A5-A16BC898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671982"/>
            <a:ext cx="11713028" cy="39320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seasonal index for cold drink sales for spring is SI=0.85.</a:t>
            </a:r>
          </a:p>
          <a:p>
            <a:r>
              <a:rPr lang="en-US" dirty="0">
                <a:solidFill>
                  <a:schemeClr val="tx1"/>
                </a:solidFill>
              </a:rPr>
              <a:t>Last spring a beach kiosk’s </a:t>
            </a:r>
            <a:r>
              <a:rPr lang="en-US" dirty="0" err="1">
                <a:solidFill>
                  <a:schemeClr val="tx1"/>
                </a:solidFill>
              </a:rPr>
              <a:t>deseasonalised</a:t>
            </a:r>
            <a:r>
              <a:rPr lang="en-US" dirty="0">
                <a:solidFill>
                  <a:schemeClr val="tx1"/>
                </a:solidFill>
              </a:rPr>
              <a:t> cold drink sales </a:t>
            </a:r>
            <a:r>
              <a:rPr lang="en-US" dirty="0" err="1">
                <a:solidFill>
                  <a:schemeClr val="tx1"/>
                </a:solidFill>
              </a:rPr>
              <a:t>totalled</a:t>
            </a:r>
            <a:r>
              <a:rPr lang="en-US" dirty="0">
                <a:solidFill>
                  <a:schemeClr val="tx1"/>
                </a:solidFill>
              </a:rPr>
              <a:t> $10870.</a:t>
            </a:r>
          </a:p>
          <a:p>
            <a:r>
              <a:rPr lang="en-US" dirty="0">
                <a:solidFill>
                  <a:schemeClr val="tx1"/>
                </a:solidFill>
              </a:rPr>
              <a:t>What were the actual sales?</a:t>
            </a:r>
          </a:p>
          <a:p>
            <a:r>
              <a:rPr lang="en-US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deseasonalised</a:t>
            </a:r>
            <a:r>
              <a:rPr lang="en-US" dirty="0">
                <a:solidFill>
                  <a:schemeClr val="tx1"/>
                </a:solidFill>
              </a:rPr>
              <a:t> sales=$10870 and SI=0.85.</a:t>
            </a:r>
          </a:p>
          <a:p>
            <a:r>
              <a:rPr lang="en-US" dirty="0">
                <a:solidFill>
                  <a:schemeClr val="tx1"/>
                </a:solidFill>
              </a:rPr>
              <a:t>Actual sales=10870×0.85=9239.50 </a:t>
            </a:r>
          </a:p>
          <a:p>
            <a:r>
              <a:rPr lang="en-US" dirty="0">
                <a:solidFill>
                  <a:srgbClr val="0070C0"/>
                </a:solidFill>
              </a:rPr>
              <a:t>The actual sales for spring were $9239.50.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C3CB6-6872-8440-8F66-D1C419C4755D}"/>
              </a:ext>
            </a:extLst>
          </p:cNvPr>
          <p:cNvSpPr/>
          <p:nvPr/>
        </p:nvSpPr>
        <p:spPr>
          <a:xfrm>
            <a:off x="449943" y="894220"/>
            <a:ext cx="1150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We can use seasonal indices to remove the seasonal component (</a:t>
            </a:r>
            <a:r>
              <a:rPr lang="en-AU" dirty="0" err="1">
                <a:solidFill>
                  <a:srgbClr val="000000"/>
                </a:solidFill>
                <a:latin typeface="Open Sans"/>
              </a:rPr>
              <a:t>deseasonalise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) from a time series, or to put it back in (</a:t>
            </a:r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reseasonalise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2D61F-9D6B-644B-B029-27DC1F61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00" y="1496476"/>
            <a:ext cx="5899150" cy="10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806F-5E62-E140-9F03-CE7DC315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3" y="168506"/>
            <a:ext cx="6547915" cy="893269"/>
          </a:xfrm>
        </p:spPr>
        <p:txBody>
          <a:bodyPr/>
          <a:lstStyle/>
          <a:p>
            <a:r>
              <a:rPr lang="en-US" dirty="0"/>
              <a:t>Correcting for seasonality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D37F-1F2C-7E42-B234-C98503D91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114" y="1967047"/>
                <a:ext cx="11959771" cy="388532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SIwinter=1.30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deseasonalised</a:t>
                </a:r>
                <a:r>
                  <a:rPr lang="en-US" dirty="0">
                    <a:solidFill>
                      <a:schemeClr val="tx1"/>
                    </a:solidFill>
                  </a:rPr>
                  <a:t> figure=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figure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1.30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=0.769…×actual figure≈77% of the actual figures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 correct the seasonality in winter, we need to </a:t>
                </a:r>
                <a:r>
                  <a:rPr lang="en-US" dirty="0">
                    <a:solidFill>
                      <a:srgbClr val="FF0000"/>
                    </a:solidFill>
                  </a:rPr>
                  <a:t>decrease</a:t>
                </a:r>
                <a:r>
                  <a:rPr lang="en-US" dirty="0">
                    <a:solidFill>
                      <a:schemeClr val="tx1"/>
                    </a:solidFill>
                  </a:rPr>
                  <a:t> the actual sales by about </a:t>
                </a:r>
                <a:r>
                  <a:rPr lang="en-US" dirty="0">
                    <a:solidFill>
                      <a:srgbClr val="FF0000"/>
                    </a:solidFill>
                  </a:rPr>
                  <a:t>23%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SIspring</a:t>
                </a:r>
                <a:r>
                  <a:rPr lang="en-US" dirty="0">
                    <a:solidFill>
                      <a:schemeClr val="tx1"/>
                    </a:solidFill>
                  </a:rPr>
                  <a:t>=0.52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deseasonalised figure=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figure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0.52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=1.923…×actual figure≈192% of the actual figures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 correct the seasonality, we need to </a:t>
                </a:r>
                <a:r>
                  <a:rPr lang="en-US" dirty="0">
                    <a:solidFill>
                      <a:srgbClr val="FF0000"/>
                    </a:solidFill>
                  </a:rPr>
                  <a:t>increase</a:t>
                </a:r>
                <a:r>
                  <a:rPr lang="en-US" dirty="0">
                    <a:solidFill>
                      <a:schemeClr val="tx1"/>
                    </a:solidFill>
                  </a:rPr>
                  <a:t> the actual spring sales by around </a:t>
                </a:r>
                <a:r>
                  <a:rPr lang="en-US" dirty="0">
                    <a:solidFill>
                      <a:srgbClr val="FF0000"/>
                    </a:solidFill>
                  </a:rPr>
                  <a:t>92%.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D37F-1F2C-7E42-B234-C98503D91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114" y="1967047"/>
                <a:ext cx="11959771" cy="3885324"/>
              </a:xfrm>
              <a:blipFill>
                <a:blip r:embed="rId3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99FBAD0-33F0-EE41-A852-83CEFEC36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93" y="1065515"/>
            <a:ext cx="44323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58031-FD93-D74C-B564-90A21973A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593" y="1061775"/>
            <a:ext cx="5735864" cy="905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618CA-A567-AA79-43EA-8A1D052CB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011" y="5386679"/>
            <a:ext cx="5563874" cy="14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32441"/>
      </a:dk2>
      <a:lt2>
        <a:srgbClr val="E8E2E6"/>
      </a:lt2>
      <a:accent1>
        <a:srgbClr val="6AB07E"/>
      </a:accent1>
      <a:accent2>
        <a:srgbClr val="69B05F"/>
      </a:accent2>
      <a:accent3>
        <a:srgbClr val="8EAB6D"/>
      </a:accent3>
      <a:accent4>
        <a:srgbClr val="A3A659"/>
      </a:accent4>
      <a:accent5>
        <a:srgbClr val="BD9A61"/>
      </a:accent5>
      <a:accent6>
        <a:srgbClr val="CB816D"/>
      </a:accent6>
      <a:hlink>
        <a:srgbClr val="AE699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933</Words>
  <Application>Microsoft Office PowerPoint</Application>
  <PresentationFormat>Widescreen</PresentationFormat>
  <Paragraphs>190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Meiryo</vt:lpstr>
      <vt:lpstr>Open Sans</vt:lpstr>
      <vt:lpstr>Arial</vt:lpstr>
      <vt:lpstr>Calibri</vt:lpstr>
      <vt:lpstr>Cambria Math</vt:lpstr>
      <vt:lpstr>Corbel</vt:lpstr>
      <vt:lpstr>SketchLinesVTI</vt:lpstr>
      <vt:lpstr>Seasonal adjustments</vt:lpstr>
      <vt:lpstr>PowerPoint Presentation</vt:lpstr>
      <vt:lpstr>PowerPoint Presentation</vt:lpstr>
      <vt:lpstr>Seasonal indices(S.I.)</vt:lpstr>
      <vt:lpstr>The concept of a seasonal index</vt:lpstr>
      <vt:lpstr>Using seasonal indices to deseasonalise a time series</vt:lpstr>
      <vt:lpstr>Comparing a plot of the raw data with the deseasonalised data</vt:lpstr>
      <vt:lpstr>Using seasonal indices to reseasonalise a time series</vt:lpstr>
      <vt:lpstr>Correcting for seasonality</vt:lpstr>
      <vt:lpstr>CAS using “ SEASONING” template</vt:lpstr>
      <vt:lpstr>CAS using “ Correct De Seasoning”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indices</dc:title>
  <dc:creator>Yongmei Zhang</dc:creator>
  <cp:lastModifiedBy>Lyn ZHANG</cp:lastModifiedBy>
  <cp:revision>52</cp:revision>
  <dcterms:created xsi:type="dcterms:W3CDTF">2020-10-01T06:28:35Z</dcterms:created>
  <dcterms:modified xsi:type="dcterms:W3CDTF">2026-04-28T22:44:25Z</dcterms:modified>
</cp:coreProperties>
</file>