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3" r:id="rId1"/>
  </p:sldMasterIdLst>
  <p:notesMasterIdLst>
    <p:notesMasterId r:id="rId14"/>
  </p:notesMasterIdLst>
  <p:sldIdLst>
    <p:sldId id="256" r:id="rId2"/>
    <p:sldId id="267" r:id="rId3"/>
    <p:sldId id="365" r:id="rId4"/>
    <p:sldId id="262" r:id="rId5"/>
    <p:sldId id="266" r:id="rId6"/>
    <p:sldId id="265" r:id="rId7"/>
    <p:sldId id="263" r:id="rId8"/>
    <p:sldId id="257" r:id="rId9"/>
    <p:sldId id="258" r:id="rId10"/>
    <p:sldId id="259" r:id="rId11"/>
    <p:sldId id="260" r:id="rId12"/>
    <p:sldId id="26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21"/>
    <p:restoredTop sz="88034" autoAdjust="0"/>
  </p:normalViewPr>
  <p:slideViewPr>
    <p:cSldViewPr snapToGrid="0" snapToObjects="1">
      <p:cViewPr varScale="1">
        <p:scale>
          <a:sx n="55" d="100"/>
          <a:sy n="55" d="100"/>
        </p:scale>
        <p:origin x="9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A2A32C-EE60-4864-AD97-9DBD0DFD81F8}" type="datetimeFigureOut">
              <a:rPr lang="en-AU" smtClean="0"/>
              <a:t>28/04/2026</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22076C-1C02-4505-85A5-058B23803085}" type="slidenum">
              <a:rPr lang="en-AU" smtClean="0"/>
              <a:t>‹#›</a:t>
            </a:fld>
            <a:endParaRPr lang="en-AU"/>
          </a:p>
        </p:txBody>
      </p:sp>
    </p:spTree>
    <p:extLst>
      <p:ext uri="{BB962C8B-B14F-4D97-AF65-F5344CB8AC3E}">
        <p14:creationId xmlns:p14="http://schemas.microsoft.com/office/powerpoint/2010/main" val="1719178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AU"/>
          </a:p>
        </p:txBody>
      </p:sp>
      <p:sp>
        <p:nvSpPr>
          <p:cNvPr id="3" name="Notes Placeholder 2"/>
          <p:cNvSpPr>
            <a:spLocks noGrp="1"/>
          </p:cNvSpPr>
          <p:nvPr>
            <p:ph type="body" idx="1"/>
          </p:nvPr>
        </p:nvSpPr>
        <p:spPr/>
        <p:txBody>
          <a:bodyPr/>
          <a:lstStyle/>
          <a:p>
            <a:r>
              <a:rPr lang="en-AU" dirty="0"/>
              <a:t>https://create.kahoot.it/details/6cee124d-9336-4e06-a07a-05343112b695</a:t>
            </a:r>
          </a:p>
          <a:p>
            <a:r>
              <a:rPr lang="en-AU" dirty="0"/>
              <a:t>https://create.kahoot.it/details/3a316544-a450-4b97-ae47-642f4806a571</a:t>
            </a:r>
          </a:p>
          <a:p>
            <a:r>
              <a:rPr lang="en-AU" dirty="0"/>
              <a:t>https://create.kahoot.it/details/3d83c821-1c93-4ae8-b773-dd590cea2002</a:t>
            </a:r>
          </a:p>
          <a:p>
            <a:r>
              <a:rPr lang="en-AU" dirty="0"/>
              <a:t>https://create.kahoot.it/details/5658ab49-804f-4618-af68-51d8065abdff</a:t>
            </a:r>
          </a:p>
          <a:p>
            <a:r>
              <a:rPr lang="en-AU" dirty="0"/>
              <a:t>https://create.kahoot.it/details/01305a2e-ceb2-426b-90ba-61e36af1f8a7</a:t>
            </a:r>
          </a:p>
        </p:txBody>
      </p:sp>
      <p:sp>
        <p:nvSpPr>
          <p:cNvPr id="4" name="Slide Number Placeholder 3"/>
          <p:cNvSpPr>
            <a:spLocks noGrp="1"/>
          </p:cNvSpPr>
          <p:nvPr>
            <p:ph type="sldNum" sz="quarter" idx="5"/>
          </p:nvPr>
        </p:nvSpPr>
        <p:spPr/>
        <p:txBody>
          <a:bodyPr/>
          <a:lstStyle/>
          <a:p>
            <a:fld id="{1322076C-1C02-4505-85A5-058B23803085}" type="slidenum">
              <a:rPr lang="en-AU" smtClean="0"/>
              <a:t>1</a:t>
            </a:fld>
            <a:endParaRPr lang="en-AU"/>
          </a:p>
        </p:txBody>
      </p:sp>
    </p:spTree>
    <p:extLst>
      <p:ext uri="{BB962C8B-B14F-4D97-AF65-F5344CB8AC3E}">
        <p14:creationId xmlns:p14="http://schemas.microsoft.com/office/powerpoint/2010/main" val="22723914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AU"/>
          </a:p>
        </p:txBody>
      </p:sp>
      <p:sp>
        <p:nvSpPr>
          <p:cNvPr id="3" name="Notes Placeholder 2"/>
          <p:cNvSpPr>
            <a:spLocks noGrp="1"/>
          </p:cNvSpPr>
          <p:nvPr>
            <p:ph type="body" idx="1"/>
          </p:nvPr>
        </p:nvSpPr>
        <p:spPr/>
        <p:txBody>
          <a:bodyPr/>
          <a:lstStyle/>
          <a:p>
            <a:r>
              <a:rPr lang="en-AU" dirty="0"/>
              <a:t>Board notes</a:t>
            </a:r>
          </a:p>
        </p:txBody>
      </p:sp>
      <p:sp>
        <p:nvSpPr>
          <p:cNvPr id="4" name="Slide Number Placeholder 3"/>
          <p:cNvSpPr>
            <a:spLocks noGrp="1"/>
          </p:cNvSpPr>
          <p:nvPr>
            <p:ph type="sldNum" sz="quarter" idx="5"/>
          </p:nvPr>
        </p:nvSpPr>
        <p:spPr/>
        <p:txBody>
          <a:bodyPr/>
          <a:lstStyle/>
          <a:p>
            <a:fld id="{E91A9C33-CF83-6341-8FC1-F40E7C9969DB}" type="slidenum">
              <a:rPr lang="en-US" smtClean="0"/>
              <a:t>3</a:t>
            </a:fld>
            <a:endParaRPr lang="en-US"/>
          </a:p>
        </p:txBody>
      </p:sp>
    </p:spTree>
    <p:extLst>
      <p:ext uri="{BB962C8B-B14F-4D97-AF65-F5344CB8AC3E}">
        <p14:creationId xmlns:p14="http://schemas.microsoft.com/office/powerpoint/2010/main" val="7259923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524000" y="1122363"/>
            <a:ext cx="9144000" cy="2387600"/>
          </a:xfrm>
        </p:spPr>
        <p:txBody>
          <a:bodyPr anchor="b"/>
          <a:lstStyle>
            <a:lvl1pPr algn="l">
              <a:defRPr sz="6000" b="1" i="0" cap="all" baseline="0"/>
            </a:lvl1pPr>
          </a:lstStyle>
          <a:p>
            <a:r>
              <a:rPr lang="en-US"/>
              <a:t>Click to edit Master title style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E66DA5-7751-4D3D-B753-58DF3B418763}"/>
              </a:ext>
            </a:extLst>
          </p:cNvPr>
          <p:cNvSpPr>
            <a:spLocks noGrp="1"/>
          </p:cNvSpPr>
          <p:nvPr>
            <p:ph type="dt" sz="half" idx="10"/>
          </p:nvPr>
        </p:nvSpPr>
        <p:spPr/>
        <p:txBody>
          <a:bodyPr/>
          <a:lstStyle/>
          <a:p>
            <a:fld id="{6A4B53A7-3209-46A6-9454-F38EAC8F11E7}" type="datetimeFigureOut">
              <a:rPr lang="en-US" smtClean="0"/>
              <a:t>4/28/2026</a:t>
            </a:fld>
            <a:endParaRPr lang="en-US"/>
          </a:p>
        </p:txBody>
      </p:sp>
      <p:sp>
        <p:nvSpPr>
          <p:cNvPr id="5" name="Footer Placeholder 4">
            <a:extLst>
              <a:ext uri="{FF2B5EF4-FFF2-40B4-BE49-F238E27FC236}">
                <a16:creationId xmlns:a16="http://schemas.microsoft.com/office/drawing/2014/main" id="{7F8C2A2A-62DB-40C0-8AE7-CB9B98649B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1" name="Straight Connector 10">
            <a:extLst>
              <a:ext uri="{FF2B5EF4-FFF2-40B4-BE49-F238E27FC236}">
                <a16:creationId xmlns:a16="http://schemas.microsoft.com/office/drawing/2014/main" id="{D1B787A8-0D67-4B7E-9B48-86BD906AB6B5}"/>
              </a:ext>
            </a:extLst>
          </p:cNvPr>
          <p:cNvCxnSpPr>
            <a:cxnSpLocks/>
          </p:cNvCxnSpPr>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9328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AD429-654B-4F0E-94E9-6FEF8EC67E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8D60B2-06F5-4567-BE1F-BBA5270537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16F6F2-8269-4B80-8EE3-81FEE0F9DFA6}"/>
              </a:ext>
            </a:extLst>
          </p:cNvPr>
          <p:cNvSpPr>
            <a:spLocks noGrp="1"/>
          </p:cNvSpPr>
          <p:nvPr>
            <p:ph type="dt" sz="half" idx="10"/>
          </p:nvPr>
        </p:nvSpPr>
        <p:spPr/>
        <p:txBody>
          <a:bodyPr/>
          <a:lstStyle/>
          <a:p>
            <a:fld id="{6A4B53A7-3209-46A6-9454-F38EAC8F11E7}" type="datetimeFigureOut">
              <a:rPr lang="en-US" smtClean="0"/>
              <a:t>4/28/2026</a:t>
            </a:fld>
            <a:endParaRPr lang="en-US"/>
          </a:p>
        </p:txBody>
      </p:sp>
      <p:sp>
        <p:nvSpPr>
          <p:cNvPr id="5" name="Footer Placeholder 4">
            <a:extLst>
              <a:ext uri="{FF2B5EF4-FFF2-40B4-BE49-F238E27FC236}">
                <a16:creationId xmlns:a16="http://schemas.microsoft.com/office/drawing/2014/main" id="{56BC86E4-3EDE-4EB4-B1A3-A1198AADD1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1752B0-ACEC-49EF-8131-FCF35BC5CD35}"/>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1A0462E3-375D-4E76-8886-69E06985D069}"/>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9090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23B094-F480-477B-901C-7181F88C07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052089-A920-4E52-98DC-8A5DC7B0AC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A074FE-F1B4-421F-A66E-FA351C8F99E9}"/>
              </a:ext>
            </a:extLst>
          </p:cNvPr>
          <p:cNvSpPr>
            <a:spLocks noGrp="1"/>
          </p:cNvSpPr>
          <p:nvPr>
            <p:ph type="dt" sz="half" idx="10"/>
          </p:nvPr>
        </p:nvSpPr>
        <p:spPr/>
        <p:txBody>
          <a:bodyPr/>
          <a:lstStyle/>
          <a:p>
            <a:fld id="{6A4B53A7-3209-46A6-9454-F38EAC8F11E7}" type="datetimeFigureOut">
              <a:rPr lang="en-US" smtClean="0"/>
              <a:t>4/28/2026</a:t>
            </a:fld>
            <a:endParaRPr lang="en-US"/>
          </a:p>
        </p:txBody>
      </p:sp>
      <p:sp>
        <p:nvSpPr>
          <p:cNvPr id="5" name="Footer Placeholder 4">
            <a:extLst>
              <a:ext uri="{FF2B5EF4-FFF2-40B4-BE49-F238E27FC236}">
                <a16:creationId xmlns:a16="http://schemas.microsoft.com/office/drawing/2014/main" id="{34D764BA-3AB2-45FD-ABCB-975B3FDDF2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FB3FEF-8252-49FD-82F2-3E5FABC65F9A}"/>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0AEB5C65-83BB-4EBD-AD22-EDA8489D0F5D}"/>
              </a:ext>
            </a:extLst>
          </p:cNvPr>
          <p:cNvCxnSpPr>
            <a:cxnSpLocks/>
          </p:cNvCxnSpPr>
          <p:nvPr/>
        </p:nvCxnSpPr>
        <p:spPr>
          <a:xfrm flipV="1">
            <a:off x="8313" y="261865"/>
            <a:ext cx="11353802" cy="1"/>
          </a:xfrm>
          <a:prstGeom prst="line">
            <a:avLst/>
          </a:prstGeom>
          <a:ln w="25400" cap="sq">
            <a:gradFill flip="none" rotWithShape="1">
              <a:gsLst>
                <a:gs pos="0">
                  <a:schemeClr val="accent2"/>
                </a:gs>
                <a:gs pos="100000">
                  <a:schemeClr val="accent4"/>
                </a:gs>
              </a:gsLst>
              <a:lin ang="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920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97BB2D-4E2C-4490-A2A3-4B68BCC5D2F9}"/>
              </a:ext>
            </a:extLst>
          </p:cNvPr>
          <p:cNvSpPr>
            <a:spLocks noGrp="1"/>
          </p:cNvSpPr>
          <p:nvPr>
            <p:ph type="dt" sz="half" idx="10"/>
          </p:nvPr>
        </p:nvSpPr>
        <p:spPr/>
        <p:txBody>
          <a:bodyPr/>
          <a:lstStyle/>
          <a:p>
            <a:fld id="{6A4B53A7-3209-46A6-9454-F38EAC8F11E7}" type="datetimeFigureOut">
              <a:rPr lang="en-US" smtClean="0"/>
              <a:t>4/28/2026</a:t>
            </a:fld>
            <a:endParaRPr lang="en-US"/>
          </a:p>
        </p:txBody>
      </p:sp>
      <p:sp>
        <p:nvSpPr>
          <p:cNvPr id="5" name="Footer Placeholder 4">
            <a:extLst>
              <a:ext uri="{FF2B5EF4-FFF2-40B4-BE49-F238E27FC236}">
                <a16:creationId xmlns:a16="http://schemas.microsoft.com/office/drawing/2014/main" id="{6140F15D-DD72-46D5-BF0F-F506471070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5C05CAAB-DBA2-4548-AD5F-01BB97FBB207}"/>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8344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FC2D1-D3FE-4B37-8740-57444421FDBF}"/>
              </a:ext>
            </a:extLst>
          </p:cNvPr>
          <p:cNvSpPr>
            <a:spLocks noGrp="1"/>
          </p:cNvSpPr>
          <p:nvPr>
            <p:ph type="title"/>
          </p:nvPr>
        </p:nvSpPr>
        <p:spPr>
          <a:xfrm>
            <a:off x="831850" y="1709738"/>
            <a:ext cx="10515600" cy="2852737"/>
          </a:xfrm>
        </p:spPr>
        <p:txBody>
          <a:bodyPr anchor="b"/>
          <a:lstStyle>
            <a:lvl1pPr>
              <a:defRPr sz="6000" b="1" i="0" cap="all" baseline="0"/>
            </a:lvl1pPr>
          </a:lstStyle>
          <a:p>
            <a:r>
              <a:rPr lang="en-US"/>
              <a:t>Click to edit Master title style</a:t>
            </a:r>
          </a:p>
        </p:txBody>
      </p:sp>
      <p:sp>
        <p:nvSpPr>
          <p:cNvPr id="3" name="Text Placeholder 2">
            <a:extLst>
              <a:ext uri="{FF2B5EF4-FFF2-40B4-BE49-F238E27FC236}">
                <a16:creationId xmlns:a16="http://schemas.microsoft.com/office/drawing/2014/main" id="{BA5AF550-086C-426E-A374-85DB395701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A58988-AD39-4AE9-8E6A-0907F0BE2673}"/>
              </a:ext>
            </a:extLst>
          </p:cNvPr>
          <p:cNvSpPr>
            <a:spLocks noGrp="1"/>
          </p:cNvSpPr>
          <p:nvPr>
            <p:ph type="dt" sz="half" idx="10"/>
          </p:nvPr>
        </p:nvSpPr>
        <p:spPr/>
        <p:txBody>
          <a:bodyPr/>
          <a:lstStyle/>
          <a:p>
            <a:fld id="{6A4B53A7-3209-46A6-9454-F38EAC8F11E7}" type="datetimeFigureOut">
              <a:rPr lang="en-US" smtClean="0"/>
              <a:t>4/28/2026</a:t>
            </a:fld>
            <a:endParaRPr lang="en-US"/>
          </a:p>
        </p:txBody>
      </p:sp>
      <p:sp>
        <p:nvSpPr>
          <p:cNvPr id="5" name="Footer Placeholder 4">
            <a:extLst>
              <a:ext uri="{FF2B5EF4-FFF2-40B4-BE49-F238E27FC236}">
                <a16:creationId xmlns:a16="http://schemas.microsoft.com/office/drawing/2014/main" id="{1D366319-82EE-408E-819F-8F8E6DBA7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1C8A6-777F-496D-8620-AE52BFC33FC4}"/>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9" name="Straight Connector 8">
            <a:extLst>
              <a:ext uri="{FF2B5EF4-FFF2-40B4-BE49-F238E27FC236}">
                <a16:creationId xmlns:a16="http://schemas.microsoft.com/office/drawing/2014/main" id="{C031F83B-57A8-4533-981C-D1FFAD2B6B6F}"/>
              </a:ext>
            </a:extLst>
          </p:cNvPr>
          <p:cNvCxnSpPr>
            <a:cxnSpLocks/>
          </p:cNvCxnSpPr>
          <p:nvPr/>
        </p:nvCxnSpPr>
        <p:spPr>
          <a:xfrm>
            <a:off x="715890" y="1701425"/>
            <a:ext cx="0" cy="5148262"/>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4788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57166-6921-4546-BA2C-99E464681F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5B9122-6371-4049-B57A-33DED7DA2F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14555D-0753-4312-A26B-2338813F9B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D8FDCB-69DA-4A8F-8B91-5CFF77897C27}"/>
              </a:ext>
            </a:extLst>
          </p:cNvPr>
          <p:cNvSpPr>
            <a:spLocks noGrp="1"/>
          </p:cNvSpPr>
          <p:nvPr>
            <p:ph type="dt" sz="half" idx="10"/>
          </p:nvPr>
        </p:nvSpPr>
        <p:spPr/>
        <p:txBody>
          <a:bodyPr/>
          <a:lstStyle/>
          <a:p>
            <a:fld id="{6A4B53A7-3209-46A6-9454-F38EAC8F11E7}" type="datetimeFigureOut">
              <a:rPr lang="en-US" smtClean="0"/>
              <a:t>4/28/2026</a:t>
            </a:fld>
            <a:endParaRPr lang="en-US"/>
          </a:p>
        </p:txBody>
      </p:sp>
      <p:sp>
        <p:nvSpPr>
          <p:cNvPr id="6" name="Footer Placeholder 5">
            <a:extLst>
              <a:ext uri="{FF2B5EF4-FFF2-40B4-BE49-F238E27FC236}">
                <a16:creationId xmlns:a16="http://schemas.microsoft.com/office/drawing/2014/main" id="{91AC8C07-E0D3-4464-AE3C-25730D75C8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2596A6-734E-4AE0-BFB8-3089137BF8E8}"/>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3FB7E8F4-3FB3-45AB-A381-9093CA95AAE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7357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A2D237-A706-4712-90CA-B04517CBB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D53357-616B-47F4-944B-F979FE9663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6B3EF2-2C04-480F-A570-14E520DD00DE}"/>
              </a:ext>
            </a:extLst>
          </p:cNvPr>
          <p:cNvSpPr>
            <a:spLocks noGrp="1"/>
          </p:cNvSpPr>
          <p:nvPr>
            <p:ph type="dt" sz="half" idx="10"/>
          </p:nvPr>
        </p:nvSpPr>
        <p:spPr/>
        <p:txBody>
          <a:bodyPr/>
          <a:lstStyle/>
          <a:p>
            <a:fld id="{6A4B53A7-3209-46A6-9454-F38EAC8F11E7}" type="datetimeFigureOut">
              <a:rPr lang="en-US" smtClean="0"/>
              <a:t>4/28/2026</a:t>
            </a:fld>
            <a:endParaRPr lang="en-US"/>
          </a:p>
        </p:txBody>
      </p:sp>
      <p:sp>
        <p:nvSpPr>
          <p:cNvPr id="8" name="Footer Placeholder 7">
            <a:extLst>
              <a:ext uri="{FF2B5EF4-FFF2-40B4-BE49-F238E27FC236}">
                <a16:creationId xmlns:a16="http://schemas.microsoft.com/office/drawing/2014/main" id="{1CF5783E-3073-4F4D-8B9C-C5B18DDA5A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A75FE3-6719-4790-AA00-251BC2A6E5A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0" name="Straight Connector 9">
            <a:extLst>
              <a:ext uri="{FF2B5EF4-FFF2-40B4-BE49-F238E27FC236}">
                <a16:creationId xmlns:a16="http://schemas.microsoft.com/office/drawing/2014/main"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0076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F1DFFF-E5C5-43DF-B71C-7270DB97372C}"/>
              </a:ext>
            </a:extLst>
          </p:cNvPr>
          <p:cNvSpPr>
            <a:spLocks noGrp="1"/>
          </p:cNvSpPr>
          <p:nvPr>
            <p:ph type="dt" sz="half" idx="10"/>
          </p:nvPr>
        </p:nvSpPr>
        <p:spPr/>
        <p:txBody>
          <a:bodyPr/>
          <a:lstStyle/>
          <a:p>
            <a:fld id="{6A4B53A7-3209-46A6-9454-F38EAC8F11E7}" type="datetimeFigureOut">
              <a:rPr lang="en-US" smtClean="0"/>
              <a:t>4/28/2026</a:t>
            </a:fld>
            <a:endParaRPr lang="en-US"/>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6" name="Straight Connector 5">
            <a:extLst>
              <a:ext uri="{FF2B5EF4-FFF2-40B4-BE49-F238E27FC236}">
                <a16:creationId xmlns:a16="http://schemas.microsoft.com/office/drawing/2014/main" id="{57596AF9-469C-436D-B7D2-77952EF1825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6106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F36D6-399B-43E3-84DD-9FC5119ECCE9}"/>
              </a:ext>
            </a:extLst>
          </p:cNvPr>
          <p:cNvSpPr>
            <a:spLocks noGrp="1"/>
          </p:cNvSpPr>
          <p:nvPr>
            <p:ph type="dt" sz="half" idx="10"/>
          </p:nvPr>
        </p:nvSpPr>
        <p:spPr/>
        <p:txBody>
          <a:bodyPr/>
          <a:lstStyle/>
          <a:p>
            <a:fld id="{6A4B53A7-3209-46A6-9454-F38EAC8F11E7}" type="datetimeFigureOut">
              <a:rPr lang="en-US" smtClean="0"/>
              <a:t>4/28/2026</a:t>
            </a:fld>
            <a:endParaRPr lang="en-US"/>
          </a:p>
        </p:txBody>
      </p:sp>
      <p:sp>
        <p:nvSpPr>
          <p:cNvPr id="3" name="Footer Placeholder 2">
            <a:extLst>
              <a:ext uri="{FF2B5EF4-FFF2-40B4-BE49-F238E27FC236}">
                <a16:creationId xmlns:a16="http://schemas.microsoft.com/office/drawing/2014/main" id="{50234AB7-3B85-4028-A500-5A1BDBF45C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1F40F0-9909-442F-BBA4-409D061ED027}"/>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5" name="Straight Connector 4">
            <a:extLst>
              <a:ext uri="{FF2B5EF4-FFF2-40B4-BE49-F238E27FC236}">
                <a16:creationId xmlns:a16="http://schemas.microsoft.com/office/drawing/2014/main" id="{353C1207-D1C8-49E3-8837-E2B89D366FA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6145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0F214-646F-4D81-AD12-65628EC98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F71768-C3FA-49EF-99EF-06E6C3B284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DA6F24-ED6C-4D12-A9D6-EE37FBD686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E6AACE-FAFB-4934-8E3C-AB5B216353D8}"/>
              </a:ext>
            </a:extLst>
          </p:cNvPr>
          <p:cNvSpPr>
            <a:spLocks noGrp="1"/>
          </p:cNvSpPr>
          <p:nvPr>
            <p:ph type="dt" sz="half" idx="10"/>
          </p:nvPr>
        </p:nvSpPr>
        <p:spPr/>
        <p:txBody>
          <a:bodyPr/>
          <a:lstStyle/>
          <a:p>
            <a:fld id="{6A4B53A7-3209-46A6-9454-F38EAC8F11E7}" type="datetimeFigureOut">
              <a:rPr lang="en-US" smtClean="0"/>
              <a:t>4/28/2026</a:t>
            </a:fld>
            <a:endParaRPr lang="en-US"/>
          </a:p>
        </p:txBody>
      </p:sp>
      <p:sp>
        <p:nvSpPr>
          <p:cNvPr id="6" name="Footer Placeholder 5">
            <a:extLst>
              <a:ext uri="{FF2B5EF4-FFF2-40B4-BE49-F238E27FC236}">
                <a16:creationId xmlns:a16="http://schemas.microsoft.com/office/drawing/2014/main" id="{181533EA-D0F8-4C79-8721-F190DE2D2D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59BAC9-F101-4394-BBA4-3D21A3497126}"/>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0F3A79C9-7EDC-44F6-AC48-5DD98A7695AD}"/>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7703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CB71F-B6C2-4866-BC97-304F78816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5ED73B-8413-478D-80D7-B78B69763B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1BDF226-1B94-4D2D-98B3-7B932FB17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0C4E9A-CA29-4CCD-ACFA-B29F80FBA163}"/>
              </a:ext>
            </a:extLst>
          </p:cNvPr>
          <p:cNvSpPr>
            <a:spLocks noGrp="1"/>
          </p:cNvSpPr>
          <p:nvPr>
            <p:ph type="dt" sz="half" idx="10"/>
          </p:nvPr>
        </p:nvSpPr>
        <p:spPr/>
        <p:txBody>
          <a:bodyPr/>
          <a:lstStyle/>
          <a:p>
            <a:fld id="{6A4B53A7-3209-46A6-9454-F38EAC8F11E7}" type="datetimeFigureOut">
              <a:rPr lang="en-US" smtClean="0"/>
              <a:t>4/28/2026</a:t>
            </a:fld>
            <a:endParaRPr lang="en-US"/>
          </a:p>
        </p:txBody>
      </p:sp>
      <p:sp>
        <p:nvSpPr>
          <p:cNvPr id="6" name="Footer Placeholder 5">
            <a:extLst>
              <a:ext uri="{FF2B5EF4-FFF2-40B4-BE49-F238E27FC236}">
                <a16:creationId xmlns:a16="http://schemas.microsoft.com/office/drawing/2014/main" id="{71A5B7BE-3F1B-4FF3-B1D7-6E39B99D07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2F18F1-E27E-470E-AE13-4755DEE63A32}"/>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00F08750-B7F2-4119-B151-68DE774813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5558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4224-F4E4-47A4-ACF7-231749390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679907-DC49-4B86-A34C-C97DBC26A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BC8A0-34FC-4B6E-B42B-A721267D89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cap="all" spc="100" baseline="0">
                <a:solidFill>
                  <a:schemeClr val="tx1">
                    <a:tint val="75000"/>
                  </a:schemeClr>
                </a:solidFill>
              </a:defRPr>
            </a:lvl1pPr>
          </a:lstStyle>
          <a:p>
            <a:fld id="{6A4B53A7-3209-46A6-9454-F38EAC8F11E7}" type="datetimeFigureOut">
              <a:rPr lang="en-US" smtClean="0"/>
              <a:pPr/>
              <a:t>4/28/2026</a:t>
            </a:fld>
            <a:endParaRPr lang="en-US" dirty="0"/>
          </a:p>
        </p:txBody>
      </p:sp>
      <p:sp>
        <p:nvSpPr>
          <p:cNvPr id="5" name="Footer Placeholder 4">
            <a:extLst>
              <a:ext uri="{FF2B5EF4-FFF2-40B4-BE49-F238E27FC236}">
                <a16:creationId xmlns:a16="http://schemas.microsoft.com/office/drawing/2014/main" id="{609AC0B6-4CC4-4E41-8A4D-F62E17F28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C0E9BD-90BD-46AE-8A0D-06796ADB76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cap="all" spc="100" baseline="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2251149407"/>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12" r:id="rId6"/>
    <p:sldLayoutId id="2147483707" r:id="rId7"/>
    <p:sldLayoutId id="2147483708" r:id="rId8"/>
    <p:sldLayoutId id="2147483709" r:id="rId9"/>
    <p:sldLayoutId id="2147483711" r:id="rId10"/>
    <p:sldLayoutId id="2147483710" r:id="rId11"/>
  </p:sldLayoutIdLst>
  <p:txStyles>
    <p:titleStyle>
      <a:lvl1pPr algn="l" defTabSz="914400" rtl="0" eaLnBrk="1" latinLnBrk="0" hangingPunct="1">
        <a:lnSpc>
          <a:spcPct val="9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80.png"/><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16.png"/></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F672E71-4896-412C-9C70-888CBA0C2F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92D4EF06-BA76-4D47-B10C-C6584E6932E1}"/>
              </a:ext>
            </a:extLst>
          </p:cNvPr>
          <p:cNvPicPr>
            <a:picLocks noChangeAspect="1"/>
          </p:cNvPicPr>
          <p:nvPr/>
        </p:nvPicPr>
        <p:blipFill rotWithShape="1">
          <a:blip r:embed="rId3"/>
          <a:srcRect t="4601" b="11130"/>
          <a:stretch/>
        </p:blipFill>
        <p:spPr>
          <a:xfrm>
            <a:off x="20" y="-1"/>
            <a:ext cx="12191979" cy="6857999"/>
          </a:xfrm>
          <a:prstGeom prst="rect">
            <a:avLst/>
          </a:prstGeom>
        </p:spPr>
      </p:pic>
      <p:sp>
        <p:nvSpPr>
          <p:cNvPr id="11" name="Rectangle 10">
            <a:extLst>
              <a:ext uri="{FF2B5EF4-FFF2-40B4-BE49-F238E27FC236}">
                <a16:creationId xmlns:a16="http://schemas.microsoft.com/office/drawing/2014/main" id="{24FAD405-B1A3-4548-AF6F-946AAC4D32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735"/>
            <a:ext cx="12192000" cy="2844264"/>
          </a:xfrm>
          <a:prstGeom prst="rect">
            <a:avLst/>
          </a:prstGeom>
          <a:gradFill flip="none" rotWithShape="1">
            <a:gsLst>
              <a:gs pos="100000">
                <a:schemeClr val="accent4">
                  <a:alpha val="60000"/>
                </a:schemeClr>
              </a:gs>
              <a:gs pos="0">
                <a:schemeClr val="accent2">
                  <a:alpha val="60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7297" y="4218022"/>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chemeClr val="bg1"/>
          </a:solidFill>
          <a:ln w="646" cap="flat">
            <a:noFill/>
            <a:prstDash val="solid"/>
            <a:miter/>
          </a:ln>
        </p:spPr>
        <p:txBody>
          <a:bodyPr rtlCol="0" anchor="ctr"/>
          <a:lstStyle/>
          <a:p>
            <a:endParaRPr lang="en-US"/>
          </a:p>
        </p:txBody>
      </p:sp>
      <p:sp>
        <p:nvSpPr>
          <p:cNvPr id="15"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41138" y="4428031"/>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chemeClr val="bg1"/>
          </a:solidFill>
          <a:ln w="516"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34AFDF30-DD0F-1D4C-A467-8744F890F263}"/>
              </a:ext>
            </a:extLst>
          </p:cNvPr>
          <p:cNvSpPr>
            <a:spLocks noGrp="1"/>
          </p:cNvSpPr>
          <p:nvPr>
            <p:ph type="ctrTitle"/>
          </p:nvPr>
        </p:nvSpPr>
        <p:spPr>
          <a:xfrm>
            <a:off x="994873" y="4293326"/>
            <a:ext cx="6347918" cy="1840590"/>
          </a:xfrm>
        </p:spPr>
        <p:txBody>
          <a:bodyPr anchor="ctr">
            <a:normAutofit/>
          </a:bodyPr>
          <a:lstStyle/>
          <a:p>
            <a:r>
              <a:rPr lang="en-AU" sz="4200" dirty="0">
                <a:solidFill>
                  <a:schemeClr val="bg1"/>
                </a:solidFill>
              </a:rPr>
              <a:t>Time series data and least squares regression modelling</a:t>
            </a:r>
            <a:endParaRPr lang="en-US" sz="4200" dirty="0">
              <a:solidFill>
                <a:schemeClr val="bg1"/>
              </a:solidFill>
            </a:endParaRPr>
          </a:p>
        </p:txBody>
      </p:sp>
      <p:sp>
        <p:nvSpPr>
          <p:cNvPr id="3" name="Subtitle 2">
            <a:extLst>
              <a:ext uri="{FF2B5EF4-FFF2-40B4-BE49-F238E27FC236}">
                <a16:creationId xmlns:a16="http://schemas.microsoft.com/office/drawing/2014/main" id="{798E02E7-FDD8-8349-B2D4-49D9D922A1F3}"/>
              </a:ext>
            </a:extLst>
          </p:cNvPr>
          <p:cNvSpPr>
            <a:spLocks noGrp="1"/>
          </p:cNvSpPr>
          <p:nvPr>
            <p:ph type="subTitle" idx="1"/>
          </p:nvPr>
        </p:nvSpPr>
        <p:spPr>
          <a:xfrm>
            <a:off x="7449798" y="4284982"/>
            <a:ext cx="3633923" cy="1848934"/>
          </a:xfrm>
        </p:spPr>
        <p:txBody>
          <a:bodyPr anchor="ctr">
            <a:normAutofit/>
          </a:bodyPr>
          <a:lstStyle/>
          <a:p>
            <a:r>
              <a:rPr lang="en-US" sz="2000" dirty="0">
                <a:solidFill>
                  <a:schemeClr val="bg1"/>
                </a:solidFill>
              </a:rPr>
              <a:t>4E</a:t>
            </a:r>
          </a:p>
        </p:txBody>
      </p:sp>
    </p:spTree>
    <p:extLst>
      <p:ext uri="{BB962C8B-B14F-4D97-AF65-F5344CB8AC3E}">
        <p14:creationId xmlns:p14="http://schemas.microsoft.com/office/powerpoint/2010/main" val="3531049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66B38-C5B0-1A4F-A4B5-DE5522FD0290}"/>
              </a:ext>
            </a:extLst>
          </p:cNvPr>
          <p:cNvSpPr>
            <a:spLocks noGrp="1"/>
          </p:cNvSpPr>
          <p:nvPr>
            <p:ph type="title"/>
          </p:nvPr>
        </p:nvSpPr>
        <p:spPr>
          <a:xfrm>
            <a:off x="838200" y="13233"/>
            <a:ext cx="10515600" cy="863970"/>
          </a:xfrm>
        </p:spPr>
        <p:txBody>
          <a:bodyPr/>
          <a:lstStyle/>
          <a:p>
            <a:r>
              <a:rPr lang="en-US" dirty="0"/>
              <a:t>Forecasting</a:t>
            </a:r>
          </a:p>
        </p:txBody>
      </p:sp>
      <p:sp>
        <p:nvSpPr>
          <p:cNvPr id="3" name="Content Placeholder 2">
            <a:extLst>
              <a:ext uri="{FF2B5EF4-FFF2-40B4-BE49-F238E27FC236}">
                <a16:creationId xmlns:a16="http://schemas.microsoft.com/office/drawing/2014/main" id="{C4AE314A-C135-D940-A753-AE6D830ECFE3}"/>
              </a:ext>
            </a:extLst>
          </p:cNvPr>
          <p:cNvSpPr>
            <a:spLocks noGrp="1"/>
          </p:cNvSpPr>
          <p:nvPr>
            <p:ph idx="1"/>
          </p:nvPr>
        </p:nvSpPr>
        <p:spPr>
          <a:xfrm>
            <a:off x="838200" y="793363"/>
            <a:ext cx="10515600" cy="742211"/>
          </a:xfrm>
        </p:spPr>
        <p:txBody>
          <a:bodyPr>
            <a:normAutofit lnSpcReduction="10000"/>
          </a:bodyPr>
          <a:lstStyle/>
          <a:p>
            <a:r>
              <a:rPr lang="en-US" sz="2400" dirty="0"/>
              <a:t>Using a trend line fitted to a time series plot to make predictions about future values is known as </a:t>
            </a:r>
            <a:r>
              <a:rPr lang="en-US" sz="2400" dirty="0">
                <a:solidFill>
                  <a:srgbClr val="FF0000"/>
                </a:solidFill>
              </a:rPr>
              <a:t>trend line forecasting</a:t>
            </a:r>
            <a:r>
              <a:rPr lang="en-US" sz="2400" dirty="0"/>
              <a:t>.</a:t>
            </a:r>
          </a:p>
        </p:txBody>
      </p:sp>
      <p:sp>
        <p:nvSpPr>
          <p:cNvPr id="8" name="Rectangle 7">
            <a:extLst>
              <a:ext uri="{FF2B5EF4-FFF2-40B4-BE49-F238E27FC236}">
                <a16:creationId xmlns:a16="http://schemas.microsoft.com/office/drawing/2014/main" id="{51326DB0-03AE-C04F-A125-8F2DBB030EBA}"/>
              </a:ext>
            </a:extLst>
          </p:cNvPr>
          <p:cNvSpPr/>
          <p:nvPr/>
        </p:nvSpPr>
        <p:spPr>
          <a:xfrm>
            <a:off x="2417515" y="2064647"/>
            <a:ext cx="6471067" cy="461665"/>
          </a:xfrm>
          <a:prstGeom prst="rect">
            <a:avLst/>
          </a:prstGeom>
        </p:spPr>
        <p:txBody>
          <a:bodyPr wrap="none">
            <a:spAutoFit/>
          </a:bodyPr>
          <a:lstStyle/>
          <a:p>
            <a:r>
              <a:rPr lang="en-AU" sz="2400" b="0" i="0" dirty="0">
                <a:solidFill>
                  <a:srgbClr val="009EC6"/>
                </a:solidFill>
                <a:effectLst/>
                <a:latin typeface="Abadi"/>
              </a:rPr>
              <a:t>Number of schools </a:t>
            </a:r>
            <a:r>
              <a:rPr lang="en-AU" sz="2400" b="0" i="0" u="none" strike="noStrike" dirty="0">
                <a:solidFill>
                  <a:srgbClr val="009EC6"/>
                </a:solidFill>
                <a:effectLst/>
                <a:latin typeface="Abadi"/>
              </a:rPr>
              <a:t>=2169−12.5×=2169−12.5×</a:t>
            </a:r>
            <a:r>
              <a:rPr lang="en-AU" sz="2400" b="0" i="0" dirty="0">
                <a:solidFill>
                  <a:srgbClr val="009EC6"/>
                </a:solidFill>
                <a:effectLst/>
                <a:latin typeface="Abadi"/>
              </a:rPr>
              <a:t> year</a:t>
            </a:r>
            <a:endParaRPr lang="en-US" sz="2400" dirty="0">
              <a:latin typeface="Abadi"/>
            </a:endParaRPr>
          </a:p>
        </p:txBody>
      </p:sp>
      <p:sp>
        <p:nvSpPr>
          <p:cNvPr id="9" name="Rectangle 8">
            <a:extLst>
              <a:ext uri="{FF2B5EF4-FFF2-40B4-BE49-F238E27FC236}">
                <a16:creationId xmlns:a16="http://schemas.microsoft.com/office/drawing/2014/main" id="{823743C8-444E-C34F-BAA1-B5A1518BA72C}"/>
              </a:ext>
            </a:extLst>
          </p:cNvPr>
          <p:cNvSpPr/>
          <p:nvPr/>
        </p:nvSpPr>
        <p:spPr>
          <a:xfrm>
            <a:off x="2743200" y="4001038"/>
            <a:ext cx="11219538" cy="1569660"/>
          </a:xfrm>
          <a:prstGeom prst="rect">
            <a:avLst/>
          </a:prstGeom>
        </p:spPr>
        <p:txBody>
          <a:bodyPr wrap="square">
            <a:spAutoFit/>
          </a:bodyPr>
          <a:lstStyle/>
          <a:p>
            <a:pPr marL="457200" indent="-457200">
              <a:buAutoNum type="arabicPlain" startAt="1981"/>
            </a:pPr>
            <a:r>
              <a:rPr lang="en-AU" sz="2400" dirty="0">
                <a:solidFill>
                  <a:srgbClr val="009EC6"/>
                </a:solidFill>
                <a:latin typeface="Open Sans" panose="020B0606030504020204"/>
              </a:rPr>
              <a:t>= year ‘1’, then 2015 = year ‘35’.</a:t>
            </a:r>
          </a:p>
          <a:p>
            <a:endParaRPr lang="en-AU" sz="2400" dirty="0">
              <a:solidFill>
                <a:srgbClr val="009EC6"/>
              </a:solidFill>
              <a:latin typeface="Open Sans" panose="020B0606030504020204"/>
            </a:endParaRPr>
          </a:p>
          <a:p>
            <a:r>
              <a:rPr lang="en-AU" sz="2400" dirty="0">
                <a:solidFill>
                  <a:srgbClr val="009EC6"/>
                </a:solidFill>
                <a:latin typeface="Open Sans" panose="020B0606030504020204"/>
              </a:rPr>
              <a:t>Number of schools=2169−12.5×year</a:t>
            </a:r>
          </a:p>
          <a:p>
            <a:r>
              <a:rPr lang="en-AU" sz="2400" dirty="0">
                <a:solidFill>
                  <a:srgbClr val="009EC6"/>
                </a:solidFill>
                <a:latin typeface="Open Sans" panose="020B0606030504020204"/>
              </a:rPr>
              <a:t>=2169−12.5×35≈1732 schools</a:t>
            </a:r>
            <a:endParaRPr lang="en-AU" sz="2400" b="0" i="0" dirty="0">
              <a:solidFill>
                <a:srgbClr val="009EC6"/>
              </a:solidFill>
              <a:effectLst/>
              <a:latin typeface="Open Sans" panose="020B0606030504020204"/>
            </a:endParaRPr>
          </a:p>
        </p:txBody>
      </p:sp>
      <p:sp>
        <p:nvSpPr>
          <p:cNvPr id="7" name="Rectangle 6">
            <a:extLst>
              <a:ext uri="{FF2B5EF4-FFF2-40B4-BE49-F238E27FC236}">
                <a16:creationId xmlns:a16="http://schemas.microsoft.com/office/drawing/2014/main" id="{E86CD68D-1E74-1F4A-A4AE-9709EF74DD66}"/>
              </a:ext>
            </a:extLst>
          </p:cNvPr>
          <p:cNvSpPr/>
          <p:nvPr/>
        </p:nvSpPr>
        <p:spPr>
          <a:xfrm>
            <a:off x="696692" y="2714512"/>
            <a:ext cx="11495308" cy="830997"/>
          </a:xfrm>
          <a:prstGeom prst="rect">
            <a:avLst/>
          </a:prstGeom>
        </p:spPr>
        <p:txBody>
          <a:bodyPr wrap="square">
            <a:spAutoFit/>
          </a:bodyPr>
          <a:lstStyle/>
          <a:p>
            <a:r>
              <a:rPr lang="en-AU" sz="2400" dirty="0">
                <a:solidFill>
                  <a:srgbClr val="000000"/>
                </a:solidFill>
                <a:latin typeface="Open Sans" panose="020B0606030504020204"/>
              </a:rPr>
              <a:t>How many government schools do we predict for Victoria in 2015 if the same decreasing trend continues? Give your answer correct to </a:t>
            </a:r>
            <a:r>
              <a:rPr lang="en-AU" sz="2400" dirty="0">
                <a:solidFill>
                  <a:srgbClr val="FF0000"/>
                </a:solidFill>
                <a:latin typeface="Open Sans" panose="020B0606030504020204"/>
              </a:rPr>
              <a:t>the nearest whole number</a:t>
            </a:r>
            <a:r>
              <a:rPr lang="en-AU" sz="2400" dirty="0">
                <a:solidFill>
                  <a:srgbClr val="000000"/>
                </a:solidFill>
                <a:latin typeface="Open Sans" panose="020B0606030504020204"/>
              </a:rPr>
              <a:t>.</a:t>
            </a:r>
            <a:endParaRPr lang="en-US" sz="2400" dirty="0"/>
          </a:p>
        </p:txBody>
      </p:sp>
    </p:spTree>
    <p:extLst>
      <p:ext uri="{BB962C8B-B14F-4D97-AF65-F5344CB8AC3E}">
        <p14:creationId xmlns:p14="http://schemas.microsoft.com/office/powerpoint/2010/main" val="1226738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p:bldP spid="9"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66B38-C5B0-1A4F-A4B5-DE5522FD0290}"/>
              </a:ext>
            </a:extLst>
          </p:cNvPr>
          <p:cNvSpPr>
            <a:spLocks noGrp="1"/>
          </p:cNvSpPr>
          <p:nvPr>
            <p:ph type="title"/>
          </p:nvPr>
        </p:nvSpPr>
        <p:spPr>
          <a:xfrm>
            <a:off x="838200" y="13233"/>
            <a:ext cx="10515600" cy="863970"/>
          </a:xfrm>
        </p:spPr>
        <p:txBody>
          <a:bodyPr/>
          <a:lstStyle/>
          <a:p>
            <a:r>
              <a:rPr lang="en-US" dirty="0"/>
              <a:t>Fitting a trend line (seasonality)</a:t>
            </a:r>
          </a:p>
        </p:txBody>
      </p:sp>
      <p:sp>
        <p:nvSpPr>
          <p:cNvPr id="3" name="Content Placeholder 2">
            <a:extLst>
              <a:ext uri="{FF2B5EF4-FFF2-40B4-BE49-F238E27FC236}">
                <a16:creationId xmlns:a16="http://schemas.microsoft.com/office/drawing/2014/main" id="{C4AE314A-C135-D940-A753-AE6D830ECFE3}"/>
              </a:ext>
            </a:extLst>
          </p:cNvPr>
          <p:cNvSpPr>
            <a:spLocks noGrp="1"/>
          </p:cNvSpPr>
          <p:nvPr>
            <p:ph idx="1"/>
          </p:nvPr>
        </p:nvSpPr>
        <p:spPr>
          <a:xfrm>
            <a:off x="838200" y="793363"/>
            <a:ext cx="10515600" cy="742211"/>
          </a:xfrm>
        </p:spPr>
        <p:txBody>
          <a:bodyPr>
            <a:normAutofit/>
          </a:bodyPr>
          <a:lstStyle/>
          <a:p>
            <a:r>
              <a:rPr lang="en-US" sz="2400" dirty="0"/>
              <a:t>The </a:t>
            </a:r>
            <a:r>
              <a:rPr lang="en-US" sz="2400" dirty="0" err="1"/>
              <a:t>deseasonalised</a:t>
            </a:r>
            <a:r>
              <a:rPr lang="en-US" sz="2400" dirty="0"/>
              <a:t> quarterly sales data from Mikki’s shop are shown below.</a:t>
            </a:r>
          </a:p>
        </p:txBody>
      </p:sp>
      <p:sp>
        <p:nvSpPr>
          <p:cNvPr id="7" name="Rectangle 6">
            <a:extLst>
              <a:ext uri="{FF2B5EF4-FFF2-40B4-BE49-F238E27FC236}">
                <a16:creationId xmlns:a16="http://schemas.microsoft.com/office/drawing/2014/main" id="{E86CD68D-1E74-1F4A-A4AE-9709EF74DD66}"/>
              </a:ext>
            </a:extLst>
          </p:cNvPr>
          <p:cNvSpPr/>
          <p:nvPr/>
        </p:nvSpPr>
        <p:spPr>
          <a:xfrm>
            <a:off x="1103093" y="2395297"/>
            <a:ext cx="5646051" cy="461665"/>
          </a:xfrm>
          <a:prstGeom prst="rect">
            <a:avLst/>
          </a:prstGeom>
        </p:spPr>
        <p:txBody>
          <a:bodyPr wrap="square">
            <a:spAutoFit/>
          </a:bodyPr>
          <a:lstStyle/>
          <a:p>
            <a:r>
              <a:rPr lang="en-AU" sz="2400" dirty="0">
                <a:solidFill>
                  <a:srgbClr val="000000"/>
                </a:solidFill>
                <a:latin typeface="Open Sans" panose="020B0606030504020204"/>
              </a:rPr>
              <a:t>Fit a trend line and interpret the slope.</a:t>
            </a:r>
            <a:endParaRPr lang="en-US" sz="2400" dirty="0"/>
          </a:p>
        </p:txBody>
      </p:sp>
      <p:pic>
        <p:nvPicPr>
          <p:cNvPr id="4" name="Picture 3">
            <a:extLst>
              <a:ext uri="{FF2B5EF4-FFF2-40B4-BE49-F238E27FC236}">
                <a16:creationId xmlns:a16="http://schemas.microsoft.com/office/drawing/2014/main" id="{FB2B8095-D123-A447-B4B8-66416027903A}"/>
              </a:ext>
            </a:extLst>
          </p:cNvPr>
          <p:cNvPicPr>
            <a:picLocks noChangeAspect="1"/>
          </p:cNvPicPr>
          <p:nvPr/>
        </p:nvPicPr>
        <p:blipFill>
          <a:blip r:embed="rId2"/>
          <a:stretch>
            <a:fillRect/>
          </a:stretch>
        </p:blipFill>
        <p:spPr>
          <a:xfrm>
            <a:off x="0" y="1295493"/>
            <a:ext cx="12192000" cy="1060174"/>
          </a:xfrm>
          <a:prstGeom prst="rect">
            <a:avLst/>
          </a:prstGeom>
        </p:spPr>
      </p:pic>
      <p:pic>
        <p:nvPicPr>
          <p:cNvPr id="5" name="Picture 4">
            <a:extLst>
              <a:ext uri="{FF2B5EF4-FFF2-40B4-BE49-F238E27FC236}">
                <a16:creationId xmlns:a16="http://schemas.microsoft.com/office/drawing/2014/main" id="{0E945DC8-CB6C-A146-938A-5891A384DC69}"/>
              </a:ext>
            </a:extLst>
          </p:cNvPr>
          <p:cNvPicPr>
            <a:picLocks noChangeAspect="1"/>
          </p:cNvPicPr>
          <p:nvPr/>
        </p:nvPicPr>
        <p:blipFill>
          <a:blip r:embed="rId3"/>
          <a:stretch>
            <a:fillRect/>
          </a:stretch>
        </p:blipFill>
        <p:spPr>
          <a:xfrm>
            <a:off x="838200" y="2905202"/>
            <a:ext cx="4790787" cy="3580883"/>
          </a:xfrm>
          <a:prstGeom prst="rect">
            <a:avLst/>
          </a:prstGeom>
        </p:spPr>
      </p:pic>
      <p:sp>
        <p:nvSpPr>
          <p:cNvPr id="6" name="Rectangle 5">
            <a:extLst>
              <a:ext uri="{FF2B5EF4-FFF2-40B4-BE49-F238E27FC236}">
                <a16:creationId xmlns:a16="http://schemas.microsoft.com/office/drawing/2014/main" id="{99623D3A-5021-1F45-90B8-2184D195BA6E}"/>
              </a:ext>
            </a:extLst>
          </p:cNvPr>
          <p:cNvSpPr/>
          <p:nvPr/>
        </p:nvSpPr>
        <p:spPr>
          <a:xfrm>
            <a:off x="6749144" y="3429000"/>
            <a:ext cx="4217437" cy="461665"/>
          </a:xfrm>
          <a:prstGeom prst="rect">
            <a:avLst/>
          </a:prstGeom>
        </p:spPr>
        <p:txBody>
          <a:bodyPr wrap="none">
            <a:spAutoFit/>
          </a:bodyPr>
          <a:lstStyle/>
          <a:p>
            <a:r>
              <a:rPr lang="en-AU" sz="2400" b="1" i="0" dirty="0">
                <a:solidFill>
                  <a:srgbClr val="009EC6"/>
                </a:solidFill>
                <a:effectLst/>
                <a:latin typeface="Open Sans" panose="020B0606030504020204"/>
              </a:rPr>
              <a:t>Sales </a:t>
            </a:r>
            <a:r>
              <a:rPr lang="en-AU" sz="2400" b="1" i="0" u="none" strike="noStrike" dirty="0">
                <a:solidFill>
                  <a:srgbClr val="009EC6"/>
                </a:solidFill>
                <a:effectLst/>
                <a:latin typeface="Open Sans" panose="020B0606030504020204"/>
              </a:rPr>
              <a:t>=838.0+32.1×</a:t>
            </a:r>
            <a:r>
              <a:rPr lang="en-AU" sz="2400" b="1" i="0" dirty="0">
                <a:solidFill>
                  <a:srgbClr val="009EC6"/>
                </a:solidFill>
                <a:effectLst/>
                <a:latin typeface="Open Sans" panose="020B0606030504020204"/>
              </a:rPr>
              <a:t> quarter</a:t>
            </a:r>
            <a:endParaRPr lang="en-US" sz="2400" b="1" dirty="0"/>
          </a:p>
        </p:txBody>
      </p:sp>
      <p:sp>
        <p:nvSpPr>
          <p:cNvPr id="10" name="Rectangle 9">
            <a:extLst>
              <a:ext uri="{FF2B5EF4-FFF2-40B4-BE49-F238E27FC236}">
                <a16:creationId xmlns:a16="http://schemas.microsoft.com/office/drawing/2014/main" id="{5D29F073-95BA-C442-A505-4772453F9DA0}"/>
              </a:ext>
            </a:extLst>
          </p:cNvPr>
          <p:cNvSpPr/>
          <p:nvPr/>
        </p:nvSpPr>
        <p:spPr>
          <a:xfrm>
            <a:off x="6213653" y="4524377"/>
            <a:ext cx="6096000" cy="1200329"/>
          </a:xfrm>
          <a:prstGeom prst="rect">
            <a:avLst/>
          </a:prstGeom>
        </p:spPr>
        <p:txBody>
          <a:bodyPr>
            <a:spAutoFit/>
          </a:bodyPr>
          <a:lstStyle/>
          <a:p>
            <a:r>
              <a:rPr lang="en-AU" sz="2400" b="1" i="0" dirty="0">
                <a:solidFill>
                  <a:srgbClr val="009EC6"/>
                </a:solidFill>
                <a:effectLst/>
                <a:latin typeface="Open Sans" panose="020B0606030504020204"/>
              </a:rPr>
              <a:t>Over the </a:t>
            </a:r>
            <a:r>
              <a:rPr lang="en-AU" sz="2400" b="1" i="0" u="none" strike="noStrike" dirty="0">
                <a:solidFill>
                  <a:srgbClr val="009EC6"/>
                </a:solidFill>
                <a:effectLst/>
                <a:latin typeface="Open Sans" panose="020B0606030504020204"/>
              </a:rPr>
              <a:t>3</a:t>
            </a:r>
            <a:r>
              <a:rPr lang="en-AU" sz="2400" b="1" i="0" dirty="0">
                <a:solidFill>
                  <a:srgbClr val="009EC6"/>
                </a:solidFill>
                <a:effectLst/>
                <a:latin typeface="Open Sans" panose="020B0606030504020204"/>
              </a:rPr>
              <a:t>-year period, sales at Mikki’s shop increased at an average rate of </a:t>
            </a:r>
            <a:r>
              <a:rPr lang="en-AU" sz="2400" b="1" i="0" u="none" strike="noStrike" dirty="0">
                <a:solidFill>
                  <a:srgbClr val="009EC6"/>
                </a:solidFill>
                <a:effectLst/>
                <a:latin typeface="Open Sans" panose="020B0606030504020204"/>
              </a:rPr>
              <a:t>32</a:t>
            </a:r>
            <a:r>
              <a:rPr lang="en-AU" sz="2400" b="1" i="0" dirty="0">
                <a:solidFill>
                  <a:srgbClr val="009EC6"/>
                </a:solidFill>
                <a:effectLst/>
                <a:latin typeface="Open Sans" panose="020B0606030504020204"/>
              </a:rPr>
              <a:t> sales per quarter.</a:t>
            </a:r>
            <a:endParaRPr lang="en-US" sz="2400" b="1" dirty="0"/>
          </a:p>
        </p:txBody>
      </p:sp>
    </p:spTree>
    <p:extLst>
      <p:ext uri="{BB962C8B-B14F-4D97-AF65-F5344CB8AC3E}">
        <p14:creationId xmlns:p14="http://schemas.microsoft.com/office/powerpoint/2010/main" val="3972266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P spid="6"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66B38-C5B0-1A4F-A4B5-DE5522FD0290}"/>
              </a:ext>
            </a:extLst>
          </p:cNvPr>
          <p:cNvSpPr>
            <a:spLocks noGrp="1"/>
          </p:cNvSpPr>
          <p:nvPr>
            <p:ph type="title"/>
          </p:nvPr>
        </p:nvSpPr>
        <p:spPr>
          <a:xfrm>
            <a:off x="838200" y="13233"/>
            <a:ext cx="10515600" cy="863970"/>
          </a:xfrm>
        </p:spPr>
        <p:txBody>
          <a:bodyPr>
            <a:normAutofit fontScale="90000"/>
          </a:bodyPr>
          <a:lstStyle/>
          <a:p>
            <a:r>
              <a:rPr lang="en-US" dirty="0"/>
              <a:t>Forecasting taking seasonality into account</a:t>
            </a:r>
          </a:p>
        </p:txBody>
      </p:sp>
      <p:sp>
        <p:nvSpPr>
          <p:cNvPr id="3" name="Content Placeholder 2">
            <a:extLst>
              <a:ext uri="{FF2B5EF4-FFF2-40B4-BE49-F238E27FC236}">
                <a16:creationId xmlns:a16="http://schemas.microsoft.com/office/drawing/2014/main" id="{C4AE314A-C135-D940-A753-AE6D830ECFE3}"/>
              </a:ext>
            </a:extLst>
          </p:cNvPr>
          <p:cNvSpPr>
            <a:spLocks noGrp="1"/>
          </p:cNvSpPr>
          <p:nvPr>
            <p:ph idx="1"/>
          </p:nvPr>
        </p:nvSpPr>
        <p:spPr>
          <a:xfrm>
            <a:off x="0" y="740698"/>
            <a:ext cx="12192000" cy="742211"/>
          </a:xfrm>
        </p:spPr>
        <p:txBody>
          <a:bodyPr>
            <a:normAutofit/>
          </a:bodyPr>
          <a:lstStyle/>
          <a:p>
            <a:r>
              <a:rPr lang="en-US" sz="2300" dirty="0"/>
              <a:t>When time series data is seasonal, it is usual to </a:t>
            </a:r>
            <a:r>
              <a:rPr lang="en-US" sz="2300" dirty="0" err="1"/>
              <a:t>deseasonalise</a:t>
            </a:r>
            <a:r>
              <a:rPr lang="en-US" sz="2300" dirty="0"/>
              <a:t> the data before fitting the trend line.</a:t>
            </a:r>
          </a:p>
        </p:txBody>
      </p:sp>
      <mc:AlternateContent xmlns:mc="http://schemas.openxmlformats.org/markup-compatibility/2006" xmlns:a14="http://schemas.microsoft.com/office/drawing/2010/main">
        <mc:Choice Requires="a14">
          <p:sp>
            <p:nvSpPr>
              <p:cNvPr id="7" name="Rectangle 6">
                <a:extLst>
                  <a:ext uri="{FF2B5EF4-FFF2-40B4-BE49-F238E27FC236}">
                    <a16:creationId xmlns:a16="http://schemas.microsoft.com/office/drawing/2014/main" id="{E86CD68D-1E74-1F4A-A4AE-9709EF74DD66}"/>
                  </a:ext>
                </a:extLst>
              </p:cNvPr>
              <p:cNvSpPr/>
              <p:nvPr/>
            </p:nvSpPr>
            <p:spPr>
              <a:xfrm>
                <a:off x="622299" y="1962935"/>
                <a:ext cx="11353800" cy="830997"/>
              </a:xfrm>
              <a:prstGeom prst="rect">
                <a:avLst/>
              </a:prstGeom>
            </p:spPr>
            <p:txBody>
              <a:bodyPr wrap="square">
                <a:spAutoFit/>
              </a:bodyPr>
              <a:lstStyle/>
              <a:p>
                <a:r>
                  <a:rPr lang="en-AU" sz="2400" dirty="0">
                    <a:solidFill>
                      <a:srgbClr val="000000"/>
                    </a:solidFill>
                    <a:latin typeface="Open Sans" panose="020B0606030504020204"/>
                  </a:rPr>
                  <a:t>Prediction = a </a:t>
                </a:r>
                <a:r>
                  <a:rPr lang="en-AU" sz="2400" dirty="0" err="1">
                    <a:solidFill>
                      <a:srgbClr val="000000"/>
                    </a:solidFill>
                    <a:latin typeface="Open Sans" panose="020B0606030504020204"/>
                  </a:rPr>
                  <a:t>deseasonalised</a:t>
                </a:r>
                <a:r>
                  <a:rPr lang="en-AU" sz="2400" dirty="0">
                    <a:solidFill>
                      <a:srgbClr val="000000"/>
                    </a:solidFill>
                    <a:latin typeface="Open Sans" panose="020B0606030504020204"/>
                  </a:rPr>
                  <a:t> value. </a:t>
                </a:r>
              </a:p>
              <a:p>
                <a:r>
                  <a:rPr lang="en-AU" sz="2400" dirty="0">
                    <a:solidFill>
                      <a:srgbClr val="000000"/>
                    </a:solidFill>
                    <a:latin typeface="Open Sans" panose="020B0606030504020204"/>
                  </a:rPr>
                  <a:t>This result must be </a:t>
                </a:r>
                <a:r>
                  <a:rPr lang="en-AU" sz="2400" dirty="0" err="1">
                    <a:solidFill>
                      <a:srgbClr val="000000"/>
                    </a:solidFill>
                    <a:latin typeface="Open Sans" panose="020B0606030504020204"/>
                  </a:rPr>
                  <a:t>reseasonalised</a:t>
                </a:r>
                <a:r>
                  <a:rPr lang="en-AU" sz="2400" dirty="0">
                    <a:solidFill>
                      <a:srgbClr val="000000"/>
                    </a:solidFill>
                    <a:latin typeface="Open Sans" panose="020B0606030504020204"/>
                  </a:rPr>
                  <a:t> by </a:t>
                </a:r>
                <a14:m>
                  <m:oMath xmlns:m="http://schemas.openxmlformats.org/officeDocument/2006/math">
                    <m:r>
                      <a:rPr lang="en-AU" sz="2400" i="1" dirty="0" smtClean="0">
                        <a:solidFill>
                          <a:srgbClr val="FF0000"/>
                        </a:solidFill>
                        <a:latin typeface="Cambria Math" panose="02040503050406030204" pitchFamily="18" charset="0"/>
                        <a:ea typeface="Cambria Math" panose="02040503050406030204" pitchFamily="18" charset="0"/>
                      </a:rPr>
                      <m:t>×</m:t>
                    </m:r>
                    <m:r>
                      <a:rPr lang="en-AU" sz="2400" b="0" i="1" dirty="0" smtClean="0">
                        <a:solidFill>
                          <a:srgbClr val="000000"/>
                        </a:solidFill>
                        <a:latin typeface="Cambria Math" panose="02040503050406030204" pitchFamily="18" charset="0"/>
                        <a:ea typeface="Cambria Math" panose="02040503050406030204" pitchFamily="18" charset="0"/>
                      </a:rPr>
                      <m:t> </m:t>
                    </m:r>
                  </m:oMath>
                </a14:m>
                <a:r>
                  <a:rPr lang="en-AU" sz="2400" dirty="0">
                    <a:solidFill>
                      <a:srgbClr val="000000"/>
                    </a:solidFill>
                    <a:latin typeface="Open Sans" panose="020B0606030504020204"/>
                  </a:rPr>
                  <a:t> </a:t>
                </a:r>
                <a:r>
                  <a:rPr lang="en-AU" sz="2400" dirty="0">
                    <a:solidFill>
                      <a:srgbClr val="FF0000"/>
                    </a:solidFill>
                    <a:latin typeface="Open Sans" panose="020B0606030504020204"/>
                  </a:rPr>
                  <a:t>S.I.</a:t>
                </a:r>
                <a:endParaRPr lang="en-US" sz="2400" dirty="0">
                  <a:solidFill>
                    <a:srgbClr val="FF0000"/>
                  </a:solidFill>
                </a:endParaRPr>
              </a:p>
            </p:txBody>
          </p:sp>
        </mc:Choice>
        <mc:Fallback xmlns="">
          <p:sp>
            <p:nvSpPr>
              <p:cNvPr id="7" name="Rectangle 6">
                <a:extLst>
                  <a:ext uri="{FF2B5EF4-FFF2-40B4-BE49-F238E27FC236}">
                    <a16:creationId xmlns:a16="http://schemas.microsoft.com/office/drawing/2014/main" id="{E86CD68D-1E74-1F4A-A4AE-9709EF74DD66}"/>
                  </a:ext>
                </a:extLst>
              </p:cNvPr>
              <p:cNvSpPr>
                <a:spLocks noRot="1" noChangeAspect="1" noMove="1" noResize="1" noEditPoints="1" noAdjustHandles="1" noChangeArrowheads="1" noChangeShapeType="1" noTextEdit="1"/>
              </p:cNvSpPr>
              <p:nvPr/>
            </p:nvSpPr>
            <p:spPr>
              <a:xfrm>
                <a:off x="622299" y="1962935"/>
                <a:ext cx="11353800" cy="830997"/>
              </a:xfrm>
              <a:prstGeom prst="rect">
                <a:avLst/>
              </a:prstGeom>
              <a:blipFill>
                <a:blip r:embed="rId2"/>
                <a:stretch>
                  <a:fillRect l="-781" t="-6061" b="-13636"/>
                </a:stretch>
              </a:blipFill>
            </p:spPr>
            <p:txBody>
              <a:bodyPr/>
              <a:lstStyle/>
              <a:p>
                <a:r>
                  <a:rPr lang="en-US">
                    <a:noFill/>
                  </a:rPr>
                  <a:t> </a:t>
                </a:r>
              </a:p>
            </p:txBody>
          </p:sp>
        </mc:Fallback>
      </mc:AlternateContent>
      <p:pic>
        <p:nvPicPr>
          <p:cNvPr id="4" name="Picture 3">
            <a:extLst>
              <a:ext uri="{FF2B5EF4-FFF2-40B4-BE49-F238E27FC236}">
                <a16:creationId xmlns:a16="http://schemas.microsoft.com/office/drawing/2014/main" id="{FB2B8095-D123-A447-B4B8-66416027903A}"/>
              </a:ext>
            </a:extLst>
          </p:cNvPr>
          <p:cNvPicPr>
            <a:picLocks noChangeAspect="1"/>
          </p:cNvPicPr>
          <p:nvPr/>
        </p:nvPicPr>
        <p:blipFill>
          <a:blip r:embed="rId3"/>
          <a:stretch>
            <a:fillRect/>
          </a:stretch>
        </p:blipFill>
        <p:spPr>
          <a:xfrm>
            <a:off x="1313543" y="1134977"/>
            <a:ext cx="9564914" cy="831732"/>
          </a:xfrm>
          <a:prstGeom prst="rect">
            <a:avLst/>
          </a:prstGeom>
        </p:spPr>
      </p:pic>
      <p:sp>
        <p:nvSpPr>
          <p:cNvPr id="6" name="Rectangle 5">
            <a:extLst>
              <a:ext uri="{FF2B5EF4-FFF2-40B4-BE49-F238E27FC236}">
                <a16:creationId xmlns:a16="http://schemas.microsoft.com/office/drawing/2014/main" id="{99623D3A-5021-1F45-90B8-2184D195BA6E}"/>
              </a:ext>
            </a:extLst>
          </p:cNvPr>
          <p:cNvSpPr/>
          <p:nvPr/>
        </p:nvSpPr>
        <p:spPr>
          <a:xfrm>
            <a:off x="3686630" y="2906310"/>
            <a:ext cx="4217437" cy="461665"/>
          </a:xfrm>
          <a:prstGeom prst="rect">
            <a:avLst/>
          </a:prstGeom>
        </p:spPr>
        <p:txBody>
          <a:bodyPr wrap="none">
            <a:spAutoFit/>
          </a:bodyPr>
          <a:lstStyle/>
          <a:p>
            <a:r>
              <a:rPr lang="en-AU" sz="2400" b="1" i="0" dirty="0">
                <a:solidFill>
                  <a:srgbClr val="009EC6"/>
                </a:solidFill>
                <a:effectLst/>
                <a:latin typeface="Open Sans" panose="020B0606030504020204"/>
              </a:rPr>
              <a:t>Sales </a:t>
            </a:r>
            <a:r>
              <a:rPr lang="en-AU" sz="2400" b="1" i="0" u="none" strike="noStrike" dirty="0">
                <a:solidFill>
                  <a:srgbClr val="009EC6"/>
                </a:solidFill>
                <a:effectLst/>
                <a:latin typeface="Open Sans" panose="020B0606030504020204"/>
              </a:rPr>
              <a:t>=838.0+32.1×</a:t>
            </a:r>
            <a:r>
              <a:rPr lang="en-AU" sz="2400" b="1" i="0" dirty="0">
                <a:solidFill>
                  <a:srgbClr val="009EC6"/>
                </a:solidFill>
                <a:effectLst/>
                <a:latin typeface="Open Sans" panose="020B0606030504020204"/>
              </a:rPr>
              <a:t> quarter</a:t>
            </a:r>
            <a:endParaRPr lang="en-US" sz="2400" b="1" dirty="0"/>
          </a:p>
        </p:txBody>
      </p:sp>
      <p:sp>
        <p:nvSpPr>
          <p:cNvPr id="8" name="Rectangle 7">
            <a:extLst>
              <a:ext uri="{FF2B5EF4-FFF2-40B4-BE49-F238E27FC236}">
                <a16:creationId xmlns:a16="http://schemas.microsoft.com/office/drawing/2014/main" id="{9037F573-9695-934F-AC3B-116B18705A8B}"/>
              </a:ext>
            </a:extLst>
          </p:cNvPr>
          <p:cNvSpPr/>
          <p:nvPr/>
        </p:nvSpPr>
        <p:spPr>
          <a:xfrm>
            <a:off x="116114" y="3332634"/>
            <a:ext cx="12075886" cy="830997"/>
          </a:xfrm>
          <a:prstGeom prst="rect">
            <a:avLst/>
          </a:prstGeom>
        </p:spPr>
        <p:txBody>
          <a:bodyPr wrap="square">
            <a:spAutoFit/>
          </a:bodyPr>
          <a:lstStyle/>
          <a:p>
            <a:r>
              <a:rPr lang="en-AU" sz="2400" dirty="0">
                <a:solidFill>
                  <a:srgbClr val="000000"/>
                </a:solidFill>
                <a:latin typeface="Open Sans" panose="020B0606030504020204"/>
              </a:rPr>
              <a:t>What sales do we predict for Mikki’s shop in the winter of year 4? (Because many items have to be ordered well in advance, retailers often need to make such decisions.)</a:t>
            </a:r>
            <a:endParaRPr lang="en-US" sz="2400" dirty="0"/>
          </a:p>
        </p:txBody>
      </p:sp>
      <p:sp>
        <p:nvSpPr>
          <p:cNvPr id="11" name="Rectangle 10">
            <a:extLst>
              <a:ext uri="{FF2B5EF4-FFF2-40B4-BE49-F238E27FC236}">
                <a16:creationId xmlns:a16="http://schemas.microsoft.com/office/drawing/2014/main" id="{277704B2-D381-6F4F-9F38-79EC6CB1AE82}"/>
              </a:ext>
            </a:extLst>
          </p:cNvPr>
          <p:cNvSpPr/>
          <p:nvPr/>
        </p:nvSpPr>
        <p:spPr>
          <a:xfrm>
            <a:off x="2380342" y="5333181"/>
            <a:ext cx="8665029" cy="1200329"/>
          </a:xfrm>
          <a:prstGeom prst="rect">
            <a:avLst/>
          </a:prstGeom>
        </p:spPr>
        <p:txBody>
          <a:bodyPr wrap="square">
            <a:spAutoFit/>
          </a:bodyPr>
          <a:lstStyle/>
          <a:p>
            <a:r>
              <a:rPr lang="en-AU" sz="2400" b="0" i="0" u="none" strike="noStrike" dirty="0">
                <a:solidFill>
                  <a:srgbClr val="009EC6"/>
                </a:solidFill>
                <a:effectLst/>
                <a:latin typeface="Abadi"/>
              </a:rPr>
              <a:t>Sales=838.0+32.1×quarter=838.0+32.1×15=1319.5</a:t>
            </a:r>
            <a:br>
              <a:rPr lang="en-AU" sz="2400" dirty="0">
                <a:latin typeface="Abadi"/>
              </a:rPr>
            </a:br>
            <a:r>
              <a:rPr lang="en-AU" sz="2400" b="0" i="0" dirty="0" err="1">
                <a:solidFill>
                  <a:srgbClr val="009EC6"/>
                </a:solidFill>
                <a:effectLst/>
                <a:latin typeface="Abadi"/>
              </a:rPr>
              <a:t>Deseasonalised</a:t>
            </a:r>
            <a:r>
              <a:rPr lang="en-AU" sz="2400" b="0" i="0" dirty="0">
                <a:solidFill>
                  <a:srgbClr val="009EC6"/>
                </a:solidFill>
                <a:effectLst/>
                <a:latin typeface="Abadi"/>
              </a:rPr>
              <a:t> sales prediction for winter of year </a:t>
            </a:r>
            <a:r>
              <a:rPr lang="en-AU" sz="2400" b="0" i="0" u="none" strike="noStrike" dirty="0">
                <a:solidFill>
                  <a:srgbClr val="009EC6"/>
                </a:solidFill>
                <a:effectLst/>
                <a:latin typeface="Abadi"/>
              </a:rPr>
              <a:t>4=1319.5</a:t>
            </a:r>
            <a:br>
              <a:rPr lang="en-AU" sz="2400" dirty="0">
                <a:latin typeface="Abadi"/>
              </a:rPr>
            </a:br>
            <a:endParaRPr lang="en-US" sz="2400" dirty="0">
              <a:latin typeface="Abadi"/>
            </a:endParaRPr>
          </a:p>
        </p:txBody>
      </p:sp>
      <p:pic>
        <p:nvPicPr>
          <p:cNvPr id="12" name="Picture 11">
            <a:extLst>
              <a:ext uri="{FF2B5EF4-FFF2-40B4-BE49-F238E27FC236}">
                <a16:creationId xmlns:a16="http://schemas.microsoft.com/office/drawing/2014/main" id="{63EAF80F-F1C4-D548-B6FA-8330D6683208}"/>
              </a:ext>
            </a:extLst>
          </p:cNvPr>
          <p:cNvPicPr>
            <a:picLocks noChangeAspect="1"/>
          </p:cNvPicPr>
          <p:nvPr/>
        </p:nvPicPr>
        <p:blipFill>
          <a:blip r:embed="rId4"/>
          <a:stretch>
            <a:fillRect/>
          </a:stretch>
        </p:blipFill>
        <p:spPr>
          <a:xfrm>
            <a:off x="7348764" y="2004507"/>
            <a:ext cx="4378780" cy="845721"/>
          </a:xfrm>
          <a:prstGeom prst="rect">
            <a:avLst/>
          </a:prstGeom>
        </p:spPr>
      </p:pic>
      <p:sp>
        <p:nvSpPr>
          <p:cNvPr id="13" name="Rectangle 12">
            <a:extLst>
              <a:ext uri="{FF2B5EF4-FFF2-40B4-BE49-F238E27FC236}">
                <a16:creationId xmlns:a16="http://schemas.microsoft.com/office/drawing/2014/main" id="{4A446654-673C-7C41-A788-CA70ABECC708}"/>
              </a:ext>
            </a:extLst>
          </p:cNvPr>
          <p:cNvSpPr/>
          <p:nvPr/>
        </p:nvSpPr>
        <p:spPr>
          <a:xfrm>
            <a:off x="2002970" y="6271472"/>
            <a:ext cx="9158515" cy="461665"/>
          </a:xfrm>
          <a:prstGeom prst="rect">
            <a:avLst/>
          </a:prstGeom>
        </p:spPr>
        <p:txBody>
          <a:bodyPr wrap="square">
            <a:spAutoFit/>
          </a:bodyPr>
          <a:lstStyle/>
          <a:p>
            <a:r>
              <a:rPr lang="en-AU" sz="2400" dirty="0">
                <a:solidFill>
                  <a:srgbClr val="009EC6"/>
                </a:solidFill>
                <a:latin typeface="Aldhabi"/>
              </a:rPr>
              <a:t>Seasonalised sales prediction for winter of year 4 =1319.5×1.30≈1715</a:t>
            </a:r>
            <a:endParaRPr lang="en-US" sz="2400" dirty="0">
              <a:latin typeface="Aldhabi"/>
            </a:endParaRPr>
          </a:p>
        </p:txBody>
      </p:sp>
      <p:graphicFrame>
        <p:nvGraphicFramePr>
          <p:cNvPr id="14" name="Table 14">
            <a:extLst>
              <a:ext uri="{FF2B5EF4-FFF2-40B4-BE49-F238E27FC236}">
                <a16:creationId xmlns:a16="http://schemas.microsoft.com/office/drawing/2014/main" id="{44034CC5-366E-334A-9121-DA4FEC1F6BBF}"/>
              </a:ext>
            </a:extLst>
          </p:cNvPr>
          <p:cNvGraphicFramePr>
            <a:graphicFrameLocks noGrp="1"/>
          </p:cNvGraphicFramePr>
          <p:nvPr>
            <p:extLst>
              <p:ext uri="{D42A27DB-BD31-4B8C-83A1-F6EECF244321}">
                <p14:modId xmlns:p14="http://schemas.microsoft.com/office/powerpoint/2010/main" val="3129991297"/>
              </p:ext>
            </p:extLst>
          </p:nvPr>
        </p:nvGraphicFramePr>
        <p:xfrm>
          <a:off x="215907" y="4199766"/>
          <a:ext cx="11760192" cy="1097280"/>
        </p:xfrm>
        <a:graphic>
          <a:graphicData uri="http://schemas.openxmlformats.org/drawingml/2006/table">
            <a:tbl>
              <a:tblPr firstRow="1" bandRow="1">
                <a:tableStyleId>{5C22544A-7EE6-4342-B048-85BDC9FD1C3A}</a:tableStyleId>
              </a:tblPr>
              <a:tblGrid>
                <a:gridCol w="691776">
                  <a:extLst>
                    <a:ext uri="{9D8B030D-6E8A-4147-A177-3AD203B41FA5}">
                      <a16:colId xmlns:a16="http://schemas.microsoft.com/office/drawing/2014/main" val="2998812880"/>
                    </a:ext>
                  </a:extLst>
                </a:gridCol>
                <a:gridCol w="691776">
                  <a:extLst>
                    <a:ext uri="{9D8B030D-6E8A-4147-A177-3AD203B41FA5}">
                      <a16:colId xmlns:a16="http://schemas.microsoft.com/office/drawing/2014/main" val="693630472"/>
                    </a:ext>
                  </a:extLst>
                </a:gridCol>
                <a:gridCol w="691776">
                  <a:extLst>
                    <a:ext uri="{9D8B030D-6E8A-4147-A177-3AD203B41FA5}">
                      <a16:colId xmlns:a16="http://schemas.microsoft.com/office/drawing/2014/main" val="939629192"/>
                    </a:ext>
                  </a:extLst>
                </a:gridCol>
                <a:gridCol w="691776">
                  <a:extLst>
                    <a:ext uri="{9D8B030D-6E8A-4147-A177-3AD203B41FA5}">
                      <a16:colId xmlns:a16="http://schemas.microsoft.com/office/drawing/2014/main" val="3759257258"/>
                    </a:ext>
                  </a:extLst>
                </a:gridCol>
                <a:gridCol w="691776">
                  <a:extLst>
                    <a:ext uri="{9D8B030D-6E8A-4147-A177-3AD203B41FA5}">
                      <a16:colId xmlns:a16="http://schemas.microsoft.com/office/drawing/2014/main" val="2261464758"/>
                    </a:ext>
                  </a:extLst>
                </a:gridCol>
                <a:gridCol w="691776">
                  <a:extLst>
                    <a:ext uri="{9D8B030D-6E8A-4147-A177-3AD203B41FA5}">
                      <a16:colId xmlns:a16="http://schemas.microsoft.com/office/drawing/2014/main" val="3444146698"/>
                    </a:ext>
                  </a:extLst>
                </a:gridCol>
                <a:gridCol w="691776">
                  <a:extLst>
                    <a:ext uri="{9D8B030D-6E8A-4147-A177-3AD203B41FA5}">
                      <a16:colId xmlns:a16="http://schemas.microsoft.com/office/drawing/2014/main" val="1332216398"/>
                    </a:ext>
                  </a:extLst>
                </a:gridCol>
                <a:gridCol w="691776">
                  <a:extLst>
                    <a:ext uri="{9D8B030D-6E8A-4147-A177-3AD203B41FA5}">
                      <a16:colId xmlns:a16="http://schemas.microsoft.com/office/drawing/2014/main" val="356870954"/>
                    </a:ext>
                  </a:extLst>
                </a:gridCol>
                <a:gridCol w="691776">
                  <a:extLst>
                    <a:ext uri="{9D8B030D-6E8A-4147-A177-3AD203B41FA5}">
                      <a16:colId xmlns:a16="http://schemas.microsoft.com/office/drawing/2014/main" val="1926308582"/>
                    </a:ext>
                  </a:extLst>
                </a:gridCol>
                <a:gridCol w="691776">
                  <a:extLst>
                    <a:ext uri="{9D8B030D-6E8A-4147-A177-3AD203B41FA5}">
                      <a16:colId xmlns:a16="http://schemas.microsoft.com/office/drawing/2014/main" val="3500018633"/>
                    </a:ext>
                  </a:extLst>
                </a:gridCol>
                <a:gridCol w="691776">
                  <a:extLst>
                    <a:ext uri="{9D8B030D-6E8A-4147-A177-3AD203B41FA5}">
                      <a16:colId xmlns:a16="http://schemas.microsoft.com/office/drawing/2014/main" val="3886321322"/>
                    </a:ext>
                  </a:extLst>
                </a:gridCol>
                <a:gridCol w="691776">
                  <a:extLst>
                    <a:ext uri="{9D8B030D-6E8A-4147-A177-3AD203B41FA5}">
                      <a16:colId xmlns:a16="http://schemas.microsoft.com/office/drawing/2014/main" val="1551762869"/>
                    </a:ext>
                  </a:extLst>
                </a:gridCol>
                <a:gridCol w="691776">
                  <a:extLst>
                    <a:ext uri="{9D8B030D-6E8A-4147-A177-3AD203B41FA5}">
                      <a16:colId xmlns:a16="http://schemas.microsoft.com/office/drawing/2014/main" val="1696259524"/>
                    </a:ext>
                  </a:extLst>
                </a:gridCol>
                <a:gridCol w="691776">
                  <a:extLst>
                    <a:ext uri="{9D8B030D-6E8A-4147-A177-3AD203B41FA5}">
                      <a16:colId xmlns:a16="http://schemas.microsoft.com/office/drawing/2014/main" val="3093129028"/>
                    </a:ext>
                  </a:extLst>
                </a:gridCol>
                <a:gridCol w="691776">
                  <a:extLst>
                    <a:ext uri="{9D8B030D-6E8A-4147-A177-3AD203B41FA5}">
                      <a16:colId xmlns:a16="http://schemas.microsoft.com/office/drawing/2014/main" val="2604086509"/>
                    </a:ext>
                  </a:extLst>
                </a:gridCol>
                <a:gridCol w="691776">
                  <a:extLst>
                    <a:ext uri="{9D8B030D-6E8A-4147-A177-3AD203B41FA5}">
                      <a16:colId xmlns:a16="http://schemas.microsoft.com/office/drawing/2014/main" val="189232201"/>
                    </a:ext>
                  </a:extLst>
                </a:gridCol>
                <a:gridCol w="691776">
                  <a:extLst>
                    <a:ext uri="{9D8B030D-6E8A-4147-A177-3AD203B41FA5}">
                      <a16:colId xmlns:a16="http://schemas.microsoft.com/office/drawing/2014/main" val="2851162289"/>
                    </a:ext>
                  </a:extLst>
                </a:gridCol>
              </a:tblGrid>
              <a:tr h="318328">
                <a:tc>
                  <a:txBody>
                    <a:bodyPr/>
                    <a:lstStyle/>
                    <a:p>
                      <a:r>
                        <a:rPr lang="en-US" sz="1000" dirty="0"/>
                        <a:t>Quarter</a:t>
                      </a:r>
                      <a:r>
                        <a:rPr lang="en-US" dirty="0"/>
                        <a:t> </a:t>
                      </a:r>
                    </a:p>
                  </a:txBody>
                  <a:tcPr/>
                </a:tc>
                <a:tc>
                  <a:txBody>
                    <a:bodyPr/>
                    <a:lstStyle/>
                    <a:p>
                      <a:r>
                        <a:rPr lang="en-US" dirty="0"/>
                        <a:t>1</a:t>
                      </a:r>
                    </a:p>
                  </a:txBody>
                  <a:tcPr/>
                </a:tc>
                <a:tc>
                  <a:txBody>
                    <a:bodyPr/>
                    <a:lstStyle/>
                    <a:p>
                      <a:r>
                        <a:rPr lang="en-US" dirty="0"/>
                        <a:t>2</a:t>
                      </a:r>
                    </a:p>
                  </a:txBody>
                  <a:tcPr/>
                </a:tc>
                <a:tc>
                  <a:txBody>
                    <a:bodyPr/>
                    <a:lstStyle/>
                    <a:p>
                      <a:r>
                        <a:rPr lang="en-US" dirty="0"/>
                        <a:t>3</a:t>
                      </a:r>
                    </a:p>
                  </a:txBody>
                  <a:tcPr/>
                </a:tc>
                <a:tc>
                  <a:txBody>
                    <a:bodyPr/>
                    <a:lstStyle/>
                    <a:p>
                      <a:r>
                        <a:rPr lang="en-US" dirty="0"/>
                        <a:t>4</a:t>
                      </a:r>
                    </a:p>
                  </a:txBody>
                  <a:tcPr/>
                </a:tc>
                <a:tc>
                  <a:txBody>
                    <a:bodyPr/>
                    <a:lstStyle/>
                    <a:p>
                      <a:r>
                        <a:rPr lang="en-US" dirty="0"/>
                        <a:t>5</a:t>
                      </a:r>
                    </a:p>
                  </a:txBody>
                  <a:tcPr/>
                </a:tc>
                <a:tc>
                  <a:txBody>
                    <a:bodyPr/>
                    <a:lstStyle/>
                    <a:p>
                      <a:r>
                        <a:rPr lang="en-US" dirty="0"/>
                        <a:t>6</a:t>
                      </a:r>
                    </a:p>
                  </a:txBody>
                  <a:tcPr/>
                </a:tc>
                <a:tc>
                  <a:txBody>
                    <a:bodyPr/>
                    <a:lstStyle/>
                    <a:p>
                      <a:r>
                        <a:rPr lang="en-US" dirty="0"/>
                        <a:t>7</a:t>
                      </a:r>
                    </a:p>
                  </a:txBody>
                  <a:tcPr/>
                </a:tc>
                <a:tc>
                  <a:txBody>
                    <a:bodyPr/>
                    <a:lstStyle/>
                    <a:p>
                      <a:r>
                        <a:rPr lang="en-US" dirty="0"/>
                        <a:t>8</a:t>
                      </a:r>
                    </a:p>
                  </a:txBody>
                  <a:tcPr/>
                </a:tc>
                <a:tc>
                  <a:txBody>
                    <a:bodyPr/>
                    <a:lstStyle/>
                    <a:p>
                      <a:r>
                        <a:rPr lang="en-US" dirty="0"/>
                        <a:t>9</a:t>
                      </a:r>
                    </a:p>
                  </a:txBody>
                  <a:tcPr/>
                </a:tc>
                <a:tc>
                  <a:txBody>
                    <a:bodyPr/>
                    <a:lstStyle/>
                    <a:p>
                      <a:r>
                        <a:rPr lang="en-US" dirty="0"/>
                        <a:t>10</a:t>
                      </a:r>
                    </a:p>
                  </a:txBody>
                  <a:tcPr/>
                </a:tc>
                <a:tc>
                  <a:txBody>
                    <a:bodyPr/>
                    <a:lstStyle/>
                    <a:p>
                      <a:r>
                        <a:rPr lang="en-US" dirty="0"/>
                        <a:t>11</a:t>
                      </a:r>
                    </a:p>
                  </a:txBody>
                  <a:tcPr/>
                </a:tc>
                <a:tc>
                  <a:txBody>
                    <a:bodyPr/>
                    <a:lstStyle/>
                    <a:p>
                      <a:r>
                        <a:rPr lang="en-US" dirty="0"/>
                        <a:t>12</a:t>
                      </a:r>
                    </a:p>
                  </a:txBody>
                  <a:tcPr/>
                </a:tc>
                <a:tc>
                  <a:txBody>
                    <a:bodyPr/>
                    <a:lstStyle/>
                    <a:p>
                      <a:r>
                        <a:rPr lang="en-US" dirty="0"/>
                        <a:t>13</a:t>
                      </a:r>
                    </a:p>
                  </a:txBody>
                  <a:tcPr/>
                </a:tc>
                <a:tc>
                  <a:txBody>
                    <a:bodyPr/>
                    <a:lstStyle/>
                    <a:p>
                      <a:r>
                        <a:rPr lang="en-US" dirty="0"/>
                        <a:t>14</a:t>
                      </a:r>
                    </a:p>
                  </a:txBody>
                  <a:tcPr/>
                </a:tc>
                <a:tc>
                  <a:txBody>
                    <a:bodyPr/>
                    <a:lstStyle/>
                    <a:p>
                      <a:r>
                        <a:rPr lang="en-US" dirty="0"/>
                        <a:t>15</a:t>
                      </a:r>
                    </a:p>
                  </a:txBody>
                  <a:tcPr/>
                </a:tc>
                <a:tc>
                  <a:txBody>
                    <a:bodyPr/>
                    <a:lstStyle/>
                    <a:p>
                      <a:r>
                        <a:rPr lang="en-US" dirty="0"/>
                        <a:t>16</a:t>
                      </a:r>
                    </a:p>
                  </a:txBody>
                  <a:tcPr/>
                </a:tc>
                <a:extLst>
                  <a:ext uri="{0D108BD9-81ED-4DB2-BD59-A6C34878D82A}">
                    <a16:rowId xmlns:a16="http://schemas.microsoft.com/office/drawing/2014/main" val="772488262"/>
                  </a:ext>
                </a:extLst>
              </a:tr>
              <a:tr h="318328">
                <a:tc>
                  <a:txBody>
                    <a:bodyPr/>
                    <a:lstStyle/>
                    <a:p>
                      <a:endParaRPr lang="en-US"/>
                    </a:p>
                  </a:txBody>
                  <a:tcPr/>
                </a:tc>
                <a:tc>
                  <a:txBody>
                    <a:bodyPr/>
                    <a:lstStyle/>
                    <a:p>
                      <a:r>
                        <a:rPr lang="en-US" sz="1100" dirty="0"/>
                        <a:t>Summer </a:t>
                      </a:r>
                    </a:p>
                  </a:txBody>
                  <a:tcPr/>
                </a:tc>
                <a:tc>
                  <a:txBody>
                    <a:bodyPr/>
                    <a:lstStyle/>
                    <a:p>
                      <a:r>
                        <a:rPr lang="en-US" sz="1100" dirty="0"/>
                        <a:t>Autumn </a:t>
                      </a:r>
                    </a:p>
                  </a:txBody>
                  <a:tcPr/>
                </a:tc>
                <a:tc>
                  <a:txBody>
                    <a:bodyPr/>
                    <a:lstStyle/>
                    <a:p>
                      <a:r>
                        <a:rPr lang="en-US" sz="1100" dirty="0"/>
                        <a:t>Winter </a:t>
                      </a:r>
                    </a:p>
                  </a:txBody>
                  <a:tcPr/>
                </a:tc>
                <a:tc>
                  <a:txBody>
                    <a:bodyPr/>
                    <a:lstStyle/>
                    <a:p>
                      <a:r>
                        <a:rPr lang="en-US" sz="1100" dirty="0"/>
                        <a:t>Spring </a:t>
                      </a:r>
                    </a:p>
                  </a:txBody>
                  <a:tcPr/>
                </a:tc>
                <a:tc>
                  <a:txBody>
                    <a:bodyPr/>
                    <a:lstStyle/>
                    <a:p>
                      <a:r>
                        <a:rPr lang="en-US" sz="1100" dirty="0"/>
                        <a:t>Summer </a:t>
                      </a:r>
                    </a:p>
                  </a:txBody>
                  <a:tcPr/>
                </a:tc>
                <a:tc>
                  <a:txBody>
                    <a:bodyPr/>
                    <a:lstStyle/>
                    <a:p>
                      <a:r>
                        <a:rPr lang="en-US" sz="1100" dirty="0"/>
                        <a:t>Autumn </a:t>
                      </a:r>
                    </a:p>
                  </a:txBody>
                  <a:tcPr/>
                </a:tc>
                <a:tc>
                  <a:txBody>
                    <a:bodyPr/>
                    <a:lstStyle/>
                    <a:p>
                      <a:r>
                        <a:rPr lang="en-US" sz="1100" dirty="0"/>
                        <a:t>Winter </a:t>
                      </a:r>
                    </a:p>
                  </a:txBody>
                  <a:tcPr/>
                </a:tc>
                <a:tc>
                  <a:txBody>
                    <a:bodyPr/>
                    <a:lstStyle/>
                    <a:p>
                      <a:r>
                        <a:rPr lang="en-US" sz="1100" dirty="0"/>
                        <a:t>Spring </a:t>
                      </a:r>
                    </a:p>
                  </a:txBody>
                  <a:tcPr/>
                </a:tc>
                <a:tc>
                  <a:txBody>
                    <a:bodyPr/>
                    <a:lstStyle/>
                    <a:p>
                      <a:r>
                        <a:rPr lang="en-US" sz="1100" dirty="0"/>
                        <a:t>Summer </a:t>
                      </a:r>
                    </a:p>
                  </a:txBody>
                  <a:tcPr/>
                </a:tc>
                <a:tc>
                  <a:txBody>
                    <a:bodyPr/>
                    <a:lstStyle/>
                    <a:p>
                      <a:r>
                        <a:rPr lang="en-US" sz="1100" dirty="0"/>
                        <a:t>Autumn </a:t>
                      </a:r>
                    </a:p>
                  </a:txBody>
                  <a:tcPr/>
                </a:tc>
                <a:tc>
                  <a:txBody>
                    <a:bodyPr/>
                    <a:lstStyle/>
                    <a:p>
                      <a:r>
                        <a:rPr lang="en-US" sz="1100" dirty="0"/>
                        <a:t>Winter </a:t>
                      </a:r>
                    </a:p>
                  </a:txBody>
                  <a:tcPr/>
                </a:tc>
                <a:tc>
                  <a:txBody>
                    <a:bodyPr/>
                    <a:lstStyle/>
                    <a:p>
                      <a:r>
                        <a:rPr lang="en-US" sz="1100" dirty="0"/>
                        <a:t>Spring </a:t>
                      </a:r>
                    </a:p>
                  </a:txBody>
                  <a:tcPr/>
                </a:tc>
                <a:tc>
                  <a:txBody>
                    <a:bodyPr/>
                    <a:lstStyle/>
                    <a:p>
                      <a:r>
                        <a:rPr lang="en-US" sz="1100" dirty="0"/>
                        <a:t>Summer </a:t>
                      </a:r>
                    </a:p>
                  </a:txBody>
                  <a:tcPr/>
                </a:tc>
                <a:tc>
                  <a:txBody>
                    <a:bodyPr/>
                    <a:lstStyle/>
                    <a:p>
                      <a:r>
                        <a:rPr lang="en-US" sz="1100" dirty="0"/>
                        <a:t>Autumn </a:t>
                      </a:r>
                    </a:p>
                  </a:txBody>
                  <a:tcPr/>
                </a:tc>
                <a:tc>
                  <a:txBody>
                    <a:bodyPr/>
                    <a:lstStyle/>
                    <a:p>
                      <a:r>
                        <a:rPr lang="en-US" sz="1100" dirty="0">
                          <a:solidFill>
                            <a:srgbClr val="FF0000"/>
                          </a:solidFill>
                        </a:rPr>
                        <a:t>Winter </a:t>
                      </a:r>
                    </a:p>
                  </a:txBody>
                  <a:tcPr/>
                </a:tc>
                <a:tc>
                  <a:txBody>
                    <a:bodyPr/>
                    <a:lstStyle/>
                    <a:p>
                      <a:r>
                        <a:rPr lang="en-US" sz="1100" dirty="0"/>
                        <a:t>Spring </a:t>
                      </a:r>
                    </a:p>
                  </a:txBody>
                  <a:tcPr/>
                </a:tc>
                <a:extLst>
                  <a:ext uri="{0D108BD9-81ED-4DB2-BD59-A6C34878D82A}">
                    <a16:rowId xmlns:a16="http://schemas.microsoft.com/office/drawing/2014/main" val="3447618269"/>
                  </a:ext>
                </a:extLst>
              </a:tr>
              <a:tr h="318328">
                <a:tc>
                  <a:txBody>
                    <a:bodyPr/>
                    <a:lstStyle/>
                    <a:p>
                      <a:endParaRPr lang="en-US"/>
                    </a:p>
                  </a:txBody>
                  <a:tcPr/>
                </a:tc>
                <a:tc gridSpan="4">
                  <a:txBody>
                    <a:bodyPr/>
                    <a:lstStyle/>
                    <a:p>
                      <a:r>
                        <a:rPr lang="en-US" dirty="0"/>
                        <a:t>Year 1</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gridSpan="4">
                  <a:txBody>
                    <a:bodyPr/>
                    <a:lstStyle/>
                    <a:p>
                      <a:r>
                        <a:rPr lang="en-US" dirty="0"/>
                        <a:t>Year 2</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gridSpan="4">
                  <a:txBody>
                    <a:bodyPr/>
                    <a:lstStyle/>
                    <a:p>
                      <a:r>
                        <a:rPr lang="en-US" dirty="0"/>
                        <a:t>Year 3</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gridSpan="4">
                  <a:txBody>
                    <a:bodyPr/>
                    <a:lstStyle/>
                    <a:p>
                      <a:r>
                        <a:rPr lang="en-US" dirty="0"/>
                        <a:t>Year 4</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806111701"/>
                  </a:ext>
                </a:extLst>
              </a:tr>
            </a:tbl>
          </a:graphicData>
        </a:graphic>
      </p:graphicFrame>
    </p:spTree>
    <p:extLst>
      <p:ext uri="{BB962C8B-B14F-4D97-AF65-F5344CB8AC3E}">
        <p14:creationId xmlns:p14="http://schemas.microsoft.com/office/powerpoint/2010/main" val="4281164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P spid="6" grpId="0"/>
      <p:bldP spid="8" grpId="0"/>
      <p:bldP spid="11"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2B7D081-E0A2-F787-FFB5-8CA45C8A7A52}"/>
              </a:ext>
            </a:extLst>
          </p:cNvPr>
          <p:cNvPicPr>
            <a:picLocks noChangeAspect="1"/>
          </p:cNvPicPr>
          <p:nvPr/>
        </p:nvPicPr>
        <p:blipFill>
          <a:blip r:embed="rId2"/>
          <a:stretch>
            <a:fillRect/>
          </a:stretch>
        </p:blipFill>
        <p:spPr>
          <a:xfrm>
            <a:off x="0" y="1455753"/>
            <a:ext cx="12192000" cy="3946494"/>
          </a:xfrm>
          <a:prstGeom prst="rect">
            <a:avLst/>
          </a:prstGeom>
        </p:spPr>
      </p:pic>
      <p:pic>
        <p:nvPicPr>
          <p:cNvPr id="7" name="Picture 6">
            <a:extLst>
              <a:ext uri="{FF2B5EF4-FFF2-40B4-BE49-F238E27FC236}">
                <a16:creationId xmlns:a16="http://schemas.microsoft.com/office/drawing/2014/main" id="{03F62D02-1C7A-0B92-C3AC-D16060C598A3}"/>
              </a:ext>
            </a:extLst>
          </p:cNvPr>
          <p:cNvPicPr>
            <a:picLocks noChangeAspect="1"/>
          </p:cNvPicPr>
          <p:nvPr/>
        </p:nvPicPr>
        <p:blipFill>
          <a:blip r:embed="rId3"/>
          <a:stretch>
            <a:fillRect/>
          </a:stretch>
        </p:blipFill>
        <p:spPr>
          <a:xfrm>
            <a:off x="3926915" y="5546626"/>
            <a:ext cx="4338170" cy="1094806"/>
          </a:xfrm>
          <a:prstGeom prst="rect">
            <a:avLst/>
          </a:prstGeom>
        </p:spPr>
      </p:pic>
    </p:spTree>
    <p:extLst>
      <p:ext uri="{BB962C8B-B14F-4D97-AF65-F5344CB8AC3E}">
        <p14:creationId xmlns:p14="http://schemas.microsoft.com/office/powerpoint/2010/main" val="3004436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EACFB9E-7421-1D50-F2CD-039C21FE24BF}"/>
              </a:ext>
            </a:extLst>
          </p:cNvPr>
          <p:cNvPicPr>
            <a:picLocks noChangeAspect="1"/>
          </p:cNvPicPr>
          <p:nvPr/>
        </p:nvPicPr>
        <p:blipFill>
          <a:blip r:embed="rId3"/>
          <a:stretch>
            <a:fillRect/>
          </a:stretch>
        </p:blipFill>
        <p:spPr>
          <a:xfrm>
            <a:off x="0" y="0"/>
            <a:ext cx="12192000" cy="6858000"/>
          </a:xfrm>
          <a:prstGeom prst="rect">
            <a:avLst/>
          </a:prstGeom>
        </p:spPr>
      </p:pic>
      <p:sp>
        <p:nvSpPr>
          <p:cNvPr id="3" name="Content Placeholder 2">
            <a:extLst>
              <a:ext uri="{FF2B5EF4-FFF2-40B4-BE49-F238E27FC236}">
                <a16:creationId xmlns:a16="http://schemas.microsoft.com/office/drawing/2014/main" id="{1DA955F4-EB0D-BB83-7BE7-02CCE7B68D0D}"/>
              </a:ext>
            </a:extLst>
          </p:cNvPr>
          <p:cNvSpPr>
            <a:spLocks noGrp="1"/>
          </p:cNvSpPr>
          <p:nvPr>
            <p:ph idx="1"/>
          </p:nvPr>
        </p:nvSpPr>
        <p:spPr>
          <a:xfrm>
            <a:off x="-3" y="10887"/>
            <a:ext cx="4158345" cy="6857999"/>
          </a:xfrm>
          <a:ln/>
        </p:spPr>
        <p:style>
          <a:lnRef idx="2">
            <a:schemeClr val="accent2"/>
          </a:lnRef>
          <a:fillRef idx="1">
            <a:schemeClr val="lt1"/>
          </a:fillRef>
          <a:effectRef idx="0">
            <a:schemeClr val="accent2"/>
          </a:effectRef>
          <a:fontRef idx="minor">
            <a:schemeClr val="dk1"/>
          </a:fontRef>
        </p:style>
        <p:txBody>
          <a:bodyPr>
            <a:noAutofit/>
          </a:bodyPr>
          <a:lstStyle/>
          <a:p>
            <a:pPr marL="0" indent="0">
              <a:lnSpc>
                <a:spcPct val="100000"/>
              </a:lnSpc>
              <a:spcBef>
                <a:spcPts val="0"/>
              </a:spcBef>
              <a:buNone/>
            </a:pPr>
            <a:r>
              <a:rPr lang="en-AU" sz="2000" dirty="0">
                <a:solidFill>
                  <a:srgbClr val="C00000"/>
                </a:solidFill>
              </a:rPr>
              <a:t>4E: Trendlines and forecasting</a:t>
            </a:r>
          </a:p>
          <a:p>
            <a:pPr>
              <a:lnSpc>
                <a:spcPct val="100000"/>
              </a:lnSpc>
              <a:spcBef>
                <a:spcPts val="0"/>
              </a:spcBef>
            </a:pPr>
            <a:r>
              <a:rPr lang="en-AU" sz="2000" dirty="0">
                <a:solidFill>
                  <a:schemeClr val="tx1"/>
                </a:solidFill>
              </a:rPr>
              <a:t>trend lines can be fitted to time series plots if there appears to be an </a:t>
            </a:r>
            <a:r>
              <a:rPr lang="en-AU" sz="2000" u="sng" dirty="0">
                <a:solidFill>
                  <a:schemeClr val="tx1"/>
                </a:solidFill>
              </a:rPr>
              <a:t>increasing</a:t>
            </a:r>
            <a:r>
              <a:rPr lang="en-AU" sz="2000" dirty="0">
                <a:solidFill>
                  <a:schemeClr val="tx1"/>
                </a:solidFill>
              </a:rPr>
              <a:t> or </a:t>
            </a:r>
            <a:r>
              <a:rPr lang="en-AU" sz="2000" u="sng" dirty="0">
                <a:solidFill>
                  <a:schemeClr val="tx1"/>
                </a:solidFill>
              </a:rPr>
              <a:t>decreasing</a:t>
            </a:r>
            <a:r>
              <a:rPr lang="en-AU" sz="2000" dirty="0">
                <a:solidFill>
                  <a:schemeClr val="tx1"/>
                </a:solidFill>
              </a:rPr>
              <a:t> </a:t>
            </a:r>
            <a:r>
              <a:rPr lang="en-AU" sz="2000" u="sng" dirty="0">
                <a:solidFill>
                  <a:schemeClr val="tx1"/>
                </a:solidFill>
              </a:rPr>
              <a:t>trend</a:t>
            </a:r>
            <a:r>
              <a:rPr lang="en-AU" sz="2000" dirty="0">
                <a:solidFill>
                  <a:schemeClr val="tx1"/>
                </a:solidFill>
              </a:rPr>
              <a:t>.</a:t>
            </a:r>
          </a:p>
          <a:p>
            <a:pPr marL="0" indent="0">
              <a:lnSpc>
                <a:spcPct val="100000"/>
              </a:lnSpc>
              <a:spcBef>
                <a:spcPts val="0"/>
              </a:spcBef>
              <a:buNone/>
            </a:pPr>
            <a:r>
              <a:rPr lang="en-AU" sz="2000" dirty="0">
                <a:solidFill>
                  <a:schemeClr val="tx1"/>
                </a:solidFill>
              </a:rPr>
              <a:t>→ the LSRL is used</a:t>
            </a:r>
          </a:p>
          <a:p>
            <a:pPr>
              <a:lnSpc>
                <a:spcPct val="100000"/>
              </a:lnSpc>
              <a:spcBef>
                <a:spcPts val="0"/>
              </a:spcBef>
            </a:pPr>
            <a:r>
              <a:rPr lang="en-AU" sz="2000" dirty="0">
                <a:solidFill>
                  <a:schemeClr val="tx1"/>
                </a:solidFill>
              </a:rPr>
              <a:t>if </a:t>
            </a:r>
            <a:r>
              <a:rPr lang="en-AU" sz="2000" u="sng" dirty="0">
                <a:solidFill>
                  <a:schemeClr val="tx1"/>
                </a:solidFill>
              </a:rPr>
              <a:t>seasonality</a:t>
            </a:r>
            <a:r>
              <a:rPr lang="en-AU" sz="2000" dirty="0">
                <a:solidFill>
                  <a:schemeClr val="tx1"/>
                </a:solidFill>
              </a:rPr>
              <a:t> is present, data needs to be deseasonalised first before fitting the LSRL</a:t>
            </a:r>
          </a:p>
          <a:p>
            <a:pPr>
              <a:lnSpc>
                <a:spcPct val="100000"/>
              </a:lnSpc>
              <a:spcBef>
                <a:spcPts val="0"/>
              </a:spcBef>
            </a:pPr>
            <a:r>
              <a:rPr lang="en-AU" sz="2000" u="sng" dirty="0">
                <a:solidFill>
                  <a:schemeClr val="tx1"/>
                </a:solidFill>
              </a:rPr>
              <a:t>forecasting</a:t>
            </a:r>
            <a:r>
              <a:rPr lang="en-AU" sz="2000" dirty="0">
                <a:solidFill>
                  <a:schemeClr val="tx1"/>
                </a:solidFill>
              </a:rPr>
              <a:t>: making a prediction for the future</a:t>
            </a:r>
          </a:p>
          <a:p>
            <a:pPr marL="0" indent="0">
              <a:lnSpc>
                <a:spcPct val="100000"/>
              </a:lnSpc>
              <a:spcBef>
                <a:spcPts val="0"/>
              </a:spcBef>
              <a:buNone/>
            </a:pPr>
            <a:r>
              <a:rPr lang="en-AU" sz="2000" dirty="0">
                <a:solidFill>
                  <a:schemeClr val="tx1"/>
                </a:solidFill>
              </a:rPr>
              <a:t>→ you need to </a:t>
            </a:r>
            <a:r>
              <a:rPr lang="en-AU" sz="2000" u="sng" dirty="0">
                <a:solidFill>
                  <a:schemeClr val="tx1"/>
                </a:solidFill>
              </a:rPr>
              <a:t>re-seasonalise</a:t>
            </a:r>
            <a:r>
              <a:rPr lang="en-AU" sz="2000" dirty="0">
                <a:solidFill>
                  <a:schemeClr val="tx1"/>
                </a:solidFill>
              </a:rPr>
              <a:t> the value if the prediction was made from a deseasonalised LSRL.</a:t>
            </a:r>
          </a:p>
          <a:p>
            <a:pPr marL="0" indent="0">
              <a:lnSpc>
                <a:spcPct val="100000"/>
              </a:lnSpc>
              <a:spcBef>
                <a:spcPts val="0"/>
              </a:spcBef>
              <a:buNone/>
            </a:pPr>
            <a:endParaRPr lang="en-AU" sz="2000" dirty="0">
              <a:solidFill>
                <a:srgbClr val="C00000"/>
              </a:solidFill>
            </a:endParaRPr>
          </a:p>
          <a:p>
            <a:pPr marL="0" indent="0">
              <a:lnSpc>
                <a:spcPct val="100000"/>
              </a:lnSpc>
              <a:spcBef>
                <a:spcPts val="0"/>
              </a:spcBef>
              <a:buNone/>
            </a:pPr>
            <a:r>
              <a:rPr lang="en-AU" sz="2000" dirty="0">
                <a:solidFill>
                  <a:srgbClr val="C00000"/>
                </a:solidFill>
              </a:rPr>
              <a:t>example: the following sales are from a ski hire shop</a:t>
            </a:r>
          </a:p>
          <a:p>
            <a:pPr marL="0" indent="0">
              <a:lnSpc>
                <a:spcPct val="100000"/>
              </a:lnSpc>
              <a:spcBef>
                <a:spcPts val="0"/>
              </a:spcBef>
              <a:buNone/>
            </a:pPr>
            <a:r>
              <a:rPr lang="en-AU" sz="2000" dirty="0">
                <a:solidFill>
                  <a:srgbClr val="C00000"/>
                </a:solidFill>
              </a:rPr>
              <a:t>	 </a:t>
            </a:r>
          </a:p>
          <a:p>
            <a:pPr marL="0" indent="0">
              <a:lnSpc>
                <a:spcPct val="100000"/>
              </a:lnSpc>
              <a:spcBef>
                <a:spcPts val="0"/>
              </a:spcBef>
              <a:buNone/>
            </a:pPr>
            <a:endParaRPr lang="en-AU" sz="2000" dirty="0">
              <a:solidFill>
                <a:srgbClr val="C00000"/>
              </a:solidFill>
            </a:endParaRPr>
          </a:p>
          <a:p>
            <a:pPr marL="0" indent="0">
              <a:lnSpc>
                <a:spcPct val="100000"/>
              </a:lnSpc>
              <a:spcBef>
                <a:spcPts val="0"/>
              </a:spcBef>
              <a:buNone/>
            </a:pPr>
            <a:endParaRPr lang="en-AU" sz="2000" dirty="0">
              <a:solidFill>
                <a:srgbClr val="C00000"/>
              </a:solidFill>
            </a:endParaRPr>
          </a:p>
          <a:p>
            <a:pPr marL="72000" indent="0" algn="r">
              <a:lnSpc>
                <a:spcPct val="100000"/>
              </a:lnSpc>
              <a:spcBef>
                <a:spcPts val="0"/>
              </a:spcBef>
              <a:buNone/>
            </a:pPr>
            <a:endParaRPr lang="en-AU" sz="2000" dirty="0"/>
          </a:p>
          <a:p>
            <a:pPr marL="0" lvl="0" indent="0">
              <a:lnSpc>
                <a:spcPct val="100000"/>
              </a:lnSpc>
              <a:spcBef>
                <a:spcPts val="0"/>
              </a:spcBef>
              <a:buNone/>
            </a:pPr>
            <a:endParaRPr lang="en-AU" sz="2000" dirty="0">
              <a:solidFill>
                <a:srgbClr val="0070C0"/>
              </a:solidFill>
            </a:endParaRPr>
          </a:p>
          <a:p>
            <a:pPr marL="72000" indent="0">
              <a:lnSpc>
                <a:spcPct val="100000"/>
              </a:lnSpc>
              <a:spcBef>
                <a:spcPts val="0"/>
              </a:spcBef>
              <a:buNone/>
            </a:pPr>
            <a:endParaRPr lang="en-AU" sz="2000" dirty="0">
              <a:solidFill>
                <a:srgbClr val="0070C0"/>
              </a:solidFill>
            </a:endParaRPr>
          </a:p>
        </p:txBody>
      </p:sp>
      <p:sp>
        <p:nvSpPr>
          <p:cNvPr id="4" name="Content Placeholder 2">
            <a:extLst>
              <a:ext uri="{FF2B5EF4-FFF2-40B4-BE49-F238E27FC236}">
                <a16:creationId xmlns:a16="http://schemas.microsoft.com/office/drawing/2014/main" id="{5DD2BC70-E670-0B41-52A6-33323044483F}"/>
              </a:ext>
            </a:extLst>
          </p:cNvPr>
          <p:cNvSpPr txBox="1">
            <a:spLocks/>
          </p:cNvSpPr>
          <p:nvPr/>
        </p:nvSpPr>
        <p:spPr>
          <a:xfrm>
            <a:off x="4158343" y="-10885"/>
            <a:ext cx="4013384" cy="6857999"/>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endParaRPr lang="en-AU" sz="2000" dirty="0">
              <a:solidFill>
                <a:srgbClr val="C00000"/>
              </a:solidFill>
            </a:endParaRPr>
          </a:p>
          <a:p>
            <a:pPr marL="0" indent="0">
              <a:spcBef>
                <a:spcPts val="0"/>
              </a:spcBef>
              <a:buNone/>
            </a:pPr>
            <a:endParaRPr lang="en-AU" sz="2000" dirty="0">
              <a:solidFill>
                <a:srgbClr val="C00000"/>
              </a:solidFill>
            </a:endParaRPr>
          </a:p>
          <a:p>
            <a:pPr marL="0" indent="0">
              <a:spcBef>
                <a:spcPts val="0"/>
              </a:spcBef>
              <a:buNone/>
            </a:pPr>
            <a:endParaRPr lang="en-AU" sz="2000" dirty="0">
              <a:solidFill>
                <a:srgbClr val="C00000"/>
              </a:solidFill>
            </a:endParaRPr>
          </a:p>
          <a:p>
            <a:pPr marL="0" indent="0">
              <a:spcBef>
                <a:spcPts val="0"/>
              </a:spcBef>
              <a:buNone/>
            </a:pPr>
            <a:endParaRPr lang="en-AU" sz="2000" dirty="0">
              <a:solidFill>
                <a:srgbClr val="C00000"/>
              </a:solidFill>
            </a:endParaRPr>
          </a:p>
          <a:p>
            <a:pPr marL="0" indent="0">
              <a:spcBef>
                <a:spcPts val="0"/>
              </a:spcBef>
              <a:buNone/>
            </a:pPr>
            <a:endParaRPr lang="en-AU" sz="2000" dirty="0">
              <a:solidFill>
                <a:srgbClr val="C00000"/>
              </a:solidFill>
            </a:endParaRPr>
          </a:p>
          <a:p>
            <a:pPr marL="0" indent="0">
              <a:spcBef>
                <a:spcPts val="0"/>
              </a:spcBef>
              <a:buNone/>
            </a:pPr>
            <a:endParaRPr lang="en-AU" sz="2000" dirty="0">
              <a:solidFill>
                <a:srgbClr val="C00000"/>
              </a:solidFill>
            </a:endParaRPr>
          </a:p>
          <a:p>
            <a:pPr marL="0" indent="0">
              <a:spcBef>
                <a:spcPts val="0"/>
              </a:spcBef>
              <a:buNone/>
            </a:pPr>
            <a:endParaRPr lang="en-AU" sz="2000" dirty="0">
              <a:solidFill>
                <a:srgbClr val="C00000"/>
              </a:solidFill>
            </a:endParaRPr>
          </a:p>
          <a:p>
            <a:pPr marL="0" indent="0">
              <a:spcBef>
                <a:spcPts val="0"/>
              </a:spcBef>
              <a:buNone/>
            </a:pPr>
            <a:r>
              <a:rPr lang="en-AU" sz="2000" dirty="0">
                <a:solidFill>
                  <a:srgbClr val="C00000"/>
                </a:solidFill>
              </a:rPr>
              <a:t>seasonality present → need to deseasonalise</a:t>
            </a:r>
          </a:p>
          <a:p>
            <a:pPr marL="0" indent="0">
              <a:spcBef>
                <a:spcPts val="0"/>
              </a:spcBef>
              <a:buNone/>
            </a:pPr>
            <a:endParaRPr lang="en-AU" sz="2000" dirty="0">
              <a:solidFill>
                <a:srgbClr val="C00000"/>
              </a:solidFill>
            </a:endParaRPr>
          </a:p>
          <a:p>
            <a:pPr marL="0" indent="0">
              <a:spcBef>
                <a:spcPts val="0"/>
              </a:spcBef>
              <a:buNone/>
            </a:pPr>
            <a:r>
              <a:rPr lang="en-AU" sz="2000" dirty="0">
                <a:solidFill>
                  <a:srgbClr val="C00000"/>
                </a:solidFill>
              </a:rPr>
              <a:t>1) determine the average SI for each season:</a:t>
            </a:r>
          </a:p>
          <a:p>
            <a:pPr marL="0" indent="0">
              <a:spcBef>
                <a:spcPts val="0"/>
              </a:spcBef>
              <a:buNone/>
            </a:pPr>
            <a:endParaRPr lang="en-AU" sz="2000" dirty="0">
              <a:solidFill>
                <a:srgbClr val="C00000"/>
              </a:solidFill>
            </a:endParaRPr>
          </a:p>
          <a:p>
            <a:pPr marL="0" indent="0">
              <a:spcBef>
                <a:spcPts val="0"/>
              </a:spcBef>
              <a:buNone/>
            </a:pPr>
            <a:endParaRPr lang="en-AU" sz="2000" dirty="0">
              <a:solidFill>
                <a:srgbClr val="C00000"/>
              </a:solidFill>
            </a:endParaRPr>
          </a:p>
          <a:p>
            <a:pPr marL="0" indent="0">
              <a:spcBef>
                <a:spcPts val="0"/>
              </a:spcBef>
              <a:buNone/>
            </a:pPr>
            <a:endParaRPr lang="en-AU" sz="2000" dirty="0">
              <a:solidFill>
                <a:srgbClr val="C00000"/>
              </a:solidFill>
            </a:endParaRPr>
          </a:p>
          <a:p>
            <a:pPr marL="0" indent="0">
              <a:spcBef>
                <a:spcPts val="0"/>
              </a:spcBef>
              <a:buNone/>
            </a:pPr>
            <a:endParaRPr lang="en-AU" sz="2000" dirty="0">
              <a:solidFill>
                <a:srgbClr val="C00000"/>
              </a:solidFill>
            </a:endParaRPr>
          </a:p>
          <a:p>
            <a:pPr marL="0" indent="0">
              <a:spcBef>
                <a:spcPts val="0"/>
              </a:spcBef>
              <a:buNone/>
            </a:pPr>
            <a:endParaRPr lang="en-AU" sz="2000" dirty="0">
              <a:solidFill>
                <a:srgbClr val="C00000"/>
              </a:solidFill>
            </a:endParaRPr>
          </a:p>
          <a:p>
            <a:pPr marL="0" indent="0">
              <a:spcBef>
                <a:spcPts val="0"/>
              </a:spcBef>
              <a:buNone/>
            </a:pPr>
            <a:endParaRPr lang="en-AU" sz="2000" dirty="0">
              <a:solidFill>
                <a:srgbClr val="C00000"/>
              </a:solidFill>
            </a:endParaRPr>
          </a:p>
          <a:p>
            <a:pPr marL="0" indent="0">
              <a:spcBef>
                <a:spcPts val="0"/>
              </a:spcBef>
              <a:buNone/>
            </a:pPr>
            <a:endParaRPr lang="en-AU" sz="2000" dirty="0">
              <a:solidFill>
                <a:srgbClr val="C00000"/>
              </a:solidFill>
            </a:endParaRPr>
          </a:p>
          <a:p>
            <a:pPr marL="0" indent="0">
              <a:spcBef>
                <a:spcPts val="0"/>
              </a:spcBef>
              <a:buNone/>
            </a:pPr>
            <a:endParaRPr lang="en-AU" sz="2000" dirty="0">
              <a:solidFill>
                <a:srgbClr val="C00000"/>
              </a:solidFill>
            </a:endParaRPr>
          </a:p>
          <a:p>
            <a:pPr marL="0" indent="0">
              <a:spcBef>
                <a:spcPts val="0"/>
              </a:spcBef>
              <a:buNone/>
            </a:pPr>
            <a:r>
              <a:rPr lang="en-AU" sz="2000" dirty="0">
                <a:solidFill>
                  <a:srgbClr val="C00000"/>
                </a:solidFill>
              </a:rPr>
              <a:t>2) deseasonalise each value using the average seasonal index</a:t>
            </a:r>
          </a:p>
        </p:txBody>
      </p:sp>
      <p:sp>
        <p:nvSpPr>
          <p:cNvPr id="5" name="Content Placeholder 2">
            <a:extLst>
              <a:ext uri="{FF2B5EF4-FFF2-40B4-BE49-F238E27FC236}">
                <a16:creationId xmlns:a16="http://schemas.microsoft.com/office/drawing/2014/main" id="{7D7B890C-2AD7-8DDD-CD4E-D5ED497637F2}"/>
              </a:ext>
            </a:extLst>
          </p:cNvPr>
          <p:cNvSpPr txBox="1">
            <a:spLocks/>
          </p:cNvSpPr>
          <p:nvPr/>
        </p:nvSpPr>
        <p:spPr>
          <a:xfrm>
            <a:off x="8171726" y="0"/>
            <a:ext cx="4020275" cy="6847114"/>
          </a:xfrm>
          <a:prstGeom prst="rect">
            <a:avLst/>
          </a:prstGeom>
          <a:ln w="12700">
            <a:solidFill>
              <a:schemeClr val="tx1"/>
            </a:solidFill>
          </a:ln>
        </p:spPr>
        <p:txBody>
          <a:bodyPr vert="horz" lIns="91440" tIns="45720" rIns="91440" bIns="45720" rtlCol="0">
            <a:noAutofit/>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AU" sz="1400" dirty="0"/>
          </a:p>
          <a:p>
            <a:pPr marL="0" indent="0">
              <a:spcBef>
                <a:spcPts val="0"/>
              </a:spcBef>
              <a:buNone/>
            </a:pPr>
            <a:endParaRPr lang="en-AU" sz="1400" dirty="0">
              <a:solidFill>
                <a:srgbClr val="C00000"/>
              </a:solidFill>
            </a:endParaRPr>
          </a:p>
          <a:p>
            <a:pPr marL="0" indent="0">
              <a:spcBef>
                <a:spcPts val="0"/>
              </a:spcBef>
              <a:buNone/>
            </a:pPr>
            <a:endParaRPr lang="en-AU" sz="1400" dirty="0">
              <a:solidFill>
                <a:srgbClr val="C00000"/>
              </a:solidFill>
            </a:endParaRPr>
          </a:p>
          <a:p>
            <a:pPr marL="0" indent="0">
              <a:spcBef>
                <a:spcPts val="0"/>
              </a:spcBef>
              <a:buNone/>
            </a:pPr>
            <a:endParaRPr lang="en-AU" sz="1400" b="1" dirty="0"/>
          </a:p>
          <a:p>
            <a:pPr marL="0" lvl="0" indent="0">
              <a:spcBef>
                <a:spcPts val="0"/>
              </a:spcBef>
              <a:buNone/>
            </a:pPr>
            <a:endParaRPr lang="en-AU" sz="1400" i="1" dirty="0"/>
          </a:p>
          <a:p>
            <a:pPr marL="0" lvl="0" indent="0">
              <a:spcBef>
                <a:spcPts val="0"/>
              </a:spcBef>
              <a:buNone/>
            </a:pPr>
            <a:endParaRPr lang="en-AU" sz="1400" i="1" dirty="0"/>
          </a:p>
          <a:p>
            <a:pPr marL="0" lvl="0" indent="0">
              <a:spcBef>
                <a:spcPts val="0"/>
              </a:spcBef>
              <a:buNone/>
            </a:pPr>
            <a:endParaRPr lang="en-AU" sz="1400" i="1" dirty="0"/>
          </a:p>
          <a:p>
            <a:pPr marL="0" lvl="0" indent="0">
              <a:spcBef>
                <a:spcPts val="0"/>
              </a:spcBef>
              <a:buNone/>
            </a:pPr>
            <a:endParaRPr lang="en-AU" sz="1400" i="1" dirty="0"/>
          </a:p>
          <a:p>
            <a:pPr marL="0" lvl="0" indent="0">
              <a:spcBef>
                <a:spcPts val="0"/>
              </a:spcBef>
              <a:buNone/>
            </a:pPr>
            <a:endParaRPr lang="en-AU" sz="1400" i="1" dirty="0"/>
          </a:p>
          <a:p>
            <a:pPr marL="0" lvl="0" indent="0">
              <a:spcBef>
                <a:spcPts val="0"/>
              </a:spcBef>
              <a:buNone/>
            </a:pPr>
            <a:endParaRPr lang="en-AU" sz="1400" i="1" dirty="0"/>
          </a:p>
          <a:p>
            <a:pPr marL="0" lvl="0" indent="0">
              <a:spcBef>
                <a:spcPts val="0"/>
              </a:spcBef>
              <a:buNone/>
            </a:pPr>
            <a:endParaRPr lang="en-AU" sz="1400" i="1" dirty="0"/>
          </a:p>
          <a:p>
            <a:pPr marL="0" indent="0">
              <a:spcBef>
                <a:spcPts val="0"/>
              </a:spcBef>
              <a:buNone/>
            </a:pPr>
            <a:br>
              <a:rPr lang="en-AU" sz="1400" dirty="0"/>
            </a:br>
            <a:endParaRPr lang="en-AU" sz="1400" dirty="0"/>
          </a:p>
          <a:p>
            <a:pPr marL="0" indent="0">
              <a:buNone/>
            </a:pPr>
            <a:endParaRPr lang="en-AU" sz="1400" dirty="0"/>
          </a:p>
        </p:txBody>
      </p:sp>
      <p:sp>
        <p:nvSpPr>
          <p:cNvPr id="42" name="TextBox 41">
            <a:extLst>
              <a:ext uri="{FF2B5EF4-FFF2-40B4-BE49-F238E27FC236}">
                <a16:creationId xmlns:a16="http://schemas.microsoft.com/office/drawing/2014/main" id="{69C1A3FF-9124-0E89-7B0D-AEB4CC8B47E6}"/>
              </a:ext>
            </a:extLst>
          </p:cNvPr>
          <p:cNvSpPr txBox="1"/>
          <p:nvPr/>
        </p:nvSpPr>
        <p:spPr>
          <a:xfrm>
            <a:off x="8178618" y="14154"/>
            <a:ext cx="4110952" cy="6863417"/>
          </a:xfrm>
          <a:prstGeom prst="rect">
            <a:avLst/>
          </a:prstGeom>
          <a:noFill/>
        </p:spPr>
        <p:txBody>
          <a:bodyPr wrap="square">
            <a:spAutoFit/>
          </a:bodyPr>
          <a:lstStyle/>
          <a:p>
            <a:endParaRPr lang="en-AU" sz="2000" dirty="0">
              <a:solidFill>
                <a:srgbClr val="C00000"/>
              </a:solidFill>
            </a:endParaRPr>
          </a:p>
          <a:p>
            <a:endParaRPr lang="en-AU" sz="2000" dirty="0">
              <a:solidFill>
                <a:srgbClr val="C00000"/>
              </a:solidFill>
            </a:endParaRPr>
          </a:p>
          <a:p>
            <a:endParaRPr lang="en-AU" sz="2000" dirty="0">
              <a:solidFill>
                <a:srgbClr val="C00000"/>
              </a:solidFill>
            </a:endParaRPr>
          </a:p>
          <a:p>
            <a:endParaRPr lang="en-AU" sz="2000" dirty="0">
              <a:solidFill>
                <a:srgbClr val="C00000"/>
              </a:solidFill>
            </a:endParaRPr>
          </a:p>
          <a:p>
            <a:endParaRPr lang="en-AU" sz="2000" dirty="0">
              <a:solidFill>
                <a:srgbClr val="C00000"/>
              </a:solidFill>
            </a:endParaRPr>
          </a:p>
          <a:p>
            <a:endParaRPr lang="en-AU" sz="2000" dirty="0">
              <a:solidFill>
                <a:srgbClr val="C00000"/>
              </a:solidFill>
            </a:endParaRPr>
          </a:p>
          <a:p>
            <a:endParaRPr lang="en-AU" sz="2000" dirty="0">
              <a:solidFill>
                <a:srgbClr val="C00000"/>
              </a:solidFill>
            </a:endParaRPr>
          </a:p>
          <a:p>
            <a:endParaRPr lang="en-AU" sz="2000" dirty="0">
              <a:solidFill>
                <a:srgbClr val="C00000"/>
              </a:solidFill>
            </a:endParaRPr>
          </a:p>
          <a:p>
            <a:endParaRPr lang="en-AU" sz="2000" dirty="0">
              <a:solidFill>
                <a:srgbClr val="C00000"/>
              </a:solidFill>
            </a:endParaRPr>
          </a:p>
          <a:p>
            <a:r>
              <a:rPr lang="en-AU" sz="2000" dirty="0">
                <a:solidFill>
                  <a:srgbClr val="C00000"/>
                </a:solidFill>
              </a:rPr>
              <a:t>3) use deseasonalised values to determine LSRL</a:t>
            </a:r>
          </a:p>
          <a:p>
            <a:r>
              <a:rPr lang="en-AU" sz="2000" dirty="0">
                <a:solidFill>
                  <a:srgbClr val="0070C0"/>
                </a:solidFill>
              </a:rPr>
              <a:t>CAS</a:t>
            </a:r>
          </a:p>
          <a:p>
            <a:r>
              <a:rPr lang="en-AU" sz="2000" dirty="0"/>
              <a:t>ds sales = 6362.35 + 304.97 × season number</a:t>
            </a:r>
          </a:p>
          <a:p>
            <a:endParaRPr lang="en-AU" sz="2000" dirty="0">
              <a:solidFill>
                <a:srgbClr val="C00000"/>
              </a:solidFill>
            </a:endParaRPr>
          </a:p>
          <a:p>
            <a:r>
              <a:rPr lang="en-AU" sz="2000" dirty="0">
                <a:solidFill>
                  <a:srgbClr val="C00000"/>
                </a:solidFill>
              </a:rPr>
              <a:t>4) </a:t>
            </a:r>
            <a:r>
              <a:rPr lang="en-AU" sz="2000" dirty="0">
                <a:solidFill>
                  <a:srgbClr val="0070C0"/>
                </a:solidFill>
              </a:rPr>
              <a:t>Forecasting: </a:t>
            </a:r>
            <a:r>
              <a:rPr lang="en-AU" sz="2000" dirty="0">
                <a:solidFill>
                  <a:srgbClr val="C00000"/>
                </a:solidFill>
              </a:rPr>
              <a:t>predict actual sales for winter 2016</a:t>
            </a:r>
          </a:p>
          <a:p>
            <a:r>
              <a:rPr lang="en-AU" sz="2000" dirty="0"/>
              <a:t>season number: 11</a:t>
            </a:r>
          </a:p>
          <a:p>
            <a:r>
              <a:rPr lang="en-AU" sz="2000" dirty="0"/>
              <a:t>DS sales: 6362.35 + 304.97 × 11</a:t>
            </a:r>
          </a:p>
          <a:p>
            <a:r>
              <a:rPr lang="en-AU" sz="2000" dirty="0"/>
              <a:t>= 9717.02</a:t>
            </a:r>
          </a:p>
          <a:p>
            <a:r>
              <a:rPr lang="en-AU" sz="2000" dirty="0">
                <a:solidFill>
                  <a:srgbClr val="C00000"/>
                </a:solidFill>
              </a:rPr>
              <a:t>reseasonalise: </a:t>
            </a:r>
            <a:r>
              <a:rPr lang="en-AU" sz="2000" dirty="0"/>
              <a:t>9717.02 × 1.765</a:t>
            </a:r>
          </a:p>
          <a:p>
            <a:r>
              <a:rPr lang="en-AU" sz="2000" dirty="0"/>
              <a:t>= 17150.56</a:t>
            </a:r>
          </a:p>
        </p:txBody>
      </p:sp>
      <p:graphicFrame>
        <p:nvGraphicFramePr>
          <p:cNvPr id="9" name="Table 8">
            <a:extLst>
              <a:ext uri="{FF2B5EF4-FFF2-40B4-BE49-F238E27FC236}">
                <a16:creationId xmlns:a16="http://schemas.microsoft.com/office/drawing/2014/main" id="{8273F96A-7326-52F3-F6D5-0C250BEFB288}"/>
              </a:ext>
            </a:extLst>
          </p:cNvPr>
          <p:cNvGraphicFramePr>
            <a:graphicFrameLocks noGrp="1"/>
          </p:cNvGraphicFramePr>
          <p:nvPr>
            <p:extLst>
              <p:ext uri="{D42A27DB-BD31-4B8C-83A1-F6EECF244321}">
                <p14:modId xmlns:p14="http://schemas.microsoft.com/office/powerpoint/2010/main" val="3604646508"/>
              </p:ext>
            </p:extLst>
          </p:nvPr>
        </p:nvGraphicFramePr>
        <p:xfrm>
          <a:off x="23150" y="4980877"/>
          <a:ext cx="4086648" cy="1219319"/>
        </p:xfrm>
        <a:graphic>
          <a:graphicData uri="http://schemas.openxmlformats.org/drawingml/2006/table">
            <a:tbl>
              <a:tblPr firstRow="1" bandRow="1">
                <a:tableStyleId>{5C22544A-7EE6-4342-B048-85BDC9FD1C3A}</a:tableStyleId>
              </a:tblPr>
              <a:tblGrid>
                <a:gridCol w="681108">
                  <a:extLst>
                    <a:ext uri="{9D8B030D-6E8A-4147-A177-3AD203B41FA5}">
                      <a16:colId xmlns:a16="http://schemas.microsoft.com/office/drawing/2014/main" val="4195645294"/>
                    </a:ext>
                  </a:extLst>
                </a:gridCol>
                <a:gridCol w="681108">
                  <a:extLst>
                    <a:ext uri="{9D8B030D-6E8A-4147-A177-3AD203B41FA5}">
                      <a16:colId xmlns:a16="http://schemas.microsoft.com/office/drawing/2014/main" val="4225335427"/>
                    </a:ext>
                  </a:extLst>
                </a:gridCol>
                <a:gridCol w="681108">
                  <a:extLst>
                    <a:ext uri="{9D8B030D-6E8A-4147-A177-3AD203B41FA5}">
                      <a16:colId xmlns:a16="http://schemas.microsoft.com/office/drawing/2014/main" val="1581082915"/>
                    </a:ext>
                  </a:extLst>
                </a:gridCol>
                <a:gridCol w="681108">
                  <a:extLst>
                    <a:ext uri="{9D8B030D-6E8A-4147-A177-3AD203B41FA5}">
                      <a16:colId xmlns:a16="http://schemas.microsoft.com/office/drawing/2014/main" val="1237356321"/>
                    </a:ext>
                  </a:extLst>
                </a:gridCol>
                <a:gridCol w="681108">
                  <a:extLst>
                    <a:ext uri="{9D8B030D-6E8A-4147-A177-3AD203B41FA5}">
                      <a16:colId xmlns:a16="http://schemas.microsoft.com/office/drawing/2014/main" val="4279207891"/>
                    </a:ext>
                  </a:extLst>
                </a:gridCol>
                <a:gridCol w="681108">
                  <a:extLst>
                    <a:ext uri="{9D8B030D-6E8A-4147-A177-3AD203B41FA5}">
                      <a16:colId xmlns:a16="http://schemas.microsoft.com/office/drawing/2014/main" val="3705608587"/>
                    </a:ext>
                  </a:extLst>
                </a:gridCol>
              </a:tblGrid>
              <a:tr h="479711">
                <a:tc>
                  <a:txBody>
                    <a:bodyPr/>
                    <a:lstStyle/>
                    <a:p>
                      <a:endParaRPr lang="en-AU" sz="1400" dirty="0">
                        <a:solidFill>
                          <a:srgbClr val="0070C0"/>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400" dirty="0">
                          <a:solidFill>
                            <a:srgbClr val="0070C0"/>
                          </a:solidFill>
                        </a:rPr>
                        <a:t>SUM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400" dirty="0">
                          <a:solidFill>
                            <a:srgbClr val="0070C0"/>
                          </a:solidFill>
                        </a:rPr>
                        <a:t>AUT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400" dirty="0">
                          <a:solidFill>
                            <a:srgbClr val="0070C0"/>
                          </a:solidFill>
                        </a:rPr>
                        <a:t>WIN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400" dirty="0">
                          <a:solidFill>
                            <a:srgbClr val="0070C0"/>
                          </a:solidFill>
                        </a:rPr>
                        <a:t>SPR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dirty="0">
                          <a:solidFill>
                            <a:srgbClr val="0070C0"/>
                          </a:solidFill>
                        </a:rPr>
                        <a:t>Season av.</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49473401"/>
                  </a:ext>
                </a:extLst>
              </a:tr>
              <a:tr h="367044">
                <a:tc>
                  <a:txBody>
                    <a:bodyPr/>
                    <a:lstStyle/>
                    <a:p>
                      <a:r>
                        <a:rPr lang="en-AU" sz="1400" dirty="0">
                          <a:solidFill>
                            <a:srgbClr val="0070C0"/>
                          </a:solidFill>
                        </a:rPr>
                        <a:t>2014</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400" dirty="0">
                          <a:solidFill>
                            <a:srgbClr val="0070C0"/>
                          </a:solidFill>
                        </a:rPr>
                        <a:t>3051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400" dirty="0">
                          <a:solidFill>
                            <a:srgbClr val="0070C0"/>
                          </a:solidFill>
                        </a:rPr>
                        <a:t>8430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400" dirty="0">
                          <a:solidFill>
                            <a:srgbClr val="0070C0"/>
                          </a:solidFill>
                        </a:rPr>
                        <a:t>12340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400" dirty="0">
                          <a:solidFill>
                            <a:srgbClr val="0070C0"/>
                          </a:solidFill>
                        </a:rPr>
                        <a:t>4302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dirty="0">
                          <a:solidFill>
                            <a:srgbClr val="0070C0"/>
                          </a:solidFill>
                        </a:rPr>
                        <a:t>7030.75</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61014779"/>
                  </a:ext>
                </a:extLst>
              </a:tr>
              <a:tr h="372564">
                <a:tc>
                  <a:txBody>
                    <a:bodyPr/>
                    <a:lstStyle/>
                    <a:p>
                      <a:r>
                        <a:rPr lang="en-AU" sz="1400" dirty="0">
                          <a:solidFill>
                            <a:srgbClr val="0070C0"/>
                          </a:solidFill>
                        </a:rPr>
                        <a:t>2015</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400" dirty="0">
                          <a:solidFill>
                            <a:srgbClr val="0070C0"/>
                          </a:solidFill>
                        </a:rPr>
                        <a:t>3651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400" dirty="0">
                          <a:solidFill>
                            <a:srgbClr val="0070C0"/>
                          </a:solidFill>
                        </a:rPr>
                        <a:t>9471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400" dirty="0">
                          <a:solidFill>
                            <a:srgbClr val="0070C0"/>
                          </a:solidFill>
                        </a:rPr>
                        <a:t>14960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400" dirty="0">
                          <a:solidFill>
                            <a:srgbClr val="0070C0"/>
                          </a:solidFill>
                        </a:rPr>
                        <a:t>5793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dirty="0">
                          <a:solidFill>
                            <a:srgbClr val="0070C0"/>
                          </a:solidFill>
                        </a:rPr>
                        <a:t>8468.50</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06675322"/>
                  </a:ext>
                </a:extLst>
              </a:tr>
            </a:tbl>
          </a:graphicData>
        </a:graphic>
      </p:graphicFrame>
      <mc:AlternateContent xmlns:mc="http://schemas.openxmlformats.org/markup-compatibility/2006">
        <mc:Choice xmlns:a14="http://schemas.microsoft.com/office/drawing/2010/main" Requires="a14">
          <p:graphicFrame>
            <p:nvGraphicFramePr>
              <p:cNvPr id="6" name="Table 5">
                <a:extLst>
                  <a:ext uri="{FF2B5EF4-FFF2-40B4-BE49-F238E27FC236}">
                    <a16:creationId xmlns:a16="http://schemas.microsoft.com/office/drawing/2014/main" id="{D52EF5D4-74C2-272C-7A51-D70B5E62D503}"/>
                  </a:ext>
                </a:extLst>
              </p:cNvPr>
              <p:cNvGraphicFramePr>
                <a:graphicFrameLocks noGrp="1"/>
              </p:cNvGraphicFramePr>
              <p:nvPr>
                <p:extLst>
                  <p:ext uri="{D42A27DB-BD31-4B8C-83A1-F6EECF244321}">
                    <p14:modId xmlns:p14="http://schemas.microsoft.com/office/powerpoint/2010/main" val="2660503298"/>
                  </p:ext>
                </p:extLst>
              </p:nvPr>
            </p:nvGraphicFramePr>
            <p:xfrm>
              <a:off x="4144522" y="3658855"/>
              <a:ext cx="4020275" cy="2393450"/>
            </p:xfrm>
            <a:graphic>
              <a:graphicData uri="http://schemas.openxmlformats.org/drawingml/2006/table">
                <a:tbl>
                  <a:tblPr firstRow="1" bandRow="1">
                    <a:tableStyleId>{5C22544A-7EE6-4342-B048-85BDC9FD1C3A}</a:tableStyleId>
                  </a:tblPr>
                  <a:tblGrid>
                    <a:gridCol w="804055">
                      <a:extLst>
                        <a:ext uri="{9D8B030D-6E8A-4147-A177-3AD203B41FA5}">
                          <a16:colId xmlns:a16="http://schemas.microsoft.com/office/drawing/2014/main" val="4195645294"/>
                        </a:ext>
                      </a:extLst>
                    </a:gridCol>
                    <a:gridCol w="804055">
                      <a:extLst>
                        <a:ext uri="{9D8B030D-6E8A-4147-A177-3AD203B41FA5}">
                          <a16:colId xmlns:a16="http://schemas.microsoft.com/office/drawing/2014/main" val="4225335427"/>
                        </a:ext>
                      </a:extLst>
                    </a:gridCol>
                    <a:gridCol w="804055">
                      <a:extLst>
                        <a:ext uri="{9D8B030D-6E8A-4147-A177-3AD203B41FA5}">
                          <a16:colId xmlns:a16="http://schemas.microsoft.com/office/drawing/2014/main" val="1581082915"/>
                        </a:ext>
                      </a:extLst>
                    </a:gridCol>
                    <a:gridCol w="804055">
                      <a:extLst>
                        <a:ext uri="{9D8B030D-6E8A-4147-A177-3AD203B41FA5}">
                          <a16:colId xmlns:a16="http://schemas.microsoft.com/office/drawing/2014/main" val="1237356321"/>
                        </a:ext>
                      </a:extLst>
                    </a:gridCol>
                    <a:gridCol w="804055">
                      <a:extLst>
                        <a:ext uri="{9D8B030D-6E8A-4147-A177-3AD203B41FA5}">
                          <a16:colId xmlns:a16="http://schemas.microsoft.com/office/drawing/2014/main" val="4279207891"/>
                        </a:ext>
                      </a:extLst>
                    </a:gridCol>
                  </a:tblGrid>
                  <a:tr h="533597">
                    <a:tc>
                      <a:txBody>
                        <a:bodyPr/>
                        <a:lstStyle/>
                        <a:p>
                          <a:pPr algn="ctr"/>
                          <a:endParaRPr lang="en-AU" sz="1200" dirty="0">
                            <a:solidFill>
                              <a:srgbClr val="0070C0"/>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rgbClr val="0070C0"/>
                              </a:solidFill>
                            </a:rPr>
                            <a:t>SUM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rgbClr val="0070C0"/>
                              </a:solidFill>
                            </a:rPr>
                            <a:t>AUT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rgbClr val="0070C0"/>
                              </a:solidFill>
                            </a:rPr>
                            <a:t>WIN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rgbClr val="0070C0"/>
                              </a:solidFill>
                            </a:rPr>
                            <a:t>SPR</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49473401"/>
                      </a:ext>
                    </a:extLst>
                  </a:tr>
                  <a:tr h="408274">
                    <a:tc>
                      <a:txBody>
                        <a:bodyPr/>
                        <a:lstStyle/>
                        <a:p>
                          <a:pPr algn="ctr"/>
                          <a:r>
                            <a:rPr lang="en-AU" sz="1200" dirty="0">
                              <a:solidFill>
                                <a:srgbClr val="0070C0"/>
                              </a:solidFill>
                            </a:rPr>
                            <a:t>2014 SI</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centerGroup"/>
                              </m:oMathParaPr>
                              <m:oMath xmlns:m="http://schemas.openxmlformats.org/officeDocument/2006/math">
                                <m:f>
                                  <m:fPr>
                                    <m:ctrlPr>
                                      <a:rPr lang="en-AU" sz="1200" dirty="0" smtClean="0">
                                        <a:solidFill>
                                          <a:srgbClr val="0070C0"/>
                                        </a:solidFill>
                                        <a:latin typeface="Cambria Math" panose="02040503050406030204" pitchFamily="18" charset="0"/>
                                      </a:rPr>
                                    </m:ctrlPr>
                                  </m:fPr>
                                  <m:num>
                                    <m:r>
                                      <a:rPr lang="en-AU" sz="1200" b="0" i="1" dirty="0" smtClean="0">
                                        <a:solidFill>
                                          <a:srgbClr val="0070C0"/>
                                        </a:solidFill>
                                        <a:latin typeface="Cambria Math" panose="02040503050406030204" pitchFamily="18" charset="0"/>
                                      </a:rPr>
                                      <m:t>3051</m:t>
                                    </m:r>
                                  </m:num>
                                  <m:den>
                                    <m:r>
                                      <a:rPr lang="en-AU" sz="1200" b="0" i="0" dirty="0" smtClean="0">
                                        <a:solidFill>
                                          <a:srgbClr val="0070C0"/>
                                        </a:solidFill>
                                        <a:latin typeface="Cambria Math" panose="02040503050406030204" pitchFamily="18" charset="0"/>
                                      </a:rPr>
                                      <m:t>7030.75</m:t>
                                    </m:r>
                                  </m:den>
                                </m:f>
                                <m:r>
                                  <a:rPr lang="en-AU" sz="1200" b="0" i="0" dirty="0" smtClean="0">
                                    <a:solidFill>
                                      <a:schemeClr val="tx1"/>
                                    </a:solidFill>
                                    <a:latin typeface="Cambria Math" panose="02040503050406030204" pitchFamily="18" charset="0"/>
                                  </a:rPr>
                                  <m:t>=0.44</m:t>
                                </m:r>
                              </m:oMath>
                            </m:oMathPara>
                          </a14:m>
                          <a:endParaRPr lang="en-AU" sz="1200" dirty="0">
                            <a:solidFill>
                              <a:srgbClr val="0070C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centerGroup"/>
                              </m:oMathParaPr>
                              <m:oMath xmlns:m="http://schemas.openxmlformats.org/officeDocument/2006/math">
                                <m:f>
                                  <m:fPr>
                                    <m:ctrlPr>
                                      <a:rPr lang="en-AU" sz="1200" i="1" dirty="0" smtClean="0">
                                        <a:solidFill>
                                          <a:srgbClr val="0070C0"/>
                                        </a:solidFill>
                                        <a:latin typeface="Cambria Math" panose="02040503050406030204" pitchFamily="18" charset="0"/>
                                      </a:rPr>
                                    </m:ctrlPr>
                                  </m:fPr>
                                  <m:num>
                                    <m:r>
                                      <a:rPr lang="en-AU" sz="1200" b="0" i="1" dirty="0" smtClean="0">
                                        <a:solidFill>
                                          <a:srgbClr val="0070C0"/>
                                        </a:solidFill>
                                        <a:latin typeface="Cambria Math" panose="02040503050406030204" pitchFamily="18" charset="0"/>
                                      </a:rPr>
                                      <m:t>8430</m:t>
                                    </m:r>
                                  </m:num>
                                  <m:den>
                                    <m:r>
                                      <a:rPr lang="en-AU" sz="1200" b="0" i="0" dirty="0" smtClean="0">
                                        <a:solidFill>
                                          <a:srgbClr val="0070C0"/>
                                        </a:solidFill>
                                        <a:latin typeface="Cambria Math" panose="02040503050406030204" pitchFamily="18" charset="0"/>
                                      </a:rPr>
                                      <m:t>7030.75</m:t>
                                    </m:r>
                                  </m:den>
                                </m:f>
                                <m:r>
                                  <a:rPr lang="en-AU" sz="1200" b="0" i="0" dirty="0" smtClean="0">
                                    <a:solidFill>
                                      <a:schemeClr val="tx1"/>
                                    </a:solidFill>
                                    <a:latin typeface="Cambria Math" panose="02040503050406030204" pitchFamily="18" charset="0"/>
                                  </a:rPr>
                                  <m:t>=</m:t>
                                </m:r>
                                <m:r>
                                  <a:rPr lang="en-AU" sz="1200" b="0" i="0" dirty="0" smtClean="0">
                                    <a:solidFill>
                                      <a:schemeClr val="tx1"/>
                                    </a:solidFill>
                                    <a:latin typeface="Cambria Math" panose="02040503050406030204" pitchFamily="18" charset="0"/>
                                  </a:rPr>
                                  <m:t>1.2</m:t>
                                </m:r>
                              </m:oMath>
                            </m:oMathPara>
                          </a14:m>
                          <a:endParaRPr lang="en-AU" sz="1200" dirty="0">
                            <a:solidFill>
                              <a:srgbClr val="0070C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centerGroup"/>
                              </m:oMathParaPr>
                              <m:oMath xmlns:m="http://schemas.openxmlformats.org/officeDocument/2006/math">
                                <m:f>
                                  <m:fPr>
                                    <m:ctrlPr>
                                      <a:rPr lang="en-AU" sz="1200" i="1" dirty="0" smtClean="0">
                                        <a:solidFill>
                                          <a:srgbClr val="0070C0"/>
                                        </a:solidFill>
                                        <a:latin typeface="Cambria Math" panose="02040503050406030204" pitchFamily="18" charset="0"/>
                                      </a:rPr>
                                    </m:ctrlPr>
                                  </m:fPr>
                                  <m:num>
                                    <m:r>
                                      <a:rPr lang="en-AU" sz="1200" b="0" i="1" dirty="0" smtClean="0">
                                        <a:solidFill>
                                          <a:srgbClr val="0070C0"/>
                                        </a:solidFill>
                                        <a:latin typeface="Cambria Math" panose="02040503050406030204" pitchFamily="18" charset="0"/>
                                      </a:rPr>
                                      <m:t>12340</m:t>
                                    </m:r>
                                  </m:num>
                                  <m:den>
                                    <m:r>
                                      <a:rPr lang="en-AU" sz="1200" b="0" i="0" dirty="0" smtClean="0">
                                        <a:solidFill>
                                          <a:srgbClr val="0070C0"/>
                                        </a:solidFill>
                                        <a:latin typeface="Cambria Math" panose="02040503050406030204" pitchFamily="18" charset="0"/>
                                      </a:rPr>
                                      <m:t>7030.75</m:t>
                                    </m:r>
                                  </m:den>
                                </m:f>
                                <m:r>
                                  <a:rPr lang="en-AU" sz="1200" b="0" i="0" dirty="0" smtClean="0">
                                    <a:solidFill>
                                      <a:schemeClr val="tx1"/>
                                    </a:solidFill>
                                    <a:latin typeface="Cambria Math" panose="02040503050406030204" pitchFamily="18" charset="0"/>
                                  </a:rPr>
                                  <m:t>=</m:t>
                                </m:r>
                                <m:r>
                                  <a:rPr lang="en-AU" sz="1200" b="0" i="0" dirty="0" smtClean="0">
                                    <a:solidFill>
                                      <a:schemeClr val="tx1"/>
                                    </a:solidFill>
                                    <a:latin typeface="Cambria Math" panose="02040503050406030204" pitchFamily="18" charset="0"/>
                                  </a:rPr>
                                  <m:t>1.76</m:t>
                                </m:r>
                              </m:oMath>
                            </m:oMathPara>
                          </a14:m>
                          <a:endParaRPr lang="en-AU" sz="1200" dirty="0">
                            <a:solidFill>
                              <a:srgbClr val="0070C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centerGroup"/>
                              </m:oMathParaPr>
                              <m:oMath xmlns:m="http://schemas.openxmlformats.org/officeDocument/2006/math">
                                <m:f>
                                  <m:fPr>
                                    <m:ctrlPr>
                                      <a:rPr lang="en-AU" sz="1200" i="1" dirty="0" smtClean="0">
                                        <a:solidFill>
                                          <a:srgbClr val="0070C0"/>
                                        </a:solidFill>
                                        <a:latin typeface="Cambria Math" panose="02040503050406030204" pitchFamily="18" charset="0"/>
                                      </a:rPr>
                                    </m:ctrlPr>
                                  </m:fPr>
                                  <m:num>
                                    <m:r>
                                      <a:rPr lang="en-AU" sz="1200" b="0" i="1" dirty="0" smtClean="0">
                                        <a:solidFill>
                                          <a:srgbClr val="0070C0"/>
                                        </a:solidFill>
                                        <a:latin typeface="Cambria Math" panose="02040503050406030204" pitchFamily="18" charset="0"/>
                                      </a:rPr>
                                      <m:t>4302</m:t>
                                    </m:r>
                                  </m:num>
                                  <m:den>
                                    <m:r>
                                      <a:rPr lang="en-AU" sz="1200" b="0" i="0" dirty="0" smtClean="0">
                                        <a:solidFill>
                                          <a:srgbClr val="0070C0"/>
                                        </a:solidFill>
                                        <a:latin typeface="Cambria Math" panose="02040503050406030204" pitchFamily="18" charset="0"/>
                                      </a:rPr>
                                      <m:t>7030.75</m:t>
                                    </m:r>
                                  </m:den>
                                </m:f>
                                <m:r>
                                  <a:rPr lang="en-AU" sz="1200" b="0" i="0" dirty="0" smtClean="0">
                                    <a:solidFill>
                                      <a:schemeClr val="tx1"/>
                                    </a:solidFill>
                                    <a:latin typeface="Cambria Math" panose="02040503050406030204" pitchFamily="18" charset="0"/>
                                  </a:rPr>
                                  <m:t>=0.</m:t>
                                </m:r>
                                <m:r>
                                  <a:rPr lang="en-AU" sz="1200" b="0" i="0" dirty="0" smtClean="0">
                                    <a:solidFill>
                                      <a:schemeClr val="tx1"/>
                                    </a:solidFill>
                                    <a:latin typeface="Cambria Math" panose="02040503050406030204" pitchFamily="18" charset="0"/>
                                  </a:rPr>
                                  <m:t>61</m:t>
                                </m:r>
                              </m:oMath>
                            </m:oMathPara>
                          </a14:m>
                          <a:endParaRPr lang="en-AU" sz="1200" dirty="0">
                            <a:solidFill>
                              <a:srgbClr val="0070C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61014779"/>
                      </a:ext>
                    </a:extLst>
                  </a:tr>
                  <a:tr h="414414">
                    <a:tc>
                      <a:txBody>
                        <a:bodyPr/>
                        <a:lstStyle/>
                        <a:p>
                          <a:pPr algn="ctr"/>
                          <a:r>
                            <a:rPr lang="en-AU" sz="1200" dirty="0">
                              <a:solidFill>
                                <a:srgbClr val="0070C0"/>
                              </a:solidFill>
                            </a:rPr>
                            <a:t>2015 SI</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centerGroup"/>
                              </m:oMathParaPr>
                              <m:oMath xmlns:m="http://schemas.openxmlformats.org/officeDocument/2006/math">
                                <m:f>
                                  <m:fPr>
                                    <m:ctrlPr>
                                      <a:rPr lang="en-AU" sz="1200" dirty="0" smtClean="0">
                                        <a:solidFill>
                                          <a:srgbClr val="0070C0"/>
                                        </a:solidFill>
                                        <a:latin typeface="Cambria Math" panose="02040503050406030204" pitchFamily="18" charset="0"/>
                                      </a:rPr>
                                    </m:ctrlPr>
                                  </m:fPr>
                                  <m:num>
                                    <m:r>
                                      <a:rPr lang="en-AU" sz="1200" b="0" i="0" dirty="0" smtClean="0">
                                        <a:solidFill>
                                          <a:srgbClr val="0070C0"/>
                                        </a:solidFill>
                                        <a:latin typeface="Cambria Math" panose="02040503050406030204" pitchFamily="18" charset="0"/>
                                      </a:rPr>
                                      <m:t>365</m:t>
                                    </m:r>
                                    <m:r>
                                      <a:rPr lang="en-AU" sz="1200" dirty="0">
                                        <a:solidFill>
                                          <a:srgbClr val="0070C0"/>
                                        </a:solidFill>
                                        <a:latin typeface="Cambria Math" panose="02040503050406030204" pitchFamily="18" charset="0"/>
                                      </a:rPr>
                                      <m:t>1</m:t>
                                    </m:r>
                                  </m:num>
                                  <m:den>
                                    <m:r>
                                      <a:rPr lang="en-AU" sz="1200" b="0" i="0" dirty="0" smtClean="0">
                                        <a:solidFill>
                                          <a:srgbClr val="0070C0"/>
                                        </a:solidFill>
                                        <a:latin typeface="Cambria Math" panose="02040503050406030204" pitchFamily="18" charset="0"/>
                                      </a:rPr>
                                      <m:t>8468.5</m:t>
                                    </m:r>
                                  </m:den>
                                </m:f>
                                <m:r>
                                  <a:rPr lang="en-AU" sz="1200" b="0" i="1" dirty="0" smtClean="0">
                                    <a:solidFill>
                                      <a:srgbClr val="0070C0"/>
                                    </a:solidFill>
                                    <a:latin typeface="Cambria Math" panose="02040503050406030204" pitchFamily="18" charset="0"/>
                                  </a:rPr>
                                  <m:t> </m:t>
                                </m:r>
                              </m:oMath>
                            </m:oMathPara>
                          </a14:m>
                          <a:endParaRPr lang="en-AU" sz="1200" b="0" dirty="0">
                            <a:solidFill>
                              <a:srgbClr val="0070C0"/>
                            </a:solidFill>
                          </a:endParaRPr>
                        </a:p>
                        <a:p>
                          <a:pPr algn="ctr"/>
                          <a:r>
                            <a:rPr lang="en-AU" sz="1200" dirty="0">
                              <a:solidFill>
                                <a:schemeClr val="tx1"/>
                              </a:solidFill>
                            </a:rPr>
                            <a:t>=0.43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centerGroup"/>
                              </m:oMathParaPr>
                              <m:oMath xmlns:m="http://schemas.openxmlformats.org/officeDocument/2006/math">
                                <m:f>
                                  <m:fPr>
                                    <m:ctrlPr>
                                      <a:rPr lang="en-AU" sz="1200" i="1" dirty="0" smtClean="0">
                                        <a:solidFill>
                                          <a:srgbClr val="0070C0"/>
                                        </a:solidFill>
                                        <a:latin typeface="Cambria Math" panose="02040503050406030204" pitchFamily="18" charset="0"/>
                                      </a:rPr>
                                    </m:ctrlPr>
                                  </m:fPr>
                                  <m:num>
                                    <m:r>
                                      <a:rPr lang="en-AU" sz="1200" b="0" i="0" dirty="0" smtClean="0">
                                        <a:solidFill>
                                          <a:srgbClr val="0070C0"/>
                                        </a:solidFill>
                                        <a:latin typeface="Cambria Math" panose="02040503050406030204" pitchFamily="18" charset="0"/>
                                      </a:rPr>
                                      <m:t>9471</m:t>
                                    </m:r>
                                  </m:num>
                                  <m:den>
                                    <m:r>
                                      <a:rPr lang="en-AU" sz="1200" b="0" i="0" dirty="0" smtClean="0">
                                        <a:solidFill>
                                          <a:srgbClr val="0070C0"/>
                                        </a:solidFill>
                                        <a:latin typeface="Cambria Math" panose="02040503050406030204" pitchFamily="18" charset="0"/>
                                      </a:rPr>
                                      <m:t>8468.5</m:t>
                                    </m:r>
                                  </m:den>
                                </m:f>
                                <m:r>
                                  <a:rPr lang="en-AU" sz="1200" b="0" i="1" dirty="0" smtClean="0">
                                    <a:solidFill>
                                      <a:srgbClr val="0070C0"/>
                                    </a:solidFill>
                                    <a:latin typeface="Cambria Math" panose="02040503050406030204" pitchFamily="18" charset="0"/>
                                  </a:rPr>
                                  <m:t> </m:t>
                                </m:r>
                              </m:oMath>
                            </m:oMathPara>
                          </a14:m>
                          <a:endParaRPr lang="en-AU" sz="1200" b="0" dirty="0">
                            <a:solidFill>
                              <a:srgbClr val="0070C0"/>
                            </a:solidFill>
                          </a:endParaRPr>
                        </a:p>
                        <a:p>
                          <a:pPr algn="ctr"/>
                          <a:r>
                            <a:rPr lang="en-AU" sz="1200" dirty="0">
                              <a:solidFill>
                                <a:schemeClr val="tx1"/>
                              </a:solidFill>
                            </a:rPr>
                            <a:t>=1.12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centerGroup"/>
                              </m:oMathParaPr>
                              <m:oMath xmlns:m="http://schemas.openxmlformats.org/officeDocument/2006/math">
                                <m:f>
                                  <m:fPr>
                                    <m:ctrlPr>
                                      <a:rPr lang="en-AU" sz="1200" i="1" dirty="0" smtClean="0">
                                        <a:solidFill>
                                          <a:srgbClr val="0070C0"/>
                                        </a:solidFill>
                                        <a:latin typeface="Cambria Math" panose="02040503050406030204" pitchFamily="18" charset="0"/>
                                      </a:rPr>
                                    </m:ctrlPr>
                                  </m:fPr>
                                  <m:num>
                                    <m:r>
                                      <a:rPr lang="en-AU" sz="1200" b="0" i="0" dirty="0" smtClean="0">
                                        <a:solidFill>
                                          <a:srgbClr val="0070C0"/>
                                        </a:solidFill>
                                        <a:latin typeface="Cambria Math" panose="02040503050406030204" pitchFamily="18" charset="0"/>
                                      </a:rPr>
                                      <m:t>14960</m:t>
                                    </m:r>
                                  </m:num>
                                  <m:den>
                                    <m:r>
                                      <a:rPr lang="en-AU" sz="1200" b="0" i="0" dirty="0" smtClean="0">
                                        <a:solidFill>
                                          <a:srgbClr val="0070C0"/>
                                        </a:solidFill>
                                        <a:latin typeface="Cambria Math" panose="02040503050406030204" pitchFamily="18" charset="0"/>
                                      </a:rPr>
                                      <m:t>8468.5</m:t>
                                    </m:r>
                                  </m:den>
                                </m:f>
                                <m:r>
                                  <a:rPr lang="en-AU" sz="1200" b="0" i="1" dirty="0" smtClean="0">
                                    <a:solidFill>
                                      <a:srgbClr val="0070C0"/>
                                    </a:solidFill>
                                    <a:latin typeface="Cambria Math" panose="02040503050406030204" pitchFamily="18" charset="0"/>
                                  </a:rPr>
                                  <m:t> </m:t>
                                </m:r>
                              </m:oMath>
                            </m:oMathPara>
                          </a14:m>
                          <a:endParaRPr lang="en-AU" sz="1200" b="0" dirty="0">
                            <a:solidFill>
                              <a:srgbClr val="0070C0"/>
                            </a:solidFill>
                          </a:endParaRPr>
                        </a:p>
                        <a:p>
                          <a:pPr algn="ctr"/>
                          <a:r>
                            <a:rPr lang="en-AU" sz="1200" dirty="0">
                              <a:solidFill>
                                <a:schemeClr val="tx1"/>
                              </a:solidFill>
                            </a:rPr>
                            <a:t>=1.77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centerGroup"/>
                              </m:oMathParaPr>
                              <m:oMath xmlns:m="http://schemas.openxmlformats.org/officeDocument/2006/math">
                                <m:f>
                                  <m:fPr>
                                    <m:ctrlPr>
                                      <a:rPr lang="en-AU" sz="1200" i="1" dirty="0" smtClean="0">
                                        <a:solidFill>
                                          <a:srgbClr val="0070C0"/>
                                        </a:solidFill>
                                        <a:latin typeface="Cambria Math" panose="02040503050406030204" pitchFamily="18" charset="0"/>
                                      </a:rPr>
                                    </m:ctrlPr>
                                  </m:fPr>
                                  <m:num>
                                    <m:r>
                                      <a:rPr lang="en-AU" sz="1200" b="0" i="0" dirty="0" smtClean="0">
                                        <a:solidFill>
                                          <a:srgbClr val="0070C0"/>
                                        </a:solidFill>
                                        <a:latin typeface="Cambria Math" panose="02040503050406030204" pitchFamily="18" charset="0"/>
                                      </a:rPr>
                                      <m:t>5793</m:t>
                                    </m:r>
                                  </m:num>
                                  <m:den>
                                    <m:r>
                                      <a:rPr lang="en-AU" sz="1200" b="0" i="0" dirty="0" smtClean="0">
                                        <a:solidFill>
                                          <a:srgbClr val="0070C0"/>
                                        </a:solidFill>
                                        <a:latin typeface="Cambria Math" panose="02040503050406030204" pitchFamily="18" charset="0"/>
                                      </a:rPr>
                                      <m:t>8468.5</m:t>
                                    </m:r>
                                  </m:den>
                                </m:f>
                                <m:r>
                                  <a:rPr lang="en-AU" sz="1200" b="0" i="1" dirty="0" smtClean="0">
                                    <a:solidFill>
                                      <a:srgbClr val="0070C0"/>
                                    </a:solidFill>
                                    <a:latin typeface="Cambria Math" panose="02040503050406030204" pitchFamily="18" charset="0"/>
                                  </a:rPr>
                                  <m:t> </m:t>
                                </m:r>
                              </m:oMath>
                            </m:oMathPara>
                          </a14:m>
                          <a:endParaRPr lang="en-AU" sz="1200" b="0" dirty="0">
                            <a:solidFill>
                              <a:srgbClr val="0070C0"/>
                            </a:solidFill>
                          </a:endParaRPr>
                        </a:p>
                        <a:p>
                          <a:pPr algn="ctr"/>
                          <a:r>
                            <a:rPr lang="en-AU" sz="1200" dirty="0">
                              <a:solidFill>
                                <a:schemeClr val="tx1"/>
                              </a:solidFill>
                            </a:rPr>
                            <a:t>=0.68</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06675322"/>
                      </a:ext>
                    </a:extLst>
                  </a:tr>
                  <a:tr h="414414">
                    <a:tc>
                      <a:txBody>
                        <a:bodyPr/>
                        <a:lstStyle/>
                        <a:p>
                          <a:pPr algn="ctr"/>
                          <a:r>
                            <a:rPr lang="en-AU" sz="1200" dirty="0">
                              <a:solidFill>
                                <a:srgbClr val="0070C0"/>
                              </a:solidFill>
                            </a:rPr>
                            <a:t>AVG SI</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centerGroup"/>
                              </m:oMathParaPr>
                              <m:oMath xmlns:m="http://schemas.openxmlformats.org/officeDocument/2006/math">
                                <m:f>
                                  <m:fPr>
                                    <m:ctrlPr>
                                      <a:rPr lang="en-AU" sz="1200" dirty="0" smtClean="0">
                                        <a:solidFill>
                                          <a:srgbClr val="0070C0"/>
                                        </a:solidFill>
                                        <a:latin typeface="Cambria Math" panose="02040503050406030204" pitchFamily="18" charset="0"/>
                                      </a:rPr>
                                    </m:ctrlPr>
                                  </m:fPr>
                                  <m:num>
                                    <m:r>
                                      <a:rPr lang="en-AU" sz="1200" b="0" i="0" dirty="0" smtClean="0">
                                        <a:solidFill>
                                          <a:srgbClr val="0070C0"/>
                                        </a:solidFill>
                                        <a:latin typeface="Cambria Math" panose="02040503050406030204" pitchFamily="18" charset="0"/>
                                      </a:rPr>
                                      <m:t>0.44+0.43</m:t>
                                    </m:r>
                                  </m:num>
                                  <m:den>
                                    <m:r>
                                      <a:rPr lang="en-AU" sz="1200" b="0" i="1" dirty="0" smtClean="0">
                                        <a:solidFill>
                                          <a:srgbClr val="0070C0"/>
                                        </a:solidFill>
                                        <a:latin typeface="Cambria Math" panose="02040503050406030204" pitchFamily="18" charset="0"/>
                                      </a:rPr>
                                      <m:t>2</m:t>
                                    </m:r>
                                  </m:den>
                                </m:f>
                                <m:r>
                                  <a:rPr lang="en-AU" sz="1200" b="0" i="1" dirty="0" smtClean="0">
                                    <a:solidFill>
                                      <a:schemeClr val="tx1"/>
                                    </a:solidFill>
                                    <a:latin typeface="Cambria Math" panose="02040503050406030204" pitchFamily="18" charset="0"/>
                                  </a:rPr>
                                  <m:t>=0.435</m:t>
                                </m:r>
                              </m:oMath>
                            </m:oMathPara>
                          </a14:m>
                          <a:endParaRPr lang="en-AU" sz="1200" dirty="0">
                            <a:solidFill>
                              <a:srgbClr val="0070C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centerGroup"/>
                              </m:oMathParaPr>
                              <m:oMath xmlns:m="http://schemas.openxmlformats.org/officeDocument/2006/math">
                                <m:f>
                                  <m:fPr>
                                    <m:ctrlPr>
                                      <a:rPr lang="en-AU" sz="1200" i="1" dirty="0" smtClean="0">
                                        <a:solidFill>
                                          <a:srgbClr val="0070C0"/>
                                        </a:solidFill>
                                        <a:latin typeface="Cambria Math" panose="02040503050406030204" pitchFamily="18" charset="0"/>
                                      </a:rPr>
                                    </m:ctrlPr>
                                  </m:fPr>
                                  <m:num>
                                    <m:r>
                                      <a:rPr lang="en-AU" sz="1200" b="0" i="0" dirty="0" smtClean="0">
                                        <a:solidFill>
                                          <a:srgbClr val="0070C0"/>
                                        </a:solidFill>
                                        <a:latin typeface="Cambria Math" panose="02040503050406030204" pitchFamily="18" charset="0"/>
                                      </a:rPr>
                                      <m:t>1.2</m:t>
                                    </m:r>
                                    <m:r>
                                      <a:rPr lang="en-AU" sz="1200" b="0" i="0" dirty="0" smtClean="0">
                                        <a:solidFill>
                                          <a:srgbClr val="0070C0"/>
                                        </a:solidFill>
                                        <a:latin typeface="Cambria Math" panose="02040503050406030204" pitchFamily="18" charset="0"/>
                                      </a:rPr>
                                      <m:t>+</m:t>
                                    </m:r>
                                    <m:r>
                                      <a:rPr lang="en-AU" sz="1200" b="0" i="1" dirty="0" smtClean="0">
                                        <a:solidFill>
                                          <a:srgbClr val="0070C0"/>
                                        </a:solidFill>
                                        <a:latin typeface="Cambria Math" panose="02040503050406030204" pitchFamily="18" charset="0"/>
                                      </a:rPr>
                                      <m:t>1.12</m:t>
                                    </m:r>
                                  </m:num>
                                  <m:den>
                                    <m:r>
                                      <a:rPr lang="en-AU" sz="1200" b="0" i="1" dirty="0" smtClean="0">
                                        <a:solidFill>
                                          <a:srgbClr val="0070C0"/>
                                        </a:solidFill>
                                        <a:latin typeface="Cambria Math" panose="02040503050406030204" pitchFamily="18" charset="0"/>
                                      </a:rPr>
                                      <m:t>2</m:t>
                                    </m:r>
                                  </m:den>
                                </m:f>
                                <m:r>
                                  <a:rPr lang="en-AU" sz="1200" b="0" i="1" dirty="0" smtClean="0">
                                    <a:solidFill>
                                      <a:schemeClr val="tx1"/>
                                    </a:solidFill>
                                    <a:latin typeface="Cambria Math" panose="02040503050406030204" pitchFamily="18" charset="0"/>
                                  </a:rPr>
                                  <m:t>=</m:t>
                                </m:r>
                                <m:r>
                                  <a:rPr lang="en-AU" sz="1200" b="0" i="1" dirty="0" smtClean="0">
                                    <a:solidFill>
                                      <a:schemeClr val="tx1"/>
                                    </a:solidFill>
                                    <a:latin typeface="Cambria Math" panose="02040503050406030204" pitchFamily="18" charset="0"/>
                                  </a:rPr>
                                  <m:t>1.16</m:t>
                                </m:r>
                              </m:oMath>
                            </m:oMathPara>
                          </a14:m>
                          <a:endParaRPr lang="en-AU" sz="1200" dirty="0">
                            <a:solidFill>
                              <a:srgbClr val="0070C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centerGroup"/>
                              </m:oMathParaPr>
                              <m:oMath xmlns:m="http://schemas.openxmlformats.org/officeDocument/2006/math">
                                <m:f>
                                  <m:fPr>
                                    <m:ctrlPr>
                                      <a:rPr lang="en-AU" sz="1200" i="1" dirty="0" smtClean="0">
                                        <a:solidFill>
                                          <a:srgbClr val="0070C0"/>
                                        </a:solidFill>
                                        <a:latin typeface="Cambria Math" panose="02040503050406030204" pitchFamily="18" charset="0"/>
                                      </a:rPr>
                                    </m:ctrlPr>
                                  </m:fPr>
                                  <m:num>
                                    <m:r>
                                      <a:rPr lang="en-AU" sz="1200" b="0" i="0" dirty="0" smtClean="0">
                                        <a:solidFill>
                                          <a:srgbClr val="0070C0"/>
                                        </a:solidFill>
                                        <a:latin typeface="Cambria Math" panose="02040503050406030204" pitchFamily="18" charset="0"/>
                                      </a:rPr>
                                      <m:t>1.76</m:t>
                                    </m:r>
                                    <m:r>
                                      <a:rPr lang="en-AU" sz="1200" b="0" i="0" dirty="0" smtClean="0">
                                        <a:solidFill>
                                          <a:srgbClr val="0070C0"/>
                                        </a:solidFill>
                                        <a:latin typeface="Cambria Math" panose="02040503050406030204" pitchFamily="18" charset="0"/>
                                      </a:rPr>
                                      <m:t>+</m:t>
                                    </m:r>
                                    <m:r>
                                      <a:rPr lang="en-AU" sz="1200" b="0" i="1" dirty="0" smtClean="0">
                                        <a:solidFill>
                                          <a:srgbClr val="0070C0"/>
                                        </a:solidFill>
                                        <a:latin typeface="Cambria Math" panose="02040503050406030204" pitchFamily="18" charset="0"/>
                                      </a:rPr>
                                      <m:t>1.77</m:t>
                                    </m:r>
                                  </m:num>
                                  <m:den>
                                    <m:r>
                                      <a:rPr lang="en-AU" sz="1200" b="0" i="1" dirty="0" smtClean="0">
                                        <a:solidFill>
                                          <a:srgbClr val="0070C0"/>
                                        </a:solidFill>
                                        <a:latin typeface="Cambria Math" panose="02040503050406030204" pitchFamily="18" charset="0"/>
                                      </a:rPr>
                                      <m:t>2</m:t>
                                    </m:r>
                                  </m:den>
                                </m:f>
                                <m:r>
                                  <a:rPr lang="en-AU" sz="1200" b="0" i="1" dirty="0" smtClean="0">
                                    <a:solidFill>
                                      <a:schemeClr val="tx1"/>
                                    </a:solidFill>
                                    <a:latin typeface="Cambria Math" panose="02040503050406030204" pitchFamily="18" charset="0"/>
                                  </a:rPr>
                                  <m:t>=</m:t>
                                </m:r>
                                <m:r>
                                  <a:rPr lang="en-AU" sz="1200" b="0" i="1" dirty="0" smtClean="0">
                                    <a:solidFill>
                                      <a:schemeClr val="tx1"/>
                                    </a:solidFill>
                                    <a:latin typeface="Cambria Math" panose="02040503050406030204" pitchFamily="18" charset="0"/>
                                  </a:rPr>
                                  <m:t>1.765</m:t>
                                </m:r>
                              </m:oMath>
                            </m:oMathPara>
                          </a14:m>
                          <a:endParaRPr lang="en-AU" sz="1200" dirty="0">
                            <a:solidFill>
                              <a:srgbClr val="0070C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centerGroup"/>
                              </m:oMathParaPr>
                              <m:oMath xmlns:m="http://schemas.openxmlformats.org/officeDocument/2006/math">
                                <m:f>
                                  <m:fPr>
                                    <m:ctrlPr>
                                      <a:rPr lang="en-AU" sz="1200" i="1" dirty="0" smtClean="0">
                                        <a:solidFill>
                                          <a:srgbClr val="0070C0"/>
                                        </a:solidFill>
                                        <a:latin typeface="Cambria Math" panose="02040503050406030204" pitchFamily="18" charset="0"/>
                                      </a:rPr>
                                    </m:ctrlPr>
                                  </m:fPr>
                                  <m:num>
                                    <m:r>
                                      <a:rPr lang="en-AU" sz="1200" b="0" i="0" dirty="0" smtClean="0">
                                        <a:solidFill>
                                          <a:srgbClr val="0070C0"/>
                                        </a:solidFill>
                                        <a:latin typeface="Cambria Math" panose="02040503050406030204" pitchFamily="18" charset="0"/>
                                      </a:rPr>
                                      <m:t>0.</m:t>
                                    </m:r>
                                    <m:r>
                                      <a:rPr lang="en-AU" sz="1200" b="0" i="0" dirty="0" smtClean="0">
                                        <a:solidFill>
                                          <a:srgbClr val="0070C0"/>
                                        </a:solidFill>
                                        <a:latin typeface="Cambria Math" panose="02040503050406030204" pitchFamily="18" charset="0"/>
                                      </a:rPr>
                                      <m:t>61</m:t>
                                    </m:r>
                                    <m:r>
                                      <a:rPr lang="en-AU" sz="1200" b="0" i="0" dirty="0" smtClean="0">
                                        <a:solidFill>
                                          <a:srgbClr val="0070C0"/>
                                        </a:solidFill>
                                        <a:latin typeface="Cambria Math" panose="02040503050406030204" pitchFamily="18" charset="0"/>
                                      </a:rPr>
                                      <m:t>+0.</m:t>
                                    </m:r>
                                    <m:r>
                                      <a:rPr lang="en-AU" sz="1200" b="0" i="1" dirty="0" smtClean="0">
                                        <a:solidFill>
                                          <a:srgbClr val="0070C0"/>
                                        </a:solidFill>
                                        <a:latin typeface="Cambria Math" panose="02040503050406030204" pitchFamily="18" charset="0"/>
                                      </a:rPr>
                                      <m:t>68</m:t>
                                    </m:r>
                                  </m:num>
                                  <m:den>
                                    <m:r>
                                      <a:rPr lang="en-AU" sz="1200" b="0" i="1" dirty="0" smtClean="0">
                                        <a:solidFill>
                                          <a:srgbClr val="0070C0"/>
                                        </a:solidFill>
                                        <a:latin typeface="Cambria Math" panose="02040503050406030204" pitchFamily="18" charset="0"/>
                                      </a:rPr>
                                      <m:t>2</m:t>
                                    </m:r>
                                  </m:den>
                                </m:f>
                                <m:r>
                                  <a:rPr lang="en-AU" sz="1200" b="0" i="1" dirty="0" smtClean="0">
                                    <a:solidFill>
                                      <a:schemeClr val="tx1"/>
                                    </a:solidFill>
                                    <a:latin typeface="Cambria Math" panose="02040503050406030204" pitchFamily="18" charset="0"/>
                                  </a:rPr>
                                  <m:t>=0.</m:t>
                                </m:r>
                                <m:r>
                                  <a:rPr lang="en-AU" sz="1200" b="0" i="1" dirty="0" smtClean="0">
                                    <a:solidFill>
                                      <a:schemeClr val="tx1"/>
                                    </a:solidFill>
                                    <a:latin typeface="Cambria Math" panose="02040503050406030204" pitchFamily="18" charset="0"/>
                                  </a:rPr>
                                  <m:t>64</m:t>
                                </m:r>
                                <m:r>
                                  <a:rPr lang="en-AU" sz="1200" b="0" i="1" dirty="0" smtClean="0">
                                    <a:solidFill>
                                      <a:schemeClr val="tx1"/>
                                    </a:solidFill>
                                    <a:latin typeface="Cambria Math" panose="02040503050406030204" pitchFamily="18" charset="0"/>
                                  </a:rPr>
                                  <m:t>5</m:t>
                                </m:r>
                              </m:oMath>
                            </m:oMathPara>
                          </a14:m>
                          <a:endParaRPr lang="en-AU" sz="1200" dirty="0">
                            <a:solidFill>
                              <a:srgbClr val="0070C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95182486"/>
                      </a:ext>
                    </a:extLst>
                  </a:tr>
                </a:tbl>
              </a:graphicData>
            </a:graphic>
          </p:graphicFrame>
        </mc:Choice>
        <mc:Fallback>
          <p:graphicFrame>
            <p:nvGraphicFramePr>
              <p:cNvPr id="6" name="Table 5">
                <a:extLst>
                  <a:ext uri="{FF2B5EF4-FFF2-40B4-BE49-F238E27FC236}">
                    <a16:creationId xmlns:a16="http://schemas.microsoft.com/office/drawing/2014/main" id="{D52EF5D4-74C2-272C-7A51-D70B5E62D503}"/>
                  </a:ext>
                </a:extLst>
              </p:cNvPr>
              <p:cNvGraphicFramePr>
                <a:graphicFrameLocks noGrp="1"/>
              </p:cNvGraphicFramePr>
              <p:nvPr>
                <p:extLst>
                  <p:ext uri="{D42A27DB-BD31-4B8C-83A1-F6EECF244321}">
                    <p14:modId xmlns:p14="http://schemas.microsoft.com/office/powerpoint/2010/main" val="2660503298"/>
                  </p:ext>
                </p:extLst>
              </p:nvPr>
            </p:nvGraphicFramePr>
            <p:xfrm>
              <a:off x="4144522" y="3658855"/>
              <a:ext cx="4020275" cy="2393450"/>
            </p:xfrm>
            <a:graphic>
              <a:graphicData uri="http://schemas.openxmlformats.org/drawingml/2006/table">
                <a:tbl>
                  <a:tblPr firstRow="1" bandRow="1">
                    <a:tableStyleId>{5C22544A-7EE6-4342-B048-85BDC9FD1C3A}</a:tableStyleId>
                  </a:tblPr>
                  <a:tblGrid>
                    <a:gridCol w="804055">
                      <a:extLst>
                        <a:ext uri="{9D8B030D-6E8A-4147-A177-3AD203B41FA5}">
                          <a16:colId xmlns:a16="http://schemas.microsoft.com/office/drawing/2014/main" val="4195645294"/>
                        </a:ext>
                      </a:extLst>
                    </a:gridCol>
                    <a:gridCol w="804055">
                      <a:extLst>
                        <a:ext uri="{9D8B030D-6E8A-4147-A177-3AD203B41FA5}">
                          <a16:colId xmlns:a16="http://schemas.microsoft.com/office/drawing/2014/main" val="4225335427"/>
                        </a:ext>
                      </a:extLst>
                    </a:gridCol>
                    <a:gridCol w="804055">
                      <a:extLst>
                        <a:ext uri="{9D8B030D-6E8A-4147-A177-3AD203B41FA5}">
                          <a16:colId xmlns:a16="http://schemas.microsoft.com/office/drawing/2014/main" val="1581082915"/>
                        </a:ext>
                      </a:extLst>
                    </a:gridCol>
                    <a:gridCol w="804055">
                      <a:extLst>
                        <a:ext uri="{9D8B030D-6E8A-4147-A177-3AD203B41FA5}">
                          <a16:colId xmlns:a16="http://schemas.microsoft.com/office/drawing/2014/main" val="1237356321"/>
                        </a:ext>
                      </a:extLst>
                    </a:gridCol>
                    <a:gridCol w="804055">
                      <a:extLst>
                        <a:ext uri="{9D8B030D-6E8A-4147-A177-3AD203B41FA5}">
                          <a16:colId xmlns:a16="http://schemas.microsoft.com/office/drawing/2014/main" val="4279207891"/>
                        </a:ext>
                      </a:extLst>
                    </a:gridCol>
                  </a:tblGrid>
                  <a:tr h="533597">
                    <a:tc>
                      <a:txBody>
                        <a:bodyPr/>
                        <a:lstStyle/>
                        <a:p>
                          <a:pPr algn="ctr"/>
                          <a:endParaRPr lang="en-AU" sz="1200" dirty="0">
                            <a:solidFill>
                              <a:srgbClr val="0070C0"/>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rgbClr val="0070C0"/>
                              </a:solidFill>
                            </a:rPr>
                            <a:t>SUM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rgbClr val="0070C0"/>
                              </a:solidFill>
                            </a:rPr>
                            <a:t>AUT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rgbClr val="0070C0"/>
                              </a:solidFill>
                            </a:rPr>
                            <a:t>WIN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rgbClr val="0070C0"/>
                              </a:solidFill>
                            </a:rPr>
                            <a:t>SPR</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49473401"/>
                      </a:ext>
                    </a:extLst>
                  </a:tr>
                  <a:tr h="621602">
                    <a:tc>
                      <a:txBody>
                        <a:bodyPr/>
                        <a:lstStyle/>
                        <a:p>
                          <a:pPr algn="ctr"/>
                          <a:r>
                            <a:rPr lang="en-AU" sz="1200" dirty="0">
                              <a:solidFill>
                                <a:srgbClr val="0070C0"/>
                              </a:solidFill>
                            </a:rPr>
                            <a:t>2014 SI</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4"/>
                          <a:stretch>
                            <a:fillRect l="-100000" t="-86275" r="-301515" b="-200000"/>
                          </a:stretch>
                        </a:blip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4"/>
                          <a:stretch>
                            <a:fillRect l="-198496" t="-86275" r="-199248" b="-200000"/>
                          </a:stretch>
                        </a:blip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4"/>
                          <a:stretch>
                            <a:fillRect l="-300758" t="-86275" r="-100758" b="-200000"/>
                          </a:stretch>
                        </a:blip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4"/>
                          <a:stretch>
                            <a:fillRect l="-400758" t="-86275" r="-758" b="-200000"/>
                          </a:stretch>
                        </a:blipFill>
                      </a:tcPr>
                    </a:tc>
                    <a:extLst>
                      <a:ext uri="{0D108BD9-81ED-4DB2-BD59-A6C34878D82A}">
                        <a16:rowId xmlns:a16="http://schemas.microsoft.com/office/drawing/2014/main" val="2361014779"/>
                      </a:ext>
                    </a:extLst>
                  </a:tr>
                  <a:tr h="621602">
                    <a:tc>
                      <a:txBody>
                        <a:bodyPr/>
                        <a:lstStyle/>
                        <a:p>
                          <a:pPr algn="ctr"/>
                          <a:r>
                            <a:rPr lang="en-AU" sz="1200" dirty="0">
                              <a:solidFill>
                                <a:srgbClr val="0070C0"/>
                              </a:solidFill>
                            </a:rPr>
                            <a:t>2015 SI</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4"/>
                          <a:stretch>
                            <a:fillRect l="-100000" t="-186275" r="-301515" b="-100000"/>
                          </a:stretch>
                        </a:blip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4"/>
                          <a:stretch>
                            <a:fillRect l="-198496" t="-186275" r="-199248" b="-100000"/>
                          </a:stretch>
                        </a:blip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4"/>
                          <a:stretch>
                            <a:fillRect l="-300758" t="-186275" r="-100758" b="-100000"/>
                          </a:stretch>
                        </a:blip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4"/>
                          <a:stretch>
                            <a:fillRect l="-400758" t="-186275" r="-758" b="-100000"/>
                          </a:stretch>
                        </a:blipFill>
                      </a:tcPr>
                    </a:tc>
                    <a:extLst>
                      <a:ext uri="{0D108BD9-81ED-4DB2-BD59-A6C34878D82A}">
                        <a16:rowId xmlns:a16="http://schemas.microsoft.com/office/drawing/2014/main" val="4206675322"/>
                      </a:ext>
                    </a:extLst>
                  </a:tr>
                  <a:tr h="616649">
                    <a:tc>
                      <a:txBody>
                        <a:bodyPr/>
                        <a:lstStyle/>
                        <a:p>
                          <a:pPr algn="ctr"/>
                          <a:r>
                            <a:rPr lang="en-AU" sz="1200" dirty="0">
                              <a:solidFill>
                                <a:srgbClr val="0070C0"/>
                              </a:solidFill>
                            </a:rPr>
                            <a:t>AVG SI</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00000" t="-289109" r="-301515" b="-990"/>
                          </a:stretch>
                        </a:blip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98496" t="-289109" r="-199248" b="-990"/>
                          </a:stretch>
                        </a:blip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300758" t="-289109" r="-100758" b="-990"/>
                          </a:stretch>
                        </a:blip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400758" t="-289109" r="-758" b="-990"/>
                          </a:stretch>
                        </a:blipFill>
                      </a:tcPr>
                    </a:tc>
                    <a:extLst>
                      <a:ext uri="{0D108BD9-81ED-4DB2-BD59-A6C34878D82A}">
                        <a16:rowId xmlns:a16="http://schemas.microsoft.com/office/drawing/2014/main" val="2895182486"/>
                      </a:ext>
                    </a:extLst>
                  </a:tr>
                </a:tbl>
              </a:graphicData>
            </a:graphic>
          </p:graphicFrame>
        </mc:Fallback>
      </mc:AlternateContent>
      <mc:AlternateContent xmlns:mc="http://schemas.openxmlformats.org/markup-compatibility/2006">
        <mc:Choice xmlns:a14="http://schemas.microsoft.com/office/drawing/2010/main" Requires="a14">
          <p:graphicFrame>
            <p:nvGraphicFramePr>
              <p:cNvPr id="7" name="Table 6">
                <a:extLst>
                  <a:ext uri="{FF2B5EF4-FFF2-40B4-BE49-F238E27FC236}">
                    <a16:creationId xmlns:a16="http://schemas.microsoft.com/office/drawing/2014/main" id="{BB777F17-B134-84DE-B962-CD6163AD5F00}"/>
                  </a:ext>
                </a:extLst>
              </p:cNvPr>
              <p:cNvGraphicFramePr>
                <a:graphicFrameLocks noGrp="1"/>
              </p:cNvGraphicFramePr>
              <p:nvPr>
                <p:extLst>
                  <p:ext uri="{D42A27DB-BD31-4B8C-83A1-F6EECF244321}">
                    <p14:modId xmlns:p14="http://schemas.microsoft.com/office/powerpoint/2010/main" val="779002363"/>
                  </p:ext>
                </p:extLst>
              </p:nvPr>
            </p:nvGraphicFramePr>
            <p:xfrm>
              <a:off x="8178245" y="108857"/>
              <a:ext cx="4020275" cy="2487051"/>
            </p:xfrm>
            <a:graphic>
              <a:graphicData uri="http://schemas.openxmlformats.org/drawingml/2006/table">
                <a:tbl>
                  <a:tblPr firstRow="1" bandRow="1">
                    <a:tableStyleId>{5C22544A-7EE6-4342-B048-85BDC9FD1C3A}</a:tableStyleId>
                  </a:tblPr>
                  <a:tblGrid>
                    <a:gridCol w="804055">
                      <a:extLst>
                        <a:ext uri="{9D8B030D-6E8A-4147-A177-3AD203B41FA5}">
                          <a16:colId xmlns:a16="http://schemas.microsoft.com/office/drawing/2014/main" val="4195645294"/>
                        </a:ext>
                      </a:extLst>
                    </a:gridCol>
                    <a:gridCol w="804055">
                      <a:extLst>
                        <a:ext uri="{9D8B030D-6E8A-4147-A177-3AD203B41FA5}">
                          <a16:colId xmlns:a16="http://schemas.microsoft.com/office/drawing/2014/main" val="4225335427"/>
                        </a:ext>
                      </a:extLst>
                    </a:gridCol>
                    <a:gridCol w="804055">
                      <a:extLst>
                        <a:ext uri="{9D8B030D-6E8A-4147-A177-3AD203B41FA5}">
                          <a16:colId xmlns:a16="http://schemas.microsoft.com/office/drawing/2014/main" val="1581082915"/>
                        </a:ext>
                      </a:extLst>
                    </a:gridCol>
                    <a:gridCol w="804055">
                      <a:extLst>
                        <a:ext uri="{9D8B030D-6E8A-4147-A177-3AD203B41FA5}">
                          <a16:colId xmlns:a16="http://schemas.microsoft.com/office/drawing/2014/main" val="1237356321"/>
                        </a:ext>
                      </a:extLst>
                    </a:gridCol>
                    <a:gridCol w="804055">
                      <a:extLst>
                        <a:ext uri="{9D8B030D-6E8A-4147-A177-3AD203B41FA5}">
                          <a16:colId xmlns:a16="http://schemas.microsoft.com/office/drawing/2014/main" val="4279207891"/>
                        </a:ext>
                      </a:extLst>
                    </a:gridCol>
                  </a:tblGrid>
                  <a:tr h="421159">
                    <a:tc>
                      <a:txBody>
                        <a:bodyPr/>
                        <a:lstStyle/>
                        <a:p>
                          <a:pPr algn="ctr"/>
                          <a:endParaRPr lang="en-AU" sz="1200" dirty="0">
                            <a:solidFill>
                              <a:srgbClr val="0070C0"/>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rgbClr val="0070C0"/>
                              </a:solidFill>
                            </a:rPr>
                            <a:t>SUM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rgbClr val="0070C0"/>
                              </a:solidFill>
                            </a:rPr>
                            <a:t>AUT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rgbClr val="0070C0"/>
                              </a:solidFill>
                            </a:rPr>
                            <a:t>WIN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rgbClr val="0070C0"/>
                              </a:solidFill>
                            </a:rPr>
                            <a:t>SPR</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49473401"/>
                      </a:ext>
                    </a:extLst>
                  </a:tr>
                  <a:tr h="408274">
                    <a:tc>
                      <a:txBody>
                        <a:bodyPr/>
                        <a:lstStyle/>
                        <a:p>
                          <a:pPr algn="ctr"/>
                          <a:r>
                            <a:rPr lang="en-AU" sz="700" dirty="0">
                              <a:solidFill>
                                <a:srgbClr val="0070C0"/>
                              </a:solidFill>
                            </a:rPr>
                            <a:t>Season number</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67418993"/>
                      </a:ext>
                    </a:extLst>
                  </a:tr>
                  <a:tr h="408274">
                    <a:tc>
                      <a:txBody>
                        <a:bodyPr/>
                        <a:lstStyle/>
                        <a:p>
                          <a:pPr algn="ctr"/>
                          <a:r>
                            <a:rPr lang="en-AU" sz="1200" dirty="0">
                              <a:solidFill>
                                <a:srgbClr val="0070C0"/>
                              </a:solidFill>
                            </a:rPr>
                            <a:t>2014 DS</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centerGroup"/>
                              </m:oMathParaPr>
                              <m:oMath xmlns:m="http://schemas.openxmlformats.org/officeDocument/2006/math">
                                <m:f>
                                  <m:fPr>
                                    <m:ctrlPr>
                                      <a:rPr lang="en-AU" sz="1200" dirty="0" smtClean="0">
                                        <a:solidFill>
                                          <a:srgbClr val="0070C0"/>
                                        </a:solidFill>
                                        <a:latin typeface="Cambria Math" panose="02040503050406030204" pitchFamily="18" charset="0"/>
                                      </a:rPr>
                                    </m:ctrlPr>
                                  </m:fPr>
                                  <m:num>
                                    <m:r>
                                      <a:rPr lang="en-AU" sz="1200" b="0" i="1" dirty="0" smtClean="0">
                                        <a:solidFill>
                                          <a:srgbClr val="0070C0"/>
                                        </a:solidFill>
                                        <a:latin typeface="Cambria Math" panose="02040503050406030204" pitchFamily="18" charset="0"/>
                                      </a:rPr>
                                      <m:t>3051</m:t>
                                    </m:r>
                                  </m:num>
                                  <m:den>
                                    <m:r>
                                      <a:rPr lang="en-AU" sz="1200" b="0" i="0" dirty="0" smtClean="0">
                                        <a:solidFill>
                                          <a:srgbClr val="0070C0"/>
                                        </a:solidFill>
                                        <a:latin typeface="Cambria Math" panose="02040503050406030204" pitchFamily="18" charset="0"/>
                                      </a:rPr>
                                      <m:t>0.435</m:t>
                                    </m:r>
                                  </m:den>
                                </m:f>
                                <m:r>
                                  <a:rPr lang="en-AU" sz="1200" b="0" i="0" dirty="0" smtClean="0">
                                    <a:solidFill>
                                      <a:schemeClr val="tx1"/>
                                    </a:solidFill>
                                    <a:latin typeface="Cambria Math" panose="02040503050406030204" pitchFamily="18" charset="0"/>
                                  </a:rPr>
                                  <m:t>=6834.09</m:t>
                                </m:r>
                              </m:oMath>
                            </m:oMathPara>
                          </a14:m>
                          <a:endParaRPr lang="en-AU" sz="1200" dirty="0">
                            <a:solidFill>
                              <a:srgbClr val="0070C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centerGroup"/>
                              </m:oMathParaPr>
                              <m:oMath xmlns:m="http://schemas.openxmlformats.org/officeDocument/2006/math">
                                <m:f>
                                  <m:fPr>
                                    <m:ctrlPr>
                                      <a:rPr lang="en-AU" sz="1200" i="1" dirty="0" smtClean="0">
                                        <a:solidFill>
                                          <a:srgbClr val="0070C0"/>
                                        </a:solidFill>
                                        <a:latin typeface="Cambria Math" panose="02040503050406030204" pitchFamily="18" charset="0"/>
                                      </a:rPr>
                                    </m:ctrlPr>
                                  </m:fPr>
                                  <m:num>
                                    <m:r>
                                      <a:rPr lang="en-AU" sz="1200" b="0" i="1" dirty="0" smtClean="0">
                                        <a:solidFill>
                                          <a:srgbClr val="0070C0"/>
                                        </a:solidFill>
                                        <a:latin typeface="Cambria Math" panose="02040503050406030204" pitchFamily="18" charset="0"/>
                                      </a:rPr>
                                      <m:t>8430</m:t>
                                    </m:r>
                                  </m:num>
                                  <m:den>
                                    <m:r>
                                      <a:rPr lang="en-AU" sz="1200" b="0" i="0" dirty="0" smtClean="0">
                                        <a:solidFill>
                                          <a:srgbClr val="0070C0"/>
                                        </a:solidFill>
                                        <a:latin typeface="Cambria Math" panose="02040503050406030204" pitchFamily="18" charset="0"/>
                                      </a:rPr>
                                      <m:t>1.16</m:t>
                                    </m:r>
                                  </m:den>
                                </m:f>
                                <m:r>
                                  <a:rPr lang="en-AU" sz="1200" b="0" i="0" dirty="0" smtClean="0">
                                    <a:solidFill>
                                      <a:schemeClr val="tx1"/>
                                    </a:solidFill>
                                    <a:latin typeface="Cambria Math" panose="02040503050406030204" pitchFamily="18" charset="0"/>
                                  </a:rPr>
                                  <m:t>=</m:t>
                                </m:r>
                                <m:r>
                                  <a:rPr lang="en-AU" sz="1200" b="0" i="0" dirty="0" smtClean="0">
                                    <a:solidFill>
                                      <a:schemeClr val="tx1"/>
                                    </a:solidFill>
                                    <a:latin typeface="Cambria Math" panose="02040503050406030204" pitchFamily="18" charset="0"/>
                                  </a:rPr>
                                  <m:t>7267.24</m:t>
                                </m:r>
                              </m:oMath>
                            </m:oMathPara>
                          </a14:m>
                          <a:endParaRPr lang="en-AU" sz="1200" dirty="0">
                            <a:solidFill>
                              <a:srgbClr val="0070C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centerGroup"/>
                              </m:oMathParaPr>
                              <m:oMath xmlns:m="http://schemas.openxmlformats.org/officeDocument/2006/math">
                                <m:f>
                                  <m:fPr>
                                    <m:ctrlPr>
                                      <a:rPr lang="en-AU" sz="1200" i="1" dirty="0" smtClean="0">
                                        <a:solidFill>
                                          <a:srgbClr val="0070C0"/>
                                        </a:solidFill>
                                        <a:latin typeface="Cambria Math" panose="02040503050406030204" pitchFamily="18" charset="0"/>
                                      </a:rPr>
                                    </m:ctrlPr>
                                  </m:fPr>
                                  <m:num>
                                    <m:r>
                                      <a:rPr lang="en-AU" sz="1200" b="0" i="1" dirty="0" smtClean="0">
                                        <a:solidFill>
                                          <a:srgbClr val="0070C0"/>
                                        </a:solidFill>
                                        <a:latin typeface="Cambria Math" panose="02040503050406030204" pitchFamily="18" charset="0"/>
                                      </a:rPr>
                                      <m:t>12340</m:t>
                                    </m:r>
                                  </m:num>
                                  <m:den>
                                    <m:r>
                                      <a:rPr lang="en-AU" sz="1200" b="0" i="0" dirty="0" smtClean="0">
                                        <a:solidFill>
                                          <a:srgbClr val="0070C0"/>
                                        </a:solidFill>
                                        <a:latin typeface="Cambria Math" panose="02040503050406030204" pitchFamily="18" charset="0"/>
                                      </a:rPr>
                                      <m:t>1.76</m:t>
                                    </m:r>
                                    <m:r>
                                      <a:rPr lang="en-AU" sz="1200" b="0" i="0" dirty="0" smtClean="0">
                                        <a:solidFill>
                                          <a:srgbClr val="0070C0"/>
                                        </a:solidFill>
                                        <a:latin typeface="Cambria Math" panose="02040503050406030204" pitchFamily="18" charset="0"/>
                                      </a:rPr>
                                      <m:t>5</m:t>
                                    </m:r>
                                  </m:den>
                                </m:f>
                                <m:r>
                                  <a:rPr lang="en-AU" sz="1200" b="0" i="0" dirty="0" smtClean="0">
                                    <a:solidFill>
                                      <a:schemeClr val="tx1"/>
                                    </a:solidFill>
                                    <a:latin typeface="Cambria Math" panose="02040503050406030204" pitchFamily="18" charset="0"/>
                                  </a:rPr>
                                  <m:t>=</m:t>
                                </m:r>
                                <m:r>
                                  <a:rPr lang="en-AU" sz="1200" b="0" i="0" dirty="0" smtClean="0">
                                    <a:solidFill>
                                      <a:schemeClr val="tx1"/>
                                    </a:solidFill>
                                    <a:latin typeface="Cambria Math" panose="02040503050406030204" pitchFamily="18" charset="0"/>
                                  </a:rPr>
                                  <m:t>6991.50</m:t>
                                </m:r>
                              </m:oMath>
                            </m:oMathPara>
                          </a14:m>
                          <a:endParaRPr lang="en-AU" sz="1200" dirty="0">
                            <a:solidFill>
                              <a:srgbClr val="0070C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centerGroup"/>
                              </m:oMathParaPr>
                              <m:oMath xmlns:m="http://schemas.openxmlformats.org/officeDocument/2006/math">
                                <m:f>
                                  <m:fPr>
                                    <m:ctrlPr>
                                      <a:rPr lang="en-AU" sz="1200" i="1" dirty="0" smtClean="0">
                                        <a:solidFill>
                                          <a:srgbClr val="0070C0"/>
                                        </a:solidFill>
                                        <a:latin typeface="Cambria Math" panose="02040503050406030204" pitchFamily="18" charset="0"/>
                                      </a:rPr>
                                    </m:ctrlPr>
                                  </m:fPr>
                                  <m:num>
                                    <m:r>
                                      <a:rPr lang="en-AU" sz="1200" b="0" i="1" dirty="0" smtClean="0">
                                        <a:solidFill>
                                          <a:srgbClr val="0070C0"/>
                                        </a:solidFill>
                                        <a:latin typeface="Cambria Math" panose="02040503050406030204" pitchFamily="18" charset="0"/>
                                      </a:rPr>
                                      <m:t>4302</m:t>
                                    </m:r>
                                  </m:num>
                                  <m:den>
                                    <m:r>
                                      <a:rPr lang="en-AU" sz="1200" b="0" i="0" dirty="0" smtClean="0">
                                        <a:solidFill>
                                          <a:srgbClr val="0070C0"/>
                                        </a:solidFill>
                                        <a:latin typeface="Cambria Math" panose="02040503050406030204" pitchFamily="18" charset="0"/>
                                      </a:rPr>
                                      <m:t>0.64</m:t>
                                    </m:r>
                                    <m:r>
                                      <a:rPr lang="en-AU" sz="1200" b="0" i="0" dirty="0" smtClean="0">
                                        <a:solidFill>
                                          <a:srgbClr val="0070C0"/>
                                        </a:solidFill>
                                        <a:latin typeface="Cambria Math" panose="02040503050406030204" pitchFamily="18" charset="0"/>
                                      </a:rPr>
                                      <m:t>5</m:t>
                                    </m:r>
                                  </m:den>
                                </m:f>
                                <m:r>
                                  <a:rPr lang="en-AU" sz="1200" b="0" i="0" dirty="0" smtClean="0">
                                    <a:solidFill>
                                      <a:schemeClr val="tx1"/>
                                    </a:solidFill>
                                    <a:latin typeface="Cambria Math" panose="02040503050406030204" pitchFamily="18" charset="0"/>
                                  </a:rPr>
                                  <m:t>=</m:t>
                                </m:r>
                                <m:r>
                                  <a:rPr lang="en-AU" sz="1200" b="0" i="0" dirty="0" smtClean="0">
                                    <a:solidFill>
                                      <a:schemeClr val="tx1"/>
                                    </a:solidFill>
                                    <a:latin typeface="Cambria Math" panose="02040503050406030204" pitchFamily="18" charset="0"/>
                                  </a:rPr>
                                  <m:t>6669.77</m:t>
                                </m:r>
                              </m:oMath>
                            </m:oMathPara>
                          </a14:m>
                          <a:endParaRPr lang="en-AU" sz="1200" dirty="0">
                            <a:solidFill>
                              <a:srgbClr val="0070C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61014779"/>
                      </a:ext>
                    </a:extLst>
                  </a:tr>
                  <a:tr h="41441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700" dirty="0">
                              <a:solidFill>
                                <a:srgbClr val="0070C0"/>
                              </a:solidFill>
                            </a:rPr>
                            <a:t>Season number</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chemeClr val="tx1"/>
                              </a:solidFill>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chemeClr val="tx1"/>
                              </a:solidFill>
                            </a:rPr>
                            <a:t>8</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31901602"/>
                      </a:ext>
                    </a:extLst>
                  </a:tr>
                  <a:tr h="414414">
                    <a:tc>
                      <a:txBody>
                        <a:bodyPr/>
                        <a:lstStyle/>
                        <a:p>
                          <a:pPr algn="ctr"/>
                          <a:r>
                            <a:rPr lang="en-AU" sz="1200" dirty="0">
                              <a:solidFill>
                                <a:srgbClr val="0070C0"/>
                              </a:solidFill>
                            </a:rPr>
                            <a:t>2015 DS</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centerGroup"/>
                              </m:oMathParaPr>
                              <m:oMath xmlns:m="http://schemas.openxmlformats.org/officeDocument/2006/math">
                                <m:f>
                                  <m:fPr>
                                    <m:ctrlPr>
                                      <a:rPr lang="en-AU" sz="1200" dirty="0" smtClean="0">
                                        <a:solidFill>
                                          <a:srgbClr val="0070C0"/>
                                        </a:solidFill>
                                        <a:latin typeface="Cambria Math" panose="02040503050406030204" pitchFamily="18" charset="0"/>
                                      </a:rPr>
                                    </m:ctrlPr>
                                  </m:fPr>
                                  <m:num>
                                    <m:r>
                                      <a:rPr lang="en-AU" sz="1200" b="0" i="0" dirty="0" smtClean="0">
                                        <a:solidFill>
                                          <a:srgbClr val="0070C0"/>
                                        </a:solidFill>
                                        <a:latin typeface="Cambria Math" panose="02040503050406030204" pitchFamily="18" charset="0"/>
                                      </a:rPr>
                                      <m:t>365</m:t>
                                    </m:r>
                                    <m:r>
                                      <a:rPr lang="en-AU" sz="1200" dirty="0">
                                        <a:solidFill>
                                          <a:srgbClr val="0070C0"/>
                                        </a:solidFill>
                                        <a:latin typeface="Cambria Math" panose="02040503050406030204" pitchFamily="18" charset="0"/>
                                      </a:rPr>
                                      <m:t>1</m:t>
                                    </m:r>
                                  </m:num>
                                  <m:den>
                                    <m:r>
                                      <a:rPr lang="en-AU" sz="1200" b="0" i="0" dirty="0" smtClean="0">
                                        <a:solidFill>
                                          <a:srgbClr val="0070C0"/>
                                        </a:solidFill>
                                        <a:latin typeface="Cambria Math" panose="02040503050406030204" pitchFamily="18" charset="0"/>
                                      </a:rPr>
                                      <m:t>0.43.5</m:t>
                                    </m:r>
                                  </m:den>
                                </m:f>
                                <m:r>
                                  <a:rPr lang="en-AU" sz="1200" b="0" i="1" dirty="0" smtClean="0">
                                    <a:solidFill>
                                      <a:srgbClr val="0070C0"/>
                                    </a:solidFill>
                                    <a:latin typeface="Cambria Math" panose="02040503050406030204" pitchFamily="18" charset="0"/>
                                  </a:rPr>
                                  <m:t> </m:t>
                                </m:r>
                              </m:oMath>
                            </m:oMathPara>
                          </a14:m>
                          <a:endParaRPr lang="en-AU" sz="1200" b="0" dirty="0">
                            <a:solidFill>
                              <a:srgbClr val="0070C0"/>
                            </a:solidFill>
                          </a:endParaRPr>
                        </a:p>
                        <a:p>
                          <a:pPr algn="ctr"/>
                          <a:r>
                            <a:rPr lang="en-AU" sz="1200" dirty="0">
                              <a:solidFill>
                                <a:schemeClr val="tx1"/>
                              </a:solidFill>
                            </a:rPr>
                            <a:t>=8388.10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centerGroup"/>
                              </m:oMathParaPr>
                              <m:oMath xmlns:m="http://schemas.openxmlformats.org/officeDocument/2006/math">
                                <m:f>
                                  <m:fPr>
                                    <m:ctrlPr>
                                      <a:rPr lang="en-AU" sz="1200" i="1" dirty="0" smtClean="0">
                                        <a:solidFill>
                                          <a:srgbClr val="0070C0"/>
                                        </a:solidFill>
                                        <a:latin typeface="Cambria Math" panose="02040503050406030204" pitchFamily="18" charset="0"/>
                                      </a:rPr>
                                    </m:ctrlPr>
                                  </m:fPr>
                                  <m:num>
                                    <m:r>
                                      <a:rPr lang="en-AU" sz="1200" b="0" i="0" dirty="0" smtClean="0">
                                        <a:solidFill>
                                          <a:srgbClr val="0070C0"/>
                                        </a:solidFill>
                                        <a:latin typeface="Cambria Math" panose="02040503050406030204" pitchFamily="18" charset="0"/>
                                      </a:rPr>
                                      <m:t>9471</m:t>
                                    </m:r>
                                  </m:num>
                                  <m:den>
                                    <m:r>
                                      <a:rPr lang="en-AU" sz="1200" b="0" i="0" dirty="0" smtClean="0">
                                        <a:solidFill>
                                          <a:srgbClr val="0070C0"/>
                                        </a:solidFill>
                                        <a:latin typeface="Cambria Math" panose="02040503050406030204" pitchFamily="18" charset="0"/>
                                      </a:rPr>
                                      <m:t>1.16</m:t>
                                    </m:r>
                                  </m:den>
                                </m:f>
                                <m:r>
                                  <a:rPr lang="en-AU" sz="1200" b="0" i="1" dirty="0" smtClean="0">
                                    <a:solidFill>
                                      <a:srgbClr val="0070C0"/>
                                    </a:solidFill>
                                    <a:latin typeface="Cambria Math" panose="02040503050406030204" pitchFamily="18" charset="0"/>
                                  </a:rPr>
                                  <m:t> </m:t>
                                </m:r>
                              </m:oMath>
                            </m:oMathPara>
                          </a14:m>
                          <a:endParaRPr lang="en-AU" sz="1200" b="0" dirty="0">
                            <a:solidFill>
                              <a:srgbClr val="0070C0"/>
                            </a:solidFill>
                          </a:endParaRPr>
                        </a:p>
                        <a:p>
                          <a:pPr algn="ctr"/>
                          <a:r>
                            <a:rPr lang="en-AU" sz="1200" dirty="0">
                              <a:solidFill>
                                <a:schemeClr val="tx1"/>
                              </a:solidFill>
                            </a:rPr>
                            <a:t>=8164.66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centerGroup"/>
                              </m:oMathParaPr>
                              <m:oMath xmlns:m="http://schemas.openxmlformats.org/officeDocument/2006/math">
                                <m:f>
                                  <m:fPr>
                                    <m:ctrlPr>
                                      <a:rPr lang="en-AU" sz="1200" i="1" dirty="0" smtClean="0">
                                        <a:solidFill>
                                          <a:srgbClr val="0070C0"/>
                                        </a:solidFill>
                                        <a:latin typeface="Cambria Math" panose="02040503050406030204" pitchFamily="18" charset="0"/>
                                      </a:rPr>
                                    </m:ctrlPr>
                                  </m:fPr>
                                  <m:num>
                                    <m:r>
                                      <a:rPr lang="en-AU" sz="1200" b="0" i="0" dirty="0" smtClean="0">
                                        <a:solidFill>
                                          <a:srgbClr val="0070C0"/>
                                        </a:solidFill>
                                        <a:latin typeface="Cambria Math" panose="02040503050406030204" pitchFamily="18" charset="0"/>
                                      </a:rPr>
                                      <m:t>14960</m:t>
                                    </m:r>
                                  </m:num>
                                  <m:den>
                                    <m:r>
                                      <a:rPr lang="en-AU" sz="1200" b="0" i="0" dirty="0" smtClean="0">
                                        <a:solidFill>
                                          <a:srgbClr val="0070C0"/>
                                        </a:solidFill>
                                        <a:latin typeface="Cambria Math" panose="02040503050406030204" pitchFamily="18" charset="0"/>
                                      </a:rPr>
                                      <m:t>1.76</m:t>
                                    </m:r>
                                    <m:r>
                                      <a:rPr lang="en-AU" sz="1200" b="0" i="0" dirty="0" smtClean="0">
                                        <a:solidFill>
                                          <a:srgbClr val="0070C0"/>
                                        </a:solidFill>
                                        <a:latin typeface="Cambria Math" panose="02040503050406030204" pitchFamily="18" charset="0"/>
                                      </a:rPr>
                                      <m:t>5</m:t>
                                    </m:r>
                                  </m:den>
                                </m:f>
                                <m:r>
                                  <a:rPr lang="en-AU" sz="1200" b="0" i="1" dirty="0" smtClean="0">
                                    <a:solidFill>
                                      <a:srgbClr val="0070C0"/>
                                    </a:solidFill>
                                    <a:latin typeface="Cambria Math" panose="02040503050406030204" pitchFamily="18" charset="0"/>
                                  </a:rPr>
                                  <m:t> </m:t>
                                </m:r>
                              </m:oMath>
                            </m:oMathPara>
                          </a14:m>
                          <a:endParaRPr lang="en-AU" sz="1200" b="0" dirty="0">
                            <a:solidFill>
                              <a:srgbClr val="0070C0"/>
                            </a:solidFill>
                          </a:endParaRPr>
                        </a:p>
                        <a:p>
                          <a:pPr algn="ctr"/>
                          <a:r>
                            <a:rPr lang="en-AU" sz="1200" dirty="0">
                              <a:solidFill>
                                <a:schemeClr val="tx1"/>
                              </a:solidFill>
                            </a:rPr>
                            <a:t>=8475.92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14:m>
                            <m:oMathPara xmlns:m="http://schemas.openxmlformats.org/officeDocument/2006/math">
                              <m:oMathParaPr>
                                <m:jc m:val="centerGroup"/>
                              </m:oMathParaPr>
                              <m:oMath xmlns:m="http://schemas.openxmlformats.org/officeDocument/2006/math">
                                <m:f>
                                  <m:fPr>
                                    <m:ctrlPr>
                                      <a:rPr lang="en-AU" sz="1200" i="1" dirty="0" smtClean="0">
                                        <a:solidFill>
                                          <a:srgbClr val="0070C0"/>
                                        </a:solidFill>
                                        <a:latin typeface="Cambria Math" panose="02040503050406030204" pitchFamily="18" charset="0"/>
                                      </a:rPr>
                                    </m:ctrlPr>
                                  </m:fPr>
                                  <m:num>
                                    <m:r>
                                      <a:rPr lang="en-AU" sz="1200" b="0" i="0" dirty="0" smtClean="0">
                                        <a:solidFill>
                                          <a:srgbClr val="0070C0"/>
                                        </a:solidFill>
                                        <a:latin typeface="Cambria Math" panose="02040503050406030204" pitchFamily="18" charset="0"/>
                                      </a:rPr>
                                      <m:t>5793</m:t>
                                    </m:r>
                                  </m:num>
                                  <m:den>
                                    <m:r>
                                      <a:rPr lang="en-AU" sz="1200" b="0" i="0" dirty="0" smtClean="0">
                                        <a:solidFill>
                                          <a:srgbClr val="0070C0"/>
                                        </a:solidFill>
                                        <a:latin typeface="Cambria Math" panose="02040503050406030204" pitchFamily="18" charset="0"/>
                                      </a:rPr>
                                      <m:t>0.64</m:t>
                                    </m:r>
                                    <m:r>
                                      <a:rPr lang="en-AU" sz="1200" b="0" i="0" dirty="0" smtClean="0">
                                        <a:solidFill>
                                          <a:srgbClr val="0070C0"/>
                                        </a:solidFill>
                                        <a:latin typeface="Cambria Math" panose="02040503050406030204" pitchFamily="18" charset="0"/>
                                      </a:rPr>
                                      <m:t>5</m:t>
                                    </m:r>
                                  </m:den>
                                </m:f>
                                <m:r>
                                  <a:rPr lang="en-AU" sz="1200" b="0" i="1" dirty="0" smtClean="0">
                                    <a:solidFill>
                                      <a:srgbClr val="0070C0"/>
                                    </a:solidFill>
                                    <a:latin typeface="Cambria Math" panose="02040503050406030204" pitchFamily="18" charset="0"/>
                                  </a:rPr>
                                  <m:t> </m:t>
                                </m:r>
                              </m:oMath>
                            </m:oMathPara>
                          </a14:m>
                          <a:endParaRPr lang="en-AU" sz="1200" b="0" dirty="0">
                            <a:solidFill>
                              <a:srgbClr val="0070C0"/>
                            </a:solidFill>
                          </a:endParaRPr>
                        </a:p>
                        <a:p>
                          <a:pPr algn="ctr"/>
                          <a:r>
                            <a:rPr lang="en-AU" sz="1200" dirty="0">
                              <a:solidFill>
                                <a:schemeClr val="tx1"/>
                              </a:solidFill>
                            </a:rPr>
                            <a:t>=8981.40</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06675322"/>
                      </a:ext>
                    </a:extLst>
                  </a:tr>
                </a:tbl>
              </a:graphicData>
            </a:graphic>
          </p:graphicFrame>
        </mc:Choice>
        <mc:Fallback>
          <p:graphicFrame>
            <p:nvGraphicFramePr>
              <p:cNvPr id="7" name="Table 6">
                <a:extLst>
                  <a:ext uri="{FF2B5EF4-FFF2-40B4-BE49-F238E27FC236}">
                    <a16:creationId xmlns:a16="http://schemas.microsoft.com/office/drawing/2014/main" id="{BB777F17-B134-84DE-B962-CD6163AD5F00}"/>
                  </a:ext>
                </a:extLst>
              </p:cNvPr>
              <p:cNvGraphicFramePr>
                <a:graphicFrameLocks noGrp="1"/>
              </p:cNvGraphicFramePr>
              <p:nvPr>
                <p:extLst>
                  <p:ext uri="{D42A27DB-BD31-4B8C-83A1-F6EECF244321}">
                    <p14:modId xmlns:p14="http://schemas.microsoft.com/office/powerpoint/2010/main" val="779002363"/>
                  </p:ext>
                </p:extLst>
              </p:nvPr>
            </p:nvGraphicFramePr>
            <p:xfrm>
              <a:off x="8178245" y="108857"/>
              <a:ext cx="4020275" cy="2487051"/>
            </p:xfrm>
            <a:graphic>
              <a:graphicData uri="http://schemas.openxmlformats.org/drawingml/2006/table">
                <a:tbl>
                  <a:tblPr firstRow="1" bandRow="1">
                    <a:tableStyleId>{5C22544A-7EE6-4342-B048-85BDC9FD1C3A}</a:tableStyleId>
                  </a:tblPr>
                  <a:tblGrid>
                    <a:gridCol w="804055">
                      <a:extLst>
                        <a:ext uri="{9D8B030D-6E8A-4147-A177-3AD203B41FA5}">
                          <a16:colId xmlns:a16="http://schemas.microsoft.com/office/drawing/2014/main" val="4195645294"/>
                        </a:ext>
                      </a:extLst>
                    </a:gridCol>
                    <a:gridCol w="804055">
                      <a:extLst>
                        <a:ext uri="{9D8B030D-6E8A-4147-A177-3AD203B41FA5}">
                          <a16:colId xmlns:a16="http://schemas.microsoft.com/office/drawing/2014/main" val="4225335427"/>
                        </a:ext>
                      </a:extLst>
                    </a:gridCol>
                    <a:gridCol w="804055">
                      <a:extLst>
                        <a:ext uri="{9D8B030D-6E8A-4147-A177-3AD203B41FA5}">
                          <a16:colId xmlns:a16="http://schemas.microsoft.com/office/drawing/2014/main" val="1581082915"/>
                        </a:ext>
                      </a:extLst>
                    </a:gridCol>
                    <a:gridCol w="804055">
                      <a:extLst>
                        <a:ext uri="{9D8B030D-6E8A-4147-A177-3AD203B41FA5}">
                          <a16:colId xmlns:a16="http://schemas.microsoft.com/office/drawing/2014/main" val="1237356321"/>
                        </a:ext>
                      </a:extLst>
                    </a:gridCol>
                    <a:gridCol w="804055">
                      <a:extLst>
                        <a:ext uri="{9D8B030D-6E8A-4147-A177-3AD203B41FA5}">
                          <a16:colId xmlns:a16="http://schemas.microsoft.com/office/drawing/2014/main" val="4279207891"/>
                        </a:ext>
                      </a:extLst>
                    </a:gridCol>
                  </a:tblGrid>
                  <a:tr h="421159">
                    <a:tc>
                      <a:txBody>
                        <a:bodyPr/>
                        <a:lstStyle/>
                        <a:p>
                          <a:pPr algn="ctr"/>
                          <a:endParaRPr lang="en-AU" sz="1200" dirty="0">
                            <a:solidFill>
                              <a:srgbClr val="0070C0"/>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rgbClr val="0070C0"/>
                              </a:solidFill>
                            </a:rPr>
                            <a:t>SUM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rgbClr val="0070C0"/>
                              </a:solidFill>
                            </a:rPr>
                            <a:t>AUT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rgbClr val="0070C0"/>
                              </a:solidFill>
                            </a:rPr>
                            <a:t>WIN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rgbClr val="0070C0"/>
                              </a:solidFill>
                            </a:rPr>
                            <a:t>SPR</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49473401"/>
                      </a:ext>
                    </a:extLst>
                  </a:tr>
                  <a:tr h="408274">
                    <a:tc>
                      <a:txBody>
                        <a:bodyPr/>
                        <a:lstStyle/>
                        <a:p>
                          <a:pPr algn="ctr"/>
                          <a:r>
                            <a:rPr lang="en-AU" sz="700" dirty="0">
                              <a:solidFill>
                                <a:srgbClr val="0070C0"/>
                              </a:solidFill>
                            </a:rPr>
                            <a:t>Season number</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67418993"/>
                      </a:ext>
                    </a:extLst>
                  </a:tr>
                  <a:tr h="621602">
                    <a:tc>
                      <a:txBody>
                        <a:bodyPr/>
                        <a:lstStyle/>
                        <a:p>
                          <a:pPr algn="ctr"/>
                          <a:r>
                            <a:rPr lang="en-AU" sz="1200" dirty="0">
                              <a:solidFill>
                                <a:srgbClr val="0070C0"/>
                              </a:solidFill>
                            </a:rPr>
                            <a:t>2014 DS</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5"/>
                          <a:stretch>
                            <a:fillRect l="-100000" t="-132039" r="-301515" b="-172816"/>
                          </a:stretch>
                        </a:blip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5"/>
                          <a:stretch>
                            <a:fillRect l="-198496" t="-132039" r="-199248" b="-172816"/>
                          </a:stretch>
                        </a:blip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5"/>
                          <a:stretch>
                            <a:fillRect l="-300758" t="-132039" r="-100758" b="-172816"/>
                          </a:stretch>
                        </a:blip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5"/>
                          <a:stretch>
                            <a:fillRect l="-400758" t="-132039" r="-758" b="-172816"/>
                          </a:stretch>
                        </a:blipFill>
                      </a:tcPr>
                    </a:tc>
                    <a:extLst>
                      <a:ext uri="{0D108BD9-81ED-4DB2-BD59-A6C34878D82A}">
                        <a16:rowId xmlns:a16="http://schemas.microsoft.com/office/drawing/2014/main" val="2361014779"/>
                      </a:ext>
                    </a:extLst>
                  </a:tr>
                  <a:tr h="41441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700" dirty="0">
                              <a:solidFill>
                                <a:srgbClr val="0070C0"/>
                              </a:solidFill>
                            </a:rPr>
                            <a:t>Season number</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chemeClr val="tx1"/>
                              </a:solidFill>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AU" sz="1200" dirty="0">
                              <a:solidFill>
                                <a:schemeClr val="tx1"/>
                              </a:solidFill>
                            </a:rPr>
                            <a:t>8</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31901602"/>
                      </a:ext>
                    </a:extLst>
                  </a:tr>
                  <a:tr h="621602">
                    <a:tc>
                      <a:txBody>
                        <a:bodyPr/>
                        <a:lstStyle/>
                        <a:p>
                          <a:pPr algn="ctr"/>
                          <a:r>
                            <a:rPr lang="en-AU" sz="1200" dirty="0">
                              <a:solidFill>
                                <a:srgbClr val="0070C0"/>
                              </a:solidFill>
                            </a:rPr>
                            <a:t>2015 DS</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5"/>
                          <a:stretch>
                            <a:fillRect l="-100000" t="-300980" r="-301515" b="-7843"/>
                          </a:stretch>
                        </a:blip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5"/>
                          <a:stretch>
                            <a:fillRect l="-198496" t="-300980" r="-199248" b="-7843"/>
                          </a:stretch>
                        </a:blip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5"/>
                          <a:stretch>
                            <a:fillRect l="-300758" t="-300980" r="-100758" b="-7843"/>
                          </a:stretch>
                        </a:blip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5"/>
                          <a:stretch>
                            <a:fillRect l="-400758" t="-300980" r="-758" b="-7843"/>
                          </a:stretch>
                        </a:blipFill>
                      </a:tcPr>
                    </a:tc>
                    <a:extLst>
                      <a:ext uri="{0D108BD9-81ED-4DB2-BD59-A6C34878D82A}">
                        <a16:rowId xmlns:a16="http://schemas.microsoft.com/office/drawing/2014/main" val="4206675322"/>
                      </a:ext>
                    </a:extLst>
                  </a:tr>
                </a:tbl>
              </a:graphicData>
            </a:graphic>
          </p:graphicFrame>
        </mc:Fallback>
      </mc:AlternateContent>
      <p:sp>
        <p:nvSpPr>
          <p:cNvPr id="11" name="Oval 10">
            <a:extLst>
              <a:ext uri="{FF2B5EF4-FFF2-40B4-BE49-F238E27FC236}">
                <a16:creationId xmlns:a16="http://schemas.microsoft.com/office/drawing/2014/main" id="{3D42B3DC-EACD-647C-FE06-BE995A3D9B67}"/>
              </a:ext>
            </a:extLst>
          </p:cNvPr>
          <p:cNvSpPr/>
          <p:nvPr/>
        </p:nvSpPr>
        <p:spPr>
          <a:xfrm>
            <a:off x="11192718" y="5474989"/>
            <a:ext cx="388432" cy="437687"/>
          </a:xfrm>
          <a:prstGeom prst="ellipse">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Oval 11">
            <a:extLst>
              <a:ext uri="{FF2B5EF4-FFF2-40B4-BE49-F238E27FC236}">
                <a16:creationId xmlns:a16="http://schemas.microsoft.com/office/drawing/2014/main" id="{9ADECCAA-E386-97CD-7549-3CDA7F738155}"/>
              </a:ext>
            </a:extLst>
          </p:cNvPr>
          <p:cNvSpPr/>
          <p:nvPr/>
        </p:nvSpPr>
        <p:spPr>
          <a:xfrm>
            <a:off x="6005309" y="3002199"/>
            <a:ext cx="925902" cy="437687"/>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8" name="Picture 17">
            <a:extLst>
              <a:ext uri="{FF2B5EF4-FFF2-40B4-BE49-F238E27FC236}">
                <a16:creationId xmlns:a16="http://schemas.microsoft.com/office/drawing/2014/main" id="{3C97E55E-DD1E-ACFE-B909-B04B09E25001}"/>
              </a:ext>
            </a:extLst>
          </p:cNvPr>
          <p:cNvPicPr>
            <a:picLocks noChangeAspect="1"/>
          </p:cNvPicPr>
          <p:nvPr/>
        </p:nvPicPr>
        <p:blipFill>
          <a:blip r:embed="rId6"/>
          <a:stretch>
            <a:fillRect/>
          </a:stretch>
        </p:blipFill>
        <p:spPr>
          <a:xfrm>
            <a:off x="4492667" y="14154"/>
            <a:ext cx="3137629" cy="2101700"/>
          </a:xfrm>
          <a:prstGeom prst="rect">
            <a:avLst/>
          </a:prstGeom>
        </p:spPr>
      </p:pic>
    </p:spTree>
    <p:extLst>
      <p:ext uri="{BB962C8B-B14F-4D97-AF65-F5344CB8AC3E}">
        <p14:creationId xmlns:p14="http://schemas.microsoft.com/office/powerpoint/2010/main" val="2669708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8"/>
                                        </p:tgtEl>
                                        <p:attrNameLst>
                                          <p:attrName>style.visibility</p:attrName>
                                        </p:attrNameLst>
                                      </p:cBhvr>
                                      <p:to>
                                        <p:strVal val="visible"/>
                                      </p:to>
                                    </p:set>
                                    <p:anim calcmode="lin" valueType="num">
                                      <p:cBhvr additive="base">
                                        <p:cTn id="49" dur="500" fill="hold"/>
                                        <p:tgtEl>
                                          <p:spTgt spid="18"/>
                                        </p:tgtEl>
                                        <p:attrNameLst>
                                          <p:attrName>ppt_x</p:attrName>
                                        </p:attrNameLst>
                                      </p:cBhvr>
                                      <p:tavLst>
                                        <p:tav tm="0">
                                          <p:val>
                                            <p:strVal val="#ppt_x"/>
                                          </p:val>
                                        </p:tav>
                                        <p:tav tm="100000">
                                          <p:val>
                                            <p:strVal val="#ppt_x"/>
                                          </p:val>
                                        </p:tav>
                                      </p:tavLst>
                                    </p:anim>
                                    <p:anim calcmode="lin" valueType="num">
                                      <p:cBhvr additive="base">
                                        <p:cTn id="5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4">
                                            <p:txEl>
                                              <p:pRg st="7" end="7"/>
                                            </p:txEl>
                                          </p:spTgt>
                                        </p:tgtEl>
                                        <p:attrNameLst>
                                          <p:attrName>style.visibility</p:attrName>
                                        </p:attrNameLst>
                                      </p:cBhvr>
                                      <p:to>
                                        <p:strVal val="visible"/>
                                      </p:to>
                                    </p:set>
                                    <p:anim calcmode="lin" valueType="num">
                                      <p:cBhvr additive="base">
                                        <p:cTn id="5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4">
                                            <p:txEl>
                                              <p:pRg st="9" end="9"/>
                                            </p:txEl>
                                          </p:spTgt>
                                        </p:tgtEl>
                                        <p:attrNameLst>
                                          <p:attrName>style.visibility</p:attrName>
                                        </p:attrNameLst>
                                      </p:cBhvr>
                                      <p:to>
                                        <p:strVal val="visible"/>
                                      </p:to>
                                    </p:set>
                                    <p:anim calcmode="lin" valueType="num">
                                      <p:cBhvr additive="base">
                                        <p:cTn id="61"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2"/>
                                        </p:tgtEl>
                                        <p:attrNameLst>
                                          <p:attrName>style.visibility</p:attrName>
                                        </p:attrNameLst>
                                      </p:cBhvr>
                                      <p:to>
                                        <p:strVal val="visible"/>
                                      </p:to>
                                    </p:set>
                                    <p:anim calcmode="lin" valueType="num">
                                      <p:cBhvr additive="base">
                                        <p:cTn id="67" dur="500" fill="hold"/>
                                        <p:tgtEl>
                                          <p:spTgt spid="12"/>
                                        </p:tgtEl>
                                        <p:attrNameLst>
                                          <p:attrName>ppt_x</p:attrName>
                                        </p:attrNameLst>
                                      </p:cBhvr>
                                      <p:tavLst>
                                        <p:tav tm="0">
                                          <p:val>
                                            <p:strVal val="#ppt_x"/>
                                          </p:val>
                                        </p:tav>
                                        <p:tav tm="100000">
                                          <p:val>
                                            <p:strVal val="#ppt_x"/>
                                          </p:val>
                                        </p:tav>
                                      </p:tavLst>
                                    </p:anim>
                                    <p:anim calcmode="lin" valueType="num">
                                      <p:cBhvr additive="base">
                                        <p:cTn id="6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6"/>
                                        </p:tgtEl>
                                        <p:attrNameLst>
                                          <p:attrName>style.visibility</p:attrName>
                                        </p:attrNameLst>
                                      </p:cBhvr>
                                      <p:to>
                                        <p:strVal val="visible"/>
                                      </p:to>
                                    </p:set>
                                    <p:anim calcmode="lin" valueType="num">
                                      <p:cBhvr additive="base">
                                        <p:cTn id="73" dur="500" fill="hold"/>
                                        <p:tgtEl>
                                          <p:spTgt spid="6"/>
                                        </p:tgtEl>
                                        <p:attrNameLst>
                                          <p:attrName>ppt_x</p:attrName>
                                        </p:attrNameLst>
                                      </p:cBhvr>
                                      <p:tavLst>
                                        <p:tav tm="0">
                                          <p:val>
                                            <p:strVal val="#ppt_x"/>
                                          </p:val>
                                        </p:tav>
                                        <p:tav tm="100000">
                                          <p:val>
                                            <p:strVal val="#ppt_x"/>
                                          </p:val>
                                        </p:tav>
                                      </p:tavLst>
                                    </p:anim>
                                    <p:anim calcmode="lin" valueType="num">
                                      <p:cBhvr additive="base">
                                        <p:cTn id="7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4">
                                            <p:txEl>
                                              <p:charRg st="105" end="166"/>
                                            </p:txEl>
                                          </p:spTgt>
                                        </p:tgtEl>
                                        <p:attrNameLst>
                                          <p:attrName>style.visibility</p:attrName>
                                        </p:attrNameLst>
                                      </p:cBhvr>
                                      <p:to>
                                        <p:strVal val="visible"/>
                                      </p:to>
                                    </p:set>
                                    <p:anim calcmode="lin" valueType="num">
                                      <p:cBhvr additive="base">
                                        <p:cTn id="79" dur="500" fill="hold"/>
                                        <p:tgtEl>
                                          <p:spTgt spid="4">
                                            <p:txEl>
                                              <p:charRg st="105" end="166"/>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4">
                                            <p:txEl>
                                              <p:charRg st="105" end="166"/>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7"/>
                                        </p:tgtEl>
                                        <p:attrNameLst>
                                          <p:attrName>style.visibility</p:attrName>
                                        </p:attrNameLst>
                                      </p:cBhvr>
                                      <p:to>
                                        <p:strVal val="visible"/>
                                      </p:to>
                                    </p:set>
                                    <p:anim calcmode="lin" valueType="num">
                                      <p:cBhvr additive="base">
                                        <p:cTn id="85" dur="500" fill="hold"/>
                                        <p:tgtEl>
                                          <p:spTgt spid="7"/>
                                        </p:tgtEl>
                                        <p:attrNameLst>
                                          <p:attrName>ppt_x</p:attrName>
                                        </p:attrNameLst>
                                      </p:cBhvr>
                                      <p:tavLst>
                                        <p:tav tm="0">
                                          <p:val>
                                            <p:strVal val="#ppt_x"/>
                                          </p:val>
                                        </p:tav>
                                        <p:tav tm="100000">
                                          <p:val>
                                            <p:strVal val="#ppt_x"/>
                                          </p:val>
                                        </p:tav>
                                      </p:tavLst>
                                    </p:anim>
                                    <p:anim calcmode="lin" valueType="num">
                                      <p:cBhvr additive="base">
                                        <p:cTn id="8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42">
                                            <p:txEl>
                                              <p:pRg st="9" end="9"/>
                                            </p:txEl>
                                          </p:spTgt>
                                        </p:tgtEl>
                                        <p:attrNameLst>
                                          <p:attrName>style.visibility</p:attrName>
                                        </p:attrNameLst>
                                      </p:cBhvr>
                                      <p:to>
                                        <p:strVal val="visible"/>
                                      </p:to>
                                    </p:set>
                                    <p:anim calcmode="lin" valueType="num">
                                      <p:cBhvr additive="base">
                                        <p:cTn id="91" dur="500" fill="hold"/>
                                        <p:tgtEl>
                                          <p:spTgt spid="42">
                                            <p:txEl>
                                              <p:pRg st="9" end="9"/>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42">
                                            <p:txEl>
                                              <p:pRg st="9" end="9"/>
                                            </p:txEl>
                                          </p:spTgt>
                                        </p:tgtEl>
                                        <p:attrNameLst>
                                          <p:attrName>ppt_y</p:attrName>
                                        </p:attrNameLst>
                                      </p:cBhvr>
                                      <p:tavLst>
                                        <p:tav tm="0">
                                          <p:val>
                                            <p:strVal val="1+#ppt_h/2"/>
                                          </p:val>
                                        </p:tav>
                                        <p:tav tm="100000">
                                          <p:val>
                                            <p:strVal val="#ppt_y"/>
                                          </p:val>
                                        </p:tav>
                                      </p:tavLst>
                                    </p:anim>
                                  </p:childTnLst>
                                </p:cTn>
                              </p:par>
                              <p:par>
                                <p:cTn id="93" presetID="2" presetClass="entr" presetSubtype="4" fill="hold" nodeType="withEffect">
                                  <p:stCondLst>
                                    <p:cond delay="0"/>
                                  </p:stCondLst>
                                  <p:childTnLst>
                                    <p:set>
                                      <p:cBhvr>
                                        <p:cTn id="94" dur="1" fill="hold">
                                          <p:stCondLst>
                                            <p:cond delay="0"/>
                                          </p:stCondLst>
                                        </p:cTn>
                                        <p:tgtEl>
                                          <p:spTgt spid="42">
                                            <p:txEl>
                                              <p:pRg st="10" end="10"/>
                                            </p:txEl>
                                          </p:spTgt>
                                        </p:tgtEl>
                                        <p:attrNameLst>
                                          <p:attrName>style.visibility</p:attrName>
                                        </p:attrNameLst>
                                      </p:cBhvr>
                                      <p:to>
                                        <p:strVal val="visible"/>
                                      </p:to>
                                    </p:set>
                                    <p:anim calcmode="lin" valueType="num">
                                      <p:cBhvr additive="base">
                                        <p:cTn id="95" dur="500" fill="hold"/>
                                        <p:tgtEl>
                                          <p:spTgt spid="42">
                                            <p:txEl>
                                              <p:pRg st="10" end="10"/>
                                            </p:txEl>
                                          </p:spTgt>
                                        </p:tgtEl>
                                        <p:attrNameLst>
                                          <p:attrName>ppt_x</p:attrName>
                                        </p:attrNameLst>
                                      </p:cBhvr>
                                      <p:tavLst>
                                        <p:tav tm="0">
                                          <p:val>
                                            <p:strVal val="#ppt_x"/>
                                          </p:val>
                                        </p:tav>
                                        <p:tav tm="100000">
                                          <p:val>
                                            <p:strVal val="#ppt_x"/>
                                          </p:val>
                                        </p:tav>
                                      </p:tavLst>
                                    </p:anim>
                                    <p:anim calcmode="lin" valueType="num">
                                      <p:cBhvr additive="base">
                                        <p:cTn id="96" dur="500" fill="hold"/>
                                        <p:tgtEl>
                                          <p:spTgt spid="4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2" presetClass="entr" presetSubtype="4" fill="hold" nodeType="clickEffect">
                                  <p:stCondLst>
                                    <p:cond delay="0"/>
                                  </p:stCondLst>
                                  <p:childTnLst>
                                    <p:set>
                                      <p:cBhvr>
                                        <p:cTn id="100" dur="1" fill="hold">
                                          <p:stCondLst>
                                            <p:cond delay="0"/>
                                          </p:stCondLst>
                                        </p:cTn>
                                        <p:tgtEl>
                                          <p:spTgt spid="42">
                                            <p:txEl>
                                              <p:pRg st="11" end="11"/>
                                            </p:txEl>
                                          </p:spTgt>
                                        </p:tgtEl>
                                        <p:attrNameLst>
                                          <p:attrName>style.visibility</p:attrName>
                                        </p:attrNameLst>
                                      </p:cBhvr>
                                      <p:to>
                                        <p:strVal val="visible"/>
                                      </p:to>
                                    </p:set>
                                    <p:anim calcmode="lin" valueType="num">
                                      <p:cBhvr additive="base">
                                        <p:cTn id="101" dur="500" fill="hold"/>
                                        <p:tgtEl>
                                          <p:spTgt spid="42">
                                            <p:txEl>
                                              <p:pRg st="11" end="11"/>
                                            </p:txEl>
                                          </p:spTgt>
                                        </p:tgtEl>
                                        <p:attrNameLst>
                                          <p:attrName>ppt_x</p:attrName>
                                        </p:attrNameLst>
                                      </p:cBhvr>
                                      <p:tavLst>
                                        <p:tav tm="0">
                                          <p:val>
                                            <p:strVal val="#ppt_x"/>
                                          </p:val>
                                        </p:tav>
                                        <p:tav tm="100000">
                                          <p:val>
                                            <p:strVal val="#ppt_x"/>
                                          </p:val>
                                        </p:tav>
                                      </p:tavLst>
                                    </p:anim>
                                    <p:anim calcmode="lin" valueType="num">
                                      <p:cBhvr additive="base">
                                        <p:cTn id="102" dur="500" fill="hold"/>
                                        <p:tgtEl>
                                          <p:spTgt spid="4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2" presetClass="entr" presetSubtype="4" fill="hold" nodeType="clickEffect">
                                  <p:stCondLst>
                                    <p:cond delay="0"/>
                                  </p:stCondLst>
                                  <p:childTnLst>
                                    <p:set>
                                      <p:cBhvr>
                                        <p:cTn id="106" dur="1" fill="hold">
                                          <p:stCondLst>
                                            <p:cond delay="0"/>
                                          </p:stCondLst>
                                        </p:cTn>
                                        <p:tgtEl>
                                          <p:spTgt spid="42">
                                            <p:txEl>
                                              <p:pRg st="13" end="13"/>
                                            </p:txEl>
                                          </p:spTgt>
                                        </p:tgtEl>
                                        <p:attrNameLst>
                                          <p:attrName>style.visibility</p:attrName>
                                        </p:attrNameLst>
                                      </p:cBhvr>
                                      <p:to>
                                        <p:strVal val="visible"/>
                                      </p:to>
                                    </p:set>
                                    <p:anim calcmode="lin" valueType="num">
                                      <p:cBhvr additive="base">
                                        <p:cTn id="107" dur="500" fill="hold"/>
                                        <p:tgtEl>
                                          <p:spTgt spid="42">
                                            <p:txEl>
                                              <p:pRg st="13" end="13"/>
                                            </p:txEl>
                                          </p:spTgt>
                                        </p:tgtEl>
                                        <p:attrNameLst>
                                          <p:attrName>ppt_x</p:attrName>
                                        </p:attrNameLst>
                                      </p:cBhvr>
                                      <p:tavLst>
                                        <p:tav tm="0">
                                          <p:val>
                                            <p:strVal val="#ppt_x"/>
                                          </p:val>
                                        </p:tav>
                                        <p:tav tm="100000">
                                          <p:val>
                                            <p:strVal val="#ppt_x"/>
                                          </p:val>
                                        </p:tav>
                                      </p:tavLst>
                                    </p:anim>
                                    <p:anim calcmode="lin" valueType="num">
                                      <p:cBhvr additive="base">
                                        <p:cTn id="108" dur="500" fill="hold"/>
                                        <p:tgtEl>
                                          <p:spTgt spid="42">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109" fill="hold">
                      <p:stCondLst>
                        <p:cond delay="indefinite"/>
                      </p:stCondLst>
                      <p:childTnLst>
                        <p:par>
                          <p:cTn id="110" fill="hold">
                            <p:stCondLst>
                              <p:cond delay="0"/>
                            </p:stCondLst>
                            <p:childTnLst>
                              <p:par>
                                <p:cTn id="111" presetID="2" presetClass="entr" presetSubtype="4" fill="hold" nodeType="clickEffect">
                                  <p:stCondLst>
                                    <p:cond delay="0"/>
                                  </p:stCondLst>
                                  <p:childTnLst>
                                    <p:set>
                                      <p:cBhvr>
                                        <p:cTn id="112" dur="1" fill="hold">
                                          <p:stCondLst>
                                            <p:cond delay="0"/>
                                          </p:stCondLst>
                                        </p:cTn>
                                        <p:tgtEl>
                                          <p:spTgt spid="42">
                                            <p:txEl>
                                              <p:pRg st="14" end="14"/>
                                            </p:txEl>
                                          </p:spTgt>
                                        </p:tgtEl>
                                        <p:attrNameLst>
                                          <p:attrName>style.visibility</p:attrName>
                                        </p:attrNameLst>
                                      </p:cBhvr>
                                      <p:to>
                                        <p:strVal val="visible"/>
                                      </p:to>
                                    </p:set>
                                    <p:anim calcmode="lin" valueType="num">
                                      <p:cBhvr additive="base">
                                        <p:cTn id="113" dur="500" fill="hold"/>
                                        <p:tgtEl>
                                          <p:spTgt spid="42">
                                            <p:txEl>
                                              <p:pRg st="14" end="14"/>
                                            </p:txEl>
                                          </p:spTgt>
                                        </p:tgtEl>
                                        <p:attrNameLst>
                                          <p:attrName>ppt_x</p:attrName>
                                        </p:attrNameLst>
                                      </p:cBhvr>
                                      <p:tavLst>
                                        <p:tav tm="0">
                                          <p:val>
                                            <p:strVal val="#ppt_x"/>
                                          </p:val>
                                        </p:tav>
                                        <p:tav tm="100000">
                                          <p:val>
                                            <p:strVal val="#ppt_x"/>
                                          </p:val>
                                        </p:tav>
                                      </p:tavLst>
                                    </p:anim>
                                    <p:anim calcmode="lin" valueType="num">
                                      <p:cBhvr additive="base">
                                        <p:cTn id="114" dur="500" fill="hold"/>
                                        <p:tgtEl>
                                          <p:spTgt spid="42">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2" presetClass="entr" presetSubtype="4" fill="hold" nodeType="clickEffect">
                                  <p:stCondLst>
                                    <p:cond delay="0"/>
                                  </p:stCondLst>
                                  <p:childTnLst>
                                    <p:set>
                                      <p:cBhvr>
                                        <p:cTn id="118" dur="1" fill="hold">
                                          <p:stCondLst>
                                            <p:cond delay="0"/>
                                          </p:stCondLst>
                                        </p:cTn>
                                        <p:tgtEl>
                                          <p:spTgt spid="42">
                                            <p:txEl>
                                              <p:pRg st="15" end="15"/>
                                            </p:txEl>
                                          </p:spTgt>
                                        </p:tgtEl>
                                        <p:attrNameLst>
                                          <p:attrName>style.visibility</p:attrName>
                                        </p:attrNameLst>
                                      </p:cBhvr>
                                      <p:to>
                                        <p:strVal val="visible"/>
                                      </p:to>
                                    </p:set>
                                    <p:anim calcmode="lin" valueType="num">
                                      <p:cBhvr additive="base">
                                        <p:cTn id="119" dur="500" fill="hold"/>
                                        <p:tgtEl>
                                          <p:spTgt spid="42">
                                            <p:txEl>
                                              <p:pRg st="15" end="15"/>
                                            </p:txEl>
                                          </p:spTgt>
                                        </p:tgtEl>
                                        <p:attrNameLst>
                                          <p:attrName>ppt_x</p:attrName>
                                        </p:attrNameLst>
                                      </p:cBhvr>
                                      <p:tavLst>
                                        <p:tav tm="0">
                                          <p:val>
                                            <p:strVal val="#ppt_x"/>
                                          </p:val>
                                        </p:tav>
                                        <p:tav tm="100000">
                                          <p:val>
                                            <p:strVal val="#ppt_x"/>
                                          </p:val>
                                        </p:tav>
                                      </p:tavLst>
                                    </p:anim>
                                    <p:anim calcmode="lin" valueType="num">
                                      <p:cBhvr additive="base">
                                        <p:cTn id="120" dur="500" fill="hold"/>
                                        <p:tgtEl>
                                          <p:spTgt spid="42">
                                            <p:txEl>
                                              <p:pRg st="15" end="15"/>
                                            </p:txEl>
                                          </p:spTgt>
                                        </p:tgtEl>
                                        <p:attrNameLst>
                                          <p:attrName>ppt_y</p:attrName>
                                        </p:attrNameLst>
                                      </p:cBhvr>
                                      <p:tavLst>
                                        <p:tav tm="0">
                                          <p:val>
                                            <p:strVal val="1+#ppt_h/2"/>
                                          </p:val>
                                        </p:tav>
                                        <p:tav tm="100000">
                                          <p:val>
                                            <p:strVal val="#ppt_y"/>
                                          </p:val>
                                        </p:tav>
                                      </p:tavLst>
                                    </p:anim>
                                  </p:childTnLst>
                                </p:cTn>
                              </p:par>
                              <p:par>
                                <p:cTn id="121" presetID="2" presetClass="entr" presetSubtype="4" fill="hold" nodeType="withEffect">
                                  <p:stCondLst>
                                    <p:cond delay="0"/>
                                  </p:stCondLst>
                                  <p:childTnLst>
                                    <p:set>
                                      <p:cBhvr>
                                        <p:cTn id="122" dur="1" fill="hold">
                                          <p:stCondLst>
                                            <p:cond delay="0"/>
                                          </p:stCondLst>
                                        </p:cTn>
                                        <p:tgtEl>
                                          <p:spTgt spid="42">
                                            <p:txEl>
                                              <p:pRg st="16" end="16"/>
                                            </p:txEl>
                                          </p:spTgt>
                                        </p:tgtEl>
                                        <p:attrNameLst>
                                          <p:attrName>style.visibility</p:attrName>
                                        </p:attrNameLst>
                                      </p:cBhvr>
                                      <p:to>
                                        <p:strVal val="visible"/>
                                      </p:to>
                                    </p:set>
                                    <p:anim calcmode="lin" valueType="num">
                                      <p:cBhvr additive="base">
                                        <p:cTn id="123" dur="500" fill="hold"/>
                                        <p:tgtEl>
                                          <p:spTgt spid="42">
                                            <p:txEl>
                                              <p:pRg st="16" end="16"/>
                                            </p:txEl>
                                          </p:spTgt>
                                        </p:tgtEl>
                                        <p:attrNameLst>
                                          <p:attrName>ppt_x</p:attrName>
                                        </p:attrNameLst>
                                      </p:cBhvr>
                                      <p:tavLst>
                                        <p:tav tm="0">
                                          <p:val>
                                            <p:strVal val="#ppt_x"/>
                                          </p:val>
                                        </p:tav>
                                        <p:tav tm="100000">
                                          <p:val>
                                            <p:strVal val="#ppt_x"/>
                                          </p:val>
                                        </p:tav>
                                      </p:tavLst>
                                    </p:anim>
                                    <p:anim calcmode="lin" valueType="num">
                                      <p:cBhvr additive="base">
                                        <p:cTn id="124" dur="500" fill="hold"/>
                                        <p:tgtEl>
                                          <p:spTgt spid="42">
                                            <p:txEl>
                                              <p:pRg st="16" end="16"/>
                                            </p:txEl>
                                          </p:spTgt>
                                        </p:tgtEl>
                                        <p:attrNameLst>
                                          <p:attrName>ppt_y</p:attrName>
                                        </p:attrNameLst>
                                      </p:cBhvr>
                                      <p:tavLst>
                                        <p:tav tm="0">
                                          <p:val>
                                            <p:strVal val="1+#ppt_h/2"/>
                                          </p:val>
                                        </p:tav>
                                        <p:tav tm="100000">
                                          <p:val>
                                            <p:strVal val="#ppt_y"/>
                                          </p:val>
                                        </p:tav>
                                      </p:tavLst>
                                    </p:anim>
                                  </p:childTnLst>
                                </p:cTn>
                              </p:par>
                            </p:childTnLst>
                          </p:cTn>
                        </p:par>
                      </p:childTnLst>
                    </p:cTn>
                  </p:par>
                  <p:par>
                    <p:cTn id="125" fill="hold">
                      <p:stCondLst>
                        <p:cond delay="indefinite"/>
                      </p:stCondLst>
                      <p:childTnLst>
                        <p:par>
                          <p:cTn id="126" fill="hold">
                            <p:stCondLst>
                              <p:cond delay="0"/>
                            </p:stCondLst>
                            <p:childTnLst>
                              <p:par>
                                <p:cTn id="127" presetID="2" presetClass="entr" presetSubtype="4" fill="hold" grpId="0" nodeType="clickEffect">
                                  <p:stCondLst>
                                    <p:cond delay="0"/>
                                  </p:stCondLst>
                                  <p:childTnLst>
                                    <p:set>
                                      <p:cBhvr>
                                        <p:cTn id="128" dur="1" fill="hold">
                                          <p:stCondLst>
                                            <p:cond delay="0"/>
                                          </p:stCondLst>
                                        </p:cTn>
                                        <p:tgtEl>
                                          <p:spTgt spid="11"/>
                                        </p:tgtEl>
                                        <p:attrNameLst>
                                          <p:attrName>style.visibility</p:attrName>
                                        </p:attrNameLst>
                                      </p:cBhvr>
                                      <p:to>
                                        <p:strVal val="visible"/>
                                      </p:to>
                                    </p:set>
                                    <p:anim calcmode="lin" valueType="num">
                                      <p:cBhvr additive="base">
                                        <p:cTn id="129" dur="500" fill="hold"/>
                                        <p:tgtEl>
                                          <p:spTgt spid="11"/>
                                        </p:tgtEl>
                                        <p:attrNameLst>
                                          <p:attrName>ppt_x</p:attrName>
                                        </p:attrNameLst>
                                      </p:cBhvr>
                                      <p:tavLst>
                                        <p:tav tm="0">
                                          <p:val>
                                            <p:strVal val="#ppt_x"/>
                                          </p:val>
                                        </p:tav>
                                        <p:tav tm="100000">
                                          <p:val>
                                            <p:strVal val="#ppt_x"/>
                                          </p:val>
                                        </p:tav>
                                      </p:tavLst>
                                    </p:anim>
                                    <p:anim calcmode="lin" valueType="num">
                                      <p:cBhvr additive="base">
                                        <p:cTn id="13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31" fill="hold">
                      <p:stCondLst>
                        <p:cond delay="indefinite"/>
                      </p:stCondLst>
                      <p:childTnLst>
                        <p:par>
                          <p:cTn id="132" fill="hold">
                            <p:stCondLst>
                              <p:cond delay="0"/>
                            </p:stCondLst>
                            <p:childTnLst>
                              <p:par>
                                <p:cTn id="133" presetID="2" presetClass="entr" presetSubtype="4" fill="hold" nodeType="clickEffect">
                                  <p:stCondLst>
                                    <p:cond delay="0"/>
                                  </p:stCondLst>
                                  <p:childTnLst>
                                    <p:set>
                                      <p:cBhvr>
                                        <p:cTn id="134" dur="1" fill="hold">
                                          <p:stCondLst>
                                            <p:cond delay="0"/>
                                          </p:stCondLst>
                                        </p:cTn>
                                        <p:tgtEl>
                                          <p:spTgt spid="42">
                                            <p:txEl>
                                              <p:pRg st="17" end="17"/>
                                            </p:txEl>
                                          </p:spTgt>
                                        </p:tgtEl>
                                        <p:attrNameLst>
                                          <p:attrName>style.visibility</p:attrName>
                                        </p:attrNameLst>
                                      </p:cBhvr>
                                      <p:to>
                                        <p:strVal val="visible"/>
                                      </p:to>
                                    </p:set>
                                    <p:anim calcmode="lin" valueType="num">
                                      <p:cBhvr additive="base">
                                        <p:cTn id="135" dur="500" fill="hold"/>
                                        <p:tgtEl>
                                          <p:spTgt spid="42">
                                            <p:txEl>
                                              <p:pRg st="17" end="17"/>
                                            </p:txEl>
                                          </p:spTgt>
                                        </p:tgtEl>
                                        <p:attrNameLst>
                                          <p:attrName>ppt_x</p:attrName>
                                        </p:attrNameLst>
                                      </p:cBhvr>
                                      <p:tavLst>
                                        <p:tav tm="0">
                                          <p:val>
                                            <p:strVal val="#ppt_x"/>
                                          </p:val>
                                        </p:tav>
                                        <p:tav tm="100000">
                                          <p:val>
                                            <p:strVal val="#ppt_x"/>
                                          </p:val>
                                        </p:tav>
                                      </p:tavLst>
                                    </p:anim>
                                    <p:anim calcmode="lin" valueType="num">
                                      <p:cBhvr additive="base">
                                        <p:cTn id="136" dur="500" fill="hold"/>
                                        <p:tgtEl>
                                          <p:spTgt spid="42">
                                            <p:txEl>
                                              <p:pRg st="17" end="17"/>
                                            </p:txEl>
                                          </p:spTgt>
                                        </p:tgtEl>
                                        <p:attrNameLst>
                                          <p:attrName>ppt_y</p:attrName>
                                        </p:attrNameLst>
                                      </p:cBhvr>
                                      <p:tavLst>
                                        <p:tav tm="0">
                                          <p:val>
                                            <p:strVal val="1+#ppt_h/2"/>
                                          </p:val>
                                        </p:tav>
                                        <p:tav tm="100000">
                                          <p:val>
                                            <p:strVal val="#ppt_y"/>
                                          </p:val>
                                        </p:tav>
                                      </p:tavLst>
                                    </p:anim>
                                  </p:childTnLst>
                                </p:cTn>
                              </p:par>
                              <p:par>
                                <p:cTn id="137" presetID="2" presetClass="entr" presetSubtype="4" fill="hold" nodeType="withEffect">
                                  <p:stCondLst>
                                    <p:cond delay="0"/>
                                  </p:stCondLst>
                                  <p:childTnLst>
                                    <p:set>
                                      <p:cBhvr>
                                        <p:cTn id="138" dur="1" fill="hold">
                                          <p:stCondLst>
                                            <p:cond delay="0"/>
                                          </p:stCondLst>
                                        </p:cTn>
                                        <p:tgtEl>
                                          <p:spTgt spid="42">
                                            <p:txEl>
                                              <p:pRg st="18" end="18"/>
                                            </p:txEl>
                                          </p:spTgt>
                                        </p:tgtEl>
                                        <p:attrNameLst>
                                          <p:attrName>style.visibility</p:attrName>
                                        </p:attrNameLst>
                                      </p:cBhvr>
                                      <p:to>
                                        <p:strVal val="visible"/>
                                      </p:to>
                                    </p:set>
                                    <p:anim calcmode="lin" valueType="num">
                                      <p:cBhvr additive="base">
                                        <p:cTn id="139" dur="500" fill="hold"/>
                                        <p:tgtEl>
                                          <p:spTgt spid="42">
                                            <p:txEl>
                                              <p:pRg st="18" end="18"/>
                                            </p:txEl>
                                          </p:spTgt>
                                        </p:tgtEl>
                                        <p:attrNameLst>
                                          <p:attrName>ppt_x</p:attrName>
                                        </p:attrNameLst>
                                      </p:cBhvr>
                                      <p:tavLst>
                                        <p:tav tm="0">
                                          <p:val>
                                            <p:strVal val="#ppt_x"/>
                                          </p:val>
                                        </p:tav>
                                        <p:tav tm="100000">
                                          <p:val>
                                            <p:strVal val="#ppt_x"/>
                                          </p:val>
                                        </p:tav>
                                      </p:tavLst>
                                    </p:anim>
                                    <p:anim calcmode="lin" valueType="num">
                                      <p:cBhvr additive="base">
                                        <p:cTn id="140" dur="500" fill="hold"/>
                                        <p:tgtEl>
                                          <p:spTgt spid="42">
                                            <p:txEl>
                                              <p:pRg st="18" end="1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2C55B-3A26-4B87-86CF-F4A2E369584F}"/>
              </a:ext>
            </a:extLst>
          </p:cNvPr>
          <p:cNvSpPr>
            <a:spLocks noGrp="1"/>
          </p:cNvSpPr>
          <p:nvPr>
            <p:ph type="title"/>
          </p:nvPr>
        </p:nvSpPr>
        <p:spPr/>
        <p:txBody>
          <a:bodyPr/>
          <a:lstStyle/>
          <a:p>
            <a:r>
              <a:rPr lang="en-US" dirty="0"/>
              <a:t>Seasonal Index</a:t>
            </a:r>
            <a:endParaRPr lang="en-AU" dirty="0"/>
          </a:p>
        </p:txBody>
      </p:sp>
      <p:pic>
        <p:nvPicPr>
          <p:cNvPr id="5" name="Content Placeholder 4">
            <a:extLst>
              <a:ext uri="{FF2B5EF4-FFF2-40B4-BE49-F238E27FC236}">
                <a16:creationId xmlns:a16="http://schemas.microsoft.com/office/drawing/2014/main" id="{E713A7D0-D8BE-42FF-90A4-1B86BCFC0201}"/>
              </a:ext>
            </a:extLst>
          </p:cNvPr>
          <p:cNvPicPr>
            <a:picLocks noGrp="1" noChangeAspect="1"/>
          </p:cNvPicPr>
          <p:nvPr>
            <p:ph idx="1"/>
          </p:nvPr>
        </p:nvPicPr>
        <p:blipFill>
          <a:blip r:embed="rId2"/>
          <a:stretch>
            <a:fillRect/>
          </a:stretch>
        </p:blipFill>
        <p:spPr>
          <a:xfrm>
            <a:off x="838200" y="1544268"/>
            <a:ext cx="10729738" cy="1224689"/>
          </a:xfrm>
        </p:spPr>
      </p:pic>
      <p:pic>
        <p:nvPicPr>
          <p:cNvPr id="7" name="Picture 6">
            <a:extLst>
              <a:ext uri="{FF2B5EF4-FFF2-40B4-BE49-F238E27FC236}">
                <a16:creationId xmlns:a16="http://schemas.microsoft.com/office/drawing/2014/main" id="{6DF2066C-F86F-4C69-99BD-AD85A79A7155}"/>
              </a:ext>
            </a:extLst>
          </p:cNvPr>
          <p:cNvPicPr>
            <a:picLocks noChangeAspect="1"/>
          </p:cNvPicPr>
          <p:nvPr/>
        </p:nvPicPr>
        <p:blipFill>
          <a:blip r:embed="rId3"/>
          <a:stretch>
            <a:fillRect/>
          </a:stretch>
        </p:blipFill>
        <p:spPr>
          <a:xfrm>
            <a:off x="748047" y="3119064"/>
            <a:ext cx="11274469" cy="2805217"/>
          </a:xfrm>
          <a:prstGeom prst="rect">
            <a:avLst/>
          </a:prstGeom>
        </p:spPr>
      </p:pic>
      <p:pic>
        <p:nvPicPr>
          <p:cNvPr id="4" name="Picture 3">
            <a:extLst>
              <a:ext uri="{FF2B5EF4-FFF2-40B4-BE49-F238E27FC236}">
                <a16:creationId xmlns:a16="http://schemas.microsoft.com/office/drawing/2014/main" id="{B3F716EE-E8BA-11D3-CC20-5A69A5F318CD}"/>
              </a:ext>
            </a:extLst>
          </p:cNvPr>
          <p:cNvPicPr>
            <a:picLocks noChangeAspect="1"/>
          </p:cNvPicPr>
          <p:nvPr/>
        </p:nvPicPr>
        <p:blipFill>
          <a:blip r:embed="rId4"/>
          <a:stretch>
            <a:fillRect/>
          </a:stretch>
        </p:blipFill>
        <p:spPr>
          <a:xfrm>
            <a:off x="838200" y="4197333"/>
            <a:ext cx="4676274" cy="2333822"/>
          </a:xfrm>
          <a:prstGeom prst="rect">
            <a:avLst/>
          </a:prstGeom>
        </p:spPr>
      </p:pic>
    </p:spTree>
    <p:extLst>
      <p:ext uri="{BB962C8B-B14F-4D97-AF65-F5344CB8AC3E}">
        <p14:creationId xmlns:p14="http://schemas.microsoft.com/office/powerpoint/2010/main" val="1820103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0"/>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D8CBF-CB69-470D-8FB8-BD23C6D1AB5C}"/>
              </a:ext>
            </a:extLst>
          </p:cNvPr>
          <p:cNvSpPr>
            <a:spLocks noGrp="1"/>
          </p:cNvSpPr>
          <p:nvPr>
            <p:ph type="title"/>
          </p:nvPr>
        </p:nvSpPr>
        <p:spPr>
          <a:xfrm>
            <a:off x="143719" y="-123056"/>
            <a:ext cx="10515600" cy="1325563"/>
          </a:xfrm>
        </p:spPr>
        <p:txBody>
          <a:bodyPr/>
          <a:lstStyle/>
          <a:p>
            <a:r>
              <a:rPr lang="en-US" dirty="0"/>
              <a:t>Seasonal Index</a:t>
            </a:r>
            <a:endParaRPr lang="en-AU" dirty="0"/>
          </a:p>
        </p:txBody>
      </p:sp>
      <p:pic>
        <p:nvPicPr>
          <p:cNvPr id="4" name="Content Placeholder 3">
            <a:extLst>
              <a:ext uri="{FF2B5EF4-FFF2-40B4-BE49-F238E27FC236}">
                <a16:creationId xmlns:a16="http://schemas.microsoft.com/office/drawing/2014/main" id="{ECFEB58C-5A04-4BB3-B44E-A4DA52842296}"/>
              </a:ext>
            </a:extLst>
          </p:cNvPr>
          <p:cNvPicPr>
            <a:picLocks noGrp="1" noChangeAspect="1"/>
          </p:cNvPicPr>
          <p:nvPr>
            <p:ph idx="1"/>
          </p:nvPr>
        </p:nvPicPr>
        <p:blipFill>
          <a:blip r:embed="rId2"/>
          <a:stretch>
            <a:fillRect/>
          </a:stretch>
        </p:blipFill>
        <p:spPr>
          <a:xfrm>
            <a:off x="838200" y="1440048"/>
            <a:ext cx="11227254" cy="4316808"/>
          </a:xfrm>
          <a:prstGeom prst="rect">
            <a:avLst/>
          </a:prstGeom>
        </p:spPr>
      </p:pic>
      <p:pic>
        <p:nvPicPr>
          <p:cNvPr id="3" name="Picture 2">
            <a:extLst>
              <a:ext uri="{FF2B5EF4-FFF2-40B4-BE49-F238E27FC236}">
                <a16:creationId xmlns:a16="http://schemas.microsoft.com/office/drawing/2014/main" id="{9A7AD74E-5FAF-469B-76B3-B391761D65C8}"/>
              </a:ext>
            </a:extLst>
          </p:cNvPr>
          <p:cNvPicPr>
            <a:picLocks noChangeAspect="1"/>
          </p:cNvPicPr>
          <p:nvPr/>
        </p:nvPicPr>
        <p:blipFill>
          <a:blip r:embed="rId3"/>
          <a:stretch>
            <a:fillRect/>
          </a:stretch>
        </p:blipFill>
        <p:spPr>
          <a:xfrm>
            <a:off x="838200" y="4944979"/>
            <a:ext cx="4676274" cy="1586176"/>
          </a:xfrm>
          <a:prstGeom prst="rect">
            <a:avLst/>
          </a:prstGeom>
        </p:spPr>
      </p:pic>
      <p:pic>
        <p:nvPicPr>
          <p:cNvPr id="5" name="Picture 4">
            <a:extLst>
              <a:ext uri="{FF2B5EF4-FFF2-40B4-BE49-F238E27FC236}">
                <a16:creationId xmlns:a16="http://schemas.microsoft.com/office/drawing/2014/main" id="{80173AB5-F696-4DC7-7306-F4F05811BE4A}"/>
              </a:ext>
            </a:extLst>
          </p:cNvPr>
          <p:cNvPicPr>
            <a:picLocks noChangeAspect="1"/>
          </p:cNvPicPr>
          <p:nvPr/>
        </p:nvPicPr>
        <p:blipFill>
          <a:blip r:embed="rId3"/>
          <a:stretch>
            <a:fillRect/>
          </a:stretch>
        </p:blipFill>
        <p:spPr>
          <a:xfrm>
            <a:off x="6565232" y="5009210"/>
            <a:ext cx="4676274" cy="1521945"/>
          </a:xfrm>
          <a:prstGeom prst="rect">
            <a:avLst/>
          </a:prstGeom>
        </p:spPr>
      </p:pic>
      <p:pic>
        <p:nvPicPr>
          <p:cNvPr id="7" name="Picture 6">
            <a:extLst>
              <a:ext uri="{FF2B5EF4-FFF2-40B4-BE49-F238E27FC236}">
                <a16:creationId xmlns:a16="http://schemas.microsoft.com/office/drawing/2014/main" id="{85660BE2-7807-FD66-BD89-9E1689A11F98}"/>
              </a:ext>
            </a:extLst>
          </p:cNvPr>
          <p:cNvPicPr>
            <a:picLocks noChangeAspect="1"/>
          </p:cNvPicPr>
          <p:nvPr/>
        </p:nvPicPr>
        <p:blipFill>
          <a:blip r:embed="rId4"/>
          <a:stretch>
            <a:fillRect/>
          </a:stretch>
        </p:blipFill>
        <p:spPr>
          <a:xfrm>
            <a:off x="838200" y="1562082"/>
            <a:ext cx="10403306" cy="1325563"/>
          </a:xfrm>
          <a:prstGeom prst="rect">
            <a:avLst/>
          </a:prstGeom>
        </p:spPr>
      </p:pic>
      <p:pic>
        <p:nvPicPr>
          <p:cNvPr id="9" name="Picture 8">
            <a:extLst>
              <a:ext uri="{FF2B5EF4-FFF2-40B4-BE49-F238E27FC236}">
                <a16:creationId xmlns:a16="http://schemas.microsoft.com/office/drawing/2014/main" id="{C2E2F560-A7F9-2631-8749-481DB6C0C30F}"/>
              </a:ext>
            </a:extLst>
          </p:cNvPr>
          <p:cNvPicPr>
            <a:picLocks noChangeAspect="1"/>
          </p:cNvPicPr>
          <p:nvPr/>
        </p:nvPicPr>
        <p:blipFill>
          <a:blip r:embed="rId5"/>
          <a:stretch>
            <a:fillRect/>
          </a:stretch>
        </p:blipFill>
        <p:spPr>
          <a:xfrm>
            <a:off x="3612247" y="736519"/>
            <a:ext cx="8097380" cy="2353003"/>
          </a:xfrm>
          <a:prstGeom prst="rect">
            <a:avLst/>
          </a:prstGeom>
        </p:spPr>
      </p:pic>
    </p:spTree>
    <p:extLst>
      <p:ext uri="{BB962C8B-B14F-4D97-AF65-F5344CB8AC3E}">
        <p14:creationId xmlns:p14="http://schemas.microsoft.com/office/powerpoint/2010/main" val="1714752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3"/>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nodeType="clickEffect">
                                  <p:stCondLst>
                                    <p:cond delay="0"/>
                                  </p:stCondLst>
                                  <p:childTnLst>
                                    <p:set>
                                      <p:cBhvr>
                                        <p:cTn id="16"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773D1-FF9C-4E3D-9CA9-C3F94FC02704}"/>
              </a:ext>
            </a:extLst>
          </p:cNvPr>
          <p:cNvSpPr>
            <a:spLocks noGrp="1"/>
          </p:cNvSpPr>
          <p:nvPr>
            <p:ph type="title"/>
          </p:nvPr>
        </p:nvSpPr>
        <p:spPr>
          <a:xfrm>
            <a:off x="838200" y="120426"/>
            <a:ext cx="10515600" cy="1325563"/>
          </a:xfrm>
        </p:spPr>
        <p:txBody>
          <a:bodyPr>
            <a:normAutofit fontScale="90000"/>
          </a:bodyPr>
          <a:lstStyle/>
          <a:p>
            <a:r>
              <a:rPr lang="en-US" dirty="0"/>
              <a:t>Seasonal Adjustment / De-</a:t>
            </a:r>
            <a:r>
              <a:rPr lang="en-US" dirty="0" err="1"/>
              <a:t>Seasonalising</a:t>
            </a:r>
            <a:r>
              <a:rPr lang="en-US" dirty="0"/>
              <a:t> / Correcting for Seasonality</a:t>
            </a:r>
            <a:endParaRPr lang="en-AU" dirty="0"/>
          </a:p>
        </p:txBody>
      </p:sp>
      <p:pic>
        <p:nvPicPr>
          <p:cNvPr id="5" name="Picture 4">
            <a:extLst>
              <a:ext uri="{FF2B5EF4-FFF2-40B4-BE49-F238E27FC236}">
                <a16:creationId xmlns:a16="http://schemas.microsoft.com/office/drawing/2014/main" id="{C7C4AA32-0985-4996-8A04-96D436470970}"/>
              </a:ext>
            </a:extLst>
          </p:cNvPr>
          <p:cNvPicPr>
            <a:picLocks noChangeAspect="1"/>
          </p:cNvPicPr>
          <p:nvPr/>
        </p:nvPicPr>
        <p:blipFill>
          <a:blip r:embed="rId2"/>
          <a:stretch>
            <a:fillRect/>
          </a:stretch>
        </p:blipFill>
        <p:spPr>
          <a:xfrm>
            <a:off x="838200" y="1288652"/>
            <a:ext cx="10096368" cy="1325563"/>
          </a:xfrm>
          <a:prstGeom prst="rect">
            <a:avLst/>
          </a:prstGeom>
        </p:spPr>
      </p:pic>
      <p:pic>
        <p:nvPicPr>
          <p:cNvPr id="8" name="Content Placeholder 4">
            <a:extLst>
              <a:ext uri="{FF2B5EF4-FFF2-40B4-BE49-F238E27FC236}">
                <a16:creationId xmlns:a16="http://schemas.microsoft.com/office/drawing/2014/main" id="{E9EF4835-E81D-423E-87B6-09E2FBE37944}"/>
              </a:ext>
            </a:extLst>
          </p:cNvPr>
          <p:cNvPicPr>
            <a:picLocks noGrp="1" noChangeAspect="1"/>
          </p:cNvPicPr>
          <p:nvPr>
            <p:ph idx="1"/>
          </p:nvPr>
        </p:nvPicPr>
        <p:blipFill>
          <a:blip r:embed="rId3"/>
          <a:stretch>
            <a:fillRect/>
          </a:stretch>
        </p:blipFill>
        <p:spPr>
          <a:xfrm>
            <a:off x="954109" y="2614215"/>
            <a:ext cx="10852063" cy="1788355"/>
          </a:xfrm>
        </p:spPr>
      </p:pic>
      <p:pic>
        <p:nvPicPr>
          <p:cNvPr id="4" name="Picture 3">
            <a:extLst>
              <a:ext uri="{FF2B5EF4-FFF2-40B4-BE49-F238E27FC236}">
                <a16:creationId xmlns:a16="http://schemas.microsoft.com/office/drawing/2014/main" id="{B617B5E7-F104-4FAD-B5E9-746BEB7D98DF}"/>
              </a:ext>
            </a:extLst>
          </p:cNvPr>
          <p:cNvPicPr>
            <a:picLocks noChangeAspect="1"/>
          </p:cNvPicPr>
          <p:nvPr/>
        </p:nvPicPr>
        <p:blipFill>
          <a:blip r:embed="rId4"/>
          <a:stretch>
            <a:fillRect/>
          </a:stretch>
        </p:blipFill>
        <p:spPr>
          <a:xfrm>
            <a:off x="838199" y="4545084"/>
            <a:ext cx="10705519" cy="2192490"/>
          </a:xfrm>
          <a:prstGeom prst="rect">
            <a:avLst/>
          </a:prstGeom>
        </p:spPr>
      </p:pic>
      <p:pic>
        <p:nvPicPr>
          <p:cNvPr id="3" name="Picture 2">
            <a:extLst>
              <a:ext uri="{FF2B5EF4-FFF2-40B4-BE49-F238E27FC236}">
                <a16:creationId xmlns:a16="http://schemas.microsoft.com/office/drawing/2014/main" id="{5BF27FFF-A7FD-931E-75F6-3D886D4B7C23}"/>
              </a:ext>
            </a:extLst>
          </p:cNvPr>
          <p:cNvPicPr>
            <a:picLocks noChangeAspect="1"/>
          </p:cNvPicPr>
          <p:nvPr/>
        </p:nvPicPr>
        <p:blipFill>
          <a:blip r:embed="rId5"/>
          <a:stretch>
            <a:fillRect/>
          </a:stretch>
        </p:blipFill>
        <p:spPr>
          <a:xfrm>
            <a:off x="838198" y="6414714"/>
            <a:ext cx="9605213" cy="322860"/>
          </a:xfrm>
          <a:prstGeom prst="rect">
            <a:avLst/>
          </a:prstGeom>
        </p:spPr>
      </p:pic>
    </p:spTree>
    <p:extLst>
      <p:ext uri="{BB962C8B-B14F-4D97-AF65-F5344CB8AC3E}">
        <p14:creationId xmlns:p14="http://schemas.microsoft.com/office/powerpoint/2010/main" val="1511698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nodeType="clickEffect">
                                  <p:stCondLst>
                                    <p:cond delay="0"/>
                                  </p:stCondLst>
                                  <p:childTnLst>
                                    <p:set>
                                      <p:cBhvr>
                                        <p:cTn id="24" dur="1" fill="hold">
                                          <p:stCondLst>
                                            <p:cond delay="0"/>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773D1-FF9C-4E3D-9CA9-C3F94FC02704}"/>
              </a:ext>
            </a:extLst>
          </p:cNvPr>
          <p:cNvSpPr>
            <a:spLocks noGrp="1"/>
          </p:cNvSpPr>
          <p:nvPr>
            <p:ph type="title"/>
          </p:nvPr>
        </p:nvSpPr>
        <p:spPr>
          <a:xfrm>
            <a:off x="838200" y="120426"/>
            <a:ext cx="10515600" cy="1325563"/>
          </a:xfrm>
        </p:spPr>
        <p:txBody>
          <a:bodyPr>
            <a:normAutofit fontScale="90000"/>
          </a:bodyPr>
          <a:lstStyle/>
          <a:p>
            <a:r>
              <a:rPr lang="en-US" dirty="0"/>
              <a:t>Seasonal Adjustment / De-</a:t>
            </a:r>
            <a:r>
              <a:rPr lang="en-US" dirty="0" err="1"/>
              <a:t>Seasonalising</a:t>
            </a:r>
            <a:r>
              <a:rPr lang="en-US" dirty="0"/>
              <a:t> / </a:t>
            </a:r>
            <a:r>
              <a:rPr lang="en-US" b="1" dirty="0"/>
              <a:t>Correcting</a:t>
            </a:r>
            <a:r>
              <a:rPr lang="en-US" dirty="0"/>
              <a:t> for Seasonality</a:t>
            </a:r>
            <a:endParaRPr lang="en-AU" dirty="0"/>
          </a:p>
        </p:txBody>
      </p:sp>
      <p:pic>
        <p:nvPicPr>
          <p:cNvPr id="7" name="Picture 6">
            <a:extLst>
              <a:ext uri="{FF2B5EF4-FFF2-40B4-BE49-F238E27FC236}">
                <a16:creationId xmlns:a16="http://schemas.microsoft.com/office/drawing/2014/main" id="{CBF66BAA-36B2-4E2F-BEDE-3B3D502EDDE7}"/>
              </a:ext>
            </a:extLst>
          </p:cNvPr>
          <p:cNvPicPr>
            <a:picLocks noChangeAspect="1"/>
          </p:cNvPicPr>
          <p:nvPr/>
        </p:nvPicPr>
        <p:blipFill>
          <a:blip r:embed="rId2"/>
          <a:stretch>
            <a:fillRect/>
          </a:stretch>
        </p:blipFill>
        <p:spPr>
          <a:xfrm>
            <a:off x="978839" y="1640381"/>
            <a:ext cx="10885568" cy="1788619"/>
          </a:xfrm>
          <a:prstGeom prst="rect">
            <a:avLst/>
          </a:prstGeom>
        </p:spPr>
      </p:pic>
      <p:pic>
        <p:nvPicPr>
          <p:cNvPr id="9" name="Picture 8">
            <a:extLst>
              <a:ext uri="{FF2B5EF4-FFF2-40B4-BE49-F238E27FC236}">
                <a16:creationId xmlns:a16="http://schemas.microsoft.com/office/drawing/2014/main" id="{71794C01-F8A7-4870-97D1-EC5D792CD2AB}"/>
              </a:ext>
            </a:extLst>
          </p:cNvPr>
          <p:cNvPicPr>
            <a:picLocks noChangeAspect="1"/>
          </p:cNvPicPr>
          <p:nvPr/>
        </p:nvPicPr>
        <p:blipFill>
          <a:blip r:embed="rId3"/>
          <a:stretch>
            <a:fillRect/>
          </a:stretch>
        </p:blipFill>
        <p:spPr>
          <a:xfrm>
            <a:off x="978839" y="3623392"/>
            <a:ext cx="10082017" cy="2508670"/>
          </a:xfrm>
          <a:prstGeom prst="rect">
            <a:avLst/>
          </a:prstGeom>
        </p:spPr>
      </p:pic>
      <p:pic>
        <p:nvPicPr>
          <p:cNvPr id="3" name="Picture 2">
            <a:extLst>
              <a:ext uri="{FF2B5EF4-FFF2-40B4-BE49-F238E27FC236}">
                <a16:creationId xmlns:a16="http://schemas.microsoft.com/office/drawing/2014/main" id="{4B1084A3-6C56-1734-01F5-F7674870A677}"/>
              </a:ext>
            </a:extLst>
          </p:cNvPr>
          <p:cNvPicPr>
            <a:picLocks noChangeAspect="1"/>
          </p:cNvPicPr>
          <p:nvPr/>
        </p:nvPicPr>
        <p:blipFill>
          <a:blip r:embed="rId4"/>
          <a:stretch>
            <a:fillRect/>
          </a:stretch>
        </p:blipFill>
        <p:spPr>
          <a:xfrm>
            <a:off x="838200" y="4658311"/>
            <a:ext cx="5382126" cy="1788620"/>
          </a:xfrm>
          <a:prstGeom prst="rect">
            <a:avLst/>
          </a:prstGeom>
        </p:spPr>
      </p:pic>
      <p:pic>
        <p:nvPicPr>
          <p:cNvPr id="4" name="Picture 3">
            <a:extLst>
              <a:ext uri="{FF2B5EF4-FFF2-40B4-BE49-F238E27FC236}">
                <a16:creationId xmlns:a16="http://schemas.microsoft.com/office/drawing/2014/main" id="{16613CB0-E040-D9B9-C5EA-0846D0C70F9B}"/>
              </a:ext>
            </a:extLst>
          </p:cNvPr>
          <p:cNvPicPr>
            <a:picLocks noChangeAspect="1"/>
          </p:cNvPicPr>
          <p:nvPr/>
        </p:nvPicPr>
        <p:blipFill>
          <a:blip r:embed="rId4"/>
          <a:stretch>
            <a:fillRect/>
          </a:stretch>
        </p:blipFill>
        <p:spPr>
          <a:xfrm>
            <a:off x="6096000" y="4469934"/>
            <a:ext cx="4964856" cy="2333822"/>
          </a:xfrm>
          <a:prstGeom prst="rect">
            <a:avLst/>
          </a:prstGeom>
        </p:spPr>
      </p:pic>
    </p:spTree>
    <p:extLst>
      <p:ext uri="{BB962C8B-B14F-4D97-AF65-F5344CB8AC3E}">
        <p14:creationId xmlns:p14="http://schemas.microsoft.com/office/powerpoint/2010/main" val="162020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3"/>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nodeType="clickEffect">
                                  <p:stCondLst>
                                    <p:cond delay="0"/>
                                  </p:stCondLst>
                                  <p:childTnLst>
                                    <p:set>
                                      <p:cBhvr>
                                        <p:cTn id="16" dur="1" fill="hold">
                                          <p:stCondLst>
                                            <p:cond delay="0"/>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66B38-C5B0-1A4F-A4B5-DE5522FD0290}"/>
              </a:ext>
            </a:extLst>
          </p:cNvPr>
          <p:cNvSpPr>
            <a:spLocks noGrp="1"/>
          </p:cNvSpPr>
          <p:nvPr>
            <p:ph type="title"/>
          </p:nvPr>
        </p:nvSpPr>
        <p:spPr>
          <a:xfrm>
            <a:off x="838200" y="13233"/>
            <a:ext cx="10515600" cy="863970"/>
          </a:xfrm>
        </p:spPr>
        <p:txBody>
          <a:bodyPr/>
          <a:lstStyle/>
          <a:p>
            <a:r>
              <a:rPr lang="en-US" dirty="0"/>
              <a:t>Fitting a trend line</a:t>
            </a:r>
          </a:p>
        </p:txBody>
      </p:sp>
      <p:sp>
        <p:nvSpPr>
          <p:cNvPr id="3" name="Content Placeholder 2">
            <a:extLst>
              <a:ext uri="{FF2B5EF4-FFF2-40B4-BE49-F238E27FC236}">
                <a16:creationId xmlns:a16="http://schemas.microsoft.com/office/drawing/2014/main" id="{C4AE314A-C135-D940-A753-AE6D830ECFE3}"/>
              </a:ext>
            </a:extLst>
          </p:cNvPr>
          <p:cNvSpPr>
            <a:spLocks noGrp="1"/>
          </p:cNvSpPr>
          <p:nvPr>
            <p:ph idx="1"/>
          </p:nvPr>
        </p:nvSpPr>
        <p:spPr>
          <a:xfrm>
            <a:off x="838200" y="793363"/>
            <a:ext cx="10515600" cy="742211"/>
          </a:xfrm>
        </p:spPr>
        <p:txBody>
          <a:bodyPr>
            <a:normAutofit lnSpcReduction="10000"/>
          </a:bodyPr>
          <a:lstStyle/>
          <a:p>
            <a:r>
              <a:rPr lang="en-US" sz="2400" dirty="0"/>
              <a:t>Fit a trend line to the data in the following table, which shows the number of government schools in Victoria over the period 1981–92 and interpret the slope.</a:t>
            </a:r>
          </a:p>
        </p:txBody>
      </p:sp>
      <p:pic>
        <p:nvPicPr>
          <p:cNvPr id="4" name="Picture 3">
            <a:extLst>
              <a:ext uri="{FF2B5EF4-FFF2-40B4-BE49-F238E27FC236}">
                <a16:creationId xmlns:a16="http://schemas.microsoft.com/office/drawing/2014/main" id="{F72B4F73-B0FC-7A40-91BE-32A8D2CD9A34}"/>
              </a:ext>
            </a:extLst>
          </p:cNvPr>
          <p:cNvPicPr>
            <a:picLocks noChangeAspect="1"/>
          </p:cNvPicPr>
          <p:nvPr/>
        </p:nvPicPr>
        <p:blipFill>
          <a:blip r:embed="rId2"/>
          <a:stretch>
            <a:fillRect/>
          </a:stretch>
        </p:blipFill>
        <p:spPr>
          <a:xfrm>
            <a:off x="-5" y="1985700"/>
            <a:ext cx="12192000" cy="985686"/>
          </a:xfrm>
          <a:prstGeom prst="rect">
            <a:avLst/>
          </a:prstGeom>
        </p:spPr>
      </p:pic>
      <p:graphicFrame>
        <p:nvGraphicFramePr>
          <p:cNvPr id="5" name="Table 5">
            <a:extLst>
              <a:ext uri="{FF2B5EF4-FFF2-40B4-BE49-F238E27FC236}">
                <a16:creationId xmlns:a16="http://schemas.microsoft.com/office/drawing/2014/main" id="{48264AC8-E326-9442-972F-8AFD3BC0260F}"/>
              </a:ext>
            </a:extLst>
          </p:cNvPr>
          <p:cNvGraphicFramePr>
            <a:graphicFrameLocks noGrp="1"/>
          </p:cNvGraphicFramePr>
          <p:nvPr>
            <p:extLst>
              <p:ext uri="{D42A27DB-BD31-4B8C-83A1-F6EECF244321}">
                <p14:modId xmlns:p14="http://schemas.microsoft.com/office/powerpoint/2010/main" val="2580329779"/>
              </p:ext>
            </p:extLst>
          </p:nvPr>
        </p:nvGraphicFramePr>
        <p:xfrm>
          <a:off x="-1" y="1575217"/>
          <a:ext cx="12191998" cy="370840"/>
        </p:xfrm>
        <a:graphic>
          <a:graphicData uri="http://schemas.openxmlformats.org/drawingml/2006/table">
            <a:tbl>
              <a:tblPr firstRow="1" bandRow="1">
                <a:tableStyleId>{5C22544A-7EE6-4342-B048-85BDC9FD1C3A}</a:tableStyleId>
              </a:tblPr>
              <a:tblGrid>
                <a:gridCol w="1377864">
                  <a:extLst>
                    <a:ext uri="{9D8B030D-6E8A-4147-A177-3AD203B41FA5}">
                      <a16:colId xmlns:a16="http://schemas.microsoft.com/office/drawing/2014/main" val="3155183602"/>
                    </a:ext>
                  </a:extLst>
                </a:gridCol>
                <a:gridCol w="901874">
                  <a:extLst>
                    <a:ext uri="{9D8B030D-6E8A-4147-A177-3AD203B41FA5}">
                      <a16:colId xmlns:a16="http://schemas.microsoft.com/office/drawing/2014/main" val="3162848798"/>
                    </a:ext>
                  </a:extLst>
                </a:gridCol>
                <a:gridCol w="876822">
                  <a:extLst>
                    <a:ext uri="{9D8B030D-6E8A-4147-A177-3AD203B41FA5}">
                      <a16:colId xmlns:a16="http://schemas.microsoft.com/office/drawing/2014/main" val="2748613672"/>
                    </a:ext>
                  </a:extLst>
                </a:gridCol>
                <a:gridCol w="914400">
                  <a:extLst>
                    <a:ext uri="{9D8B030D-6E8A-4147-A177-3AD203B41FA5}">
                      <a16:colId xmlns:a16="http://schemas.microsoft.com/office/drawing/2014/main" val="2956694081"/>
                    </a:ext>
                  </a:extLst>
                </a:gridCol>
                <a:gridCol w="864296">
                  <a:extLst>
                    <a:ext uri="{9D8B030D-6E8A-4147-A177-3AD203B41FA5}">
                      <a16:colId xmlns:a16="http://schemas.microsoft.com/office/drawing/2014/main" val="3939058040"/>
                    </a:ext>
                  </a:extLst>
                </a:gridCol>
                <a:gridCol w="901874">
                  <a:extLst>
                    <a:ext uri="{9D8B030D-6E8A-4147-A177-3AD203B41FA5}">
                      <a16:colId xmlns:a16="http://schemas.microsoft.com/office/drawing/2014/main" val="2975744528"/>
                    </a:ext>
                  </a:extLst>
                </a:gridCol>
                <a:gridCol w="901874">
                  <a:extLst>
                    <a:ext uri="{9D8B030D-6E8A-4147-A177-3AD203B41FA5}">
                      <a16:colId xmlns:a16="http://schemas.microsoft.com/office/drawing/2014/main" val="1766912782"/>
                    </a:ext>
                  </a:extLst>
                </a:gridCol>
                <a:gridCol w="901874">
                  <a:extLst>
                    <a:ext uri="{9D8B030D-6E8A-4147-A177-3AD203B41FA5}">
                      <a16:colId xmlns:a16="http://schemas.microsoft.com/office/drawing/2014/main" val="1049368814"/>
                    </a:ext>
                  </a:extLst>
                </a:gridCol>
                <a:gridCol w="914400">
                  <a:extLst>
                    <a:ext uri="{9D8B030D-6E8A-4147-A177-3AD203B41FA5}">
                      <a16:colId xmlns:a16="http://schemas.microsoft.com/office/drawing/2014/main" val="4028037725"/>
                    </a:ext>
                  </a:extLst>
                </a:gridCol>
                <a:gridCol w="889348">
                  <a:extLst>
                    <a:ext uri="{9D8B030D-6E8A-4147-A177-3AD203B41FA5}">
                      <a16:colId xmlns:a16="http://schemas.microsoft.com/office/drawing/2014/main" val="2388034880"/>
                    </a:ext>
                  </a:extLst>
                </a:gridCol>
                <a:gridCol w="876822">
                  <a:extLst>
                    <a:ext uri="{9D8B030D-6E8A-4147-A177-3AD203B41FA5}">
                      <a16:colId xmlns:a16="http://schemas.microsoft.com/office/drawing/2014/main" val="2676186495"/>
                    </a:ext>
                  </a:extLst>
                </a:gridCol>
                <a:gridCol w="932704">
                  <a:extLst>
                    <a:ext uri="{9D8B030D-6E8A-4147-A177-3AD203B41FA5}">
                      <a16:colId xmlns:a16="http://schemas.microsoft.com/office/drawing/2014/main" val="1452593901"/>
                    </a:ext>
                  </a:extLst>
                </a:gridCol>
                <a:gridCol w="937846">
                  <a:extLst>
                    <a:ext uri="{9D8B030D-6E8A-4147-A177-3AD203B41FA5}">
                      <a16:colId xmlns:a16="http://schemas.microsoft.com/office/drawing/2014/main" val="4223439476"/>
                    </a:ext>
                  </a:extLst>
                </a:gridCol>
              </a:tblGrid>
              <a:tr h="370840">
                <a:tc>
                  <a:txBody>
                    <a:bodyPr/>
                    <a:lstStyle/>
                    <a:p>
                      <a:r>
                        <a:rPr lang="en-US" dirty="0"/>
                        <a:t>EV</a:t>
                      </a:r>
                    </a:p>
                  </a:txBody>
                  <a:tcPr/>
                </a:tc>
                <a:tc>
                  <a:txBody>
                    <a:bodyPr/>
                    <a:lstStyle/>
                    <a:p>
                      <a:r>
                        <a:rPr lang="en-US" dirty="0"/>
                        <a:t>1</a:t>
                      </a:r>
                    </a:p>
                  </a:txBody>
                  <a:tcPr/>
                </a:tc>
                <a:tc>
                  <a:txBody>
                    <a:bodyPr/>
                    <a:lstStyle/>
                    <a:p>
                      <a:r>
                        <a:rPr lang="en-US" dirty="0"/>
                        <a:t>2</a:t>
                      </a:r>
                    </a:p>
                  </a:txBody>
                  <a:tcPr/>
                </a:tc>
                <a:tc>
                  <a:txBody>
                    <a:bodyPr/>
                    <a:lstStyle/>
                    <a:p>
                      <a:r>
                        <a:rPr lang="en-US" dirty="0"/>
                        <a:t>3</a:t>
                      </a:r>
                    </a:p>
                  </a:txBody>
                  <a:tcPr/>
                </a:tc>
                <a:tc>
                  <a:txBody>
                    <a:bodyPr/>
                    <a:lstStyle/>
                    <a:p>
                      <a:r>
                        <a:rPr lang="en-US" dirty="0"/>
                        <a:t>4</a:t>
                      </a:r>
                    </a:p>
                  </a:txBody>
                  <a:tcPr/>
                </a:tc>
                <a:tc>
                  <a:txBody>
                    <a:bodyPr/>
                    <a:lstStyle/>
                    <a:p>
                      <a:r>
                        <a:rPr lang="en-US" dirty="0"/>
                        <a:t>5</a:t>
                      </a:r>
                    </a:p>
                  </a:txBody>
                  <a:tcPr/>
                </a:tc>
                <a:tc>
                  <a:txBody>
                    <a:bodyPr/>
                    <a:lstStyle/>
                    <a:p>
                      <a:r>
                        <a:rPr lang="en-US" dirty="0"/>
                        <a:t>6</a:t>
                      </a:r>
                    </a:p>
                  </a:txBody>
                  <a:tcPr/>
                </a:tc>
                <a:tc>
                  <a:txBody>
                    <a:bodyPr/>
                    <a:lstStyle/>
                    <a:p>
                      <a:r>
                        <a:rPr lang="en-US" dirty="0"/>
                        <a:t>7</a:t>
                      </a:r>
                    </a:p>
                  </a:txBody>
                  <a:tcPr/>
                </a:tc>
                <a:tc>
                  <a:txBody>
                    <a:bodyPr/>
                    <a:lstStyle/>
                    <a:p>
                      <a:r>
                        <a:rPr lang="en-US" dirty="0"/>
                        <a:t>8</a:t>
                      </a:r>
                    </a:p>
                  </a:txBody>
                  <a:tcPr/>
                </a:tc>
                <a:tc>
                  <a:txBody>
                    <a:bodyPr/>
                    <a:lstStyle/>
                    <a:p>
                      <a:r>
                        <a:rPr lang="en-US" dirty="0"/>
                        <a:t>9</a:t>
                      </a:r>
                    </a:p>
                  </a:txBody>
                  <a:tcPr/>
                </a:tc>
                <a:tc>
                  <a:txBody>
                    <a:bodyPr/>
                    <a:lstStyle/>
                    <a:p>
                      <a:r>
                        <a:rPr lang="en-US" dirty="0"/>
                        <a:t>10</a:t>
                      </a:r>
                    </a:p>
                  </a:txBody>
                  <a:tcPr/>
                </a:tc>
                <a:tc>
                  <a:txBody>
                    <a:bodyPr/>
                    <a:lstStyle/>
                    <a:p>
                      <a:r>
                        <a:rPr lang="en-US" dirty="0"/>
                        <a:t>11</a:t>
                      </a:r>
                    </a:p>
                  </a:txBody>
                  <a:tcPr/>
                </a:tc>
                <a:tc>
                  <a:txBody>
                    <a:bodyPr/>
                    <a:lstStyle/>
                    <a:p>
                      <a:r>
                        <a:rPr lang="en-US" dirty="0"/>
                        <a:t>12</a:t>
                      </a:r>
                    </a:p>
                  </a:txBody>
                  <a:tcPr/>
                </a:tc>
                <a:extLst>
                  <a:ext uri="{0D108BD9-81ED-4DB2-BD59-A6C34878D82A}">
                    <a16:rowId xmlns:a16="http://schemas.microsoft.com/office/drawing/2014/main" val="3982503883"/>
                  </a:ext>
                </a:extLst>
              </a:tr>
            </a:tbl>
          </a:graphicData>
        </a:graphic>
      </p:graphicFrame>
      <p:pic>
        <p:nvPicPr>
          <p:cNvPr id="10" name="Picture 9">
            <a:extLst>
              <a:ext uri="{FF2B5EF4-FFF2-40B4-BE49-F238E27FC236}">
                <a16:creationId xmlns:a16="http://schemas.microsoft.com/office/drawing/2014/main" id="{0CED92E2-C864-0F41-99D7-B9A13E8C3358}"/>
              </a:ext>
            </a:extLst>
          </p:cNvPr>
          <p:cNvPicPr>
            <a:picLocks noChangeAspect="1"/>
          </p:cNvPicPr>
          <p:nvPr/>
        </p:nvPicPr>
        <p:blipFill>
          <a:blip r:embed="rId3"/>
          <a:stretch>
            <a:fillRect/>
          </a:stretch>
        </p:blipFill>
        <p:spPr>
          <a:xfrm>
            <a:off x="599070" y="3156337"/>
            <a:ext cx="4699000" cy="2908300"/>
          </a:xfrm>
          <a:prstGeom prst="rect">
            <a:avLst/>
          </a:prstGeom>
        </p:spPr>
      </p:pic>
      <p:pic>
        <p:nvPicPr>
          <p:cNvPr id="11" name="Picture 10">
            <a:extLst>
              <a:ext uri="{FF2B5EF4-FFF2-40B4-BE49-F238E27FC236}">
                <a16:creationId xmlns:a16="http://schemas.microsoft.com/office/drawing/2014/main" id="{77075F99-FBC8-AE4E-9C43-44A7B2CFB64A}"/>
              </a:ext>
            </a:extLst>
          </p:cNvPr>
          <p:cNvPicPr>
            <a:picLocks noChangeAspect="1"/>
          </p:cNvPicPr>
          <p:nvPr/>
        </p:nvPicPr>
        <p:blipFill>
          <a:blip r:embed="rId4"/>
          <a:stretch>
            <a:fillRect/>
          </a:stretch>
        </p:blipFill>
        <p:spPr>
          <a:xfrm>
            <a:off x="5461000" y="3366330"/>
            <a:ext cx="6131930" cy="520285"/>
          </a:xfrm>
          <a:prstGeom prst="rect">
            <a:avLst/>
          </a:prstGeom>
        </p:spPr>
      </p:pic>
      <p:sp>
        <p:nvSpPr>
          <p:cNvPr id="16" name="TextBox 15">
            <a:extLst>
              <a:ext uri="{FF2B5EF4-FFF2-40B4-BE49-F238E27FC236}">
                <a16:creationId xmlns:a16="http://schemas.microsoft.com/office/drawing/2014/main" id="{878D784D-EB91-C143-AD01-F15B55024776}"/>
              </a:ext>
            </a:extLst>
          </p:cNvPr>
          <p:cNvSpPr txBox="1"/>
          <p:nvPr/>
        </p:nvSpPr>
        <p:spPr>
          <a:xfrm>
            <a:off x="675270" y="6058674"/>
            <a:ext cx="5247270" cy="369332"/>
          </a:xfrm>
          <a:prstGeom prst="rect">
            <a:avLst/>
          </a:prstGeom>
          <a:noFill/>
        </p:spPr>
        <p:txBody>
          <a:bodyPr wrap="square" rtlCol="0">
            <a:spAutoFit/>
          </a:bodyPr>
          <a:lstStyle/>
          <a:p>
            <a:r>
              <a:rPr lang="en-US" dirty="0">
                <a:solidFill>
                  <a:schemeClr val="bg2">
                    <a:lumMod val="50000"/>
                  </a:schemeClr>
                </a:solidFill>
              </a:rPr>
              <a:t>Year    1982.    1984.  1986    1988    1990.   1992   </a:t>
            </a:r>
          </a:p>
        </p:txBody>
      </p:sp>
      <p:sp>
        <p:nvSpPr>
          <p:cNvPr id="19" name="TextBox 18">
            <a:extLst>
              <a:ext uri="{FF2B5EF4-FFF2-40B4-BE49-F238E27FC236}">
                <a16:creationId xmlns:a16="http://schemas.microsoft.com/office/drawing/2014/main" id="{93E6FD1D-98A9-BD4E-BCAA-9F53E06EE44A}"/>
              </a:ext>
            </a:extLst>
          </p:cNvPr>
          <p:cNvSpPr txBox="1"/>
          <p:nvPr/>
        </p:nvSpPr>
        <p:spPr>
          <a:xfrm>
            <a:off x="45072" y="3060880"/>
            <a:ext cx="553998" cy="2908300"/>
          </a:xfrm>
          <a:prstGeom prst="rect">
            <a:avLst/>
          </a:prstGeom>
          <a:noFill/>
        </p:spPr>
        <p:txBody>
          <a:bodyPr vert="vert270" wrap="square" rtlCol="0">
            <a:spAutoFit/>
          </a:bodyPr>
          <a:lstStyle/>
          <a:p>
            <a:r>
              <a:rPr lang="en-US" sz="2400" dirty="0">
                <a:solidFill>
                  <a:schemeClr val="bg2">
                    <a:lumMod val="50000"/>
                  </a:schemeClr>
                </a:solidFill>
              </a:rPr>
              <a:t>Number of Schools</a:t>
            </a:r>
          </a:p>
        </p:txBody>
      </p:sp>
      <p:sp>
        <p:nvSpPr>
          <p:cNvPr id="20" name="TextBox 19">
            <a:extLst>
              <a:ext uri="{FF2B5EF4-FFF2-40B4-BE49-F238E27FC236}">
                <a16:creationId xmlns:a16="http://schemas.microsoft.com/office/drawing/2014/main" id="{B41586D8-299C-8F46-B8FA-65976559059C}"/>
              </a:ext>
            </a:extLst>
          </p:cNvPr>
          <p:cNvSpPr txBox="1"/>
          <p:nvPr/>
        </p:nvSpPr>
        <p:spPr>
          <a:xfrm>
            <a:off x="5852068" y="5324873"/>
            <a:ext cx="2496457" cy="400110"/>
          </a:xfrm>
          <a:prstGeom prst="rect">
            <a:avLst/>
          </a:prstGeom>
          <a:ln>
            <a:extLst>
              <a:ext uri="{C807C97D-BFC1-408E-A445-0C87EB9F89A2}">
                <ask:lineSketchStyleProps xmlns:ask="http://schemas.microsoft.com/office/drawing/2018/sketchyshapes">
                  <ask:type>
                    <ask:lineSketchNone/>
                  </ask:type>
                </ask:lineSketchStyleProps>
              </a:ext>
            </a:extLst>
          </a:ln>
        </p:spPr>
        <p:style>
          <a:lnRef idx="2">
            <a:schemeClr val="dk1"/>
          </a:lnRef>
          <a:fillRef idx="1">
            <a:schemeClr val="lt1"/>
          </a:fillRef>
          <a:effectRef idx="0">
            <a:schemeClr val="dk1"/>
          </a:effectRef>
          <a:fontRef idx="minor">
            <a:schemeClr val="dk1"/>
          </a:fontRef>
        </p:style>
        <p:txBody>
          <a:bodyPr wrap="square" rtlCol="0">
            <a:spAutoFit/>
          </a:bodyPr>
          <a:lstStyle/>
          <a:p>
            <a:r>
              <a:rPr lang="en-US" sz="2000" b="1" dirty="0">
                <a:solidFill>
                  <a:schemeClr val="bg2">
                    <a:lumMod val="50000"/>
                  </a:schemeClr>
                </a:solidFill>
              </a:rPr>
              <a:t>Number of schools</a:t>
            </a:r>
            <a:endParaRPr lang="en-US" sz="2000" dirty="0">
              <a:ln>
                <a:solidFill>
                  <a:schemeClr val="tx1"/>
                </a:solidFill>
              </a:ln>
              <a:solidFill>
                <a:schemeClr val="bg2">
                  <a:lumMod val="50000"/>
                </a:schemeClr>
              </a:solidFill>
            </a:endParaRPr>
          </a:p>
        </p:txBody>
      </p:sp>
      <p:sp>
        <p:nvSpPr>
          <p:cNvPr id="21" name="TextBox 20">
            <a:extLst>
              <a:ext uri="{FF2B5EF4-FFF2-40B4-BE49-F238E27FC236}">
                <a16:creationId xmlns:a16="http://schemas.microsoft.com/office/drawing/2014/main" id="{16E081E3-3153-E441-A56B-E345BC5F2F0C}"/>
              </a:ext>
            </a:extLst>
          </p:cNvPr>
          <p:cNvSpPr txBox="1"/>
          <p:nvPr/>
        </p:nvSpPr>
        <p:spPr>
          <a:xfrm>
            <a:off x="10996266" y="6271271"/>
            <a:ext cx="795013" cy="400110"/>
          </a:xfrm>
          <a:prstGeom prst="rect">
            <a:avLst/>
          </a:prstGeom>
          <a:ln>
            <a:extLst>
              <a:ext uri="{C807C97D-BFC1-408E-A445-0C87EB9F89A2}">
                <ask:lineSketchStyleProps xmlns:ask="http://schemas.microsoft.com/office/drawing/2018/sketchyshapes">
                  <ask:type>
                    <ask:lineSketchNone/>
                  </ask:type>
                </ask:lineSketchStyleProps>
              </a:ext>
            </a:extLst>
          </a:ln>
        </p:spPr>
        <p:style>
          <a:lnRef idx="2">
            <a:schemeClr val="dk1"/>
          </a:lnRef>
          <a:fillRef idx="1">
            <a:schemeClr val="lt1"/>
          </a:fillRef>
          <a:effectRef idx="0">
            <a:schemeClr val="dk1"/>
          </a:effectRef>
          <a:fontRef idx="minor">
            <a:schemeClr val="dk1"/>
          </a:fontRef>
        </p:style>
        <p:txBody>
          <a:bodyPr wrap="square" rtlCol="0">
            <a:spAutoFit/>
          </a:bodyPr>
          <a:lstStyle/>
          <a:p>
            <a:r>
              <a:rPr lang="en-US" sz="2000" b="1" dirty="0">
                <a:solidFill>
                  <a:schemeClr val="bg2">
                    <a:lumMod val="50000"/>
                  </a:schemeClr>
                </a:solidFill>
              </a:rPr>
              <a:t>Year</a:t>
            </a:r>
          </a:p>
        </p:txBody>
      </p:sp>
      <p:sp>
        <p:nvSpPr>
          <p:cNvPr id="22" name="Up Arrow Callout 21">
            <a:extLst>
              <a:ext uri="{FF2B5EF4-FFF2-40B4-BE49-F238E27FC236}">
                <a16:creationId xmlns:a16="http://schemas.microsoft.com/office/drawing/2014/main" id="{C6D4F7FE-9B3C-E54F-A022-224CC1B27ED4}"/>
              </a:ext>
            </a:extLst>
          </p:cNvPr>
          <p:cNvSpPr/>
          <p:nvPr/>
        </p:nvSpPr>
        <p:spPr>
          <a:xfrm rot="3187285">
            <a:off x="7505817" y="3198440"/>
            <a:ext cx="534776" cy="2422407"/>
          </a:xfrm>
          <a:prstGeom prst="upArrowCallout">
            <a:avLst>
              <a:gd name="adj1" fmla="val 25000"/>
              <a:gd name="adj2" fmla="val 11774"/>
              <a:gd name="adj3" fmla="val 25000"/>
              <a:gd name="adj4" fmla="val 77199"/>
            </a:avLst>
          </a:prstGeom>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dirty="0"/>
              <a:t>Replace Y with RV</a:t>
            </a:r>
          </a:p>
        </p:txBody>
      </p:sp>
      <p:sp>
        <p:nvSpPr>
          <p:cNvPr id="23" name="Up Arrow Callout 22">
            <a:extLst>
              <a:ext uri="{FF2B5EF4-FFF2-40B4-BE49-F238E27FC236}">
                <a16:creationId xmlns:a16="http://schemas.microsoft.com/office/drawing/2014/main" id="{BD8CF3D3-10CF-DB41-8641-D78B911A3284}"/>
              </a:ext>
            </a:extLst>
          </p:cNvPr>
          <p:cNvSpPr/>
          <p:nvPr/>
        </p:nvSpPr>
        <p:spPr>
          <a:xfrm>
            <a:off x="11126385" y="3839736"/>
            <a:ext cx="534776" cy="2403604"/>
          </a:xfrm>
          <a:prstGeom prst="upArrowCallout">
            <a:avLst>
              <a:gd name="adj1" fmla="val 25000"/>
              <a:gd name="adj2" fmla="val 11774"/>
              <a:gd name="adj3" fmla="val 25000"/>
              <a:gd name="adj4" fmla="val 77199"/>
            </a:avLst>
          </a:prstGeom>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dirty="0"/>
              <a:t>Replace X with EV</a:t>
            </a:r>
          </a:p>
        </p:txBody>
      </p:sp>
    </p:spTree>
    <p:extLst>
      <p:ext uri="{BB962C8B-B14F-4D97-AF65-F5344CB8AC3E}">
        <p14:creationId xmlns:p14="http://schemas.microsoft.com/office/powerpoint/2010/main" val="614149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ppt_x"/>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 calcmode="lin" valueType="num">
                                      <p:cBhvr additive="base">
                                        <p:cTn id="37" dur="500" fill="hold"/>
                                        <p:tgtEl>
                                          <p:spTgt spid="19"/>
                                        </p:tgtEl>
                                        <p:attrNameLst>
                                          <p:attrName>ppt_x</p:attrName>
                                        </p:attrNameLst>
                                      </p:cBhvr>
                                      <p:tavLst>
                                        <p:tav tm="0">
                                          <p:val>
                                            <p:strVal val="#ppt_x"/>
                                          </p:val>
                                        </p:tav>
                                        <p:tav tm="100000">
                                          <p:val>
                                            <p:strVal val="#ppt_x"/>
                                          </p:val>
                                        </p:tav>
                                      </p:tavLst>
                                    </p:anim>
                                    <p:anim calcmode="lin" valueType="num">
                                      <p:cBhvr additive="base">
                                        <p:cTn id="3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2"/>
                                        </p:tgtEl>
                                        <p:attrNameLst>
                                          <p:attrName>style.visibility</p:attrName>
                                        </p:attrNameLst>
                                      </p:cBhvr>
                                      <p:to>
                                        <p:strVal val="visible"/>
                                      </p:to>
                                    </p:set>
                                    <p:anim calcmode="lin" valueType="num">
                                      <p:cBhvr additive="base">
                                        <p:cTn id="49" dur="500" fill="hold"/>
                                        <p:tgtEl>
                                          <p:spTgt spid="22"/>
                                        </p:tgtEl>
                                        <p:attrNameLst>
                                          <p:attrName>ppt_x</p:attrName>
                                        </p:attrNameLst>
                                      </p:cBhvr>
                                      <p:tavLst>
                                        <p:tav tm="0">
                                          <p:val>
                                            <p:strVal val="#ppt_x"/>
                                          </p:val>
                                        </p:tav>
                                        <p:tav tm="100000">
                                          <p:val>
                                            <p:strVal val="#ppt_x"/>
                                          </p:val>
                                        </p:tav>
                                      </p:tavLst>
                                    </p:anim>
                                    <p:anim calcmode="lin" valueType="num">
                                      <p:cBhvr additive="base">
                                        <p:cTn id="5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0"/>
                                        </p:tgtEl>
                                        <p:attrNameLst>
                                          <p:attrName>style.visibility</p:attrName>
                                        </p:attrNameLst>
                                      </p:cBhvr>
                                      <p:to>
                                        <p:strVal val="visible"/>
                                      </p:to>
                                    </p:set>
                                    <p:anim calcmode="lin" valueType="num">
                                      <p:cBhvr additive="base">
                                        <p:cTn id="55" dur="500" fill="hold"/>
                                        <p:tgtEl>
                                          <p:spTgt spid="20"/>
                                        </p:tgtEl>
                                        <p:attrNameLst>
                                          <p:attrName>ppt_x</p:attrName>
                                        </p:attrNameLst>
                                      </p:cBhvr>
                                      <p:tavLst>
                                        <p:tav tm="0">
                                          <p:val>
                                            <p:strVal val="#ppt_x"/>
                                          </p:val>
                                        </p:tav>
                                        <p:tav tm="100000">
                                          <p:val>
                                            <p:strVal val="#ppt_x"/>
                                          </p:val>
                                        </p:tav>
                                      </p:tavLst>
                                    </p:anim>
                                    <p:anim calcmode="lin" valueType="num">
                                      <p:cBhvr additive="base">
                                        <p:cTn id="5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3"/>
                                        </p:tgtEl>
                                        <p:attrNameLst>
                                          <p:attrName>style.visibility</p:attrName>
                                        </p:attrNameLst>
                                      </p:cBhvr>
                                      <p:to>
                                        <p:strVal val="visible"/>
                                      </p:to>
                                    </p:set>
                                    <p:anim calcmode="lin" valueType="num">
                                      <p:cBhvr additive="base">
                                        <p:cTn id="61" dur="500" fill="hold"/>
                                        <p:tgtEl>
                                          <p:spTgt spid="23"/>
                                        </p:tgtEl>
                                        <p:attrNameLst>
                                          <p:attrName>ppt_x</p:attrName>
                                        </p:attrNameLst>
                                      </p:cBhvr>
                                      <p:tavLst>
                                        <p:tav tm="0">
                                          <p:val>
                                            <p:strVal val="#ppt_x"/>
                                          </p:val>
                                        </p:tav>
                                        <p:tav tm="100000">
                                          <p:val>
                                            <p:strVal val="#ppt_x"/>
                                          </p:val>
                                        </p:tav>
                                      </p:tavLst>
                                    </p:anim>
                                    <p:anim calcmode="lin" valueType="num">
                                      <p:cBhvr additive="base">
                                        <p:cTn id="6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anim calcmode="lin" valueType="num">
                                      <p:cBhvr additive="base">
                                        <p:cTn id="67" dur="500" fill="hold"/>
                                        <p:tgtEl>
                                          <p:spTgt spid="21"/>
                                        </p:tgtEl>
                                        <p:attrNameLst>
                                          <p:attrName>ppt_x</p:attrName>
                                        </p:attrNameLst>
                                      </p:cBhvr>
                                      <p:tavLst>
                                        <p:tav tm="0">
                                          <p:val>
                                            <p:strVal val="#ppt_x"/>
                                          </p:val>
                                        </p:tav>
                                        <p:tav tm="100000">
                                          <p:val>
                                            <p:strVal val="#ppt_x"/>
                                          </p:val>
                                        </p:tav>
                                      </p:tavLst>
                                    </p:anim>
                                    <p:anim calcmode="lin" valueType="num">
                                      <p:cBhvr additive="base">
                                        <p:cTn id="6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6" grpId="0"/>
      <p:bldP spid="19" grpId="0"/>
      <p:bldP spid="20" grpId="0" animBg="1"/>
      <p:bldP spid="21" grpId="0" animBg="1"/>
      <p:bldP spid="22" grpId="0" animBg="1"/>
      <p:bldP spid="2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66B38-C5B0-1A4F-A4B5-DE5522FD0290}"/>
              </a:ext>
            </a:extLst>
          </p:cNvPr>
          <p:cNvSpPr>
            <a:spLocks noGrp="1"/>
          </p:cNvSpPr>
          <p:nvPr>
            <p:ph type="title"/>
          </p:nvPr>
        </p:nvSpPr>
        <p:spPr>
          <a:xfrm>
            <a:off x="838200" y="13233"/>
            <a:ext cx="10515600" cy="863970"/>
          </a:xfrm>
        </p:spPr>
        <p:txBody>
          <a:bodyPr/>
          <a:lstStyle/>
          <a:p>
            <a:r>
              <a:rPr lang="en-US" dirty="0"/>
              <a:t>Fitting a trend line</a:t>
            </a:r>
          </a:p>
        </p:txBody>
      </p:sp>
      <p:sp>
        <p:nvSpPr>
          <p:cNvPr id="3" name="Content Placeholder 2">
            <a:extLst>
              <a:ext uri="{FF2B5EF4-FFF2-40B4-BE49-F238E27FC236}">
                <a16:creationId xmlns:a16="http://schemas.microsoft.com/office/drawing/2014/main" id="{C4AE314A-C135-D940-A753-AE6D830ECFE3}"/>
              </a:ext>
            </a:extLst>
          </p:cNvPr>
          <p:cNvSpPr>
            <a:spLocks noGrp="1"/>
          </p:cNvSpPr>
          <p:nvPr>
            <p:ph idx="1"/>
          </p:nvPr>
        </p:nvSpPr>
        <p:spPr>
          <a:xfrm>
            <a:off x="838200" y="793363"/>
            <a:ext cx="10515600" cy="742211"/>
          </a:xfrm>
        </p:spPr>
        <p:txBody>
          <a:bodyPr>
            <a:normAutofit lnSpcReduction="10000"/>
          </a:bodyPr>
          <a:lstStyle/>
          <a:p>
            <a:r>
              <a:rPr lang="en-US" sz="2400" dirty="0"/>
              <a:t>Fit a trend line to the data in the following table, which shows the number of government schools in Victoria over the period 1981–92 and interpret the slope.</a:t>
            </a:r>
          </a:p>
        </p:txBody>
      </p:sp>
      <p:pic>
        <p:nvPicPr>
          <p:cNvPr id="4" name="Picture 3">
            <a:extLst>
              <a:ext uri="{FF2B5EF4-FFF2-40B4-BE49-F238E27FC236}">
                <a16:creationId xmlns:a16="http://schemas.microsoft.com/office/drawing/2014/main" id="{F72B4F73-B0FC-7A40-91BE-32A8D2CD9A34}"/>
              </a:ext>
            </a:extLst>
          </p:cNvPr>
          <p:cNvPicPr>
            <a:picLocks noChangeAspect="1"/>
          </p:cNvPicPr>
          <p:nvPr/>
        </p:nvPicPr>
        <p:blipFill>
          <a:blip r:embed="rId2"/>
          <a:stretch>
            <a:fillRect/>
          </a:stretch>
        </p:blipFill>
        <p:spPr>
          <a:xfrm>
            <a:off x="-5" y="1985700"/>
            <a:ext cx="12192000" cy="985686"/>
          </a:xfrm>
          <a:prstGeom prst="rect">
            <a:avLst/>
          </a:prstGeom>
        </p:spPr>
      </p:pic>
      <p:graphicFrame>
        <p:nvGraphicFramePr>
          <p:cNvPr id="5" name="Table 5">
            <a:extLst>
              <a:ext uri="{FF2B5EF4-FFF2-40B4-BE49-F238E27FC236}">
                <a16:creationId xmlns:a16="http://schemas.microsoft.com/office/drawing/2014/main" id="{48264AC8-E326-9442-972F-8AFD3BC0260F}"/>
              </a:ext>
            </a:extLst>
          </p:cNvPr>
          <p:cNvGraphicFramePr>
            <a:graphicFrameLocks noGrp="1"/>
          </p:cNvGraphicFramePr>
          <p:nvPr/>
        </p:nvGraphicFramePr>
        <p:xfrm>
          <a:off x="-1" y="1575217"/>
          <a:ext cx="12191998" cy="370840"/>
        </p:xfrm>
        <a:graphic>
          <a:graphicData uri="http://schemas.openxmlformats.org/drawingml/2006/table">
            <a:tbl>
              <a:tblPr firstRow="1" bandRow="1">
                <a:tableStyleId>{5C22544A-7EE6-4342-B048-85BDC9FD1C3A}</a:tableStyleId>
              </a:tblPr>
              <a:tblGrid>
                <a:gridCol w="1377864">
                  <a:extLst>
                    <a:ext uri="{9D8B030D-6E8A-4147-A177-3AD203B41FA5}">
                      <a16:colId xmlns:a16="http://schemas.microsoft.com/office/drawing/2014/main" val="3155183602"/>
                    </a:ext>
                  </a:extLst>
                </a:gridCol>
                <a:gridCol w="901874">
                  <a:extLst>
                    <a:ext uri="{9D8B030D-6E8A-4147-A177-3AD203B41FA5}">
                      <a16:colId xmlns:a16="http://schemas.microsoft.com/office/drawing/2014/main" val="3162848798"/>
                    </a:ext>
                  </a:extLst>
                </a:gridCol>
                <a:gridCol w="876822">
                  <a:extLst>
                    <a:ext uri="{9D8B030D-6E8A-4147-A177-3AD203B41FA5}">
                      <a16:colId xmlns:a16="http://schemas.microsoft.com/office/drawing/2014/main" val="2748613672"/>
                    </a:ext>
                  </a:extLst>
                </a:gridCol>
                <a:gridCol w="914400">
                  <a:extLst>
                    <a:ext uri="{9D8B030D-6E8A-4147-A177-3AD203B41FA5}">
                      <a16:colId xmlns:a16="http://schemas.microsoft.com/office/drawing/2014/main" val="2956694081"/>
                    </a:ext>
                  </a:extLst>
                </a:gridCol>
                <a:gridCol w="864296">
                  <a:extLst>
                    <a:ext uri="{9D8B030D-6E8A-4147-A177-3AD203B41FA5}">
                      <a16:colId xmlns:a16="http://schemas.microsoft.com/office/drawing/2014/main" val="3939058040"/>
                    </a:ext>
                  </a:extLst>
                </a:gridCol>
                <a:gridCol w="901874">
                  <a:extLst>
                    <a:ext uri="{9D8B030D-6E8A-4147-A177-3AD203B41FA5}">
                      <a16:colId xmlns:a16="http://schemas.microsoft.com/office/drawing/2014/main" val="2975744528"/>
                    </a:ext>
                  </a:extLst>
                </a:gridCol>
                <a:gridCol w="901874">
                  <a:extLst>
                    <a:ext uri="{9D8B030D-6E8A-4147-A177-3AD203B41FA5}">
                      <a16:colId xmlns:a16="http://schemas.microsoft.com/office/drawing/2014/main" val="1766912782"/>
                    </a:ext>
                  </a:extLst>
                </a:gridCol>
                <a:gridCol w="901874">
                  <a:extLst>
                    <a:ext uri="{9D8B030D-6E8A-4147-A177-3AD203B41FA5}">
                      <a16:colId xmlns:a16="http://schemas.microsoft.com/office/drawing/2014/main" val="1049368814"/>
                    </a:ext>
                  </a:extLst>
                </a:gridCol>
                <a:gridCol w="914400">
                  <a:extLst>
                    <a:ext uri="{9D8B030D-6E8A-4147-A177-3AD203B41FA5}">
                      <a16:colId xmlns:a16="http://schemas.microsoft.com/office/drawing/2014/main" val="4028037725"/>
                    </a:ext>
                  </a:extLst>
                </a:gridCol>
                <a:gridCol w="889348">
                  <a:extLst>
                    <a:ext uri="{9D8B030D-6E8A-4147-A177-3AD203B41FA5}">
                      <a16:colId xmlns:a16="http://schemas.microsoft.com/office/drawing/2014/main" val="2388034880"/>
                    </a:ext>
                  </a:extLst>
                </a:gridCol>
                <a:gridCol w="876822">
                  <a:extLst>
                    <a:ext uri="{9D8B030D-6E8A-4147-A177-3AD203B41FA5}">
                      <a16:colId xmlns:a16="http://schemas.microsoft.com/office/drawing/2014/main" val="2676186495"/>
                    </a:ext>
                  </a:extLst>
                </a:gridCol>
                <a:gridCol w="932704">
                  <a:extLst>
                    <a:ext uri="{9D8B030D-6E8A-4147-A177-3AD203B41FA5}">
                      <a16:colId xmlns:a16="http://schemas.microsoft.com/office/drawing/2014/main" val="1452593901"/>
                    </a:ext>
                  </a:extLst>
                </a:gridCol>
                <a:gridCol w="937846">
                  <a:extLst>
                    <a:ext uri="{9D8B030D-6E8A-4147-A177-3AD203B41FA5}">
                      <a16:colId xmlns:a16="http://schemas.microsoft.com/office/drawing/2014/main" val="4223439476"/>
                    </a:ext>
                  </a:extLst>
                </a:gridCol>
              </a:tblGrid>
              <a:tr h="370840">
                <a:tc>
                  <a:txBody>
                    <a:bodyPr/>
                    <a:lstStyle/>
                    <a:p>
                      <a:r>
                        <a:rPr lang="en-US" dirty="0"/>
                        <a:t>EV</a:t>
                      </a:r>
                    </a:p>
                  </a:txBody>
                  <a:tcPr/>
                </a:tc>
                <a:tc>
                  <a:txBody>
                    <a:bodyPr/>
                    <a:lstStyle/>
                    <a:p>
                      <a:r>
                        <a:rPr lang="en-US" dirty="0"/>
                        <a:t>1</a:t>
                      </a:r>
                    </a:p>
                  </a:txBody>
                  <a:tcPr/>
                </a:tc>
                <a:tc>
                  <a:txBody>
                    <a:bodyPr/>
                    <a:lstStyle/>
                    <a:p>
                      <a:r>
                        <a:rPr lang="en-US" dirty="0"/>
                        <a:t>2</a:t>
                      </a:r>
                    </a:p>
                  </a:txBody>
                  <a:tcPr/>
                </a:tc>
                <a:tc>
                  <a:txBody>
                    <a:bodyPr/>
                    <a:lstStyle/>
                    <a:p>
                      <a:r>
                        <a:rPr lang="en-US" dirty="0"/>
                        <a:t>3</a:t>
                      </a:r>
                    </a:p>
                  </a:txBody>
                  <a:tcPr/>
                </a:tc>
                <a:tc>
                  <a:txBody>
                    <a:bodyPr/>
                    <a:lstStyle/>
                    <a:p>
                      <a:r>
                        <a:rPr lang="en-US" dirty="0"/>
                        <a:t>4</a:t>
                      </a:r>
                    </a:p>
                  </a:txBody>
                  <a:tcPr/>
                </a:tc>
                <a:tc>
                  <a:txBody>
                    <a:bodyPr/>
                    <a:lstStyle/>
                    <a:p>
                      <a:r>
                        <a:rPr lang="en-US" dirty="0"/>
                        <a:t>5</a:t>
                      </a:r>
                    </a:p>
                  </a:txBody>
                  <a:tcPr/>
                </a:tc>
                <a:tc>
                  <a:txBody>
                    <a:bodyPr/>
                    <a:lstStyle/>
                    <a:p>
                      <a:r>
                        <a:rPr lang="en-US" dirty="0"/>
                        <a:t>6</a:t>
                      </a:r>
                    </a:p>
                  </a:txBody>
                  <a:tcPr/>
                </a:tc>
                <a:tc>
                  <a:txBody>
                    <a:bodyPr/>
                    <a:lstStyle/>
                    <a:p>
                      <a:r>
                        <a:rPr lang="en-US" dirty="0"/>
                        <a:t>7</a:t>
                      </a:r>
                    </a:p>
                  </a:txBody>
                  <a:tcPr/>
                </a:tc>
                <a:tc>
                  <a:txBody>
                    <a:bodyPr/>
                    <a:lstStyle/>
                    <a:p>
                      <a:r>
                        <a:rPr lang="en-US" dirty="0"/>
                        <a:t>8</a:t>
                      </a:r>
                    </a:p>
                  </a:txBody>
                  <a:tcPr/>
                </a:tc>
                <a:tc>
                  <a:txBody>
                    <a:bodyPr/>
                    <a:lstStyle/>
                    <a:p>
                      <a:r>
                        <a:rPr lang="en-US" dirty="0"/>
                        <a:t>9</a:t>
                      </a:r>
                    </a:p>
                  </a:txBody>
                  <a:tcPr/>
                </a:tc>
                <a:tc>
                  <a:txBody>
                    <a:bodyPr/>
                    <a:lstStyle/>
                    <a:p>
                      <a:r>
                        <a:rPr lang="en-US" dirty="0"/>
                        <a:t>10</a:t>
                      </a:r>
                    </a:p>
                  </a:txBody>
                  <a:tcPr/>
                </a:tc>
                <a:tc>
                  <a:txBody>
                    <a:bodyPr/>
                    <a:lstStyle/>
                    <a:p>
                      <a:r>
                        <a:rPr lang="en-US" dirty="0"/>
                        <a:t>11</a:t>
                      </a:r>
                    </a:p>
                  </a:txBody>
                  <a:tcPr/>
                </a:tc>
                <a:tc>
                  <a:txBody>
                    <a:bodyPr/>
                    <a:lstStyle/>
                    <a:p>
                      <a:r>
                        <a:rPr lang="en-US" dirty="0"/>
                        <a:t>12</a:t>
                      </a:r>
                    </a:p>
                  </a:txBody>
                  <a:tcPr/>
                </a:tc>
                <a:extLst>
                  <a:ext uri="{0D108BD9-81ED-4DB2-BD59-A6C34878D82A}">
                    <a16:rowId xmlns:a16="http://schemas.microsoft.com/office/drawing/2014/main" val="3982503883"/>
                  </a:ext>
                </a:extLst>
              </a:tr>
            </a:tbl>
          </a:graphicData>
        </a:graphic>
      </p:graphicFrame>
      <p:pic>
        <p:nvPicPr>
          <p:cNvPr id="6" name="Picture 5">
            <a:extLst>
              <a:ext uri="{FF2B5EF4-FFF2-40B4-BE49-F238E27FC236}">
                <a16:creationId xmlns:a16="http://schemas.microsoft.com/office/drawing/2014/main" id="{2092E019-9AC4-D741-AE34-FBB80279DF5C}"/>
              </a:ext>
            </a:extLst>
          </p:cNvPr>
          <p:cNvPicPr>
            <a:picLocks noChangeAspect="1"/>
          </p:cNvPicPr>
          <p:nvPr/>
        </p:nvPicPr>
        <p:blipFill>
          <a:blip r:embed="rId3"/>
          <a:stretch>
            <a:fillRect/>
          </a:stretch>
        </p:blipFill>
        <p:spPr>
          <a:xfrm>
            <a:off x="838200" y="3093951"/>
            <a:ext cx="5200650" cy="2970686"/>
          </a:xfrm>
          <a:prstGeom prst="rect">
            <a:avLst/>
          </a:prstGeom>
        </p:spPr>
      </p:pic>
      <p:sp>
        <p:nvSpPr>
          <p:cNvPr id="8" name="Rectangle 7">
            <a:extLst>
              <a:ext uri="{FF2B5EF4-FFF2-40B4-BE49-F238E27FC236}">
                <a16:creationId xmlns:a16="http://schemas.microsoft.com/office/drawing/2014/main" id="{51326DB0-03AE-C04F-A125-8F2DBB030EBA}"/>
              </a:ext>
            </a:extLst>
          </p:cNvPr>
          <p:cNvSpPr/>
          <p:nvPr/>
        </p:nvSpPr>
        <p:spPr>
          <a:xfrm>
            <a:off x="4783344" y="3424950"/>
            <a:ext cx="6471067" cy="461665"/>
          </a:xfrm>
          <a:prstGeom prst="rect">
            <a:avLst/>
          </a:prstGeom>
        </p:spPr>
        <p:txBody>
          <a:bodyPr wrap="none">
            <a:spAutoFit/>
          </a:bodyPr>
          <a:lstStyle/>
          <a:p>
            <a:r>
              <a:rPr lang="en-AU" sz="2400" b="0" i="0" dirty="0">
                <a:solidFill>
                  <a:srgbClr val="009EC6"/>
                </a:solidFill>
                <a:effectLst/>
                <a:latin typeface="Abadi"/>
              </a:rPr>
              <a:t>Number of schools </a:t>
            </a:r>
            <a:r>
              <a:rPr lang="en-AU" sz="2400" b="0" i="0" u="none" strike="noStrike" dirty="0">
                <a:solidFill>
                  <a:srgbClr val="009EC6"/>
                </a:solidFill>
                <a:effectLst/>
                <a:latin typeface="Abadi"/>
              </a:rPr>
              <a:t>=2169−12.5×=2169−12.5×</a:t>
            </a:r>
            <a:r>
              <a:rPr lang="en-AU" sz="2400" b="0" i="0" dirty="0">
                <a:solidFill>
                  <a:srgbClr val="009EC6"/>
                </a:solidFill>
                <a:effectLst/>
                <a:latin typeface="Abadi"/>
              </a:rPr>
              <a:t> year</a:t>
            </a:r>
            <a:endParaRPr lang="en-US" sz="2400" dirty="0">
              <a:latin typeface="Abadi"/>
            </a:endParaRPr>
          </a:p>
        </p:txBody>
      </p:sp>
      <p:sp>
        <p:nvSpPr>
          <p:cNvPr id="9" name="Rectangle 8">
            <a:extLst>
              <a:ext uri="{FF2B5EF4-FFF2-40B4-BE49-F238E27FC236}">
                <a16:creationId xmlns:a16="http://schemas.microsoft.com/office/drawing/2014/main" id="{823743C8-444E-C34F-BAA1-B5A1518BA72C}"/>
              </a:ext>
            </a:extLst>
          </p:cNvPr>
          <p:cNvSpPr/>
          <p:nvPr/>
        </p:nvSpPr>
        <p:spPr>
          <a:xfrm>
            <a:off x="6095995" y="4375058"/>
            <a:ext cx="6096000" cy="1569660"/>
          </a:xfrm>
          <a:prstGeom prst="rect">
            <a:avLst/>
          </a:prstGeom>
        </p:spPr>
        <p:txBody>
          <a:bodyPr>
            <a:spAutoFit/>
          </a:bodyPr>
          <a:lstStyle/>
          <a:p>
            <a:r>
              <a:rPr lang="en-AU" sz="2400" b="0" i="0" dirty="0">
                <a:solidFill>
                  <a:srgbClr val="009EC6"/>
                </a:solidFill>
                <a:effectLst/>
                <a:latin typeface="Abadi"/>
              </a:rPr>
              <a:t>Slope </a:t>
            </a:r>
            <a:r>
              <a:rPr lang="en-AU" sz="2400" b="0" i="0" u="none" strike="noStrike" dirty="0">
                <a:solidFill>
                  <a:srgbClr val="009EC6"/>
                </a:solidFill>
                <a:effectLst/>
                <a:latin typeface="Abadi"/>
              </a:rPr>
              <a:t>=−12.5</a:t>
            </a:r>
            <a:endParaRPr lang="en-AU" sz="2400" dirty="0">
              <a:solidFill>
                <a:srgbClr val="009EC6"/>
              </a:solidFill>
              <a:latin typeface="Abadi"/>
            </a:endParaRPr>
          </a:p>
          <a:p>
            <a:r>
              <a:rPr lang="en-AU" sz="2400" b="0" i="0" dirty="0">
                <a:solidFill>
                  <a:srgbClr val="009EC6"/>
                </a:solidFill>
                <a:effectLst/>
                <a:latin typeface="Abadi"/>
              </a:rPr>
              <a:t>Over the period </a:t>
            </a:r>
            <a:r>
              <a:rPr lang="en-AU" sz="2400" b="0" i="0" u="none" strike="noStrike" dirty="0">
                <a:solidFill>
                  <a:srgbClr val="009EC6"/>
                </a:solidFill>
                <a:effectLst/>
                <a:latin typeface="Abadi"/>
              </a:rPr>
              <a:t>1981</a:t>
            </a:r>
            <a:r>
              <a:rPr lang="en-AU" sz="2400" b="0" i="0" dirty="0">
                <a:solidFill>
                  <a:srgbClr val="009EC6"/>
                </a:solidFill>
                <a:effectLst/>
                <a:latin typeface="Abadi"/>
              </a:rPr>
              <a:t>–</a:t>
            </a:r>
            <a:r>
              <a:rPr lang="en-AU" sz="2400" b="0" i="0" u="none" strike="noStrike" dirty="0">
                <a:solidFill>
                  <a:srgbClr val="009EC6"/>
                </a:solidFill>
                <a:effectLst/>
                <a:latin typeface="Abadi"/>
              </a:rPr>
              <a:t>92</a:t>
            </a:r>
            <a:r>
              <a:rPr lang="en-AU" sz="2400" b="0" i="0" dirty="0">
                <a:solidFill>
                  <a:srgbClr val="009EC6"/>
                </a:solidFill>
                <a:effectLst/>
                <a:latin typeface="Abadi"/>
              </a:rPr>
              <a:t> the number of schools in Victoria decreased at an average rate of </a:t>
            </a:r>
            <a:r>
              <a:rPr lang="en-AU" sz="2400" b="0" i="0" u="none" strike="noStrike" dirty="0">
                <a:solidFill>
                  <a:srgbClr val="009EC6"/>
                </a:solidFill>
                <a:effectLst/>
                <a:latin typeface="Abadi"/>
              </a:rPr>
              <a:t>12.5</a:t>
            </a:r>
            <a:r>
              <a:rPr lang="en-AU" sz="2400" b="0" i="0" dirty="0">
                <a:solidFill>
                  <a:srgbClr val="009EC6"/>
                </a:solidFill>
                <a:effectLst/>
                <a:latin typeface="Abadi"/>
              </a:rPr>
              <a:t> schools per year.</a:t>
            </a:r>
          </a:p>
        </p:txBody>
      </p:sp>
    </p:spTree>
    <p:extLst>
      <p:ext uri="{BB962C8B-B14F-4D97-AF65-F5344CB8AC3E}">
        <p14:creationId xmlns:p14="http://schemas.microsoft.com/office/powerpoint/2010/main" val="570312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p:bldP spid="9" grpId="0"/>
    </p:bldLst>
  </p:timing>
</p:sld>
</file>

<file path=ppt/theme/theme1.xml><?xml version="1.0" encoding="utf-8"?>
<a:theme xmlns:a="http://schemas.openxmlformats.org/drawingml/2006/main" name="GradientVTI">
  <a:themeElements>
    <a:clrScheme name="Office">
      <a:dk1>
        <a:srgbClr val="000000"/>
      </a:dk1>
      <a:lt1>
        <a:srgbClr val="FFFFFF"/>
      </a:lt1>
      <a:dk2>
        <a:srgbClr val="281B10"/>
      </a:dk2>
      <a:lt2>
        <a:srgbClr val="FFF9F5"/>
      </a:lt2>
      <a:accent1>
        <a:srgbClr val="EE7661"/>
      </a:accent1>
      <a:accent2>
        <a:srgbClr val="4E91F0"/>
      </a:accent2>
      <a:accent3>
        <a:srgbClr val="5B5260"/>
      </a:accent3>
      <a:accent4>
        <a:srgbClr val="2CC3B4"/>
      </a:accent4>
      <a:accent5>
        <a:srgbClr val="C097F8"/>
      </a:accent5>
      <a:accent6>
        <a:srgbClr val="FF9514"/>
      </a:accent6>
      <a:hlink>
        <a:srgbClr val="E50CBC"/>
      </a:hlink>
      <a:folHlink>
        <a:srgbClr val="6257FF"/>
      </a:folHlink>
    </a:clrScheme>
    <a:fontScheme name="Univers">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VTI" id="{605F9078-86F9-4258-A3E1-F8EFF02AE8CC}" vid="{4848699B-BB01-41E3-9EC4-3D97DFE5292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18424</TotalTime>
  <Words>811</Words>
  <Application>Microsoft Office PowerPoint</Application>
  <PresentationFormat>Widescreen</PresentationFormat>
  <Paragraphs>241</Paragraphs>
  <Slides>12</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Abadi</vt:lpstr>
      <vt:lpstr>Aldhabi</vt:lpstr>
      <vt:lpstr>Gill Sans Nova</vt:lpstr>
      <vt:lpstr>Open Sans</vt:lpstr>
      <vt:lpstr>Arial</vt:lpstr>
      <vt:lpstr>Calibri</vt:lpstr>
      <vt:lpstr>Cambria Math</vt:lpstr>
      <vt:lpstr>GradientVTI</vt:lpstr>
      <vt:lpstr>Time series data and least squares regression modelling</vt:lpstr>
      <vt:lpstr>PowerPoint Presentation</vt:lpstr>
      <vt:lpstr>PowerPoint Presentation</vt:lpstr>
      <vt:lpstr>Seasonal Index</vt:lpstr>
      <vt:lpstr>Seasonal Index</vt:lpstr>
      <vt:lpstr>Seasonal Adjustment / De-Seasonalising / Correcting for Seasonality</vt:lpstr>
      <vt:lpstr>Seasonal Adjustment / De-Seasonalising / Correcting for Seasonality</vt:lpstr>
      <vt:lpstr>Fitting a trend line</vt:lpstr>
      <vt:lpstr>Fitting a trend line</vt:lpstr>
      <vt:lpstr>Forecasting</vt:lpstr>
      <vt:lpstr>Fitting a trend line (seasonality)</vt:lpstr>
      <vt:lpstr>Forecasting taking seasonality into account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Fitting a trend line and forecasting </dc:title>
  <dc:creator>Yongmei Zhang</dc:creator>
  <cp:lastModifiedBy>Lyn ZHANG</cp:lastModifiedBy>
  <cp:revision>53</cp:revision>
  <dcterms:created xsi:type="dcterms:W3CDTF">2020-10-01T09:30:39Z</dcterms:created>
  <dcterms:modified xsi:type="dcterms:W3CDTF">2026-04-30T22:15:24Z</dcterms:modified>
</cp:coreProperties>
</file>