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notesMasterIdLst>
    <p:notesMasterId r:id="rId38"/>
  </p:notesMasterIdLst>
  <p:sldIdLst>
    <p:sldId id="256" r:id="rId2"/>
    <p:sldId id="1072" r:id="rId3"/>
    <p:sldId id="908" r:id="rId4"/>
    <p:sldId id="266" r:id="rId5"/>
    <p:sldId id="267" r:id="rId6"/>
    <p:sldId id="268" r:id="rId7"/>
    <p:sldId id="364" r:id="rId8"/>
    <p:sldId id="269" r:id="rId9"/>
    <p:sldId id="667" r:id="rId10"/>
    <p:sldId id="1068" r:id="rId11"/>
    <p:sldId id="1067" r:id="rId12"/>
    <p:sldId id="1071" r:id="rId13"/>
    <p:sldId id="271" r:id="rId14"/>
    <p:sldId id="272" r:id="rId15"/>
    <p:sldId id="273" r:id="rId16"/>
    <p:sldId id="274" r:id="rId17"/>
    <p:sldId id="540" r:id="rId18"/>
    <p:sldId id="283" r:id="rId19"/>
    <p:sldId id="424" r:id="rId20"/>
    <p:sldId id="287" r:id="rId21"/>
    <p:sldId id="1069" r:id="rId22"/>
    <p:sldId id="1070" r:id="rId23"/>
    <p:sldId id="278" r:id="rId24"/>
    <p:sldId id="281" r:id="rId25"/>
    <p:sldId id="275" r:id="rId26"/>
    <p:sldId id="668" r:id="rId27"/>
    <p:sldId id="286" r:id="rId28"/>
    <p:sldId id="280" r:id="rId29"/>
    <p:sldId id="361" r:id="rId30"/>
    <p:sldId id="257" r:id="rId31"/>
    <p:sldId id="258" r:id="rId32"/>
    <p:sldId id="259" r:id="rId33"/>
    <p:sldId id="260" r:id="rId34"/>
    <p:sldId id="261" r:id="rId35"/>
    <p:sldId id="262" r:id="rId36"/>
    <p:sldId id="26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1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06"/>
    <p:restoredTop sz="94681"/>
  </p:normalViewPr>
  <p:slideViewPr>
    <p:cSldViewPr snapToGrid="0" snapToObjects="1">
      <p:cViewPr varScale="1">
        <p:scale>
          <a:sx n="59" d="100"/>
          <a:sy n="59" d="100"/>
        </p:scale>
        <p:origin x="21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04T00:13:51.821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0,'133'35,"-43"-13,-74-17,0 0,0 1,25 14,-33-16,0 1,-1 0,0 0,0 1,-1 0,0 0,0 1,0 0,5 7,25 50,-24-41,1 0,1-1,21 25,100 83,-15-16,-45-32,37 39,31 17,-77-72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4T00:13:54.355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0,'1816'1362'0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04T00:14:09.839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0,'3811'0'0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A3270-A72E-6E4F-A34E-581E5F352090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36F65-26E5-9742-A148-7575FD795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96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085BA-8194-A372-BD76-9BC546A64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16942F-CC71-0005-CB95-F1422F0194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F37E99-AE2A-416D-17C9-7DFD69327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Board notes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3DE35-8F2F-6E3B-2F7F-1C3046CB5E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A9C33-CF83-6341-8FC1-F40E7C9969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3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10DDE1F-8DCB-754E-A3A2-FCF347105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C49D910-5292-0D4E-9ABD-4FB6D03C5AD2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8E92E28-61DD-694D-BAE3-C5FF8A8F2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AU"/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7234586-A1B3-EA4B-808C-E74EEEFB7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9659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10DDE1F-8DCB-754E-A3A2-FCF347105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C49D910-5292-0D4E-9ABD-4FB6D03C5AD2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8E92E28-61DD-694D-BAE3-C5FF8A8F2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AU"/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7234586-A1B3-EA4B-808C-E74EEEFB7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919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10DDE1F-8DCB-754E-A3A2-FCF347105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C49D910-5292-0D4E-9ABD-4FB6D03C5AD2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8E92E28-61DD-694D-BAE3-C5FF8A8F2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AU"/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7234586-A1B3-EA4B-808C-E74EEEFB7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898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10DDE1F-8DCB-754E-A3A2-FCF347105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C49D910-5292-0D4E-9ABD-4FB6D03C5AD2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8E92E28-61DD-694D-BAE3-C5FF8A8F2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AU"/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7234586-A1B3-EA4B-808C-E74EEEFB7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031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083CCDE-DFBC-0944-BC52-BBCA5D236D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49244-A2B6-2647-91BD-26E88D0A0C19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62498" name="Rectangle 2">
            <a:extLst>
              <a:ext uri="{FF2B5EF4-FFF2-40B4-BE49-F238E27FC236}">
                <a16:creationId xmlns:a16="http://schemas.microsoft.com/office/drawing/2014/main" id="{1B1C20E1-B681-C84A-ADF5-0DF4AF33E9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AU"/>
          </a:p>
        </p:txBody>
      </p:sp>
      <p:sp>
        <p:nvSpPr>
          <p:cNvPr id="362499" name="Rectangle 3">
            <a:extLst>
              <a:ext uri="{FF2B5EF4-FFF2-40B4-BE49-F238E27FC236}">
                <a16:creationId xmlns:a16="http://schemas.microsoft.com/office/drawing/2014/main" id="{59FA3276-F8CD-AC48-A849-040DD9D14B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858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9290B3E-2F06-BF47-89FA-40BEA94AA1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550542-95B7-E642-A866-FFF4F5C1BC97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363522" name="Rectangle 2">
            <a:extLst>
              <a:ext uri="{FF2B5EF4-FFF2-40B4-BE49-F238E27FC236}">
                <a16:creationId xmlns:a16="http://schemas.microsoft.com/office/drawing/2014/main" id="{4AFD82AC-6129-5A45-B31B-D52A57AD82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AU"/>
          </a:p>
        </p:txBody>
      </p:sp>
      <p:sp>
        <p:nvSpPr>
          <p:cNvPr id="363523" name="Rectangle 3">
            <a:extLst>
              <a:ext uri="{FF2B5EF4-FFF2-40B4-BE49-F238E27FC236}">
                <a16:creationId xmlns:a16="http://schemas.microsoft.com/office/drawing/2014/main" id="{2157CD49-82D6-254B-A506-9E77565488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5239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75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53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03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83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828800"/>
            <a:ext cx="11074400" cy="4267200"/>
          </a:xfrm>
          <a:prstGeom prst="rect">
            <a:avLst/>
          </a:prstGeom>
        </p:spPr>
        <p:txBody>
          <a:bodyPr/>
          <a:lstStyle/>
          <a:p>
            <a:pPr lvl="0"/>
            <a:endParaRPr lang="en-IN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7C8F8-BE61-3741-9209-D515E8C1CB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1200" y="6324600"/>
            <a:ext cx="2540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9EEAA-29AC-FC47-B44D-CAC91E133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4400" y="6324600"/>
            <a:ext cx="5080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927BD-3A2B-3F43-BC82-4A1C2498B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6000" y="6324600"/>
            <a:ext cx="3048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E977101-477F-C740-BC4F-B15ECF52B3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67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9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5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74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68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37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37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5/10/2026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3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13" r:id="rId12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2.emf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38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7.emf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9.emf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45.emf"/><Relationship Id="rId7" Type="http://schemas.openxmlformats.org/officeDocument/2006/relationships/image" Target="../media/image47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6.e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4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emf"/><Relationship Id="rId4" Type="http://schemas.openxmlformats.org/officeDocument/2006/relationships/oleObject" Target="../embeddings/oleObject18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52.emf"/><Relationship Id="rId9" Type="http://schemas.openxmlformats.org/officeDocument/2006/relationships/oleObject" Target="../embeddings/oleObject22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b8Oa5VHhAqQ" TargetMode="Externa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ustomXml" Target="../ink/ink3.xml"/><Relationship Id="rId1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customXml" Target="../ink/ink2.xml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customXml" Target="../ink/ink1.xml"/><Relationship Id="rId1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94BB88-FEB0-A241-8BBF-499C66ED6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760" y="2716925"/>
            <a:ext cx="5499538" cy="3766268"/>
          </a:xfrm>
        </p:spPr>
        <p:txBody>
          <a:bodyPr anchor="t">
            <a:normAutofit/>
          </a:bodyPr>
          <a:lstStyle/>
          <a:p>
            <a:pPr algn="l"/>
            <a:r>
              <a:rPr lang="en-US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Introduction to matrices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19EB63-03F7-8A43-9CB4-116FFF065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762000"/>
            <a:ext cx="4800600" cy="1066800"/>
          </a:xfrm>
        </p:spPr>
        <p:txBody>
          <a:bodyPr>
            <a:normAutofit/>
          </a:bodyPr>
          <a:lstStyle/>
          <a:p>
            <a:pPr algn="l"/>
            <a:r>
              <a:rPr lang="en-US" sz="2200" dirty="0">
                <a:solidFill>
                  <a:schemeClr val="tx2">
                    <a:alpha val="60000"/>
                  </a:schemeClr>
                </a:solidFill>
              </a:rPr>
              <a:t>7A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50F155B6-ACA8-4C58-AAB6-CAFC981FF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796" y="0"/>
            <a:ext cx="6098204" cy="6882727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C31099-1BBD-40CE-BC60-FCE507419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1428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F3DCF9C5-52BB-4ECC-A39E-83CBA8F8EF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17638" r="23812" b="-1"/>
          <a:stretch/>
        </p:blipFill>
        <p:spPr>
          <a:xfrm>
            <a:off x="6096000" y="10"/>
            <a:ext cx="6083807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8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>
            <a:extLst>
              <a:ext uri="{FF2B5EF4-FFF2-40B4-BE49-F238E27FC236}">
                <a16:creationId xmlns:a16="http://schemas.microsoft.com/office/drawing/2014/main" id="{0A347DB5-DE84-0745-9136-A7741DFF4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5732" y="94457"/>
            <a:ext cx="7772400" cy="1143000"/>
          </a:xfrm>
        </p:spPr>
        <p:txBody>
          <a:bodyPr/>
          <a:lstStyle/>
          <a:p>
            <a:r>
              <a:rPr lang="en-US" altLang="en-US"/>
              <a:t>TYPES OF MATRICES</a:t>
            </a:r>
          </a:p>
        </p:txBody>
      </p:sp>
      <p:graphicFrame>
        <p:nvGraphicFramePr>
          <p:cNvPr id="16432" name="Group 48">
            <a:extLst>
              <a:ext uri="{FF2B5EF4-FFF2-40B4-BE49-F238E27FC236}">
                <a16:creationId xmlns:a16="http://schemas.microsoft.com/office/drawing/2014/main" id="{FAA0B7AD-1531-124D-A96B-2E57F6FC6921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543009591"/>
              </p:ext>
            </p:extLst>
          </p:nvPr>
        </p:nvGraphicFramePr>
        <p:xfrm>
          <a:off x="2195732" y="1324741"/>
          <a:ext cx="7696200" cy="4845051"/>
        </p:xfrm>
        <a:graphic>
          <a:graphicData uri="http://schemas.openxmlformats.org/drawingml/2006/table">
            <a:tbl>
              <a:tblPr/>
              <a:tblGrid>
                <a:gridCol w="256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NAME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DE5543"/>
                          </a:solidFill>
                          <a:effectLst/>
                          <a:latin typeface="Arial" panose="020B0604020202020204" pitchFamily="34" charset="0"/>
                        </a:rPr>
                        <a:t>EXAMPLE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7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Row matrix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matrix with only 1 row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7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Column matrix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matrix with only I column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08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Square matrix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the number of rows equals the number of columns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14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Zero (Null) matrix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matrix with all zero entries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074" name="Object 38">
            <a:extLst>
              <a:ext uri="{FF2B5EF4-FFF2-40B4-BE49-F238E27FC236}">
                <a16:creationId xmlns:a16="http://schemas.microsoft.com/office/drawing/2014/main" id="{F3325A2F-CC64-6B4D-9553-5669D4BAAE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5388" y="2017714"/>
          <a:ext cx="20574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826000" imgH="1244600" progId="Equation.3">
                  <p:embed/>
                </p:oleObj>
              </mc:Choice>
              <mc:Fallback>
                <p:oleObj name="Equation" r:id="rId3" imgW="4826000" imgH="1244600" progId="Equation.3">
                  <p:embed/>
                  <p:pic>
                    <p:nvPicPr>
                      <p:cNvPr id="3074" name="Object 38">
                        <a:extLst>
                          <a:ext uri="{FF2B5EF4-FFF2-40B4-BE49-F238E27FC236}">
                            <a16:creationId xmlns:a16="http://schemas.microsoft.com/office/drawing/2014/main" id="{F3325A2F-CC64-6B4D-9553-5669D4BAAE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5388" y="2017714"/>
                        <a:ext cx="20574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9">
            <a:extLst>
              <a:ext uri="{FF2B5EF4-FFF2-40B4-BE49-F238E27FC236}">
                <a16:creationId xmlns:a16="http://schemas.microsoft.com/office/drawing/2014/main" id="{7C7A3BAE-3B58-BD4B-AE3C-E123EC44E6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572507"/>
              </p:ext>
            </p:extLst>
          </p:nvPr>
        </p:nvGraphicFramePr>
        <p:xfrm>
          <a:off x="8217926" y="2731230"/>
          <a:ext cx="3825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68400" imgH="2565400" progId="Equation.3">
                  <p:embed/>
                </p:oleObj>
              </mc:Choice>
              <mc:Fallback>
                <p:oleObj name="Equation" r:id="rId5" imgW="1168400" imgH="2565400" progId="Equation.3">
                  <p:embed/>
                  <p:pic>
                    <p:nvPicPr>
                      <p:cNvPr id="3075" name="Object 39">
                        <a:extLst>
                          <a:ext uri="{FF2B5EF4-FFF2-40B4-BE49-F238E27FC236}">
                            <a16:creationId xmlns:a16="http://schemas.microsoft.com/office/drawing/2014/main" id="{7C7A3BAE-3B58-BD4B-AE3C-E123EC44E6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7926" y="2731230"/>
                        <a:ext cx="38258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44">
            <a:extLst>
              <a:ext uri="{FF2B5EF4-FFF2-40B4-BE49-F238E27FC236}">
                <a16:creationId xmlns:a16="http://schemas.microsoft.com/office/drawing/2014/main" id="{68E469AF-0FA7-5E4F-829E-663BD6210D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778002"/>
              </p:ext>
            </p:extLst>
          </p:nvPr>
        </p:nvGraphicFramePr>
        <p:xfrm>
          <a:off x="7994150" y="5093675"/>
          <a:ext cx="10350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89200" imgH="2565400" progId="Equation.3">
                  <p:embed/>
                </p:oleObj>
              </mc:Choice>
              <mc:Fallback>
                <p:oleObj name="Equation" r:id="rId7" imgW="2489200" imgH="2565400" progId="Equation.3">
                  <p:embed/>
                  <p:pic>
                    <p:nvPicPr>
                      <p:cNvPr id="3077" name="Object 44">
                        <a:extLst>
                          <a:ext uri="{FF2B5EF4-FFF2-40B4-BE49-F238E27FC236}">
                            <a16:creationId xmlns:a16="http://schemas.microsoft.com/office/drawing/2014/main" id="{68E469AF-0FA7-5E4F-829E-663BD6210D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4150" y="5093675"/>
                        <a:ext cx="103505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CD7FEA55-8671-9B41-9A04-212018714C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66526" y="3739758"/>
            <a:ext cx="876048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62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>
            <a:extLst>
              <a:ext uri="{FF2B5EF4-FFF2-40B4-BE49-F238E27FC236}">
                <a16:creationId xmlns:a16="http://schemas.microsoft.com/office/drawing/2014/main" id="{0A347DB5-DE84-0745-9136-A7741DFF4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50897"/>
            <a:ext cx="7772400" cy="1143000"/>
          </a:xfrm>
        </p:spPr>
        <p:txBody>
          <a:bodyPr/>
          <a:lstStyle/>
          <a:p>
            <a:r>
              <a:rPr lang="en-US" altLang="en-US"/>
              <a:t>TYPES OF MATRICES</a:t>
            </a:r>
          </a:p>
        </p:txBody>
      </p:sp>
      <p:graphicFrame>
        <p:nvGraphicFramePr>
          <p:cNvPr id="16432" name="Group 48">
            <a:extLst>
              <a:ext uri="{FF2B5EF4-FFF2-40B4-BE49-F238E27FC236}">
                <a16:creationId xmlns:a16="http://schemas.microsoft.com/office/drawing/2014/main" id="{FAA0B7AD-1531-124D-A96B-2E57F6FC6921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921761600"/>
              </p:ext>
            </p:extLst>
          </p:nvPr>
        </p:nvGraphicFramePr>
        <p:xfrm>
          <a:off x="599090" y="1119784"/>
          <a:ext cx="11020095" cy="5099550"/>
        </p:xfrm>
        <a:graphic>
          <a:graphicData uri="http://schemas.openxmlformats.org/drawingml/2006/table">
            <a:tbl>
              <a:tblPr/>
              <a:tblGrid>
                <a:gridCol w="3673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3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3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NAME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DE5543"/>
                          </a:solidFill>
                          <a:effectLst/>
                          <a:latin typeface="Arial" panose="020B0604020202020204" pitchFamily="34" charset="0"/>
                        </a:rPr>
                        <a:t>EXAMPLE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86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Transpose of a matrix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new matrix that is formed by interchanging the rows and columns.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8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Symmetric matrices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US" altLang="en-US" sz="2000" dirty="0"/>
                        <a:t>A matrix </a:t>
                      </a:r>
                      <a:r>
                        <a:rPr lang="en-US" altLang="en-US" sz="2000" b="1" dirty="0"/>
                        <a:t>A</a:t>
                      </a:r>
                      <a:r>
                        <a:rPr lang="en-US" altLang="en-US" sz="2000" dirty="0"/>
                        <a:t> is called </a:t>
                      </a:r>
                      <a:r>
                        <a:rPr lang="en-US" altLang="en-US" sz="2000" u="sng" dirty="0"/>
                        <a:t>symmetric</a:t>
                      </a:r>
                      <a:r>
                        <a:rPr lang="en-US" altLang="en-US" sz="2000" dirty="0"/>
                        <a:t> if </a:t>
                      </a:r>
                      <a:r>
                        <a:rPr lang="en-US" altLang="en-US" sz="2000" b="1" dirty="0"/>
                        <a:t>A</a:t>
                      </a:r>
                      <a:r>
                        <a:rPr lang="en-US" altLang="en-US" sz="2000" baseline="30000" dirty="0"/>
                        <a:t>T</a:t>
                      </a:r>
                      <a:r>
                        <a:rPr lang="en-US" altLang="en-US" sz="2000" dirty="0">
                          <a:latin typeface="Symbol" pitchFamily="2" charset="2"/>
                        </a:rPr>
                        <a:t>=</a:t>
                      </a:r>
                      <a:r>
                        <a:rPr lang="en-US" altLang="en-US" sz="2000" dirty="0"/>
                        <a:t> </a:t>
                      </a:r>
                      <a:r>
                        <a:rPr lang="en-US" altLang="en-US" sz="2000" b="1" dirty="0"/>
                        <a:t>A</a:t>
                      </a:r>
                      <a:r>
                        <a:rPr lang="en-US" altLang="en-US" sz="2000" dirty="0"/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84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Diagonal matrices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AU" sz="2000" dirty="0"/>
                        <a:t>if all of the elements off the leading diagonal are zero.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90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Identity matrices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:r>
                        <a:rPr lang="en-GB" altLang="en-US" sz="2000" dirty="0"/>
                        <a:t>This is denoted by the letter </a:t>
                      </a:r>
                      <a:r>
                        <a:rPr lang="en-GB" altLang="en-US" sz="2000" b="1" dirty="0">
                          <a:latin typeface="Times New Roman" panose="02020603050405020304" pitchFamily="18" charset="0"/>
                        </a:rPr>
                        <a:t>I</a:t>
                      </a:r>
                      <a:r>
                        <a:rPr lang="en-GB" altLang="en-US" sz="2000" b="1" dirty="0"/>
                        <a:t> </a:t>
                      </a:r>
                      <a:r>
                        <a:rPr lang="en-GB" altLang="en-US" sz="2000" dirty="0"/>
                        <a:t>and has zero entries except for 1’s on the diagonal.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ADE99853-5E66-EF4F-80C6-C5FC71A90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6438" y="1720660"/>
            <a:ext cx="3520781" cy="7756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70A323-416F-B445-9616-0ED00BDC8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2585" y="2605814"/>
            <a:ext cx="2688486" cy="9806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C070FB-E42C-A04C-9487-D53CE1FFB7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7127" y="3839444"/>
            <a:ext cx="2869021" cy="9806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D65C28-9506-0E45-9F11-3D8F5B4519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6754" y="5141824"/>
            <a:ext cx="3520782" cy="84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00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>
            <a:extLst>
              <a:ext uri="{FF2B5EF4-FFF2-40B4-BE49-F238E27FC236}">
                <a16:creationId xmlns:a16="http://schemas.microsoft.com/office/drawing/2014/main" id="{0A347DB5-DE84-0745-9136-A7741DFF4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5732" y="94457"/>
            <a:ext cx="7772400" cy="1143000"/>
          </a:xfrm>
        </p:spPr>
        <p:txBody>
          <a:bodyPr/>
          <a:lstStyle/>
          <a:p>
            <a:r>
              <a:rPr lang="en-US" altLang="en-US"/>
              <a:t>TYPES OF MATRICES</a:t>
            </a:r>
          </a:p>
        </p:txBody>
      </p:sp>
      <p:graphicFrame>
        <p:nvGraphicFramePr>
          <p:cNvPr id="16432" name="Group 48">
            <a:extLst>
              <a:ext uri="{FF2B5EF4-FFF2-40B4-BE49-F238E27FC236}">
                <a16:creationId xmlns:a16="http://schemas.microsoft.com/office/drawing/2014/main" id="{FAA0B7AD-1531-124D-A96B-2E57F6FC6921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76998197"/>
              </p:ext>
            </p:extLst>
          </p:nvPr>
        </p:nvGraphicFramePr>
        <p:xfrm>
          <a:off x="599090" y="1498167"/>
          <a:ext cx="11020095" cy="2938086"/>
        </p:xfrm>
        <a:graphic>
          <a:graphicData uri="http://schemas.openxmlformats.org/drawingml/2006/table">
            <a:tbl>
              <a:tblPr/>
              <a:tblGrid>
                <a:gridCol w="3673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3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3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NAME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DE5543"/>
                          </a:solidFill>
                          <a:effectLst/>
                          <a:latin typeface="Arial" panose="020B0604020202020204" pitchFamily="34" charset="0"/>
                        </a:rPr>
                        <a:t>EXAMPLE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86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Triangular matrices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2000" dirty="0"/>
                        <a:t>1. An upper triangular matrix: all elements below the leading diagonal are zeros.</a:t>
                      </a: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2000" dirty="0"/>
                        <a:t>2. A lower triangular matrix: all elements above the leading diagonal are zeros.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1529549-33FB-214B-964F-4BAEC943E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754" y="1960404"/>
            <a:ext cx="3520783" cy="10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24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CB74F837-D0F6-C440-A824-A3DD60CC3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72603"/>
            <a:ext cx="9220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i="1" dirty="0"/>
              <a:t>Row matrices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F129C7-80F4-C745-804D-1A3F997B614E}"/>
              </a:ext>
            </a:extLst>
          </p:cNvPr>
          <p:cNvSpPr/>
          <p:nvPr/>
        </p:nvSpPr>
        <p:spPr>
          <a:xfrm>
            <a:off x="1638300" y="1455697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</a:rPr>
              <a:t>A </a:t>
            </a:r>
            <a:r>
              <a:rPr lang="en-AU" sz="2400" b="1" dirty="0">
                <a:solidFill>
                  <a:srgbClr val="C41130"/>
                </a:solidFill>
              </a:rPr>
              <a:t>row matrix</a:t>
            </a:r>
            <a:r>
              <a:rPr lang="en-AU" sz="2400" dirty="0">
                <a:solidFill>
                  <a:srgbClr val="000000"/>
                </a:solidFill>
              </a:rPr>
              <a:t> has a </a:t>
            </a:r>
            <a:r>
              <a:rPr lang="en-AU" sz="2400" i="1" dirty="0">
                <a:solidFill>
                  <a:srgbClr val="000000"/>
                </a:solidFill>
              </a:rPr>
              <a:t>single row</a:t>
            </a:r>
            <a:r>
              <a:rPr lang="en-AU" sz="2400" dirty="0">
                <a:solidFill>
                  <a:srgbClr val="000000"/>
                </a:solidFill>
              </a:rPr>
              <a:t> of elements.</a:t>
            </a:r>
          </a:p>
          <a:p>
            <a:r>
              <a:rPr lang="en-AU" sz="2400" dirty="0">
                <a:solidFill>
                  <a:srgbClr val="000000"/>
                </a:solidFill>
              </a:rPr>
              <a:t>In matrix A, the Friday sales from the market stall can be represented by a 1×3 </a:t>
            </a:r>
            <a:r>
              <a:rPr lang="en-AU" sz="2400" i="1" dirty="0">
                <a:solidFill>
                  <a:srgbClr val="FF0000"/>
                </a:solidFill>
              </a:rPr>
              <a:t>row</a:t>
            </a:r>
            <a:r>
              <a:rPr lang="en-AU" sz="2400" dirty="0">
                <a:solidFill>
                  <a:srgbClr val="000000"/>
                </a:solidFill>
              </a:rPr>
              <a:t> matrix.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0A3434-F396-3C4F-8CB4-ABE04DC00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3454400"/>
            <a:ext cx="9144000" cy="103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8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autoUpdateAnimBg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CB74F837-D0F6-C440-A824-A3DD60CC3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72603"/>
            <a:ext cx="9220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i="1" dirty="0"/>
              <a:t>Column matrices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F129C7-80F4-C745-804D-1A3F997B614E}"/>
              </a:ext>
            </a:extLst>
          </p:cNvPr>
          <p:cNvSpPr/>
          <p:nvPr/>
        </p:nvSpPr>
        <p:spPr>
          <a:xfrm>
            <a:off x="1638300" y="1455697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</a:rPr>
              <a:t>A </a:t>
            </a:r>
            <a:r>
              <a:rPr lang="en-AU" sz="2400" dirty="0">
                <a:solidFill>
                  <a:srgbClr val="FF0000"/>
                </a:solidFill>
              </a:rPr>
              <a:t>column matrix </a:t>
            </a:r>
            <a:r>
              <a:rPr lang="en-AU" sz="2400" dirty="0">
                <a:solidFill>
                  <a:srgbClr val="000000"/>
                </a:solidFill>
              </a:rPr>
              <a:t>has a single column of elements.</a:t>
            </a:r>
          </a:p>
          <a:p>
            <a:r>
              <a:rPr lang="en-AU" sz="2400" dirty="0">
                <a:solidFill>
                  <a:srgbClr val="000000"/>
                </a:solidFill>
              </a:rPr>
              <a:t>In matrix A, the sales of jeans from the market stall can be represented by a 2×1 </a:t>
            </a:r>
            <a:r>
              <a:rPr lang="en-AU" sz="2400" dirty="0">
                <a:solidFill>
                  <a:srgbClr val="FF0000"/>
                </a:solidFill>
              </a:rPr>
              <a:t>column</a:t>
            </a:r>
            <a:r>
              <a:rPr lang="en-AU" sz="2400" dirty="0">
                <a:solidFill>
                  <a:srgbClr val="000000"/>
                </a:solidFill>
              </a:rPr>
              <a:t> matrix.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9F4CC4-3038-5C40-964E-F1D7FC886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3200400"/>
            <a:ext cx="2989868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9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autoUpdateAnimBg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CB74F837-D0F6-C440-A824-A3DD60CC3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72603"/>
            <a:ext cx="9220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i="1" dirty="0"/>
              <a:t>Square matrices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F129C7-80F4-C745-804D-1A3F997B614E}"/>
              </a:ext>
            </a:extLst>
          </p:cNvPr>
          <p:cNvSpPr/>
          <p:nvPr/>
        </p:nvSpPr>
        <p:spPr>
          <a:xfrm>
            <a:off x="1198179" y="1455698"/>
            <a:ext cx="94317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/>
              <a:t>In </a:t>
            </a:r>
            <a:r>
              <a:rPr lang="en-AU" sz="2400" b="1" dirty="0">
                <a:solidFill>
                  <a:srgbClr val="FF0000"/>
                </a:solidFill>
              </a:rPr>
              <a:t>square matrices</a:t>
            </a:r>
            <a:r>
              <a:rPr lang="en-AU" sz="2400" dirty="0"/>
              <a:t> the number of </a:t>
            </a:r>
            <a:r>
              <a:rPr lang="en-AU" sz="2400" i="1" dirty="0"/>
              <a:t>rows</a:t>
            </a:r>
            <a:r>
              <a:rPr lang="en-AU" sz="2400" dirty="0"/>
              <a:t> equals the number of </a:t>
            </a:r>
            <a:r>
              <a:rPr lang="en-AU" sz="2400" i="1" dirty="0"/>
              <a:t>columns</a:t>
            </a:r>
            <a:r>
              <a:rPr lang="en-AU" sz="2400" dirty="0"/>
              <a:t>.</a:t>
            </a:r>
          </a:p>
          <a:p>
            <a:r>
              <a:rPr lang="en-AU" sz="2400" dirty="0"/>
              <a:t>Here are three examples.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7DA418-E1D1-FA40-827B-FF3D3CC6C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649548"/>
            <a:ext cx="75946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3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autoUpdateAnimBg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149DB0D-F903-8443-92B3-F6BA6EFC7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15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9" name="Rectangle 9">
            <a:extLst>
              <a:ext uri="{FF2B5EF4-FFF2-40B4-BE49-F238E27FC236}">
                <a16:creationId xmlns:a16="http://schemas.microsoft.com/office/drawing/2014/main" id="{8569C9C2-1958-B549-B21B-6BCA8D29B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3993" y="618045"/>
            <a:ext cx="52288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GB" altLang="en-US" sz="3200" b="1"/>
              <a:t>The ZERO or NULL Matrix</a:t>
            </a:r>
          </a:p>
        </p:txBody>
      </p:sp>
      <p:sp>
        <p:nvSpPr>
          <p:cNvPr id="15370" name="Rectangle 10">
            <a:extLst>
              <a:ext uri="{FF2B5EF4-FFF2-40B4-BE49-F238E27FC236}">
                <a16:creationId xmlns:a16="http://schemas.microsoft.com/office/drawing/2014/main" id="{707C2650-834A-8746-9DA8-D690A138A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1878" y="1482259"/>
            <a:ext cx="45962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GB" altLang="en-US" sz="2800" b="1">
                <a:solidFill>
                  <a:srgbClr val="FF0000"/>
                </a:solidFill>
              </a:rPr>
              <a:t>Has every element ZERO.</a:t>
            </a:r>
          </a:p>
        </p:txBody>
      </p:sp>
      <p:graphicFrame>
        <p:nvGraphicFramePr>
          <p:cNvPr id="15371" name="Object 11">
            <a:extLst>
              <a:ext uri="{FF2B5EF4-FFF2-40B4-BE49-F238E27FC236}">
                <a16:creationId xmlns:a16="http://schemas.microsoft.com/office/drawing/2014/main" id="{997ADC0D-AD8F-DF41-A54B-744CE54267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8076" y="2492375"/>
          <a:ext cx="12033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112500" imgH="10528300" progId="Equation.DSMT4">
                  <p:embed/>
                </p:oleObj>
              </mc:Choice>
              <mc:Fallback>
                <p:oleObj name="Equation" r:id="rId2" imgW="11112500" imgH="10528300" progId="Equation.DSMT4">
                  <p:embed/>
                  <p:pic>
                    <p:nvPicPr>
                      <p:cNvPr id="15371" name="Object 11">
                        <a:extLst>
                          <a:ext uri="{FF2B5EF4-FFF2-40B4-BE49-F238E27FC236}">
                            <a16:creationId xmlns:a16="http://schemas.microsoft.com/office/drawing/2014/main" id="{997ADC0D-AD8F-DF41-A54B-744CE54267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6" y="2492375"/>
                        <a:ext cx="120332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2" name="Object 12">
            <a:extLst>
              <a:ext uri="{FF2B5EF4-FFF2-40B4-BE49-F238E27FC236}">
                <a16:creationId xmlns:a16="http://schemas.microsoft.com/office/drawing/2014/main" id="{12DE6FA9-16A6-6846-AA08-FF0FABF044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67439" y="2492375"/>
          <a:ext cx="1811337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090900" imgH="10528300" progId="Equation.DSMT4">
                  <p:embed/>
                </p:oleObj>
              </mc:Choice>
              <mc:Fallback>
                <p:oleObj name="Equation" r:id="rId4" imgW="16090900" imgH="10528300" progId="Equation.DSMT4">
                  <p:embed/>
                  <p:pic>
                    <p:nvPicPr>
                      <p:cNvPr id="15372" name="Object 12">
                        <a:extLst>
                          <a:ext uri="{FF2B5EF4-FFF2-40B4-BE49-F238E27FC236}">
                            <a16:creationId xmlns:a16="http://schemas.microsoft.com/office/drawing/2014/main" id="{12DE6FA9-16A6-6846-AA08-FF0FABF044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9" y="2492375"/>
                        <a:ext cx="1811337" cy="1189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3" name="Text Box 13">
            <a:extLst>
              <a:ext uri="{FF2B5EF4-FFF2-40B4-BE49-F238E27FC236}">
                <a16:creationId xmlns:a16="http://schemas.microsoft.com/office/drawing/2014/main" id="{F451E5CF-F952-9746-8F99-86D181060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3789364"/>
            <a:ext cx="655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/>
              <a:t>Adding or subtracting the NULL Matrix will have no effect.</a:t>
            </a:r>
          </a:p>
        </p:txBody>
      </p:sp>
      <p:sp>
        <p:nvSpPr>
          <p:cNvPr id="15374" name="Text Box 14">
            <a:extLst>
              <a:ext uri="{FF2B5EF4-FFF2-40B4-BE49-F238E27FC236}">
                <a16:creationId xmlns:a16="http://schemas.microsoft.com/office/drawing/2014/main" id="{77559176-B499-DC45-8775-157425FC8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5013326"/>
            <a:ext cx="655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/>
              <a:t>MULTIPLYING by the NULL Matrix will create another </a:t>
            </a:r>
            <a:r>
              <a:rPr lang="en-GB" altLang="en-US" sz="2400">
                <a:solidFill>
                  <a:srgbClr val="FF0000"/>
                </a:solidFill>
              </a:rPr>
              <a:t>NULL MATRIX</a:t>
            </a:r>
            <a:r>
              <a:rPr lang="en-GB" altLang="en-US" sz="24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901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/>
      <p:bldP spid="15373" grpId="0"/>
      <p:bldP spid="153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1026">
            <a:extLst>
              <a:ext uri="{FF2B5EF4-FFF2-40B4-BE49-F238E27FC236}">
                <a16:creationId xmlns:a16="http://schemas.microsoft.com/office/drawing/2014/main" id="{3FF1EE28-BEB2-034D-A9C2-7F1A39D150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The Transpose of a Matrix: </a:t>
            </a:r>
            <a:r>
              <a:rPr lang="en-US" altLang="zh-TW" b="1" dirty="0">
                <a:ea typeface="新細明體" panose="02020500000000000000" pitchFamily="18" charset="-120"/>
              </a:rPr>
              <a:t>A</a:t>
            </a:r>
            <a:r>
              <a:rPr lang="en-US" altLang="zh-TW" b="1" baseline="30000" dirty="0">
                <a:ea typeface="新細明體" panose="02020500000000000000" pitchFamily="18" charset="-120"/>
              </a:rPr>
              <a:t>T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329731" name="Rectangle 1027">
            <a:extLst>
              <a:ext uri="{FF2B5EF4-FFF2-40B4-BE49-F238E27FC236}">
                <a16:creationId xmlns:a16="http://schemas.microsoft.com/office/drawing/2014/main" id="{D271B2EF-E766-574B-91C8-AE78FFE14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Char char="u"/>
            </a:pPr>
            <a:r>
              <a:rPr lang="en-US" altLang="zh-TW" dirty="0">
                <a:ea typeface="新細明體" panose="02020500000000000000" pitchFamily="18" charset="-120"/>
              </a:rPr>
              <a:t>The transpose of a matrix is a new matrix that is formed by interchanging the rows and columns.</a:t>
            </a:r>
          </a:p>
          <a:p>
            <a:pPr>
              <a:buFont typeface="Monotype Sorts" pitchFamily="2" charset="2"/>
              <a:buNone/>
            </a:pPr>
            <a:endParaRPr lang="en-US" altLang="zh-TW" dirty="0">
              <a:ea typeface="新細明體" panose="02020500000000000000" pitchFamily="18" charset="-120"/>
            </a:endParaRPr>
          </a:p>
          <a:p>
            <a:pPr>
              <a:buFont typeface="Monotype Sorts" pitchFamily="2" charset="2"/>
              <a:buChar char="u"/>
            </a:pPr>
            <a:r>
              <a:rPr lang="en-US" altLang="zh-TW" dirty="0">
                <a:ea typeface="新細明體" panose="02020500000000000000" pitchFamily="18" charset="-120"/>
              </a:rPr>
              <a:t>The transpose of </a:t>
            </a:r>
            <a:r>
              <a:rPr lang="en-US" altLang="zh-TW" b="1" dirty="0">
                <a:ea typeface="新細明體" panose="02020500000000000000" pitchFamily="18" charset="-120"/>
              </a:rPr>
              <a:t>A</a:t>
            </a:r>
            <a:r>
              <a:rPr lang="en-US" altLang="zh-TW" dirty="0">
                <a:ea typeface="新細明體" panose="02020500000000000000" pitchFamily="18" charset="-120"/>
              </a:rPr>
              <a:t> is denoted by </a:t>
            </a:r>
            <a:r>
              <a:rPr lang="en-US" altLang="zh-TW" b="1" dirty="0">
                <a:ea typeface="新細明體" panose="02020500000000000000" pitchFamily="18" charset="-120"/>
              </a:rPr>
              <a:t>A</a:t>
            </a:r>
            <a:r>
              <a:rPr lang="en-US" altLang="zh-TW" b="1" baseline="30000" dirty="0">
                <a:ea typeface="新細明體" panose="02020500000000000000" pitchFamily="18" charset="-120"/>
              </a:rPr>
              <a:t>T</a:t>
            </a:r>
            <a:r>
              <a:rPr lang="en-US" altLang="zh-TW" b="1" dirty="0">
                <a:ea typeface="新細明體" panose="02020500000000000000" pitchFamily="18" charset="-120"/>
              </a:rPr>
              <a:t> </a:t>
            </a:r>
          </a:p>
          <a:p>
            <a:pPr>
              <a:buFont typeface="Monotype Sorts" pitchFamily="2" charset="2"/>
              <a:buChar char="u"/>
            </a:pPr>
            <a:endParaRPr lang="en-US" altLang="zh-TW" b="1" dirty="0">
              <a:ea typeface="新細明體" panose="02020500000000000000" pitchFamily="18" charset="-120"/>
            </a:endParaRPr>
          </a:p>
          <a:p>
            <a:pPr>
              <a:buFont typeface="Monotype Sorts" pitchFamily="2" charset="2"/>
              <a:buChar char="u"/>
            </a:pPr>
            <a:endParaRPr lang="zh-TW" altLang="en-US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3589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>
            <a:extLst>
              <a:ext uri="{FF2B5EF4-FFF2-40B4-BE49-F238E27FC236}">
                <a16:creationId xmlns:a16="http://schemas.microsoft.com/office/drawing/2014/main" id="{B02CD40A-66D2-5C43-9E77-97B4C50B52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7200" y="2781300"/>
          <a:ext cx="375443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226500" imgH="5854700" progId="Equation.3">
                  <p:embed/>
                </p:oleObj>
              </mc:Choice>
              <mc:Fallback>
                <p:oleObj name="Equation" r:id="rId2" imgW="34226500" imgH="5854700" progId="Equation.3">
                  <p:embed/>
                  <p:pic>
                    <p:nvPicPr>
                      <p:cNvPr id="41986" name="Object 2">
                        <a:extLst>
                          <a:ext uri="{FF2B5EF4-FFF2-40B4-BE49-F238E27FC236}">
                            <a16:creationId xmlns:a16="http://schemas.microsoft.com/office/drawing/2014/main" id="{B02CD40A-66D2-5C43-9E77-97B4C50B52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781300"/>
                        <a:ext cx="3754438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Text Box 3">
            <a:extLst>
              <a:ext uri="{FF2B5EF4-FFF2-40B4-BE49-F238E27FC236}">
                <a16:creationId xmlns:a16="http://schemas.microsoft.com/office/drawing/2014/main" id="{D75DEA07-4453-684E-B50C-0C4B9F83D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296989"/>
            <a:ext cx="76962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sz="2400" b="1" dirty="0"/>
              <a:t>Def</a:t>
            </a:r>
            <a:r>
              <a:rPr lang="tr-TR" altLang="en-US" sz="2400" b="1" dirty="0" err="1"/>
              <a:t>initio</a:t>
            </a:r>
            <a:r>
              <a:rPr lang="en-US" altLang="en-US" sz="2400" b="1" dirty="0"/>
              <a:t>n:</a:t>
            </a:r>
            <a:r>
              <a:rPr lang="en-US" altLang="en-US" sz="2400" dirty="0"/>
              <a:t>  Given an </a:t>
            </a:r>
            <a:r>
              <a:rPr lang="en-US" altLang="en-US" sz="2400" i="1" dirty="0" err="1"/>
              <a:t>mxn</a:t>
            </a:r>
            <a:r>
              <a:rPr lang="en-US" altLang="en-US" sz="2400" dirty="0"/>
              <a:t> matrix </a:t>
            </a:r>
            <a:r>
              <a:rPr lang="en-US" altLang="en-US" sz="2400" i="1" dirty="0"/>
              <a:t>A,</a:t>
            </a:r>
            <a:r>
              <a:rPr lang="en-US" altLang="en-US" sz="2400" dirty="0"/>
              <a:t> the </a:t>
            </a:r>
            <a:r>
              <a:rPr lang="en-US" altLang="en-US" sz="2400" b="1" dirty="0"/>
              <a:t>transpose</a:t>
            </a:r>
            <a:r>
              <a:rPr lang="en-US" altLang="en-US" sz="2400" dirty="0"/>
              <a:t> of A is the </a:t>
            </a:r>
            <a:r>
              <a:rPr lang="en-US" altLang="en-US" sz="2400" i="1" dirty="0" err="1"/>
              <a:t>nxm</a:t>
            </a:r>
            <a:r>
              <a:rPr lang="en-US" altLang="en-US" sz="2400" dirty="0"/>
              <a:t> matrix, denoted by </a:t>
            </a:r>
            <a:r>
              <a:rPr lang="en-US" altLang="en-US" sz="2400" i="1" dirty="0"/>
              <a:t>A</a:t>
            </a:r>
            <a:r>
              <a:rPr lang="en-US" altLang="en-US" sz="2400" i="1" baseline="30000" dirty="0"/>
              <a:t>T</a:t>
            </a:r>
            <a:r>
              <a:rPr lang="en-US" altLang="en-US" sz="2400" dirty="0"/>
              <a:t>, whose columns are formed from the corresponding rows of </a:t>
            </a:r>
            <a:r>
              <a:rPr lang="en-US" altLang="en-US" sz="2400" i="1" dirty="0"/>
              <a:t>A.</a:t>
            </a:r>
            <a:endParaRPr lang="en-US" altLang="en-US" sz="2400" dirty="0"/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9500BD5B-F831-9C48-AF8C-95062BC5F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86105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Example: Let </a:t>
            </a:r>
          </a:p>
        </p:txBody>
      </p:sp>
      <p:graphicFrame>
        <p:nvGraphicFramePr>
          <p:cNvPr id="41989" name="Object 5">
            <a:extLst>
              <a:ext uri="{FF2B5EF4-FFF2-40B4-BE49-F238E27FC236}">
                <a16:creationId xmlns:a16="http://schemas.microsoft.com/office/drawing/2014/main" id="{8337EE38-68B3-3C45-B720-609B428E5A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7200" y="5632451"/>
          <a:ext cx="20574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282400" imgH="10528300" progId="Equation.3">
                  <p:embed/>
                </p:oleObj>
              </mc:Choice>
              <mc:Fallback>
                <p:oleObj name="Equation" r:id="rId4" imgW="24282400" imgH="10528300" progId="Equation.3">
                  <p:embed/>
                  <p:pic>
                    <p:nvPicPr>
                      <p:cNvPr id="41989" name="Object 5">
                        <a:extLst>
                          <a:ext uri="{FF2B5EF4-FFF2-40B4-BE49-F238E27FC236}">
                            <a16:creationId xmlns:a16="http://schemas.microsoft.com/office/drawing/2014/main" id="{8337EE38-68B3-3C45-B720-609B428E5A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632451"/>
                        <a:ext cx="20574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0" name="Text Box 6">
            <a:extLst>
              <a:ext uri="{FF2B5EF4-FFF2-40B4-BE49-F238E27FC236}">
                <a16:creationId xmlns:a16="http://schemas.microsoft.com/office/drawing/2014/main" id="{1EBDBE52-4675-7144-B127-20FAAA68F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93725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What is </a:t>
            </a:r>
            <a:r>
              <a:rPr lang="en-US" altLang="en-US" sz="2400" i="1"/>
              <a:t>A</a:t>
            </a:r>
            <a:r>
              <a:rPr lang="en-US" altLang="en-US" sz="2400" i="1" baseline="30000"/>
              <a:t>T</a:t>
            </a:r>
            <a:r>
              <a:rPr lang="en-US" altLang="en-US" sz="2400" i="1"/>
              <a:t> ?</a:t>
            </a:r>
          </a:p>
        </p:txBody>
      </p:sp>
      <p:sp>
        <p:nvSpPr>
          <p:cNvPr id="41991" name="Text Box 7">
            <a:extLst>
              <a:ext uri="{FF2B5EF4-FFF2-40B4-BE49-F238E27FC236}">
                <a16:creationId xmlns:a16="http://schemas.microsoft.com/office/drawing/2014/main" id="{E5FBAB9C-316C-2440-AE03-4D96A745C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5084763"/>
            <a:ext cx="8251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en-US" sz="2400"/>
              <a:t>In other words, the i</a:t>
            </a:r>
            <a:r>
              <a:rPr lang="tr-TR" altLang="en-US" sz="2400" baseline="30000"/>
              <a:t>th</a:t>
            </a:r>
            <a:r>
              <a:rPr lang="tr-TR" altLang="en-US" sz="2400"/>
              <a:t> row of A</a:t>
            </a:r>
            <a:r>
              <a:rPr lang="tr-TR" altLang="en-US" sz="2400" baseline="30000"/>
              <a:t>T</a:t>
            </a:r>
            <a:r>
              <a:rPr lang="tr-TR" altLang="en-US" sz="2400"/>
              <a:t> is the i</a:t>
            </a:r>
            <a:r>
              <a:rPr lang="tr-TR" altLang="en-US" sz="2400" baseline="30000"/>
              <a:t>th</a:t>
            </a:r>
            <a:r>
              <a:rPr lang="tr-TR" altLang="en-US" sz="2400"/>
              <a:t> column of A for all i.</a:t>
            </a:r>
            <a:endParaRPr lang="en-US" altLang="en-US" sz="2400"/>
          </a:p>
        </p:txBody>
      </p:sp>
      <p:sp>
        <p:nvSpPr>
          <p:cNvPr id="13321" name="Text Box 8">
            <a:extLst>
              <a:ext uri="{FF2B5EF4-FFF2-40B4-BE49-F238E27FC236}">
                <a16:creationId xmlns:a16="http://schemas.microsoft.com/office/drawing/2014/main" id="{8C5445CD-C387-3F43-8CC2-9369A5EA5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60351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en-US" sz="4000">
                <a:solidFill>
                  <a:schemeClr val="tx2"/>
                </a:solidFill>
              </a:rPr>
              <a:t>Transpose</a:t>
            </a:r>
          </a:p>
        </p:txBody>
      </p:sp>
      <p:graphicFrame>
        <p:nvGraphicFramePr>
          <p:cNvPr id="41993" name="Object 9">
            <a:extLst>
              <a:ext uri="{FF2B5EF4-FFF2-40B4-BE49-F238E27FC236}">
                <a16:creationId xmlns:a16="http://schemas.microsoft.com/office/drawing/2014/main" id="{7B7EB782-F398-2F49-8674-EBF7CB2DD6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11450" y="3429001"/>
          <a:ext cx="6337300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nklem" r:id="rId6" imgW="90106500" imgH="21653500" progId="Equation.3">
                  <p:embed/>
                </p:oleObj>
              </mc:Choice>
              <mc:Fallback>
                <p:oleObj name="Denklem" r:id="rId6" imgW="90106500" imgH="21653500" progId="Equation.3">
                  <p:embed/>
                  <p:pic>
                    <p:nvPicPr>
                      <p:cNvPr id="41993" name="Object 9">
                        <a:extLst>
                          <a:ext uri="{FF2B5EF4-FFF2-40B4-BE49-F238E27FC236}">
                            <a16:creationId xmlns:a16="http://schemas.microsoft.com/office/drawing/2014/main" id="{7B7EB782-F398-2F49-8674-EBF7CB2DD6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3429001"/>
                        <a:ext cx="6337300" cy="152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669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90" grpId="0"/>
      <p:bldP spid="4199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FBF41760-AD61-744B-B8C6-E64992A70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Example of a transpose</a:t>
            </a:r>
          </a:p>
        </p:txBody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9E4742C7-D5F6-E544-A1CE-32E797D8C2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Char char="u"/>
            </a:pPr>
            <a:r>
              <a:rPr lang="en-US" altLang="zh-TW" dirty="0">
                <a:ea typeface="新細明體" panose="02020500000000000000" pitchFamily="18" charset="-120"/>
              </a:rPr>
              <a:t>Thus,</a:t>
            </a:r>
          </a:p>
          <a:p>
            <a:pPr>
              <a:buFont typeface="Monotype Sorts" pitchFamily="2" charset="2"/>
              <a:buNone/>
            </a:pPr>
            <a:endParaRPr lang="en-US" altLang="zh-TW" dirty="0">
              <a:ea typeface="新細明體" panose="02020500000000000000" pitchFamily="18" charset="-120"/>
            </a:endParaRPr>
          </a:p>
          <a:p>
            <a:pPr>
              <a:buFont typeface="Monotype Sorts" pitchFamily="2" charset="2"/>
              <a:buNone/>
            </a:pPr>
            <a:endParaRPr lang="en-US" altLang="zh-TW" dirty="0">
              <a:ea typeface="新細明體" panose="02020500000000000000" pitchFamily="18" charset="-120"/>
            </a:endParaRPr>
          </a:p>
          <a:p>
            <a:pPr>
              <a:buFont typeface="Monotype Sorts" pitchFamily="2" charset="2"/>
              <a:buNone/>
            </a:pPr>
            <a:endParaRPr lang="en-US" altLang="zh-TW" dirty="0">
              <a:ea typeface="新細明體" panose="02020500000000000000" pitchFamily="18" charset="-120"/>
            </a:endParaRPr>
          </a:p>
          <a:p>
            <a:pPr>
              <a:buFont typeface="Monotype Sorts" pitchFamily="2" charset="2"/>
              <a:buNone/>
            </a:pPr>
            <a:endParaRPr lang="en-US" altLang="zh-TW" dirty="0">
              <a:ea typeface="新細明體" panose="02020500000000000000" pitchFamily="18" charset="-120"/>
            </a:endParaRPr>
          </a:p>
          <a:p>
            <a:pPr>
              <a:buFont typeface="Monotype Sorts" pitchFamily="2" charset="2"/>
              <a:buChar char="u"/>
            </a:pPr>
            <a:r>
              <a:rPr lang="en-US" altLang="zh-TW" dirty="0">
                <a:ea typeface="新細明體" panose="02020500000000000000" pitchFamily="18" charset="-120"/>
              </a:rPr>
              <a:t>If </a:t>
            </a:r>
            <a:r>
              <a:rPr lang="en-US" altLang="zh-TW" b="1" dirty="0">
                <a:ea typeface="新細明體" panose="02020500000000000000" pitchFamily="18" charset="-120"/>
              </a:rPr>
              <a:t>A</a:t>
            </a:r>
            <a:r>
              <a:rPr lang="en-US" altLang="zh-TW" dirty="0">
                <a:ea typeface="新細明體" panose="02020500000000000000" pitchFamily="18" charset="-120"/>
              </a:rPr>
              <a:t> = </a:t>
            </a:r>
            <a:r>
              <a:rPr lang="en-US" altLang="zh-TW" b="1" dirty="0">
                <a:ea typeface="新細明體" panose="02020500000000000000" pitchFamily="18" charset="-120"/>
              </a:rPr>
              <a:t>A'</a:t>
            </a:r>
            <a:r>
              <a:rPr lang="en-US" altLang="zh-TW" dirty="0">
                <a:ea typeface="新細明體" panose="02020500000000000000" pitchFamily="18" charset="-120"/>
              </a:rPr>
              <a:t>, then </a:t>
            </a:r>
            <a:r>
              <a:rPr lang="en-US" altLang="zh-TW" b="1" dirty="0">
                <a:ea typeface="新細明體" panose="02020500000000000000" pitchFamily="18" charset="-120"/>
              </a:rPr>
              <a:t>A</a:t>
            </a:r>
            <a:r>
              <a:rPr lang="en-US" altLang="zh-TW" dirty="0">
                <a:ea typeface="新細明體" panose="02020500000000000000" pitchFamily="18" charset="-120"/>
              </a:rPr>
              <a:t> is symmetric</a:t>
            </a:r>
          </a:p>
        </p:txBody>
      </p:sp>
      <p:graphicFrame>
        <p:nvGraphicFramePr>
          <p:cNvPr id="174084" name="Object 4">
            <a:extLst>
              <a:ext uri="{FF2B5EF4-FFF2-40B4-BE49-F238E27FC236}">
                <a16:creationId xmlns:a16="http://schemas.microsoft.com/office/drawing/2014/main" id="{5008A095-F060-2147-B70D-3370305F0D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67414" y="3608388"/>
          <a:ext cx="25558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28900" imgH="4978400" progId="Equation.3">
                  <p:embed/>
                </p:oleObj>
              </mc:Choice>
              <mc:Fallback>
                <p:oleObj name="Equation" r:id="rId3" imgW="2628900" imgH="4978400" progId="Equation.3">
                  <p:embed/>
                  <p:pic>
                    <p:nvPicPr>
                      <p:cNvPr id="174084" name="Object 4">
                        <a:extLst>
                          <a:ext uri="{FF2B5EF4-FFF2-40B4-BE49-F238E27FC236}">
                            <a16:creationId xmlns:a16="http://schemas.microsoft.com/office/drawing/2014/main" id="{5008A095-F060-2147-B70D-3370305F0D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414" y="3608388"/>
                        <a:ext cx="25558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085" name="Object 5">
            <a:extLst>
              <a:ext uri="{FF2B5EF4-FFF2-40B4-BE49-F238E27FC236}">
                <a16:creationId xmlns:a16="http://schemas.microsoft.com/office/drawing/2014/main" id="{927FE00E-0525-C04B-951E-9FA0FACE6C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2590800"/>
          <a:ext cx="23622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866600" imgH="14046200" progId="Equation.3">
                  <p:embed/>
                </p:oleObj>
              </mc:Choice>
              <mc:Fallback>
                <p:oleObj name="Equation" r:id="rId5" imgW="24866600" imgH="14046200" progId="Equation.3">
                  <p:embed/>
                  <p:pic>
                    <p:nvPicPr>
                      <p:cNvPr id="174085" name="Object 5">
                        <a:extLst>
                          <a:ext uri="{FF2B5EF4-FFF2-40B4-BE49-F238E27FC236}">
                            <a16:creationId xmlns:a16="http://schemas.microsoft.com/office/drawing/2014/main" id="{927FE00E-0525-C04B-951E-9FA0FACE6C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590800"/>
                        <a:ext cx="2362200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086" name="Object 6">
            <a:extLst>
              <a:ext uri="{FF2B5EF4-FFF2-40B4-BE49-F238E27FC236}">
                <a16:creationId xmlns:a16="http://schemas.microsoft.com/office/drawing/2014/main" id="{C3FDFAA5-7AFE-1347-A9EF-CF721CF03A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2600" y="2743200"/>
          <a:ext cx="3276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2766000" imgH="9944100" progId="Equation.3">
                  <p:embed/>
                </p:oleObj>
              </mc:Choice>
              <mc:Fallback>
                <p:oleObj name="Equation" r:id="rId7" imgW="32766000" imgH="9944100" progId="Equation.3">
                  <p:embed/>
                  <p:pic>
                    <p:nvPicPr>
                      <p:cNvPr id="174086" name="Object 6">
                        <a:extLst>
                          <a:ext uri="{FF2B5EF4-FFF2-40B4-BE49-F238E27FC236}">
                            <a16:creationId xmlns:a16="http://schemas.microsoft.com/office/drawing/2014/main" id="{C3FDFAA5-7AFE-1347-A9EF-CF721CF03A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743200"/>
                        <a:ext cx="3276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3FE9B9B0-B5A6-E34A-A4EF-BE42FB0A74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2919" y="2902744"/>
            <a:ext cx="469900" cy="546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782F72-8C4A-DA4B-A302-3B83C84175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6356" y="5167429"/>
            <a:ext cx="414319" cy="48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99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ECD281-6BEA-7CEF-4A51-972351E1D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29" y="2619262"/>
            <a:ext cx="11231542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13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6822380F-EE23-D74B-9EDA-42B178D543B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404814"/>
            <a:ext cx="8229600" cy="796925"/>
          </a:xfrm>
        </p:spPr>
        <p:txBody>
          <a:bodyPr anchor="b"/>
          <a:lstStyle/>
          <a:p>
            <a:r>
              <a:rPr lang="en-US" altLang="en-US" sz="4000" dirty="0"/>
              <a:t>Symmetric matrices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7172C88-D365-3843-9E8D-64D79F4A033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6027" y="1052513"/>
            <a:ext cx="11130455" cy="2688108"/>
          </a:xfrm>
        </p:spPr>
        <p:txBody>
          <a:bodyPr wrap="square">
            <a:spAutoFit/>
          </a:bodyPr>
          <a:lstStyle/>
          <a:p>
            <a:pPr marL="228600" indent="0" eaLnBrk="1" hangingPunct="1">
              <a:lnSpc>
                <a:spcPct val="130000"/>
              </a:lnSpc>
              <a:spcAft>
                <a:spcPct val="30000"/>
              </a:spcAft>
              <a:buNone/>
            </a:pPr>
            <a:r>
              <a:rPr lang="en-US" altLang="en-US" sz="2400" dirty="0"/>
              <a:t>   </a:t>
            </a:r>
            <a:r>
              <a:rPr lang="en-US" altLang="en-US" sz="2400" u="sng" dirty="0" err="1"/>
              <a:t>Defn</a:t>
            </a:r>
            <a:r>
              <a:rPr lang="en-US" altLang="en-US" sz="2400" dirty="0"/>
              <a:t> - A matrix </a:t>
            </a:r>
            <a:r>
              <a:rPr lang="en-US" altLang="en-US" sz="2400" b="1" dirty="0"/>
              <a:t>A</a:t>
            </a:r>
            <a:r>
              <a:rPr lang="en-US" altLang="en-US" sz="2400" dirty="0"/>
              <a:t> is called </a:t>
            </a:r>
            <a:r>
              <a:rPr lang="en-US" altLang="en-US" sz="2400" u="sng" dirty="0"/>
              <a:t>symmetric</a:t>
            </a:r>
            <a:r>
              <a:rPr lang="en-US" altLang="en-US" sz="2400" dirty="0"/>
              <a:t> if </a:t>
            </a:r>
            <a:r>
              <a:rPr lang="en-US" altLang="en-US" sz="2400" b="1" dirty="0"/>
              <a:t>A</a:t>
            </a:r>
            <a:r>
              <a:rPr lang="en-US" altLang="en-US" sz="2400" baseline="30000" dirty="0"/>
              <a:t>T</a:t>
            </a:r>
            <a:r>
              <a:rPr lang="en-US" altLang="en-US" sz="2400" dirty="0">
                <a:latin typeface="Symbol" pitchFamily="2" charset="2"/>
              </a:rPr>
              <a:t>=</a:t>
            </a:r>
            <a:r>
              <a:rPr lang="en-US" altLang="en-US" sz="2400" dirty="0"/>
              <a:t> </a:t>
            </a:r>
            <a:r>
              <a:rPr lang="en-US" altLang="en-US" sz="2400" b="1" dirty="0"/>
              <a:t>A</a:t>
            </a:r>
            <a:r>
              <a:rPr lang="en-US" altLang="en-US" sz="2400" dirty="0"/>
              <a:t> </a:t>
            </a:r>
          </a:p>
          <a:p>
            <a:pPr>
              <a:lnSpc>
                <a:spcPct val="130000"/>
              </a:lnSpc>
              <a:spcAft>
                <a:spcPct val="30000"/>
              </a:spcAft>
            </a:pPr>
            <a:r>
              <a:rPr lang="en-US" altLang="en-US" sz="2400" u="sng" dirty="0" err="1"/>
              <a:t>Defn</a:t>
            </a:r>
            <a:r>
              <a:rPr lang="en-US" altLang="en-US" sz="2400" dirty="0"/>
              <a:t> - A symmetric matrix is a square matrix that is unchanged by transposition (switching rows and columns). In a symmetric matrix, the elements above the leading diagonal are a mirror image of the elements below the diagonal. Three are shown.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1682FB-48E1-4C4B-835D-32E06FC4E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200" y="3791421"/>
            <a:ext cx="61976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96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6822380F-EE23-D74B-9EDA-42B178D543B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404814"/>
            <a:ext cx="8229600" cy="796925"/>
          </a:xfrm>
        </p:spPr>
        <p:txBody>
          <a:bodyPr anchor="b"/>
          <a:lstStyle/>
          <a:p>
            <a:r>
              <a:rPr lang="en-US" altLang="en-US" sz="4000" dirty="0"/>
              <a:t>Diagonals of a Matrix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7172C88-D365-3843-9E8D-64D79F4A033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0772" y="1430886"/>
            <a:ext cx="11130455" cy="4969630"/>
          </a:xfrm>
        </p:spPr>
        <p:txBody>
          <a:bodyPr wrap="square">
            <a:spAutoFit/>
          </a:bodyPr>
          <a:lstStyle/>
          <a:p>
            <a:r>
              <a:rPr lang="en-AU" dirty="0"/>
              <a:t>A square matrix has two diagonals: 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In practice, the diagonal going downwards from left to right in the matrix (</a:t>
            </a:r>
            <a:r>
              <a:rPr lang="en-AU" dirty="0">
                <a:solidFill>
                  <a:srgbClr val="FF0000">
                    <a:alpha val="70000"/>
                  </a:srgbClr>
                </a:solidFill>
              </a:rPr>
              <a:t>coloured red</a:t>
            </a:r>
            <a:r>
              <a:rPr lang="en-AU" dirty="0"/>
              <a:t>) turns out to be more important than the other diagonal (</a:t>
            </a:r>
            <a:r>
              <a:rPr lang="en-AU" dirty="0">
                <a:solidFill>
                  <a:srgbClr val="0070C0">
                    <a:alpha val="70000"/>
                  </a:srgbClr>
                </a:solidFill>
              </a:rPr>
              <a:t>coloured blue</a:t>
            </a:r>
            <a:r>
              <a:rPr lang="en-AU" dirty="0"/>
              <a:t>), so we give it a special name: </a:t>
            </a:r>
            <a:r>
              <a:rPr lang="en-AU" dirty="0">
                <a:solidFill>
                  <a:srgbClr val="FF0000">
                    <a:alpha val="70000"/>
                  </a:srgbClr>
                </a:solidFill>
              </a:rPr>
              <a:t>the </a:t>
            </a:r>
            <a:r>
              <a:rPr lang="en-AU" i="1" dirty="0">
                <a:solidFill>
                  <a:srgbClr val="FF0000">
                    <a:alpha val="70000"/>
                  </a:srgbClr>
                </a:solidFill>
              </a:rPr>
              <a:t>leading diagonal</a:t>
            </a:r>
            <a:r>
              <a:rPr lang="en-AU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BD16A2-EA36-B547-B41F-16F5A634A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688" y="2115994"/>
            <a:ext cx="5508464" cy="207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51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6822380F-EE23-D74B-9EDA-42B178D543B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404814"/>
            <a:ext cx="8229600" cy="796925"/>
          </a:xfrm>
        </p:spPr>
        <p:txBody>
          <a:bodyPr anchor="b"/>
          <a:lstStyle/>
          <a:p>
            <a:r>
              <a:rPr lang="en-US" altLang="en-US" sz="4000" dirty="0"/>
              <a:t>Diagonal Matrices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7172C88-D365-3843-9E8D-64D79F4A033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0772" y="1430886"/>
            <a:ext cx="11130455" cy="2079287"/>
          </a:xfrm>
        </p:spPr>
        <p:txBody>
          <a:bodyPr wrap="square">
            <a:spAutoFit/>
          </a:bodyPr>
          <a:lstStyle/>
          <a:p>
            <a:r>
              <a:rPr lang="en-AU" dirty="0"/>
              <a:t>A square matrix is called a </a:t>
            </a:r>
            <a:r>
              <a:rPr lang="en-AU" i="1" dirty="0"/>
              <a:t>diagonal matrix</a:t>
            </a:r>
            <a:r>
              <a:rPr lang="en-AU" dirty="0"/>
              <a:t> if all of the elements off the leading diagonal are zero. The elements on the leading diagonal may or may not be zero.</a:t>
            </a:r>
          </a:p>
          <a:p>
            <a:r>
              <a:rPr lang="en-AU" dirty="0"/>
              <a:t>The matrices below are all diagonal matrices: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0A6F5E-AD76-4B49-9832-EBA5C9329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222" y="3739320"/>
            <a:ext cx="6894881" cy="235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44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">
            <a:extLst>
              <a:ext uri="{FF2B5EF4-FFF2-40B4-BE49-F238E27FC236}">
                <a16:creationId xmlns:a16="http://schemas.microsoft.com/office/drawing/2014/main" id="{7C46ECB9-6EDB-F54F-9845-6D0E76983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60351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en-US" sz="4000" dirty="0" err="1">
                <a:solidFill>
                  <a:schemeClr val="tx2"/>
                </a:solidFill>
              </a:rPr>
              <a:t>Diagonal</a:t>
            </a:r>
            <a:r>
              <a:rPr lang="tr-TR" altLang="en-US" sz="4000" dirty="0">
                <a:solidFill>
                  <a:schemeClr val="tx2"/>
                </a:solidFill>
              </a:rPr>
              <a:t> </a:t>
            </a:r>
            <a:r>
              <a:rPr lang="tr-TR" altLang="en-US" sz="4000" dirty="0" err="1">
                <a:solidFill>
                  <a:schemeClr val="tx2"/>
                </a:solidFill>
              </a:rPr>
              <a:t>Matrices</a:t>
            </a:r>
            <a:endParaRPr lang="en-US" altLang="en-US" sz="4000" dirty="0">
              <a:solidFill>
                <a:schemeClr val="tx2"/>
              </a:solidFill>
            </a:endParaRP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9BD27A15-635E-6D45-9CFB-26574339F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090" y="1196976"/>
            <a:ext cx="11020096" cy="271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tr-TR" altLang="en-US" sz="2400" b="1" dirty="0"/>
              <a:t>Definition:</a:t>
            </a:r>
            <a:r>
              <a:rPr lang="tr-TR" altLang="en-US" sz="2400" dirty="0"/>
              <a:t> </a:t>
            </a:r>
            <a:r>
              <a:rPr lang="tr-TR" altLang="en-US" sz="2400" dirty="0" err="1"/>
              <a:t>If</a:t>
            </a:r>
            <a:r>
              <a:rPr lang="tr-TR" altLang="en-US" sz="2400" dirty="0"/>
              <a:t> A is an </a:t>
            </a:r>
            <a:r>
              <a:rPr lang="tr-TR" altLang="en-US" sz="2400" dirty="0" err="1"/>
              <a:t>n</a:t>
            </a:r>
            <a:r>
              <a:rPr lang="tr-TR" altLang="en-US" sz="2000" dirty="0" err="1"/>
              <a:t>x</a:t>
            </a:r>
            <a:r>
              <a:rPr lang="tr-TR" altLang="en-US" sz="2400" dirty="0" err="1"/>
              <a:t>n</a:t>
            </a:r>
            <a:r>
              <a:rPr lang="tr-TR" altLang="en-US" sz="2400" dirty="0"/>
              <a:t> </a:t>
            </a:r>
            <a:r>
              <a:rPr lang="tr-TR" altLang="en-US" sz="2400" dirty="0" err="1"/>
              <a:t>matrix</a:t>
            </a:r>
            <a:r>
              <a:rPr lang="tr-TR" altLang="en-US" sz="2400" dirty="0"/>
              <a:t>, </a:t>
            </a:r>
            <a:r>
              <a:rPr lang="tr-TR" altLang="en-US" sz="2400" dirty="0" err="1"/>
              <a:t>then</a:t>
            </a:r>
            <a:r>
              <a:rPr lang="tr-TR" altLang="en-US" sz="2400" dirty="0"/>
              <a:t> </a:t>
            </a:r>
            <a:r>
              <a:rPr lang="tr-TR" altLang="en-US" sz="2400" dirty="0" err="1"/>
              <a:t>the</a:t>
            </a:r>
            <a:r>
              <a:rPr lang="tr-TR" altLang="en-US" sz="2400" dirty="0"/>
              <a:t> </a:t>
            </a:r>
            <a:r>
              <a:rPr lang="tr-TR" altLang="en-US" sz="2400" dirty="0" err="1"/>
              <a:t>line</a:t>
            </a:r>
            <a:r>
              <a:rPr lang="tr-TR" altLang="en-US" sz="2400" dirty="0"/>
              <a:t> </a:t>
            </a:r>
            <a:r>
              <a:rPr lang="tr-TR" altLang="en-US" sz="2400" dirty="0" err="1"/>
              <a:t>joining</a:t>
            </a:r>
            <a:r>
              <a:rPr lang="tr-TR" altLang="en-US" sz="2400" dirty="0"/>
              <a:t> (1,1) </a:t>
            </a:r>
            <a:r>
              <a:rPr lang="tr-TR" altLang="en-US" sz="2400" dirty="0" err="1"/>
              <a:t>entry</a:t>
            </a:r>
            <a:r>
              <a:rPr lang="tr-TR" altLang="en-US" sz="2400" dirty="0"/>
              <a:t>, (2,2) </a:t>
            </a:r>
            <a:r>
              <a:rPr lang="tr-TR" altLang="en-US" sz="2400" dirty="0" err="1"/>
              <a:t>entry</a:t>
            </a:r>
            <a:r>
              <a:rPr lang="tr-TR" altLang="en-US" sz="2400" dirty="0"/>
              <a:t>,…,(</a:t>
            </a:r>
            <a:r>
              <a:rPr lang="tr-TR" altLang="en-US" sz="2400" dirty="0" err="1"/>
              <a:t>n,n</a:t>
            </a:r>
            <a:r>
              <a:rPr lang="tr-TR" altLang="en-US" sz="2400" dirty="0"/>
              <a:t>) </a:t>
            </a:r>
            <a:r>
              <a:rPr lang="tr-TR" altLang="en-US" sz="2400" dirty="0" err="1"/>
              <a:t>entry</a:t>
            </a:r>
            <a:r>
              <a:rPr lang="tr-TR" altLang="en-US" sz="2400" dirty="0"/>
              <a:t> is </a:t>
            </a:r>
            <a:r>
              <a:rPr lang="tr-TR" altLang="en-US" sz="2400" dirty="0" err="1"/>
              <a:t>called</a:t>
            </a:r>
            <a:r>
              <a:rPr lang="tr-TR" altLang="en-US" sz="2400" dirty="0"/>
              <a:t> </a:t>
            </a:r>
            <a:r>
              <a:rPr lang="tr-TR" altLang="en-US" sz="2400" dirty="0" err="1"/>
              <a:t>the</a:t>
            </a:r>
            <a:r>
              <a:rPr lang="tr-TR" altLang="en-US" sz="2400" dirty="0"/>
              <a:t> </a:t>
            </a:r>
            <a:r>
              <a:rPr lang="tr-TR" altLang="en-US" sz="2400" dirty="0" err="1"/>
              <a:t>diagonal</a:t>
            </a:r>
            <a:r>
              <a:rPr lang="tr-TR" altLang="en-US" sz="2400" dirty="0"/>
              <a:t> (</a:t>
            </a:r>
            <a:r>
              <a:rPr lang="tr-TR" altLang="en-US" sz="2400" dirty="0" err="1"/>
              <a:t>or</a:t>
            </a:r>
            <a:r>
              <a:rPr lang="tr-TR" altLang="en-US" sz="2400" dirty="0"/>
              <a:t> </a:t>
            </a:r>
            <a:r>
              <a:rPr lang="tr-TR" altLang="en-US" sz="2400" dirty="0" err="1"/>
              <a:t>the</a:t>
            </a:r>
            <a:r>
              <a:rPr lang="tr-TR" altLang="en-US" sz="2400" dirty="0"/>
              <a:t> </a:t>
            </a:r>
            <a:r>
              <a:rPr lang="tr-TR" altLang="en-US" sz="2400" dirty="0" err="1"/>
              <a:t>leading</a:t>
            </a:r>
            <a:r>
              <a:rPr lang="tr-TR" altLang="en-US" sz="2400" dirty="0"/>
              <a:t> </a:t>
            </a:r>
            <a:r>
              <a:rPr lang="tr-TR" altLang="en-US" sz="2400" dirty="0" err="1"/>
              <a:t>diagonal</a:t>
            </a:r>
            <a:r>
              <a:rPr lang="tr-TR" altLang="en-US" sz="2400" dirty="0"/>
              <a:t>) of </a:t>
            </a:r>
            <a:r>
              <a:rPr lang="tr-TR" altLang="en-US" sz="2400" dirty="0" err="1"/>
              <a:t>the</a:t>
            </a:r>
            <a:r>
              <a:rPr lang="tr-TR" altLang="en-US" sz="2400" dirty="0"/>
              <a:t> </a:t>
            </a:r>
            <a:r>
              <a:rPr lang="tr-TR" altLang="en-US" sz="2400" dirty="0" err="1"/>
              <a:t>matrix</a:t>
            </a:r>
            <a:r>
              <a:rPr lang="tr-TR" altLang="en-US" sz="2400" dirty="0"/>
              <a:t>.</a:t>
            </a:r>
          </a:p>
          <a:p>
            <a:pPr eaLnBrk="1" hangingPunct="1">
              <a:lnSpc>
                <a:spcPct val="120000"/>
              </a:lnSpc>
            </a:pPr>
            <a:endParaRPr lang="tr-TR" altLang="en-US" sz="2400" dirty="0"/>
          </a:p>
          <a:p>
            <a:pPr eaLnBrk="1" hangingPunct="1">
              <a:lnSpc>
                <a:spcPct val="120000"/>
              </a:lnSpc>
            </a:pPr>
            <a:r>
              <a:rPr lang="tr-TR" altLang="en-US" sz="2400" b="1" dirty="0"/>
              <a:t>Definition:</a:t>
            </a:r>
            <a:r>
              <a:rPr lang="tr-TR" altLang="en-US" sz="2400" dirty="0"/>
              <a:t> </a:t>
            </a:r>
            <a:r>
              <a:rPr lang="tr-TR" altLang="en-US" sz="2400" dirty="0" err="1"/>
              <a:t>Any</a:t>
            </a:r>
            <a:r>
              <a:rPr lang="tr-TR" altLang="en-US" sz="2400" dirty="0"/>
              <a:t> </a:t>
            </a:r>
            <a:r>
              <a:rPr lang="tr-TR" altLang="en-US" sz="2400" dirty="0" err="1"/>
              <a:t>n</a:t>
            </a:r>
            <a:r>
              <a:rPr lang="tr-TR" altLang="en-US" sz="2000" dirty="0" err="1"/>
              <a:t>x</a:t>
            </a:r>
            <a:r>
              <a:rPr lang="tr-TR" altLang="en-US" sz="2400" dirty="0" err="1"/>
              <a:t>n</a:t>
            </a:r>
            <a:r>
              <a:rPr lang="tr-TR" altLang="en-US" sz="2400" dirty="0"/>
              <a:t> </a:t>
            </a:r>
            <a:r>
              <a:rPr lang="tr-TR" altLang="en-US" sz="2400" dirty="0" err="1"/>
              <a:t>matrix</a:t>
            </a:r>
            <a:r>
              <a:rPr lang="tr-TR" altLang="en-US" sz="2400" dirty="0"/>
              <a:t> D is </a:t>
            </a:r>
            <a:r>
              <a:rPr lang="tr-TR" altLang="en-US" sz="2400" dirty="0" err="1"/>
              <a:t>called</a:t>
            </a:r>
            <a:r>
              <a:rPr lang="tr-TR" altLang="en-US" sz="2400" dirty="0"/>
              <a:t> </a:t>
            </a:r>
            <a:r>
              <a:rPr lang="tr-TR" altLang="en-US" sz="2400" dirty="0" err="1"/>
              <a:t>diagonal</a:t>
            </a:r>
            <a:r>
              <a:rPr lang="tr-TR" altLang="en-US" sz="2400" dirty="0"/>
              <a:t> </a:t>
            </a:r>
            <a:r>
              <a:rPr lang="tr-TR" altLang="en-US" sz="2400" dirty="0" err="1"/>
              <a:t>matrix</a:t>
            </a:r>
            <a:r>
              <a:rPr lang="tr-TR" altLang="en-US" sz="2400" dirty="0"/>
              <a:t> </a:t>
            </a:r>
            <a:r>
              <a:rPr lang="tr-TR" altLang="en-US" sz="2400" dirty="0" err="1"/>
              <a:t>if</a:t>
            </a:r>
            <a:r>
              <a:rPr lang="tr-TR" altLang="en-US" sz="2400" dirty="0"/>
              <a:t> </a:t>
            </a:r>
            <a:r>
              <a:rPr lang="tr-TR" altLang="en-US" sz="2400" dirty="0" err="1"/>
              <a:t>each</a:t>
            </a:r>
            <a:r>
              <a:rPr lang="tr-TR" altLang="en-US" sz="2400" dirty="0"/>
              <a:t> </a:t>
            </a:r>
            <a:r>
              <a:rPr lang="tr-TR" altLang="en-US" sz="2400" dirty="0" err="1"/>
              <a:t>entry</a:t>
            </a:r>
            <a:r>
              <a:rPr lang="tr-TR" altLang="en-US" sz="2400" dirty="0"/>
              <a:t> not on </a:t>
            </a:r>
            <a:r>
              <a:rPr lang="tr-TR" altLang="en-US" sz="2400" dirty="0" err="1"/>
              <a:t>the</a:t>
            </a:r>
            <a:r>
              <a:rPr lang="tr-TR" altLang="en-US" sz="2400" dirty="0"/>
              <a:t> </a:t>
            </a:r>
            <a:r>
              <a:rPr lang="tr-TR" altLang="en-US" sz="2400" dirty="0" err="1"/>
              <a:t>diagonal</a:t>
            </a:r>
            <a:r>
              <a:rPr lang="tr-TR" altLang="en-US" sz="2400" dirty="0"/>
              <a:t> is 0.</a:t>
            </a:r>
          </a:p>
          <a:p>
            <a:pPr eaLnBrk="1" hangingPunct="1">
              <a:lnSpc>
                <a:spcPct val="120000"/>
              </a:lnSpc>
            </a:pPr>
            <a:r>
              <a:rPr lang="tr-TR" altLang="en-US" sz="2400" dirty="0" err="1"/>
              <a:t>For</a:t>
            </a:r>
            <a:r>
              <a:rPr lang="tr-TR" altLang="en-US" sz="2400" dirty="0"/>
              <a:t> </a:t>
            </a:r>
            <a:r>
              <a:rPr lang="tr-TR" altLang="en-US" sz="2400" dirty="0" err="1"/>
              <a:t>example</a:t>
            </a:r>
            <a:r>
              <a:rPr lang="tr-TR" altLang="en-US" sz="2400" dirty="0"/>
              <a:t>, </a:t>
            </a:r>
            <a:endParaRPr lang="en-US" altLang="en-US" sz="2400" dirty="0"/>
          </a:p>
        </p:txBody>
      </p:sp>
      <p:graphicFrame>
        <p:nvGraphicFramePr>
          <p:cNvPr id="35844" name="Object 4">
            <a:extLst>
              <a:ext uri="{FF2B5EF4-FFF2-40B4-BE49-F238E27FC236}">
                <a16:creationId xmlns:a16="http://schemas.microsoft.com/office/drawing/2014/main" id="{3F536705-6EFD-9E49-964B-640A1B2B6A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332337"/>
              </p:ext>
            </p:extLst>
          </p:nvPr>
        </p:nvGraphicFramePr>
        <p:xfrm>
          <a:off x="3704897" y="3395506"/>
          <a:ext cx="3183266" cy="2841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nklem" r:id="rId2" imgW="23990300" imgH="21653500" progId="Equation.3">
                  <p:embed/>
                </p:oleObj>
              </mc:Choice>
              <mc:Fallback>
                <p:oleObj name="Denklem" r:id="rId2" imgW="23990300" imgH="21653500" progId="Equation.3">
                  <p:embed/>
                  <p:pic>
                    <p:nvPicPr>
                      <p:cNvPr id="35844" name="Object 4">
                        <a:extLst>
                          <a:ext uri="{FF2B5EF4-FFF2-40B4-BE49-F238E27FC236}">
                            <a16:creationId xmlns:a16="http://schemas.microsoft.com/office/drawing/2014/main" id="{3F536705-6EFD-9E49-964B-640A1B2B6A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4897" y="3395506"/>
                        <a:ext cx="3183266" cy="28417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010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2">
            <a:extLst>
              <a:ext uri="{FF2B5EF4-FFF2-40B4-BE49-F238E27FC236}">
                <a16:creationId xmlns:a16="http://schemas.microsoft.com/office/drawing/2014/main" id="{04F677A3-AC37-224E-97D4-9D4D57D3D5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261939"/>
            <a:ext cx="8229600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Identity Matrix</a:t>
            </a:r>
          </a:p>
        </p:txBody>
      </p:sp>
      <p:sp>
        <p:nvSpPr>
          <p:cNvPr id="11273" name="Rectangle 3">
            <a:extLst>
              <a:ext uri="{FF2B5EF4-FFF2-40B4-BE49-F238E27FC236}">
                <a16:creationId xmlns:a16="http://schemas.microsoft.com/office/drawing/2014/main" id="{39BE5BFB-468E-7A42-A57A-85B3F9589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8763" y="278130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en-US"/>
          </a:p>
        </p:txBody>
      </p:sp>
      <p:graphicFrame>
        <p:nvGraphicFramePr>
          <p:cNvPr id="39940" name="Object 4">
            <a:extLst>
              <a:ext uri="{FF2B5EF4-FFF2-40B4-BE49-F238E27FC236}">
                <a16:creationId xmlns:a16="http://schemas.microsoft.com/office/drawing/2014/main" id="{B220D28E-C6ED-A74D-A97C-E74A93D39C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83114" y="3860800"/>
          <a:ext cx="1368425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nklem" r:id="rId2" imgW="17259300" imgH="16383000" progId="Equation.3">
                  <p:embed/>
                </p:oleObj>
              </mc:Choice>
              <mc:Fallback>
                <p:oleObj name="Denklem" r:id="rId2" imgW="17259300" imgH="16383000" progId="Equation.3">
                  <p:embed/>
                  <p:pic>
                    <p:nvPicPr>
                      <p:cNvPr id="39940" name="Object 4">
                        <a:extLst>
                          <a:ext uri="{FF2B5EF4-FFF2-40B4-BE49-F238E27FC236}">
                            <a16:creationId xmlns:a16="http://schemas.microsoft.com/office/drawing/2014/main" id="{B220D28E-C6ED-A74D-A97C-E74A93D39C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114" y="3860800"/>
                        <a:ext cx="1368425" cy="1284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Rectangle 5">
            <a:extLst>
              <a:ext uri="{FF2B5EF4-FFF2-40B4-BE49-F238E27FC236}">
                <a16:creationId xmlns:a16="http://schemas.microsoft.com/office/drawing/2014/main" id="{37C5BF02-34C5-EB40-A805-3F76684AE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241" y="830972"/>
            <a:ext cx="11193517" cy="271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tr-TR" altLang="en-US" sz="2400" b="1" dirty="0">
                <a:cs typeface="Times New Roman" panose="02020603050405020304" pitchFamily="18" charset="0"/>
              </a:rPr>
              <a:t>Definition: </a:t>
            </a:r>
            <a:r>
              <a:rPr lang="tr-TR" altLang="en-US" sz="2400" dirty="0" err="1">
                <a:cs typeface="Times New Roman" panose="02020603050405020304" pitchFamily="18" charset="0"/>
              </a:rPr>
              <a:t>Diagonal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matrices</a:t>
            </a:r>
            <a:r>
              <a:rPr lang="tr-TR" altLang="en-US" sz="2400" dirty="0">
                <a:cs typeface="Times New Roman" panose="02020603050405020304" pitchFamily="18" charset="0"/>
              </a:rPr>
              <a:t> in </a:t>
            </a:r>
            <a:r>
              <a:rPr lang="tr-TR" altLang="en-US" sz="2400" dirty="0" err="1">
                <a:cs typeface="Times New Roman" panose="02020603050405020304" pitchFamily="18" charset="0"/>
              </a:rPr>
              <a:t>which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all</a:t>
            </a:r>
            <a:r>
              <a:rPr lang="tr-TR" altLang="en-US" sz="2400" dirty="0">
                <a:cs typeface="Times New Roman" panose="02020603050405020304" pitchFamily="18" charset="0"/>
              </a:rPr>
              <a:t> of </a:t>
            </a:r>
            <a:r>
              <a:rPr lang="tr-TR" altLang="en-US" sz="2400" dirty="0" err="1">
                <a:cs typeface="Times New Roman" panose="02020603050405020304" pitchFamily="18" charset="0"/>
              </a:rPr>
              <a:t>the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elements</a:t>
            </a:r>
            <a:r>
              <a:rPr lang="tr-TR" altLang="en-US" sz="2400" dirty="0">
                <a:cs typeface="Times New Roman" panose="02020603050405020304" pitchFamily="18" charset="0"/>
              </a:rPr>
              <a:t> in </a:t>
            </a:r>
            <a:r>
              <a:rPr lang="tr-TR" altLang="en-US" sz="2400" dirty="0" err="1">
                <a:cs typeface="Times New Roman" panose="02020603050405020304" pitchFamily="18" charset="0"/>
              </a:rPr>
              <a:t>the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diagonal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are</a:t>
            </a:r>
            <a:r>
              <a:rPr lang="tr-TR" altLang="en-US" sz="2400" dirty="0">
                <a:cs typeface="Times New Roman" panose="02020603050405020304" pitchFamily="18" charset="0"/>
              </a:rPr>
              <a:t> of </a:t>
            </a:r>
            <a:r>
              <a:rPr lang="tr-TR" altLang="en-US" sz="2400" dirty="0" err="1">
                <a:cs typeface="Times New Roman" panose="02020603050405020304" pitchFamily="18" charset="0"/>
              </a:rPr>
              <a:t>special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importance</a:t>
            </a:r>
            <a:r>
              <a:rPr lang="tr-TR" altLang="en-US" sz="2400" dirty="0">
                <a:cs typeface="Times New Roman" panose="02020603050405020304" pitchFamily="18" charset="0"/>
              </a:rPr>
              <a:t>. </a:t>
            </a:r>
            <a:r>
              <a:rPr lang="tr-TR" altLang="en-US" sz="2400" dirty="0" err="1">
                <a:cs typeface="Times New Roman" panose="02020603050405020304" pitchFamily="18" charset="0"/>
              </a:rPr>
              <a:t>They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are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called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identity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or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unit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matrices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and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have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their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own</a:t>
            </a:r>
            <a:r>
              <a:rPr lang="tr-TR" altLang="en-US" sz="2400" dirty="0">
                <a:cs typeface="Times New Roman" panose="02020603050405020304" pitchFamily="18" charset="0"/>
              </a:rPr>
              <a:t> name </a:t>
            </a:r>
            <a:r>
              <a:rPr lang="tr-TR" altLang="en-US" sz="2400" dirty="0" err="1">
                <a:cs typeface="Times New Roman" panose="02020603050405020304" pitchFamily="18" charset="0"/>
              </a:rPr>
              <a:t>and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symbol</a:t>
            </a:r>
            <a:r>
              <a:rPr lang="tr-TR" altLang="en-US" sz="2400" dirty="0">
                <a:cs typeface="Times New Roman" panose="02020603050405020304" pitchFamily="18" charset="0"/>
              </a:rPr>
              <a:t> (𝐼).</a:t>
            </a:r>
          </a:p>
          <a:p>
            <a:pPr eaLnBrk="1" hangingPunct="1">
              <a:lnSpc>
                <a:spcPct val="120000"/>
              </a:lnSpc>
            </a:pPr>
            <a:r>
              <a:rPr lang="tr-TR" altLang="en-US" sz="2400" dirty="0" err="1">
                <a:cs typeface="Times New Roman" panose="02020603050405020304" pitchFamily="18" charset="0"/>
              </a:rPr>
              <a:t>Every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order</a:t>
            </a:r>
            <a:r>
              <a:rPr lang="tr-TR" altLang="en-US" sz="2400" dirty="0">
                <a:cs typeface="Times New Roman" panose="02020603050405020304" pitchFamily="18" charset="0"/>
              </a:rPr>
              <a:t> of </a:t>
            </a:r>
            <a:r>
              <a:rPr lang="tr-TR" altLang="en-US" sz="2400" dirty="0" err="1">
                <a:cs typeface="Times New Roman" panose="02020603050405020304" pitchFamily="18" charset="0"/>
              </a:rPr>
              <a:t>square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matrix</a:t>
            </a:r>
            <a:r>
              <a:rPr lang="tr-TR" altLang="en-US" sz="2400" dirty="0">
                <a:cs typeface="Times New Roman" panose="02020603050405020304" pitchFamily="18" charset="0"/>
              </a:rPr>
              <a:t> has </a:t>
            </a:r>
            <a:r>
              <a:rPr lang="tr-TR" altLang="en-US" sz="2400" dirty="0" err="1">
                <a:cs typeface="Times New Roman" panose="02020603050405020304" pitchFamily="18" charset="0"/>
              </a:rPr>
              <a:t>its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own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identity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matrix</a:t>
            </a:r>
            <a:r>
              <a:rPr lang="tr-TR" altLang="en-US" sz="2400" dirty="0">
                <a:cs typeface="Times New Roman" panose="02020603050405020304" pitchFamily="18" charset="0"/>
              </a:rPr>
              <a:t>, </a:t>
            </a:r>
            <a:r>
              <a:rPr lang="tr-TR" altLang="en-US" sz="2400" dirty="0" err="1">
                <a:cs typeface="Times New Roman" panose="02020603050405020304" pitchFamily="18" charset="0"/>
              </a:rPr>
              <a:t>three</a:t>
            </a:r>
            <a:r>
              <a:rPr lang="tr-TR" altLang="en-US" sz="2400" dirty="0">
                <a:cs typeface="Times New Roman" panose="02020603050405020304" pitchFamily="18" charset="0"/>
              </a:rPr>
              <a:t> of </a:t>
            </a:r>
            <a:r>
              <a:rPr lang="tr-TR" altLang="en-US" sz="2400" dirty="0" err="1">
                <a:cs typeface="Times New Roman" panose="02020603050405020304" pitchFamily="18" charset="0"/>
              </a:rPr>
              <a:t>which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are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shown</a:t>
            </a:r>
            <a:r>
              <a:rPr lang="tr-TR" altLang="en-US" sz="2400" dirty="0"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cs typeface="Times New Roman" panose="02020603050405020304" pitchFamily="18" charset="0"/>
              </a:rPr>
              <a:t>opposite</a:t>
            </a:r>
            <a:r>
              <a:rPr lang="tr-TR" altLang="en-US" sz="2400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Square matrix with 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ones </a:t>
            </a:r>
            <a:r>
              <a:rPr lang="en-US" altLang="en-US" sz="2400" dirty="0">
                <a:cs typeface="Times New Roman" panose="02020603050405020304" pitchFamily="18" charset="0"/>
              </a:rPr>
              <a:t>on the diagonal and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zeros</a:t>
            </a:r>
            <a:r>
              <a:rPr lang="en-US" altLang="en-US" sz="2400" dirty="0">
                <a:cs typeface="Times New Roman" panose="02020603050405020304" pitchFamily="18" charset="0"/>
              </a:rPr>
              <a:t> elsewhere.</a:t>
            </a:r>
            <a:endParaRPr lang="en-US" altLang="en-US" sz="2400" dirty="0"/>
          </a:p>
        </p:txBody>
      </p:sp>
      <p:graphicFrame>
        <p:nvGraphicFramePr>
          <p:cNvPr id="39943" name="Object 7">
            <a:extLst>
              <a:ext uri="{FF2B5EF4-FFF2-40B4-BE49-F238E27FC236}">
                <a16:creationId xmlns:a16="http://schemas.microsoft.com/office/drawing/2014/main" id="{683E5691-46DC-EB40-B8D3-9B523747CC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32625" y="3541714"/>
          <a:ext cx="1625600" cy="165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nklem" r:id="rId4" imgW="20485100" imgH="21069300" progId="Equation.3">
                  <p:embed/>
                </p:oleObj>
              </mc:Choice>
              <mc:Fallback>
                <p:oleObj name="Denklem" r:id="rId4" imgW="20485100" imgH="21069300" progId="Equation.3">
                  <p:embed/>
                  <p:pic>
                    <p:nvPicPr>
                      <p:cNvPr id="39943" name="Object 7">
                        <a:extLst>
                          <a:ext uri="{FF2B5EF4-FFF2-40B4-BE49-F238E27FC236}">
                            <a16:creationId xmlns:a16="http://schemas.microsoft.com/office/drawing/2014/main" id="{683E5691-46DC-EB40-B8D3-9B523747CC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5" y="3541714"/>
                        <a:ext cx="1625600" cy="1652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" name="Object 8">
            <a:extLst>
              <a:ext uri="{FF2B5EF4-FFF2-40B4-BE49-F238E27FC236}">
                <a16:creationId xmlns:a16="http://schemas.microsoft.com/office/drawing/2014/main" id="{F0E00831-D962-304B-9C70-350A556DFD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95551" y="4076700"/>
          <a:ext cx="11525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nklem" r:id="rId6" imgW="14338300" imgH="10528300" progId="Equation.3">
                  <p:embed/>
                </p:oleObj>
              </mc:Choice>
              <mc:Fallback>
                <p:oleObj name="Denklem" r:id="rId6" imgW="14338300" imgH="10528300" progId="Equation.3">
                  <p:embed/>
                  <p:pic>
                    <p:nvPicPr>
                      <p:cNvPr id="39944" name="Object 8">
                        <a:extLst>
                          <a:ext uri="{FF2B5EF4-FFF2-40B4-BE49-F238E27FC236}">
                            <a16:creationId xmlns:a16="http://schemas.microsoft.com/office/drawing/2014/main" id="{F0E00831-D962-304B-9C70-350A556DFD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1" y="4076700"/>
                        <a:ext cx="115252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6" name="Text Box 10">
            <a:extLst>
              <a:ext uri="{FF2B5EF4-FFF2-40B4-BE49-F238E27FC236}">
                <a16:creationId xmlns:a16="http://schemas.microsoft.com/office/drawing/2014/main" id="{67540D80-334D-F243-9623-3F417EA7A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5338763"/>
            <a:ext cx="75389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en-US" sz="2400" dirty="0" err="1"/>
              <a:t>It</a:t>
            </a:r>
            <a:r>
              <a:rPr lang="tr-TR" altLang="en-US" sz="2400" dirty="0"/>
              <a:t> can be </a:t>
            </a:r>
            <a:r>
              <a:rPr lang="tr-TR" altLang="en-US" sz="2400" dirty="0" err="1"/>
              <a:t>easily</a:t>
            </a:r>
            <a:r>
              <a:rPr lang="tr-TR" altLang="en-US" sz="2400" dirty="0"/>
              <a:t> </a:t>
            </a:r>
            <a:r>
              <a:rPr lang="tr-TR" altLang="en-US" sz="2400" dirty="0" err="1"/>
              <a:t>proved</a:t>
            </a:r>
            <a:r>
              <a:rPr lang="tr-TR" altLang="en-US" sz="2400" dirty="0"/>
              <a:t> </a:t>
            </a:r>
            <a:r>
              <a:rPr lang="tr-TR" altLang="en-US" sz="2400" dirty="0" err="1"/>
              <a:t>that</a:t>
            </a:r>
            <a:r>
              <a:rPr lang="tr-TR" altLang="en-US" sz="2400" dirty="0"/>
              <a:t> </a:t>
            </a:r>
            <a:r>
              <a:rPr lang="tr-TR" altLang="en-US" sz="2400" dirty="0" err="1"/>
              <a:t>if</a:t>
            </a:r>
            <a:r>
              <a:rPr lang="tr-TR" altLang="en-US" sz="2400" dirty="0"/>
              <a:t> A is an </a:t>
            </a:r>
            <a:r>
              <a:rPr lang="tr-TR" altLang="en-US" sz="2400" dirty="0" err="1"/>
              <a:t>mxn</a:t>
            </a:r>
            <a:r>
              <a:rPr lang="tr-TR" altLang="en-US" sz="2400" dirty="0"/>
              <a:t> </a:t>
            </a:r>
            <a:r>
              <a:rPr lang="tr-TR" altLang="en-US" sz="2400" dirty="0" err="1"/>
              <a:t>matrix</a:t>
            </a:r>
            <a:r>
              <a:rPr lang="tr-TR" altLang="en-US" sz="2400" dirty="0"/>
              <a:t>, </a:t>
            </a:r>
            <a:r>
              <a:rPr lang="tr-TR" altLang="en-US" sz="2400" dirty="0" err="1"/>
              <a:t>then</a:t>
            </a:r>
            <a:r>
              <a:rPr lang="tr-TR" altLang="en-US" sz="2400" dirty="0"/>
              <a:t> </a:t>
            </a:r>
          </a:p>
        </p:txBody>
      </p:sp>
      <p:graphicFrame>
        <p:nvGraphicFramePr>
          <p:cNvPr id="39947" name="Object 11">
            <a:extLst>
              <a:ext uri="{FF2B5EF4-FFF2-40B4-BE49-F238E27FC236}">
                <a16:creationId xmlns:a16="http://schemas.microsoft.com/office/drawing/2014/main" id="{2DE64441-A345-E346-A6DA-7192C59B61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1" y="5840414"/>
          <a:ext cx="24479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nklem" r:id="rId8" imgW="21069300" imgH="5270500" progId="Equation.3">
                  <p:embed/>
                </p:oleObj>
              </mc:Choice>
              <mc:Fallback>
                <p:oleObj name="Denklem" r:id="rId8" imgW="21069300" imgH="5270500" progId="Equation.3">
                  <p:embed/>
                  <p:pic>
                    <p:nvPicPr>
                      <p:cNvPr id="39947" name="Object 11">
                        <a:extLst>
                          <a:ext uri="{FF2B5EF4-FFF2-40B4-BE49-F238E27FC236}">
                            <a16:creationId xmlns:a16="http://schemas.microsoft.com/office/drawing/2014/main" id="{2DE64441-A345-E346-A6DA-7192C59B61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1" y="5840414"/>
                        <a:ext cx="244792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404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15D64DF-14DD-C447-BCD6-6EDB8924B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15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568B4DC-4C8E-7947-9B03-DE88B947B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7985" y="485845"/>
            <a:ext cx="65141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GB" altLang="en-US" sz="3200" b="1" dirty="0"/>
              <a:t>The UNIT or IDENTITY MATRIX </a:t>
            </a:r>
            <a:r>
              <a:rPr lang="en-GB" altLang="en-US" sz="4000" b="1" dirty="0"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826337E3-380D-F44B-9D1B-C260E1A0F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4" y="1341438"/>
            <a:ext cx="75961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GB" altLang="en-US" sz="2800" b="1">
                <a:solidFill>
                  <a:srgbClr val="FF0000"/>
                </a:solidFill>
              </a:rPr>
              <a:t>A VERY IMPORTANT MATRIX. (Later work!)</a:t>
            </a:r>
          </a:p>
        </p:txBody>
      </p:sp>
      <p:graphicFrame>
        <p:nvGraphicFramePr>
          <p:cNvPr id="16389" name="Object 5">
            <a:extLst>
              <a:ext uri="{FF2B5EF4-FFF2-40B4-BE49-F238E27FC236}">
                <a16:creationId xmlns:a16="http://schemas.microsoft.com/office/drawing/2014/main" id="{6CE8BA3E-0F00-E24E-AC5A-1BE2B17AC4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6358" y="2276475"/>
          <a:ext cx="12033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112500" imgH="10528300" progId="Equation.DSMT4">
                  <p:embed/>
                </p:oleObj>
              </mc:Choice>
              <mc:Fallback>
                <p:oleObj name="Equation" r:id="rId2" imgW="11112500" imgH="10528300" progId="Equation.DSMT4">
                  <p:embed/>
                  <p:pic>
                    <p:nvPicPr>
                      <p:cNvPr id="16389" name="Object 5">
                        <a:extLst>
                          <a:ext uri="{FF2B5EF4-FFF2-40B4-BE49-F238E27FC236}">
                            <a16:creationId xmlns:a16="http://schemas.microsoft.com/office/drawing/2014/main" id="{6CE8BA3E-0F00-E24E-AC5A-1BE2B17AC4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6358" y="2276475"/>
                        <a:ext cx="120332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 Box 7">
            <a:extLst>
              <a:ext uri="{FF2B5EF4-FFF2-40B4-BE49-F238E27FC236}">
                <a16:creationId xmlns:a16="http://schemas.microsoft.com/office/drawing/2014/main" id="{B7A255A0-1AA2-D540-90EF-A54B0EBF8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3789364"/>
            <a:ext cx="82089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dirty="0"/>
              <a:t>This is denoted by the letter </a:t>
            </a:r>
            <a:r>
              <a:rPr lang="en-GB" altLang="en-US" sz="2400" b="1" dirty="0">
                <a:latin typeface="Times New Roman" panose="02020603050405020304" pitchFamily="18" charset="0"/>
              </a:rPr>
              <a:t>I</a:t>
            </a:r>
            <a:r>
              <a:rPr lang="en-GB" altLang="en-US" sz="2400" b="1" dirty="0"/>
              <a:t> </a:t>
            </a:r>
            <a:r>
              <a:rPr lang="en-GB" altLang="en-US" sz="2400" dirty="0"/>
              <a:t>and has zero entries except for 1’s on the diagonal.</a:t>
            </a:r>
          </a:p>
        </p:txBody>
      </p:sp>
      <p:sp>
        <p:nvSpPr>
          <p:cNvPr id="16392" name="Text Box 8">
            <a:extLst>
              <a:ext uri="{FF2B5EF4-FFF2-40B4-BE49-F238E27FC236}">
                <a16:creationId xmlns:a16="http://schemas.microsoft.com/office/drawing/2014/main" id="{D0FFCD5F-AC7C-3345-ABF8-8F58AFF15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5300664"/>
            <a:ext cx="8496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/>
              <a:t>MULTIPLYING by the IDENTITY Matrix will create the </a:t>
            </a:r>
            <a:r>
              <a:rPr lang="en-GB" altLang="en-US" sz="2400">
                <a:solidFill>
                  <a:srgbClr val="FF0000"/>
                </a:solidFill>
              </a:rPr>
              <a:t>SAME MATRIX</a:t>
            </a:r>
            <a:r>
              <a:rPr lang="en-GB" altLang="en-US" sz="2400"/>
              <a:t>. In a similar way to Multiplying a number by 1</a:t>
            </a:r>
          </a:p>
        </p:txBody>
      </p:sp>
      <p:sp>
        <p:nvSpPr>
          <p:cNvPr id="16394" name="Rectangle 10">
            <a:extLst>
              <a:ext uri="{FF2B5EF4-FFF2-40B4-BE49-F238E27FC236}">
                <a16:creationId xmlns:a16="http://schemas.microsoft.com/office/drawing/2014/main" id="{06863E65-98DE-BD44-87C9-3FFFC60CB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8871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393" name="Object 9">
            <a:extLst>
              <a:ext uri="{FF2B5EF4-FFF2-40B4-BE49-F238E27FC236}">
                <a16:creationId xmlns:a16="http://schemas.microsoft.com/office/drawing/2014/main" id="{F4358F4B-FBDA-874F-8ADF-E68BA35393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2038" y="2060576"/>
          <a:ext cx="1541462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090900" imgH="16383000" progId="Equation.DSMT4">
                  <p:embed/>
                </p:oleObj>
              </mc:Choice>
              <mc:Fallback>
                <p:oleObj name="Equation" r:id="rId4" imgW="16090900" imgH="16383000" progId="Equation.DSMT4">
                  <p:embed/>
                  <p:pic>
                    <p:nvPicPr>
                      <p:cNvPr id="16393" name="Object 9">
                        <a:extLst>
                          <a:ext uri="{FF2B5EF4-FFF2-40B4-BE49-F238E27FC236}">
                            <a16:creationId xmlns:a16="http://schemas.microsoft.com/office/drawing/2014/main" id="{F4358F4B-FBDA-874F-8ADF-E68BA35393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038" y="2060576"/>
                        <a:ext cx="1541462" cy="158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5" name="Rectangle 11">
            <a:extLst>
              <a:ext uri="{FF2B5EF4-FFF2-40B4-BE49-F238E27FC236}">
                <a16:creationId xmlns:a16="http://schemas.microsoft.com/office/drawing/2014/main" id="{8094B5C4-64BF-C64B-A868-AA644A1DD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5" y="2174876"/>
            <a:ext cx="3600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altLang="en-US" sz="2000"/>
              <a:t>These are always </a:t>
            </a:r>
            <a:r>
              <a:rPr lang="en-GB" altLang="en-US" sz="2000" b="1">
                <a:solidFill>
                  <a:srgbClr val="FF0000"/>
                </a:solidFill>
              </a:rPr>
              <a:t>SQUARE MATRICES</a:t>
            </a:r>
            <a:r>
              <a:rPr lang="en-GB" altLang="en-US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758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91" grpId="0"/>
      <p:bldP spid="1639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98EF3A-2B9B-1343-9A33-F63D5EFF6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6200"/>
            <a:ext cx="9144000" cy="6629400"/>
          </a:xfrm>
          <a:prstGeom prst="rect">
            <a:avLst/>
          </a:prstGeom>
        </p:spPr>
      </p:pic>
      <p:grpSp>
        <p:nvGrpSpPr>
          <p:cNvPr id="12296" name="Group 8">
            <a:extLst>
              <a:ext uri="{FF2B5EF4-FFF2-40B4-BE49-F238E27FC236}">
                <a16:creationId xmlns:a16="http://schemas.microsoft.com/office/drawing/2014/main" id="{56A98A30-28DE-6242-B8E7-AF4F3F8CF8BC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343400"/>
            <a:ext cx="8534400" cy="1981200"/>
            <a:chOff x="192" y="2016"/>
            <a:chExt cx="5376" cy="1248"/>
          </a:xfrm>
        </p:grpSpPr>
        <p:sp>
          <p:nvSpPr>
            <p:cNvPr id="6155" name="Oval 6">
              <a:extLst>
                <a:ext uri="{FF2B5EF4-FFF2-40B4-BE49-F238E27FC236}">
                  <a16:creationId xmlns:a16="http://schemas.microsoft.com/office/drawing/2014/main" id="{32F061BF-58F4-D844-ACEC-520E97D2A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016"/>
              <a:ext cx="5328" cy="1248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rgbClr val="800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156" name="WordArt 4">
              <a:extLst>
                <a:ext uri="{FF2B5EF4-FFF2-40B4-BE49-F238E27FC236}">
                  <a16:creationId xmlns:a16="http://schemas.microsoft.com/office/drawing/2014/main" id="{C3651872-523C-3B4C-A413-E267CC59F18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88" y="2208"/>
              <a:ext cx="239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9900CC"/>
                      </a:gs>
                      <a:gs pos="50000">
                        <a:srgbClr val="47005E"/>
                      </a:gs>
                      <a:gs pos="100000">
                        <a:srgbClr val="9900CC"/>
                      </a:gs>
                    </a:gsLst>
                    <a:lin ang="18900000" scaled="1"/>
                  </a:gradFill>
                  <a:latin typeface="Arial Black" panose="020B0604020202020204" pitchFamily="34" charset="0"/>
                  <a:cs typeface="Arial Black" panose="020B0604020202020204" pitchFamily="34" charset="0"/>
                </a:rPr>
                <a:t>identity matrix</a:t>
              </a:r>
            </a:p>
          </p:txBody>
        </p:sp>
        <p:sp>
          <p:nvSpPr>
            <p:cNvPr id="6157" name="Text Box 5">
              <a:extLst>
                <a:ext uri="{FF2B5EF4-FFF2-40B4-BE49-F238E27FC236}">
                  <a16:creationId xmlns:a16="http://schemas.microsoft.com/office/drawing/2014/main" id="{DB261840-7A30-AC4D-9EF6-CD2671204C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592"/>
              <a:ext cx="532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990099"/>
                  </a:solidFill>
                  <a:latin typeface="Arial Black" panose="020B0604020202020204" pitchFamily="34" charset="0"/>
                </a:rPr>
                <a:t>an </a:t>
              </a:r>
              <a:r>
                <a:rPr lang="en-US" altLang="en-US" sz="2400" i="1">
                  <a:solidFill>
                    <a:srgbClr val="990099"/>
                  </a:solidFill>
                  <a:latin typeface="Arial Black" panose="020B0604020202020204" pitchFamily="34" charset="0"/>
                </a:rPr>
                <a:t>n</a:t>
              </a:r>
              <a:r>
                <a:rPr lang="en-US" altLang="en-US" sz="2400">
                  <a:solidFill>
                    <a:srgbClr val="990099"/>
                  </a:solidFill>
                  <a:latin typeface="Arial Black" panose="020B0604020202020204" pitchFamily="34" charset="0"/>
                </a:rPr>
                <a:t> </a:t>
              </a:r>
              <a:r>
                <a:rPr lang="en-US" altLang="en-US" sz="2400">
                  <a:solidFill>
                    <a:srgbClr val="990099"/>
                  </a:solidFill>
                  <a:latin typeface="Arial Black" panose="020B0604020202020204" pitchFamily="34" charset="0"/>
                  <a:sym typeface="Symbol" pitchFamily="2" charset="2"/>
                </a:rPr>
                <a:t></a:t>
              </a:r>
              <a:r>
                <a:rPr lang="en-US" altLang="en-US" sz="2400">
                  <a:solidFill>
                    <a:srgbClr val="990099"/>
                  </a:solidFill>
                  <a:latin typeface="Arial Black" panose="020B0604020202020204" pitchFamily="34" charset="0"/>
                  <a:sym typeface="WP MathA" pitchFamily="2" charset="2"/>
                </a:rPr>
                <a:t> </a:t>
              </a:r>
              <a:r>
                <a:rPr lang="en-US" altLang="en-US" sz="2400" i="1">
                  <a:solidFill>
                    <a:srgbClr val="990099"/>
                  </a:solidFill>
                  <a:latin typeface="Arial Black" panose="020B0604020202020204" pitchFamily="34" charset="0"/>
                  <a:sym typeface="WP MathA" pitchFamily="2" charset="2"/>
                </a:rPr>
                <a:t>n</a:t>
              </a:r>
              <a:r>
                <a:rPr lang="en-US" altLang="en-US" sz="2400">
                  <a:solidFill>
                    <a:srgbClr val="990099"/>
                  </a:solidFill>
                  <a:latin typeface="Arial Black" panose="020B0604020202020204" pitchFamily="34" charset="0"/>
                  <a:sym typeface="WP MathA" pitchFamily="2" charset="2"/>
                </a:rPr>
                <a:t> matrix with ones on the main diagonal and zeros elsewhere</a:t>
              </a:r>
              <a:endParaRPr lang="en-US" altLang="en-US" sz="2400">
                <a:solidFill>
                  <a:srgbClr val="990099"/>
                </a:solidFill>
                <a:latin typeface="Arial Black" panose="020B0604020202020204" pitchFamily="34" charset="0"/>
              </a:endParaRPr>
            </a:p>
          </p:txBody>
        </p:sp>
      </p:grpSp>
      <p:graphicFrame>
        <p:nvGraphicFramePr>
          <p:cNvPr id="12295" name="Object 7">
            <a:extLst>
              <a:ext uri="{FF2B5EF4-FFF2-40B4-BE49-F238E27FC236}">
                <a16:creationId xmlns:a16="http://schemas.microsoft.com/office/drawing/2014/main" id="{E2263A32-87A2-754C-AE7E-3445821271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838201"/>
          <a:ext cx="3810000" cy="280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237700" imgH="16383000" progId="Equation.3">
                  <p:embed/>
                </p:oleObj>
              </mc:Choice>
              <mc:Fallback>
                <p:oleObj name="Equation" r:id="rId3" imgW="22237700" imgH="16383000" progId="Equation.3">
                  <p:embed/>
                  <p:pic>
                    <p:nvPicPr>
                      <p:cNvPr id="12295" name="Object 7">
                        <a:extLst>
                          <a:ext uri="{FF2B5EF4-FFF2-40B4-BE49-F238E27FC236}">
                            <a16:creationId xmlns:a16="http://schemas.microsoft.com/office/drawing/2014/main" id="{E2263A32-87A2-754C-AE7E-3445821271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838201"/>
                        <a:ext cx="3810000" cy="280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7" name="Text Box 9">
            <a:extLst>
              <a:ext uri="{FF2B5EF4-FFF2-40B4-BE49-F238E27FC236}">
                <a16:creationId xmlns:a16="http://schemas.microsoft.com/office/drawing/2014/main" id="{75ED65E5-9BEC-4546-9E81-07696DFA6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33400"/>
            <a:ext cx="533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990099"/>
                </a:solidFill>
              </a:rPr>
              <a:t>What is </a:t>
            </a:r>
            <a:r>
              <a:rPr lang="en-US" altLang="en-US" i="1">
                <a:solidFill>
                  <a:srgbClr val="990099"/>
                </a:solidFill>
              </a:rPr>
              <a:t>AI</a:t>
            </a:r>
            <a:r>
              <a:rPr lang="en-US" altLang="en-US">
                <a:solidFill>
                  <a:srgbClr val="990099"/>
                </a:solidFill>
              </a:rPr>
              <a:t>?</a:t>
            </a:r>
          </a:p>
        </p:txBody>
      </p:sp>
      <p:sp>
        <p:nvSpPr>
          <p:cNvPr id="12298" name="Text Box 10">
            <a:extLst>
              <a:ext uri="{FF2B5EF4-FFF2-40B4-BE49-F238E27FC236}">
                <a16:creationId xmlns:a16="http://schemas.microsoft.com/office/drawing/2014/main" id="{3E5AB752-B121-EA49-8378-AACFDB43E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362200"/>
            <a:ext cx="533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990099"/>
                </a:solidFill>
              </a:rPr>
              <a:t>What is </a:t>
            </a:r>
            <a:r>
              <a:rPr lang="en-US" altLang="en-US" i="1" dirty="0">
                <a:solidFill>
                  <a:srgbClr val="990099"/>
                </a:solidFill>
              </a:rPr>
              <a:t>IA</a:t>
            </a:r>
            <a:r>
              <a:rPr lang="en-US" altLang="en-US" dirty="0">
                <a:solidFill>
                  <a:srgbClr val="990099"/>
                </a:solidFill>
              </a:rPr>
              <a:t>?</a:t>
            </a:r>
          </a:p>
        </p:txBody>
      </p:sp>
      <p:graphicFrame>
        <p:nvGraphicFramePr>
          <p:cNvPr id="12299" name="Object 11">
            <a:extLst>
              <a:ext uri="{FF2B5EF4-FFF2-40B4-BE49-F238E27FC236}">
                <a16:creationId xmlns:a16="http://schemas.microsoft.com/office/drawing/2014/main" id="{C9EBAEAB-37BF-5A44-9529-FE3AC4969D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3048000"/>
          <a:ext cx="2209800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282400" imgH="16383000" progId="Equation.3">
                  <p:embed/>
                </p:oleObj>
              </mc:Choice>
              <mc:Fallback>
                <p:oleObj name="Equation" r:id="rId5" imgW="24282400" imgH="16383000" progId="Equation.3">
                  <p:embed/>
                  <p:pic>
                    <p:nvPicPr>
                      <p:cNvPr id="12299" name="Object 11">
                        <a:extLst>
                          <a:ext uri="{FF2B5EF4-FFF2-40B4-BE49-F238E27FC236}">
                            <a16:creationId xmlns:a16="http://schemas.microsoft.com/office/drawing/2014/main" id="{C9EBAEAB-37BF-5A44-9529-FE3AC4969D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048000"/>
                        <a:ext cx="2209800" cy="149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12">
            <a:extLst>
              <a:ext uri="{FF2B5EF4-FFF2-40B4-BE49-F238E27FC236}">
                <a16:creationId xmlns:a16="http://schemas.microsoft.com/office/drawing/2014/main" id="{1621B249-CC3C-D04F-BC1D-40028E2FC5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01000" y="2590800"/>
          <a:ext cx="2667000" cy="196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237700" imgH="16383000" progId="Equation.3">
                  <p:embed/>
                </p:oleObj>
              </mc:Choice>
              <mc:Fallback>
                <p:oleObj name="Equation" r:id="rId3" imgW="22237700" imgH="16383000" progId="Equation.3">
                  <p:embed/>
                  <p:pic>
                    <p:nvPicPr>
                      <p:cNvPr id="12300" name="Object 12">
                        <a:extLst>
                          <a:ext uri="{FF2B5EF4-FFF2-40B4-BE49-F238E27FC236}">
                            <a16:creationId xmlns:a16="http://schemas.microsoft.com/office/drawing/2014/main" id="{1621B249-CC3C-D04F-BC1D-40028E2FC5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2590800"/>
                        <a:ext cx="2667000" cy="196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2" name="Object 14">
            <a:extLst>
              <a:ext uri="{FF2B5EF4-FFF2-40B4-BE49-F238E27FC236}">
                <a16:creationId xmlns:a16="http://schemas.microsoft.com/office/drawing/2014/main" id="{435B7A07-66B3-9044-BFD0-B1C56AA785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9200" y="228600"/>
          <a:ext cx="2209800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282400" imgH="16383000" progId="Equation.3">
                  <p:embed/>
                </p:oleObj>
              </mc:Choice>
              <mc:Fallback>
                <p:oleObj name="Equation" r:id="rId7" imgW="24282400" imgH="16383000" progId="Equation.3">
                  <p:embed/>
                  <p:pic>
                    <p:nvPicPr>
                      <p:cNvPr id="12302" name="Object 14">
                        <a:extLst>
                          <a:ext uri="{FF2B5EF4-FFF2-40B4-BE49-F238E27FC236}">
                            <a16:creationId xmlns:a16="http://schemas.microsoft.com/office/drawing/2014/main" id="{435B7A07-66B3-9044-BFD0-B1C56AA785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28600"/>
                        <a:ext cx="2209800" cy="149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3" name="Object 15">
            <a:extLst>
              <a:ext uri="{FF2B5EF4-FFF2-40B4-BE49-F238E27FC236}">
                <a16:creationId xmlns:a16="http://schemas.microsoft.com/office/drawing/2014/main" id="{8D9EB478-75B7-5E48-ABF9-22AC7FEFCA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2057400"/>
          <a:ext cx="2209800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282400" imgH="16383000" progId="Equation.3">
                  <p:embed/>
                </p:oleObj>
              </mc:Choice>
              <mc:Fallback>
                <p:oleObj name="Equation" r:id="rId9" imgW="24282400" imgH="16383000" progId="Equation.3">
                  <p:embed/>
                  <p:pic>
                    <p:nvPicPr>
                      <p:cNvPr id="12303" name="Object 15">
                        <a:extLst>
                          <a:ext uri="{FF2B5EF4-FFF2-40B4-BE49-F238E27FC236}">
                            <a16:creationId xmlns:a16="http://schemas.microsoft.com/office/drawing/2014/main" id="{8D9EB478-75B7-5E48-ABF9-22AC7FEFCA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057400"/>
                        <a:ext cx="2209800" cy="149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4" name="Text Box 16">
            <a:extLst>
              <a:ext uri="{FF2B5EF4-FFF2-40B4-BE49-F238E27FC236}">
                <a16:creationId xmlns:a16="http://schemas.microsoft.com/office/drawing/2014/main" id="{365F70C2-54D1-6A4B-9ECB-A013A26A7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04800"/>
            <a:ext cx="2895600" cy="1569660"/>
          </a:xfrm>
          <a:prstGeom prst="rect">
            <a:avLst/>
          </a:prstGeom>
          <a:solidFill>
            <a:srgbClr val="99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Multiplying a matrix by the identity gives the matrix back again.</a:t>
            </a:r>
          </a:p>
        </p:txBody>
      </p:sp>
    </p:spTree>
    <p:extLst>
      <p:ext uri="{BB962C8B-B14F-4D97-AF65-F5344CB8AC3E}">
        <p14:creationId xmlns:p14="http://schemas.microsoft.com/office/powerpoint/2010/main" val="5475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autoUpdateAnimBg="0"/>
      <p:bldP spid="12298" grpId="0" autoUpdateAnimBg="0"/>
      <p:bldP spid="12304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41203CC-6437-BB41-82F1-602109C6388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-131215"/>
            <a:ext cx="8229600" cy="711200"/>
          </a:xfrm>
        </p:spPr>
        <p:txBody>
          <a:bodyPr anchor="b"/>
          <a:lstStyle/>
          <a:p>
            <a:pPr eaLnBrk="1" hangingPunct="1"/>
            <a:r>
              <a:rPr lang="en-US" altLang="en-US" sz="4000" dirty="0"/>
              <a:t>Triangular Matrices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2531A99-E20B-394A-B1B4-FEB0359B1BF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0772" y="469623"/>
            <a:ext cx="11130455" cy="3313921"/>
          </a:xfr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None/>
            </a:pPr>
            <a:r>
              <a:rPr lang="en-US" altLang="en-US" sz="2400" dirty="0"/>
              <a:t>Triangular matrices come in two types:</a:t>
            </a:r>
          </a:p>
          <a:p>
            <a:pPr>
              <a:lnSpc>
                <a:spcPct val="130000"/>
              </a:lnSpc>
              <a:buNone/>
            </a:pPr>
            <a:r>
              <a:rPr lang="en-US" altLang="en-US" sz="2400" dirty="0"/>
              <a:t>1. An upper triangular matrix is a square matrix in which all elements below the leading diagonal are zeros.</a:t>
            </a:r>
          </a:p>
          <a:p>
            <a:pPr>
              <a:lnSpc>
                <a:spcPct val="130000"/>
              </a:lnSpc>
              <a:buNone/>
            </a:pPr>
            <a:r>
              <a:rPr lang="en-US" altLang="en-US" sz="2400" dirty="0"/>
              <a:t>2. A lower triangular matrix is a square matrix in which all elements above the leading diagonal are zeros.</a:t>
            </a:r>
          </a:p>
          <a:p>
            <a:pPr>
              <a:lnSpc>
                <a:spcPct val="130000"/>
              </a:lnSpc>
              <a:buNone/>
            </a:pPr>
            <a:r>
              <a:rPr lang="en-US" altLang="en-US" sz="2400" dirty="0"/>
              <a:t>Examples of triangular matrices are shown.</a:t>
            </a: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71B186-08E8-CF48-A075-E249B38E7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443" y="3783544"/>
            <a:ext cx="8492357" cy="256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4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96442922-59DD-4547-94B0-7DA5B2BE6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Mrs. S Richards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69131F03-BDFB-5442-A7C5-CEE0155D8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862" y="152401"/>
            <a:ext cx="11271738" cy="6553175"/>
          </a:xfrm>
          <a:prstGeom prst="rect">
            <a:avLst/>
          </a:prstGeom>
          <a:solidFill>
            <a:srgbClr val="FFFFFF"/>
          </a:solidFill>
          <a:ln w="76200" cmpd="tri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3600" dirty="0"/>
              <a:t>Using matrices to model practical situations</a:t>
            </a:r>
          </a:p>
          <a:p>
            <a:r>
              <a:rPr lang="en-US" altLang="en-US" dirty="0"/>
              <a:t>A </a:t>
            </a:r>
            <a:r>
              <a:rPr lang="en-US" altLang="en-US" dirty="0">
                <a:solidFill>
                  <a:srgbClr val="FF0000"/>
                </a:solidFill>
              </a:rPr>
              <a:t>network </a:t>
            </a:r>
            <a:r>
              <a:rPr lang="en-US" altLang="en-US" dirty="0"/>
              <a:t>diagram of points (vertices) joined by lines (edges). </a:t>
            </a:r>
          </a:p>
          <a:p>
            <a:r>
              <a:rPr lang="en-GB" altLang="en-US" sz="2000" dirty="0"/>
              <a:t>The network diagram drawn shows the ways to travel between three towns, A,B and C.</a:t>
            </a:r>
          </a:p>
          <a:p>
            <a:r>
              <a:rPr lang="en-GB" altLang="en-US" sz="2000" dirty="0"/>
              <a:t>Use a matrix to represent the connections. Each element should describe the number of ways to travel directly from one town to another.</a:t>
            </a:r>
          </a:p>
          <a:p>
            <a:r>
              <a:rPr lang="en-GB" altLang="en-US" sz="2000" dirty="0"/>
              <a:t>What information is given by the sum of the second column of the matrix?</a:t>
            </a:r>
          </a:p>
          <a:p>
            <a:endParaRPr lang="en-GB" altLang="en-US" sz="2800" dirty="0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B2E3FB83-57CB-9F45-83D2-35D3CDD3C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7F3C5F-8B0F-FD45-B793-9BD5D596D4EC}"/>
              </a:ext>
            </a:extLst>
          </p:cNvPr>
          <p:cNvSpPr/>
          <p:nvPr/>
        </p:nvSpPr>
        <p:spPr>
          <a:xfrm>
            <a:off x="1981200" y="3737892"/>
            <a:ext cx="8229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Open Sans"/>
              </a:rPr>
              <a:t>b. The second column shows the number of roads directly connected to town B.</a:t>
            </a:r>
          </a:p>
          <a:p>
            <a:endParaRPr lang="en-AU" dirty="0">
              <a:solidFill>
                <a:srgbClr val="000000"/>
              </a:solidFill>
              <a:latin typeface="Open Sans"/>
            </a:endParaRPr>
          </a:p>
          <a:p>
            <a:endParaRPr lang="en-AU" dirty="0">
              <a:solidFill>
                <a:srgbClr val="000000"/>
              </a:solidFill>
              <a:latin typeface="Open Sans"/>
            </a:endParaRPr>
          </a:p>
          <a:p>
            <a:endParaRPr lang="en-AU" dirty="0">
              <a:solidFill>
                <a:srgbClr val="000000"/>
              </a:solidFill>
              <a:latin typeface="Open Sans"/>
            </a:endParaRPr>
          </a:p>
          <a:p>
            <a:r>
              <a:rPr lang="en-AU" dirty="0">
                <a:solidFill>
                  <a:srgbClr val="000000"/>
                </a:solidFill>
                <a:latin typeface="Open Sans"/>
              </a:rPr>
              <a:t>The sum of the second column is the total number of roads directly connected to town B.</a:t>
            </a:r>
          </a:p>
          <a:p>
            <a:r>
              <a:rPr lang="en-AU" dirty="0">
                <a:solidFill>
                  <a:srgbClr val="FF0000"/>
                </a:solidFill>
                <a:latin typeface="Open Sans"/>
              </a:rPr>
              <a:t>1+0+2=3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06ECD3-00F4-1844-BFBD-45271EA18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379" y="2549737"/>
            <a:ext cx="1432559" cy="11407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72F163-B66C-954D-939E-A3507894A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650" y="2367085"/>
            <a:ext cx="15875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2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518AF9-6E42-AF4D-B9B5-C4F83AC47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259926"/>
            <a:ext cx="3158360" cy="4179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3DEF828-6A76-BF49-91DB-51EC0B209962}"/>
              </a:ext>
            </a:extLst>
          </p:cNvPr>
          <p:cNvSpPr/>
          <p:nvPr/>
        </p:nvSpPr>
        <p:spPr>
          <a:xfrm>
            <a:off x="1280418" y="-16892"/>
            <a:ext cx="72170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b="1" i="0" dirty="0">
                <a:solidFill>
                  <a:srgbClr val="339E35"/>
                </a:solidFill>
                <a:effectLst/>
                <a:latin typeface="Open Sans"/>
              </a:rPr>
              <a:t>Entering a matrix into CAS</a:t>
            </a:r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1C47C0-7D3E-4BB2-879A-3E09BFA8ED37}"/>
              </a:ext>
            </a:extLst>
          </p:cNvPr>
          <p:cNvSpPr txBox="1"/>
          <p:nvPr/>
        </p:nvSpPr>
        <p:spPr>
          <a:xfrm>
            <a:off x="7890641" y="1469033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7.1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4257EDA4-DEB5-4809-9463-92FA1A82B36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014" y="677917"/>
            <a:ext cx="6178072" cy="6164317"/>
          </a:xfrm>
          <a:prstGeom prst="rect">
            <a:avLst/>
          </a:prstGeom>
        </p:spPr>
      </p:pic>
      <p:pic>
        <p:nvPicPr>
          <p:cNvPr id="7" name="Picture 6" descr="A screenshot of a math problem&#10;&#10;Description automatically generated">
            <a:extLst>
              <a:ext uri="{FF2B5EF4-FFF2-40B4-BE49-F238E27FC236}">
                <a16:creationId xmlns:a16="http://schemas.microsoft.com/office/drawing/2014/main" id="{9478A51C-A4C9-41F6-AE06-B67C65D87F4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196733" y="3355068"/>
            <a:ext cx="5990253" cy="14781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B8741A-4B82-4C01-BD07-F7F49A9AB7EA}"/>
              </a:ext>
            </a:extLst>
          </p:cNvPr>
          <p:cNvSpPr txBox="1"/>
          <p:nvPr/>
        </p:nvSpPr>
        <p:spPr>
          <a:xfrm>
            <a:off x="6640286" y="233510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hlinkClick r:id="rId5"/>
              </a:rPr>
              <a:t>https://www.youtube.com/watch?v</a:t>
            </a:r>
            <a:r>
              <a:rPr lang="en-AU">
                <a:hlinkClick r:id="rId5"/>
              </a:rPr>
              <a:t>=b8Oa5VHhAqQ</a:t>
            </a:r>
            <a:endParaRPr lang="en-AU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0625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0D3C8-C66F-1488-08FF-E83DDEE61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E22438-28EC-7B0E-8819-380B905B8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597" y="-10886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D4CD20-3D82-F654-CEEF-2392262F20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4114800" cy="6857999"/>
              </a:xfrm>
              <a:ln w="12700"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/>
              <a:p>
                <a:pPr marL="1800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AU" sz="1600" b="1" kern="100" dirty="0">
                    <a:solidFill>
                      <a:schemeClr val="tx1">
                        <a:alpha val="70000"/>
                      </a:schemeClr>
                    </a:solidFill>
                    <a:highlight>
                      <a:srgbClr val="FFFF00"/>
                    </a:highlight>
                    <a:latin typeface="Aptos" panose="02110004020202020204"/>
                    <a:ea typeface="DengXian"/>
                    <a:cs typeface="Times New Roman" panose="02020603050405020304" pitchFamily="18" charset="0"/>
                  </a:rPr>
                  <a:t>7A: Intro to matrices</a:t>
                </a:r>
                <a:endParaRPr lang="en-AU" sz="1600" kern="100" dirty="0">
                  <a:solidFill>
                    <a:schemeClr val="tx1">
                      <a:alpha val="70000"/>
                    </a:schemeClr>
                  </a:solidFill>
                  <a:highlight>
                    <a:srgbClr val="FFFF00"/>
                  </a:highlight>
                  <a:latin typeface="Aptos"/>
                  <a:ea typeface="DengXian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SzPts val="1000"/>
                  <a:buNone/>
                  <a:tabLst>
                    <a:tab pos="457200" algn="l"/>
                  </a:tabLst>
                </a:pPr>
                <a:r>
                  <a:rPr lang="en-AU" sz="1600" kern="100" dirty="0">
                    <a:solidFill>
                      <a:schemeClr val="tx1">
                        <a:alpha val="70000"/>
                      </a:schemeClr>
                    </a:solidFill>
                    <a:latin typeface="Aptos"/>
                    <a:ea typeface="DengXian"/>
                    <a:cs typeface="Times New Roman" panose="02020603050405020304" pitchFamily="18" charset="0"/>
                  </a:rPr>
                  <a:t>- a matrix is an array of numeric values </a:t>
                </a: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SzPts val="1000"/>
                  <a:buNone/>
                  <a:tabLst>
                    <a:tab pos="457200" algn="l"/>
                  </a:tabLst>
                </a:pPr>
                <a:r>
                  <a:rPr lang="en-AU" sz="1600" kern="100" dirty="0">
                    <a:solidFill>
                      <a:schemeClr val="tx1">
                        <a:alpha val="70000"/>
                      </a:schemeClr>
                    </a:solidFill>
                    <a:latin typeface="Aptos"/>
                    <a:ea typeface="DengXian"/>
                    <a:cs typeface="Times New Roman" panose="02020603050405020304" pitchFamily="18" charset="0"/>
                  </a:rPr>
                  <a:t>- values are arranged into </a:t>
                </a:r>
                <a:r>
                  <a:rPr lang="en-AU" sz="1600" u="sng" kern="100" dirty="0">
                    <a:solidFill>
                      <a:schemeClr val="tx1">
                        <a:alpha val="70000"/>
                      </a:schemeClr>
                    </a:solidFill>
                    <a:latin typeface="Aptos"/>
                    <a:ea typeface="DengXian"/>
                    <a:cs typeface="Times New Roman" panose="02020603050405020304" pitchFamily="18" charset="0"/>
                  </a:rPr>
                  <a:t>ROWS</a:t>
                </a:r>
                <a:r>
                  <a:rPr lang="en-AU" sz="1600" kern="100" dirty="0">
                    <a:solidFill>
                      <a:schemeClr val="tx1">
                        <a:alpha val="70000"/>
                      </a:schemeClr>
                    </a:solidFill>
                    <a:latin typeface="Aptos"/>
                    <a:ea typeface="DengXian"/>
                    <a:cs typeface="Times New Roman" panose="02020603050405020304" pitchFamily="18" charset="0"/>
                  </a:rPr>
                  <a:t> and </a:t>
                </a:r>
                <a:r>
                  <a:rPr lang="en-AU" sz="1600" u="sng" kern="100" dirty="0">
                    <a:solidFill>
                      <a:schemeClr val="tx1">
                        <a:alpha val="70000"/>
                      </a:schemeClr>
                    </a:solidFill>
                    <a:latin typeface="Aptos"/>
                    <a:ea typeface="DengXian"/>
                    <a:cs typeface="Times New Roman" panose="02020603050405020304" pitchFamily="18" charset="0"/>
                  </a:rPr>
                  <a:t>COLUMNS</a:t>
                </a:r>
                <a:r>
                  <a:rPr lang="en-AU" sz="1600" kern="100" dirty="0">
                    <a:solidFill>
                      <a:schemeClr val="tx1">
                        <a:alpha val="70000"/>
                      </a:schemeClr>
                    </a:solidFill>
                    <a:latin typeface="Aptos"/>
                    <a:ea typeface="DengXian"/>
                    <a:cs typeface="Times New Roman" panose="02020603050405020304" pitchFamily="18" charset="0"/>
                  </a:rPr>
                  <a:t> </a:t>
                </a:r>
              </a:p>
              <a:p>
                <a:pPr marL="1800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AU" sz="1600" b="1" u="sng" kern="100" dirty="0">
                    <a:solidFill>
                      <a:schemeClr val="tx1">
                        <a:alpha val="70000"/>
                      </a:schemeClr>
                    </a:solidFill>
                    <a:latin typeface="Aptos"/>
                    <a:ea typeface="DengXian"/>
                    <a:cs typeface="Times New Roman" panose="02020603050405020304" pitchFamily="18" charset="0"/>
                  </a:rPr>
                  <a:t>rows</a:t>
                </a:r>
                <a:r>
                  <a:rPr lang="en-AU" sz="1600" b="1" kern="100" dirty="0">
                    <a:solidFill>
                      <a:schemeClr val="tx1">
                        <a:alpha val="70000"/>
                      </a:schemeClr>
                    </a:solidFill>
                    <a:latin typeface="Aptos"/>
                    <a:ea typeface="DengXian"/>
                    <a:cs typeface="Times New Roman" panose="02020603050405020304" pitchFamily="18" charset="0"/>
                  </a:rPr>
                  <a:t>:</a:t>
                </a:r>
                <a:r>
                  <a:rPr lang="en-AU" sz="1600" kern="100" dirty="0">
                    <a:solidFill>
                      <a:schemeClr val="tx1">
                        <a:alpha val="70000"/>
                      </a:schemeClr>
                    </a:solidFill>
                    <a:latin typeface="Aptos"/>
                    <a:ea typeface="DengXian"/>
                    <a:cs typeface="Times New Roman" panose="02020603050405020304" pitchFamily="18" charset="0"/>
                  </a:rPr>
                  <a:t> are horizontal</a:t>
                </a:r>
              </a:p>
              <a:p>
                <a:pPr marL="1800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AU" sz="1600" kern="100" dirty="0">
                    <a:solidFill>
                      <a:schemeClr val="tx1">
                        <a:alpha val="70000"/>
                      </a:schemeClr>
                    </a:solidFill>
                    <a:latin typeface="Aptos"/>
                    <a:ea typeface="DengXian"/>
                    <a:cs typeface="Times New Roman" panose="02020603050405020304" pitchFamily="18" charset="0"/>
                  </a:rPr>
                  <a:t>number rows from top down</a:t>
                </a:r>
              </a:p>
              <a:p>
                <a:pPr marL="1800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AU" sz="1600" b="1" u="sng" kern="100" dirty="0">
                    <a:solidFill>
                      <a:schemeClr val="tx1">
                        <a:alpha val="70000"/>
                      </a:schemeClr>
                    </a:solidFill>
                    <a:latin typeface="Aptos"/>
                    <a:ea typeface="DengXian"/>
                    <a:cs typeface="Times New Roman" panose="02020603050405020304" pitchFamily="18" charset="0"/>
                  </a:rPr>
                  <a:t>columns</a:t>
                </a:r>
                <a:r>
                  <a:rPr lang="en-AU" sz="1600" b="1" kern="100" dirty="0">
                    <a:solidFill>
                      <a:schemeClr val="tx1">
                        <a:alpha val="70000"/>
                      </a:schemeClr>
                    </a:solidFill>
                    <a:latin typeface="Aptos"/>
                    <a:ea typeface="DengXian"/>
                    <a:cs typeface="Times New Roman" panose="02020603050405020304" pitchFamily="18" charset="0"/>
                  </a:rPr>
                  <a:t>:</a:t>
                </a:r>
                <a:r>
                  <a:rPr lang="en-AU" sz="1600" kern="100" dirty="0">
                    <a:solidFill>
                      <a:schemeClr val="tx1">
                        <a:alpha val="70000"/>
                      </a:schemeClr>
                    </a:solidFill>
                    <a:latin typeface="Aptos"/>
                    <a:ea typeface="DengXian"/>
                    <a:cs typeface="Times New Roman" panose="02020603050405020304" pitchFamily="18" charset="0"/>
                  </a:rPr>
                  <a:t> are vertical</a:t>
                </a:r>
              </a:p>
              <a:p>
                <a:pPr marL="1800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AU" sz="1600" kern="100" dirty="0">
                    <a:solidFill>
                      <a:schemeClr val="tx1">
                        <a:alpha val="70000"/>
                      </a:schemeClr>
                    </a:solidFill>
                    <a:latin typeface="Aptos"/>
                    <a:ea typeface="DengXian"/>
                    <a:cs typeface="Times New Roman" panose="02020603050405020304" pitchFamily="18" charset="0"/>
                  </a:rPr>
                  <a:t>number columns from left to right</a:t>
                </a:r>
              </a:p>
              <a:p>
                <a:pPr marL="1800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AU" sz="1600" b="1" kern="100" dirty="0">
                    <a:solidFill>
                      <a:schemeClr val="tx1">
                        <a:alpha val="70000"/>
                      </a:schemeClr>
                    </a:solidFill>
                    <a:latin typeface="Aptos"/>
                    <a:ea typeface="DengXian"/>
                    <a:cs typeface="Times New Roman" panose="02020603050405020304" pitchFamily="18" charset="0"/>
                  </a:rPr>
                  <a:t>the </a:t>
                </a:r>
                <a:r>
                  <a:rPr lang="en-AU" sz="1600" b="1" u="sng" kern="100" dirty="0">
                    <a:solidFill>
                      <a:schemeClr val="tx1">
                        <a:alpha val="70000"/>
                      </a:schemeClr>
                    </a:solidFill>
                    <a:latin typeface="Aptos"/>
                    <a:ea typeface="DengXian"/>
                    <a:cs typeface="Times New Roman" panose="02020603050405020304" pitchFamily="18" charset="0"/>
                  </a:rPr>
                  <a:t>ORDER</a:t>
                </a:r>
                <a:r>
                  <a:rPr lang="en-AU" sz="1600" b="1" kern="100" dirty="0">
                    <a:solidFill>
                      <a:schemeClr val="tx1">
                        <a:alpha val="70000"/>
                      </a:schemeClr>
                    </a:solidFill>
                    <a:latin typeface="Aptos"/>
                    <a:ea typeface="DengXian"/>
                    <a:cs typeface="Times New Roman" panose="02020603050405020304" pitchFamily="18" charset="0"/>
                  </a:rPr>
                  <a:t> of a matrix</a:t>
                </a:r>
                <a:endParaRPr lang="en-AU" sz="1600" kern="100" dirty="0">
                  <a:solidFill>
                    <a:schemeClr val="tx1">
                      <a:alpha val="70000"/>
                    </a:schemeClr>
                  </a:solidFill>
                  <a:latin typeface="Aptos"/>
                  <a:ea typeface="DengXian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SzPts val="1000"/>
                  <a:buNone/>
                  <a:tabLst>
                    <a:tab pos="457200" algn="l"/>
                  </a:tabLst>
                </a:pPr>
                <a:r>
                  <a:rPr lang="en-AU" sz="1600" kern="100" dirty="0">
                    <a:solidFill>
                      <a:schemeClr val="tx1">
                        <a:alpha val="70000"/>
                      </a:schemeClr>
                    </a:solidFill>
                    <a:latin typeface="Aptos"/>
                    <a:ea typeface="DengXian"/>
                    <a:cs typeface="Times New Roman" panose="02020603050405020304" pitchFamily="18" charset="0"/>
                  </a:rPr>
                  <a:t>- a way of describing the dimensions (size) </a:t>
                </a:r>
              </a:p>
              <a:p>
                <a:pPr marL="285750" lvl="0" indent="-285750">
                  <a:lnSpc>
                    <a:spcPct val="100000"/>
                  </a:lnSpc>
                  <a:spcBef>
                    <a:spcPts val="0"/>
                  </a:spcBef>
                  <a:buSzPts val="1000"/>
                  <a:buFontTx/>
                  <a:buChar char="-"/>
                  <a:tabLst>
                    <a:tab pos="457200" algn="l"/>
                  </a:tabLst>
                </a:pPr>
                <a:r>
                  <a:rPr lang="en-AU" sz="1600" b="1" kern="100" dirty="0">
                    <a:solidFill>
                      <a:schemeClr val="tx1">
                        <a:alpha val="70000"/>
                      </a:schemeClr>
                    </a:solidFill>
                    <a:highlight>
                      <a:srgbClr val="FFFF00"/>
                    </a:highlight>
                    <a:latin typeface="Aptos"/>
                    <a:ea typeface="DengXian"/>
                    <a:cs typeface="Times New Roman" panose="02020603050405020304" pitchFamily="18" charset="0"/>
                  </a:rPr>
                  <a:t>ORDER = ROWS × COLUMNS</a:t>
                </a:r>
                <a:br>
                  <a:rPr lang="en-AU" sz="1600" kern="100" dirty="0">
                    <a:solidFill>
                      <a:schemeClr val="tx1">
                        <a:alpha val="70000"/>
                      </a:schemeClr>
                    </a:solidFill>
                    <a:latin typeface="Aptos"/>
                    <a:ea typeface="DengXian"/>
                    <a:cs typeface="Times New Roman" panose="02020603050405020304" pitchFamily="18" charset="0"/>
                  </a:rPr>
                </a:br>
                <a:r>
                  <a:rPr lang="en-AU" sz="1600" kern="100" dirty="0">
                    <a:solidFill>
                      <a:schemeClr val="tx1">
                        <a:alpha val="70000"/>
                      </a:schemeClr>
                    </a:solidFill>
                    <a:latin typeface="Aptos"/>
                    <a:ea typeface="DengXian"/>
                    <a:cs typeface="Times New Roman" panose="02020603050405020304" pitchFamily="18" charset="0"/>
                  </a:rPr>
                  <a:t>                           “by” </a:t>
                </a:r>
              </a:p>
              <a:p>
                <a:pPr marL="285750" lvl="0" indent="-285750">
                  <a:lnSpc>
                    <a:spcPct val="100000"/>
                  </a:lnSpc>
                  <a:spcBef>
                    <a:spcPts val="0"/>
                  </a:spcBef>
                  <a:buSzPts val="1000"/>
                  <a:buFontTx/>
                  <a:buChar char="-"/>
                  <a:tabLst>
                    <a:tab pos="457200" algn="l"/>
                  </a:tabLst>
                </a:pPr>
                <a:endParaRPr lang="en-AU" sz="1600" b="1" u="sng" kern="100" dirty="0">
                  <a:solidFill>
                    <a:schemeClr val="tx1">
                      <a:alpha val="70000"/>
                    </a:schemeClr>
                  </a:solidFill>
                  <a:latin typeface="Aptos"/>
                  <a:ea typeface="DengXian"/>
                  <a:cs typeface="Times New Roman" panose="02020603050405020304" pitchFamily="18" charset="0"/>
                </a:endParaRPr>
              </a:p>
              <a:p>
                <a:pPr marL="1800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AU" sz="1600" b="1" u="sng" kern="100" dirty="0">
                    <a:solidFill>
                      <a:schemeClr val="tx1">
                        <a:alpha val="70000"/>
                      </a:schemeClr>
                    </a:solidFill>
                    <a:latin typeface="Aptos"/>
                    <a:ea typeface="DengXian"/>
                    <a:cs typeface="Times New Roman" panose="02020603050405020304" pitchFamily="18" charset="0"/>
                  </a:rPr>
                  <a:t>types of </a:t>
                </a:r>
                <a:r>
                  <a:rPr lang="en-AU" sz="1600" b="1" u="sng" kern="100" dirty="0">
                    <a:solidFill>
                      <a:schemeClr val="tx1">
                        <a:alpha val="70000"/>
                      </a:schemeClr>
                    </a:solidFill>
                    <a:highlight>
                      <a:srgbClr val="FFFF00"/>
                    </a:highlight>
                    <a:latin typeface="Aptos"/>
                    <a:ea typeface="DengXian"/>
                    <a:cs typeface="Times New Roman" panose="02020603050405020304" pitchFamily="18" charset="0"/>
                  </a:rPr>
                  <a:t>square</a:t>
                </a:r>
                <a:r>
                  <a:rPr lang="en-AU" sz="1600" b="1" u="sng" kern="100" dirty="0">
                    <a:solidFill>
                      <a:schemeClr val="tx1">
                        <a:alpha val="70000"/>
                      </a:schemeClr>
                    </a:solidFill>
                    <a:latin typeface="Aptos"/>
                    <a:ea typeface="DengXian"/>
                    <a:cs typeface="Times New Roman" panose="02020603050405020304" pitchFamily="18" charset="0"/>
                  </a:rPr>
                  <a:t> matrices</a:t>
                </a: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SzPts val="1000"/>
                  <a:buNone/>
                  <a:tabLst>
                    <a:tab pos="457200" algn="l"/>
                  </a:tabLst>
                </a:pPr>
                <a:r>
                  <a:rPr lang="en-AU" sz="1600" kern="100" dirty="0">
                    <a:solidFill>
                      <a:schemeClr val="tx1">
                        <a:alpha val="70000"/>
                      </a:schemeClr>
                    </a:solidFill>
                    <a:latin typeface="Aptos"/>
                    <a:ea typeface="DengXian"/>
                    <a:cs typeface="Times New Roman" panose="02020603050405020304" pitchFamily="18" charset="0"/>
                  </a:rPr>
                  <a:t>- have the </a:t>
                </a:r>
                <a:r>
                  <a:rPr lang="en-AU" sz="1600" b="1" kern="100" dirty="0">
                    <a:solidFill>
                      <a:schemeClr val="tx1">
                        <a:alpha val="70000"/>
                      </a:schemeClr>
                    </a:solidFill>
                    <a:latin typeface="Aptos"/>
                    <a:ea typeface="DengXian"/>
                    <a:cs typeface="Times New Roman" panose="02020603050405020304" pitchFamily="18" charset="0"/>
                  </a:rPr>
                  <a:t>SAME number of rows and columns</a:t>
                </a:r>
                <a:r>
                  <a:rPr lang="en-AU" sz="1600" kern="100" dirty="0">
                    <a:solidFill>
                      <a:schemeClr val="tx1">
                        <a:alpha val="70000"/>
                      </a:schemeClr>
                    </a:solidFill>
                    <a:latin typeface="Aptos"/>
                    <a:ea typeface="DengXian"/>
                    <a:cs typeface="Times New Roman" panose="02020603050405020304" pitchFamily="18" charset="0"/>
                  </a:rPr>
                  <a:t> </a:t>
                </a:r>
              </a:p>
              <a:p>
                <a:pPr marL="1800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AU" sz="1600" b="1" kern="100" dirty="0">
                    <a:solidFill>
                      <a:schemeClr val="tx1">
                        <a:alpha val="70000"/>
                      </a:schemeClr>
                    </a:solidFill>
                    <a:latin typeface="Aptos"/>
                    <a:ea typeface="DengXian"/>
                    <a:cs typeface="Times New Roman" panose="02020603050405020304" pitchFamily="18" charset="0"/>
                  </a:rPr>
                  <a:t>- </a:t>
                </a:r>
                <a:r>
                  <a:rPr lang="en-AU" sz="1600" b="1" kern="100" dirty="0">
                    <a:solidFill>
                      <a:schemeClr val="tx1">
                        <a:alpha val="70000"/>
                      </a:schemeClr>
                    </a:solidFill>
                    <a:highlight>
                      <a:srgbClr val="FFFF00"/>
                    </a:highlight>
                    <a:latin typeface="Aptos"/>
                    <a:ea typeface="DengXian"/>
                    <a:cs typeface="Times New Roman" panose="02020603050405020304" pitchFamily="18" charset="0"/>
                  </a:rPr>
                  <a:t>diagonal matrices:</a:t>
                </a:r>
                <a:r>
                  <a:rPr lang="en-AU" sz="1600" kern="100" dirty="0">
                    <a:solidFill>
                      <a:schemeClr val="tx1">
                        <a:alpha val="70000"/>
                      </a:schemeClr>
                    </a:solidFill>
                    <a:highlight>
                      <a:srgbClr val="FFFF00"/>
                    </a:highlight>
                    <a:latin typeface="Aptos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AU" sz="1600" kern="100" dirty="0">
                    <a:solidFill>
                      <a:schemeClr val="tx1">
                        <a:alpha val="70000"/>
                      </a:schemeClr>
                    </a:solidFill>
                    <a:latin typeface="Aptos"/>
                    <a:ea typeface="DengXian"/>
                    <a:cs typeface="Times New Roman" panose="02020603050405020304" pitchFamily="18" charset="0"/>
                  </a:rPr>
                  <a:t>all values apart from the leading diagonal are zero</a:t>
                </a:r>
              </a:p>
              <a:p>
                <a:pPr marL="1800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AU" sz="1600" b="1" kern="100" dirty="0">
                    <a:solidFill>
                      <a:schemeClr val="tx1">
                        <a:alpha val="70000"/>
                      </a:schemeClr>
                    </a:solidFill>
                    <a:latin typeface="Aptos"/>
                    <a:ea typeface="DengXian"/>
                    <a:cs typeface="Times New Roman" panose="02020603050405020304" pitchFamily="18" charset="0"/>
                  </a:rPr>
                  <a:t>- </a:t>
                </a:r>
                <a:r>
                  <a:rPr lang="en-AU" sz="1600" b="1" kern="100" dirty="0">
                    <a:solidFill>
                      <a:schemeClr val="tx1">
                        <a:alpha val="70000"/>
                      </a:schemeClr>
                    </a:solidFill>
                    <a:highlight>
                      <a:srgbClr val="FFFF00"/>
                    </a:highlight>
                    <a:latin typeface="Aptos"/>
                    <a:ea typeface="DengXian"/>
                    <a:cs typeface="Times New Roman" panose="02020603050405020304" pitchFamily="18" charset="0"/>
                  </a:rPr>
                  <a:t>identity matrix:</a:t>
                </a:r>
                <a:r>
                  <a:rPr lang="en-AU" sz="1600" kern="100" dirty="0">
                    <a:solidFill>
                      <a:schemeClr val="tx1">
                        <a:alpha val="70000"/>
                      </a:schemeClr>
                    </a:solidFill>
                    <a:highlight>
                      <a:srgbClr val="FFFF00"/>
                    </a:highlight>
                    <a:latin typeface="Aptos"/>
                    <a:ea typeface="DengXian"/>
                    <a:cs typeface="Times New Roman" panose="02020603050405020304" pitchFamily="18" charset="0"/>
                  </a:rPr>
                  <a:t> </a:t>
                </a:r>
                <a:r>
                  <a:rPr lang="en-AU" sz="1600" kern="100" dirty="0">
                    <a:solidFill>
                      <a:schemeClr val="tx1">
                        <a:alpha val="70000"/>
                      </a:schemeClr>
                    </a:solidFill>
                    <a:latin typeface="Aptos"/>
                    <a:ea typeface="DengXian"/>
                    <a:cs typeface="Times New Roman" panose="02020603050405020304" pitchFamily="18" charset="0"/>
                  </a:rPr>
                  <a:t>diagonal matrix, where the leading diagonal are all ‘1’</a:t>
                </a:r>
              </a:p>
              <a:p>
                <a:pPr marL="18000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AU" sz="1400" i="1" kern="100">
                        <a:solidFill>
                          <a:schemeClr val="tx1">
                            <a:alpha val="70000"/>
                          </a:schemeClr>
                        </a:solidFill>
                        <a:latin typeface="Cambria Math" panose="02040503050406030204" pitchFamily="18" charset="0"/>
                        <a:ea typeface="DengXian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AU" sz="1400" i="1" kern="100">
                        <a:solidFill>
                          <a:schemeClr val="tx1">
                            <a:alpha val="70000"/>
                          </a:schemeClr>
                        </a:solidFill>
                        <a:latin typeface="Cambria Math" panose="02040503050406030204" pitchFamily="18" charset="0"/>
                        <a:ea typeface="DengXian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1400" i="1" kern="100">
                            <a:solidFill>
                              <a:schemeClr val="tx1">
                                <a:alpha val="70000"/>
                              </a:schemeClr>
                            </a:solidFill>
                            <a:latin typeface="Cambria Math" panose="02040503050406030204" pitchFamily="18" charset="0"/>
                            <a:ea typeface="DengXian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1400" i="1" kern="100">
                                <a:solidFill>
                                  <a:schemeClr val="tx1">
                                    <a:alpha val="70000"/>
                                  </a:schemeClr>
                                </a:solidFill>
                                <a:latin typeface="Cambria Math" panose="02040503050406030204" pitchFamily="18" charset="0"/>
                                <a:ea typeface="DengXian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AU" sz="1400" i="1" kern="100">
                                  <a:solidFill>
                                    <a:schemeClr val="tx1">
                                      <a:alpha val="7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DengXian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sz="1400" i="1" kern="100">
                                  <a:solidFill>
                                    <a:schemeClr val="tx1">
                                      <a:alpha val="7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DengXian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AU" sz="1400" i="1" kern="100">
                                  <a:solidFill>
                                    <a:schemeClr val="tx1">
                                      <a:alpha val="7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DengXian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sz="1400" i="1" kern="100">
                                  <a:solidFill>
                                    <a:schemeClr val="tx1">
                                      <a:alpha val="7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DengXian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AU" sz="1400" kern="100" dirty="0">
                    <a:solidFill>
                      <a:schemeClr val="tx1">
                        <a:alpha val="70000"/>
                      </a:schemeClr>
                    </a:solidFill>
                    <a:latin typeface="Aptos" panose="02110004020202020204"/>
                    <a:ea typeface="DengXian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AU" sz="1400" i="1" kern="100">
                        <a:solidFill>
                          <a:schemeClr val="tx1">
                            <a:alpha val="70000"/>
                          </a:schemeClr>
                        </a:solidFill>
                        <a:latin typeface="Cambria Math" panose="02040503050406030204" pitchFamily="18" charset="0"/>
                        <a:ea typeface="DengXian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AU" sz="1400" i="1" kern="100">
                        <a:solidFill>
                          <a:schemeClr val="tx1">
                            <a:alpha val="70000"/>
                          </a:schemeClr>
                        </a:solidFill>
                        <a:latin typeface="Cambria Math" panose="02040503050406030204" pitchFamily="18" charset="0"/>
                        <a:ea typeface="DengXian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1400" i="1" kern="100">
                            <a:solidFill>
                              <a:schemeClr val="tx1">
                                <a:alpha val="70000"/>
                              </a:schemeClr>
                            </a:solidFill>
                            <a:latin typeface="Cambria Math" panose="02040503050406030204" pitchFamily="18" charset="0"/>
                            <a:ea typeface="DengXian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AU" sz="1400" i="1" kern="100">
                                <a:solidFill>
                                  <a:schemeClr val="tx1">
                                    <a:alpha val="70000"/>
                                  </a:schemeClr>
                                </a:solidFill>
                                <a:latin typeface="Cambria Math" panose="02040503050406030204" pitchFamily="18" charset="0"/>
                                <a:ea typeface="DengXian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AU" sz="1400" i="1" kern="100">
                                  <a:solidFill>
                                    <a:schemeClr val="tx1">
                                      <a:alpha val="7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DengXian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sz="1400" i="1" kern="100">
                                  <a:solidFill>
                                    <a:schemeClr val="tx1">
                                      <a:alpha val="7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DengXian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sz="1400" i="1" kern="100">
                                  <a:solidFill>
                                    <a:schemeClr val="tx1">
                                      <a:alpha val="7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DengXian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AU" sz="1400" i="1" kern="100">
                                  <a:solidFill>
                                    <a:schemeClr val="tx1">
                                      <a:alpha val="7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DengXian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sz="1400" i="1" kern="100">
                                  <a:solidFill>
                                    <a:schemeClr val="tx1">
                                      <a:alpha val="7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DengXian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sz="1400" i="1" kern="100">
                                  <a:solidFill>
                                    <a:schemeClr val="tx1">
                                      <a:alpha val="7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DengXian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AU" sz="1400" i="1" kern="100">
                                  <a:solidFill>
                                    <a:schemeClr val="tx1">
                                      <a:alpha val="7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DengXian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sz="1400" i="1" kern="100">
                                  <a:solidFill>
                                    <a:schemeClr val="tx1">
                                      <a:alpha val="7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DengXian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sz="1400" i="1" kern="100">
                                  <a:solidFill>
                                    <a:schemeClr val="tx1">
                                      <a:alpha val="7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DengXian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AU" sz="1400" kern="100" dirty="0">
                    <a:solidFill>
                      <a:schemeClr val="tx1">
                        <a:alpha val="70000"/>
                      </a:schemeClr>
                    </a:solidFill>
                    <a:latin typeface="Aptos" panose="02110004020202020204"/>
                    <a:ea typeface="DengXian"/>
                    <a:cs typeface="Times New Roman" panose="02020603050405020304" pitchFamily="18" charset="0"/>
                  </a:rPr>
                  <a:t>        </a:t>
                </a:r>
                <a:r>
                  <a:rPr lang="en-AU" sz="1400" kern="100" dirty="0">
                    <a:solidFill>
                      <a:schemeClr val="tx1">
                        <a:alpha val="70000"/>
                      </a:schemeClr>
                    </a:solidFill>
                    <a:latin typeface="Aptos" panose="02110004020202020204"/>
                    <a:ea typeface="DengXian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en-AU" sz="1400" kern="100" dirty="0">
                    <a:solidFill>
                      <a:schemeClr val="tx1">
                        <a:alpha val="70000"/>
                      </a:schemeClr>
                    </a:solidFill>
                    <a:latin typeface="Aptos" panose="02110004020202020204"/>
                    <a:ea typeface="DengXian"/>
                    <a:cs typeface="Times New Roman" panose="02020603050405020304" pitchFamily="18" charset="0"/>
                  </a:rPr>
                  <a:t>leading diagonal</a:t>
                </a:r>
              </a:p>
              <a:p>
                <a:pPr marL="1800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AU" sz="1600" b="1" kern="100" dirty="0">
                    <a:solidFill>
                      <a:schemeClr val="tx1">
                        <a:alpha val="70000"/>
                      </a:schemeClr>
                    </a:solidFill>
                    <a:latin typeface="Aptos"/>
                    <a:ea typeface="DengXian"/>
                    <a:cs typeface="Times New Roman" panose="02020603050405020304" pitchFamily="18" charset="0"/>
                  </a:rPr>
                  <a:t>- </a:t>
                </a:r>
                <a:r>
                  <a:rPr lang="en-AU" sz="1600" b="1" kern="100" dirty="0">
                    <a:solidFill>
                      <a:schemeClr val="tx1">
                        <a:alpha val="70000"/>
                      </a:schemeClr>
                    </a:solidFill>
                    <a:highlight>
                      <a:srgbClr val="FFFF00"/>
                    </a:highlight>
                    <a:latin typeface="Aptos"/>
                    <a:ea typeface="DengXian"/>
                    <a:cs typeface="Times New Roman" panose="02020603050405020304" pitchFamily="18" charset="0"/>
                  </a:rPr>
                  <a:t>symmetric matrix</a:t>
                </a:r>
                <a:r>
                  <a:rPr lang="en-AU" sz="1600" b="1" kern="100" dirty="0">
                    <a:solidFill>
                      <a:schemeClr val="tx1">
                        <a:alpha val="70000"/>
                      </a:schemeClr>
                    </a:solidFill>
                    <a:latin typeface="Aptos"/>
                    <a:ea typeface="DengXian"/>
                    <a:cs typeface="Times New Roman" panose="02020603050405020304" pitchFamily="18" charset="0"/>
                  </a:rPr>
                  <a:t>:</a:t>
                </a:r>
                <a:r>
                  <a:rPr lang="en-AU" sz="1600" kern="100" dirty="0">
                    <a:solidFill>
                      <a:schemeClr val="tx1">
                        <a:alpha val="70000"/>
                      </a:schemeClr>
                    </a:solidFill>
                    <a:latin typeface="Aptos"/>
                    <a:ea typeface="DengXian"/>
                    <a:cs typeface="Times New Roman" panose="02020603050405020304" pitchFamily="18" charset="0"/>
                  </a:rPr>
                  <a:t> unchanged by transposition, ,the elements above the leading diagonal are a mirror image of the elements below.</a:t>
                </a:r>
              </a:p>
              <a:p>
                <a:pPr marL="18000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400" i="1" kern="100">
                          <a:solidFill>
                            <a:schemeClr val="tx1">
                              <a:alpha val="70000"/>
                            </a:schemeClr>
                          </a:solidFill>
                          <a:latin typeface="Cambria Math" panose="02040503050406030204" pitchFamily="18" charset="0"/>
                          <a:ea typeface="DengXian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AU" sz="1400" i="1" kern="100">
                          <a:solidFill>
                            <a:schemeClr val="tx1">
                              <a:alpha val="70000"/>
                            </a:schemeClr>
                          </a:solidFill>
                          <a:latin typeface="Cambria Math" panose="02040503050406030204" pitchFamily="18" charset="0"/>
                          <a:ea typeface="DengXian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1400" i="1" kern="100">
                              <a:solidFill>
                                <a:schemeClr val="tx1">
                                  <a:alpha val="70000"/>
                                </a:schemeClr>
                              </a:solidFill>
                              <a:latin typeface="Cambria Math" panose="02040503050406030204" pitchFamily="18" charset="0"/>
                              <a:ea typeface="DengXian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1400" i="1" kern="100">
                                  <a:solidFill>
                                    <a:schemeClr val="tx1">
                                      <a:alpha val="7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DengXian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AU" sz="1400" i="1" kern="100">
                                    <a:solidFill>
                                      <a:schemeClr val="tx1">
                                        <a:alpha val="7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DengXian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AU" sz="1400" i="1" kern="100">
                                    <a:solidFill>
                                      <a:schemeClr val="tx1">
                                        <a:alpha val="7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DengXian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AU" sz="1400" i="1" kern="100">
                                    <a:solidFill>
                                      <a:schemeClr val="tx1">
                                        <a:alpha val="7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DengXian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1400" i="1" kern="100">
                                    <a:solidFill>
                                      <a:schemeClr val="tx1">
                                        <a:alpha val="7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DengXian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AU" sz="1400" i="1" kern="100">
                                    <a:solidFill>
                                      <a:schemeClr val="tx1">
                                        <a:alpha val="7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DengXian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1400" i="1" kern="100">
                                    <a:solidFill>
                                      <a:schemeClr val="tx1">
                                        <a:alpha val="7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DengXian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1400" i="1" kern="100">
                                    <a:solidFill>
                                      <a:schemeClr val="tx1">
                                        <a:alpha val="7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DengXian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AU" sz="1400" i="1" kern="100">
                                    <a:solidFill>
                                      <a:schemeClr val="tx1">
                                        <a:alpha val="7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DengXian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AU" sz="1400" i="1" kern="100">
                                    <a:solidFill>
                                      <a:schemeClr val="tx1">
                                        <a:alpha val="7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DengXian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br>
                  <a:rPr lang="en-AU" sz="1600" kern="100" dirty="0">
                    <a:solidFill>
                      <a:schemeClr val="tx1">
                        <a:alpha val="70000"/>
                      </a:schemeClr>
                    </a:solidFill>
                    <a:latin typeface="Aptos"/>
                    <a:ea typeface="DengXian"/>
                    <a:cs typeface="Times New Roman" panose="02020603050405020304" pitchFamily="18" charset="0"/>
                  </a:rPr>
                </a:br>
                <a:endParaRPr lang="en-AU" sz="1600" kern="100" dirty="0">
                  <a:solidFill>
                    <a:schemeClr val="tx1">
                      <a:alpha val="70000"/>
                    </a:schemeClr>
                  </a:solidFill>
                  <a:latin typeface="Aptos"/>
                  <a:ea typeface="DengXian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D4CD20-3D82-F654-CEEF-2392262F20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4114800" cy="6857999"/>
              </a:xfrm>
              <a:blipFill>
                <a:blip r:embed="rId4"/>
                <a:stretch>
                  <a:fillRect l="-591" t="-177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5B37304-7374-4069-10BE-1FFA78B2AE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14800" y="-10885"/>
                <a:ext cx="3918858" cy="68579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600" dirty="0">
                    <a:solidFill>
                      <a:schemeClr val="tx1"/>
                    </a:solidFill>
                    <a:latin typeface="Aptos" panose="02110004020202020204"/>
                  </a:rPr>
                  <a:t>- triangular</a:t>
                </a:r>
                <a:r>
                  <a:rPr lang="en-AU" sz="1600" dirty="0">
                    <a:solidFill>
                      <a:schemeClr val="tx1"/>
                    </a:solidFill>
                  </a:rPr>
                  <a:t> matrices:</a:t>
                </a:r>
                <a:br>
                  <a:rPr lang="en-AU" sz="1600" dirty="0">
                    <a:solidFill>
                      <a:schemeClr val="tx1"/>
                    </a:solidFill>
                  </a:rPr>
                </a:br>
                <a:r>
                  <a:rPr lang="en-AU" sz="1600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upper</a:t>
                </a:r>
                <a:r>
                  <a:rPr lang="en-AU" sz="1600" dirty="0">
                    <a:solidFill>
                      <a:schemeClr val="tx1"/>
                    </a:solidFill>
                  </a:rPr>
                  <a:t>: all elements below the leading diagonal are zero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A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1     </m:t>
                              </m:r>
                              <m:r>
                                <a:rPr lang="en-AU" sz="1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AU" sz="1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A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0     </m:t>
                              </m:r>
                              <m:r>
                                <a:rPr lang="en-AU" sz="1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sz="1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AU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0     </m:t>
                              </m:r>
                              <m:r>
                                <a:rPr lang="en-AU" sz="1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sz="1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AU" sz="1400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600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lower</a:t>
                </a:r>
                <a:r>
                  <a:rPr lang="en-AU" sz="1600" dirty="0">
                    <a:solidFill>
                      <a:schemeClr val="tx1"/>
                    </a:solidFill>
                  </a:rPr>
                  <a:t>: all elements above the leading diagonal are zero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AU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AU" sz="1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AU" sz="1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sz="1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AU" sz="1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AU" sz="1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en-AU" sz="1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AU" sz="1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e>
                              <m:r>
                                <a:rPr lang="en-AU" sz="1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  <m:e>
                              <m:r>
                                <a:rPr lang="en-AU" sz="1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AU" sz="1400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600" b="1" u="sng" dirty="0">
                    <a:solidFill>
                      <a:schemeClr val="tx1"/>
                    </a:solidFill>
                  </a:rPr>
                  <a:t>other types of matrices: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600" dirty="0">
                    <a:solidFill>
                      <a:schemeClr val="tx1"/>
                    </a:solidFill>
                  </a:rPr>
                  <a:t>- </a:t>
                </a:r>
                <a:r>
                  <a:rPr lang="en-AU" sz="1600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column</a:t>
                </a:r>
                <a:r>
                  <a:rPr lang="en-AU" sz="1600" dirty="0">
                    <a:solidFill>
                      <a:schemeClr val="tx1"/>
                    </a:solidFill>
                  </a:rPr>
                  <a:t> matrix: has only </a:t>
                </a:r>
                <a:r>
                  <a:rPr lang="en-AU" sz="1600" dirty="0"/>
                  <a:t>1</a:t>
                </a:r>
                <a:r>
                  <a:rPr lang="en-AU" sz="1600" dirty="0">
                    <a:solidFill>
                      <a:schemeClr val="tx1"/>
                    </a:solidFill>
                  </a:rPr>
                  <a:t> column </a:t>
                </a:r>
                <a14:m>
                  <m:oMath xmlns:m="http://schemas.openxmlformats.org/officeDocument/2006/math">
                    <m:r>
                      <a:rPr lang="en-AU" sz="1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AU" sz="1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sz="1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en-AU" sz="1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e>
                            <m:r>
                              <a:rPr lang="en-AU" sz="1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eqArr>
                      </m:e>
                    </m:d>
                  </m:oMath>
                </a14:m>
                <a:endParaRPr lang="en-AU" sz="1400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600" dirty="0">
                    <a:solidFill>
                      <a:schemeClr val="tx1"/>
                    </a:solidFill>
                  </a:rPr>
                  <a:t>- </a:t>
                </a:r>
                <a:r>
                  <a:rPr lang="en-AU" sz="1600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row matrix</a:t>
                </a:r>
                <a:r>
                  <a:rPr lang="en-AU" sz="1600" dirty="0">
                    <a:solidFill>
                      <a:schemeClr val="tx1"/>
                    </a:solidFill>
                  </a:rPr>
                  <a:t>: has only one row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AU" sz="1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=[7    </m:t>
                      </m:r>
                      <m:r>
                        <a:rPr lang="en-A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8     11</m:t>
                      </m:r>
                      <m:r>
                        <a:rPr lang="en-AU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AU" sz="1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−5]</m:t>
                      </m:r>
                    </m:oMath>
                  </m:oMathPara>
                </a14:m>
                <a:endParaRPr lang="en-AU" sz="1400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600" dirty="0">
                    <a:solidFill>
                      <a:schemeClr val="tx1"/>
                    </a:solidFill>
                  </a:rPr>
                  <a:t>- </a:t>
                </a:r>
                <a:r>
                  <a:rPr lang="en-AU" sz="1600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zero matrix</a:t>
                </a:r>
                <a:r>
                  <a:rPr lang="en-AU" sz="1600" dirty="0">
                    <a:solidFill>
                      <a:schemeClr val="tx1"/>
                    </a:solidFill>
                  </a:rPr>
                  <a:t>: all elements are </a:t>
                </a:r>
                <a:r>
                  <a:rPr lang="en-AU" sz="1600" dirty="0"/>
                  <a:t>“0”</a:t>
                </a:r>
                <a:r>
                  <a:rPr lang="en-AU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AU" sz="1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AU" sz="1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AU" sz="1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sz="1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AU" sz="1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sz="1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AU" sz="1400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AU" sz="1600" i="1" dirty="0">
                    <a:solidFill>
                      <a:schemeClr val="accent2">
                        <a:lumMod val="75000"/>
                      </a:schemeClr>
                    </a:solidFill>
                  </a:rPr>
                  <a:t>Zero matrix doesn’t have to be square</a:t>
                </a:r>
                <a:r>
                  <a:rPr lang="en-AU" sz="1600" i="1" dirty="0">
                    <a:solidFill>
                      <a:schemeClr val="tx1"/>
                    </a:solidFill>
                  </a:rPr>
                  <a:t>.</a:t>
                </a:r>
                <a:endParaRPr lang="en-AU" sz="1600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600" b="1" u="sng" dirty="0">
                    <a:solidFill>
                      <a:schemeClr val="tx1"/>
                    </a:solidFill>
                  </a:rPr>
                  <a:t>elements and notation</a:t>
                </a:r>
              </a:p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n-AU" sz="1600" dirty="0">
                    <a:solidFill>
                      <a:schemeClr val="tx1"/>
                    </a:solidFill>
                  </a:rPr>
                  <a:t>- matrices are labelled with a capital letter </a:t>
                </a:r>
              </a:p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n-AU" sz="1600" dirty="0">
                    <a:solidFill>
                      <a:schemeClr val="tx1"/>
                    </a:solidFill>
                  </a:rPr>
                  <a:t>- the values within a matrix are called </a:t>
                </a:r>
                <a:r>
                  <a:rPr lang="en-AU" sz="1600" u="sng" dirty="0">
                    <a:solidFill>
                      <a:schemeClr val="tx1"/>
                    </a:solidFill>
                  </a:rPr>
                  <a:t>elements</a:t>
                </a:r>
                <a:r>
                  <a:rPr lang="en-AU" sz="1600" dirty="0">
                    <a:solidFill>
                      <a:schemeClr val="tx1"/>
                    </a:solidFill>
                  </a:rPr>
                  <a:t> </a:t>
                </a:r>
              </a:p>
              <a:p>
                <a:pPr lvl="0">
                  <a:spcBef>
                    <a:spcPts val="0"/>
                  </a:spcBef>
                  <a:buFontTx/>
                  <a:buChar char="-"/>
                </a:pPr>
                <a:r>
                  <a:rPr lang="en-AU" sz="1600" dirty="0">
                    <a:solidFill>
                      <a:schemeClr val="tx1"/>
                    </a:solidFill>
                  </a:rPr>
                  <a:t>elements are labelled with lower case letters </a:t>
                </a:r>
              </a:p>
              <a:p>
                <a:pPr marL="0" lv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16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AU" sz="16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AU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AU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AU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AU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AU" sz="16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AU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AU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AU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AU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AU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AU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AU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AU" sz="16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AU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AU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AU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AU" sz="1600" b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AU" sz="1600" b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AU" sz="16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AU" sz="1600" b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AU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AU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AU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AU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AU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AU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AU" sz="16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AU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AU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1600" dirty="0">
                  <a:solidFill>
                    <a:schemeClr val="tx1"/>
                  </a:solidFill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:endParaRPr lang="en-AU" sz="1600" dirty="0"/>
              </a:p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n-AU" sz="1400" dirty="0"/>
                  <a:t>* n=rows, m=columns</a:t>
                </a:r>
                <a:br>
                  <a:rPr lang="en-AU" sz="1600" dirty="0">
                    <a:solidFill>
                      <a:schemeClr val="tx1"/>
                    </a:solidFill>
                  </a:rPr>
                </a:br>
                <a:endParaRPr lang="en-AU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5B37304-7374-4069-10BE-1FFA78B2A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-10885"/>
                <a:ext cx="3918858" cy="6857999"/>
              </a:xfrm>
              <a:prstGeom prst="rect">
                <a:avLst/>
              </a:prstGeom>
              <a:blipFill>
                <a:blip r:embed="rId5"/>
                <a:stretch>
                  <a:fillRect l="-620" t="-17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2051D3C-7A48-8351-0B57-9A61ED2FD3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33658" y="0"/>
                <a:ext cx="4158344" cy="6847114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600" dirty="0">
                    <a:solidFill>
                      <a:srgbClr val="C00000"/>
                    </a:solidFill>
                    <a:latin typeface="Aptos" panose="02110004020202020204"/>
                  </a:rPr>
                  <a:t>example: </a:t>
                </a:r>
                <a:r>
                  <a:rPr lang="en-AU" sz="1600" dirty="0">
                    <a:latin typeface="Aptos" panose="02110004020202020204"/>
                  </a:rPr>
                  <a:t>what is d₃₁ ?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1600" b="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AU" sz="1600" b="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AU" sz="1600" b="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AU" sz="16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1600" b="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AU" sz="1600" b="0" i="1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1600" b="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AU" sz="16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1600" dirty="0">
                  <a:latin typeface="Aptos" panose="02110004020202020204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1600" dirty="0">
                  <a:latin typeface="Aptos" panose="02110004020202020204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600" dirty="0">
                    <a:latin typeface="Aptos" panose="02110004020202020204"/>
                  </a:rPr>
                  <a:t>It is relatively easy to turn tables of info into matrices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600" dirty="0">
                    <a:solidFill>
                      <a:srgbClr val="C00000"/>
                    </a:solidFill>
                    <a:latin typeface="Aptos" panose="02110004020202020204"/>
                  </a:rPr>
                  <a:t>example: </a:t>
                </a:r>
                <a:r>
                  <a:rPr lang="en-AU" sz="1600" dirty="0">
                    <a:latin typeface="Aptos" panose="02110004020202020204"/>
                  </a:rPr>
                  <a:t>the following table represents the number of people who attend what gym class.</a:t>
                </a:r>
              </a:p>
              <a:p>
                <a:pPr>
                  <a:spcBef>
                    <a:spcPts val="0"/>
                  </a:spcBef>
                </a:pPr>
                <a:endParaRPr lang="en-AU" sz="1600" dirty="0">
                  <a:latin typeface="Aptos" panose="02110004020202020204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600" dirty="0">
                    <a:latin typeface="Aptos" panose="02110004020202020204"/>
                  </a:rPr>
                  <a:t>                                           </a:t>
                </a:r>
                <a:r>
                  <a:rPr lang="en-AU" sz="1400" dirty="0">
                    <a:latin typeface="Aptos" panose="02110004020202020204"/>
                  </a:rPr>
                  <a:t>→ matrix 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AU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AU" sz="1400" i="1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e>
                            <m:e>
                              <m:r>
                                <a:rPr lang="en-AU" sz="1400" i="1">
                                  <a:latin typeface="Cambria Math" panose="02040503050406030204" pitchFamily="18" charset="0"/>
                                </a:rPr>
                                <m:t>104</m:t>
                              </m:r>
                            </m:e>
                            <m:e>
                              <m:r>
                                <a:rPr lang="en-AU" sz="1400" i="1">
                                  <a:latin typeface="Cambria Math" panose="02040503050406030204" pitchFamily="18" charset="0"/>
                                </a:rPr>
                                <m:t>86</m:t>
                              </m:r>
                            </m:e>
                          </m:mr>
                          <m:mr>
                            <m:e>
                              <m:r>
                                <a:rPr lang="en-AU" sz="1400" i="1">
                                  <a:latin typeface="Cambria Math" panose="02040503050406030204" pitchFamily="18" charset="0"/>
                                </a:rPr>
                                <m:t>75</m:t>
                              </m:r>
                            </m:e>
                            <m:e>
                              <m:r>
                                <a:rPr lang="en-AU" sz="1400" i="1">
                                  <a:latin typeface="Cambria Math" panose="02040503050406030204" pitchFamily="18" charset="0"/>
                                </a:rPr>
                                <m:t>34</m:t>
                              </m:r>
                            </m:e>
                            <m:e>
                              <m:r>
                                <a:rPr lang="en-AU" sz="1400" i="1">
                                  <a:latin typeface="Cambria Math" panose="02040503050406030204" pitchFamily="18" charset="0"/>
                                </a:rPr>
                                <m:t>94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AU" sz="1400" dirty="0">
                  <a:latin typeface="Aptos" panose="02110004020202020204"/>
                </a:endParaRPr>
              </a:p>
              <a:p>
                <a:pPr>
                  <a:spcBef>
                    <a:spcPts val="0"/>
                  </a:spcBef>
                </a:pPr>
                <a:endParaRPr lang="en-AU" sz="1600" b="1" u="sng" dirty="0">
                  <a:latin typeface="Aptos" panose="02110004020202020204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AU" sz="1600" b="1" u="sng" dirty="0">
                    <a:highlight>
                      <a:srgbClr val="FFFF00"/>
                    </a:highlight>
                    <a:latin typeface="Aptos" panose="02110004020202020204"/>
                  </a:rPr>
                  <a:t>Xᵢⱼ</a:t>
                </a:r>
                <a:endParaRPr lang="en-AU" sz="1600" u="sng" dirty="0">
                  <a:highlight>
                    <a:srgbClr val="FFFF00"/>
                  </a:highlight>
                  <a:latin typeface="Aptos" panose="02110004020202020204"/>
                </a:endParaRPr>
              </a:p>
              <a:p>
                <a:pPr lvl="0">
                  <a:spcBef>
                    <a:spcPts val="0"/>
                  </a:spcBef>
                </a:pPr>
                <a:r>
                  <a:rPr lang="en-AU" sz="1600" dirty="0">
                    <a:latin typeface="Aptos" panose="02110004020202020204"/>
                  </a:rPr>
                  <a:t>sometimes the elements of a matrix are determined by a rule relating to the position of an element </a:t>
                </a:r>
              </a:p>
              <a:p>
                <a:pPr lvl="0">
                  <a:spcBef>
                    <a:spcPts val="0"/>
                  </a:spcBef>
                </a:pPr>
                <a:r>
                  <a:rPr lang="en-AU" sz="1600" dirty="0">
                    <a:latin typeface="Aptos" panose="02110004020202020204"/>
                  </a:rPr>
                  <a:t>elements in </a:t>
                </a:r>
                <a:r>
                  <a:rPr lang="en-AU" sz="1600" b="1" u="sng" dirty="0">
                    <a:solidFill>
                      <a:schemeClr val="accent2">
                        <a:lumMod val="75000"/>
                      </a:schemeClr>
                    </a:solidFill>
                    <a:latin typeface="Aptos" panose="02110004020202020204"/>
                  </a:rPr>
                  <a:t>row </a:t>
                </a:r>
                <a:r>
                  <a:rPr lang="en-AU" sz="1600" b="1" u="sng" dirty="0" err="1">
                    <a:solidFill>
                      <a:schemeClr val="accent2">
                        <a:lumMod val="75000"/>
                      </a:schemeClr>
                    </a:solidFill>
                    <a:latin typeface="Aptos" panose="02110004020202020204"/>
                  </a:rPr>
                  <a:t>i</a:t>
                </a:r>
                <a:r>
                  <a:rPr lang="en-AU" sz="1600" b="1" u="sng" dirty="0">
                    <a:latin typeface="Aptos" panose="02110004020202020204"/>
                  </a:rPr>
                  <a:t>, </a:t>
                </a:r>
                <a:r>
                  <a:rPr lang="en-AU" sz="1600" b="1" u="sng" dirty="0">
                    <a:solidFill>
                      <a:srgbClr val="0070C0"/>
                    </a:solidFill>
                    <a:latin typeface="Aptos" panose="02110004020202020204"/>
                  </a:rPr>
                  <a:t>column j</a:t>
                </a:r>
                <a:r>
                  <a:rPr lang="en-AU" sz="1600" b="1" u="sng" dirty="0">
                    <a:latin typeface="Aptos" panose="02110004020202020204"/>
                  </a:rPr>
                  <a:t> </a:t>
                </a:r>
                <a:r>
                  <a:rPr lang="en-AU" sz="1600" b="1" dirty="0">
                    <a:latin typeface="Aptos" panose="02110004020202020204"/>
                  </a:rPr>
                  <a:t>→ x</a:t>
                </a:r>
                <a:r>
                  <a:rPr lang="en-AU" sz="1600" b="1" dirty="0">
                    <a:solidFill>
                      <a:schemeClr val="accent2">
                        <a:lumMod val="75000"/>
                      </a:schemeClr>
                    </a:solidFill>
                    <a:latin typeface="Aptos" panose="02110004020202020204"/>
                  </a:rPr>
                  <a:t>ᵢ</a:t>
                </a:r>
                <a:r>
                  <a:rPr lang="en-AU" sz="1600" b="1" dirty="0">
                    <a:solidFill>
                      <a:srgbClr val="0070C0"/>
                    </a:solidFill>
                    <a:latin typeface="Aptos" panose="02110004020202020204"/>
                  </a:rPr>
                  <a:t>ⱼ</a:t>
                </a:r>
                <a:r>
                  <a:rPr lang="en-AU" sz="1600" dirty="0">
                    <a:latin typeface="Aptos" panose="02110004020202020204"/>
                  </a:rPr>
                  <a:t>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600" dirty="0">
                    <a:latin typeface="Aptos" panose="02110004020202020204"/>
                  </a:rPr>
                  <a:t>So…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16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AU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AU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AU" sz="16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AU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AU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AU" sz="1600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AU" sz="1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AU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AU" sz="16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AU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AU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AU" sz="16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AU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AU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AU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AU" sz="160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AU" sz="16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AU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AU" sz="160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AU" sz="16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AU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AU" sz="160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AU" sz="16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AU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AU" sz="160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AU" sz="16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br>
                  <a:rPr lang="en-AU" sz="1600" dirty="0">
                    <a:latin typeface="Aptos" panose="02110004020202020204"/>
                  </a:rPr>
                </a:br>
                <a:endParaRPr lang="en-AU" sz="1600" dirty="0">
                  <a:latin typeface="Aptos" panose="02110004020202020204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600" dirty="0">
                    <a:solidFill>
                      <a:srgbClr val="C00000"/>
                    </a:solidFill>
                    <a:latin typeface="Aptos" panose="02110004020202020204"/>
                  </a:rPr>
                  <a:t>example</a:t>
                </a:r>
                <a:r>
                  <a:rPr lang="en-AU" sz="1600" b="1" dirty="0">
                    <a:solidFill>
                      <a:srgbClr val="C00000"/>
                    </a:solidFill>
                    <a:latin typeface="Aptos" panose="02110004020202020204"/>
                  </a:rPr>
                  <a:t>:</a:t>
                </a:r>
                <a:r>
                  <a:rPr lang="en-AU" sz="1600" dirty="0">
                    <a:solidFill>
                      <a:srgbClr val="C00000"/>
                    </a:solidFill>
                    <a:latin typeface="Aptos" panose="02110004020202020204"/>
                  </a:rPr>
                  <a:t> </a:t>
                </a:r>
                <a:r>
                  <a:rPr lang="en-AU" sz="1600" dirty="0">
                    <a:latin typeface="Aptos" panose="02110004020202020204"/>
                  </a:rPr>
                  <a:t>the order of matrix X is </a:t>
                </a:r>
                <a:r>
                  <a:rPr lang="en-AU" sz="1600" dirty="0">
                    <a:solidFill>
                      <a:schemeClr val="accent2">
                        <a:lumMod val="75000"/>
                      </a:schemeClr>
                    </a:solidFill>
                    <a:latin typeface="Aptos" panose="02110004020202020204"/>
                  </a:rPr>
                  <a:t>2</a:t>
                </a:r>
                <a:r>
                  <a:rPr lang="en-AU" sz="1600" dirty="0">
                    <a:latin typeface="Aptos" panose="02110004020202020204"/>
                  </a:rPr>
                  <a:t>×</a:t>
                </a:r>
                <a:r>
                  <a:rPr lang="en-AU" sz="1600" dirty="0">
                    <a:solidFill>
                      <a:srgbClr val="0070C0"/>
                    </a:solidFill>
                    <a:latin typeface="Aptos" panose="02110004020202020204"/>
                  </a:rPr>
                  <a:t>2</a:t>
                </a:r>
                <a:r>
                  <a:rPr lang="en-AU" sz="1600" dirty="0">
                    <a:latin typeface="Aptos" panose="02110004020202020204"/>
                  </a:rPr>
                  <a:t>, use the following rule to determine the elements:</a:t>
                </a:r>
                <a:br>
                  <a:rPr lang="en-AU" sz="1600" dirty="0">
                    <a:latin typeface="Aptos" panose="02110004020202020204"/>
                  </a:rPr>
                </a:br>
                <a:r>
                  <a:rPr lang="en-AU" sz="1600" dirty="0">
                    <a:latin typeface="Aptos" panose="02110004020202020204"/>
                  </a:rPr>
                  <a:t>xᵢⱼ =</a:t>
                </a:r>
                <a:r>
                  <a:rPr lang="en-AU" sz="1600" dirty="0">
                    <a:solidFill>
                      <a:schemeClr val="accent2">
                        <a:lumMod val="75000"/>
                      </a:schemeClr>
                    </a:solidFill>
                    <a:latin typeface="Aptos" panose="02110004020202020204"/>
                  </a:rPr>
                  <a:t> </a:t>
                </a:r>
                <a:r>
                  <a:rPr lang="en-AU" sz="1600" dirty="0" err="1">
                    <a:solidFill>
                      <a:schemeClr val="accent2">
                        <a:lumMod val="75000"/>
                      </a:schemeClr>
                    </a:solidFill>
                    <a:latin typeface="Aptos" panose="02110004020202020204"/>
                  </a:rPr>
                  <a:t>i</a:t>
                </a:r>
                <a:r>
                  <a:rPr lang="en-AU" sz="1600" dirty="0">
                    <a:solidFill>
                      <a:schemeClr val="accent2">
                        <a:lumMod val="75000"/>
                      </a:schemeClr>
                    </a:solidFill>
                    <a:latin typeface="Aptos" panose="02110004020202020204"/>
                  </a:rPr>
                  <a:t> </a:t>
                </a:r>
                <a:r>
                  <a:rPr lang="en-AU" sz="1600" dirty="0">
                    <a:latin typeface="Aptos" panose="02110004020202020204"/>
                  </a:rPr>
                  <a:t>+ 3</a:t>
                </a:r>
                <a:r>
                  <a:rPr lang="en-AU" sz="1600" dirty="0">
                    <a:solidFill>
                      <a:srgbClr val="0070C0"/>
                    </a:solidFill>
                    <a:latin typeface="Aptos" panose="02110004020202020204"/>
                  </a:rPr>
                  <a:t>j</a:t>
                </a: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AU" sz="16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AU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AU" sz="16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AU" sz="1600" i="1">
                                  <a:latin typeface="Cambria Math" panose="02040503050406030204" pitchFamily="18" charset="0"/>
                                </a:rPr>
                                <m:t>+3×</m:t>
                              </m:r>
                              <m:r>
                                <a:rPr lang="en-AU" sz="16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sz="16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AU" sz="1600" i="1">
                                  <a:latin typeface="Cambria Math" panose="02040503050406030204" pitchFamily="18" charset="0"/>
                                </a:rPr>
                                <m:t>+3×</m:t>
                              </m:r>
                              <m:r>
                                <a:rPr lang="en-AU" sz="16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AU" sz="16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AU" sz="1600" i="1">
                                  <a:latin typeface="Cambria Math" panose="02040503050406030204" pitchFamily="18" charset="0"/>
                                </a:rPr>
                                <m:t>+3×</m:t>
                              </m:r>
                              <m:r>
                                <a:rPr lang="en-AU" sz="16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sz="16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AU" sz="1600" i="1">
                                  <a:latin typeface="Cambria Math" panose="02040503050406030204" pitchFamily="18" charset="0"/>
                                </a:rPr>
                                <m:t>+3×</m:t>
                              </m:r>
                              <m:r>
                                <a:rPr lang="en-AU" sz="16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AU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AU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AU" sz="16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AU" sz="16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AU" sz="16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</m:oMath>
                </a14:m>
                <a:br>
                  <a:rPr lang="en-AU" sz="1600" dirty="0">
                    <a:latin typeface="Aptos" panose="02110004020202020204"/>
                  </a:rPr>
                </a:br>
                <a:endParaRPr lang="en-AU" sz="1600" dirty="0">
                  <a:latin typeface="Aptos" panose="02110004020202020204"/>
                </a:endParaRP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2051D3C-7A48-8351-0B57-9A61ED2FD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658" y="0"/>
                <a:ext cx="4158344" cy="6847114"/>
              </a:xfrm>
              <a:prstGeom prst="rect">
                <a:avLst/>
              </a:prstGeom>
              <a:blipFill>
                <a:blip r:embed="rId6"/>
                <a:stretch>
                  <a:fillRect l="-731" t="-178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157F749C-FFC9-BE9D-FF73-53A3180026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56460"/>
              </p:ext>
            </p:extLst>
          </p:nvPr>
        </p:nvGraphicFramePr>
        <p:xfrm>
          <a:off x="8071394" y="2151742"/>
          <a:ext cx="2043024" cy="601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0756">
                  <a:extLst>
                    <a:ext uri="{9D8B030D-6E8A-4147-A177-3AD203B41FA5}">
                      <a16:colId xmlns:a16="http://schemas.microsoft.com/office/drawing/2014/main" val="3724947398"/>
                    </a:ext>
                  </a:extLst>
                </a:gridCol>
                <a:gridCol w="510756">
                  <a:extLst>
                    <a:ext uri="{9D8B030D-6E8A-4147-A177-3AD203B41FA5}">
                      <a16:colId xmlns:a16="http://schemas.microsoft.com/office/drawing/2014/main" val="2570819518"/>
                    </a:ext>
                  </a:extLst>
                </a:gridCol>
                <a:gridCol w="510756">
                  <a:extLst>
                    <a:ext uri="{9D8B030D-6E8A-4147-A177-3AD203B41FA5}">
                      <a16:colId xmlns:a16="http://schemas.microsoft.com/office/drawing/2014/main" val="854882255"/>
                    </a:ext>
                  </a:extLst>
                </a:gridCol>
                <a:gridCol w="510756">
                  <a:extLst>
                    <a:ext uri="{9D8B030D-6E8A-4147-A177-3AD203B41FA5}">
                      <a16:colId xmlns:a16="http://schemas.microsoft.com/office/drawing/2014/main" val="1626256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n-AU" sz="1100" kern="100">
                        <a:solidFill>
                          <a:schemeClr val="tx1"/>
                        </a:solidFill>
                        <a:effectLst/>
                        <a:latin typeface="Aptos" panose="02110004020202020204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100" kern="100" dirty="0">
                          <a:solidFill>
                            <a:schemeClr val="tx1"/>
                          </a:solidFill>
                          <a:effectLst/>
                        </a:rPr>
                        <a:t>weights</a:t>
                      </a:r>
                      <a:endParaRPr lang="en-AU" sz="1100" kern="100" dirty="0">
                        <a:solidFill>
                          <a:schemeClr val="tx1"/>
                        </a:solidFill>
                        <a:effectLst/>
                        <a:latin typeface="Aptos" panose="02110004020202020204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100" kern="100">
                          <a:solidFill>
                            <a:schemeClr val="tx1"/>
                          </a:solidFill>
                          <a:effectLst/>
                        </a:rPr>
                        <a:t>aerobics</a:t>
                      </a:r>
                      <a:endParaRPr lang="en-AU" sz="1100" kern="100">
                        <a:solidFill>
                          <a:schemeClr val="tx1"/>
                        </a:solidFill>
                        <a:effectLst/>
                        <a:latin typeface="Aptos" panose="02110004020202020204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100" kern="100" dirty="0">
                          <a:solidFill>
                            <a:schemeClr val="tx1"/>
                          </a:solidFill>
                          <a:effectLst/>
                        </a:rPr>
                        <a:t>fitness</a:t>
                      </a:r>
                      <a:endParaRPr lang="en-AU" sz="1100" kern="100" dirty="0">
                        <a:solidFill>
                          <a:schemeClr val="tx1"/>
                        </a:solidFill>
                        <a:effectLst/>
                        <a:latin typeface="Aptos" panose="02110004020202020204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080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100" kern="100">
                          <a:solidFill>
                            <a:schemeClr val="tx1"/>
                          </a:solidFill>
                          <a:effectLst/>
                        </a:rPr>
                        <a:t>male</a:t>
                      </a:r>
                      <a:endParaRPr lang="en-AU" sz="1100" kern="100">
                        <a:solidFill>
                          <a:schemeClr val="tx1"/>
                        </a:solidFill>
                        <a:effectLst/>
                        <a:latin typeface="Aptos" panose="02110004020202020204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100" kern="1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AU" sz="1100" kern="100">
                        <a:solidFill>
                          <a:schemeClr val="tx1"/>
                        </a:solidFill>
                        <a:effectLst/>
                        <a:latin typeface="Aptos" panose="02110004020202020204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100" kern="100">
                          <a:solidFill>
                            <a:schemeClr val="tx1"/>
                          </a:solidFill>
                          <a:effectLst/>
                        </a:rPr>
                        <a:t>104</a:t>
                      </a:r>
                      <a:endParaRPr lang="en-AU" sz="1100" kern="100">
                        <a:solidFill>
                          <a:schemeClr val="tx1"/>
                        </a:solidFill>
                        <a:effectLst/>
                        <a:latin typeface="Aptos" panose="02110004020202020204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100" kern="100" dirty="0">
                          <a:solidFill>
                            <a:schemeClr val="tx1"/>
                          </a:solidFill>
                          <a:effectLst/>
                        </a:rPr>
                        <a:t>86</a:t>
                      </a:r>
                      <a:endParaRPr lang="en-AU" sz="1100" kern="100" dirty="0">
                        <a:solidFill>
                          <a:schemeClr val="tx1"/>
                        </a:solidFill>
                        <a:effectLst/>
                        <a:latin typeface="Aptos" panose="02110004020202020204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7986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100" kern="100" dirty="0">
                          <a:solidFill>
                            <a:schemeClr val="tx1"/>
                          </a:solidFill>
                          <a:effectLst/>
                        </a:rPr>
                        <a:t>female</a:t>
                      </a:r>
                      <a:endParaRPr lang="en-AU" sz="1100" kern="100" dirty="0">
                        <a:solidFill>
                          <a:schemeClr val="tx1"/>
                        </a:solidFill>
                        <a:effectLst/>
                        <a:latin typeface="Aptos" panose="02110004020202020204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100" kern="100" dirty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en-AU" sz="1100" kern="100" dirty="0">
                        <a:solidFill>
                          <a:schemeClr val="tx1"/>
                        </a:solidFill>
                        <a:effectLst/>
                        <a:latin typeface="Aptos" panose="02110004020202020204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100" kern="10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AU" sz="1100" kern="100">
                        <a:solidFill>
                          <a:schemeClr val="tx1"/>
                        </a:solidFill>
                        <a:effectLst/>
                        <a:latin typeface="Aptos" panose="02110004020202020204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100" kern="100" dirty="0">
                          <a:solidFill>
                            <a:schemeClr val="tx1"/>
                          </a:solidFill>
                          <a:effectLst/>
                        </a:rPr>
                        <a:t>94</a:t>
                      </a:r>
                      <a:endParaRPr lang="en-AU" sz="1100" kern="100" dirty="0">
                        <a:solidFill>
                          <a:schemeClr val="tx1"/>
                        </a:solidFill>
                        <a:effectLst/>
                        <a:latin typeface="Aptos" panose="02110004020202020204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56563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A929AD6-88E1-6DFD-E273-490A9CAD050E}"/>
                  </a:ext>
                </a:extLst>
              </p:cNvPr>
              <p:cNvSpPr txBox="1"/>
              <p:nvPr/>
            </p:nvSpPr>
            <p:spPr>
              <a:xfrm>
                <a:off x="3015342" y="892627"/>
                <a:ext cx="1491343" cy="662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AU" sz="1400" i="1" kern="100">
                              <a:solidFill>
                                <a:schemeClr val="tx1">
                                  <a:alpha val="70000"/>
                                </a:schemeClr>
                              </a:solidFill>
                              <a:latin typeface="Cambria Math" panose="02040503050406030204" pitchFamily="18" charset="0"/>
                              <a:ea typeface="DengXian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1400" i="1" kern="100">
                                  <a:solidFill>
                                    <a:schemeClr val="tx1">
                                      <a:alpha val="7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DengXian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AU" sz="1400" i="1" kern="100">
                                    <a:solidFill>
                                      <a:schemeClr val="tx1">
                                        <a:alpha val="7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DengXian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AU" sz="1400" i="1" kern="100">
                                    <a:solidFill>
                                      <a:schemeClr val="tx1">
                                        <a:alpha val="7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DengXian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1400" i="1" kern="100">
                                    <a:solidFill>
                                      <a:schemeClr val="tx1">
                                        <a:alpha val="7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DengXian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AU" sz="1400" i="1" kern="100">
                                    <a:solidFill>
                                      <a:schemeClr val="tx1">
                                        <a:alpha val="7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DengXian"/>
                                    <a:cs typeface="Times New Roman" panose="02020603050405020304" pitchFamily="18" charset="0"/>
                                  </a:rPr>
                                  <m:t>−7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1400" i="1" kern="100">
                                    <a:solidFill>
                                      <a:schemeClr val="tx1">
                                        <a:alpha val="7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DengXian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AU" sz="1400" i="1" kern="100">
                                    <a:solidFill>
                                      <a:schemeClr val="tx1">
                                        <a:alpha val="7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DengXian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1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A929AD6-88E1-6DFD-E273-490A9CAD0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342" y="892627"/>
                <a:ext cx="1491343" cy="6621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AF2E7239-DCD9-EE67-D035-B7885C1A7FEE}"/>
              </a:ext>
            </a:extLst>
          </p:cNvPr>
          <p:cNvSpPr txBox="1"/>
          <p:nvPr/>
        </p:nvSpPr>
        <p:spPr>
          <a:xfrm>
            <a:off x="2879271" y="868738"/>
            <a:ext cx="18832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accent2">
                    <a:lumMod val="75000"/>
                  </a:schemeClr>
                </a:solidFill>
              </a:rPr>
              <a:t>row 1</a:t>
            </a:r>
          </a:p>
          <a:p>
            <a:r>
              <a:rPr lang="en-AU" sz="1400" dirty="0">
                <a:solidFill>
                  <a:schemeClr val="accent2">
                    <a:lumMod val="75000"/>
                  </a:schemeClr>
                </a:solidFill>
              </a:rPr>
              <a:t>row 2</a:t>
            </a:r>
          </a:p>
          <a:p>
            <a:r>
              <a:rPr lang="en-AU" sz="1400" dirty="0">
                <a:solidFill>
                  <a:schemeClr val="accent2">
                    <a:lumMod val="75000"/>
                  </a:schemeClr>
                </a:solidFill>
              </a:rPr>
              <a:t>row 3</a:t>
            </a:r>
          </a:p>
          <a:p>
            <a:r>
              <a:rPr lang="en-AU" sz="1000" dirty="0">
                <a:solidFill>
                  <a:srgbClr val="0070C0"/>
                </a:solidFill>
              </a:rPr>
              <a:t>     Column 1 column 2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0AFC2A9-3D52-C82E-B113-E015751A5DE4}"/>
              </a:ext>
            </a:extLst>
          </p:cNvPr>
          <p:cNvSpPr/>
          <p:nvPr/>
        </p:nvSpPr>
        <p:spPr>
          <a:xfrm>
            <a:off x="3461656" y="870851"/>
            <a:ext cx="239486" cy="68388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1FC70E8-84A1-8BD4-8C7C-90BB832F2692}"/>
              </a:ext>
            </a:extLst>
          </p:cNvPr>
          <p:cNvSpPr/>
          <p:nvPr/>
        </p:nvSpPr>
        <p:spPr>
          <a:xfrm>
            <a:off x="3434057" y="1143000"/>
            <a:ext cx="653144" cy="185057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695B746-7B4B-47B8-3CC8-69FBC87577A9}"/>
              </a:ext>
            </a:extLst>
          </p:cNvPr>
          <p:cNvSpPr txBox="1"/>
          <p:nvPr/>
        </p:nvSpPr>
        <p:spPr>
          <a:xfrm>
            <a:off x="3211282" y="2224965"/>
            <a:ext cx="18832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  <a:p>
            <a:r>
              <a:rPr lang="en-AU" sz="1400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  <a:p>
            <a:r>
              <a:rPr lang="en-AU" sz="1400" dirty="0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  <a:p>
            <a:r>
              <a:rPr lang="en-AU" sz="1000" dirty="0">
                <a:solidFill>
                  <a:srgbClr val="0070C0"/>
                </a:solidFill>
              </a:rPr>
              <a:t>    </a:t>
            </a:r>
            <a:r>
              <a:rPr lang="en-AU" sz="1000" b="1" kern="100" dirty="0">
                <a:solidFill>
                  <a:schemeClr val="tx1">
                    <a:alpha val="70000"/>
                  </a:schemeClr>
                </a:solidFill>
                <a:latin typeface="Aptos"/>
                <a:ea typeface="DengXian"/>
                <a:cs typeface="Times New Roman" panose="02020603050405020304" pitchFamily="18" charset="0"/>
              </a:rPr>
              <a:t>order =</a:t>
            </a:r>
            <a:r>
              <a:rPr lang="en-AU" sz="1000" b="1" kern="100" dirty="0">
                <a:solidFill>
                  <a:schemeClr val="accent2">
                    <a:lumMod val="75000"/>
                    <a:alpha val="70000"/>
                  </a:schemeClr>
                </a:solidFill>
                <a:latin typeface="Aptos"/>
                <a:ea typeface="DengXian"/>
                <a:cs typeface="Times New Roman" panose="02020603050405020304" pitchFamily="18" charset="0"/>
              </a:rPr>
              <a:t> 3 </a:t>
            </a:r>
            <a:r>
              <a:rPr lang="en-AU" sz="1000" b="1" kern="100" dirty="0">
                <a:solidFill>
                  <a:schemeClr val="tx1">
                    <a:alpha val="70000"/>
                  </a:schemeClr>
                </a:solidFill>
                <a:latin typeface="Aptos"/>
                <a:ea typeface="DengXian"/>
                <a:cs typeface="Times New Roman" panose="02020603050405020304" pitchFamily="18" charset="0"/>
              </a:rPr>
              <a:t>× </a:t>
            </a:r>
            <a:r>
              <a:rPr lang="en-AU" sz="1000" b="1" kern="100" dirty="0">
                <a:solidFill>
                  <a:srgbClr val="0070C0">
                    <a:alpha val="70000"/>
                  </a:srgbClr>
                </a:solidFill>
                <a:latin typeface="Aptos"/>
                <a:ea typeface="DengXian"/>
                <a:cs typeface="Times New Roman" panose="02020603050405020304" pitchFamily="18" charset="0"/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B2978CF-E5AE-13A3-3FC8-3CBB12189B55}"/>
                  </a:ext>
                </a:extLst>
              </p:cNvPr>
              <p:cNvSpPr txBox="1"/>
              <p:nvPr/>
            </p:nvSpPr>
            <p:spPr>
              <a:xfrm>
                <a:off x="3210900" y="2283842"/>
                <a:ext cx="1099458" cy="662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AU" sz="1400" i="1" kern="100">
                              <a:solidFill>
                                <a:schemeClr val="tx1">
                                  <a:alpha val="70000"/>
                                </a:schemeClr>
                              </a:solidFill>
                              <a:latin typeface="Cambria Math" panose="02040503050406030204" pitchFamily="18" charset="0"/>
                              <a:ea typeface="DengXian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1400" i="1" kern="100">
                                  <a:solidFill>
                                    <a:schemeClr val="tx1">
                                      <a:alpha val="7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DengXian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AU" sz="1400" i="1" kern="100">
                                    <a:solidFill>
                                      <a:schemeClr val="tx1">
                                        <a:alpha val="7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DengXian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AU" sz="1400" i="1" kern="100">
                                    <a:solidFill>
                                      <a:schemeClr val="tx1">
                                        <a:alpha val="7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DengXian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1400" i="1" kern="100">
                                    <a:solidFill>
                                      <a:schemeClr val="tx1">
                                        <a:alpha val="7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DengXian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AU" sz="1400" i="1" kern="100">
                                    <a:solidFill>
                                      <a:schemeClr val="tx1">
                                        <a:alpha val="7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DengXian"/>
                                    <a:cs typeface="Times New Roman" panose="02020603050405020304" pitchFamily="18" charset="0"/>
                                  </a:rPr>
                                  <m:t>−7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1400" i="1" kern="100">
                                    <a:solidFill>
                                      <a:schemeClr val="tx1">
                                        <a:alpha val="7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DengXian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AU" sz="1400" i="1" kern="100">
                                    <a:solidFill>
                                      <a:schemeClr val="tx1">
                                        <a:alpha val="7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DengXian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1400" dirty="0"/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B2978CF-E5AE-13A3-3FC8-3CBB12189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900" y="2283842"/>
                <a:ext cx="1099458" cy="6621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ight Brace 50">
            <a:extLst>
              <a:ext uri="{FF2B5EF4-FFF2-40B4-BE49-F238E27FC236}">
                <a16:creationId xmlns:a16="http://schemas.microsoft.com/office/drawing/2014/main" id="{BC3D05A5-B157-3CDA-87B2-AFB6D8A33B50}"/>
              </a:ext>
            </a:extLst>
          </p:cNvPr>
          <p:cNvSpPr/>
          <p:nvPr/>
        </p:nvSpPr>
        <p:spPr>
          <a:xfrm>
            <a:off x="2928254" y="2283842"/>
            <a:ext cx="315687" cy="66210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2" name="Right Brace 51">
            <a:extLst>
              <a:ext uri="{FF2B5EF4-FFF2-40B4-BE49-F238E27FC236}">
                <a16:creationId xmlns:a16="http://schemas.microsoft.com/office/drawing/2014/main" id="{6F6EF00C-6E6A-5643-96CE-0E67D505846F}"/>
              </a:ext>
            </a:extLst>
          </p:cNvPr>
          <p:cNvSpPr/>
          <p:nvPr/>
        </p:nvSpPr>
        <p:spPr>
          <a:xfrm>
            <a:off x="2645226" y="857814"/>
            <a:ext cx="348346" cy="87293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F88AF72-E22C-F291-3A8D-05062E6E67D1}"/>
                  </a:ext>
                </a:extLst>
              </p14:cNvPr>
              <p14:cNvContentPartPr/>
              <p14:nvPr/>
            </p14:nvContentPartPr>
            <p14:xfrm>
              <a:off x="446109" y="4549920"/>
              <a:ext cx="412560" cy="3560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F88AF72-E22C-F291-3A8D-05062E6E67D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0469" y="4477920"/>
                <a:ext cx="484200" cy="4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5FC923D-832B-7FF0-B9B1-614A3611263B}"/>
                  </a:ext>
                </a:extLst>
              </p14:cNvPr>
              <p14:cNvContentPartPr/>
              <p14:nvPr/>
            </p14:nvContentPartPr>
            <p14:xfrm>
              <a:off x="1577949" y="4495560"/>
              <a:ext cx="654120" cy="4903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5FC923D-832B-7FF0-B9B1-614A3611263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41949" y="4423560"/>
                <a:ext cx="725760" cy="63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F24B1EF-D5EF-5E08-AFAC-6CBBA69C7152}"/>
                  </a:ext>
                </a:extLst>
              </p14:cNvPr>
              <p14:cNvContentPartPr/>
              <p14:nvPr/>
            </p14:nvContentPartPr>
            <p14:xfrm>
              <a:off x="2601429" y="4724520"/>
              <a:ext cx="1372320" cy="7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F24B1EF-D5EF-5E08-AFAC-6CBBA69C715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65429" y="4580520"/>
                <a:ext cx="1443960" cy="288000"/>
              </a:xfrm>
              <a:prstGeom prst="rect">
                <a:avLst/>
              </a:prstGeom>
            </p:spPr>
          </p:pic>
        </mc:Fallback>
      </mc:AlternateContent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C0141096-CC92-0546-72FC-7FED32866A57}"/>
              </a:ext>
            </a:extLst>
          </p:cNvPr>
          <p:cNvSpPr/>
          <p:nvPr/>
        </p:nvSpPr>
        <p:spPr>
          <a:xfrm rot="2769181">
            <a:off x="6173842" y="474669"/>
            <a:ext cx="766270" cy="421585"/>
          </a:xfrm>
          <a:prstGeom prst="triangl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6880905D-D164-F0F0-2489-D36C5F988CC2}"/>
              </a:ext>
            </a:extLst>
          </p:cNvPr>
          <p:cNvSpPr/>
          <p:nvPr/>
        </p:nvSpPr>
        <p:spPr>
          <a:xfrm rot="13536900">
            <a:off x="5869040" y="1519695"/>
            <a:ext cx="766270" cy="421585"/>
          </a:xfrm>
          <a:prstGeom prst="triangl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962B951-2AF0-4C3F-1FEC-1263C9E74C1D}"/>
                  </a:ext>
                </a:extLst>
              </p:cNvPr>
              <p:cNvSpPr txBox="1"/>
              <p:nvPr/>
            </p:nvSpPr>
            <p:spPr>
              <a:xfrm>
                <a:off x="6586301" y="4964331"/>
                <a:ext cx="13516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14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1400" dirty="0"/>
              </a:p>
              <a:p>
                <a:pPr>
                  <a:spcBef>
                    <a:spcPts val="0"/>
                  </a:spcBef>
                </a:pPr>
                <a:r>
                  <a:rPr lang="en-AU" sz="1400" dirty="0">
                    <a:solidFill>
                      <a:schemeClr val="accent2">
                        <a:lumMod val="75000"/>
                      </a:schemeClr>
                    </a:solidFill>
                  </a:rPr>
                  <a:t>row 2</a:t>
                </a:r>
                <a:r>
                  <a:rPr lang="en-AU" sz="1400" dirty="0"/>
                  <a:t>, </a:t>
                </a:r>
                <a:r>
                  <a:rPr lang="en-AU" sz="1400" dirty="0">
                    <a:solidFill>
                      <a:srgbClr val="0070C0"/>
                    </a:solidFill>
                  </a:rPr>
                  <a:t>column 2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962B951-2AF0-4C3F-1FEC-1263C9E74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301" y="4964331"/>
                <a:ext cx="1351633" cy="523220"/>
              </a:xfrm>
              <a:prstGeom prst="rect">
                <a:avLst/>
              </a:prstGeom>
              <a:blipFill>
                <a:blip r:embed="rId15"/>
                <a:stretch>
                  <a:fillRect l="-1351" r="-450" b="-1162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47C794C7-C77E-BC9B-6BF3-DA8E7B54C811}"/>
                  </a:ext>
                </a:extLst>
              </p:cNvPr>
              <p:cNvSpPr txBox="1"/>
              <p:nvPr/>
            </p:nvSpPr>
            <p:spPr>
              <a:xfrm>
                <a:off x="6586301" y="5801458"/>
                <a:ext cx="145285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1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AU" sz="1400" dirty="0"/>
                  <a:t>ₙₘ refers to the element in the </a:t>
                </a:r>
                <a:r>
                  <a:rPr lang="en-AU" sz="1400" dirty="0">
                    <a:solidFill>
                      <a:schemeClr val="accent2">
                        <a:lumMod val="75000"/>
                      </a:schemeClr>
                    </a:solidFill>
                  </a:rPr>
                  <a:t>nᵗʰ row </a:t>
                </a:r>
                <a:r>
                  <a:rPr lang="en-AU" sz="1400" dirty="0"/>
                  <a:t>and </a:t>
                </a:r>
                <a:r>
                  <a:rPr lang="en-AU" sz="1400" dirty="0">
                    <a:solidFill>
                      <a:srgbClr val="0070C0"/>
                    </a:solidFill>
                  </a:rPr>
                  <a:t>mᵗʰ column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47C794C7-C77E-BC9B-6BF3-DA8E7B54C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301" y="5801458"/>
                <a:ext cx="1452859" cy="954107"/>
              </a:xfrm>
              <a:prstGeom prst="rect">
                <a:avLst/>
              </a:prstGeom>
              <a:blipFill>
                <a:blip r:embed="rId16"/>
                <a:stretch>
                  <a:fillRect l="-1255" t="-1282" b="-576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>
            <a:extLst>
              <a:ext uri="{FF2B5EF4-FFF2-40B4-BE49-F238E27FC236}">
                <a16:creationId xmlns:a16="http://schemas.microsoft.com/office/drawing/2014/main" id="{DE1B1729-32EB-87D2-2B71-B246AECEBB70}"/>
              </a:ext>
            </a:extLst>
          </p:cNvPr>
          <p:cNvSpPr/>
          <p:nvPr/>
        </p:nvSpPr>
        <p:spPr>
          <a:xfrm>
            <a:off x="5225143" y="5454096"/>
            <a:ext cx="337014" cy="2616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F88A1669-6F12-5852-2A4D-1FE345D99CB5}"/>
              </a:ext>
            </a:extLst>
          </p:cNvPr>
          <p:cNvSpPr/>
          <p:nvPr/>
        </p:nvSpPr>
        <p:spPr>
          <a:xfrm>
            <a:off x="6085117" y="5943952"/>
            <a:ext cx="337014" cy="2616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D1915239-802F-F242-CC03-E0A8A2FC9120}"/>
              </a:ext>
            </a:extLst>
          </p:cNvPr>
          <p:cNvCxnSpPr/>
          <p:nvPr/>
        </p:nvCxnSpPr>
        <p:spPr>
          <a:xfrm flipV="1">
            <a:off x="5562157" y="5159828"/>
            <a:ext cx="1219702" cy="294268"/>
          </a:xfrm>
          <a:prstGeom prst="bentConnector3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92B27973-8793-ADC8-01FF-3048C31F7E54}"/>
              </a:ext>
            </a:extLst>
          </p:cNvPr>
          <p:cNvCxnSpPr>
            <a:cxnSpLocks/>
          </p:cNvCxnSpPr>
          <p:nvPr/>
        </p:nvCxnSpPr>
        <p:spPr>
          <a:xfrm>
            <a:off x="6252175" y="6227334"/>
            <a:ext cx="418638" cy="7294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3AE0ACC-69A4-5D33-8CC0-D7A045AD9D0B}"/>
                  </a:ext>
                </a:extLst>
              </p:cNvPr>
              <p:cNvSpPr txBox="1"/>
              <p:nvPr/>
            </p:nvSpPr>
            <p:spPr>
              <a:xfrm>
                <a:off x="9958626" y="263124"/>
                <a:ext cx="162377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AU" sz="1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AU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1400" dirty="0"/>
              </a:p>
              <a:p>
                <a:pPr>
                  <a:spcBef>
                    <a:spcPts val="0"/>
                  </a:spcBef>
                </a:pPr>
                <a:r>
                  <a:rPr lang="en-AU" sz="1400" dirty="0">
                    <a:solidFill>
                      <a:schemeClr val="accent2">
                        <a:lumMod val="75000"/>
                      </a:schemeClr>
                    </a:solidFill>
                  </a:rPr>
                  <a:t>3</a:t>
                </a:r>
                <a:r>
                  <a:rPr lang="en-AU" sz="1400" baseline="30000" dirty="0">
                    <a:solidFill>
                      <a:schemeClr val="accent2">
                        <a:lumMod val="75000"/>
                      </a:schemeClr>
                    </a:solidFill>
                  </a:rPr>
                  <a:t>rd</a:t>
                </a:r>
                <a:r>
                  <a:rPr lang="en-AU" sz="1400" dirty="0">
                    <a:solidFill>
                      <a:schemeClr val="accent2">
                        <a:lumMod val="75000"/>
                      </a:schemeClr>
                    </a:solidFill>
                  </a:rPr>
                  <a:t> row</a:t>
                </a:r>
                <a:r>
                  <a:rPr lang="en-AU" sz="1400" dirty="0"/>
                  <a:t>, </a:t>
                </a:r>
                <a:r>
                  <a:rPr lang="en-AU" sz="1400" dirty="0">
                    <a:solidFill>
                      <a:srgbClr val="0070C0"/>
                    </a:solidFill>
                  </a:rPr>
                  <a:t>1</a:t>
                </a:r>
                <a:r>
                  <a:rPr lang="en-AU" sz="1400" baseline="30000" dirty="0">
                    <a:solidFill>
                      <a:srgbClr val="0070C0"/>
                    </a:solidFill>
                  </a:rPr>
                  <a:t>st</a:t>
                </a:r>
                <a:r>
                  <a:rPr lang="en-AU" sz="1400" dirty="0">
                    <a:solidFill>
                      <a:srgbClr val="0070C0"/>
                    </a:solidFill>
                  </a:rPr>
                  <a:t> column</a:t>
                </a:r>
              </a:p>
              <a:p>
                <a:r>
                  <a:rPr lang="en-AU" sz="1400" dirty="0">
                    <a:latin typeface="Aptos" panose="02110004020202020204"/>
                  </a:rPr>
                  <a:t>d₃₁ = 3</a:t>
                </a: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3AE0ACC-69A4-5D33-8CC0-D7A045AD9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8626" y="263124"/>
                <a:ext cx="1623774" cy="738664"/>
              </a:xfrm>
              <a:prstGeom prst="rect">
                <a:avLst/>
              </a:prstGeom>
              <a:blipFill>
                <a:blip r:embed="rId17"/>
                <a:stretch>
                  <a:fillRect l="-1128" b="-826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val 78">
            <a:extLst>
              <a:ext uri="{FF2B5EF4-FFF2-40B4-BE49-F238E27FC236}">
                <a16:creationId xmlns:a16="http://schemas.microsoft.com/office/drawing/2014/main" id="{355A408B-A30A-1535-3DF8-A481019E8C60}"/>
              </a:ext>
            </a:extLst>
          </p:cNvPr>
          <p:cNvSpPr/>
          <p:nvPr/>
        </p:nvSpPr>
        <p:spPr>
          <a:xfrm>
            <a:off x="8562364" y="727009"/>
            <a:ext cx="233293" cy="2616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84704D31-3BD8-A2B7-E349-51EDED4CFF19}"/>
              </a:ext>
            </a:extLst>
          </p:cNvPr>
          <p:cNvCxnSpPr>
            <a:stCxn id="79" idx="5"/>
          </p:cNvCxnSpPr>
          <p:nvPr/>
        </p:nvCxnSpPr>
        <p:spPr>
          <a:xfrm rot="5400000" flipH="1" flipV="1">
            <a:off x="9195148" y="186830"/>
            <a:ext cx="329821" cy="1197134"/>
          </a:xfrm>
          <a:prstGeom prst="bentConnector4">
            <a:avLst>
              <a:gd name="adj1" fmla="val -9901"/>
              <a:gd name="adj2" fmla="val 51427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84" name="Picture 83">
            <a:extLst>
              <a:ext uri="{FF2B5EF4-FFF2-40B4-BE49-F238E27FC236}">
                <a16:creationId xmlns:a16="http://schemas.microsoft.com/office/drawing/2014/main" id="{C3D9D05D-6585-C18E-F5F4-049E07D2A05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73876" y="6192256"/>
            <a:ext cx="3844807" cy="609079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5793FC4D-C2D7-46DC-B686-2CDD21716526}"/>
              </a:ext>
            </a:extLst>
          </p:cNvPr>
          <p:cNvSpPr txBox="1"/>
          <p:nvPr/>
        </p:nvSpPr>
        <p:spPr>
          <a:xfrm>
            <a:off x="10905175" y="4163704"/>
            <a:ext cx="1351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AU" sz="1200" dirty="0">
                <a:solidFill>
                  <a:schemeClr val="accent2">
                    <a:lumMod val="75000"/>
                  </a:schemeClr>
                </a:solidFill>
              </a:rPr>
              <a:t>row </a:t>
            </a:r>
            <a:r>
              <a:rPr lang="en-AU" sz="1200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AU" sz="1200" dirty="0"/>
              <a:t>, </a:t>
            </a:r>
            <a:r>
              <a:rPr lang="en-AU" sz="1200" dirty="0">
                <a:solidFill>
                  <a:srgbClr val="0070C0"/>
                </a:solidFill>
              </a:rPr>
              <a:t>column j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063D19B-4EAE-D8D4-518B-4A9A61E9AAD4}"/>
              </a:ext>
            </a:extLst>
          </p:cNvPr>
          <p:cNvSpPr txBox="1"/>
          <p:nvPr/>
        </p:nvSpPr>
        <p:spPr>
          <a:xfrm>
            <a:off x="9486304" y="4284151"/>
            <a:ext cx="15430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AU" sz="1000" dirty="0">
                <a:solidFill>
                  <a:srgbClr val="0070C0"/>
                </a:solidFill>
              </a:rPr>
              <a:t>column 1</a:t>
            </a:r>
            <a:r>
              <a:rPr lang="en-AU" sz="1000" dirty="0"/>
              <a:t> </a:t>
            </a:r>
            <a:r>
              <a:rPr lang="en-AU" sz="1000" dirty="0">
                <a:solidFill>
                  <a:srgbClr val="0070C0"/>
                </a:solidFill>
              </a:rPr>
              <a:t>column 2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B181231-1573-9DE1-D348-BC9106472C53}"/>
              </a:ext>
            </a:extLst>
          </p:cNvPr>
          <p:cNvSpPr txBox="1"/>
          <p:nvPr/>
        </p:nvSpPr>
        <p:spPr>
          <a:xfrm>
            <a:off x="10512318" y="4463721"/>
            <a:ext cx="683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AU" sz="1200" dirty="0">
                <a:solidFill>
                  <a:schemeClr val="accent2">
                    <a:lumMod val="75000"/>
                  </a:schemeClr>
                </a:solidFill>
              </a:rPr>
              <a:t>row 1</a:t>
            </a:r>
            <a:endParaRPr lang="en-AU" sz="120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en-AU" sz="1200" dirty="0">
                <a:solidFill>
                  <a:schemeClr val="accent2">
                    <a:lumMod val="75000"/>
                  </a:schemeClr>
                </a:solidFill>
              </a:rPr>
              <a:t>row 2</a:t>
            </a:r>
            <a:endParaRPr lang="en-AU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9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3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4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9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0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7" grpId="0" animBg="1"/>
      <p:bldP spid="40" grpId="0" animBg="1"/>
      <p:bldP spid="41" grpId="0"/>
      <p:bldP spid="49" grpId="0"/>
      <p:bldP spid="51" grpId="0" animBg="1"/>
      <p:bldP spid="52" grpId="0" animBg="1"/>
      <p:bldP spid="61" grpId="0" animBg="1"/>
      <p:bldP spid="62" grpId="0" animBg="1"/>
      <p:bldP spid="63" grpId="0"/>
      <p:bldP spid="68" grpId="0"/>
      <p:bldP spid="69" grpId="0" animBg="1"/>
      <p:bldP spid="70" grpId="0" animBg="1"/>
      <p:bldP spid="78" grpId="0"/>
      <p:bldP spid="79" grpId="0" animBg="1"/>
      <p:bldP spid="85" grpId="0"/>
      <p:bldP spid="86" grpId="0"/>
      <p:bldP spid="8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3A5C6-8F60-B847-8766-EE51CF38A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77" y="73632"/>
            <a:ext cx="11029616" cy="1188720"/>
          </a:xfrm>
        </p:spPr>
        <p:txBody>
          <a:bodyPr/>
          <a:lstStyle/>
          <a:p>
            <a:r>
              <a:rPr lang="en-US" dirty="0"/>
              <a:t>Where to use Matrices?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AEFAB-82B7-0346-B637-A2331F2D3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78" y="3149882"/>
            <a:ext cx="11029615" cy="3634486"/>
          </a:xfrm>
        </p:spPr>
        <p:txBody>
          <a:bodyPr/>
          <a:lstStyle/>
          <a:p>
            <a:r>
              <a:rPr lang="en-AU" sz="2400" dirty="0"/>
              <a:t>To store numerical information in a data table. </a:t>
            </a:r>
          </a:p>
          <a:p>
            <a:r>
              <a:rPr lang="en-AU" sz="2400" dirty="0"/>
              <a:t>To carry codes that encrypt credit-card numbers for internet transmission.</a:t>
            </a:r>
          </a:p>
          <a:p>
            <a:r>
              <a:rPr lang="en-AU" sz="2400" dirty="0"/>
              <a:t>To carry all the information needed to solve sets of simultaneous equations. </a:t>
            </a:r>
          </a:p>
          <a:p>
            <a:r>
              <a:rPr lang="en-AU" sz="2400" dirty="0"/>
              <a:t>To represent network diagrams.</a:t>
            </a:r>
            <a:endParaRPr lang="en-US" sz="2400" dirty="0"/>
          </a:p>
        </p:txBody>
      </p:sp>
      <p:pic>
        <p:nvPicPr>
          <p:cNvPr id="1026" name="Picture 2" descr="Credit card encryption, credit card password security, credit card  security, credit card shield icon - Download on">
            <a:extLst>
              <a:ext uri="{FF2B5EF4-FFF2-40B4-BE49-F238E27FC236}">
                <a16:creationId xmlns:a16="http://schemas.microsoft.com/office/drawing/2014/main" id="{236EA52F-BD61-504B-A832-C8E27FB0C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046" y="73632"/>
            <a:ext cx="3776954" cy="377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ireless transmission media | Internet Information Blog">
            <a:extLst>
              <a:ext uri="{FF2B5EF4-FFF2-40B4-BE49-F238E27FC236}">
                <a16:creationId xmlns:a16="http://schemas.microsoft.com/office/drawing/2014/main" id="{3C20B9D7-59FB-0B40-8571-B2AEEA54F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77" y="1244882"/>
            <a:ext cx="2912157" cy="218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2899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E6E16-775A-6F4E-8721-9A51F6A07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Using a matrix to represent data tables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6D5D7-A4E1-EC47-B48D-970F152D3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dirty="0"/>
              <a:t>The numerical information in a data table is frequently presented in </a:t>
            </a:r>
            <a:r>
              <a:rPr lang="en-AU" sz="2800" dirty="0">
                <a:solidFill>
                  <a:srgbClr val="FF0000"/>
                </a:solidFill>
              </a:rPr>
              <a:t>rows</a:t>
            </a:r>
            <a:r>
              <a:rPr lang="en-AU" sz="2800" dirty="0"/>
              <a:t> and </a:t>
            </a:r>
            <a:r>
              <a:rPr lang="en-AU" sz="2800" dirty="0">
                <a:solidFill>
                  <a:srgbClr val="00B050"/>
                </a:solidFill>
              </a:rPr>
              <a:t>columns</a:t>
            </a:r>
            <a:r>
              <a:rPr lang="en-AU" sz="2800" dirty="0"/>
              <a:t>. As such, it is relatively straight forward process to convert this information into matrix form.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19093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867C3-1000-2F46-A641-8D389DFFB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8723"/>
            <a:ext cx="11924778" cy="776060"/>
          </a:xfrm>
        </p:spPr>
        <p:txBody>
          <a:bodyPr>
            <a:normAutofit fontScale="90000"/>
          </a:bodyPr>
          <a:lstStyle/>
          <a:p>
            <a:r>
              <a:rPr lang="en-AU" dirty="0"/>
              <a:t>Representing information in a table by a matrix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7AC90-8A9D-2247-9C37-094A8621B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92" y="1415127"/>
            <a:ext cx="11029615" cy="4522331"/>
          </a:xfrm>
        </p:spPr>
        <p:txBody>
          <a:bodyPr/>
          <a:lstStyle/>
          <a:p>
            <a:pPr marL="0" indent="0">
              <a:buNone/>
            </a:pPr>
            <a:r>
              <a:rPr lang="en-AU" sz="2400" dirty="0"/>
              <a:t>The table below shows the three types of membership of a local gym and the number of males and females enrolled in each. </a:t>
            </a:r>
            <a:r>
              <a:rPr lang="en-AU" sz="2400" dirty="0">
                <a:solidFill>
                  <a:srgbClr val="0070C0"/>
                </a:solidFill>
              </a:rPr>
              <a:t>Construct</a:t>
            </a:r>
            <a:r>
              <a:rPr lang="en-AU" sz="2400" dirty="0"/>
              <a:t> a matrix to display the numerical information in the table.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3364AE-1480-D741-852F-AAA8879D3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364" y="2658270"/>
            <a:ext cx="5673271" cy="19794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BDDDE5-AE65-4E41-A06F-2C6645475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899" y="4637729"/>
            <a:ext cx="5410200" cy="2108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77F9C1-B4FA-A44D-BAAD-B7211E036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185" y="5334316"/>
            <a:ext cx="3835400" cy="1193800"/>
          </a:xfrm>
          <a:prstGeom prst="rect">
            <a:avLst/>
          </a:prstGeom>
        </p:spPr>
      </p:pic>
      <p:pic>
        <p:nvPicPr>
          <p:cNvPr id="11" name="Picture 2" descr="Examples High Res Stock Images | Shutterstock">
            <a:extLst>
              <a:ext uri="{FF2B5EF4-FFF2-40B4-BE49-F238E27FC236}">
                <a16:creationId xmlns:a16="http://schemas.microsoft.com/office/drawing/2014/main" id="{A2C634E0-FDDD-D949-AEFC-E0B1F5703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471" y="4683973"/>
            <a:ext cx="2295937" cy="169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75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BB3C1-AECC-E645-93AA-C0F3CB3ED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00967"/>
          </a:xfrm>
        </p:spPr>
        <p:txBody>
          <a:bodyPr>
            <a:normAutofit fontScale="90000"/>
          </a:bodyPr>
          <a:lstStyle/>
          <a:p>
            <a:r>
              <a:rPr lang="en-AU" dirty="0"/>
              <a:t>Entering a credit card number into a matrix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D43A1-9E4C-A042-9A75-7A57D6DFA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14744"/>
            <a:ext cx="11029615" cy="3634486"/>
          </a:xfrm>
        </p:spPr>
        <p:txBody>
          <a:bodyPr/>
          <a:lstStyle/>
          <a:p>
            <a:r>
              <a:rPr lang="en-AU" sz="2400" dirty="0"/>
              <a:t>Convert the 16-digit credit card number: 4454817810293161 into a 2×8 matrix, listing the digits in pairs, one under the other. Ignore the spaces.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6884BE-47C5-014A-9F1D-A842D0EC5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011" y="3297216"/>
            <a:ext cx="6832600" cy="1473200"/>
          </a:xfrm>
          <a:prstGeom prst="rect">
            <a:avLst/>
          </a:prstGeom>
        </p:spPr>
      </p:pic>
      <p:pic>
        <p:nvPicPr>
          <p:cNvPr id="5" name="Picture 2" descr="Examples High Res Stock Images | Shutterstock">
            <a:extLst>
              <a:ext uri="{FF2B5EF4-FFF2-40B4-BE49-F238E27FC236}">
                <a16:creationId xmlns:a16="http://schemas.microsoft.com/office/drawing/2014/main" id="{E307BFD5-418D-3D4B-BEE1-4F4121793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182" y="4982037"/>
            <a:ext cx="2295937" cy="169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44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8B13E-BF1D-F746-B386-157DE9A8A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08" y="702156"/>
            <a:ext cx="11510600" cy="1188720"/>
          </a:xfrm>
        </p:spPr>
        <p:txBody>
          <a:bodyPr>
            <a:normAutofit fontScale="90000"/>
          </a:bodyPr>
          <a:lstStyle/>
          <a:p>
            <a:r>
              <a:rPr lang="en-AU" dirty="0"/>
              <a:t>Using matrices to represent network diagrams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287FD-3602-5347-BF55-E4451A04A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314" y="1837814"/>
            <a:ext cx="11029615" cy="3634486"/>
          </a:xfrm>
        </p:spPr>
        <p:txBody>
          <a:bodyPr/>
          <a:lstStyle/>
          <a:p>
            <a:r>
              <a:rPr lang="en-AU" sz="2400" dirty="0"/>
              <a:t>Network diagrams consist of a series of numbered or labelled points joined in various ways. They are a powerful way of representing and studying things as different as friendship networks, airline routes, electrical circuits and road links between towns.</a:t>
            </a:r>
            <a:endParaRPr lang="en-US" sz="2400" dirty="0"/>
          </a:p>
        </p:txBody>
      </p:sp>
      <p:pic>
        <p:nvPicPr>
          <p:cNvPr id="4098" name="Picture 2" descr="The Different Types of Friendship Networks and How They Can Influence Your  Success | Infosystem">
            <a:extLst>
              <a:ext uri="{FF2B5EF4-FFF2-40B4-BE49-F238E27FC236}">
                <a16:creationId xmlns:a16="http://schemas.microsoft.com/office/drawing/2014/main" id="{9D7791B0-937F-4443-ADF3-C1EFC0D21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14" y="4238170"/>
            <a:ext cx="4209143" cy="236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ese Were the Biggest New Airline Routes Launched in 2017">
            <a:extLst>
              <a:ext uri="{FF2B5EF4-FFF2-40B4-BE49-F238E27FC236}">
                <a16:creationId xmlns:a16="http://schemas.microsoft.com/office/drawing/2014/main" id="{3CA0EC58-857D-4647-A51F-08B13E2BD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508" y="4221662"/>
            <a:ext cx="4630679" cy="231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7047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2E73A-6CA8-D94D-8FEF-59E5BB4E5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75322"/>
            <a:ext cx="11029616" cy="1188720"/>
          </a:xfrm>
        </p:spPr>
        <p:txBody>
          <a:bodyPr>
            <a:normAutofit fontScale="90000"/>
          </a:bodyPr>
          <a:lstStyle/>
          <a:p>
            <a:r>
              <a:rPr lang="en-AU" dirty="0"/>
              <a:t>Representing a network diagram by a matrix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7F137-1502-4745-8232-313687D8E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592" y="1430639"/>
            <a:ext cx="11987408" cy="3634486"/>
          </a:xfrm>
        </p:spPr>
        <p:txBody>
          <a:bodyPr/>
          <a:lstStyle/>
          <a:p>
            <a:r>
              <a:rPr lang="en-AU" sz="2400" dirty="0"/>
              <a:t>Represent the network diagram shown opposite as a 4×4 matrix 𝐴, where:</a:t>
            </a:r>
          </a:p>
          <a:p>
            <a:r>
              <a:rPr lang="en-AU" sz="2400" dirty="0"/>
              <a:t>matrix element =1 if the two points are joined by a line</a:t>
            </a:r>
          </a:p>
          <a:p>
            <a:r>
              <a:rPr lang="en-AU" sz="2400" dirty="0"/>
              <a:t>matrix element =0 if the two points are not connected.</a:t>
            </a:r>
          </a:p>
          <a:p>
            <a:endParaRPr lang="en-US" sz="2400" dirty="0"/>
          </a:p>
        </p:txBody>
      </p:sp>
      <p:pic>
        <p:nvPicPr>
          <p:cNvPr id="4" name="Picture 2" descr="Examples High Res Stock Images | Shutterstock">
            <a:extLst>
              <a:ext uri="{FF2B5EF4-FFF2-40B4-BE49-F238E27FC236}">
                <a16:creationId xmlns:a16="http://schemas.microsoft.com/office/drawing/2014/main" id="{96836FBC-E153-534D-8964-538A1C5B9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182" y="4982037"/>
            <a:ext cx="2295937" cy="169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3275CF-8F04-0148-9F4F-0F5B5C553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9908" y="1942379"/>
            <a:ext cx="1531211" cy="18886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EFF68D-9C43-5549-A176-EB962B363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9993" y="3043392"/>
            <a:ext cx="5514522" cy="3483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4C1059-72EE-0543-84BD-A43D7748C4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800" y="3831050"/>
            <a:ext cx="4052641" cy="246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1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C82DF-8D77-0845-8CA1-5EBF763A5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8755"/>
            <a:ext cx="12192000" cy="787790"/>
          </a:xfrm>
        </p:spPr>
        <p:txBody>
          <a:bodyPr/>
          <a:lstStyle/>
          <a:p>
            <a:r>
              <a:rPr lang="en-AU" sz="4000" dirty="0"/>
              <a:t>Interpreting a matrix representing a network diagram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48CA67-1938-2143-837C-5004AB3A31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101600" y="1954452"/>
                <a:ext cx="12051405" cy="363448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AU" sz="2200" dirty="0"/>
                  <a:t>The diagram opposite shows the roads connecting four towns: town 1, town 2, town 3, and town 4. This diagram has been represented by a 4×4 matrix, 𝐴. The elements show the number of roads between each pair of towns.</a:t>
                </a:r>
              </a:p>
              <a:p>
                <a:pPr fontAlgn="t"/>
                <a:r>
                  <a:rPr lang="en-AU" sz="2200" dirty="0"/>
                  <a:t>1. In the matrix A,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sub>
                    </m:sSub>
                  </m:oMath>
                </a14:m>
                <a:r>
                  <a:rPr lang="en-AU" sz="2200" dirty="0"/>
                  <a:t>=1. What does this tell us?</a:t>
                </a:r>
              </a:p>
              <a:p>
                <a:pPr fontAlgn="t"/>
                <a:r>
                  <a:rPr lang="en-AU" sz="2200" dirty="0"/>
                  <a:t>2. In the matrix A,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AU" sz="22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AU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200" dirty="0"/>
                  <a:t>=3. What does this tell us?</a:t>
                </a:r>
              </a:p>
              <a:p>
                <a:pPr fontAlgn="t"/>
                <a:r>
                  <a:rPr lang="en-AU" sz="2200" dirty="0"/>
                  <a:t>3. In the matrix A,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sz="22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200" dirty="0"/>
                  <a:t>=0. What does this tell us?</a:t>
                </a:r>
              </a:p>
              <a:p>
                <a:pPr fontAlgn="t"/>
                <a:r>
                  <a:rPr lang="en-AU" sz="2200" dirty="0"/>
                  <a:t>4. What is the sum of the elements in row 3 of matrix </a:t>
                </a:r>
                <a:r>
                  <a:rPr lang="en-AU" sz="2200" i="1" dirty="0"/>
                  <a:t>A</a:t>
                </a:r>
                <a:r>
                  <a:rPr lang="en-AU" sz="2200" dirty="0"/>
                  <a:t> and what does this tell us?</a:t>
                </a:r>
              </a:p>
              <a:p>
                <a:pPr fontAlgn="t"/>
                <a:r>
                  <a:rPr lang="en-AU" sz="2200" dirty="0"/>
                  <a:t>5. What is the sum of all the elements of matrix </a:t>
                </a:r>
                <a:r>
                  <a:rPr lang="en-AU" sz="2200" i="1" dirty="0"/>
                  <a:t>A</a:t>
                </a:r>
                <a:r>
                  <a:rPr lang="en-AU" sz="2200" dirty="0"/>
                  <a:t> and what does this tell us?</a:t>
                </a:r>
              </a:p>
              <a:p>
                <a:pPr marL="0" indent="0">
                  <a:buNone/>
                </a:pPr>
                <a:endParaRPr lang="en-AU" sz="2200" dirty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48CA67-1938-2143-837C-5004AB3A31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01600" y="1954452"/>
                <a:ext cx="12051405" cy="3634486"/>
              </a:xfrm>
              <a:blipFill>
                <a:blip r:embed="rId2"/>
                <a:stretch>
                  <a:fillRect t="-117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Examples High Res Stock Images | Shutterstock">
            <a:extLst>
              <a:ext uri="{FF2B5EF4-FFF2-40B4-BE49-F238E27FC236}">
                <a16:creationId xmlns:a16="http://schemas.microsoft.com/office/drawing/2014/main" id="{3386A545-C0BF-564D-BE55-C899F2F9B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89" y="5863771"/>
            <a:ext cx="1349311" cy="99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CBFEA3-09C9-9F4D-B01B-269AA8502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785" y="5433379"/>
            <a:ext cx="2930071" cy="1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AEDD6D-EB5A-2A43-A395-1BE534283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460" y="5405231"/>
            <a:ext cx="3363686" cy="14809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E8FC2A-983D-6C4A-975A-F1DDAB022087}"/>
              </a:ext>
            </a:extLst>
          </p:cNvPr>
          <p:cNvSpPr txBox="1"/>
          <p:nvPr/>
        </p:nvSpPr>
        <p:spPr>
          <a:xfrm>
            <a:off x="6096000" y="2864777"/>
            <a:ext cx="6096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1 road between town 2 &amp; 4;</a:t>
            </a:r>
          </a:p>
          <a:p>
            <a:r>
              <a:rPr lang="en-US" sz="2400" dirty="0"/>
              <a:t>2. 3 road between town 3 &amp; 4;</a:t>
            </a:r>
          </a:p>
          <a:p>
            <a:r>
              <a:rPr lang="en-US" sz="2400" dirty="0"/>
              <a:t>3. 0 road between town 4 &amp; 1;</a:t>
            </a:r>
          </a:p>
          <a:p>
            <a:r>
              <a:rPr lang="en-US" sz="2400" dirty="0"/>
              <a:t>4. total 5 roads between town 3 &amp; others;</a:t>
            </a:r>
          </a:p>
          <a:p>
            <a:endParaRPr lang="en-US" sz="2400" dirty="0"/>
          </a:p>
          <a:p>
            <a:r>
              <a:rPr lang="en-US" sz="2400" dirty="0"/>
              <a:t>5. total 14 roads you can travel between towns.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820420-CD80-2343-AEFF-18D7EF2826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1894" y="6572246"/>
            <a:ext cx="235327" cy="28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5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96442922-59DD-4547-94B0-7DA5B2BE6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Mrs. S Richards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69131F03-BDFB-5442-A7C5-CEE0155D8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52401"/>
            <a:ext cx="8610600" cy="6553175"/>
          </a:xfrm>
          <a:prstGeom prst="rect">
            <a:avLst/>
          </a:prstGeom>
          <a:solidFill>
            <a:srgbClr val="FFFFFF"/>
          </a:solidFill>
          <a:ln w="76200" cmpd="tri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3600" dirty="0"/>
              <a:t>A matrix is an array of numbers</a:t>
            </a:r>
          </a:p>
          <a:p>
            <a:r>
              <a:rPr lang="en-US" altLang="en-US" sz="2400" dirty="0"/>
              <a:t>For example</a:t>
            </a:r>
          </a:p>
          <a:p>
            <a:r>
              <a:rPr lang="en-GB" altLang="en-US" dirty="0"/>
              <a:t>A market stall operates on Friday and Saturday. Sales could be recorded using matrix A.</a:t>
            </a:r>
          </a:p>
          <a:p>
            <a:endParaRPr lang="en-GB" altLang="en-US" sz="2400" dirty="0"/>
          </a:p>
          <a:p>
            <a:pPr algn="ctr"/>
            <a:endParaRPr lang="en-GB" altLang="en-US" sz="2800" dirty="0"/>
          </a:p>
          <a:p>
            <a:endParaRPr lang="en-GB" altLang="en-US" sz="2800" dirty="0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B2E3FB83-57CB-9F45-83D2-35D3CDD3C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4EFE66-67CA-344E-87ED-11356C55A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981201"/>
            <a:ext cx="6755026" cy="1571925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F48C2C-7C3B-8C4B-A094-7B50DB75A9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496899"/>
              </p:ext>
            </p:extLst>
          </p:nvPr>
        </p:nvGraphicFramePr>
        <p:xfrm>
          <a:off x="2120213" y="3962400"/>
          <a:ext cx="7696200" cy="2286000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67979936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12973129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 dirty="0">
                          <a:effectLst/>
                          <a:latin typeface="Open Sans"/>
                        </a:rPr>
                        <a:t>Rows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6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>
                          <a:effectLst/>
                          <a:latin typeface="Open Sans"/>
                        </a:rPr>
                        <a:t>Columns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6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7527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 dirty="0">
                          <a:effectLst/>
                          <a:latin typeface="Open Sans"/>
                        </a:rPr>
                        <a:t>Friday sales are listed in </a:t>
                      </a:r>
                      <a:r>
                        <a:rPr lang="en-AU" dirty="0">
                          <a:solidFill>
                            <a:srgbClr val="FF0000"/>
                          </a:solidFill>
                          <a:effectLst/>
                          <a:latin typeface="Open Sans"/>
                        </a:rPr>
                        <a:t>row </a:t>
                      </a:r>
                      <a:r>
                        <a:rPr lang="en-AU" b="0" i="0" u="none" strike="noStrike" dirty="0">
                          <a:solidFill>
                            <a:srgbClr val="FF0000"/>
                          </a:solidFill>
                          <a:effectLst/>
                          <a:latin typeface="Speak Pro"/>
                        </a:rPr>
                        <a:t>1</a:t>
                      </a:r>
                      <a:r>
                        <a:rPr lang="en-AU" dirty="0">
                          <a:effectLst/>
                          <a:latin typeface="Open Sans"/>
                        </a:rPr>
                        <a:t>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6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dirty="0">
                          <a:effectLst/>
                          <a:latin typeface="Open Sans"/>
                        </a:rPr>
                        <a:t>The number of shirts sold is listed in </a:t>
                      </a:r>
                      <a:r>
                        <a:rPr lang="en-AU" dirty="0">
                          <a:solidFill>
                            <a:srgbClr val="00A651"/>
                          </a:solidFill>
                          <a:effectLst/>
                          <a:latin typeface="Speak Pro"/>
                        </a:rPr>
                        <a:t>column </a:t>
                      </a:r>
                      <a:r>
                        <a:rPr lang="en-AU" b="0" i="0" u="none" strike="noStrike" dirty="0">
                          <a:solidFill>
                            <a:srgbClr val="00A651"/>
                          </a:solidFill>
                          <a:effectLst/>
                          <a:latin typeface="Speak Pro"/>
                        </a:rPr>
                        <a:t>1</a:t>
                      </a:r>
                      <a:r>
                        <a:rPr lang="en-AU" dirty="0">
                          <a:effectLst/>
                          <a:latin typeface="Open Sans"/>
                        </a:rPr>
                        <a:t>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6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0630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 dirty="0">
                          <a:effectLst/>
                          <a:latin typeface="Open Sans"/>
                        </a:rPr>
                        <a:t>Saturday sales are listed in </a:t>
                      </a:r>
                      <a:r>
                        <a:rPr lang="en-AU" dirty="0">
                          <a:solidFill>
                            <a:srgbClr val="FF0000"/>
                          </a:solidFill>
                          <a:effectLst/>
                          <a:latin typeface="Open Sans"/>
                        </a:rPr>
                        <a:t>row </a:t>
                      </a:r>
                      <a:r>
                        <a:rPr lang="en-AU" b="0" i="0" u="none" strike="noStrike" dirty="0">
                          <a:solidFill>
                            <a:srgbClr val="FF0000"/>
                          </a:solidFill>
                          <a:effectLst/>
                          <a:latin typeface="Speak Pro"/>
                        </a:rPr>
                        <a:t>2</a:t>
                      </a:r>
                      <a:r>
                        <a:rPr lang="en-AU" dirty="0">
                          <a:effectLst/>
                          <a:latin typeface="Open Sans"/>
                        </a:rPr>
                        <a:t>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dirty="0">
                          <a:effectLst/>
                          <a:latin typeface="Open Sans"/>
                        </a:rPr>
                        <a:t>The number of pairs of jeans sold is listed in </a:t>
                      </a:r>
                      <a:r>
                        <a:rPr lang="en-AU" dirty="0">
                          <a:solidFill>
                            <a:srgbClr val="00A651"/>
                          </a:solidFill>
                          <a:effectLst/>
                          <a:latin typeface="Speak Pro"/>
                        </a:rPr>
                        <a:t>column </a:t>
                      </a:r>
                      <a:r>
                        <a:rPr lang="en-AU" b="0" i="0" u="none" strike="noStrike" dirty="0">
                          <a:solidFill>
                            <a:srgbClr val="00A651"/>
                          </a:solidFill>
                          <a:effectLst/>
                          <a:latin typeface="Speak Pro"/>
                        </a:rPr>
                        <a:t>2</a:t>
                      </a:r>
                      <a:r>
                        <a:rPr lang="en-AU" dirty="0">
                          <a:effectLst/>
                          <a:latin typeface="Speak Pro"/>
                        </a:rPr>
                        <a:t>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0466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>
                          <a:effectLst/>
                          <a:latin typeface="Open Sans"/>
                        </a:rPr>
                        <a:t>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dirty="0">
                          <a:effectLst/>
                          <a:latin typeface="Open Sans"/>
                        </a:rPr>
                        <a:t>The number of belts sold is listed in </a:t>
                      </a:r>
                      <a:r>
                        <a:rPr lang="en-AU" dirty="0">
                          <a:solidFill>
                            <a:srgbClr val="00A651"/>
                          </a:solidFill>
                          <a:effectLst/>
                          <a:latin typeface="Speak Pro"/>
                        </a:rPr>
                        <a:t>column </a:t>
                      </a:r>
                      <a:r>
                        <a:rPr lang="en-AU" b="0" i="0" u="none" strike="noStrike" dirty="0">
                          <a:solidFill>
                            <a:srgbClr val="00A651"/>
                          </a:solidFill>
                          <a:effectLst/>
                          <a:latin typeface="Speak Pro"/>
                        </a:rPr>
                        <a:t>3</a:t>
                      </a:r>
                      <a:r>
                        <a:rPr lang="en-AU" dirty="0">
                          <a:effectLst/>
                          <a:latin typeface="Speak Pro"/>
                        </a:rPr>
                        <a:t>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168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634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96442922-59DD-4547-94B0-7DA5B2BE6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Mrs. S Richards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69131F03-BDFB-5442-A7C5-CEE0155D8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52401"/>
            <a:ext cx="8610600" cy="6553175"/>
          </a:xfrm>
          <a:prstGeom prst="rect">
            <a:avLst/>
          </a:prstGeom>
          <a:solidFill>
            <a:srgbClr val="FFFFFF"/>
          </a:solidFill>
          <a:ln w="76200" cmpd="tri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3600" dirty="0"/>
              <a:t>A matrix is an array of numbers</a:t>
            </a:r>
          </a:p>
          <a:p>
            <a:r>
              <a:rPr lang="en-US" altLang="en-US" sz="2400" dirty="0"/>
              <a:t>For example</a:t>
            </a:r>
          </a:p>
          <a:p>
            <a:r>
              <a:rPr lang="en-GB" altLang="en-US" dirty="0"/>
              <a:t>A market stall operates on Friday and Saturday. Sales could be recorded using matrix A.</a:t>
            </a:r>
          </a:p>
          <a:p>
            <a:endParaRPr lang="en-GB" altLang="en-US" sz="2400" dirty="0"/>
          </a:p>
          <a:p>
            <a:pPr algn="ctr"/>
            <a:endParaRPr lang="en-GB" altLang="en-US" sz="2800" dirty="0"/>
          </a:p>
          <a:p>
            <a:endParaRPr lang="en-GB" altLang="en-US" sz="2800" dirty="0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B2E3FB83-57CB-9F45-83D2-35D3CDD3C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4EFE66-67CA-344E-87ED-11356C55A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981201"/>
            <a:ext cx="6755026" cy="15719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97F3C5F-8B0F-FD45-B793-9BD5D596D4EC}"/>
              </a:ext>
            </a:extLst>
          </p:cNvPr>
          <p:cNvSpPr/>
          <p:nvPr/>
        </p:nvSpPr>
        <p:spPr>
          <a:xfrm>
            <a:off x="1981200" y="3902990"/>
            <a:ext cx="822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Abadi"/>
              </a:rPr>
              <a:t>We can read the following information from the matrix: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Abadi"/>
              </a:rPr>
              <a:t>on Friday 8 pairs of jeans were sold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Abadi"/>
              </a:rPr>
              <a:t>on Saturday 1 belt was sold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Abadi"/>
              </a:rPr>
              <a:t>the total number of items sold on Friday was 6+8+4=18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Abadi"/>
              </a:rPr>
              <a:t>the total number of belts sold was 4+1=5.</a:t>
            </a:r>
          </a:p>
        </p:txBody>
      </p:sp>
    </p:spTree>
    <p:extLst>
      <p:ext uri="{BB962C8B-B14F-4D97-AF65-F5344CB8AC3E}">
        <p14:creationId xmlns:p14="http://schemas.microsoft.com/office/powerpoint/2010/main" val="325789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CB74F837-D0F6-C440-A824-A3DD60CC3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366" y="-45263"/>
            <a:ext cx="101534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i="1" dirty="0"/>
              <a:t>Order/Size/Dimension of a matrix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BA3AB1-6B60-5341-BB17-91568A0B4C66}"/>
              </a:ext>
            </a:extLst>
          </p:cNvPr>
          <p:cNvSpPr/>
          <p:nvPr/>
        </p:nvSpPr>
        <p:spPr>
          <a:xfrm>
            <a:off x="2019300" y="637331"/>
            <a:ext cx="80391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000000"/>
                </a:solidFill>
              </a:rPr>
              <a:t>The </a:t>
            </a:r>
            <a:r>
              <a:rPr lang="en-AU" sz="2800" b="1" dirty="0">
                <a:solidFill>
                  <a:srgbClr val="C41130"/>
                </a:solidFill>
              </a:rPr>
              <a:t>order</a:t>
            </a:r>
            <a:r>
              <a:rPr lang="en-AU" sz="2800" dirty="0">
                <a:solidFill>
                  <a:srgbClr val="000000"/>
                </a:solidFill>
              </a:rPr>
              <a:t> (or size) </a:t>
            </a:r>
            <a:r>
              <a:rPr lang="en-AU" sz="2800" b="1" dirty="0">
                <a:solidFill>
                  <a:srgbClr val="000000"/>
                </a:solidFill>
              </a:rPr>
              <a:t>of a matrix</a:t>
            </a:r>
            <a:r>
              <a:rPr lang="en-AU" sz="2800" dirty="0">
                <a:solidFill>
                  <a:srgbClr val="000000"/>
                </a:solidFill>
              </a:rPr>
              <a:t> is written as: </a:t>
            </a:r>
          </a:p>
          <a:p>
            <a:r>
              <a:rPr lang="en-AU" sz="2800" dirty="0">
                <a:solidFill>
                  <a:srgbClr val="000000"/>
                </a:solidFill>
              </a:rPr>
              <a:t>number of rows × number of columns</a:t>
            </a:r>
            <a:br>
              <a:rPr lang="en-AU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D41089-28E3-7E4C-9A0A-A64BBE6D6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580466"/>
            <a:ext cx="6819900" cy="34346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C600BD-2901-184D-9A88-DA8C669ED01E}"/>
              </a:ext>
            </a:extLst>
          </p:cNvPr>
          <p:cNvSpPr/>
          <p:nvPr/>
        </p:nvSpPr>
        <p:spPr>
          <a:xfrm>
            <a:off x="1612900" y="4953000"/>
            <a:ext cx="8966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</a:rPr>
              <a:t>The order of matrix A in the market stall example above is </a:t>
            </a:r>
            <a:r>
              <a:rPr lang="en-AU" dirty="0">
                <a:solidFill>
                  <a:srgbClr val="C00000"/>
                </a:solidFill>
              </a:rPr>
              <a:t>2×3</a:t>
            </a:r>
            <a:r>
              <a:rPr lang="en-AU" dirty="0">
                <a:solidFill>
                  <a:srgbClr val="000000"/>
                </a:solidFill>
              </a:rPr>
              <a:t>; that is, 2 rows×3 columns. It is called a ‘</a:t>
            </a:r>
            <a:r>
              <a:rPr lang="en-AU" dirty="0">
                <a:solidFill>
                  <a:srgbClr val="C00000"/>
                </a:solidFill>
              </a:rPr>
              <a:t>two by three</a:t>
            </a:r>
            <a:r>
              <a:rPr lang="en-AU" dirty="0">
                <a:solidFill>
                  <a:srgbClr val="000000"/>
                </a:solidFill>
              </a:rPr>
              <a:t>’ matrix.</a:t>
            </a:r>
          </a:p>
          <a:p>
            <a:r>
              <a:rPr lang="en-AU" dirty="0">
                <a:solidFill>
                  <a:srgbClr val="000000"/>
                </a:solidFill>
              </a:rPr>
              <a:t>In writing down the order of a matrix, </a:t>
            </a:r>
            <a:r>
              <a:rPr lang="en-AU" i="1" dirty="0">
                <a:solidFill>
                  <a:srgbClr val="C00000"/>
                </a:solidFill>
              </a:rPr>
              <a:t>Rows first</a:t>
            </a:r>
            <a:r>
              <a:rPr lang="en-AU" dirty="0">
                <a:solidFill>
                  <a:srgbClr val="000000"/>
                </a:solidFill>
              </a:rPr>
              <a:t>, then </a:t>
            </a:r>
            <a:r>
              <a:rPr lang="en-AU" i="1" dirty="0">
                <a:solidFill>
                  <a:srgbClr val="000000"/>
                </a:solidFill>
              </a:rPr>
              <a:t>columns</a:t>
            </a:r>
            <a:r>
              <a:rPr lang="en-AU" dirty="0">
                <a:solidFill>
                  <a:srgbClr val="000000"/>
                </a:solidFill>
              </a:rPr>
              <a:t>.</a:t>
            </a:r>
          </a:p>
          <a:p>
            <a:r>
              <a:rPr lang="en-AU" b="1" dirty="0">
                <a:solidFill>
                  <a:srgbClr val="009EC6"/>
                </a:solidFill>
              </a:rPr>
              <a:t>Remember:</a:t>
            </a:r>
            <a:r>
              <a:rPr lang="en-AU" dirty="0">
                <a:solidFill>
                  <a:srgbClr val="000000"/>
                </a:solidFill>
              </a:rPr>
              <a:t> When you walk into a cinema, you go to your </a:t>
            </a:r>
            <a:r>
              <a:rPr lang="en-AU" i="1" dirty="0">
                <a:solidFill>
                  <a:srgbClr val="000000"/>
                </a:solidFill>
              </a:rPr>
              <a:t>row first.</a:t>
            </a:r>
            <a:endParaRPr lang="en-AU" dirty="0">
              <a:solidFill>
                <a:srgbClr val="000000"/>
              </a:solidFill>
            </a:endParaRPr>
          </a:p>
          <a:p>
            <a:r>
              <a:rPr lang="en-AU" dirty="0">
                <a:solidFill>
                  <a:srgbClr val="000000"/>
                </a:solidFill>
              </a:rPr>
              <a:t>Matrices are usually named using </a:t>
            </a:r>
            <a:r>
              <a:rPr lang="en-AU" dirty="0">
                <a:solidFill>
                  <a:srgbClr val="C00000"/>
                </a:solidFill>
              </a:rPr>
              <a:t>capital letters </a:t>
            </a:r>
            <a:r>
              <a:rPr lang="en-AU" dirty="0">
                <a:solidFill>
                  <a:srgbClr val="000000"/>
                </a:solidFill>
              </a:rPr>
              <a:t>such as A,B,O.</a:t>
            </a:r>
          </a:p>
        </p:txBody>
      </p:sp>
    </p:spTree>
    <p:extLst>
      <p:ext uri="{BB962C8B-B14F-4D97-AF65-F5344CB8AC3E}">
        <p14:creationId xmlns:p14="http://schemas.microsoft.com/office/powerpoint/2010/main" val="291358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autoUpdateAnimBg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E427D283-D5C6-084F-B433-EF1FE1F4F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Mrs. S Richards</a:t>
            </a:r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4C1E6B11-296A-284A-858A-EC5C640BA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1" y="620713"/>
            <a:ext cx="7345363" cy="5688012"/>
          </a:xfrm>
          <a:prstGeom prst="rect">
            <a:avLst/>
          </a:prstGeom>
          <a:solidFill>
            <a:srgbClr val="FFFFFF"/>
          </a:solidFill>
          <a:ln w="76200" cmpd="tri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3600" dirty="0"/>
              <a:t>A matrix with R rows and C columns is called an</a:t>
            </a:r>
          </a:p>
          <a:p>
            <a:pPr algn="ctr"/>
            <a:r>
              <a:rPr lang="en-US" altLang="en-US" sz="3600" dirty="0"/>
              <a:t>R X C Matrix.</a:t>
            </a:r>
          </a:p>
          <a:p>
            <a:pPr algn="ctr"/>
            <a:endParaRPr lang="en-GB" altLang="en-US" sz="3600" dirty="0"/>
          </a:p>
          <a:p>
            <a:pPr algn="ctr"/>
            <a:endParaRPr lang="en-GB" altLang="en-US" sz="3600" dirty="0"/>
          </a:p>
          <a:p>
            <a:pPr algn="ctr"/>
            <a:r>
              <a:rPr lang="en-GB" altLang="en-US" sz="3600" dirty="0"/>
              <a:t>This is called the </a:t>
            </a:r>
            <a:r>
              <a:rPr lang="en-GB" altLang="en-US" sz="3600" dirty="0">
                <a:solidFill>
                  <a:srgbClr val="FF0000"/>
                </a:solidFill>
              </a:rPr>
              <a:t>ORDER/SIZE/DIMENSION</a:t>
            </a:r>
            <a:r>
              <a:rPr lang="en-GB" altLang="en-US" sz="3600" dirty="0"/>
              <a:t> of the matrix.</a:t>
            </a:r>
          </a:p>
          <a:p>
            <a:pPr algn="ctr"/>
            <a:r>
              <a:rPr lang="en-GB" altLang="en-US" sz="3600" dirty="0"/>
              <a:t>Each entry in the matrix is called an </a:t>
            </a:r>
            <a:r>
              <a:rPr lang="en-GB" altLang="en-US" sz="3600" dirty="0">
                <a:solidFill>
                  <a:srgbClr val="FF0000"/>
                </a:solidFill>
              </a:rPr>
              <a:t>ELEMENT</a:t>
            </a:r>
            <a:r>
              <a:rPr lang="en-GB" altLang="en-US" sz="3600"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8EEDD1-6E6C-8E4D-801B-E4E9B4669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086" y="2421320"/>
            <a:ext cx="7850572" cy="82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05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CB74F837-D0F6-C440-A824-A3DD60CC3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156" y="-78828"/>
            <a:ext cx="8153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i="1" dirty="0"/>
              <a:t>Elements of a matrix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BA3AB1-6B60-5341-BB17-91568A0B4C66}"/>
              </a:ext>
            </a:extLst>
          </p:cNvPr>
          <p:cNvSpPr/>
          <p:nvPr/>
        </p:nvSpPr>
        <p:spPr>
          <a:xfrm>
            <a:off x="2019300" y="637331"/>
            <a:ext cx="80391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000000"/>
                </a:solidFill>
              </a:rPr>
              <a:t>The numbers within a matrix are called its </a:t>
            </a:r>
            <a:r>
              <a:rPr lang="en-AU" sz="2800" dirty="0">
                <a:solidFill>
                  <a:srgbClr val="7030A0"/>
                </a:solidFill>
              </a:rPr>
              <a:t>elements</a:t>
            </a:r>
            <a:r>
              <a:rPr lang="en-AU" sz="2800" dirty="0">
                <a:solidFill>
                  <a:srgbClr val="000000"/>
                </a:solidFill>
              </a:rPr>
              <a:t>.</a:t>
            </a:r>
            <a:br>
              <a:rPr lang="en-AU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B71B0A-0CBE-844D-B836-814DACDD8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156" y="1702238"/>
            <a:ext cx="5943600" cy="10763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DC9F0E2-628B-F24E-84E8-F08A2CA0A3C4}"/>
              </a:ext>
            </a:extLst>
          </p:cNvPr>
          <p:cNvSpPr/>
          <p:nvPr/>
        </p:nvSpPr>
        <p:spPr>
          <a:xfrm>
            <a:off x="1962150" y="3131989"/>
            <a:ext cx="815339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Open Sans"/>
              </a:rPr>
              <a:t>For example, in the matrix:</a:t>
            </a:r>
          </a:p>
          <a:p>
            <a:endParaRPr lang="en-AU" dirty="0">
              <a:solidFill>
                <a:srgbClr val="000000"/>
              </a:solidFill>
              <a:latin typeface="Open Sans"/>
            </a:endParaRPr>
          </a:p>
          <a:p>
            <a:endParaRPr lang="en-AU" dirty="0">
              <a:solidFill>
                <a:srgbClr val="000000"/>
              </a:solidFill>
              <a:latin typeface="Open Sans"/>
            </a:endParaRPr>
          </a:p>
          <a:p>
            <a:endParaRPr lang="en-AU" dirty="0">
              <a:solidFill>
                <a:srgbClr val="000000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Open Sans"/>
              </a:rPr>
              <a:t>element </a:t>
            </a:r>
            <a:r>
              <a:rPr lang="en-AU" sz="3200" dirty="0">
                <a:solidFill>
                  <a:srgbClr val="7030A0"/>
                </a:solidFill>
                <a:latin typeface="Open Sans"/>
              </a:rPr>
              <a:t>a</a:t>
            </a:r>
            <a:r>
              <a:rPr lang="en-AU" dirty="0">
                <a:solidFill>
                  <a:srgbClr val="FF0000"/>
                </a:solidFill>
                <a:latin typeface="Open Sans"/>
              </a:rPr>
              <a:t>2</a:t>
            </a:r>
            <a:r>
              <a:rPr lang="en-AU" dirty="0">
                <a:solidFill>
                  <a:srgbClr val="00B050"/>
                </a:solidFill>
                <a:latin typeface="Open Sans"/>
              </a:rPr>
              <a:t>2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 is in row </a:t>
            </a:r>
            <a:r>
              <a:rPr lang="en-AU" dirty="0">
                <a:solidFill>
                  <a:srgbClr val="FF0000"/>
                </a:solidFill>
                <a:latin typeface="Open Sans"/>
              </a:rPr>
              <a:t>2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, column </a:t>
            </a:r>
            <a:r>
              <a:rPr lang="en-AU" dirty="0">
                <a:solidFill>
                  <a:srgbClr val="00B050"/>
                </a:solidFill>
                <a:latin typeface="Open Sans"/>
              </a:rPr>
              <a:t>2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 and its value is 7.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Open Sans"/>
              </a:rPr>
              <a:t>element </a:t>
            </a:r>
            <a:r>
              <a:rPr lang="en-AU" sz="3200" dirty="0">
                <a:solidFill>
                  <a:srgbClr val="7030A0"/>
                </a:solidFill>
                <a:latin typeface="Open Sans"/>
              </a:rPr>
              <a:t>a</a:t>
            </a:r>
            <a:r>
              <a:rPr lang="en-AU" dirty="0">
                <a:solidFill>
                  <a:srgbClr val="FF0000"/>
                </a:solidFill>
                <a:latin typeface="Open Sans"/>
              </a:rPr>
              <a:t>1</a:t>
            </a:r>
            <a:r>
              <a:rPr lang="en-AU" dirty="0">
                <a:solidFill>
                  <a:srgbClr val="00B050"/>
                </a:solidFill>
                <a:latin typeface="Open Sans"/>
              </a:rPr>
              <a:t>3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 is in row </a:t>
            </a:r>
            <a:r>
              <a:rPr lang="en-AU" dirty="0">
                <a:solidFill>
                  <a:srgbClr val="FF0000"/>
                </a:solidFill>
                <a:latin typeface="Open Sans"/>
              </a:rPr>
              <a:t>1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, column </a:t>
            </a:r>
            <a:r>
              <a:rPr lang="en-AU" dirty="0">
                <a:solidFill>
                  <a:srgbClr val="00B050"/>
                </a:solidFill>
                <a:latin typeface="Open Sans"/>
              </a:rPr>
              <a:t>3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 and its value is 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A21F07-A0DD-0C49-8CB0-4B5E01746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074" y="3193963"/>
            <a:ext cx="2241550" cy="92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3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autoUpdateAnimBg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>
            <a:extLst>
              <a:ext uri="{FF2B5EF4-FFF2-40B4-BE49-F238E27FC236}">
                <a16:creationId xmlns:a16="http://schemas.microsoft.com/office/drawing/2014/main" id="{0A347DB5-DE84-0745-9136-A7741DFF4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5732" y="94457"/>
            <a:ext cx="7772400" cy="1143000"/>
          </a:xfrm>
        </p:spPr>
        <p:txBody>
          <a:bodyPr/>
          <a:lstStyle/>
          <a:p>
            <a:r>
              <a:rPr lang="en-US" altLang="en-US" dirty="0"/>
              <a:t>Some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21">
                <a:extLst>
                  <a:ext uri="{FF2B5EF4-FFF2-40B4-BE49-F238E27FC236}">
                    <a16:creationId xmlns:a16="http://schemas.microsoft.com/office/drawing/2014/main" id="{9CABC1FC-1506-A949-A70F-B52618DC15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338" y="1065234"/>
                <a:ext cx="8723478" cy="5546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For the matrix </a:t>
                </a:r>
                <a:r>
                  <a:rPr kumimoji="0" lang="en-US" altLang="en-US" sz="24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A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, which has 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STIXGeneral-Italic" pitchFamily="2" charset="2"/>
                  </a:rPr>
                  <a:t>𝑛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n rows and 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STIXGeneral-Italic" pitchFamily="2" charset="2"/>
                  </a:rPr>
                  <a:t>𝑚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m columns, we write: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altLang="en-US" sz="2400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altLang="en-US" sz="2400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altLang="en-US" sz="2400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                    </a:t>
                </a: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Thus:</a:t>
                </a: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AU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0" lang="en-AU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0" lang="en-AU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 represents the element in the 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2</a:t>
                </a:r>
                <a:r>
                  <a:rPr kumimoji="0" lang="en-US" altLang="en-US" sz="2400" b="0" i="0" u="none" strike="noStrike" cap="none" normalizeH="0" baseline="3000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nd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 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row and the 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1</a:t>
                </a:r>
                <a:r>
                  <a:rPr kumimoji="0" lang="en-US" altLang="en-US" sz="2400" b="0" i="0" u="none" strike="noStrike" cap="none" normalizeH="0" baseline="3000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st</a:t>
                </a:r>
                <a:r>
                  <a:rPr kumimoji="0" lang="en-US" altLang="en-US" sz="2400" b="0" i="0" u="none" strike="noStrike" cap="none" normalizeH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 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column</a:t>
                </a:r>
              </a:p>
              <a:p>
                <a:pPr lvl="0">
                  <a:buFontTx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alt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AU" altLang="en-US" sz="2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rgbClr val="000000"/>
                    </a:solidFill>
                    <a:ea typeface="Open Sans"/>
                  </a:rPr>
                  <a:t> 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represents the element in the 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1</a:t>
                </a:r>
                <a:r>
                  <a:rPr kumimoji="0" lang="en-US" altLang="en-US" sz="2400" b="0" i="0" u="none" strike="noStrike" cap="none" normalizeH="0" baseline="3000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st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 row and the 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2</a:t>
                </a:r>
                <a:r>
                  <a:rPr kumimoji="0" lang="en-US" altLang="en-US" sz="2400" b="0" i="0" u="none" strike="noStrike" cap="none" normalizeH="0" baseline="30000" dirty="0">
                    <a:ln>
                      <a:noFill/>
                    </a:ln>
                    <a:solidFill>
                      <a:srgbClr val="00B05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nd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 column</a:t>
                </a:r>
              </a:p>
              <a:p>
                <a:pPr lvl="0">
                  <a:buFontTx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alt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altLang="en-US" sz="2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rgbClr val="000000"/>
                    </a:solidFill>
                    <a:ea typeface="Open Sans"/>
                  </a:rPr>
                  <a:t> 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represents the element in the 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2</a:t>
                </a:r>
                <a:r>
                  <a:rPr kumimoji="0" lang="en-US" altLang="en-US" sz="2400" b="0" i="0" u="none" strike="noStrike" cap="none" normalizeH="0" baseline="3000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nd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 row and the 2</a:t>
                </a:r>
                <a:r>
                  <a:rPr kumimoji="0" lang="en-US" altLang="en-US" sz="2400" b="0" i="0" u="none" strike="noStrike" cap="none" normalizeH="0" baseline="30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nd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 column</a:t>
                </a:r>
              </a:p>
              <a:p>
                <a:pPr lvl="0">
                  <a:buFontTx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alt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AU" altLang="en-US" sz="2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rgbClr val="000000"/>
                    </a:solidFill>
                    <a:ea typeface="Open Sans"/>
                  </a:rPr>
                  <a:t> 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represents the element in the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TIXGeneral-Italic" pitchFamily="2" charset="2"/>
                          </a:rPr>
                        </m:ctrlPr>
                      </m:sSupPr>
                      <m:e>
                        <m:r>
                          <a:rPr kumimoji="0" lang="en-AU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TIXGeneral-Italic" pitchFamily="2" charset="2"/>
                          </a:rPr>
                          <m:t>𝑚</m:t>
                        </m:r>
                      </m:e>
                      <m:sup>
                        <m:r>
                          <a:rPr kumimoji="0" lang="en-AU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TIXGeneral-Italic" pitchFamily="2" charset="2"/>
                          </a:rPr>
                          <m:t>𝑡h</m:t>
                        </m:r>
                      </m:sup>
                    </m:sSup>
                  </m:oMath>
                </a14:m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 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row and the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TIXGeneral-Italic" pitchFamily="2" charset="2"/>
                          </a:rPr>
                        </m:ctrlPr>
                      </m:sSupPr>
                      <m:e>
                        <m:r>
                          <a:rPr kumimoji="0" lang="en-AU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TIXGeneral-Italic" pitchFamily="2" charset="2"/>
                          </a:rPr>
                          <m:t>𝑛</m:t>
                        </m:r>
                      </m:e>
                      <m:sup>
                        <m:r>
                          <a:rPr kumimoji="0" lang="en-AU" altLang="en-US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TIXGeneral-Italic" pitchFamily="2" charset="2"/>
                          </a:rPr>
                          <m:t>𝑡h</m:t>
                        </m:r>
                      </m:sup>
                    </m:sSup>
                    <m:r>
                      <a:rPr kumimoji="0" lang="en-US" alt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 </m:t>
                    </m:r>
                  </m:oMath>
                </a14:m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column.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21">
                <a:extLst>
                  <a:ext uri="{FF2B5EF4-FFF2-40B4-BE49-F238E27FC236}">
                    <a16:creationId xmlns:a16="http://schemas.microsoft.com/office/drawing/2014/main" id="{9CABC1FC-1506-A949-A70F-B52618DC15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1338" y="1065234"/>
                <a:ext cx="8723478" cy="5546518"/>
              </a:xfrm>
              <a:prstGeom prst="rect">
                <a:avLst/>
              </a:prstGeom>
              <a:blipFill>
                <a:blip r:embed="rId3"/>
                <a:stretch>
                  <a:fillRect l="-2180" t="-1373" r="-1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18" name="Picture 22" descr="PIC">
            <a:extLst>
              <a:ext uri="{FF2B5EF4-FFF2-40B4-BE49-F238E27FC236}">
                <a16:creationId xmlns:a16="http://schemas.microsoft.com/office/drawing/2014/main" id="{0B38E683-D9F1-2F41-94FD-A831881CB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065" y="1717196"/>
            <a:ext cx="9135178" cy="231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047362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AnalogousFromDarkSeed_2SEEDS">
      <a:dk1>
        <a:srgbClr val="000000"/>
      </a:dk1>
      <a:lt1>
        <a:srgbClr val="FFFFFF"/>
      </a:lt1>
      <a:dk2>
        <a:srgbClr val="393620"/>
      </a:dk2>
      <a:lt2>
        <a:srgbClr val="E2E3E8"/>
      </a:lt2>
      <a:accent1>
        <a:srgbClr val="AE9F3A"/>
      </a:accent1>
      <a:accent2>
        <a:srgbClr val="C3834D"/>
      </a:accent2>
      <a:accent3>
        <a:srgbClr val="8DAC43"/>
      </a:accent3>
      <a:accent4>
        <a:srgbClr val="3BB16E"/>
      </a:accent4>
      <a:accent5>
        <a:srgbClr val="45B0A0"/>
      </a:accent5>
      <a:accent6>
        <a:srgbClr val="3B92B1"/>
      </a:accent6>
      <a:hlink>
        <a:srgbClr val="309054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18812</TotalTime>
  <Words>2328</Words>
  <Application>Microsoft Office PowerPoint</Application>
  <PresentationFormat>Widescreen</PresentationFormat>
  <Paragraphs>292</Paragraphs>
  <Slides>36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54" baseType="lpstr">
      <vt:lpstr>Abadi</vt:lpstr>
      <vt:lpstr>Aptos</vt:lpstr>
      <vt:lpstr>Avenir Next LT Pro</vt:lpstr>
      <vt:lpstr>Monotype Sorts</vt:lpstr>
      <vt:lpstr>Open Sans</vt:lpstr>
      <vt:lpstr>新細明體</vt:lpstr>
      <vt:lpstr>Sabon Next LT</vt:lpstr>
      <vt:lpstr>Speak Pro</vt:lpstr>
      <vt:lpstr>Arial</vt:lpstr>
      <vt:lpstr>Arial Black</vt:lpstr>
      <vt:lpstr>Calibri</vt:lpstr>
      <vt:lpstr>Cambria Math</vt:lpstr>
      <vt:lpstr>Symbol</vt:lpstr>
      <vt:lpstr>Times New Roman</vt:lpstr>
      <vt:lpstr>Wingdings</vt:lpstr>
      <vt:lpstr>LuminousVTI</vt:lpstr>
      <vt:lpstr>Equation</vt:lpstr>
      <vt:lpstr>Denklem</vt:lpstr>
      <vt:lpstr>Introduction to matrices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Notation</vt:lpstr>
      <vt:lpstr>TYPES OF MATRICES</vt:lpstr>
      <vt:lpstr>TYPES OF MATRICES</vt:lpstr>
      <vt:lpstr>TYPES OF MATRICES</vt:lpstr>
      <vt:lpstr>PowerPoint Presentation</vt:lpstr>
      <vt:lpstr>PowerPoint Presentation</vt:lpstr>
      <vt:lpstr>PowerPoint Presentation</vt:lpstr>
      <vt:lpstr>PowerPoint Presentation</vt:lpstr>
      <vt:lpstr>The Transpose of a Matrix: AT</vt:lpstr>
      <vt:lpstr>PowerPoint Presentation</vt:lpstr>
      <vt:lpstr>Example of a transpose</vt:lpstr>
      <vt:lpstr>Symmetric matrices</vt:lpstr>
      <vt:lpstr>Diagonals of a Matrix</vt:lpstr>
      <vt:lpstr>Diagonal Matrices</vt:lpstr>
      <vt:lpstr>PowerPoint Presentation</vt:lpstr>
      <vt:lpstr>Identity Matrix</vt:lpstr>
      <vt:lpstr>PowerPoint Presentation</vt:lpstr>
      <vt:lpstr>PowerPoint Presentation</vt:lpstr>
      <vt:lpstr>Triangular Matrices</vt:lpstr>
      <vt:lpstr>PowerPoint Presentation</vt:lpstr>
      <vt:lpstr>PowerPoint Presentation</vt:lpstr>
      <vt:lpstr>Where to use Matrices?</vt:lpstr>
      <vt:lpstr>Using a matrix to represent data tables</vt:lpstr>
      <vt:lpstr>Representing information in a table by a matrix</vt:lpstr>
      <vt:lpstr>Entering a credit card number into a matrix</vt:lpstr>
      <vt:lpstr>Using matrices to represent network diagrams</vt:lpstr>
      <vt:lpstr>Representing a network diagram by a matrix</vt:lpstr>
      <vt:lpstr>Interpreting a matrix representing a network diagram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Matrix?</dc:title>
  <dc:creator>Yongmei Zhang</dc:creator>
  <cp:lastModifiedBy>Lyn ZHANG</cp:lastModifiedBy>
  <cp:revision>47</cp:revision>
  <dcterms:created xsi:type="dcterms:W3CDTF">2021-04-11T01:11:31Z</dcterms:created>
  <dcterms:modified xsi:type="dcterms:W3CDTF">2026-05-10T23:36:57Z</dcterms:modified>
</cp:coreProperties>
</file>