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24"/>
  </p:notesMasterIdLst>
  <p:sldIdLst>
    <p:sldId id="256" r:id="rId2"/>
    <p:sldId id="556" r:id="rId3"/>
    <p:sldId id="557" r:id="rId4"/>
    <p:sldId id="908" r:id="rId5"/>
    <p:sldId id="353" r:id="rId6"/>
    <p:sldId id="261" r:id="rId7"/>
    <p:sldId id="262" r:id="rId8"/>
    <p:sldId id="552" r:id="rId9"/>
    <p:sldId id="273" r:id="rId10"/>
    <p:sldId id="257" r:id="rId11"/>
    <p:sldId id="259" r:id="rId12"/>
    <p:sldId id="416" r:id="rId13"/>
    <p:sldId id="553" r:id="rId14"/>
    <p:sldId id="513" r:id="rId15"/>
    <p:sldId id="264" r:id="rId16"/>
    <p:sldId id="551" r:id="rId17"/>
    <p:sldId id="359" r:id="rId18"/>
    <p:sldId id="263" r:id="rId19"/>
    <p:sldId id="384" r:id="rId20"/>
    <p:sldId id="550" r:id="rId21"/>
    <p:sldId id="258" r:id="rId22"/>
    <p:sldId id="55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513"/>
  </p:normalViewPr>
  <p:slideViewPr>
    <p:cSldViewPr snapToGrid="0" snapToObjects="1">
      <p:cViewPr varScale="1">
        <p:scale>
          <a:sx n="63" d="100"/>
          <a:sy n="63" d="100"/>
        </p:scale>
        <p:origin x="224" y="64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9C317-75F6-4C4D-BDAB-058FA9371A52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A69B2-09E8-094A-9D3D-71DA4CDFC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79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085BA-8194-A372-BD76-9BC546A64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16942F-CC71-0005-CB95-F1422F0194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F37E99-AE2A-416D-17C9-7DFD69327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Board notes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3DE35-8F2F-6E3B-2F7F-1C3046CB5E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A9C33-CF83-6341-8FC1-F40E7C9969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3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15A20C4-EA29-7548-9B1B-964352BA11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512162-597B-514E-AFBF-54EA3058CD29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186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C8F2675-A704-7243-8139-A7C6FDEB29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89D01-F79A-994B-8CC1-3E1F1A353D23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79906" name="Rectangle 2">
            <a:extLst>
              <a:ext uri="{FF2B5EF4-FFF2-40B4-BE49-F238E27FC236}">
                <a16:creationId xmlns:a16="http://schemas.microsoft.com/office/drawing/2014/main" id="{4E77B90D-2E75-4149-B98B-D1E9430A1F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>
            <a:extLst>
              <a:ext uri="{FF2B5EF4-FFF2-40B4-BE49-F238E27FC236}">
                <a16:creationId xmlns:a16="http://schemas.microsoft.com/office/drawing/2014/main" id="{F4932DD3-C72E-994F-8DF8-5B6BDBAB03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1945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0BE68C4-96B5-834D-90FB-0327EA0F09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DCA740-50A1-B84D-8983-BC8DEF455D87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65570" name="Rectangle 2">
            <a:extLst>
              <a:ext uri="{FF2B5EF4-FFF2-40B4-BE49-F238E27FC236}">
                <a16:creationId xmlns:a16="http://schemas.microsoft.com/office/drawing/2014/main" id="{B3E8787F-B5C1-F242-A38D-FCD5C458F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>
            <a:extLst>
              <a:ext uri="{FF2B5EF4-FFF2-40B4-BE49-F238E27FC236}">
                <a16:creationId xmlns:a16="http://schemas.microsoft.com/office/drawing/2014/main" id="{7BFC13C2-4A65-C941-AEE9-8216E0666E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2316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63AE24-E664-8742-92E7-B093C3AA08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D7F207-59C9-9043-B9A1-8F6DE3861C99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56354" name="Rectangle 2">
            <a:extLst>
              <a:ext uri="{FF2B5EF4-FFF2-40B4-BE49-F238E27FC236}">
                <a16:creationId xmlns:a16="http://schemas.microsoft.com/office/drawing/2014/main" id="{9209BB0D-E995-BA4E-B50B-8AF15A6131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>
            <a:extLst>
              <a:ext uri="{FF2B5EF4-FFF2-40B4-BE49-F238E27FC236}">
                <a16:creationId xmlns:a16="http://schemas.microsoft.com/office/drawing/2014/main" id="{A94EAE55-D015-9040-A366-DAD01C9FA6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37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96E081F-EB7D-4F43-9CAA-7EE4A66872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BEC0CA-99C2-564A-BB62-4F6C1C3446E9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66594" name="Rectangle 2">
            <a:extLst>
              <a:ext uri="{FF2B5EF4-FFF2-40B4-BE49-F238E27FC236}">
                <a16:creationId xmlns:a16="http://schemas.microsoft.com/office/drawing/2014/main" id="{D52B1296-6E4B-324C-8020-8B43779EF8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>
            <a:extLst>
              <a:ext uri="{FF2B5EF4-FFF2-40B4-BE49-F238E27FC236}">
                <a16:creationId xmlns:a16="http://schemas.microsoft.com/office/drawing/2014/main" id="{A407D5E1-72B4-0A48-8DE2-419EF646F5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610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948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966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35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59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77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57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38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41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8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74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33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5/11/2026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7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4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28.emf"/><Relationship Id="rId7" Type="http://schemas.openxmlformats.org/officeDocument/2006/relationships/image" Target="../media/image30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6D8E67-46BD-4420-97AE-5C6D137B65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22201" b="1632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0FC25-560D-C74D-94F3-866DB3142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7192" y="1032483"/>
            <a:ext cx="5037616" cy="2982360"/>
          </a:xfrm>
        </p:spPr>
        <p:txBody>
          <a:bodyPr>
            <a:normAutofit/>
          </a:bodyPr>
          <a:lstStyle/>
          <a:p>
            <a:r>
              <a:rPr lang="en-AU" sz="4200" b="1" dirty="0"/>
              <a:t>Operations with matrices</a:t>
            </a:r>
            <a:endParaRPr lang="en-US" sz="4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A0352D-93E6-8D43-8F7A-5C78513AF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7192" y="4106918"/>
            <a:ext cx="5037616" cy="1655762"/>
          </a:xfrm>
        </p:spPr>
        <p:txBody>
          <a:bodyPr>
            <a:normAutofit/>
          </a:bodyPr>
          <a:lstStyle/>
          <a:p>
            <a:r>
              <a:rPr lang="en-US" dirty="0"/>
              <a:t>7B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190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01EF8-5125-224B-A30C-A7C51DB92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Equality of two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C0C87-2F56-B149-944A-B0E82C082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85" y="1690688"/>
            <a:ext cx="11814629" cy="3859742"/>
          </a:xfrm>
        </p:spPr>
        <p:txBody>
          <a:bodyPr/>
          <a:lstStyle/>
          <a:p>
            <a:r>
              <a:rPr lang="en-US" dirty="0"/>
              <a:t>Equal matrices have the same order and each corresponding element is identical in value. It is not sufficient for the two matrices to contain an identical set of numbers; they must also be in the same positions.</a:t>
            </a:r>
          </a:p>
          <a:p>
            <a:r>
              <a:rPr lang="en-US" dirty="0"/>
              <a:t>For example: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EDD6C7-4EEF-CB4B-8F0E-AAF4A66B1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43" y="3429000"/>
            <a:ext cx="106172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9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>
            <a:extLst>
              <a:ext uri="{FF2B5EF4-FFF2-40B4-BE49-F238E27FC236}">
                <a16:creationId xmlns:a16="http://schemas.microsoft.com/office/drawing/2014/main" id="{2335C702-FD92-F94B-81DE-9C904436F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3877" y="546608"/>
            <a:ext cx="35509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altLang="en-US" sz="3200" b="1"/>
              <a:t>EQUAL MATRICES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B4ECCBF3-C242-1E47-AB48-E97D09A57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1540898"/>
            <a:ext cx="8235950" cy="2677656"/>
          </a:xfrm>
          <a:prstGeom prst="rect">
            <a:avLst/>
          </a:prstGeom>
          <a:noFill/>
          <a:ln w="76200" cmpd="tri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en-GB" altLang="en-US" sz="2400"/>
          </a:p>
          <a:p>
            <a:pPr algn="ctr"/>
            <a:r>
              <a:rPr lang="en-GB" altLang="en-US" sz="2400"/>
              <a:t>Two matrices </a:t>
            </a:r>
            <a:r>
              <a:rPr lang="en-GB" altLang="en-US" sz="2400" b="1"/>
              <a:t>A </a:t>
            </a:r>
            <a:r>
              <a:rPr lang="en-GB" altLang="en-US" sz="2400"/>
              <a:t>and </a:t>
            </a:r>
            <a:r>
              <a:rPr lang="en-GB" altLang="en-US" sz="2400" b="1"/>
              <a:t>B </a:t>
            </a:r>
            <a:r>
              <a:rPr lang="en-GB" altLang="en-US" sz="2400"/>
              <a:t>are equal if </a:t>
            </a:r>
            <a:r>
              <a:rPr lang="en-GB" altLang="en-US" sz="2400" b="1">
                <a:solidFill>
                  <a:srgbClr val="FF0000"/>
                </a:solidFill>
              </a:rPr>
              <a:t>EVERY</a:t>
            </a:r>
            <a:r>
              <a:rPr lang="en-GB" altLang="en-US" sz="2400"/>
              <a:t> element in A </a:t>
            </a:r>
          </a:p>
          <a:p>
            <a:pPr algn="ctr"/>
            <a:r>
              <a:rPr lang="en-GB" altLang="en-US" sz="2400"/>
              <a:t>is equal to </a:t>
            </a:r>
            <a:r>
              <a:rPr lang="en-GB" altLang="en-US" sz="2400" b="1">
                <a:solidFill>
                  <a:srgbClr val="FF0000"/>
                </a:solidFill>
              </a:rPr>
              <a:t>EVERY</a:t>
            </a:r>
            <a:r>
              <a:rPr lang="en-GB" altLang="en-US" sz="2400"/>
              <a:t> element in B.</a:t>
            </a:r>
          </a:p>
          <a:p>
            <a:pPr algn="ctr"/>
            <a:endParaRPr lang="en-GB" altLang="en-US" sz="2400"/>
          </a:p>
          <a:p>
            <a:pPr algn="ctr"/>
            <a:r>
              <a:rPr lang="en-GB" altLang="en-US" sz="2400"/>
              <a:t>Two matrices may be the SAME ORDER but NOT EQUAL.</a:t>
            </a:r>
          </a:p>
          <a:p>
            <a:pPr algn="ctr"/>
            <a:endParaRPr lang="en-GB" altLang="en-US" sz="2400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566BCCC3-7CDA-6642-8BBB-DBB42228F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15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46" name="Object 6">
            <a:extLst>
              <a:ext uri="{FF2B5EF4-FFF2-40B4-BE49-F238E27FC236}">
                <a16:creationId xmlns:a16="http://schemas.microsoft.com/office/drawing/2014/main" id="{583B8DFC-7E44-894E-BAC9-874490BBCF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51314" y="4508500"/>
          <a:ext cx="28797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619200" imgH="10528300" progId="Equation.DSMT4">
                  <p:embed/>
                </p:oleObj>
              </mc:Choice>
              <mc:Fallback>
                <p:oleObj name="Equation" r:id="rId2" imgW="26619200" imgH="10528300" progId="Equation.DSMT4">
                  <p:embed/>
                  <p:pic>
                    <p:nvPicPr>
                      <p:cNvPr id="10246" name="Object 6">
                        <a:extLst>
                          <a:ext uri="{FF2B5EF4-FFF2-40B4-BE49-F238E27FC236}">
                            <a16:creationId xmlns:a16="http://schemas.microsoft.com/office/drawing/2014/main" id="{583B8DFC-7E44-894E-BAC9-874490BBCF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314" y="4508500"/>
                        <a:ext cx="287972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 Box 8">
            <a:extLst>
              <a:ext uri="{FF2B5EF4-FFF2-40B4-BE49-F238E27FC236}">
                <a16:creationId xmlns:a16="http://schemas.microsoft.com/office/drawing/2014/main" id="{59C5F836-07A6-C242-931E-2FCCD2FA9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9" y="4797426"/>
            <a:ext cx="20161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>
                <a:solidFill>
                  <a:schemeClr val="accent2"/>
                </a:solidFill>
              </a:rPr>
              <a:t>CAN YOU SEE WHY?</a:t>
            </a:r>
          </a:p>
        </p:txBody>
      </p:sp>
    </p:spTree>
    <p:extLst>
      <p:ext uri="{BB962C8B-B14F-4D97-AF65-F5344CB8AC3E}">
        <p14:creationId xmlns:p14="http://schemas.microsoft.com/office/powerpoint/2010/main" val="265605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81481E14-C56A-C948-A510-9C5C358F09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Null Matrix</a:t>
            </a:r>
          </a:p>
        </p:txBody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9B8B095F-0EC5-A040-A7C9-906032D4F7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Char char="u"/>
            </a:pPr>
            <a:r>
              <a:rPr lang="en-US" altLang="zh-TW" sz="2800">
                <a:ea typeface="新細明體" panose="02020500000000000000" pitchFamily="18" charset="-120"/>
              </a:rPr>
              <a:t>A square matrix where all elements equal zero.</a:t>
            </a:r>
          </a:p>
          <a:p>
            <a:pPr>
              <a:lnSpc>
                <a:spcPct val="90000"/>
              </a:lnSpc>
            </a:pPr>
            <a:endParaRPr lang="en-US" altLang="zh-TW" sz="2800"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</a:pPr>
            <a:endParaRPr lang="en-US" altLang="zh-TW" sz="2800"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</a:pPr>
            <a:endParaRPr lang="en-US" altLang="zh-TW" sz="2800"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</a:pPr>
            <a:endParaRPr lang="en-US" altLang="zh-TW" sz="2800"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</a:pPr>
            <a:endParaRPr lang="zh-TW" altLang="en-US" sz="2800">
              <a:ea typeface="新細明體" panose="02020500000000000000" pitchFamily="18" charset="-120"/>
            </a:endParaRPr>
          </a:p>
        </p:txBody>
      </p:sp>
      <p:graphicFrame>
        <p:nvGraphicFramePr>
          <p:cNvPr id="165892" name="Object 4">
            <a:extLst>
              <a:ext uri="{FF2B5EF4-FFF2-40B4-BE49-F238E27FC236}">
                <a16:creationId xmlns:a16="http://schemas.microsoft.com/office/drawing/2014/main" id="{A427C7DA-3F1C-A145-ABD8-F4FF11046E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94300" y="2819400"/>
          <a:ext cx="18034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777200" imgH="21069300" progId="Equation.3">
                  <p:embed/>
                </p:oleObj>
              </mc:Choice>
              <mc:Fallback>
                <p:oleObj name="Equation" r:id="rId3" imgW="20777200" imgH="21069300" progId="Equation.3">
                  <p:embed/>
                  <p:pic>
                    <p:nvPicPr>
                      <p:cNvPr id="165892" name="Object 4">
                        <a:extLst>
                          <a:ext uri="{FF2B5EF4-FFF2-40B4-BE49-F238E27FC236}">
                            <a16:creationId xmlns:a16="http://schemas.microsoft.com/office/drawing/2014/main" id="{A427C7DA-3F1C-A145-ABD8-F4FF11046E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300" y="2819400"/>
                        <a:ext cx="18034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8374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>
            <a:extLst>
              <a:ext uri="{FF2B5EF4-FFF2-40B4-BE49-F238E27FC236}">
                <a16:creationId xmlns:a16="http://schemas.microsoft.com/office/drawing/2014/main" id="{2335C702-FD92-F94B-81DE-9C904436F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682" y="546608"/>
            <a:ext cx="37593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altLang="en-US" sz="3200" b="1" dirty="0"/>
              <a:t>The zero matrix,  0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B4ECCBF3-C242-1E47-AB48-E97D09A57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388" y="1382295"/>
            <a:ext cx="8235950" cy="830997"/>
          </a:xfrm>
          <a:prstGeom prst="rect">
            <a:avLst/>
          </a:prstGeom>
          <a:noFill/>
          <a:ln w="76200" cmpd="tri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altLang="en-US" sz="2400" dirty="0"/>
              <a:t>In a zero matrix every element is zero.</a:t>
            </a:r>
          </a:p>
          <a:p>
            <a:pPr algn="ctr"/>
            <a:r>
              <a:rPr lang="en-GB" altLang="en-US" sz="2400" dirty="0"/>
              <a:t>The following are examples of zero matrices.</a:t>
            </a:r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566BCCC3-7CDA-6642-8BBB-DBB42228F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15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340D88-97E1-214A-AA80-B2C07526D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0" y="2552700"/>
            <a:ext cx="5753100" cy="1041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4E8691-132F-0B4C-A6E8-EFC50923E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933508"/>
            <a:ext cx="9144000" cy="11723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9C15C8-51D5-EE45-A7CE-30D1BEADF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463" y="5445224"/>
            <a:ext cx="6781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0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>
            <a:extLst>
              <a:ext uri="{FF2B5EF4-FFF2-40B4-BE49-F238E27FC236}">
                <a16:creationId xmlns:a16="http://schemas.microsoft.com/office/drawing/2014/main" id="{1D342DE8-2504-6C48-91B9-866660A23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Addition and Subtraction (cont.)</a:t>
            </a:r>
          </a:p>
        </p:txBody>
      </p:sp>
      <p:sp>
        <p:nvSpPr>
          <p:cNvPr id="272387" name="Rectangle 3">
            <a:extLst>
              <a:ext uri="{FF2B5EF4-FFF2-40B4-BE49-F238E27FC236}">
                <a16:creationId xmlns:a16="http://schemas.microsoft.com/office/drawing/2014/main" id="{349C7AC7-37E3-AD4E-97DA-0EAC9DAA79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7772400" cy="4114800"/>
          </a:xfrm>
        </p:spPr>
        <p:txBody>
          <a:bodyPr/>
          <a:lstStyle/>
          <a:p>
            <a:pPr indent="-114300">
              <a:buNone/>
            </a:pPr>
            <a:endParaRPr lang="zh-TW" altLang="en-US">
              <a:ea typeface="新細明體" panose="02020500000000000000" pitchFamily="18" charset="-120"/>
            </a:endParaRPr>
          </a:p>
          <a:p>
            <a:pPr indent="-114300">
              <a:buNone/>
            </a:pPr>
            <a:endParaRPr lang="zh-TW" altLang="en-US">
              <a:ea typeface="新細明體" panose="02020500000000000000" pitchFamily="18" charset="-120"/>
            </a:endParaRPr>
          </a:p>
          <a:p>
            <a:pPr indent="-114300">
              <a:buNone/>
            </a:pPr>
            <a:endParaRPr lang="zh-TW" altLang="en-US">
              <a:ea typeface="新細明體" panose="02020500000000000000" pitchFamily="18" charset="-120"/>
            </a:endParaRPr>
          </a:p>
          <a:p>
            <a:pPr indent="-114300">
              <a:buFont typeface="Monotype Sorts" pitchFamily="2" charset="2"/>
              <a:buChar char="u"/>
            </a:pPr>
            <a:r>
              <a:rPr lang="en-US" altLang="zh-TW">
                <a:ea typeface="新細明體" panose="02020500000000000000" pitchFamily="18" charset="-120"/>
              </a:rPr>
              <a:t>Where</a:t>
            </a:r>
          </a:p>
          <a:p>
            <a:pPr indent="-114300"/>
            <a:endParaRPr lang="en-US" altLang="zh-TW">
              <a:ea typeface="新細明體" panose="02020500000000000000" pitchFamily="18" charset="-120"/>
            </a:endParaRPr>
          </a:p>
          <a:p>
            <a:pPr indent="-114300"/>
            <a:endParaRPr lang="en-US" altLang="zh-TW">
              <a:ea typeface="新細明體" panose="02020500000000000000" pitchFamily="18" charset="-120"/>
            </a:endParaRPr>
          </a:p>
          <a:p>
            <a:pPr indent="-114300"/>
            <a:endParaRPr lang="zh-TW" altLang="en-US">
              <a:ea typeface="新細明體" panose="02020500000000000000" pitchFamily="18" charset="-120"/>
            </a:endParaRPr>
          </a:p>
        </p:txBody>
      </p:sp>
      <p:graphicFrame>
        <p:nvGraphicFramePr>
          <p:cNvPr id="272389" name="Object 5">
            <a:extLst>
              <a:ext uri="{FF2B5EF4-FFF2-40B4-BE49-F238E27FC236}">
                <a16:creationId xmlns:a16="http://schemas.microsoft.com/office/drawing/2014/main" id="{938B3605-5219-114E-8A85-3A806C6E97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18126" y="3568700"/>
          <a:ext cx="1554163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069300" imgH="32181800" progId="Equation.3">
                  <p:embed/>
                </p:oleObj>
              </mc:Choice>
              <mc:Fallback>
                <p:oleObj name="Equation" r:id="rId3" imgW="21069300" imgH="32181800" progId="Equation.3">
                  <p:embed/>
                  <p:pic>
                    <p:nvPicPr>
                      <p:cNvPr id="272389" name="Object 5">
                        <a:extLst>
                          <a:ext uri="{FF2B5EF4-FFF2-40B4-BE49-F238E27FC236}">
                            <a16:creationId xmlns:a16="http://schemas.microsoft.com/office/drawing/2014/main" id="{938B3605-5219-114E-8A85-3A806C6E97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26" y="3568700"/>
                        <a:ext cx="1554163" cy="237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2390" name="Object 6">
            <a:extLst>
              <a:ext uri="{FF2B5EF4-FFF2-40B4-BE49-F238E27FC236}">
                <a16:creationId xmlns:a16="http://schemas.microsoft.com/office/drawing/2014/main" id="{DBFD36AE-6FA7-734D-AFD3-1E60574C85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0" y="1828800"/>
          <a:ext cx="43434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2374800" imgH="16383000" progId="Equation.3">
                  <p:embed/>
                </p:oleObj>
              </mc:Choice>
              <mc:Fallback>
                <p:oleObj name="Equation" r:id="rId5" imgW="52374800" imgH="16383000" progId="Equation.3">
                  <p:embed/>
                  <p:pic>
                    <p:nvPicPr>
                      <p:cNvPr id="272390" name="Object 6">
                        <a:extLst>
                          <a:ext uri="{FF2B5EF4-FFF2-40B4-BE49-F238E27FC236}">
                            <a16:creationId xmlns:a16="http://schemas.microsoft.com/office/drawing/2014/main" id="{DBFD36AE-6FA7-734D-AFD3-1E60574C85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828800"/>
                        <a:ext cx="4343400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1146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extLst>
              <a:ext uri="{FF2B5EF4-FFF2-40B4-BE49-F238E27FC236}">
                <a16:creationId xmlns:a16="http://schemas.microsoft.com/office/drawing/2014/main" id="{C9CD2B80-428B-D941-A289-8CA50643F1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Subtraction of matrices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896B903A-648B-9545-9FA0-1CA6D8030BA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dirty="0"/>
              <a:t>Now, we will subtract the same two matrices</a:t>
            </a: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3A03C645-7AC3-1A4C-9E3D-3D7487F6002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dirty="0"/>
              <a:t>Subtract corresponding entries as follows:</a:t>
            </a:r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CCA488EB-C85E-614E-B123-5BF9C5B3D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87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62" name="Object 6">
            <a:extLst>
              <a:ext uri="{FF2B5EF4-FFF2-40B4-BE49-F238E27FC236}">
                <a16:creationId xmlns:a16="http://schemas.microsoft.com/office/drawing/2014/main" id="{C3E59870-A1B7-5946-A143-B09DCAC3B6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3352800"/>
          <a:ext cx="35814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541700" imgH="16383000" progId="Equation.DSMT4">
                  <p:embed/>
                </p:oleObj>
              </mc:Choice>
              <mc:Fallback>
                <p:oleObj name="Equation" r:id="rId2" imgW="41541700" imgH="16383000" progId="Equation.DSMT4">
                  <p:embed/>
                  <p:pic>
                    <p:nvPicPr>
                      <p:cNvPr id="19462" name="Object 6">
                        <a:extLst>
                          <a:ext uri="{FF2B5EF4-FFF2-40B4-BE49-F238E27FC236}">
                            <a16:creationId xmlns:a16="http://schemas.microsoft.com/office/drawing/2014/main" id="{C3E59870-A1B7-5946-A143-B09DCAC3B6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352800"/>
                        <a:ext cx="35814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Rectangle 9">
            <a:extLst>
              <a:ext uri="{FF2B5EF4-FFF2-40B4-BE49-F238E27FC236}">
                <a16:creationId xmlns:a16="http://schemas.microsoft.com/office/drawing/2014/main" id="{632DEA57-C30A-B74E-A9A0-AD5B9C73B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64" name="Object 8">
            <a:extLst>
              <a:ext uri="{FF2B5EF4-FFF2-40B4-BE49-F238E27FC236}">
                <a16:creationId xmlns:a16="http://schemas.microsoft.com/office/drawing/2014/main" id="{80C1F960-11E7-D24A-AE61-7E421D7059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9400" y="3276601"/>
          <a:ext cx="304800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2710100" imgH="16383000" progId="Equation.DSMT4">
                  <p:embed/>
                </p:oleObj>
              </mc:Choice>
              <mc:Fallback>
                <p:oleObj name="Equation" r:id="rId4" imgW="42710100" imgH="16383000" progId="Equation.DSMT4">
                  <p:embed/>
                  <p:pic>
                    <p:nvPicPr>
                      <p:cNvPr id="19464" name="Object 8">
                        <a:extLst>
                          <a:ext uri="{FF2B5EF4-FFF2-40B4-BE49-F238E27FC236}">
                            <a16:creationId xmlns:a16="http://schemas.microsoft.com/office/drawing/2014/main" id="{80C1F960-11E7-D24A-AE61-7E421D7059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276601"/>
                        <a:ext cx="3048000" cy="1173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7" name="Rectangle 11">
            <a:extLst>
              <a:ext uri="{FF2B5EF4-FFF2-40B4-BE49-F238E27FC236}">
                <a16:creationId xmlns:a16="http://schemas.microsoft.com/office/drawing/2014/main" id="{EDF9F4E0-0CA2-8046-BCDC-BD819DE09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87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66" name="Object 10">
            <a:extLst>
              <a:ext uri="{FF2B5EF4-FFF2-40B4-BE49-F238E27FC236}">
                <a16:creationId xmlns:a16="http://schemas.microsoft.com/office/drawing/2014/main" id="{C1629173-62AA-7849-AE93-E23A0EA59F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39000" y="4572001"/>
          <a:ext cx="2133600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406100" imgH="16383000" progId="Equation.DSMT4">
                  <p:embed/>
                </p:oleObj>
              </mc:Choice>
              <mc:Fallback>
                <p:oleObj name="Equation" r:id="rId6" imgW="23406100" imgH="16383000" progId="Equation.DSMT4">
                  <p:embed/>
                  <p:pic>
                    <p:nvPicPr>
                      <p:cNvPr id="19466" name="Object 10">
                        <a:extLst>
                          <a:ext uri="{FF2B5EF4-FFF2-40B4-BE49-F238E27FC236}">
                            <a16:creationId xmlns:a16="http://schemas.microsoft.com/office/drawing/2014/main" id="{C1629173-62AA-7849-AE93-E23A0EA59F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572001"/>
                        <a:ext cx="2133600" cy="1497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8" name="Rectangle 12">
            <a:extLst>
              <a:ext uri="{FF2B5EF4-FFF2-40B4-BE49-F238E27FC236}">
                <a16:creationId xmlns:a16="http://schemas.microsoft.com/office/drawing/2014/main" id="{6FBCA38B-AE4C-D74B-8072-8600711A655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04026" y="4960938"/>
            <a:ext cx="739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dirty="0"/>
              <a:t>= </a:t>
            </a:r>
          </a:p>
        </p:txBody>
      </p:sp>
    </p:spTree>
    <p:extLst>
      <p:ext uri="{BB962C8B-B14F-4D97-AF65-F5344CB8AC3E}">
        <p14:creationId xmlns:p14="http://schemas.microsoft.com/office/powerpoint/2010/main" val="303825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4">
            <a:extLst>
              <a:ext uri="{FF2B5EF4-FFF2-40B4-BE49-F238E27FC236}">
                <a16:creationId xmlns:a16="http://schemas.microsoft.com/office/drawing/2014/main" id="{110B7A16-7040-504F-BDA9-95786DF221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 example: </a:t>
            </a: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70EB5692-61B5-2D40-B4C4-D511CC6BC5A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000" dirty="0"/>
              <a:t>1. Add the matrices 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/>
              <a:t>First, note that each matrix has dimensions of 3X3, so we are able to perform the addition. The result is shown at right:</a:t>
            </a:r>
          </a:p>
          <a:p>
            <a:endParaRPr lang="en-US" altLang="en-US" sz="2000" dirty="0"/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A9633902-DFC2-9B45-B8F3-0C42914F9E1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000" dirty="0"/>
              <a:t>Solution: Adding corresponding entries we have</a:t>
            </a:r>
            <a:r>
              <a:rPr lang="en-US" altLang="en-US" dirty="0"/>
              <a:t> </a:t>
            </a:r>
          </a:p>
        </p:txBody>
      </p:sp>
      <p:sp>
        <p:nvSpPr>
          <p:cNvPr id="17416" name="Rectangle 8">
            <a:extLst>
              <a:ext uri="{FF2B5EF4-FFF2-40B4-BE49-F238E27FC236}">
                <a16:creationId xmlns:a16="http://schemas.microsoft.com/office/drawing/2014/main" id="{3AB814E7-A5AF-8842-A7CE-DC346F060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87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7415" name="Object 7">
            <a:extLst>
              <a:ext uri="{FF2B5EF4-FFF2-40B4-BE49-F238E27FC236}">
                <a16:creationId xmlns:a16="http://schemas.microsoft.com/office/drawing/2014/main" id="{612CB39C-75FD-D942-AFC3-3BEEA7D47B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11624" y="2420938"/>
          <a:ext cx="3276600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541700" imgH="16383000" progId="Equation.DSMT4">
                  <p:embed/>
                </p:oleObj>
              </mc:Choice>
              <mc:Fallback>
                <p:oleObj name="Equation" r:id="rId2" imgW="41541700" imgH="16383000" progId="Equation.DSMT4">
                  <p:embed/>
                  <p:pic>
                    <p:nvPicPr>
                      <p:cNvPr id="17415" name="Object 7">
                        <a:extLst>
                          <a:ext uri="{FF2B5EF4-FFF2-40B4-BE49-F238E27FC236}">
                            <a16:creationId xmlns:a16="http://schemas.microsoft.com/office/drawing/2014/main" id="{612CB39C-75FD-D942-AFC3-3BEEA7D47B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624" y="2420938"/>
                        <a:ext cx="3276600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8" name="Rectangle 10">
            <a:extLst>
              <a:ext uri="{FF2B5EF4-FFF2-40B4-BE49-F238E27FC236}">
                <a16:creationId xmlns:a16="http://schemas.microsoft.com/office/drawing/2014/main" id="{892480FE-D66D-B540-9681-E7A396BFC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7417" name="Object 9">
            <a:extLst>
              <a:ext uri="{FF2B5EF4-FFF2-40B4-BE49-F238E27FC236}">
                <a16:creationId xmlns:a16="http://schemas.microsoft.com/office/drawing/2014/main" id="{72740346-B2AF-484A-930F-1710B86ECA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05600" y="3505200"/>
          <a:ext cx="2209800" cy="186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596100" imgH="16383000" progId="Equation.DSMT4">
                  <p:embed/>
                </p:oleObj>
              </mc:Choice>
              <mc:Fallback>
                <p:oleObj name="Equation" r:id="rId4" imgW="19596100" imgH="16383000" progId="Equation.DSMT4">
                  <p:embed/>
                  <p:pic>
                    <p:nvPicPr>
                      <p:cNvPr id="17417" name="Object 9">
                        <a:extLst>
                          <a:ext uri="{FF2B5EF4-FFF2-40B4-BE49-F238E27FC236}">
                            <a16:creationId xmlns:a16="http://schemas.microsoft.com/office/drawing/2014/main" id="{72740346-B2AF-484A-930F-1710B86ECA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505200"/>
                        <a:ext cx="2209800" cy="186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100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B30BB7C4-3942-FC45-AE69-2AB779BB51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altLang="zh-TW">
                <a:ea typeface="新細明體" panose="02020500000000000000" pitchFamily="18" charset="-120"/>
              </a:rPr>
              <a:t>Definitions - scalar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5DAB47E2-B1A6-5A47-955D-669DAEF9B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514350">
              <a:buFont typeface="Monotype Sorts" pitchFamily="2" charset="2"/>
              <a:buChar char="u"/>
            </a:pPr>
            <a:r>
              <a:rPr lang="zh-TW" altLang="en-US" dirty="0">
                <a:ea typeface="新細明體" panose="02020500000000000000" pitchFamily="18" charset="-120"/>
              </a:rPr>
              <a:t>  </a:t>
            </a:r>
            <a:r>
              <a:rPr lang="en-US" altLang="zh-TW" dirty="0">
                <a:ea typeface="新細明體" panose="02020500000000000000" pitchFamily="18" charset="-120"/>
              </a:rPr>
              <a:t>a scalar is a number			 </a:t>
            </a:r>
          </a:p>
          <a:p>
            <a:pPr marL="914400" lvl="1"/>
            <a:r>
              <a:rPr lang="en-US" altLang="zh-TW" sz="2400" dirty="0">
                <a:ea typeface="新細明體" panose="02020500000000000000" pitchFamily="18" charset="-120"/>
              </a:rPr>
              <a:t>(denoted with regular type: 1 or 22)</a:t>
            </a:r>
          </a:p>
          <a:p>
            <a:pPr marL="914400" lvl="1"/>
            <a:endParaRPr lang="zh-TW" altLang="en-US" sz="2400" dirty="0">
              <a:ea typeface="新細明體" panose="02020500000000000000" pitchFamily="18" charset="-120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" name="Graphic 70" descr="Circular Flowchart">
            <a:extLst>
              <a:ext uri="{FF2B5EF4-FFF2-40B4-BE49-F238E27FC236}">
                <a16:creationId xmlns:a16="http://schemas.microsoft.com/office/drawing/2014/main" id="{2E9B6121-709F-4C3D-AE3F-4EAC31877C4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302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>
            <a:extLst>
              <a:ext uri="{FF2B5EF4-FFF2-40B4-BE49-F238E27FC236}">
                <a16:creationId xmlns:a16="http://schemas.microsoft.com/office/drawing/2014/main" id="{A6987009-595A-134D-952C-0F687B737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15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4341" name="Object 5">
            <a:extLst>
              <a:ext uri="{FF2B5EF4-FFF2-40B4-BE49-F238E27FC236}">
                <a16:creationId xmlns:a16="http://schemas.microsoft.com/office/drawing/2014/main" id="{F419152C-80F3-364D-89AE-1FF2CD2C66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1088" y="3252788"/>
          <a:ext cx="202565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719800" imgH="10528300" progId="Equation.DSMT4">
                  <p:embed/>
                </p:oleObj>
              </mc:Choice>
              <mc:Fallback>
                <p:oleObj name="Equation" r:id="rId2" imgW="18719800" imgH="10528300" progId="Equation.DSMT4">
                  <p:embed/>
                  <p:pic>
                    <p:nvPicPr>
                      <p:cNvPr id="14341" name="Object 5">
                        <a:extLst>
                          <a:ext uri="{FF2B5EF4-FFF2-40B4-BE49-F238E27FC236}">
                            <a16:creationId xmlns:a16="http://schemas.microsoft.com/office/drawing/2014/main" id="{F419152C-80F3-364D-89AE-1FF2CD2C66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3252788"/>
                        <a:ext cx="2025650" cy="1174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Rectangle 7">
            <a:extLst>
              <a:ext uri="{FF2B5EF4-FFF2-40B4-BE49-F238E27FC236}">
                <a16:creationId xmlns:a16="http://schemas.microsoft.com/office/drawing/2014/main" id="{D94EF337-CC9F-3045-B473-5CEF73071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4" y="546608"/>
            <a:ext cx="52886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altLang="en-US" sz="3200" b="1"/>
              <a:t>Multiplication by a Scalar</a:t>
            </a:r>
            <a:r>
              <a:rPr lang="en-GB" altLang="en-US"/>
              <a:t> </a:t>
            </a:r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751E4095-738D-244E-B03C-BAD102CA6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0013" y="1092201"/>
            <a:ext cx="7921575" cy="1814512"/>
          </a:xfrm>
          <a:prstGeom prst="rect">
            <a:avLst/>
          </a:prstGeom>
          <a:noFill/>
          <a:ln w="76200" cmpd="tri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GB" altLang="en-US" sz="2800"/>
              <a:t>If k is a constant scalar, the matrix k</a:t>
            </a:r>
            <a:r>
              <a:rPr lang="en-GB" altLang="en-US" sz="2800" b="1"/>
              <a:t>A</a:t>
            </a:r>
            <a:r>
              <a:rPr lang="en-GB" altLang="en-US" sz="2800"/>
              <a:t> </a:t>
            </a:r>
          </a:p>
          <a:p>
            <a:pPr algn="ctr"/>
            <a:r>
              <a:rPr lang="en-GB" altLang="en-US" sz="2800"/>
              <a:t>is such that </a:t>
            </a:r>
            <a:r>
              <a:rPr lang="en-GB" altLang="en-US" sz="2800">
                <a:solidFill>
                  <a:srgbClr val="FF0000"/>
                </a:solidFill>
              </a:rPr>
              <a:t>EACH OF ITS ENTRIES ARE MULTIPLIED by k</a:t>
            </a:r>
            <a:r>
              <a:rPr lang="en-GB" altLang="en-US" sz="2400"/>
              <a:t> </a:t>
            </a:r>
          </a:p>
          <a:p>
            <a:pPr algn="ctr"/>
            <a:endParaRPr lang="en-GB" altLang="en-US" sz="2400"/>
          </a:p>
        </p:txBody>
      </p:sp>
      <p:graphicFrame>
        <p:nvGraphicFramePr>
          <p:cNvPr id="14345" name="Object 9">
            <a:extLst>
              <a:ext uri="{FF2B5EF4-FFF2-40B4-BE49-F238E27FC236}">
                <a16:creationId xmlns:a16="http://schemas.microsoft.com/office/drawing/2014/main" id="{2D06D2A3-68FB-5A43-B820-37F78D25D1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2038" y="3284538"/>
          <a:ext cx="22479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777200" imgH="10528300" progId="Equation.DSMT4">
                  <p:embed/>
                </p:oleObj>
              </mc:Choice>
              <mc:Fallback>
                <p:oleObj name="Equation" r:id="rId4" imgW="20777200" imgH="10528300" progId="Equation.DSMT4">
                  <p:embed/>
                  <p:pic>
                    <p:nvPicPr>
                      <p:cNvPr id="14345" name="Object 9">
                        <a:extLst>
                          <a:ext uri="{FF2B5EF4-FFF2-40B4-BE49-F238E27FC236}">
                            <a16:creationId xmlns:a16="http://schemas.microsoft.com/office/drawing/2014/main" id="{2D06D2A3-68FB-5A43-B820-37F78D25D1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038" y="3284538"/>
                        <a:ext cx="22479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10">
            <a:extLst>
              <a:ext uri="{FF2B5EF4-FFF2-40B4-BE49-F238E27FC236}">
                <a16:creationId xmlns:a16="http://schemas.microsoft.com/office/drawing/2014/main" id="{8C8BB7D1-E1A1-5447-BD8B-60362622D3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7576" y="4941888"/>
          <a:ext cx="25955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990300" imgH="10528300" progId="Equation.DSMT4">
                  <p:embed/>
                </p:oleObj>
              </mc:Choice>
              <mc:Fallback>
                <p:oleObj name="Equation" r:id="rId6" imgW="23990300" imgH="10528300" progId="Equation.DSMT4">
                  <p:embed/>
                  <p:pic>
                    <p:nvPicPr>
                      <p:cNvPr id="14346" name="Object 10">
                        <a:extLst>
                          <a:ext uri="{FF2B5EF4-FFF2-40B4-BE49-F238E27FC236}">
                            <a16:creationId xmlns:a16="http://schemas.microsoft.com/office/drawing/2014/main" id="{8C8BB7D1-E1A1-5447-BD8B-60362622D3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7576" y="4941888"/>
                        <a:ext cx="2595563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7" name="Object 11">
            <a:extLst>
              <a:ext uri="{FF2B5EF4-FFF2-40B4-BE49-F238E27FC236}">
                <a16:creationId xmlns:a16="http://schemas.microsoft.com/office/drawing/2014/main" id="{49E5FC8B-B03A-6E43-9A78-C77396C383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73951" y="3252788"/>
          <a:ext cx="2151063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900900" imgH="11112500" progId="Equation.DSMT4">
                  <p:embed/>
                </p:oleObj>
              </mc:Choice>
              <mc:Fallback>
                <p:oleObj name="Equation" r:id="rId8" imgW="19900900" imgH="11112500" progId="Equation.DSMT4">
                  <p:embed/>
                  <p:pic>
                    <p:nvPicPr>
                      <p:cNvPr id="14347" name="Object 11">
                        <a:extLst>
                          <a:ext uri="{FF2B5EF4-FFF2-40B4-BE49-F238E27FC236}">
                            <a16:creationId xmlns:a16="http://schemas.microsoft.com/office/drawing/2014/main" id="{49E5FC8B-B03A-6E43-9A78-C77396C383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3951" y="3252788"/>
                        <a:ext cx="2151063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49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D2505EFE-EF4E-3C41-A0DC-8215392983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Matrix Multiplication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4B0671AF-B7C0-844D-81CD-9B58D49D5E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Char char="u"/>
            </a:pPr>
            <a:r>
              <a:rPr lang="en-US" altLang="zh-TW">
                <a:ea typeface="新細明體" panose="02020500000000000000" pitchFamily="18" charset="-120"/>
              </a:rPr>
              <a:t>To multiply a scalar times a matrix, simply multiply each element of the matrix by the scalar quantity</a:t>
            </a:r>
          </a:p>
        </p:txBody>
      </p:sp>
      <p:graphicFrame>
        <p:nvGraphicFramePr>
          <p:cNvPr id="133124" name="Object 4">
            <a:extLst>
              <a:ext uri="{FF2B5EF4-FFF2-40B4-BE49-F238E27FC236}">
                <a16:creationId xmlns:a16="http://schemas.microsoft.com/office/drawing/2014/main" id="{B927669D-2904-1546-BB44-663F9D7AEB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0314" y="4170363"/>
          <a:ext cx="360997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452300" imgH="9944100" progId="Equation.3">
                  <p:embed/>
                </p:oleObj>
              </mc:Choice>
              <mc:Fallback>
                <p:oleObj name="Equation" r:id="rId3" imgW="37452300" imgH="9944100" progId="Equation.3">
                  <p:embed/>
                  <p:pic>
                    <p:nvPicPr>
                      <p:cNvPr id="133124" name="Object 4">
                        <a:extLst>
                          <a:ext uri="{FF2B5EF4-FFF2-40B4-BE49-F238E27FC236}">
                            <a16:creationId xmlns:a16="http://schemas.microsoft.com/office/drawing/2014/main" id="{B927669D-2904-1546-BB44-663F9D7AEB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314" y="4170363"/>
                        <a:ext cx="3609975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302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D4535C-120F-1865-2A3E-384CA2074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17038"/>
            <a:ext cx="12166785" cy="291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62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2F6325-E8AB-BA46-BEA5-B21ED0422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522" y="342900"/>
            <a:ext cx="1104900" cy="520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67EF5E-0179-3141-9F2E-3820180D8AA2}"/>
              </a:ext>
            </a:extLst>
          </p:cNvPr>
          <p:cNvSpPr txBox="1"/>
          <p:nvPr/>
        </p:nvSpPr>
        <p:spPr>
          <a:xfrm>
            <a:off x="0" y="218529"/>
            <a:ext cx="4240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CAS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29EBE7-AD8E-4064-B541-A6BF11C9ED81}"/>
              </a:ext>
            </a:extLst>
          </p:cNvPr>
          <p:cNvSpPr txBox="1"/>
          <p:nvPr/>
        </p:nvSpPr>
        <p:spPr>
          <a:xfrm>
            <a:off x="9109841" y="884258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7.2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6" name="Picture 5" descr="A screenshot of a math program&#10;&#10;Description automatically generated">
            <a:extLst>
              <a:ext uri="{FF2B5EF4-FFF2-40B4-BE49-F238E27FC236}">
                <a16:creationId xmlns:a16="http://schemas.microsoft.com/office/drawing/2014/main" id="{1AC2914C-0298-4731-A9B4-6504226620B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77339" y="0"/>
            <a:ext cx="6594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73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DDF29-F7B1-C047-98ED-D6C1B9812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5572"/>
          </a:xfrm>
        </p:spPr>
        <p:txBody>
          <a:bodyPr>
            <a:normAutofit/>
          </a:bodyPr>
          <a:lstStyle/>
          <a:p>
            <a:r>
              <a:rPr lang="en-US" sz="2800" dirty="0"/>
              <a:t>Processing data using addition, subtraction and scalar multiplication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38BD7-FF1B-F845-A9CD-80399290B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40980"/>
            <a:ext cx="12192000" cy="6117019"/>
          </a:xfrm>
        </p:spPr>
        <p:txBody>
          <a:bodyPr>
            <a:normAutofit/>
          </a:bodyPr>
          <a:lstStyle/>
          <a:p>
            <a:r>
              <a:rPr lang="en-US" dirty="0"/>
              <a:t>The sales data for two used car dealers, Honest Joe’s and Super Deals, are displayed below.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Construct two matrices, 𝐴 and 𝐵, to represent the sales data for 2014 and 2015 separately.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Construct a new matrix 𝐶=𝐴+𝐵. What does this matrix represent?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Matrix 𝐶 represents the total sales for </a:t>
            </a:r>
          </a:p>
          <a:p>
            <a:pPr marL="0" indent="0">
              <a:buNone/>
            </a:pPr>
            <a:r>
              <a:rPr lang="en-US" dirty="0"/>
              <a:t>2014 and 2015 for the two dealers.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322FAA-E5DF-1E4F-A3BB-0DFCC5CC6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638" y="1158688"/>
            <a:ext cx="7899400" cy="17577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7B5942-2402-E340-90F0-44954EB7E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638" y="3403329"/>
            <a:ext cx="7391400" cy="1193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2412D6-3C02-EB41-BA95-0870FF43E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7054" y="5025113"/>
            <a:ext cx="4237205" cy="173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DDF29-F7B1-C047-98ED-D6C1B9812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5572"/>
          </a:xfrm>
        </p:spPr>
        <p:txBody>
          <a:bodyPr>
            <a:normAutofit/>
          </a:bodyPr>
          <a:lstStyle/>
          <a:p>
            <a:r>
              <a:rPr lang="en-US" sz="2800" dirty="0"/>
              <a:t>Processing data using addition, subtraction and scalar multiplication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38BD7-FF1B-F845-A9CD-80399290B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2512"/>
            <a:ext cx="12192000" cy="60854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sales data for two used car dealers, Honest Joe’s and Super Deals, are displayed below.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Construct a new matrix, 𝐷=𝐵−𝐴. </a:t>
            </a:r>
          </a:p>
          <a:p>
            <a:pPr marL="0" indent="0">
              <a:buNone/>
            </a:pPr>
            <a:r>
              <a:rPr lang="en-US" dirty="0"/>
              <a:t>What does this matrix represent?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Matrix 𝐷 represents the increase in sales from 2014 and 2015 for the two dealers.</a:t>
            </a:r>
          </a:p>
          <a:p>
            <a:pPr marL="0" indent="0">
              <a:buNone/>
            </a:pPr>
            <a:r>
              <a:rPr lang="en-US" dirty="0"/>
              <a:t>4. Both dealers want to increase their 2015 sales by 50% by 2016. Construct a new matrix 𝐸=1.5𝐵. Explain why this matrix represents the planned sales figures for 2016.</a:t>
            </a:r>
          </a:p>
          <a:p>
            <a:pPr marL="0" indent="0">
              <a:buNone/>
            </a:pPr>
            <a:r>
              <a:rPr lang="en-AU" dirty="0"/>
              <a:t>Forming the scalar product 1.5𝐵 multiplies each </a:t>
            </a:r>
          </a:p>
          <a:p>
            <a:pPr marL="0" indent="0">
              <a:buNone/>
            </a:pPr>
            <a:r>
              <a:rPr lang="en-AU" dirty="0"/>
              <a:t>element by 1.5. This has the effect of increasing </a:t>
            </a:r>
          </a:p>
          <a:p>
            <a:pPr marL="0" indent="0">
              <a:buNone/>
            </a:pPr>
            <a:r>
              <a:rPr lang="en-AU" dirty="0"/>
              <a:t>Each value by 50% per year.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322FAA-E5DF-1E4F-A3BB-0DFCC5CC6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576" y="1205984"/>
            <a:ext cx="7899400" cy="17577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A4ADBE-083F-A74B-A8E9-7C636D9E9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069" y="2963704"/>
            <a:ext cx="3001331" cy="12203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D3D0C8-395A-ED4F-9188-9E54C86C5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2492" y="5254501"/>
            <a:ext cx="2605713" cy="134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2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35D144-6C2A-534F-48FA-D28F34A33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70" y="893164"/>
            <a:ext cx="11224906" cy="21983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CDE1EF-26A4-C664-F933-89259D639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149" y="4125687"/>
            <a:ext cx="7692886" cy="20573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A2E0BD-FE6C-0646-7B35-8067F8E38F9E}"/>
              </a:ext>
            </a:extLst>
          </p:cNvPr>
          <p:cNvSpPr txBox="1"/>
          <p:nvPr/>
        </p:nvSpPr>
        <p:spPr>
          <a:xfrm>
            <a:off x="1099457" y="3429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Menu     7         1               a</a:t>
            </a:r>
          </a:p>
        </p:txBody>
      </p:sp>
    </p:spTree>
    <p:extLst>
      <p:ext uri="{BB962C8B-B14F-4D97-AF65-F5344CB8AC3E}">
        <p14:creationId xmlns:p14="http://schemas.microsoft.com/office/powerpoint/2010/main" val="26701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0D3C8-C66F-1488-08FF-E83DDEE61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E22438-28EC-7B0E-8819-380B905B8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597" y="-10886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4CD20-3D82-F654-CEEF-2392262F20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4114800" cy="6857999"/>
              </a:xfrm>
              <a:ln w="12700"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AU" sz="2000" b="1" dirty="0">
                    <a:solidFill>
                      <a:srgbClr val="C00000"/>
                    </a:solidFill>
                  </a:rPr>
                  <a:t>7B: matrix operations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0070C0"/>
                    </a:solidFill>
                  </a:rPr>
                  <a:t>Addition and subtraction:</a:t>
                </a:r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AU" sz="2000" dirty="0"/>
                  <a:t>must have the </a:t>
                </a:r>
                <a:r>
                  <a:rPr lang="en-AU" sz="2000" u="sng" dirty="0"/>
                  <a:t>same</a:t>
                </a:r>
                <a:r>
                  <a:rPr lang="en-AU" sz="2000" dirty="0"/>
                  <a:t> order (rows x columns) </a:t>
                </a:r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AU" sz="2000" dirty="0"/>
                  <a:t>add/subtract elements in the same position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C00000"/>
                    </a:solidFill>
                  </a:rPr>
                  <a:t>A</a:t>
                </a:r>
                <a:r>
                  <a:rPr lang="en-AU" sz="20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2000" i="1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000" i="1"/>
                            </m:ctrlPr>
                          </m:mPr>
                          <m:mr>
                            <m:e>
                              <m:r>
                                <a:rPr lang="en-AU" sz="2000" i="1"/>
                                <m:t>4</m:t>
                              </m:r>
                            </m:e>
                            <m:e>
                              <m:r>
                                <a:rPr lang="en-AU" sz="2000" i="1"/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AU" sz="2000" i="1"/>
                                <m:t>8</m:t>
                              </m:r>
                            </m:e>
                            <m:e>
                              <m:r>
                                <a:rPr lang="en-AU" sz="2000" i="1"/>
                                <m:t>10</m:t>
                              </m:r>
                            </m:e>
                          </m:mr>
                        </m:m>
                      </m:e>
                    </m:d>
                    <m:r>
                      <a:rPr lang="en-AU" sz="2000" b="0" i="0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AU" sz="2000" dirty="0">
                    <a:solidFill>
                      <a:srgbClr val="C00000"/>
                    </a:solidFill>
                  </a:rPr>
                  <a:t>B </a:t>
                </a:r>
                <a:r>
                  <a:rPr lang="en-AU" sz="20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2000" i="1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000" i="1"/>
                            </m:ctrlPr>
                          </m:mPr>
                          <m:mr>
                            <m:e>
                              <m:r>
                                <a:rPr lang="en-AU" sz="2000" i="1"/>
                                <m:t>6</m:t>
                              </m:r>
                            </m:e>
                            <m:e>
                              <m:r>
                                <a:rPr lang="en-AU" sz="2000" i="1"/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AU" sz="2000" i="1"/>
                                <m:t>0</m:t>
                              </m:r>
                            </m:e>
                            <m:e>
                              <m:r>
                                <a:rPr lang="en-AU" sz="2000" i="1"/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AU" sz="2000" b="0" i="0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AU" sz="2000" dirty="0">
                    <a:solidFill>
                      <a:srgbClr val="C00000"/>
                    </a:solidFill>
                  </a:rPr>
                  <a:t>c</a:t>
                </a:r>
                <a:r>
                  <a:rPr lang="en-AU" sz="20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2000" i="1"/>
                        </m:ctrlPr>
                      </m:dPr>
                      <m:e>
                        <m:eqArr>
                          <m:eqArrPr>
                            <m:ctrlPr>
                              <a:rPr lang="en-AU" sz="2000" i="1"/>
                            </m:ctrlPr>
                          </m:eqArrPr>
                          <m:e>
                            <m:r>
                              <a:rPr lang="en-AU" sz="2000" i="1"/>
                              <m:t>2</m:t>
                            </m:r>
                          </m:e>
                          <m:e>
                            <m:r>
                              <a:rPr lang="en-AU" sz="2000" i="1"/>
                              <m:t>1</m:t>
                            </m:r>
                          </m:e>
                        </m:eqArr>
                      </m:e>
                    </m:d>
                  </m:oMath>
                </a14:m>
                <a:endParaRPr lang="en-AU" sz="20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AU" sz="2000" dirty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AU" sz="2000" dirty="0">
                    <a:solidFill>
                      <a:srgbClr val="C00000"/>
                    </a:solidFill>
                  </a:rPr>
                  <a:t>A + B </a:t>
                </a:r>
                <a:r>
                  <a:rPr lang="en-AU" sz="20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2000" b="1" i="1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000" b="1" i="1"/>
                            </m:ctrlPr>
                          </m:mPr>
                          <m:mr>
                            <m:e>
                              <m:r>
                                <a:rPr lang="en-AU" sz="2000" b="1" i="1"/>
                                <m:t>𝟒</m:t>
                              </m:r>
                            </m:e>
                            <m:e>
                              <m:r>
                                <a:rPr lang="en-AU" sz="2000" b="1" i="1"/>
                                <m:t>𝟕</m:t>
                              </m:r>
                            </m:e>
                          </m:mr>
                          <m:mr>
                            <m:e>
                              <m:r>
                                <a:rPr lang="en-AU" sz="2000" b="1" i="1"/>
                                <m:t>𝟖</m:t>
                              </m:r>
                            </m:e>
                            <m:e>
                              <m:r>
                                <a:rPr lang="en-AU" sz="2000" b="1" i="1"/>
                                <m:t>𝟏𝟎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AU" sz="2000" b="1" dirty="0"/>
                  <a:t>+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2000" b="1" i="1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000" b="1" i="1"/>
                            </m:ctrlPr>
                          </m:mPr>
                          <m:mr>
                            <m:e>
                              <m:r>
                                <a:rPr lang="en-AU" sz="2000" b="1" i="1"/>
                                <m:t>𝟔</m:t>
                              </m:r>
                            </m:e>
                            <m:e>
                              <m:r>
                                <a:rPr lang="en-AU" sz="2000" b="1" i="1"/>
                                <m:t>𝟑</m:t>
                              </m:r>
                            </m:e>
                          </m:mr>
                          <m:mr>
                            <m:e>
                              <m:r>
                                <a:rPr lang="en-AU" sz="2000" b="1" i="1"/>
                                <m:t>𝟎</m:t>
                              </m:r>
                            </m:e>
                            <m:e>
                              <m:r>
                                <a:rPr lang="en-AU" sz="2000" b="1" i="1"/>
                                <m:t>𝟏</m:t>
                              </m:r>
                            </m:e>
                          </m:mr>
                        </m:m>
                      </m:e>
                    </m:d>
                    <m:r>
                      <a:rPr lang="en-AU" sz="20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2000" i="1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000" i="1"/>
                            </m:ctrlPr>
                          </m:mPr>
                          <m:mr>
                            <m:e>
                              <m:r>
                                <a:rPr lang="en-AU" sz="2000" i="1"/>
                                <m:t>10</m:t>
                              </m:r>
                            </m:e>
                            <m:e>
                              <m:r>
                                <a:rPr lang="en-AU" sz="2000" i="1"/>
                                <m:t>10</m:t>
                              </m:r>
                            </m:e>
                          </m:mr>
                          <m:mr>
                            <m:e>
                              <m:r>
                                <a:rPr lang="en-AU" sz="2000" i="1"/>
                                <m:t>8</m:t>
                              </m:r>
                            </m:e>
                            <m:e>
                              <m:r>
                                <a:rPr lang="en-AU" sz="2000" i="1"/>
                                <m:t>11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AU" sz="2000" dirty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AU" sz="2000" dirty="0">
                    <a:solidFill>
                      <a:srgbClr val="C00000"/>
                    </a:solidFill>
                  </a:rPr>
                  <a:t>B - A </a:t>
                </a:r>
                <a:r>
                  <a:rPr lang="en-AU" sz="20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2000" b="1" i="1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000" b="1" i="1"/>
                            </m:ctrlPr>
                          </m:mPr>
                          <m:mr>
                            <m:e>
                              <m:r>
                                <a:rPr lang="en-AU" sz="2000" b="1" i="1"/>
                                <m:t>𝟔</m:t>
                              </m:r>
                            </m:e>
                            <m:e>
                              <m:r>
                                <a:rPr lang="en-AU" sz="2000" b="1" i="1"/>
                                <m:t>𝟑</m:t>
                              </m:r>
                            </m:e>
                          </m:mr>
                          <m:mr>
                            <m:e>
                              <m:r>
                                <a:rPr lang="en-AU" sz="2000" b="1" i="1"/>
                                <m:t>𝟎</m:t>
                              </m:r>
                            </m:e>
                            <m:e>
                              <m:r>
                                <a:rPr lang="en-AU" sz="2000" b="1" i="1"/>
                                <m:t>𝟏</m:t>
                              </m:r>
                            </m:e>
                          </m:mr>
                        </m:m>
                      </m:e>
                    </m:d>
                    <m:r>
                      <a:rPr lang="en-AU" sz="2000" b="1" i="1" smtClean="0"/>
                      <m:t>─</m:t>
                    </m:r>
                    <m:d>
                      <m:dPr>
                        <m:begChr m:val="["/>
                        <m:endChr m:val="]"/>
                        <m:ctrlPr>
                          <a:rPr lang="en-AU" sz="2000" b="1" i="1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000" b="1" i="1"/>
                            </m:ctrlPr>
                          </m:mPr>
                          <m:mr>
                            <m:e>
                              <m:r>
                                <a:rPr lang="en-AU" sz="2000" b="1" i="1"/>
                                <m:t>𝟒</m:t>
                              </m:r>
                            </m:e>
                            <m:e>
                              <m:r>
                                <a:rPr lang="en-AU" sz="2000" b="1" i="1"/>
                                <m:t>𝟕</m:t>
                              </m:r>
                            </m:e>
                          </m:mr>
                          <m:mr>
                            <m:e>
                              <m:r>
                                <a:rPr lang="en-AU" sz="2000" b="1" i="1"/>
                                <m:t>𝟖</m:t>
                              </m:r>
                            </m:e>
                            <m:e>
                              <m:r>
                                <a:rPr lang="en-AU" sz="2000" b="1" i="1"/>
                                <m:t>𝟏𝟎</m:t>
                              </m:r>
                            </m:e>
                          </m:mr>
                        </m:m>
                      </m:e>
                    </m:d>
                    <m:r>
                      <a:rPr lang="en-AU" sz="20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2000" i="1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000" i="1"/>
                            </m:ctrlPr>
                          </m:mPr>
                          <m:mr>
                            <m:e>
                              <m:r>
                                <a:rPr lang="en-AU" sz="2000" i="1"/>
                                <m:t>2</m:t>
                              </m:r>
                            </m:e>
                            <m:e>
                              <m:r>
                                <a:rPr lang="en-AU" sz="2000" i="1"/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n-AU" sz="2000" i="1"/>
                                <m:t>−8</m:t>
                              </m:r>
                            </m:e>
                            <m:e>
                              <m:r>
                                <a:rPr lang="en-AU" sz="2000" i="1"/>
                                <m:t>−9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AU" sz="20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AU" sz="20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AU" sz="2000" dirty="0">
                    <a:solidFill>
                      <a:srgbClr val="C00000"/>
                    </a:solidFill>
                  </a:rPr>
                  <a:t>c + B </a:t>
                </a:r>
                <a:r>
                  <a:rPr lang="en-AU" sz="2000" dirty="0"/>
                  <a:t>= undefined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4CD20-3D82-F654-CEEF-2392262F20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4114800" cy="6857999"/>
              </a:xfrm>
              <a:blipFill>
                <a:blip r:embed="rId4"/>
                <a:stretch>
                  <a:fillRect l="-1329" t="-355" r="-44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5B37304-7374-4069-10BE-1FFA78B2AE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4800" y="-10885"/>
                <a:ext cx="3918858" cy="6857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AU" dirty="0">
                    <a:solidFill>
                      <a:srgbClr val="0070C0"/>
                    </a:solidFill>
                  </a:rPr>
                  <a:t>scalar multiplication:</a:t>
                </a:r>
              </a:p>
              <a:p>
                <a:pPr lvl="0"/>
                <a:r>
                  <a:rPr lang="en-AU" dirty="0"/>
                  <a:t>multiply each element in the matrix by the scalar.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AU" dirty="0">
                    <a:solidFill>
                      <a:srgbClr val="C00000"/>
                    </a:solidFill>
                  </a:rPr>
                  <a:t>3A=</a:t>
                </a:r>
                <a:r>
                  <a:rPr lang="en-AU" b="1" dirty="0"/>
                  <a:t>3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b="1" i="1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b="1" i="1"/>
                            </m:ctrlPr>
                          </m:mPr>
                          <m:mr>
                            <m:e>
                              <m:r>
                                <a:rPr lang="en-AU" b="1" i="1"/>
                                <m:t>𝟒</m:t>
                              </m:r>
                            </m:e>
                            <m:e>
                              <m:r>
                                <a:rPr lang="en-AU" b="1" i="1"/>
                                <m:t>𝟕</m:t>
                              </m:r>
                            </m:e>
                          </m:mr>
                          <m:mr>
                            <m:e>
                              <m:r>
                                <a:rPr lang="en-AU" b="1" i="1"/>
                                <m:t>𝟖</m:t>
                              </m:r>
                            </m:e>
                            <m:e>
                              <m:r>
                                <a:rPr lang="en-AU" b="1" i="1"/>
                                <m:t>𝟏𝟎</m:t>
                              </m:r>
                            </m:e>
                          </m:mr>
                        </m:m>
                      </m:e>
                    </m:d>
                    <m:r>
                      <a:rPr lang="en-AU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i="1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i="1"/>
                            </m:ctrlPr>
                          </m:mPr>
                          <m:mr>
                            <m:e>
                              <m:r>
                                <a:rPr lang="en-AU" i="1"/>
                                <m:t>12</m:t>
                              </m:r>
                            </m:e>
                            <m:e>
                              <m:r>
                                <a:rPr lang="en-AU" i="1"/>
                                <m:t>21</m:t>
                              </m:r>
                            </m:e>
                          </m:mr>
                          <m:mr>
                            <m:e>
                              <m:r>
                                <a:rPr lang="en-AU" i="1"/>
                                <m:t>24</m:t>
                              </m:r>
                            </m:e>
                            <m:e>
                              <m:r>
                                <a:rPr lang="en-AU" i="1"/>
                                <m:t>30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AU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5B37304-7374-4069-10BE-1FFA78B2A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-10885"/>
                <a:ext cx="3918858" cy="6857999"/>
              </a:xfrm>
              <a:prstGeom prst="rect">
                <a:avLst/>
              </a:prstGeom>
              <a:blipFill>
                <a:blip r:embed="rId5"/>
                <a:stretch>
                  <a:fillRect l="-2946" t="-799" r="-465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2051D3C-7A48-8351-0B57-9A61ED2FD3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33658" y="0"/>
                <a:ext cx="4158344" cy="6847114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AU" dirty="0">
                    <a:solidFill>
                      <a:srgbClr val="0070C0"/>
                    </a:solidFill>
                  </a:rPr>
                  <a:t>transpose:</a:t>
                </a:r>
              </a:p>
              <a:p>
                <a:pPr lvl="0"/>
                <a:r>
                  <a:rPr lang="en-AU" dirty="0"/>
                  <a:t>switching the rows and columns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b="1" i="1"/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AU" b="1" i="1"/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AU" b="1" i="1"/>
                                </m:ctrlPr>
                              </m:mPr>
                              <m:mr>
                                <m:e>
                                  <m:r>
                                    <a:rPr lang="en-AU" b="1" i="1"/>
                                    <m:t>𝟐</m:t>
                                  </m:r>
                                </m:e>
                                <m:e>
                                  <m:r>
                                    <a:rPr lang="en-AU" b="1" i="1"/>
                                    <m:t>𝟑</m:t>
                                  </m:r>
                                </m:e>
                                <m:e>
                                  <m:r>
                                    <a:rPr lang="en-AU" b="1" i="1"/>
                                    <m:t>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AU" b="1" i="1"/>
                                    <m:t>𝟓</m:t>
                                  </m:r>
                                </m:e>
                                <m:e>
                                  <m:r>
                                    <a:rPr lang="en-AU" b="1" i="1"/>
                                    <m:t>𝟔</m:t>
                                  </m:r>
                                </m:e>
                                <m:e>
                                  <m:r>
                                    <a:rPr lang="en-AU" b="1" i="1"/>
                                    <m:t>𝟕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AU" b="1" i="1" smtClean="0">
                            <a:solidFill>
                              <a:srgbClr val="0070C0"/>
                            </a:solidFill>
                          </a:rPr>
                          <m:t>𝑻</m:t>
                        </m:r>
                      </m:sup>
                    </m:sSup>
                    <m:r>
                      <a:rPr lang="en-AU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i="1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i="1"/>
                            </m:ctrlPr>
                          </m:mPr>
                          <m:mr>
                            <m:e>
                              <m:r>
                                <a:rPr lang="en-AU" i="1"/>
                                <m:t>2</m:t>
                              </m:r>
                            </m:e>
                            <m:e>
                              <m:r>
                                <a:rPr lang="en-AU" i="1"/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AU" i="1"/>
                                <m:t>3</m:t>
                              </m:r>
                            </m:e>
                            <m:e>
                              <m:r>
                                <a:rPr lang="en-AU" i="1"/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AU" i="1"/>
                                <m:t>4</m:t>
                              </m:r>
                            </m:e>
                            <m:e>
                              <m:r>
                                <a:rPr lang="en-AU" i="1"/>
                                <m:t>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AU" dirty="0"/>
              </a:p>
              <a:p>
                <a:pPr marL="0" indent="0">
                  <a:buNone/>
                </a:pPr>
                <a:r>
                  <a:rPr lang="en-AU" dirty="0"/>
                  <a:t>     </a:t>
                </a:r>
                <a:r>
                  <a:rPr lang="en-AU" dirty="0">
                    <a:solidFill>
                      <a:srgbClr val="C00000"/>
                    </a:solidFill>
                  </a:rPr>
                  <a:t>2 x 3              3 x 2</a:t>
                </a:r>
              </a:p>
              <a:p>
                <a:pPr marL="0" lvl="0" indent="0">
                  <a:buNone/>
                </a:pPr>
                <a:r>
                  <a:rPr lang="en-AU" dirty="0">
                    <a:solidFill>
                      <a:srgbClr val="C00000"/>
                    </a:solidFill>
                  </a:rPr>
                  <a:t>* first row becomes first column. </a:t>
                </a:r>
              </a:p>
              <a:p>
                <a:pPr marL="0" lvl="0" indent="0">
                  <a:buNone/>
                </a:pPr>
                <a:r>
                  <a:rPr lang="en-AU" dirty="0">
                    <a:solidFill>
                      <a:srgbClr val="0070C0"/>
                    </a:solidFill>
                  </a:rPr>
                  <a:t>* second row becomes second column.</a:t>
                </a: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2051D3C-7A48-8351-0B57-9A61ED2FD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658" y="0"/>
                <a:ext cx="4158344" cy="6847114"/>
              </a:xfrm>
              <a:prstGeom prst="rect">
                <a:avLst/>
              </a:prstGeom>
              <a:blipFill>
                <a:blip r:embed="rId6"/>
                <a:stretch>
                  <a:fillRect l="-2924" t="-800" r="-3801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FBA873F6-8A83-4A0D-E283-BBEA4677440B}"/>
              </a:ext>
            </a:extLst>
          </p:cNvPr>
          <p:cNvSpPr/>
          <p:nvPr/>
        </p:nvSpPr>
        <p:spPr>
          <a:xfrm>
            <a:off x="8382000" y="1757680"/>
            <a:ext cx="1564640" cy="3962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84F6513-03D4-E73F-83C1-26FF4674B392}"/>
              </a:ext>
            </a:extLst>
          </p:cNvPr>
          <p:cNvSpPr/>
          <p:nvPr/>
        </p:nvSpPr>
        <p:spPr>
          <a:xfrm>
            <a:off x="8412480" y="2174965"/>
            <a:ext cx="1564640" cy="39624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56C64E4-CABC-F96F-6F68-23617C849554}"/>
              </a:ext>
            </a:extLst>
          </p:cNvPr>
          <p:cNvSpPr/>
          <p:nvPr/>
        </p:nvSpPr>
        <p:spPr>
          <a:xfrm>
            <a:off x="10678160" y="1483360"/>
            <a:ext cx="497840" cy="1422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58D17D3-E293-BB11-1907-578B676175F8}"/>
              </a:ext>
            </a:extLst>
          </p:cNvPr>
          <p:cNvSpPr/>
          <p:nvPr/>
        </p:nvSpPr>
        <p:spPr>
          <a:xfrm>
            <a:off x="11176000" y="1503680"/>
            <a:ext cx="497840" cy="1422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Arrow: U-Turn 26">
            <a:extLst>
              <a:ext uri="{FF2B5EF4-FFF2-40B4-BE49-F238E27FC236}">
                <a16:creationId xmlns:a16="http://schemas.microsoft.com/office/drawing/2014/main" id="{EFBF28E1-4792-BC43-DC58-F843FD2F6EAB}"/>
              </a:ext>
            </a:extLst>
          </p:cNvPr>
          <p:cNvSpPr/>
          <p:nvPr/>
        </p:nvSpPr>
        <p:spPr>
          <a:xfrm>
            <a:off x="5201920" y="2062480"/>
            <a:ext cx="487680" cy="345440"/>
          </a:xfrm>
          <a:prstGeom prst="uturnArrow">
            <a:avLst>
              <a:gd name="adj1" fmla="val 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9" name="Arrow: U-Turn 28">
            <a:extLst>
              <a:ext uri="{FF2B5EF4-FFF2-40B4-BE49-F238E27FC236}">
                <a16:creationId xmlns:a16="http://schemas.microsoft.com/office/drawing/2014/main" id="{44DC383C-5570-3F9D-3D3B-9CA4E96A4DA3}"/>
              </a:ext>
            </a:extLst>
          </p:cNvPr>
          <p:cNvSpPr/>
          <p:nvPr/>
        </p:nvSpPr>
        <p:spPr>
          <a:xfrm>
            <a:off x="5174320" y="1910080"/>
            <a:ext cx="1135039" cy="345440"/>
          </a:xfrm>
          <a:prstGeom prst="uturnArrow">
            <a:avLst>
              <a:gd name="adj1" fmla="val 0"/>
              <a:gd name="adj2" fmla="val 17647"/>
              <a:gd name="adj3" fmla="val 25000"/>
              <a:gd name="adj4" fmla="val 43750"/>
              <a:gd name="adj5" fmla="val 8970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2" name="Arrow: U-Turn 31">
            <a:extLst>
              <a:ext uri="{FF2B5EF4-FFF2-40B4-BE49-F238E27FC236}">
                <a16:creationId xmlns:a16="http://schemas.microsoft.com/office/drawing/2014/main" id="{BBF38ACE-4D2E-2C22-23D9-539013809F42}"/>
              </a:ext>
            </a:extLst>
          </p:cNvPr>
          <p:cNvSpPr/>
          <p:nvPr/>
        </p:nvSpPr>
        <p:spPr>
          <a:xfrm rot="10639767" flipH="1">
            <a:off x="5209447" y="2896165"/>
            <a:ext cx="404102" cy="332549"/>
          </a:xfrm>
          <a:prstGeom prst="uturnArrow">
            <a:avLst>
              <a:gd name="adj1" fmla="val 0"/>
              <a:gd name="adj2" fmla="val 25000"/>
              <a:gd name="adj3" fmla="val 25000"/>
              <a:gd name="adj4" fmla="val 43750"/>
              <a:gd name="adj5" fmla="val 6529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7" name="Arrow: U-Turn 36">
            <a:extLst>
              <a:ext uri="{FF2B5EF4-FFF2-40B4-BE49-F238E27FC236}">
                <a16:creationId xmlns:a16="http://schemas.microsoft.com/office/drawing/2014/main" id="{97EE18DD-8EB2-61CA-A2C5-9902BF7877D0}"/>
              </a:ext>
            </a:extLst>
          </p:cNvPr>
          <p:cNvSpPr/>
          <p:nvPr/>
        </p:nvSpPr>
        <p:spPr>
          <a:xfrm rot="10639767" flipH="1">
            <a:off x="5193444" y="3065340"/>
            <a:ext cx="1124392" cy="337648"/>
          </a:xfrm>
          <a:prstGeom prst="uturnArrow">
            <a:avLst>
              <a:gd name="adj1" fmla="val 0"/>
              <a:gd name="adj2" fmla="val 25000"/>
              <a:gd name="adj3" fmla="val 25000"/>
              <a:gd name="adj4" fmla="val 43750"/>
              <a:gd name="adj5" fmla="val 9206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9324E7C-CAB4-4DE2-E810-1BADB02E505F}"/>
              </a:ext>
            </a:extLst>
          </p:cNvPr>
          <p:cNvSpPr txBox="1"/>
          <p:nvPr/>
        </p:nvSpPr>
        <p:spPr>
          <a:xfrm>
            <a:off x="4934131" y="1747520"/>
            <a:ext cx="33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5982C7B-2035-DE98-D612-52B3BF79CA02}"/>
              </a:ext>
            </a:extLst>
          </p:cNvPr>
          <p:cNvSpPr txBox="1"/>
          <p:nvPr/>
        </p:nvSpPr>
        <p:spPr>
          <a:xfrm>
            <a:off x="4944292" y="3039328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C0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903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7" grpId="0" animBg="1"/>
      <p:bldP spid="29" grpId="0" animBg="1"/>
      <p:bldP spid="32" grpId="0" animBg="1"/>
      <p:bldP spid="37" grpId="0" animBg="1"/>
      <p:bldP spid="40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E1B0D759-0219-8A49-BF8C-0D198C5D11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ea typeface="新細明體" panose="02020500000000000000" pitchFamily="18" charset="-120"/>
              </a:rPr>
              <a:t> Matrices Operations</a:t>
            </a:r>
            <a:endParaRPr lang="en-US" altLang="zh-TW" sz="4000" dirty="0">
              <a:ea typeface="新細明體" panose="02020500000000000000" pitchFamily="18" charset="-120"/>
            </a:endParaRP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47BB11E2-3EE2-FE41-B4CC-96A91E830E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ct val="80000"/>
              <a:buFont typeface="Monotype Sorts" pitchFamily="2" charset="2"/>
              <a:buChar char="u"/>
            </a:pPr>
            <a:r>
              <a:rPr lang="en-US" altLang="zh-TW" sz="3600" dirty="0">
                <a:ea typeface="新細明體" panose="02020500000000000000" pitchFamily="18" charset="-120"/>
              </a:rPr>
              <a:t> Definitions</a:t>
            </a:r>
          </a:p>
          <a:p>
            <a:pPr>
              <a:buSzPct val="80000"/>
              <a:buFont typeface="Monotype Sorts" pitchFamily="2" charset="2"/>
              <a:buChar char="u"/>
            </a:pPr>
            <a:r>
              <a:rPr lang="en-US" altLang="zh-TW" sz="3600" dirty="0">
                <a:ea typeface="新細明體" panose="02020500000000000000" pitchFamily="18" charset="-120"/>
              </a:rPr>
              <a:t> Equal matrices</a:t>
            </a:r>
          </a:p>
          <a:p>
            <a:pPr>
              <a:buSzPct val="80000"/>
              <a:buFont typeface="Monotype Sorts" pitchFamily="2" charset="2"/>
              <a:buChar char="u"/>
            </a:pPr>
            <a:r>
              <a:rPr lang="en-US" altLang="zh-TW" sz="3600" dirty="0">
                <a:ea typeface="新細明體" panose="02020500000000000000" pitchFamily="18" charset="-120"/>
              </a:rPr>
              <a:t> Null matrices</a:t>
            </a:r>
          </a:p>
          <a:p>
            <a:pPr>
              <a:buSzPct val="75000"/>
              <a:buFont typeface="Wingdings" pitchFamily="2" charset="2"/>
              <a:buChar char="u"/>
            </a:pPr>
            <a:r>
              <a:rPr lang="en-US" altLang="zh-TW" sz="3600" dirty="0">
                <a:ea typeface="新細明體" panose="02020500000000000000" pitchFamily="18" charset="-120"/>
              </a:rPr>
              <a:t>Adding and subtracting matrices</a:t>
            </a:r>
          </a:p>
          <a:p>
            <a:pPr>
              <a:buSzPct val="75000"/>
              <a:buFont typeface="Wingdings" pitchFamily="2" charset="2"/>
              <a:buChar char="u"/>
            </a:pPr>
            <a:r>
              <a:rPr lang="en-US" altLang="zh-TW" sz="3600" dirty="0">
                <a:ea typeface="新細明體" panose="02020500000000000000" pitchFamily="18" charset="-120"/>
              </a:rPr>
              <a:t>Scalar multiplication</a:t>
            </a:r>
          </a:p>
          <a:p>
            <a:pPr>
              <a:buSzPct val="75000"/>
              <a:buFont typeface="Wingdings" pitchFamily="2" charset="2"/>
              <a:buChar char="u"/>
            </a:pPr>
            <a:r>
              <a:rPr lang="en-US" altLang="zh-TW" sz="3600" dirty="0">
                <a:ea typeface="新細明體" panose="02020500000000000000" pitchFamily="18" charset="-12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3803979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22D9599B-AD04-8D44-9E48-69D098335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260351"/>
            <a:ext cx="8569325" cy="720725"/>
          </a:xfrm>
          <a:prstGeom prst="rect">
            <a:avLst/>
          </a:prstGeom>
          <a:solidFill>
            <a:srgbClr val="FFFFFF"/>
          </a:solidFill>
          <a:ln w="76200" cmpd="tri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3200" b="1"/>
              <a:t>Addition and Subtraction of Matrices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F36AB157-544D-284F-B34F-1E54331BB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592" y="1196976"/>
            <a:ext cx="7955483" cy="936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cmpd="tri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2400"/>
              <a:t>We may add or subtract two matrices ONLY if they have the </a:t>
            </a:r>
            <a:r>
              <a:rPr lang="en-GB" altLang="en-US" sz="2400" b="1">
                <a:solidFill>
                  <a:srgbClr val="FF0000"/>
                </a:solidFill>
              </a:rPr>
              <a:t>SAME ORDER</a:t>
            </a:r>
            <a:r>
              <a:rPr lang="en-GB" altLang="en-US" sz="24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02F893A9-4D82-A140-9FEF-81931438B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3592" y="2129265"/>
            <a:ext cx="79284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GB" altLang="en-US" sz="2400" dirty="0"/>
              <a:t>Adding or subtracting matrices is carried out by  adding or subtracting their </a:t>
            </a:r>
            <a:r>
              <a:rPr lang="en-GB" altLang="en-US" sz="2400" dirty="0">
                <a:solidFill>
                  <a:srgbClr val="FF0000"/>
                </a:solidFill>
              </a:rPr>
              <a:t>corresponding elements.</a:t>
            </a:r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E6EAFD14-A3C8-CB48-A8B4-C6A04B4AB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15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294" name="Object 6">
            <a:extLst>
              <a:ext uri="{FF2B5EF4-FFF2-40B4-BE49-F238E27FC236}">
                <a16:creationId xmlns:a16="http://schemas.microsoft.com/office/drawing/2014/main" id="{47385476-40FA-D040-9E86-26F41A3A29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9876" y="3141664"/>
          <a:ext cx="4105275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643800" imgH="10528300" progId="Equation.DSMT4">
                  <p:embed/>
                </p:oleObj>
              </mc:Choice>
              <mc:Fallback>
                <p:oleObj name="Equation" r:id="rId2" imgW="45643800" imgH="10528300" progId="Equation.DSMT4">
                  <p:embed/>
                  <p:pic>
                    <p:nvPicPr>
                      <p:cNvPr id="12294" name="Object 6">
                        <a:extLst>
                          <a:ext uri="{FF2B5EF4-FFF2-40B4-BE49-F238E27FC236}">
                            <a16:creationId xmlns:a16="http://schemas.microsoft.com/office/drawing/2014/main" id="{47385476-40FA-D040-9E86-26F41A3A29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76" y="3141664"/>
                        <a:ext cx="4105275" cy="947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Rectangle 9">
            <a:extLst>
              <a:ext uri="{FF2B5EF4-FFF2-40B4-BE49-F238E27FC236}">
                <a16:creationId xmlns:a16="http://schemas.microsoft.com/office/drawing/2014/main" id="{B0A0BC06-97A7-7349-91C7-F3F1D7DC4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87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296" name="Object 8">
            <a:extLst>
              <a:ext uri="{FF2B5EF4-FFF2-40B4-BE49-F238E27FC236}">
                <a16:creationId xmlns:a16="http://schemas.microsoft.com/office/drawing/2014/main" id="{6B93C175-3BC8-104F-ADE1-2F5C180109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5051" y="4149726"/>
          <a:ext cx="5040313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655700" imgH="16383000" progId="Equation.DSMT4">
                  <p:embed/>
                </p:oleObj>
              </mc:Choice>
              <mc:Fallback>
                <p:oleObj name="Equation" r:id="rId4" imgW="64655700" imgH="16383000" progId="Equation.DSMT4">
                  <p:embed/>
                  <p:pic>
                    <p:nvPicPr>
                      <p:cNvPr id="12296" name="Object 8">
                        <a:extLst>
                          <a:ext uri="{FF2B5EF4-FFF2-40B4-BE49-F238E27FC236}">
                            <a16:creationId xmlns:a16="http://schemas.microsoft.com/office/drawing/2014/main" id="{6B93C175-3BC8-104F-ADE1-2F5C180109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1" y="4149726"/>
                        <a:ext cx="5040313" cy="1281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Rectangle 10">
            <a:extLst>
              <a:ext uri="{FF2B5EF4-FFF2-40B4-BE49-F238E27FC236}">
                <a16:creationId xmlns:a16="http://schemas.microsoft.com/office/drawing/2014/main" id="{F85BA6EF-6DF8-6743-BA58-95168F805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7947" y="5646283"/>
            <a:ext cx="845978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GB" altLang="en-US" sz="2800" b="1" dirty="0"/>
              <a:t>If two matrices A and B are of </a:t>
            </a:r>
            <a:r>
              <a:rPr lang="en-GB" altLang="en-US" sz="2800" b="1" dirty="0">
                <a:solidFill>
                  <a:srgbClr val="FF0000"/>
                </a:solidFill>
              </a:rPr>
              <a:t>UNEQUAL ORDER</a:t>
            </a:r>
            <a:r>
              <a:rPr lang="en-GB" altLang="en-US" sz="2800" b="1" dirty="0"/>
              <a:t> </a:t>
            </a:r>
          </a:p>
          <a:p>
            <a:pPr algn="ctr"/>
            <a:r>
              <a:rPr lang="en-GB" altLang="en-US" sz="2800" b="1" dirty="0"/>
              <a:t>then A + B </a:t>
            </a:r>
            <a:r>
              <a:rPr lang="en-GB" altLang="en-US" sz="2800" b="1" dirty="0">
                <a:solidFill>
                  <a:srgbClr val="FF0000"/>
                </a:solidFill>
              </a:rPr>
              <a:t>does not exist</a:t>
            </a:r>
            <a:r>
              <a:rPr lang="en-GB" alt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654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3" grpId="0"/>
      <p:bldP spid="122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5E19CAF9-6092-C444-9A1B-D4B059930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260351"/>
            <a:ext cx="8569325" cy="720725"/>
          </a:xfrm>
          <a:prstGeom prst="rect">
            <a:avLst/>
          </a:prstGeom>
          <a:solidFill>
            <a:srgbClr val="FFFFFF"/>
          </a:solidFill>
          <a:ln w="76200" cmpd="tri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3200" b="1"/>
              <a:t>Addition and Subtraction of Matrices</a:t>
            </a: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EA89ECAD-53A5-854F-A832-22D0C6ACC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15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18" name="Object 6">
            <a:extLst>
              <a:ext uri="{FF2B5EF4-FFF2-40B4-BE49-F238E27FC236}">
                <a16:creationId xmlns:a16="http://schemas.microsoft.com/office/drawing/2014/main" id="{6CBEEA2B-B601-DF44-8148-C4380E9E61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765010"/>
              </p:ext>
            </p:extLst>
          </p:nvPr>
        </p:nvGraphicFramePr>
        <p:xfrm>
          <a:off x="3462339" y="3824070"/>
          <a:ext cx="5287523" cy="194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397900" imgH="21653500" progId="Equation.DSMT4">
                  <p:embed/>
                </p:oleObj>
              </mc:Choice>
              <mc:Fallback>
                <p:oleObj name="Equation" r:id="rId2" imgW="59397900" imgH="21653500" progId="Equation.DSMT4">
                  <p:embed/>
                  <p:pic>
                    <p:nvPicPr>
                      <p:cNvPr id="13318" name="Object 6">
                        <a:extLst>
                          <a:ext uri="{FF2B5EF4-FFF2-40B4-BE49-F238E27FC236}">
                            <a16:creationId xmlns:a16="http://schemas.microsoft.com/office/drawing/2014/main" id="{6CBEEA2B-B601-DF44-8148-C4380E9E61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339" y="3824070"/>
                        <a:ext cx="5287523" cy="1947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Rectangle 7">
            <a:extLst>
              <a:ext uri="{FF2B5EF4-FFF2-40B4-BE49-F238E27FC236}">
                <a16:creationId xmlns:a16="http://schemas.microsoft.com/office/drawing/2014/main" id="{EFD3F721-0496-EA49-9F99-862F52E5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87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2" name="Text Box 10">
            <a:extLst>
              <a:ext uri="{FF2B5EF4-FFF2-40B4-BE49-F238E27FC236}">
                <a16:creationId xmlns:a16="http://schemas.microsoft.com/office/drawing/2014/main" id="{4B5D507D-E54C-C042-AEA0-B5AEB6095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593" y="1887539"/>
            <a:ext cx="7775575" cy="1123950"/>
          </a:xfrm>
          <a:prstGeom prst="rect">
            <a:avLst/>
          </a:prstGeom>
          <a:solidFill>
            <a:srgbClr val="FFFFFF"/>
          </a:solidFill>
          <a:ln w="76200" cmpd="tri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2400" dirty="0"/>
              <a:t>If two matrices A and B are of </a:t>
            </a:r>
            <a:r>
              <a:rPr lang="en-GB" altLang="en-US" sz="2400" b="1" dirty="0">
                <a:solidFill>
                  <a:srgbClr val="FF0000"/>
                </a:solidFill>
              </a:rPr>
              <a:t>SAME ORDER</a:t>
            </a:r>
            <a:r>
              <a:rPr lang="en-GB" altLang="en-US" sz="2400" dirty="0"/>
              <a:t> then</a:t>
            </a:r>
          </a:p>
          <a:p>
            <a:pPr algn="ctr"/>
            <a:r>
              <a:rPr lang="en-GB" altLang="en-US" sz="2400" dirty="0"/>
              <a:t> </a:t>
            </a:r>
            <a:r>
              <a:rPr lang="en-GB" altLang="en-US" sz="2400" b="1" dirty="0"/>
              <a:t>A + B = B + A </a:t>
            </a:r>
          </a:p>
          <a:p>
            <a:pPr algn="ctr"/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7546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>
            <a:extLst>
              <a:ext uri="{FF2B5EF4-FFF2-40B4-BE49-F238E27FC236}">
                <a16:creationId xmlns:a16="http://schemas.microsoft.com/office/drawing/2014/main" id="{665EF54F-A039-CF42-98F2-2FE9A7B0BD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8179" y="457200"/>
            <a:ext cx="9218301" cy="1143000"/>
          </a:xfrm>
        </p:spPr>
        <p:txBody>
          <a:bodyPr/>
          <a:lstStyle/>
          <a:p>
            <a:r>
              <a:rPr lang="en-US" altLang="en-US" dirty="0"/>
              <a:t>Rules for Addition and Subtraction of matrices 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247A1FE-1EA4-DF49-971B-3F53BB9919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10515600" cy="3859742"/>
          </a:xfrm>
        </p:spPr>
        <p:txBody>
          <a:bodyPr>
            <a:normAutofit/>
          </a:bodyPr>
          <a:lstStyle/>
          <a:p>
            <a:r>
              <a:rPr lang="en-US" altLang="en-US" dirty="0"/>
              <a:t>Matrices are added by adding </a:t>
            </a:r>
            <a:r>
              <a:rPr lang="en-US" altLang="en-US" dirty="0">
                <a:solidFill>
                  <a:srgbClr val="FF0000"/>
                </a:solidFill>
              </a:rPr>
              <a:t>the elements </a:t>
            </a:r>
            <a:r>
              <a:rPr lang="en-US" altLang="en-US" dirty="0"/>
              <a:t>that are in the </a:t>
            </a:r>
            <a:r>
              <a:rPr lang="en-US" altLang="en-US" dirty="0">
                <a:solidFill>
                  <a:srgbClr val="FF0000"/>
                </a:solidFill>
              </a:rPr>
              <a:t>same positions.</a:t>
            </a:r>
          </a:p>
          <a:p>
            <a:r>
              <a:rPr lang="en-US" altLang="en-US" dirty="0"/>
              <a:t>Matrices are subtracted by subtracting the elements that are in the same positions.</a:t>
            </a:r>
          </a:p>
          <a:p>
            <a:r>
              <a:rPr lang="en-US" altLang="en-US" dirty="0"/>
              <a:t> Matrix addition and subtraction can only be done if the two matrices have the </a:t>
            </a:r>
            <a:r>
              <a:rPr lang="en-US" altLang="en-US" dirty="0">
                <a:solidFill>
                  <a:srgbClr val="FF0000"/>
                </a:solidFill>
              </a:rPr>
              <a:t>same order</a:t>
            </a:r>
            <a:r>
              <a:rPr lang="en-US" altLang="en-US" dirty="0"/>
              <a:t>.</a:t>
            </a:r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B78DB35C-9936-7149-A3DA-716B05280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9538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388" name="Object 4">
            <a:extLst>
              <a:ext uri="{FF2B5EF4-FFF2-40B4-BE49-F238E27FC236}">
                <a16:creationId xmlns:a16="http://schemas.microsoft.com/office/drawing/2014/main" id="{203B1014-DB1A-894C-9903-0BC4103506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43400" y="4114800"/>
          <a:ext cx="33528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158700" imgH="13462000" progId="Equation.DSMT4">
                  <p:embed/>
                </p:oleObj>
              </mc:Choice>
              <mc:Fallback>
                <p:oleObj name="Equation" r:id="rId2" imgW="25158700" imgH="13462000" progId="Equation.DSMT4">
                  <p:embed/>
                  <p:pic>
                    <p:nvPicPr>
                      <p:cNvPr id="16388" name="Object 4">
                        <a:extLst>
                          <a:ext uri="{FF2B5EF4-FFF2-40B4-BE49-F238E27FC236}">
                            <a16:creationId xmlns:a16="http://schemas.microsoft.com/office/drawing/2014/main" id="{203B1014-DB1A-894C-9903-0BC4103506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114800"/>
                        <a:ext cx="3352800" cy="177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7902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B70561B-7F5C-4647-BD07-1A88217E38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3685" y="28575"/>
            <a:ext cx="7772400" cy="1143000"/>
          </a:xfrm>
        </p:spPr>
        <p:txBody>
          <a:bodyPr/>
          <a:lstStyle/>
          <a:p>
            <a:r>
              <a:rPr lang="en-US" altLang="en-US" dirty="0"/>
              <a:t>Matrices - Operations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1B700834-0CB9-2B48-85D5-79C008842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3916" y="1584792"/>
            <a:ext cx="91935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</a:rPr>
              <a:t>EQUALITY OF MATRICES</a:t>
            </a:r>
          </a:p>
          <a:p>
            <a:pPr>
              <a:spcBef>
                <a:spcPct val="50000"/>
              </a:spcBef>
            </a:pPr>
            <a:r>
              <a:rPr lang="en-US" altLang="en-US" sz="2400" dirty="0"/>
              <a:t>Two matrices are said to be equal only when all corresponding elements are equal</a:t>
            </a:r>
          </a:p>
          <a:p>
            <a:pPr>
              <a:spcBef>
                <a:spcPct val="50000"/>
              </a:spcBef>
            </a:pPr>
            <a:r>
              <a:rPr lang="en-US" altLang="en-US" sz="2400" dirty="0"/>
              <a:t>Therefore their size or dimensions are equal as well</a:t>
            </a:r>
          </a:p>
        </p:txBody>
      </p:sp>
      <p:graphicFrame>
        <p:nvGraphicFramePr>
          <p:cNvPr id="25604" name="Object 4">
            <a:extLst>
              <a:ext uri="{FF2B5EF4-FFF2-40B4-BE49-F238E27FC236}">
                <a16:creationId xmlns:a16="http://schemas.microsoft.com/office/drawing/2014/main" id="{0C7B8B8F-C1C5-5D49-9B1E-178C64B2C7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1801" y="4343400"/>
          <a:ext cx="1812925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798800" imgH="16383000" progId="Equation.3">
                  <p:embed/>
                </p:oleObj>
              </mc:Choice>
              <mc:Fallback>
                <p:oleObj name="Equation" r:id="rId2" imgW="15798800" imgH="16383000" progId="Equation.3">
                  <p:embed/>
                  <p:pic>
                    <p:nvPicPr>
                      <p:cNvPr id="25604" name="Object 4">
                        <a:extLst>
                          <a:ext uri="{FF2B5EF4-FFF2-40B4-BE49-F238E27FC236}">
                            <a16:creationId xmlns:a16="http://schemas.microsoft.com/office/drawing/2014/main" id="{0C7B8B8F-C1C5-5D49-9B1E-178C64B2C7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1" y="4343400"/>
                        <a:ext cx="1812925" cy="187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>
            <a:extLst>
              <a:ext uri="{FF2B5EF4-FFF2-40B4-BE49-F238E27FC236}">
                <a16:creationId xmlns:a16="http://schemas.microsoft.com/office/drawing/2014/main" id="{F875A7A4-3F9F-4B4A-BCA9-CA943C28F4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1" y="4343400"/>
          <a:ext cx="1812925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798800" imgH="16383000" progId="Equation.3">
                  <p:embed/>
                </p:oleObj>
              </mc:Choice>
              <mc:Fallback>
                <p:oleObj name="Equation" r:id="rId2" imgW="15798800" imgH="16383000" progId="Equation.3">
                  <p:embed/>
                  <p:pic>
                    <p:nvPicPr>
                      <p:cNvPr id="25605" name="Object 5">
                        <a:extLst>
                          <a:ext uri="{FF2B5EF4-FFF2-40B4-BE49-F238E27FC236}">
                            <a16:creationId xmlns:a16="http://schemas.microsoft.com/office/drawing/2014/main" id="{F875A7A4-3F9F-4B4A-BCA9-CA943C28F4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1" y="4343400"/>
                        <a:ext cx="1812925" cy="187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Text Box 6">
            <a:extLst>
              <a:ext uri="{FF2B5EF4-FFF2-40B4-BE49-F238E27FC236}">
                <a16:creationId xmlns:a16="http://schemas.microsoft.com/office/drawing/2014/main" id="{F66E3061-9FC7-5243-BD4A-49EAE10F1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723" y="4787900"/>
            <a:ext cx="99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/>
              <a:t>A</a:t>
            </a:r>
            <a:r>
              <a:rPr lang="en-US" altLang="en-US" dirty="0"/>
              <a:t> =</a:t>
            </a:r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8C4D60ED-2ED8-3F42-BBEB-F11F79668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0104" y="4787900"/>
            <a:ext cx="99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/>
              <a:t>B</a:t>
            </a:r>
            <a:r>
              <a:rPr lang="en-US" altLang="en-US" dirty="0"/>
              <a:t> =</a:t>
            </a:r>
          </a:p>
        </p:txBody>
      </p:sp>
      <p:sp>
        <p:nvSpPr>
          <p:cNvPr id="25608" name="Text Box 8">
            <a:extLst>
              <a:ext uri="{FF2B5EF4-FFF2-40B4-BE49-F238E27FC236}">
                <a16:creationId xmlns:a16="http://schemas.microsoft.com/office/drawing/2014/main" id="{351324A7-C5AB-534E-A9A3-4E1E7AE54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8700" y="4749800"/>
            <a:ext cx="175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/>
              <a:t>A</a:t>
            </a:r>
            <a:r>
              <a:rPr lang="en-US" altLang="en-US" dirty="0"/>
              <a:t> = </a:t>
            </a:r>
            <a:r>
              <a:rPr lang="en-US" altLang="en-US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31234292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Festiva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4863</TotalTime>
  <Words>776</Words>
  <Application>Microsoft Office PowerPoint</Application>
  <PresentationFormat>Widescreen</PresentationFormat>
  <Paragraphs>130</Paragraphs>
  <Slides>22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Monotype Sorts</vt:lpstr>
      <vt:lpstr>新細明體</vt:lpstr>
      <vt:lpstr>Arial</vt:lpstr>
      <vt:lpstr>Calibri</vt:lpstr>
      <vt:lpstr>Cambria Math</vt:lpstr>
      <vt:lpstr>Century Gothic</vt:lpstr>
      <vt:lpstr>Wingdings</vt:lpstr>
      <vt:lpstr>ShapesVTI</vt:lpstr>
      <vt:lpstr>Equation</vt:lpstr>
      <vt:lpstr>Operations with matrices</vt:lpstr>
      <vt:lpstr>PowerPoint Presentation</vt:lpstr>
      <vt:lpstr>PowerPoint Presentation</vt:lpstr>
      <vt:lpstr>PowerPoint Presentation</vt:lpstr>
      <vt:lpstr> Matrices Operations</vt:lpstr>
      <vt:lpstr>PowerPoint Presentation</vt:lpstr>
      <vt:lpstr>PowerPoint Presentation</vt:lpstr>
      <vt:lpstr>Rules for Addition and Subtraction of matrices </vt:lpstr>
      <vt:lpstr>Matrices - Operations</vt:lpstr>
      <vt:lpstr> Equality of two matrices</vt:lpstr>
      <vt:lpstr>PowerPoint Presentation</vt:lpstr>
      <vt:lpstr>Null Matrix</vt:lpstr>
      <vt:lpstr>PowerPoint Presentation</vt:lpstr>
      <vt:lpstr>Addition and Subtraction (cont.)</vt:lpstr>
      <vt:lpstr>Subtraction of matrices</vt:lpstr>
      <vt:lpstr>An example: </vt:lpstr>
      <vt:lpstr>Definitions - scalar</vt:lpstr>
      <vt:lpstr>PowerPoint Presentation</vt:lpstr>
      <vt:lpstr>Matrix Multiplication</vt:lpstr>
      <vt:lpstr>PowerPoint Presentation</vt:lpstr>
      <vt:lpstr>Processing data using addition, subtraction and scalar multiplication</vt:lpstr>
      <vt:lpstr>Processing data using addition, subtraction and scalar multiplication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Matrix arithmetic: addition, subtraction and scalar multiplication </dc:title>
  <dc:creator>Yongmei Zhang</dc:creator>
  <cp:lastModifiedBy>Lyn ZHANG</cp:lastModifiedBy>
  <cp:revision>16</cp:revision>
  <dcterms:created xsi:type="dcterms:W3CDTF">2021-04-11T04:05:34Z</dcterms:created>
  <dcterms:modified xsi:type="dcterms:W3CDTF">2026-05-11T00:15:07Z</dcterms:modified>
</cp:coreProperties>
</file>