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1064" r:id="rId2"/>
    <p:sldId id="1076" r:id="rId3"/>
    <p:sldId id="1078" r:id="rId4"/>
    <p:sldId id="1077" r:id="rId5"/>
    <p:sldId id="908" r:id="rId6"/>
    <p:sldId id="964" r:id="rId7"/>
    <p:sldId id="969" r:id="rId8"/>
    <p:sldId id="257" r:id="rId9"/>
    <p:sldId id="971" r:id="rId10"/>
    <p:sldId id="667" r:id="rId11"/>
    <p:sldId id="410" r:id="rId12"/>
    <p:sldId id="259" r:id="rId13"/>
    <p:sldId id="266" r:id="rId14"/>
    <p:sldId id="998" r:id="rId15"/>
    <p:sldId id="260" r:id="rId16"/>
    <p:sldId id="262" r:id="rId17"/>
    <p:sldId id="1000" r:id="rId18"/>
    <p:sldId id="970" r:id="rId19"/>
    <p:sldId id="1002" r:id="rId20"/>
    <p:sldId id="1003" r:id="rId21"/>
    <p:sldId id="1063" r:id="rId22"/>
    <p:sldId id="1067" r:id="rId23"/>
    <p:sldId id="1072" r:id="rId24"/>
    <p:sldId id="1073" r:id="rId25"/>
    <p:sldId id="1074" r:id="rId26"/>
    <p:sldId id="1066" r:id="rId27"/>
    <p:sldId id="298" r:id="rId28"/>
    <p:sldId id="1075" r:id="rId29"/>
    <p:sldId id="358" r:id="rId30"/>
    <p:sldId id="1065" r:id="rId31"/>
  </p:sldIdLst>
  <p:sldSz cx="9144000" cy="6858000" type="screen4x3"/>
  <p:notesSz cx="6992938" cy="9278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2">
          <p15:clr>
            <a:srgbClr val="A4A3A4"/>
          </p15:clr>
        </p15:guide>
        <p15:guide id="2" pos="220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 autoAdjust="0"/>
    <p:restoredTop sz="93737" autoAdjust="0"/>
  </p:normalViewPr>
  <p:slideViewPr>
    <p:cSldViewPr>
      <p:cViewPr varScale="1">
        <p:scale>
          <a:sx n="63" d="100"/>
          <a:sy n="63" d="100"/>
        </p:scale>
        <p:origin x="824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-2022" y="-108"/>
      </p:cViewPr>
      <p:guideLst>
        <p:guide orient="horz" pos="2922"/>
        <p:guide pos="220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FDA408-EBE3-4FFF-B181-52121CC44C8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C5C5888-6506-49BA-B19B-61F5E240051B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2. </a:t>
          </a:r>
          <a:r>
            <a:rPr lang="en-GB" dirty="0">
              <a:solidFill>
                <a:schemeClr val="tx1"/>
              </a:solidFill>
            </a:rPr>
            <a:t>What is identity matrix</a:t>
          </a:r>
          <a:r>
            <a:rPr lang="en-US" dirty="0">
              <a:solidFill>
                <a:schemeClr val="tx1"/>
              </a:solidFill>
            </a:rPr>
            <a:t>?</a:t>
          </a:r>
        </a:p>
      </dgm:t>
    </dgm:pt>
    <dgm:pt modelId="{43567FAD-9D3F-44AA-BE63-522241CF3F3F}" type="parTrans" cxnId="{DB2A813E-65F9-470E-9310-03C78DD452ED}">
      <dgm:prSet/>
      <dgm:spPr/>
      <dgm:t>
        <a:bodyPr/>
        <a:lstStyle/>
        <a:p>
          <a:endParaRPr lang="en-US"/>
        </a:p>
      </dgm:t>
    </dgm:pt>
    <dgm:pt modelId="{3E47F4AA-2A7E-4F6B-B5CA-34176D1886F7}" type="sibTrans" cxnId="{DB2A813E-65F9-470E-9310-03C78DD452ED}">
      <dgm:prSet/>
      <dgm:spPr/>
      <dgm:t>
        <a:bodyPr/>
        <a:lstStyle/>
        <a:p>
          <a:endParaRPr lang="en-US"/>
        </a:p>
      </dgm:t>
    </dgm:pt>
    <dgm:pt modelId="{F58929B1-86D5-4BD5-9F99-ADF3A018D659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3. </a:t>
          </a:r>
          <a:r>
            <a:rPr lang="en-GB" dirty="0">
              <a:solidFill>
                <a:schemeClr val="tx1"/>
              </a:solidFill>
            </a:rPr>
            <a:t>What is inverse matrices</a:t>
          </a:r>
          <a:r>
            <a:rPr lang="en-US" dirty="0">
              <a:solidFill>
                <a:schemeClr val="tx1"/>
              </a:solidFill>
            </a:rPr>
            <a:t>?</a:t>
          </a:r>
        </a:p>
      </dgm:t>
    </dgm:pt>
    <dgm:pt modelId="{2102F1BD-B626-47B2-8132-8B4E92D2AFA6}" type="parTrans" cxnId="{17243DD7-B50D-4FA9-9408-226F9A0F8186}">
      <dgm:prSet/>
      <dgm:spPr/>
      <dgm:t>
        <a:bodyPr/>
        <a:lstStyle/>
        <a:p>
          <a:endParaRPr lang="en-US"/>
        </a:p>
      </dgm:t>
    </dgm:pt>
    <dgm:pt modelId="{FE9091D6-F191-4CD9-AE69-663CA197BF08}" type="sibTrans" cxnId="{17243DD7-B50D-4FA9-9408-226F9A0F8186}">
      <dgm:prSet/>
      <dgm:spPr/>
      <dgm:t>
        <a:bodyPr/>
        <a:lstStyle/>
        <a:p>
          <a:endParaRPr lang="en-US"/>
        </a:p>
      </dgm:t>
    </dgm:pt>
    <dgm:pt modelId="{22505801-6524-4B50-AD6D-CE222BF09B96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1. </a:t>
          </a:r>
          <a:r>
            <a:rPr lang="en-GB" altLang="en-US" dirty="0">
              <a:solidFill>
                <a:schemeClr val="tx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Ex7D</a:t>
          </a:r>
          <a:endParaRPr lang="en-US" dirty="0">
            <a:solidFill>
              <a:schemeClr val="accent2"/>
            </a:solidFill>
          </a:endParaRPr>
        </a:p>
      </dgm:t>
    </dgm:pt>
    <dgm:pt modelId="{F664BA33-F85F-48D7-A564-D8394F92F3FB}" type="parTrans" cxnId="{68933B17-4191-497B-8B48-CCB54489E637}">
      <dgm:prSet/>
      <dgm:spPr/>
      <dgm:t>
        <a:bodyPr/>
        <a:lstStyle/>
        <a:p>
          <a:endParaRPr lang="en-US"/>
        </a:p>
      </dgm:t>
    </dgm:pt>
    <dgm:pt modelId="{A5CD2530-2B66-466F-AF32-B7FC543B0E93}" type="sibTrans" cxnId="{68933B17-4191-497B-8B48-CCB54489E637}">
      <dgm:prSet/>
      <dgm:spPr/>
      <dgm:t>
        <a:bodyPr/>
        <a:lstStyle/>
        <a:p>
          <a:endParaRPr lang="en-US"/>
        </a:p>
      </dgm:t>
    </dgm:pt>
    <dgm:pt modelId="{3D463DBB-1AF3-8A48-9C69-C0A4456CAC7D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4. How to do identity and inverse matrices in Mathematica? </a:t>
          </a:r>
        </a:p>
      </dgm:t>
    </dgm:pt>
    <dgm:pt modelId="{7887D020-3B38-1F44-AA2B-B010FC4B88B7}" type="parTrans" cxnId="{B61FFBE6-17E9-B443-86C9-2F0D2DC1BA31}">
      <dgm:prSet/>
      <dgm:spPr/>
      <dgm:t>
        <a:bodyPr/>
        <a:lstStyle/>
        <a:p>
          <a:endParaRPr lang="en-GB"/>
        </a:p>
      </dgm:t>
    </dgm:pt>
    <dgm:pt modelId="{A7B1A74A-55E6-A645-B9D6-0D6981F2EEC0}" type="sibTrans" cxnId="{B61FFBE6-17E9-B443-86C9-2F0D2DC1BA31}">
      <dgm:prSet/>
      <dgm:spPr/>
      <dgm:t>
        <a:bodyPr/>
        <a:lstStyle/>
        <a:p>
          <a:endParaRPr lang="en-GB"/>
        </a:p>
      </dgm:t>
    </dgm:pt>
    <dgm:pt modelId="{DF60FF87-B492-9247-8DCF-486B281E697E}" type="pres">
      <dgm:prSet presAssocID="{E8FDA408-EBE3-4FFF-B181-52121CC44C86}" presName="diagram" presStyleCnt="0">
        <dgm:presLayoutVars>
          <dgm:dir/>
          <dgm:resizeHandles val="exact"/>
        </dgm:presLayoutVars>
      </dgm:prSet>
      <dgm:spPr/>
    </dgm:pt>
    <dgm:pt modelId="{91CDE57A-A014-B446-A2AF-3E1CE6909443}" type="pres">
      <dgm:prSet presAssocID="{22505801-6524-4B50-AD6D-CE222BF09B96}" presName="node" presStyleLbl="node1" presStyleIdx="0" presStyleCnt="4">
        <dgm:presLayoutVars>
          <dgm:bulletEnabled val="1"/>
        </dgm:presLayoutVars>
      </dgm:prSet>
      <dgm:spPr/>
    </dgm:pt>
    <dgm:pt modelId="{773C2D4C-2593-4342-A656-3ACADBA63720}" type="pres">
      <dgm:prSet presAssocID="{A5CD2530-2B66-466F-AF32-B7FC543B0E93}" presName="sibTrans" presStyleCnt="0"/>
      <dgm:spPr/>
    </dgm:pt>
    <dgm:pt modelId="{5426AC50-693B-9148-A68C-CCE93952DD92}" type="pres">
      <dgm:prSet presAssocID="{8C5C5888-6506-49BA-B19B-61F5E240051B}" presName="node" presStyleLbl="node1" presStyleIdx="1" presStyleCnt="4">
        <dgm:presLayoutVars>
          <dgm:bulletEnabled val="1"/>
        </dgm:presLayoutVars>
      </dgm:prSet>
      <dgm:spPr/>
    </dgm:pt>
    <dgm:pt modelId="{05EDDB72-677E-A44B-8F5B-078F89DC9699}" type="pres">
      <dgm:prSet presAssocID="{3E47F4AA-2A7E-4F6B-B5CA-34176D1886F7}" presName="sibTrans" presStyleCnt="0"/>
      <dgm:spPr/>
    </dgm:pt>
    <dgm:pt modelId="{535C5986-F4D1-A44F-B0A1-E35BA55AE100}" type="pres">
      <dgm:prSet presAssocID="{F58929B1-86D5-4BD5-9F99-ADF3A018D659}" presName="node" presStyleLbl="node1" presStyleIdx="2" presStyleCnt="4">
        <dgm:presLayoutVars>
          <dgm:bulletEnabled val="1"/>
        </dgm:presLayoutVars>
      </dgm:prSet>
      <dgm:spPr/>
    </dgm:pt>
    <dgm:pt modelId="{53C4D4C8-9B65-A343-960D-0C1D7CCB705A}" type="pres">
      <dgm:prSet presAssocID="{FE9091D6-F191-4CD9-AE69-663CA197BF08}" presName="sibTrans" presStyleCnt="0"/>
      <dgm:spPr/>
    </dgm:pt>
    <dgm:pt modelId="{7043C456-C5BC-AB45-B856-5691F187D0F6}" type="pres">
      <dgm:prSet presAssocID="{3D463DBB-1AF3-8A48-9C69-C0A4456CAC7D}" presName="node" presStyleLbl="node1" presStyleIdx="3" presStyleCnt="4">
        <dgm:presLayoutVars>
          <dgm:bulletEnabled val="1"/>
        </dgm:presLayoutVars>
      </dgm:prSet>
      <dgm:spPr/>
    </dgm:pt>
  </dgm:ptLst>
  <dgm:cxnLst>
    <dgm:cxn modelId="{68933B17-4191-497B-8B48-CCB54489E637}" srcId="{E8FDA408-EBE3-4FFF-B181-52121CC44C86}" destId="{22505801-6524-4B50-AD6D-CE222BF09B96}" srcOrd="0" destOrd="0" parTransId="{F664BA33-F85F-48D7-A564-D8394F92F3FB}" sibTransId="{A5CD2530-2B66-466F-AF32-B7FC543B0E93}"/>
    <dgm:cxn modelId="{82D4AE32-369F-3C4A-B92A-5317F8B2822A}" type="presOf" srcId="{F58929B1-86D5-4BD5-9F99-ADF3A018D659}" destId="{535C5986-F4D1-A44F-B0A1-E35BA55AE100}" srcOrd="0" destOrd="0" presId="urn:microsoft.com/office/officeart/2005/8/layout/default"/>
    <dgm:cxn modelId="{DB2A813E-65F9-470E-9310-03C78DD452ED}" srcId="{E8FDA408-EBE3-4FFF-B181-52121CC44C86}" destId="{8C5C5888-6506-49BA-B19B-61F5E240051B}" srcOrd="1" destOrd="0" parTransId="{43567FAD-9D3F-44AA-BE63-522241CF3F3F}" sibTransId="{3E47F4AA-2A7E-4F6B-B5CA-34176D1886F7}"/>
    <dgm:cxn modelId="{12A9C341-BEBF-5149-906C-440B455E35B9}" type="presOf" srcId="{E8FDA408-EBE3-4FFF-B181-52121CC44C86}" destId="{DF60FF87-B492-9247-8DCF-486B281E697E}" srcOrd="0" destOrd="0" presId="urn:microsoft.com/office/officeart/2005/8/layout/default"/>
    <dgm:cxn modelId="{1A0ED1A7-1DE4-3645-BD9E-F7529B8ECE59}" type="presOf" srcId="{8C5C5888-6506-49BA-B19B-61F5E240051B}" destId="{5426AC50-693B-9148-A68C-CCE93952DD92}" srcOrd="0" destOrd="0" presId="urn:microsoft.com/office/officeart/2005/8/layout/default"/>
    <dgm:cxn modelId="{17243DD7-B50D-4FA9-9408-226F9A0F8186}" srcId="{E8FDA408-EBE3-4FFF-B181-52121CC44C86}" destId="{F58929B1-86D5-4BD5-9F99-ADF3A018D659}" srcOrd="2" destOrd="0" parTransId="{2102F1BD-B626-47B2-8132-8B4E92D2AFA6}" sibTransId="{FE9091D6-F191-4CD9-AE69-663CA197BF08}"/>
    <dgm:cxn modelId="{B61FFBE6-17E9-B443-86C9-2F0D2DC1BA31}" srcId="{E8FDA408-EBE3-4FFF-B181-52121CC44C86}" destId="{3D463DBB-1AF3-8A48-9C69-C0A4456CAC7D}" srcOrd="3" destOrd="0" parTransId="{7887D020-3B38-1F44-AA2B-B010FC4B88B7}" sibTransId="{A7B1A74A-55E6-A645-B9D6-0D6981F2EEC0}"/>
    <dgm:cxn modelId="{9663C2F2-D7E3-9748-B593-A1AD32299C71}" type="presOf" srcId="{22505801-6524-4B50-AD6D-CE222BF09B96}" destId="{91CDE57A-A014-B446-A2AF-3E1CE6909443}" srcOrd="0" destOrd="0" presId="urn:microsoft.com/office/officeart/2005/8/layout/default"/>
    <dgm:cxn modelId="{BF2718F4-783A-9544-9F60-9F6D7510EEEC}" type="presOf" srcId="{3D463DBB-1AF3-8A48-9C69-C0A4456CAC7D}" destId="{7043C456-C5BC-AB45-B856-5691F187D0F6}" srcOrd="0" destOrd="0" presId="urn:microsoft.com/office/officeart/2005/8/layout/default"/>
    <dgm:cxn modelId="{CF9FD0EB-A69D-6F42-B685-76EB5E5D6C3C}" type="presParOf" srcId="{DF60FF87-B492-9247-8DCF-486B281E697E}" destId="{91CDE57A-A014-B446-A2AF-3E1CE6909443}" srcOrd="0" destOrd="0" presId="urn:microsoft.com/office/officeart/2005/8/layout/default"/>
    <dgm:cxn modelId="{6830804E-B42B-6A4C-A113-BA20894B9C65}" type="presParOf" srcId="{DF60FF87-B492-9247-8DCF-486B281E697E}" destId="{773C2D4C-2593-4342-A656-3ACADBA63720}" srcOrd="1" destOrd="0" presId="urn:microsoft.com/office/officeart/2005/8/layout/default"/>
    <dgm:cxn modelId="{64301B1A-074B-A746-83F1-A9B5DBFB2E02}" type="presParOf" srcId="{DF60FF87-B492-9247-8DCF-486B281E697E}" destId="{5426AC50-693B-9148-A68C-CCE93952DD92}" srcOrd="2" destOrd="0" presId="urn:microsoft.com/office/officeart/2005/8/layout/default"/>
    <dgm:cxn modelId="{1BD5A340-A4F3-6E4B-A559-E397C0E782F2}" type="presParOf" srcId="{DF60FF87-B492-9247-8DCF-486B281E697E}" destId="{05EDDB72-677E-A44B-8F5B-078F89DC9699}" srcOrd="3" destOrd="0" presId="urn:microsoft.com/office/officeart/2005/8/layout/default"/>
    <dgm:cxn modelId="{1194CC9A-0F9F-D649-8B8F-AD841DC5CC38}" type="presParOf" srcId="{DF60FF87-B492-9247-8DCF-486B281E697E}" destId="{535C5986-F4D1-A44F-B0A1-E35BA55AE100}" srcOrd="4" destOrd="0" presId="urn:microsoft.com/office/officeart/2005/8/layout/default"/>
    <dgm:cxn modelId="{8F478B05-DEA9-FE45-999C-75D7A32F04B5}" type="presParOf" srcId="{DF60FF87-B492-9247-8DCF-486B281E697E}" destId="{53C4D4C8-9B65-A343-960D-0C1D7CCB705A}" srcOrd="5" destOrd="0" presId="urn:microsoft.com/office/officeart/2005/8/layout/default"/>
    <dgm:cxn modelId="{1FAF0D1E-58EB-E742-B96E-A9E95A924D34}" type="presParOf" srcId="{DF60FF87-B492-9247-8DCF-486B281E697E}" destId="{7043C456-C5BC-AB45-B856-5691F187D0F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DE57A-A014-B446-A2AF-3E1CE6909443}">
      <dsp:nvSpPr>
        <dsp:cNvPr id="0" name=""/>
        <dsp:cNvSpPr/>
      </dsp:nvSpPr>
      <dsp:spPr>
        <a:xfrm>
          <a:off x="742702" y="287"/>
          <a:ext cx="3544565" cy="212673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solidFill>
                <a:schemeClr val="tx1"/>
              </a:solidFill>
            </a:rPr>
            <a:t>1. </a:t>
          </a:r>
          <a:r>
            <a:rPr lang="en-GB" altLang="en-US" sz="3500" kern="1200" dirty="0">
              <a:solidFill>
                <a:schemeClr val="tx1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rPr>
            <a:t>Ex7D</a:t>
          </a:r>
          <a:endParaRPr lang="en-US" sz="3500" kern="1200" dirty="0">
            <a:solidFill>
              <a:schemeClr val="accent2"/>
            </a:solidFill>
          </a:endParaRPr>
        </a:p>
      </dsp:txBody>
      <dsp:txXfrm>
        <a:off x="742702" y="287"/>
        <a:ext cx="3544565" cy="2126739"/>
      </dsp:txXfrm>
    </dsp:sp>
    <dsp:sp modelId="{5426AC50-693B-9148-A68C-CCE93952DD92}">
      <dsp:nvSpPr>
        <dsp:cNvPr id="0" name=""/>
        <dsp:cNvSpPr/>
      </dsp:nvSpPr>
      <dsp:spPr>
        <a:xfrm>
          <a:off x="4641724" y="287"/>
          <a:ext cx="3544565" cy="2126739"/>
        </a:xfrm>
        <a:prstGeom prst="rect">
          <a:avLst/>
        </a:prstGeom>
        <a:solidFill>
          <a:schemeClr val="accent5">
            <a:hueOff val="1714279"/>
            <a:satOff val="3916"/>
            <a:lumOff val="-108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solidFill>
                <a:schemeClr val="tx1"/>
              </a:solidFill>
            </a:rPr>
            <a:t>2. </a:t>
          </a:r>
          <a:r>
            <a:rPr lang="en-GB" sz="3500" kern="1200" dirty="0">
              <a:solidFill>
                <a:schemeClr val="tx1"/>
              </a:solidFill>
            </a:rPr>
            <a:t>What is identity matrix</a:t>
          </a:r>
          <a:r>
            <a:rPr lang="en-US" sz="3500" kern="1200" dirty="0">
              <a:solidFill>
                <a:schemeClr val="tx1"/>
              </a:solidFill>
            </a:rPr>
            <a:t>?</a:t>
          </a:r>
        </a:p>
      </dsp:txBody>
      <dsp:txXfrm>
        <a:off x="4641724" y="287"/>
        <a:ext cx="3544565" cy="2126739"/>
      </dsp:txXfrm>
    </dsp:sp>
    <dsp:sp modelId="{535C5986-F4D1-A44F-B0A1-E35BA55AE100}">
      <dsp:nvSpPr>
        <dsp:cNvPr id="0" name=""/>
        <dsp:cNvSpPr/>
      </dsp:nvSpPr>
      <dsp:spPr>
        <a:xfrm>
          <a:off x="742702" y="2481483"/>
          <a:ext cx="3544565" cy="2126739"/>
        </a:xfrm>
        <a:prstGeom prst="rect">
          <a:avLst/>
        </a:prstGeom>
        <a:solidFill>
          <a:schemeClr val="accent5">
            <a:hueOff val="3428557"/>
            <a:satOff val="7832"/>
            <a:lumOff val="-216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solidFill>
                <a:schemeClr val="tx1"/>
              </a:solidFill>
            </a:rPr>
            <a:t>3. </a:t>
          </a:r>
          <a:r>
            <a:rPr lang="en-GB" sz="3500" kern="1200" dirty="0">
              <a:solidFill>
                <a:schemeClr val="tx1"/>
              </a:solidFill>
            </a:rPr>
            <a:t>What is inverse matrices</a:t>
          </a:r>
          <a:r>
            <a:rPr lang="en-US" sz="3500" kern="1200" dirty="0">
              <a:solidFill>
                <a:schemeClr val="tx1"/>
              </a:solidFill>
            </a:rPr>
            <a:t>?</a:t>
          </a:r>
        </a:p>
      </dsp:txBody>
      <dsp:txXfrm>
        <a:off x="742702" y="2481483"/>
        <a:ext cx="3544565" cy="2126739"/>
      </dsp:txXfrm>
    </dsp:sp>
    <dsp:sp modelId="{7043C456-C5BC-AB45-B856-5691F187D0F6}">
      <dsp:nvSpPr>
        <dsp:cNvPr id="0" name=""/>
        <dsp:cNvSpPr/>
      </dsp:nvSpPr>
      <dsp:spPr>
        <a:xfrm>
          <a:off x="4641724" y="2481483"/>
          <a:ext cx="3544565" cy="2126739"/>
        </a:xfrm>
        <a:prstGeom prst="rect">
          <a:avLst/>
        </a:prstGeom>
        <a:solidFill>
          <a:schemeClr val="accent5">
            <a:hueOff val="5142836"/>
            <a:satOff val="11748"/>
            <a:lumOff val="-3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solidFill>
                <a:schemeClr val="tx1"/>
              </a:solidFill>
            </a:rPr>
            <a:t>4. How to do identity and inverse matrices in Mathematica? </a:t>
          </a:r>
        </a:p>
      </dsp:txBody>
      <dsp:txXfrm>
        <a:off x="4641724" y="2481483"/>
        <a:ext cx="3544565" cy="21267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87BD7B9-256F-6E4D-9C2C-DD77872AB00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053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t" anchorCtr="0" compatLnSpc="1">
            <a:prstTxWarp prst="textNoShape">
              <a:avLst/>
            </a:prstTxWarp>
          </a:bodyPr>
          <a:lstStyle>
            <a:lvl1pPr defTabSz="942975">
              <a:defRPr sz="1200"/>
            </a:lvl1pPr>
          </a:lstStyle>
          <a:p>
            <a:r>
              <a:rPr lang="en-US" altLang="en-US"/>
              <a:t>Discrete Mathematics and its Applications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5A99FEDD-48DA-564A-9FBB-77B5A786CC9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2400" y="0"/>
            <a:ext cx="303053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t" anchorCtr="0" compatLnSpc="1">
            <a:prstTxWarp prst="textNoShape">
              <a:avLst/>
            </a:prstTxWarp>
          </a:bodyPr>
          <a:lstStyle>
            <a:lvl1pPr algn="r" defTabSz="942975">
              <a:defRPr sz="1200"/>
            </a:lvl1pPr>
          </a:lstStyle>
          <a:p>
            <a:fld id="{CEA7F712-9AB2-7C4D-B8CB-CA77BF8E070E}" type="datetime1">
              <a:rPr lang="en-US" altLang="en-US"/>
              <a:pPr/>
              <a:t>5/11/2026</a:t>
            </a:fld>
            <a:endParaRPr lang="en-US" altLang="en-US"/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35646EDF-7F4D-4C40-B3EF-C9ABA9EBF4E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93163"/>
            <a:ext cx="30305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b" anchorCtr="0" compatLnSpc="1">
            <a:prstTxWarp prst="textNoShape">
              <a:avLst/>
            </a:prstTxWarp>
          </a:bodyPr>
          <a:lstStyle>
            <a:lvl1pPr defTabSz="942975">
              <a:defRPr sz="1200"/>
            </a:lvl1pPr>
          </a:lstStyle>
          <a:p>
            <a:r>
              <a:rPr lang="en-US" altLang="en-US"/>
              <a:t>(c)2001-2002, Michael P. Frank</a:t>
            </a:r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5EE2FA72-DADF-EA41-81ED-C7A66E0D732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2400" y="8793163"/>
            <a:ext cx="30305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b" anchorCtr="0" compatLnSpc="1">
            <a:prstTxWarp prst="textNoShape">
              <a:avLst/>
            </a:prstTxWarp>
          </a:bodyPr>
          <a:lstStyle>
            <a:lvl1pPr algn="r" defTabSz="942975">
              <a:defRPr sz="1200"/>
            </a:lvl1pPr>
          </a:lstStyle>
          <a:p>
            <a:fld id="{8A1D47B3-A09B-034A-AE06-0C3882F549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FECC20C-6F65-5A4E-94CB-DB3736E8F50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053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t" anchorCtr="0" compatLnSpc="1">
            <a:prstTxWarp prst="textNoShape">
              <a:avLst/>
            </a:prstTxWarp>
          </a:bodyPr>
          <a:lstStyle>
            <a:lvl1pPr defTabSz="942975">
              <a:defRPr sz="1200"/>
            </a:lvl1pPr>
          </a:lstStyle>
          <a:p>
            <a:r>
              <a:rPr lang="en-US" altLang="en-US"/>
              <a:t>Discrete Mathematics and its Applications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942CEE1-B3E4-0E44-A04B-84F05E671DE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62400" y="0"/>
            <a:ext cx="303053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t" anchorCtr="0" compatLnSpc="1">
            <a:prstTxWarp prst="textNoShape">
              <a:avLst/>
            </a:prstTxWarp>
          </a:bodyPr>
          <a:lstStyle>
            <a:lvl1pPr algn="r" defTabSz="942975">
              <a:defRPr sz="1200"/>
            </a:lvl1pPr>
          </a:lstStyle>
          <a:p>
            <a:fld id="{5652A855-AD1B-C24A-B515-4087E5D72060}" type="datetime1">
              <a:rPr lang="en-US" altLang="en-US"/>
              <a:pPr/>
              <a:t>5/11/2026</a:t>
            </a:fld>
            <a:endParaRPr lang="en-US" altLang="en-US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B85D2CF1-4303-A742-A3FB-0EE43A1C258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3163" y="712788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1073AFEF-67EE-8748-A3C9-2969B417464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437063"/>
            <a:ext cx="5129212" cy="411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8D3ACD64-99C8-6148-9417-B4AF2196E2B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93163"/>
            <a:ext cx="30305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b" anchorCtr="0" compatLnSpc="1">
            <a:prstTxWarp prst="textNoShape">
              <a:avLst/>
            </a:prstTxWarp>
          </a:bodyPr>
          <a:lstStyle>
            <a:lvl1pPr defTabSz="942975">
              <a:defRPr sz="1200"/>
            </a:lvl1pPr>
          </a:lstStyle>
          <a:p>
            <a:r>
              <a:rPr lang="en-US" altLang="en-US"/>
              <a:t>(c)2001-2002, Michael P. Frank</a:t>
            </a:r>
          </a:p>
        </p:txBody>
      </p:sp>
      <p:sp>
        <p:nvSpPr>
          <p:cNvPr id="19463" name="Rectangle 7">
            <a:extLst>
              <a:ext uri="{FF2B5EF4-FFF2-40B4-BE49-F238E27FC236}">
                <a16:creationId xmlns:a16="http://schemas.microsoft.com/office/drawing/2014/main" id="{D67465D5-58EE-FE46-825F-916714AE61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2400" y="8793163"/>
            <a:ext cx="30305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265" tIns="47133" rIns="94265" bIns="47133" numCol="1" anchor="b" anchorCtr="0" compatLnSpc="1">
            <a:prstTxWarp prst="textNoShape">
              <a:avLst/>
            </a:prstTxWarp>
          </a:bodyPr>
          <a:lstStyle>
            <a:lvl1pPr algn="r" defTabSz="942975">
              <a:defRPr sz="1200"/>
            </a:lvl1pPr>
          </a:lstStyle>
          <a:p>
            <a:fld id="{366F69BC-B981-394C-B35E-93C04CEE72C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nsum.org/Software/MathsMenu/Starter.asp?ID_Starter=95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nsum.org/Software/MathsMenu/Starter.asp?ID_Starter=92" TargetMode="External"/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hlinkClick r:id="rId3"/>
              </a:rPr>
              <a:t>https://www.transum.org/Software/MathsMenu/Starter.asp?ID_Starter=95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 altLang="en-US"/>
              <a:t>Discrete Mathematics and its Applications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652A855-AD1B-C24A-B515-4087E5D72060}" type="datetime1">
              <a:rPr lang="en-US" altLang="en-US" smtClean="0"/>
              <a:pPr/>
              <a:t>5/11/2026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 altLang="en-US"/>
              <a:t>(c)2001-2002, Michael P. Frank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6F69BC-B981-394C-B35E-93C04CEE72CD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0612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085BA-8194-A372-BD76-9BC546A64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6942F-CC71-0005-CB95-F1422F019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37E99-AE2A-416D-17C9-7DFD69327D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Board notes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93DE35-8F2F-6E3B-2F7F-1C3046CB5E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1A9C33-CF83-6341-8FC1-F40E7C9969D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3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510DDE1F-8DCB-754E-A3A2-FCF3471058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FC49D910-5292-0D4E-9ABD-4FB6D03C5AD2}" type="slidenum">
              <a:rPr lang="en-US" altLang="en-US" sz="1200"/>
              <a:pPr/>
              <a:t>10</a:t>
            </a:fld>
            <a:endParaRPr lang="en-US" altLang="en-US" sz="1200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C8E92E28-61DD-694D-BAE3-C5FF8A8F28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F7234586-A1B3-EA4B-808C-E74EEEFB79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1381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1DEF0B9-232B-FE40-8B0B-92C2B0857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49F0FA-8F47-7847-8830-5601E6A2615E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78882" name="Rectangle 2">
            <a:extLst>
              <a:ext uri="{FF2B5EF4-FFF2-40B4-BE49-F238E27FC236}">
                <a16:creationId xmlns:a16="http://schemas.microsoft.com/office/drawing/2014/main" id="{760EDF58-ED87-8845-B27A-D8BF523997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>
            <a:extLst>
              <a:ext uri="{FF2B5EF4-FFF2-40B4-BE49-F238E27FC236}">
                <a16:creationId xmlns:a16="http://schemas.microsoft.com/office/drawing/2014/main" id="{5505D886-79BF-FA4E-8E3F-0668F5CA91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1092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C7F65A3-3491-AD4C-84CD-F7C7093A93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0DC3C9-C55A-B14F-A2EE-5E61FC09855C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295362" name="Rectangle 2">
            <a:extLst>
              <a:ext uri="{FF2B5EF4-FFF2-40B4-BE49-F238E27FC236}">
                <a16:creationId xmlns:a16="http://schemas.microsoft.com/office/drawing/2014/main" id="{9D53045A-C747-BA4B-92C3-5F1E25905D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5363" name="Rectangle 3">
            <a:extLst>
              <a:ext uri="{FF2B5EF4-FFF2-40B4-BE49-F238E27FC236}">
                <a16:creationId xmlns:a16="http://schemas.microsoft.com/office/drawing/2014/main" id="{80A77DD7-5A77-1A40-9F5E-101C640122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0569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12E6D077-A39A-BA4B-9CDA-CAC45A4126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218631-6EE0-1046-B420-C4CD455CA19C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297410" name="Rectangle 2">
            <a:extLst>
              <a:ext uri="{FF2B5EF4-FFF2-40B4-BE49-F238E27FC236}">
                <a16:creationId xmlns:a16="http://schemas.microsoft.com/office/drawing/2014/main" id="{90D4EBE5-B250-A149-919C-F5825715CB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7411" name="Rectangle 3">
            <a:extLst>
              <a:ext uri="{FF2B5EF4-FFF2-40B4-BE49-F238E27FC236}">
                <a16:creationId xmlns:a16="http://schemas.microsoft.com/office/drawing/2014/main" id="{729159B4-97E9-8344-9209-52B0268F1B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50491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8D02948-8465-C642-8169-233ECDFDB1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EA45FB-F064-A448-B8B2-C7BB664F7A4B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1298434" name="Rectangle 2">
            <a:extLst>
              <a:ext uri="{FF2B5EF4-FFF2-40B4-BE49-F238E27FC236}">
                <a16:creationId xmlns:a16="http://schemas.microsoft.com/office/drawing/2014/main" id="{906AE463-91D9-5E4A-B152-1A70899BC5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8435" name="Rectangle 3">
            <a:extLst>
              <a:ext uri="{FF2B5EF4-FFF2-40B4-BE49-F238E27FC236}">
                <a16:creationId xmlns:a16="http://schemas.microsoft.com/office/drawing/2014/main" id="{18A358B7-60FC-FA40-8CAC-1A41D08243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0847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F391E49A-DA7B-6243-B487-7F1D2071CB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F8FE09-FA06-FD4E-BA03-C17E6B8811F8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1299458" name="Rectangle 2">
            <a:extLst>
              <a:ext uri="{FF2B5EF4-FFF2-40B4-BE49-F238E27FC236}">
                <a16:creationId xmlns:a16="http://schemas.microsoft.com/office/drawing/2014/main" id="{016E885C-977F-D84A-B60E-827BEC6A42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9459" name="Rectangle 3">
            <a:extLst>
              <a:ext uri="{FF2B5EF4-FFF2-40B4-BE49-F238E27FC236}">
                <a16:creationId xmlns:a16="http://schemas.microsoft.com/office/drawing/2014/main" id="{79F9B668-151E-DD48-842F-0FE9418DCA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4021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CABCB8A-9C69-1E41-BE11-980B7BC7EB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AEA0D9-31F3-5E4D-8E8D-B627AC783223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1300482" name="Rectangle 2">
            <a:extLst>
              <a:ext uri="{FF2B5EF4-FFF2-40B4-BE49-F238E27FC236}">
                <a16:creationId xmlns:a16="http://schemas.microsoft.com/office/drawing/2014/main" id="{B3ADC7A6-962F-4A4A-985A-926D511CF6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483" name="Rectangle 3">
            <a:extLst>
              <a:ext uri="{FF2B5EF4-FFF2-40B4-BE49-F238E27FC236}">
                <a16:creationId xmlns:a16="http://schemas.microsoft.com/office/drawing/2014/main" id="{10A55CF0-98CA-6A4B-B578-3532B4CA32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0548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>
            <a:extLst>
              <a:ext uri="{FF2B5EF4-FFF2-40B4-BE49-F238E27FC236}">
                <a16:creationId xmlns:a16="http://schemas.microsoft.com/office/drawing/2014/main" id="{804EF98F-B712-8248-9E7E-D9B564143A2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>
            <a:extLst>
              <a:ext uri="{FF2B5EF4-FFF2-40B4-BE49-F238E27FC236}">
                <a16:creationId xmlns:a16="http://schemas.microsoft.com/office/drawing/2014/main" id="{7C6D221C-DC71-1B40-9597-674A604E8A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6083" name="Slide Number Placeholder 3">
            <a:extLst>
              <a:ext uri="{FF2B5EF4-FFF2-40B4-BE49-F238E27FC236}">
                <a16:creationId xmlns:a16="http://schemas.microsoft.com/office/drawing/2014/main" id="{121CDE5D-C119-CE4A-BC98-934BCB5863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AE10C5-5E39-F745-8437-407B011E82D6}" type="slidenum">
              <a:rPr lang="en-US" altLang="en-US"/>
              <a:pPr>
                <a:spcBef>
                  <a:spcPct val="0"/>
                </a:spcBef>
              </a:pPr>
              <a:t>29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361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hlinkClick r:id="rId3"/>
              </a:rPr>
              <a:t>https://www.transum.org/Software/MathsMenu/Starter.asp?ID_Starter</a:t>
            </a:r>
            <a:r>
              <a:rPr lang="en-AU">
                <a:hlinkClick r:id="rId3"/>
              </a:rPr>
              <a:t>=92</a:t>
            </a:r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 altLang="en-US"/>
              <a:t>Discrete Mathematics and its Applications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652A855-AD1B-C24A-B515-4087E5D72060}" type="datetime1">
              <a:rPr lang="en-US" altLang="en-US" smtClean="0"/>
              <a:pPr/>
              <a:t>5/11/2026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 altLang="en-US"/>
              <a:t>(c)2001-2002, Michael P. Frank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6F69BC-B981-394C-B35E-93C04CEE72CD}" type="slidenum">
              <a:rPr lang="en-US" altLang="en-US" smtClean="0"/>
              <a:pPr/>
              <a:t>30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0663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57FE5-63D6-C444-AF9A-17D089A7A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8B90C-5AB6-3F4B-9F92-C053B454A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560178-52C4-7345-8955-AD4F722F99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8553B92-E221-A947-85FD-107DE1680B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1737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7EC54-62A4-B640-9BA8-D1AB82DAF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AF7D2-2CC2-E64C-89DE-C55923990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6C72E2-193F-1C41-837D-F0E05B2911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82CAB4-C212-6740-9386-987A4BFA27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943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7FF7F-C558-9645-B33A-AE96D74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0A86A4-CE70-BB44-B78E-E9435AE316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6B78FD-B95E-FC44-85ED-F985851E47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9E64AC1-54CC-9341-8AD3-95A498355B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6596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2361E-2F8D-4240-A62D-68B0F52FD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DF477-A1DF-374A-A829-FA8140541F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84D805-504D-EC4A-ACE3-A56F648711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D6E01-D8A7-124E-A706-71EC2F4199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0F0B96-FCD2-0141-99C1-03261F6DCAE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3689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546C7-9684-AB42-86EA-BCBA46895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3A06C-AEE7-D64F-A5A5-B1FECCD963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E4435-C9E5-F74B-A0C0-8FFC47B3A6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985640-703D-814F-9B23-69C96E367C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648F92-28E9-7F4E-8601-826FD99BF2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43547-69E6-F84E-9F12-FD37E2ED5C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BD3D199-8407-B44A-823A-4D9E97A2F2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0772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41BEA-145E-6A45-97BB-5BAC8DF75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2258F5-7662-FC4B-B005-BA3EADE579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6C2EA4-B68D-504E-B95E-3A9A22E0A5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9735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22FF60-AF2D-D243-A498-9ED68210E7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7791A85-5FA1-FA49-B29A-D581654501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7117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9C1DE-D66D-9143-9B43-55504504E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0F89A-C18F-0742-A51A-CE60B059E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F2F8FB-9583-2449-A604-412985F422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01A1B6-A350-8D49-B455-56F4272351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A4B1445-CA4A-7548-83C2-0CF9DCAC8A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499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50ABE-D10D-7D43-9934-0A4CAB179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8E70AF-E5A5-9549-9278-B1B48FC31B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E6D0D5-0F71-B245-9652-73A9F3FA7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797578-07B7-AE45-A397-BD16A11EB81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BCA4DDA-7981-AF40-8D31-5ED4CFE662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845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89B54-1832-E04B-B7D4-7DD84892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508F9F-B1B0-F542-9F62-C43BAF2A6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F0EB6-878F-9444-ACDB-AB06CC1C91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AC397FD-27F2-BA43-A496-3019A6713A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93030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5EFC78-CA30-B548-A361-C71BA69A15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530BF-E020-F048-A3FF-A1F2960613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5797BD-FE28-7446-BC05-AD440E9E8E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0311A81-E47D-4F49-9517-DC93C85780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9154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E4929-CC3D-1A4D-B820-C98C71948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93C21-CB35-4445-BA7E-7FD0C01B5E0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79CE8-D2DB-FC4B-B141-DDA3E3605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3636E-3F2A-1F48-B973-C0CC12EF71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7162800" y="64770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98BFFFBF-FA23-2447-9F9C-543D1583E8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6935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683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828800"/>
            <a:ext cx="8305800" cy="4267200"/>
          </a:xfrm>
          <a:prstGeom prst="rect">
            <a:avLst/>
          </a:prstGeom>
        </p:spPr>
        <p:txBody>
          <a:bodyPr/>
          <a:lstStyle/>
          <a:p>
            <a:pPr lvl="0"/>
            <a:endParaRPr lang="en-IN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7C8F8-BE61-3741-9209-D515E8C1CB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3400" y="6324600"/>
            <a:ext cx="19050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9EEAA-29AC-FC47-B44D-CAC91E133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90800" y="6324600"/>
            <a:ext cx="3810000" cy="45720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927BD-3A2B-3F43-BC82-4A1C2498B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77000" y="6324600"/>
            <a:ext cx="2286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9E977101-477F-C740-BC4F-B15ECF52B3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0357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BF409F8-A0A5-D441-9BF8-45EB902B0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solidFill>
            <a:srgbClr val="99CC00"/>
          </a:solidFill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FB2E13C-6346-8B48-82C3-4A7AEAC90B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F2DF766-8C45-B048-94A1-FFDE0ACA266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4770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5BAC4279-C449-AA4E-94DF-CF0D1EC1019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13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9.emf"/><Relationship Id="rId5" Type="http://schemas.openxmlformats.org/officeDocument/2006/relationships/image" Target="../media/image16.emf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4.emf"/><Relationship Id="rId9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6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oleObject" Target="../embeddings/oleObject20.bin"/><Relationship Id="rId7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32EDE-1951-D144-AEF8-58669A7FD2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5F5523-CE49-ED44-9FA1-8EB21C99C0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92B7F5-BF08-6349-8174-FE5E9A7E78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53B92-E221-A947-85FD-107DE1680BC2}" type="slidenum">
              <a:rPr lang="en-US" altLang="en-US" smtClean="0"/>
              <a:pPr/>
              <a:t>1</a:t>
            </a:fld>
            <a:endParaRPr lang="en-U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ABA437-DE8E-1D42-BBB6-03D13964D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888"/>
            <a:ext cx="9144000" cy="677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09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FDA89-611D-CE78-A3BC-B1CA2C027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2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2EC12B-36F2-F29E-15B1-220DA01B8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10212" cy="6781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95F29A-B50E-2E6B-2D14-47AD30272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938" y="2895600"/>
            <a:ext cx="5260862" cy="192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58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06072-D689-A372-F35E-4BA4156B9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157B5-9F11-33C5-ED7E-B76B810F67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79279B-3215-555C-5F11-A92FD7369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94" y="609600"/>
            <a:ext cx="8966506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421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1EB1B0-5591-983F-DA3A-F74A83B374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61562D-8EBF-3C71-6641-51F5FC084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14" y="457200"/>
            <a:ext cx="8887086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867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0D3C8-C66F-1488-08FF-E83DDEE61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E22438-28EC-7B0E-8819-380B905B8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698" y="849086"/>
            <a:ext cx="9144000" cy="51435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4D4CD20-3D82-F654-CEEF-2392262F20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857251"/>
                <a:ext cx="3086100" cy="5143499"/>
              </a:xfrm>
              <a:ln w="12700">
                <a:solidFill>
                  <a:schemeClr val="tx1"/>
                </a:solidFill>
              </a:ln>
            </p:spPr>
            <p:txBody>
              <a:bodyPr>
                <a:no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u="sng" dirty="0">
                    <a:solidFill>
                      <a:srgbClr val="C00000"/>
                    </a:solidFill>
                    <a:effectLst/>
                  </a:rPr>
                  <a:t>7D: the inverse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the determinant: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>
                    <a:effectLst/>
                  </a:rPr>
                  <a:t>- tells us if an inverse exists 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>
                    <a:effectLst/>
                  </a:rPr>
                  <a:t>- must be a positive or negative number 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>
                    <a:effectLst/>
                  </a:rPr>
                  <a:t>- if the determinant equals ZERO,</a:t>
                </a:r>
                <a:br>
                  <a:rPr lang="en-AU" sz="1600" dirty="0">
                    <a:effectLst/>
                  </a:rPr>
                </a:br>
                <a:r>
                  <a:rPr lang="en-AU" sz="1600" dirty="0">
                    <a:effectLst/>
                  </a:rPr>
                  <a:t>there is </a:t>
                </a:r>
                <a:r>
                  <a:rPr lang="en-AU" sz="1600" u="sng" dirty="0">
                    <a:effectLst/>
                  </a:rPr>
                  <a:t>NO inverse </a:t>
                </a:r>
                <a:r>
                  <a:rPr lang="en-AU" sz="1600" dirty="0">
                    <a:effectLst/>
                  </a:rPr>
                  <a:t>and the matrix is "SINGULAR"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calculating the determinant (</a:t>
                </a:r>
                <a:r>
                  <a:rPr lang="en-AU" sz="1600" u="sng" dirty="0">
                    <a:solidFill>
                      <a:srgbClr val="0070C0"/>
                    </a:solidFill>
                    <a:effectLst/>
                  </a:rPr>
                  <a:t>2x2</a:t>
                </a: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)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a:rPr lang="en-AU" sz="1400" i="1">
                        <a:effectLst/>
                      </a:rPr>
                      <m:t>𝐴</m:t>
                    </m:r>
                    <m:r>
                      <a:rPr lang="en-AU" sz="1400" i="1">
                        <a:effectLst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AU" sz="1400" i="1">
                            <a:effectLst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AU" sz="1400" i="1">
                                <a:effectLst/>
                              </a:rPr>
                            </m:ctrlPr>
                          </m:mPr>
                          <m:mr>
                            <m:e>
                              <m:r>
                                <a:rPr lang="en-AU" sz="1400" i="1">
                                  <a:effectLst/>
                                </a:rPr>
                                <m:t>𝑎</m:t>
                              </m:r>
                            </m:e>
                            <m:e>
                              <m:r>
                                <a:rPr lang="en-AU" sz="1400" i="1">
                                  <a:effectLst/>
                                </a:rPr>
                                <m:t>𝑏</m:t>
                              </m:r>
                            </m:e>
                          </m:mr>
                          <m:mr>
                            <m:e>
                              <m:r>
                                <a:rPr lang="en-AU" sz="1400" i="1">
                                  <a:effectLst/>
                                </a:rPr>
                                <m:t>𝑐</m:t>
                              </m:r>
                            </m:e>
                            <m:e>
                              <m:r>
                                <a:rPr lang="en-AU" sz="1400" i="1">
                                  <a:effectLst/>
                                </a:rPr>
                                <m:t>𝑑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AU" sz="1400" dirty="0">
                    <a:effectLst/>
                  </a:rPr>
                  <a:t>then det(A) = (</a:t>
                </a:r>
                <a:r>
                  <a:rPr lang="en-AU" sz="1400" dirty="0" err="1">
                    <a:effectLst/>
                  </a:rPr>
                  <a:t>a×d</a:t>
                </a:r>
                <a:r>
                  <a:rPr lang="en-AU" sz="1400" dirty="0">
                    <a:effectLst/>
                  </a:rPr>
                  <a:t>) ─ (</a:t>
                </a:r>
                <a:r>
                  <a:rPr lang="en-AU" sz="1400" dirty="0" err="1">
                    <a:effectLst/>
                  </a:rPr>
                  <a:t>b×c</a:t>
                </a:r>
                <a:r>
                  <a:rPr lang="en-AU" sz="1400" dirty="0">
                    <a:effectLst/>
                  </a:rPr>
                  <a:t>)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C00000"/>
                    </a:solidFill>
                    <a:effectLst/>
                  </a:rPr>
                  <a:t>examples:</a:t>
                </a:r>
                <a:endParaRPr lang="en-AU" sz="1600" dirty="0">
                  <a:effectLst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sz="1600" i="1">
                          <a:effectLst/>
                        </a:rPr>
                        <m:t>𝐵</m:t>
                      </m:r>
                      <m:r>
                        <a:rPr lang="en-AU" sz="1600" i="1">
                          <a:effectLst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AU" sz="1600" i="1">
                              <a:effectLst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>
                                  <a:effectLst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5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AU" sz="1600" b="0" i="0" smtClean="0">
                          <a:effectLst/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U" sz="1600" dirty="0">
                  <a:effectLst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det(B) =(2×5) ─ (3×3) =1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:. inverse exists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>
                    <a:effectLst/>
                  </a:rPr>
                  <a:t> 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sz="1600" i="1">
                          <a:effectLst/>
                        </a:rPr>
                        <m:t>𝐶</m:t>
                      </m:r>
                      <m:r>
                        <a:rPr lang="en-AU" sz="1600" i="1">
                          <a:effectLst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AU" sz="1600" i="1">
                              <a:effectLst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>
                                  <a:effectLst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AU" sz="1600" i="1">
                                    <a:effectLst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AU" sz="1600" dirty="0">
                  <a:effectLst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det(C) =(2×3) ─ (3×2)= 6 ─ 6 = 0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  <a:effectLst/>
                  </a:rPr>
                  <a:t>:. no inverse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4D4CD20-3D82-F654-CEEF-2392262F20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57251"/>
                <a:ext cx="3086100" cy="5143499"/>
              </a:xfrm>
              <a:blipFill>
                <a:blip r:embed="rId4"/>
                <a:stretch>
                  <a:fillRect l="-787" t="-237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95B37304-7374-4069-10BE-1FFA78B2AE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086100" y="849087"/>
                <a:ext cx="2939144" cy="514349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horz" lIns="68580" tIns="34290" rIns="68580" bIns="3429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u="sng" dirty="0">
                    <a:solidFill>
                      <a:srgbClr val="0070C0"/>
                    </a:solidFill>
                  </a:rPr>
                  <a:t>the inverse: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/>
                  <a:t>- only square matrices have an inverse 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/>
                  <a:t>- inverse means opposite 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/>
                  <a:t>- something multiplied by its inverse is equal to 1 (or the </a:t>
                </a:r>
                <a:r>
                  <a:rPr lang="en-AU" sz="1600" u="sng" dirty="0"/>
                  <a:t>identity</a:t>
                </a:r>
                <a:r>
                  <a:rPr lang="en-AU" sz="1600" dirty="0"/>
                  <a:t> matrix) </a:t>
                </a:r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/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AU" sz="1600" i="1"/>
                        </m:ctrlPr>
                      </m:sSupPr>
                      <m:e>
                        <m:r>
                          <a:rPr lang="en-AU" sz="1600" i="1"/>
                          <m:t>𝐴</m:t>
                        </m:r>
                      </m:e>
                      <m:sup>
                        <m:r>
                          <a:rPr lang="en-AU" sz="1600" i="1"/>
                          <m:t>−1</m:t>
                        </m:r>
                      </m:sup>
                    </m:sSup>
                  </m:oMath>
                </a14:m>
                <a:r>
                  <a:rPr lang="en-AU" sz="1600" dirty="0"/>
                  <a:t>= the inverse of A </a:t>
                </a:r>
                <a:endParaRPr lang="en-AU" sz="1600" i="1" dirty="0"/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i="1" dirty="0"/>
                  <a:t>- </a:t>
                </a:r>
                <a14:m>
                  <m:oMath xmlns:m="http://schemas.openxmlformats.org/officeDocument/2006/math">
                    <m:r>
                      <a:rPr lang="en-AU" sz="1600" i="1"/>
                      <m:t>𝐴</m:t>
                    </m:r>
                    <m:r>
                      <a:rPr lang="en-AU" sz="1600" i="1"/>
                      <m:t>×</m:t>
                    </m:r>
                    <m:sSup>
                      <m:sSupPr>
                        <m:ctrlPr>
                          <a:rPr lang="en-AU" sz="1600" i="1"/>
                        </m:ctrlPr>
                      </m:sSupPr>
                      <m:e>
                        <m:r>
                          <a:rPr lang="en-AU" sz="1600" i="1"/>
                          <m:t>𝐴</m:t>
                        </m:r>
                      </m:e>
                      <m:sup>
                        <m:r>
                          <a:rPr lang="en-AU" sz="1600" i="1"/>
                          <m:t>−1</m:t>
                        </m:r>
                      </m:sup>
                    </m:sSup>
                    <m:r>
                      <a:rPr lang="en-AU" sz="1600" i="1"/>
                      <m:t>=</m:t>
                    </m:r>
                    <m:r>
                      <a:rPr lang="en-AU" sz="1600" i="1"/>
                      <m:t>𝐼</m:t>
                    </m:r>
                  </m:oMath>
                </a14:m>
                <a:r>
                  <a:rPr lang="en-AU" sz="1600" i="1" dirty="0"/>
                  <a:t>(identity)</a:t>
                </a:r>
                <a:endParaRPr lang="en-AU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</a:rPr>
                  <a:t>calculating the inverse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sz="1600" i="1"/>
                        <m:t>𝐴</m:t>
                      </m:r>
                      <m:r>
                        <a:rPr lang="en-AU" sz="1600" i="1"/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AU" sz="1600" i="1"/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/>
                              </m:ctrlPr>
                            </m:mPr>
                            <m:mr>
                              <m:e>
                                <m:r>
                                  <a:rPr lang="en-AU" sz="1600" i="1"/>
                                  <m:t>𝑎</m:t>
                                </m:r>
                              </m:e>
                              <m:e>
                                <m:r>
                                  <a:rPr lang="en-AU" sz="1600" i="1"/>
                                  <m:t>𝑏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/>
                                  <m:t>𝑐</m:t>
                                </m:r>
                              </m:e>
                              <m:e>
                                <m:r>
                                  <a:rPr lang="en-AU" sz="1600" i="1"/>
                                  <m:t>𝑑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AU" sz="1600" b="0" i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AU" sz="1600" b="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/>
                  <a:t>then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AU" sz="1600" i="1"/>
                        </m:ctrlPr>
                      </m:sSupPr>
                      <m:e>
                        <m:r>
                          <a:rPr lang="en-AU" sz="1600" i="1"/>
                          <m:t>𝐴</m:t>
                        </m:r>
                      </m:e>
                      <m:sup>
                        <m:r>
                          <a:rPr lang="en-AU" sz="1600" i="1"/>
                          <m:t>−1</m:t>
                        </m:r>
                      </m:sup>
                    </m:sSup>
                    <m:r>
                      <a:rPr lang="en-AU" sz="1600" i="1"/>
                      <m:t>=</m:t>
                    </m:r>
                    <m:f>
                      <m:fPr>
                        <m:ctrlPr>
                          <a:rPr lang="en-AU" sz="1600" i="1"/>
                        </m:ctrlPr>
                      </m:fPr>
                      <m:num>
                        <m:r>
                          <a:rPr lang="en-AU" sz="1600" i="1"/>
                          <m:t>1</m:t>
                        </m:r>
                      </m:num>
                      <m:den>
                        <m:r>
                          <a:rPr lang="en-AU" sz="1600" i="1"/>
                          <m:t>𝑑𝑒𝑡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AU" sz="1600" i="1" smtClean="0">
                            <a:solidFill>
                              <a:srgbClr val="C00000"/>
                            </a:solidFill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AU" sz="1600" i="1">
                                <a:solidFill>
                                  <a:srgbClr val="C00000"/>
                                </a:solidFill>
                              </a:rPr>
                            </m:ctrlPr>
                          </m:mPr>
                          <m:mr>
                            <m:e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𝑑</m:t>
                              </m:r>
                            </m:e>
                            <m:e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−</m:t>
                              </m:r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𝑏</m:t>
                              </m:r>
                            </m:e>
                          </m:mr>
                          <m:mr>
                            <m:e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−</m:t>
                              </m:r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𝑐</m:t>
                              </m:r>
                            </m:e>
                            <m:e>
                              <m:r>
                                <a:rPr lang="en-AU" sz="1600" i="1">
                                  <a:solidFill>
                                    <a:srgbClr val="C00000"/>
                                  </a:solidFill>
                                </a:rPr>
                                <m:t>𝑎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AU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AU" sz="1600" dirty="0">
                  <a:solidFill>
                    <a:srgbClr val="C00000"/>
                  </a:solidFill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C00000"/>
                    </a:solidFill>
                  </a:rPr>
                  <a:t>example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AU" sz="1600" i="1"/>
                        <m:t>𝐷</m:t>
                      </m:r>
                      <m:r>
                        <a:rPr lang="en-AU" sz="1600" i="1"/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AU" sz="1600" i="1"/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/>
                              </m:ctrlPr>
                            </m:mPr>
                            <m:mr>
                              <m:e>
                                <m:r>
                                  <a:rPr lang="en-AU" sz="1600" i="1"/>
                                  <m:t>2</m:t>
                                </m:r>
                              </m:e>
                              <m:e>
                                <m:r>
                                  <a:rPr lang="en-AU" sz="1600" i="1"/>
                                  <m:t>2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/>
                                  <m:t>3</m:t>
                                </m:r>
                              </m:e>
                              <m:e>
                                <m:r>
                                  <a:rPr lang="en-AU" sz="1600" i="1"/>
                                  <m:t>4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AU" sz="1600" dirty="0"/>
              </a:p>
              <a:p>
                <a:pPr marL="0" lvl="0" indent="0">
                  <a:spcBef>
                    <a:spcPts val="0"/>
                  </a:spcBef>
                  <a:buNone/>
                </a:pPr>
                <a:r>
                  <a:rPr lang="en-AU" sz="1600" dirty="0"/>
                  <a:t>det(D) = (2×4) ─ (2×3) = 2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sz="1600" i="1"/>
                          </m:ctrlPr>
                        </m:fPr>
                        <m:num>
                          <m:r>
                            <a:rPr lang="en-AU" sz="1600" i="1"/>
                            <m:t>1</m:t>
                          </m:r>
                        </m:num>
                        <m:den>
                          <m:r>
                            <a:rPr lang="en-AU" sz="1600" i="1"/>
                            <m:t>2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AU" sz="1600" i="1"/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/>
                              </m:ctrlPr>
                            </m:mPr>
                            <m:mr>
                              <m:e>
                                <m:r>
                                  <a:rPr lang="en-AU" sz="1600" i="1"/>
                                  <m:t>4</m:t>
                                </m:r>
                              </m:e>
                              <m:e>
                                <m:r>
                                  <a:rPr lang="en-AU" sz="1600" i="1"/>
                                  <m:t>−2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/>
                                  <m:t>−3</m:t>
                                </m:r>
                              </m:e>
                              <m:e>
                                <m:r>
                                  <a:rPr lang="en-AU" sz="1600" i="1"/>
                                  <m:t>2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AU" sz="1600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AU" sz="1600" i="1"/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600" i="1"/>
                              </m:ctrlPr>
                            </m:mPr>
                            <m:mr>
                              <m:e>
                                <m:r>
                                  <a:rPr lang="en-AU" sz="1600" i="1"/>
                                  <m:t>2</m:t>
                                </m:r>
                              </m:e>
                              <m:e>
                                <m:r>
                                  <a:rPr lang="en-AU" sz="1600" i="1"/>
                                  <m:t>−1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600" i="1"/>
                                  <m:t>−1.5</m:t>
                                </m:r>
                              </m:e>
                              <m:e>
                                <m:r>
                                  <a:rPr lang="en-AU" sz="1600" i="1"/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br>
                  <a:rPr lang="en-AU" sz="1600" dirty="0"/>
                </a:br>
                <a:endParaRPr lang="en-AU" sz="1600" dirty="0"/>
              </a:p>
            </p:txBody>
          </p:sp>
        </mc:Choice>
        <mc:Fallback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95B37304-7374-4069-10BE-1FFA78B2AE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100" y="849087"/>
                <a:ext cx="2939144" cy="5143499"/>
              </a:xfrm>
              <a:prstGeom prst="rect">
                <a:avLst/>
              </a:prstGeom>
              <a:blipFill>
                <a:blip r:embed="rId5"/>
                <a:stretch>
                  <a:fillRect l="-1653" t="-47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42051D3C-7A48-8351-0B57-9A61ED2FD33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25244" y="857250"/>
                <a:ext cx="3118758" cy="5135336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horz" lIns="68580" tIns="34290" rIns="68580" bIns="3429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0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/>
                  <a:t>* if you are given the inverse</a:t>
                </a:r>
                <a:br>
                  <a:rPr lang="en-AU" sz="1600" dirty="0"/>
                </a:br>
                <a:r>
                  <a:rPr lang="en-AU" sz="1600" dirty="0"/>
                  <a:t>of a matrix and need to find</a:t>
                </a:r>
                <a:br>
                  <a:rPr lang="en-AU" sz="1600" dirty="0"/>
                </a:br>
                <a:r>
                  <a:rPr lang="en-AU" sz="1600" dirty="0"/>
                  <a:t>the original *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</a:rPr>
                  <a:t>put the inverse to the power of -1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endChr m:val=""/>
                          <m:sepChr m:val="="/>
                          <m:ctrlPr>
                            <a:rPr lang="en-AU" sz="1600" i="1"/>
                          </m:ctrlPr>
                        </m:dPr>
                        <m:e>
                          <m:sSup>
                            <m:sSupPr>
                              <m:ctrlPr>
                                <a:rPr lang="en-AU" sz="1600" i="1"/>
                              </m:ctrlPr>
                            </m:sSupPr>
                            <m:e>
                              <m:r>
                                <a:rPr lang="en-AU" sz="1600" i="1"/>
                                <m:t>𝐴</m:t>
                              </m:r>
                            </m:e>
                            <m:sup>
                              <m:r>
                                <a:rPr lang="en-AU" sz="1600" i="1"/>
                                <m:t>−1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AU" sz="1600" i="1"/>
                              </m:ctrlPr>
                            </m:sSupPr>
                            <m:e>
                              <m:r>
                                <a:rPr lang="en-AU" sz="1600" i="1"/>
                                <m:t>)</m:t>
                              </m:r>
                            </m:e>
                            <m:sup>
                              <m:r>
                                <a:rPr lang="en-AU" sz="1600" i="1"/>
                                <m:t>−1</m:t>
                              </m:r>
                            </m:sup>
                          </m:sSup>
                        </m:e>
                        <m:e>
                          <m:r>
                            <a:rPr lang="en-AU" sz="1600" i="1"/>
                            <m:t>𝐴</m:t>
                          </m:r>
                        </m:e>
                      </m:d>
                    </m:oMath>
                  </m:oMathPara>
                </a14:m>
                <a:br>
                  <a:rPr lang="en-AU" sz="1600" dirty="0"/>
                </a:br>
                <a:endParaRPr lang="en-AU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</a:rPr>
                  <a:t>inverse      original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AU" sz="1600" dirty="0">
                  <a:solidFill>
                    <a:srgbClr val="C00000"/>
                  </a:solidFill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C00000"/>
                    </a:solidFill>
                  </a:rPr>
                  <a:t>CAS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</a:rPr>
                  <a:t>det: menu &gt; 7 &gt; 3</a:t>
                </a:r>
                <a:br>
                  <a:rPr lang="en-AU" sz="1600" dirty="0">
                    <a:solidFill>
                      <a:srgbClr val="0070C0"/>
                    </a:solidFill>
                  </a:rPr>
                </a:br>
                <a:r>
                  <a:rPr lang="en-AU" sz="1600" dirty="0">
                    <a:solidFill>
                      <a:srgbClr val="0070C0"/>
                    </a:solidFill>
                  </a:rPr>
                  <a:t>     det( ) insert matrix in brackets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AU" sz="1600" dirty="0">
                  <a:solidFill>
                    <a:srgbClr val="0070C0"/>
                  </a:solidFill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AU" sz="1600" dirty="0">
                    <a:solidFill>
                      <a:srgbClr val="0070C0"/>
                    </a:solidFill>
                  </a:rPr>
                  <a:t>inverse: put your matrix in CAS and to the power of -1</a:t>
                </a:r>
              </a:p>
            </p:txBody>
          </p:sp>
        </mc:Choice>
        <mc:Fallback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42051D3C-7A48-8351-0B57-9A61ED2FD3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5244" y="857250"/>
                <a:ext cx="3118758" cy="5135336"/>
              </a:xfrm>
              <a:prstGeom prst="rect">
                <a:avLst/>
              </a:prstGeom>
              <a:blipFill>
                <a:blip r:embed="rId6"/>
                <a:stretch>
                  <a:fillRect l="-1556" t="-474" r="-2724"/>
                </a:stretch>
              </a:blipFill>
              <a:ln/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2E610A8-F45E-BD39-426C-2AB6DDFC9992}"/>
                  </a:ext>
                </a:extLst>
              </p:cNvPr>
              <p:cNvSpPr txBox="1"/>
              <p:nvPr/>
            </p:nvSpPr>
            <p:spPr>
              <a:xfrm>
                <a:off x="4800600" y="849085"/>
                <a:ext cx="1584944" cy="5343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AU" sz="1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en-AU" sz="1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AU" sz="1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AU" sz="1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AU" sz="1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AU" sz="1000" dirty="0">
                  <a:solidFill>
                    <a:srgbClr val="0070C0"/>
                  </a:solidFill>
                </a:endParaRPr>
              </a:p>
              <a:p>
                <a:endParaRPr lang="en-AU" sz="1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2E610A8-F45E-BD39-426C-2AB6DDFC99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600" y="849085"/>
                <a:ext cx="1584944" cy="5343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2D3B3AE-B24A-ED88-1477-92AD5F23DBB4}"/>
                  </a:ext>
                </a:extLst>
              </p:cNvPr>
              <p:cNvSpPr txBox="1"/>
              <p:nvPr/>
            </p:nvSpPr>
            <p:spPr>
              <a:xfrm>
                <a:off x="5065714" y="2743200"/>
                <a:ext cx="663515" cy="4210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AU" sz="12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AU" sz="12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AU" sz="1200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AU" sz="1200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AU" sz="1200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AU" sz="1200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AU" sz="12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2D3B3AE-B24A-ED88-1477-92AD5F23DB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5714" y="2743200"/>
                <a:ext cx="663515" cy="42101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A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20F82B12-378B-A568-A963-84353CF7904B}"/>
              </a:ext>
            </a:extLst>
          </p:cNvPr>
          <p:cNvSpPr txBox="1"/>
          <p:nvPr/>
        </p:nvSpPr>
        <p:spPr>
          <a:xfrm>
            <a:off x="4704238" y="4222060"/>
            <a:ext cx="1310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000" dirty="0">
                <a:solidFill>
                  <a:srgbClr val="C00000"/>
                </a:solidFill>
              </a:rPr>
              <a:t>b and c multiply by -1 and </a:t>
            </a:r>
          </a:p>
          <a:p>
            <a:r>
              <a:rPr lang="en-AU" sz="1000" dirty="0">
                <a:solidFill>
                  <a:srgbClr val="C00000"/>
                </a:solidFill>
              </a:rPr>
              <a:t>a and d swap places</a:t>
            </a:r>
          </a:p>
          <a:p>
            <a:endParaRPr lang="en-AU" sz="1000" dirty="0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5BD7468-5102-C35C-B5EB-2C1E2C7EEC79}"/>
              </a:ext>
            </a:extLst>
          </p:cNvPr>
          <p:cNvCxnSpPr/>
          <p:nvPr/>
        </p:nvCxnSpPr>
        <p:spPr bwMode="auto">
          <a:xfrm flipH="1" flipV="1">
            <a:off x="5288272" y="4114800"/>
            <a:ext cx="304800" cy="107260"/>
          </a:xfrm>
          <a:prstGeom prst="straightConnector1">
            <a:avLst/>
          </a:prstGeom>
          <a:ln>
            <a:solidFill>
              <a:srgbClr val="C00000"/>
            </a:solidFill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5F19BFA1-59F7-440A-5960-D0C95CC44F8B}"/>
              </a:ext>
            </a:extLst>
          </p:cNvPr>
          <p:cNvSpPr/>
          <p:nvPr/>
        </p:nvSpPr>
        <p:spPr bwMode="auto">
          <a:xfrm>
            <a:off x="3366172" y="2590800"/>
            <a:ext cx="215228" cy="15240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B2884111-6C91-A03C-AFAD-51CF24AA5599}"/>
              </a:ext>
            </a:extLst>
          </p:cNvPr>
          <p:cNvCxnSpPr/>
          <p:nvPr/>
        </p:nvCxnSpPr>
        <p:spPr bwMode="auto">
          <a:xfrm>
            <a:off x="6385544" y="2057400"/>
            <a:ext cx="0" cy="152400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D62299B-F98E-4BDE-49D0-AA222AABEE94}"/>
              </a:ext>
            </a:extLst>
          </p:cNvPr>
          <p:cNvCxnSpPr>
            <a:cxnSpLocks/>
          </p:cNvCxnSpPr>
          <p:nvPr/>
        </p:nvCxnSpPr>
        <p:spPr bwMode="auto">
          <a:xfrm>
            <a:off x="7239000" y="2057400"/>
            <a:ext cx="152400" cy="152400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1" name="Arrow: U-Turn 40">
            <a:extLst>
              <a:ext uri="{FF2B5EF4-FFF2-40B4-BE49-F238E27FC236}">
                <a16:creationId xmlns:a16="http://schemas.microsoft.com/office/drawing/2014/main" id="{647D6983-4AF7-A219-6A57-5CA60F4BA6AB}"/>
              </a:ext>
            </a:extLst>
          </p:cNvPr>
          <p:cNvSpPr/>
          <p:nvPr/>
        </p:nvSpPr>
        <p:spPr bwMode="auto">
          <a:xfrm rot="10800000">
            <a:off x="6659572" y="3316613"/>
            <a:ext cx="503228" cy="264787"/>
          </a:xfrm>
          <a:prstGeom prst="uturnArrow">
            <a:avLst>
              <a:gd name="adj1" fmla="val 0"/>
              <a:gd name="adj2" fmla="val 25000"/>
              <a:gd name="adj3" fmla="val 25000"/>
              <a:gd name="adj4" fmla="val 43750"/>
              <a:gd name="adj5" fmla="val 86511"/>
            </a:avLst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39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7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1FD8A6-2B9C-1C41-AA0E-E40F50F4B0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940E66-6A58-304C-A964-9B97AEA30FF5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811010" name="Rectangle 2">
            <a:extLst>
              <a:ext uri="{FF2B5EF4-FFF2-40B4-BE49-F238E27FC236}">
                <a16:creationId xmlns:a16="http://schemas.microsoft.com/office/drawing/2014/main" id="{E982C1DB-BD9B-5E49-98B5-34B2BA7A367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524001"/>
            <a:ext cx="7772400" cy="2076450"/>
          </a:xfrm>
          <a:ln/>
        </p:spPr>
        <p:txBody>
          <a:bodyPr anchor="ctr"/>
          <a:lstStyle/>
          <a:p>
            <a:r>
              <a:rPr lang="en-US" altLang="ko-KR" sz="4400" b="1" dirty="0">
                <a:ea typeface="Gulim" panose="020B0600000101010101" pitchFamily="34" charset="-127"/>
              </a:rPr>
              <a:t>Inverse matrices</a:t>
            </a:r>
          </a:p>
        </p:txBody>
      </p:sp>
      <p:sp>
        <p:nvSpPr>
          <p:cNvPr id="811011" name="Rectangle 3">
            <a:extLst>
              <a:ext uri="{FF2B5EF4-FFF2-40B4-BE49-F238E27FC236}">
                <a16:creationId xmlns:a16="http://schemas.microsoft.com/office/drawing/2014/main" id="{B497D7F1-A42E-1E45-B9F3-5F809E0149D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295400" y="4191000"/>
            <a:ext cx="6400800" cy="762000"/>
          </a:xfrm>
          <a:ln/>
        </p:spPr>
        <p:txBody>
          <a:bodyPr/>
          <a:lstStyle/>
          <a:p>
            <a:r>
              <a:rPr lang="en-US" altLang="ko-KR" sz="3200" dirty="0">
                <a:ea typeface="Gulim" panose="020B0600000101010101" pitchFamily="34" charset="-127"/>
                <a:cs typeface="Times New Roman" panose="02020603050405020304" pitchFamily="18" charset="0"/>
              </a:rPr>
              <a:t>7D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0B6BA8D6-E845-9448-B33E-ABE38FADCE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BE9B74-E4F4-114A-B7E0-446472C45662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574466" name="Rectangle 2">
            <a:extLst>
              <a:ext uri="{FF2B5EF4-FFF2-40B4-BE49-F238E27FC236}">
                <a16:creationId xmlns:a16="http://schemas.microsoft.com/office/drawing/2014/main" id="{9343D518-7978-EE43-8A55-4FA36BC57D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ko-KR">
                <a:ea typeface="Gulim" panose="020B0600000101010101" pitchFamily="34" charset="-127"/>
              </a:rPr>
              <a:t>Matrices</a:t>
            </a:r>
          </a:p>
        </p:txBody>
      </p:sp>
      <p:sp>
        <p:nvSpPr>
          <p:cNvPr id="574467" name="Rectangle 3">
            <a:extLst>
              <a:ext uri="{FF2B5EF4-FFF2-40B4-BE49-F238E27FC236}">
                <a16:creationId xmlns:a16="http://schemas.microsoft.com/office/drawing/2014/main" id="{4F3B27A4-F7ED-8E44-9FFC-5CE572A8F0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2057400"/>
            <a:ext cx="7772400" cy="4267200"/>
          </a:xfrm>
          <a:ln/>
        </p:spPr>
        <p:txBody>
          <a:bodyPr/>
          <a:lstStyle/>
          <a:p>
            <a:r>
              <a:rPr lang="en-US" altLang="ko-KR">
                <a:ea typeface="Gulim" panose="020B0600000101010101" pitchFamily="34" charset="-127"/>
              </a:rPr>
              <a:t>A </a:t>
            </a:r>
            <a:r>
              <a:rPr lang="en-US" altLang="ko-KR" i="1">
                <a:ea typeface="Gulim" panose="020B0600000101010101" pitchFamily="34" charset="-127"/>
              </a:rPr>
              <a:t>matrix</a:t>
            </a:r>
            <a:r>
              <a:rPr lang="en-US" altLang="ko-KR">
                <a:ea typeface="Gulim" panose="020B0600000101010101" pitchFamily="34" charset="-127"/>
              </a:rPr>
              <a:t> is a rectangular array of numbers.</a:t>
            </a:r>
          </a:p>
          <a:p>
            <a:r>
              <a:rPr lang="en-US" altLang="ko-KR">
                <a:ea typeface="Gulim" panose="020B0600000101010101" pitchFamily="34" charset="-127"/>
              </a:rPr>
              <a:t>An </a:t>
            </a:r>
            <a:r>
              <a:rPr lang="en-US" altLang="ko-KR" i="1">
                <a:ea typeface="Gulim" panose="020B0600000101010101" pitchFamily="34" charset="-127"/>
              </a:rPr>
              <a:t>m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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(“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m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by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”) matrix has exactly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m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horizontal rows, and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vertical columns.</a:t>
            </a:r>
          </a:p>
          <a:p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An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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matrix is called a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square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matrix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,</a:t>
            </a:r>
            <a:br>
              <a:rPr lang="en-US" altLang="ko-KR" i="1">
                <a:ea typeface="Gulim" panose="020B0600000101010101" pitchFamily="34" charset="-127"/>
                <a:sym typeface="Symbol" pitchFamily="2" charset="2"/>
              </a:rPr>
            </a:b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whose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order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 is </a:t>
            </a:r>
            <a:r>
              <a:rPr lang="en-US" altLang="ko-KR" i="1">
                <a:ea typeface="Gulim" panose="020B0600000101010101" pitchFamily="34" charset="-127"/>
                <a:sym typeface="Symbol" pitchFamily="2" charset="2"/>
              </a:rPr>
              <a:t>n</a:t>
            </a:r>
            <a:r>
              <a:rPr lang="en-US" altLang="ko-KR">
                <a:ea typeface="Gulim" panose="020B0600000101010101" pitchFamily="34" charset="-127"/>
                <a:sym typeface="Symbol" pitchFamily="2" charset="2"/>
              </a:rPr>
              <a:t>.</a:t>
            </a:r>
            <a:endParaRPr lang="en-US" altLang="ko-KR" i="1">
              <a:ea typeface="Gulim" panose="020B0600000101010101" pitchFamily="34" charset="-127"/>
              <a:sym typeface="Symbol" pitchFamily="2" charset="2"/>
            </a:endParaRPr>
          </a:p>
        </p:txBody>
      </p:sp>
      <p:graphicFrame>
        <p:nvGraphicFramePr>
          <p:cNvPr id="574468" name="Object 4">
            <a:extLst>
              <a:ext uri="{FF2B5EF4-FFF2-40B4-BE49-F238E27FC236}">
                <a16:creationId xmlns:a16="http://schemas.microsoft.com/office/drawing/2014/main" id="{7C0FBC97-A490-D940-8B17-A9E62540C14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62600" y="4800600"/>
          <a:ext cx="107791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2877800" imgH="16383000" progId="Equation.3">
                  <p:embed/>
                </p:oleObj>
              </mc:Choice>
              <mc:Fallback>
                <p:oleObj name="Equation" r:id="rId2" imgW="12877800" imgH="16383000" progId="Equation.3">
                  <p:embed/>
                  <p:pic>
                    <p:nvPicPr>
                      <p:cNvPr id="574468" name="Object 4">
                        <a:extLst>
                          <a:ext uri="{FF2B5EF4-FFF2-40B4-BE49-F238E27FC236}">
                            <a16:creationId xmlns:a16="http://schemas.microsoft.com/office/drawing/2014/main" id="{7C0FBC97-A490-D940-8B17-A9E62540C14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4800600"/>
                        <a:ext cx="1077913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4469" name="Text Box 5">
            <a:extLst>
              <a:ext uri="{FF2B5EF4-FFF2-40B4-BE49-F238E27FC236}">
                <a16:creationId xmlns:a16="http://schemas.microsoft.com/office/drawing/2014/main" id="{607EFB65-BD1A-A341-BD57-CCC99E6724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5181600"/>
            <a:ext cx="1371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/>
              <a:t>a 3</a:t>
            </a:r>
            <a:r>
              <a:rPr lang="en-US" altLang="en-US">
                <a:sym typeface="Symbol" pitchFamily="2" charset="2"/>
              </a:rPr>
              <a:t>2</a:t>
            </a:r>
            <a:r>
              <a:rPr lang="en-US" altLang="en-US"/>
              <a:t> matrix</a:t>
            </a:r>
          </a:p>
        </p:txBody>
      </p:sp>
    </p:spTree>
    <p:extLst>
      <p:ext uri="{BB962C8B-B14F-4D97-AF65-F5344CB8AC3E}">
        <p14:creationId xmlns:p14="http://schemas.microsoft.com/office/powerpoint/2010/main" val="3105485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236928-9693-2E4B-95B9-CE34BE9DB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4" y="355166"/>
            <a:ext cx="9026236" cy="6080559"/>
          </a:xfrm>
          <a:prstGeom prst="rect">
            <a:avLst/>
          </a:prstGeom>
        </p:spPr>
      </p:pic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75A102F7-E6E5-334B-89B1-BD0488880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fld id="{DFB564AB-4FEE-CB43-8AD5-78531A4F7917}" type="slidenum">
              <a:rPr lang="en-US" altLang="en-US" smtClean="0"/>
              <a:pPr/>
              <a:t>8</a:t>
            </a:fld>
            <a:endParaRPr lang="en-US" altLang="en-US"/>
          </a:p>
        </p:txBody>
      </p:sp>
      <p:sp>
        <p:nvSpPr>
          <p:cNvPr id="5122" name="Text Box 2">
            <a:extLst>
              <a:ext uri="{FF2B5EF4-FFF2-40B4-BE49-F238E27FC236}">
                <a16:creationId xmlns:a16="http://schemas.microsoft.com/office/drawing/2014/main" id="{03135EAC-E9FE-6A40-92B2-01EEA8145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422275"/>
            <a:ext cx="80168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Matrices</a:t>
            </a:r>
            <a:r>
              <a:rPr lang="en-US" altLang="en-US"/>
              <a:t> are rectangular arrangements of data that are used to represent information in tabular form.</a:t>
            </a:r>
          </a:p>
        </p:txBody>
      </p:sp>
      <p:graphicFrame>
        <p:nvGraphicFramePr>
          <p:cNvPr id="5123" name="Object 3">
            <a:extLst>
              <a:ext uri="{FF2B5EF4-FFF2-40B4-BE49-F238E27FC236}">
                <a16:creationId xmlns:a16="http://schemas.microsoft.com/office/drawing/2014/main" id="{B37C4DD5-CFB6-1644-96B6-0F86C875C08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1828800"/>
          <a:ext cx="4572000" cy="1255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8328600" imgH="10528300" progId="Equation.3">
                  <p:embed/>
                </p:oleObj>
              </mc:Choice>
              <mc:Fallback>
                <p:oleObj name="Equation" r:id="rId3" imgW="38328600" imgH="10528300" progId="Equation.3">
                  <p:embed/>
                  <p:pic>
                    <p:nvPicPr>
                      <p:cNvPr id="5123" name="Object 3">
                        <a:extLst>
                          <a:ext uri="{FF2B5EF4-FFF2-40B4-BE49-F238E27FC236}">
                            <a16:creationId xmlns:a16="http://schemas.microsoft.com/office/drawing/2014/main" id="{B37C4DD5-CFB6-1644-96B6-0F86C875C08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828800"/>
                        <a:ext cx="4572000" cy="1255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Text Box 4">
            <a:extLst>
              <a:ext uri="{FF2B5EF4-FFF2-40B4-BE49-F238E27FC236}">
                <a16:creationId xmlns:a16="http://schemas.microsoft.com/office/drawing/2014/main" id="{2E4F3C9F-E2ED-4A4E-BE64-665E8752F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925" y="3470275"/>
            <a:ext cx="786447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 b="1" dirty="0"/>
              <a:t>Order/Dimensions</a:t>
            </a:r>
            <a:r>
              <a:rPr lang="en-US" altLang="en-US" sz="2800" dirty="0"/>
              <a:t>: number of rows and columns</a:t>
            </a:r>
          </a:p>
          <a:p>
            <a:r>
              <a:rPr lang="en-US" altLang="en-US" sz="2800" dirty="0"/>
              <a:t>		A is a 2 x 3 matrix</a:t>
            </a:r>
          </a:p>
          <a:p>
            <a:endParaRPr lang="en-US" altLang="en-US" sz="2800" dirty="0"/>
          </a:p>
          <a:p>
            <a:r>
              <a:rPr lang="en-US" altLang="en-US" sz="2800" b="1" dirty="0"/>
              <a:t>Elements</a:t>
            </a:r>
            <a:r>
              <a:rPr lang="en-US" altLang="en-US" sz="2800" dirty="0"/>
              <a:t> of a matrix A are denoted by </a:t>
            </a:r>
            <a:r>
              <a:rPr lang="en-US" altLang="en-US" sz="2800" dirty="0" err="1"/>
              <a:t>a</a:t>
            </a:r>
            <a:r>
              <a:rPr lang="en-US" altLang="en-US" sz="2800" baseline="-25000" dirty="0" err="1"/>
              <a:t>ij</a:t>
            </a:r>
            <a:r>
              <a:rPr lang="en-US" altLang="en-US" sz="2800" baseline="-25000" dirty="0"/>
              <a:t>.</a:t>
            </a:r>
          </a:p>
          <a:p>
            <a:r>
              <a:rPr lang="en-US" altLang="en-US" sz="2800" baseline="-25000" dirty="0"/>
              <a:t>		</a:t>
            </a:r>
            <a:r>
              <a:rPr lang="en-US" altLang="en-US" sz="2800" dirty="0"/>
              <a:t>a</a:t>
            </a:r>
            <a:r>
              <a:rPr lang="en-US" altLang="en-US" sz="2800" baseline="-25000" dirty="0"/>
              <a:t>23</a:t>
            </a:r>
            <a:r>
              <a:rPr lang="en-US" altLang="en-US" sz="2800" dirty="0"/>
              <a:t> = 8</a:t>
            </a:r>
          </a:p>
        </p:txBody>
      </p:sp>
      <p:sp>
        <p:nvSpPr>
          <p:cNvPr id="5125" name="Freeform 5">
            <a:extLst>
              <a:ext uri="{FF2B5EF4-FFF2-40B4-BE49-F238E27FC236}">
                <a16:creationId xmlns:a16="http://schemas.microsoft.com/office/drawing/2014/main" id="{2637CDE1-405F-EC4A-8730-5A1A39AF66D3}"/>
              </a:ext>
            </a:extLst>
          </p:cNvPr>
          <p:cNvSpPr>
            <a:spLocks/>
          </p:cNvSpPr>
          <p:nvPr/>
        </p:nvSpPr>
        <p:spPr bwMode="auto">
          <a:xfrm>
            <a:off x="5410200" y="2895600"/>
            <a:ext cx="762000" cy="177800"/>
          </a:xfrm>
          <a:custGeom>
            <a:avLst/>
            <a:gdLst>
              <a:gd name="T0" fmla="*/ 0 w 480"/>
              <a:gd name="T1" fmla="*/ 0 h 112"/>
              <a:gd name="T2" fmla="*/ 240 w 480"/>
              <a:gd name="T3" fmla="*/ 96 h 112"/>
              <a:gd name="T4" fmla="*/ 480 w 480"/>
              <a:gd name="T5" fmla="*/ 9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80" h="112">
                <a:moveTo>
                  <a:pt x="0" y="0"/>
                </a:moveTo>
                <a:cubicBezTo>
                  <a:pt x="80" y="40"/>
                  <a:pt x="160" y="80"/>
                  <a:pt x="240" y="96"/>
                </a:cubicBezTo>
                <a:cubicBezTo>
                  <a:pt x="320" y="112"/>
                  <a:pt x="400" y="104"/>
                  <a:pt x="480" y="96"/>
                </a:cubicBezTo>
              </a:path>
            </a:pathLst>
          </a:cu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E4D7AB20-CED4-F14A-9E04-86A3EE21D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819400"/>
            <a:ext cx="582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/>
              <a:t>a</a:t>
            </a:r>
            <a:r>
              <a:rPr lang="en-US" altLang="en-US" sz="2800" baseline="-2500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2808021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9EE01C0-CB82-DB4D-9DC3-E22ED9CF2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4" y="355166"/>
            <a:ext cx="9026236" cy="6080559"/>
          </a:xfrm>
          <a:prstGeom prst="rect">
            <a:avLst/>
          </a:prstGeom>
        </p:spPr>
      </p:pic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862BB01F-77F8-2B44-90E5-7A18A2246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fld id="{DFB564AB-4FEE-CB43-8AD5-78531A4F7917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10242" name="Text Box 2">
            <a:extLst>
              <a:ext uri="{FF2B5EF4-FFF2-40B4-BE49-F238E27FC236}">
                <a16:creationId xmlns:a16="http://schemas.microsoft.com/office/drawing/2014/main" id="{ED5A614F-82BC-594C-84BF-B355132FC2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346075"/>
            <a:ext cx="8245475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/>
              <a:t>Example: The square matrix</a:t>
            </a:r>
          </a:p>
          <a:p>
            <a:endParaRPr lang="en-US" altLang="en-US" sz="2800"/>
          </a:p>
          <a:p>
            <a:endParaRPr lang="en-US" altLang="en-US" sz="2800"/>
          </a:p>
          <a:p>
            <a:endParaRPr lang="en-US" altLang="en-US" sz="2800"/>
          </a:p>
          <a:p>
            <a:r>
              <a:rPr lang="en-US" altLang="en-US" sz="2800"/>
              <a:t>						Main Diagonal</a:t>
            </a:r>
          </a:p>
          <a:p>
            <a:endParaRPr lang="en-US" altLang="en-US" sz="2800"/>
          </a:p>
          <a:p>
            <a:endParaRPr lang="en-US" altLang="en-US" sz="2800"/>
          </a:p>
          <a:p>
            <a:r>
              <a:rPr lang="en-US" altLang="en-US" sz="2800"/>
              <a:t>		    is symmetric. </a:t>
            </a:r>
          </a:p>
          <a:p>
            <a:endParaRPr lang="en-US" altLang="en-US" sz="2800"/>
          </a:p>
          <a:p>
            <a:r>
              <a:rPr lang="en-US" altLang="en-US" sz="2800"/>
              <a:t>	Note that 	a</a:t>
            </a:r>
            <a:r>
              <a:rPr lang="en-US" altLang="en-US" sz="2800" baseline="-25000"/>
              <a:t>21</a:t>
            </a:r>
            <a:r>
              <a:rPr lang="en-US" altLang="en-US" sz="2800"/>
              <a:t> = a</a:t>
            </a:r>
            <a:r>
              <a:rPr lang="en-US" altLang="en-US" sz="2800" baseline="-25000"/>
              <a:t>12</a:t>
            </a:r>
            <a:r>
              <a:rPr lang="en-US" altLang="en-US" sz="2800"/>
              <a:t> = 5</a:t>
            </a:r>
          </a:p>
          <a:p>
            <a:r>
              <a:rPr lang="en-US" altLang="en-US" sz="2800"/>
              <a:t>			a</a:t>
            </a:r>
            <a:r>
              <a:rPr lang="en-US" altLang="en-US" sz="2800" baseline="-25000"/>
              <a:t>31</a:t>
            </a:r>
            <a:r>
              <a:rPr lang="en-US" altLang="en-US" sz="2800"/>
              <a:t> = a</a:t>
            </a:r>
            <a:r>
              <a:rPr lang="en-US" altLang="en-US" sz="2800" baseline="-25000"/>
              <a:t>13 </a:t>
            </a:r>
            <a:r>
              <a:rPr lang="en-US" altLang="en-US" sz="2800"/>
              <a:t>= 7</a:t>
            </a:r>
          </a:p>
          <a:p>
            <a:r>
              <a:rPr lang="en-US" altLang="en-US" sz="2800"/>
              <a:t>			a</a:t>
            </a:r>
            <a:r>
              <a:rPr lang="en-US" altLang="en-US" sz="2800" baseline="-25000"/>
              <a:t>32</a:t>
            </a:r>
            <a:r>
              <a:rPr lang="en-US" altLang="en-US" sz="2800"/>
              <a:t> = a</a:t>
            </a:r>
            <a:r>
              <a:rPr lang="en-US" altLang="en-US" sz="2800" baseline="-25000"/>
              <a:t>23 </a:t>
            </a:r>
            <a:r>
              <a:rPr lang="en-US" altLang="en-US" sz="2800"/>
              <a:t>= 2</a:t>
            </a:r>
          </a:p>
        </p:txBody>
      </p:sp>
      <p:graphicFrame>
        <p:nvGraphicFramePr>
          <p:cNvPr id="10243" name="Object 3">
            <a:extLst>
              <a:ext uri="{FF2B5EF4-FFF2-40B4-BE49-F238E27FC236}">
                <a16:creationId xmlns:a16="http://schemas.microsoft.com/office/drawing/2014/main" id="{94B0B213-21FF-8F44-9FBC-2E6BEB7D35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1066800"/>
          <a:ext cx="3200400" cy="161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2473900" imgH="16383000" progId="Equation.3">
                  <p:embed/>
                </p:oleObj>
              </mc:Choice>
              <mc:Fallback>
                <p:oleObj name="Equation" r:id="rId3" imgW="32473900" imgH="16383000" progId="Equation.3">
                  <p:embed/>
                  <p:pic>
                    <p:nvPicPr>
                      <p:cNvPr id="10243" name="Object 3">
                        <a:extLst>
                          <a:ext uri="{FF2B5EF4-FFF2-40B4-BE49-F238E27FC236}">
                            <a16:creationId xmlns:a16="http://schemas.microsoft.com/office/drawing/2014/main" id="{94B0B213-21FF-8F44-9FBC-2E6BEB7D357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1066800"/>
                        <a:ext cx="3200400" cy="1614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Line 4">
            <a:extLst>
              <a:ext uri="{FF2B5EF4-FFF2-40B4-BE49-F238E27FC236}">
                <a16:creationId xmlns:a16="http://schemas.microsoft.com/office/drawing/2014/main" id="{E46D3465-6115-7142-BBC3-DA99FD574DE8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2800" y="1066800"/>
            <a:ext cx="12192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5" name="Line 5">
            <a:extLst>
              <a:ext uri="{FF2B5EF4-FFF2-40B4-BE49-F238E27FC236}">
                <a16:creationId xmlns:a16="http://schemas.microsoft.com/office/drawing/2014/main" id="{CED0B98D-1D05-8F41-A610-3949059E293C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1295400"/>
            <a:ext cx="12192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6" name="Line 6">
            <a:extLst>
              <a:ext uri="{FF2B5EF4-FFF2-40B4-BE49-F238E27FC236}">
                <a16:creationId xmlns:a16="http://schemas.microsoft.com/office/drawing/2014/main" id="{BA1AC0DB-E56F-3C48-8414-FC895D0EFF1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24200" y="1066800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7" name="Line 7">
            <a:extLst>
              <a:ext uri="{FF2B5EF4-FFF2-40B4-BE49-F238E27FC236}">
                <a16:creationId xmlns:a16="http://schemas.microsoft.com/office/drawing/2014/main" id="{55FC6FCA-5E92-C74B-B6F4-5C30855D5C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43400" y="2362200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9" name="Line 9">
            <a:extLst>
              <a:ext uri="{FF2B5EF4-FFF2-40B4-BE49-F238E27FC236}">
                <a16:creationId xmlns:a16="http://schemas.microsoft.com/office/drawing/2014/main" id="{17C0366B-F52A-F847-8BCA-2A2FA1FF18B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2209800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17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2329A1-52F7-814B-83F2-24DFA3AB8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4" y="1371600"/>
            <a:ext cx="9026236" cy="5064125"/>
          </a:xfrm>
          <a:prstGeom prst="rect">
            <a:avLst/>
          </a:prstGeom>
        </p:spPr>
      </p:pic>
      <p:sp>
        <p:nvSpPr>
          <p:cNvPr id="3078" name="Rectangle 2">
            <a:extLst>
              <a:ext uri="{FF2B5EF4-FFF2-40B4-BE49-F238E27FC236}">
                <a16:creationId xmlns:a16="http://schemas.microsoft.com/office/drawing/2014/main" id="{0A347DB5-DE84-0745-9136-A7741DFF4B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1732" y="94457"/>
            <a:ext cx="7772400" cy="1143000"/>
          </a:xfrm>
        </p:spPr>
        <p:txBody>
          <a:bodyPr/>
          <a:lstStyle/>
          <a:p>
            <a:r>
              <a:rPr lang="en-US" altLang="en-US"/>
              <a:t>TYPES OF MATRICES</a:t>
            </a:r>
          </a:p>
        </p:txBody>
      </p:sp>
      <p:graphicFrame>
        <p:nvGraphicFramePr>
          <p:cNvPr id="16432" name="Group 48">
            <a:extLst>
              <a:ext uri="{FF2B5EF4-FFF2-40B4-BE49-F238E27FC236}">
                <a16:creationId xmlns:a16="http://schemas.microsoft.com/office/drawing/2014/main" id="{FAA0B7AD-1531-124D-A96B-2E57F6FC6921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671732" y="1498166"/>
          <a:ext cx="7696200" cy="4845051"/>
        </p:xfrm>
        <a:graphic>
          <a:graphicData uri="http://schemas.openxmlformats.org/drawingml/2006/table">
            <a:tbl>
              <a:tblPr/>
              <a:tblGrid>
                <a:gridCol w="256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NAME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panose="020B0604020202020204" pitchFamily="34" charset="0"/>
                        </a:rPr>
                        <a:t>DESCRIPTION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DE5543"/>
                          </a:solidFill>
                          <a:effectLst/>
                          <a:latin typeface="Arial" panose="020B0604020202020204" pitchFamily="34" charset="0"/>
                        </a:rPr>
                        <a:t>EXAMPLE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7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Row matrix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 matrix with only 1 row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7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Column matrix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 matrix with only I column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08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Identity matrix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Diagonal matrix having each diagonal element equal to one (I)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14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Zero matrix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 matrix with all zero entries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20000"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074" name="Object 38">
            <a:extLst>
              <a:ext uri="{FF2B5EF4-FFF2-40B4-BE49-F238E27FC236}">
                <a16:creationId xmlns:a16="http://schemas.microsoft.com/office/drawing/2014/main" id="{F3325A2F-CC64-6B4D-9553-5669D4BAAE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21388" y="2017713"/>
          <a:ext cx="205740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826000" imgH="1244600" progId="Equation.3">
                  <p:embed/>
                </p:oleObj>
              </mc:Choice>
              <mc:Fallback>
                <p:oleObj name="Equation" r:id="rId4" imgW="4826000" imgH="1244600" progId="Equation.3">
                  <p:embed/>
                  <p:pic>
                    <p:nvPicPr>
                      <p:cNvPr id="3074" name="Object 38">
                        <a:extLst>
                          <a:ext uri="{FF2B5EF4-FFF2-40B4-BE49-F238E27FC236}">
                            <a16:creationId xmlns:a16="http://schemas.microsoft.com/office/drawing/2014/main" id="{F3325A2F-CC64-6B4D-9553-5669D4BAAE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1388" y="2017713"/>
                        <a:ext cx="205740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39">
            <a:extLst>
              <a:ext uri="{FF2B5EF4-FFF2-40B4-BE49-F238E27FC236}">
                <a16:creationId xmlns:a16="http://schemas.microsoft.com/office/drawing/2014/main" id="{7C7A3BAE-3B58-BD4B-AE3C-E123EC44E60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693926" y="2854325"/>
          <a:ext cx="38258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68400" imgH="2565400" progId="Equation.3">
                  <p:embed/>
                </p:oleObj>
              </mc:Choice>
              <mc:Fallback>
                <p:oleObj name="Equation" r:id="rId6" imgW="1168400" imgH="2565400" progId="Equation.3">
                  <p:embed/>
                  <p:pic>
                    <p:nvPicPr>
                      <p:cNvPr id="3075" name="Object 39">
                        <a:extLst>
                          <a:ext uri="{FF2B5EF4-FFF2-40B4-BE49-F238E27FC236}">
                            <a16:creationId xmlns:a16="http://schemas.microsoft.com/office/drawing/2014/main" id="{7C7A3BAE-3B58-BD4B-AE3C-E123EC44E6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3926" y="2854325"/>
                        <a:ext cx="382588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43">
            <a:extLst>
              <a:ext uri="{FF2B5EF4-FFF2-40B4-BE49-F238E27FC236}">
                <a16:creationId xmlns:a16="http://schemas.microsoft.com/office/drawing/2014/main" id="{EB0967A0-46C3-6D45-9C1A-F5F5D1331BD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0150" y="3839563"/>
          <a:ext cx="987425" cy="96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0820400" imgH="10528300" progId="Equation.3">
                  <p:embed/>
                </p:oleObj>
              </mc:Choice>
              <mc:Fallback>
                <p:oleObj name="Equation" r:id="rId8" imgW="10820400" imgH="10528300" progId="Equation.3">
                  <p:embed/>
                  <p:pic>
                    <p:nvPicPr>
                      <p:cNvPr id="3076" name="Object 43">
                        <a:extLst>
                          <a:ext uri="{FF2B5EF4-FFF2-40B4-BE49-F238E27FC236}">
                            <a16:creationId xmlns:a16="http://schemas.microsoft.com/office/drawing/2014/main" id="{EB0967A0-46C3-6D45-9C1A-F5F5D1331B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0150" y="3839563"/>
                        <a:ext cx="987425" cy="960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44">
            <a:extLst>
              <a:ext uri="{FF2B5EF4-FFF2-40B4-BE49-F238E27FC236}">
                <a16:creationId xmlns:a16="http://schemas.microsoft.com/office/drawing/2014/main" id="{68E469AF-0FA7-5E4F-829E-663BD6210DC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0150" y="5181600"/>
          <a:ext cx="103505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489200" imgH="2565400" progId="Equation.3">
                  <p:embed/>
                </p:oleObj>
              </mc:Choice>
              <mc:Fallback>
                <p:oleObj name="Equation" r:id="rId10" imgW="2489200" imgH="2565400" progId="Equation.3">
                  <p:embed/>
                  <p:pic>
                    <p:nvPicPr>
                      <p:cNvPr id="3077" name="Object 44">
                        <a:extLst>
                          <a:ext uri="{FF2B5EF4-FFF2-40B4-BE49-F238E27FC236}">
                            <a16:creationId xmlns:a16="http://schemas.microsoft.com/office/drawing/2014/main" id="{68E469AF-0FA7-5E4F-829E-663BD6210DC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0150" y="5181600"/>
                        <a:ext cx="103505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2984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>
            <a:extLst>
              <a:ext uri="{FF2B5EF4-FFF2-40B4-BE49-F238E27FC236}">
                <a16:creationId xmlns:a16="http://schemas.microsoft.com/office/drawing/2014/main" id="{377E702A-E99C-EF4F-9D64-4900614C65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Identity Matrix</a:t>
            </a:r>
          </a:p>
        </p:txBody>
      </p:sp>
      <p:sp>
        <p:nvSpPr>
          <p:cNvPr id="159747" name="Rectangle 3">
            <a:extLst>
              <a:ext uri="{FF2B5EF4-FFF2-40B4-BE49-F238E27FC236}">
                <a16:creationId xmlns:a16="http://schemas.microsoft.com/office/drawing/2014/main" id="{9B4E7E4F-CDCF-CA4F-9C89-DDCEA57F08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Monotype Sorts" pitchFamily="2" charset="2"/>
              <a:buChar char="u"/>
            </a:pPr>
            <a:r>
              <a:rPr lang="en-US" altLang="zh-TW">
                <a:ea typeface="新細明體" panose="02020500000000000000" pitchFamily="18" charset="-120"/>
              </a:rPr>
              <a:t>An identity matrix is a diagonal matrix where the diagonal elements all equal one.</a:t>
            </a:r>
          </a:p>
          <a:p>
            <a:pPr>
              <a:buFont typeface="Monotype Sorts" pitchFamily="2" charset="2"/>
              <a:buNone/>
            </a:pPr>
            <a:endParaRPr lang="en-US" altLang="zh-TW">
              <a:ea typeface="新細明體" panose="02020500000000000000" pitchFamily="18" charset="-120"/>
            </a:endParaRPr>
          </a:p>
          <a:p>
            <a:pPr>
              <a:buFont typeface="Monotype Sorts" pitchFamily="2" charset="2"/>
              <a:buNone/>
            </a:pPr>
            <a:r>
              <a:rPr lang="en-US" altLang="zh-TW" b="1">
                <a:ea typeface="新細明體" panose="02020500000000000000" pitchFamily="18" charset="-120"/>
              </a:rPr>
              <a:t>     I =</a:t>
            </a:r>
          </a:p>
          <a:p>
            <a:pPr>
              <a:buFont typeface="Monotype Sorts" pitchFamily="2" charset="2"/>
              <a:buNone/>
            </a:pPr>
            <a:endParaRPr lang="en-US" altLang="zh-TW" b="1">
              <a:ea typeface="新細明體" panose="02020500000000000000" pitchFamily="18" charset="-120"/>
            </a:endParaRPr>
          </a:p>
          <a:p>
            <a:pPr>
              <a:buFont typeface="Monotype Sorts" pitchFamily="2" charset="2"/>
              <a:buNone/>
            </a:pPr>
            <a:endParaRPr lang="en-US" altLang="zh-TW" b="1">
              <a:ea typeface="新細明體" panose="02020500000000000000" pitchFamily="18" charset="-120"/>
            </a:endParaRPr>
          </a:p>
          <a:p>
            <a:pPr>
              <a:buFont typeface="Monotype Sorts" pitchFamily="2" charset="2"/>
              <a:buNone/>
            </a:pPr>
            <a:r>
              <a:rPr lang="en-US" altLang="zh-TW">
                <a:ea typeface="新細明體" panose="02020500000000000000" pitchFamily="18" charset="-120"/>
              </a:rPr>
              <a:t>          </a:t>
            </a:r>
            <a:r>
              <a:rPr lang="en-US" altLang="zh-TW" b="1">
                <a:ea typeface="新細明體" panose="02020500000000000000" pitchFamily="18" charset="-120"/>
              </a:rPr>
              <a:t>A</a:t>
            </a:r>
            <a:r>
              <a:rPr lang="en-US" altLang="zh-TW">
                <a:ea typeface="新細明體" panose="02020500000000000000" pitchFamily="18" charset="-120"/>
              </a:rPr>
              <a:t> </a:t>
            </a:r>
            <a:r>
              <a:rPr lang="en-US" altLang="zh-TW" b="1">
                <a:ea typeface="新細明體" panose="02020500000000000000" pitchFamily="18" charset="-120"/>
                <a:sym typeface="Symbol" pitchFamily="2" charset="2"/>
              </a:rPr>
              <a:t> I = A</a:t>
            </a:r>
            <a:endParaRPr lang="en-US" altLang="zh-TW">
              <a:ea typeface="新細明體" panose="02020500000000000000" pitchFamily="18" charset="-120"/>
            </a:endParaRPr>
          </a:p>
        </p:txBody>
      </p:sp>
      <p:graphicFrame>
        <p:nvGraphicFramePr>
          <p:cNvPr id="159748" name="Object 4">
            <a:extLst>
              <a:ext uri="{FF2B5EF4-FFF2-40B4-BE49-F238E27FC236}">
                <a16:creationId xmlns:a16="http://schemas.microsoft.com/office/drawing/2014/main" id="{92FA892A-8B8B-1D4B-B1D0-12634D9957B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3600" y="2971800"/>
          <a:ext cx="18034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0777200" imgH="21069300" progId="Equation.3">
                  <p:embed/>
                </p:oleObj>
              </mc:Choice>
              <mc:Fallback>
                <p:oleObj name="Equation" r:id="rId3" imgW="20777200" imgH="21069300" progId="Equation.3">
                  <p:embed/>
                  <p:pic>
                    <p:nvPicPr>
                      <p:cNvPr id="159748" name="Object 4">
                        <a:extLst>
                          <a:ext uri="{FF2B5EF4-FFF2-40B4-BE49-F238E27FC236}">
                            <a16:creationId xmlns:a16="http://schemas.microsoft.com/office/drawing/2014/main" id="{92FA892A-8B8B-1D4B-B1D0-12634D9957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971800"/>
                        <a:ext cx="1803400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81063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>
            <a:extLst>
              <a:ext uri="{FF2B5EF4-FFF2-40B4-BE49-F238E27FC236}">
                <a16:creationId xmlns:a16="http://schemas.microsoft.com/office/drawing/2014/main" id="{E0B7AC69-2247-8246-B309-9C04855437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/>
              <a:t>Identity Matrices</a:t>
            </a:r>
          </a:p>
        </p:txBody>
      </p:sp>
      <p:sp>
        <p:nvSpPr>
          <p:cNvPr id="1029" name="Rectangle 3">
            <a:extLst>
              <a:ext uri="{FF2B5EF4-FFF2-40B4-BE49-F238E27FC236}">
                <a16:creationId xmlns:a16="http://schemas.microsoft.com/office/drawing/2014/main" id="{33D6282C-216E-A544-A71D-94CAEA49166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3813175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2 </a:t>
            </a:r>
            <a:r>
              <a:rPr lang="en-US" altLang="en-US" sz="2400">
                <a:sym typeface="Symbol" pitchFamily="2" charset="2"/>
              </a:rPr>
              <a:t></a:t>
            </a:r>
            <a:r>
              <a:rPr lang="en-US" altLang="en-US" sz="2400"/>
              <a:t> 2 identity matrix: </a:t>
            </a:r>
          </a:p>
        </p:txBody>
      </p:sp>
      <p:sp>
        <p:nvSpPr>
          <p:cNvPr id="1030" name="Rectangle 4">
            <a:extLst>
              <a:ext uri="{FF2B5EF4-FFF2-40B4-BE49-F238E27FC236}">
                <a16:creationId xmlns:a16="http://schemas.microsoft.com/office/drawing/2014/main" id="{807BDDCA-E539-D94C-889F-181BE1BD3CB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5025" y="1981200"/>
            <a:ext cx="3813175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3 </a:t>
            </a:r>
            <a:r>
              <a:rPr lang="en-US" altLang="en-US" sz="2400">
                <a:sym typeface="Symbol" pitchFamily="2" charset="2"/>
              </a:rPr>
              <a:t></a:t>
            </a:r>
            <a:r>
              <a:rPr lang="en-US" altLang="en-US" sz="2400"/>
              <a:t> 3 identity matrix </a:t>
            </a:r>
          </a:p>
        </p:txBody>
      </p:sp>
      <p:sp>
        <p:nvSpPr>
          <p:cNvPr id="1031" name="Rectangle 5">
            <a:extLst>
              <a:ext uri="{FF2B5EF4-FFF2-40B4-BE49-F238E27FC236}">
                <a16:creationId xmlns:a16="http://schemas.microsoft.com/office/drawing/2014/main" id="{8A82E3EC-9360-AD4C-B813-BB5113229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026" name="Object 6">
            <a:extLst>
              <a:ext uri="{FF2B5EF4-FFF2-40B4-BE49-F238E27FC236}">
                <a16:creationId xmlns:a16="http://schemas.microsoft.com/office/drawing/2014/main" id="{D3C06437-1B1D-2E4A-99FB-C41AF775760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71600" y="2667000"/>
          <a:ext cx="1447800" cy="141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820400" imgH="10528300" progId="Equation.DSMT4">
                  <p:embed/>
                </p:oleObj>
              </mc:Choice>
              <mc:Fallback>
                <p:oleObj name="Equation" r:id="rId2" imgW="10820400" imgH="10528300" progId="Equation.DSMT4">
                  <p:embed/>
                  <p:pic>
                    <p:nvPicPr>
                      <p:cNvPr id="1026" name="Object 6">
                        <a:extLst>
                          <a:ext uri="{FF2B5EF4-FFF2-40B4-BE49-F238E27FC236}">
                            <a16:creationId xmlns:a16="http://schemas.microsoft.com/office/drawing/2014/main" id="{D3C06437-1B1D-2E4A-99FB-C41AF775760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2667000"/>
                        <a:ext cx="1447800" cy="1419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" name="Rectangle 7">
            <a:extLst>
              <a:ext uri="{FF2B5EF4-FFF2-40B4-BE49-F238E27FC236}">
                <a16:creationId xmlns:a16="http://schemas.microsoft.com/office/drawing/2014/main" id="{CF8D1711-3E30-5047-B77B-BFB2BD56F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027" name="Object 8">
            <a:extLst>
              <a:ext uri="{FF2B5EF4-FFF2-40B4-BE49-F238E27FC236}">
                <a16:creationId xmlns:a16="http://schemas.microsoft.com/office/drawing/2014/main" id="{BE65333D-AFD0-2744-9F68-3FD8267D728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10200" y="2590800"/>
          <a:ext cx="212090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798800" imgH="16383000" progId="Equation.DSMT4">
                  <p:embed/>
                </p:oleObj>
              </mc:Choice>
              <mc:Fallback>
                <p:oleObj name="Equation" r:id="rId4" imgW="15798800" imgH="16383000" progId="Equation.DSMT4">
                  <p:embed/>
                  <p:pic>
                    <p:nvPicPr>
                      <p:cNvPr id="1027" name="Object 8">
                        <a:extLst>
                          <a:ext uri="{FF2B5EF4-FFF2-40B4-BE49-F238E27FC236}">
                            <a16:creationId xmlns:a16="http://schemas.microsoft.com/office/drawing/2014/main" id="{BE65333D-AFD0-2744-9F68-3FD8267D728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2590800"/>
                        <a:ext cx="2120900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4501139"/>
      </p:ext>
    </p:extLst>
  </p:cSld>
  <p:clrMapOvr>
    <a:masterClrMapping/>
  </p:clrMapOvr>
  <p:transition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98EF3A-2B9B-1343-9A33-F63D5EFF6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"/>
            <a:ext cx="9144000" cy="6629400"/>
          </a:xfrm>
          <a:prstGeom prst="rect">
            <a:avLst/>
          </a:prstGeom>
        </p:spPr>
      </p:pic>
      <p:grpSp>
        <p:nvGrpSpPr>
          <p:cNvPr id="12296" name="Group 8">
            <a:extLst>
              <a:ext uri="{FF2B5EF4-FFF2-40B4-BE49-F238E27FC236}">
                <a16:creationId xmlns:a16="http://schemas.microsoft.com/office/drawing/2014/main" id="{56A98A30-28DE-6242-B8E7-AF4F3F8CF8BC}"/>
              </a:ext>
            </a:extLst>
          </p:cNvPr>
          <p:cNvGrpSpPr>
            <a:grpSpLocks/>
          </p:cNvGrpSpPr>
          <p:nvPr/>
        </p:nvGrpSpPr>
        <p:grpSpPr bwMode="auto">
          <a:xfrm>
            <a:off x="381000" y="4343400"/>
            <a:ext cx="8534400" cy="1981200"/>
            <a:chOff x="192" y="2016"/>
            <a:chExt cx="5376" cy="1248"/>
          </a:xfrm>
        </p:grpSpPr>
        <p:sp>
          <p:nvSpPr>
            <p:cNvPr id="6155" name="Oval 6">
              <a:extLst>
                <a:ext uri="{FF2B5EF4-FFF2-40B4-BE49-F238E27FC236}">
                  <a16:creationId xmlns:a16="http://schemas.microsoft.com/office/drawing/2014/main" id="{32F061BF-58F4-D844-ACEC-520E97D2A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" y="2016"/>
              <a:ext cx="5328" cy="1248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rgbClr val="8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/>
            </a:p>
          </p:txBody>
        </p:sp>
        <p:sp>
          <p:nvSpPr>
            <p:cNvPr id="6156" name="WordArt 4">
              <a:extLst>
                <a:ext uri="{FF2B5EF4-FFF2-40B4-BE49-F238E27FC236}">
                  <a16:creationId xmlns:a16="http://schemas.microsoft.com/office/drawing/2014/main" id="{C3651872-523C-3B4C-A413-E267CC59F189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1488" y="2208"/>
              <a:ext cx="2394" cy="4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9900CC"/>
                      </a:gs>
                      <a:gs pos="50000">
                        <a:srgbClr val="47005E"/>
                      </a:gs>
                      <a:gs pos="100000">
                        <a:srgbClr val="9900CC"/>
                      </a:gs>
                    </a:gsLst>
                    <a:lin ang="18900000" scaled="1"/>
                  </a:gradFill>
                  <a:latin typeface="Arial Black" panose="020B0604020202020204" pitchFamily="34" charset="0"/>
                  <a:cs typeface="Arial Black" panose="020B0604020202020204" pitchFamily="34" charset="0"/>
                </a:rPr>
                <a:t>identity matrix</a:t>
              </a:r>
            </a:p>
          </p:txBody>
        </p:sp>
        <p:sp>
          <p:nvSpPr>
            <p:cNvPr id="6157" name="Text Box 5">
              <a:extLst>
                <a:ext uri="{FF2B5EF4-FFF2-40B4-BE49-F238E27FC236}">
                  <a16:creationId xmlns:a16="http://schemas.microsoft.com/office/drawing/2014/main" id="{DB261840-7A30-AC4D-9EF6-CD2671204C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" y="2592"/>
              <a:ext cx="5328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solidFill>
                    <a:srgbClr val="990099"/>
                  </a:solidFill>
                  <a:latin typeface="Arial Black" panose="020B0604020202020204" pitchFamily="34" charset="0"/>
                </a:rPr>
                <a:t>an </a:t>
              </a:r>
              <a:r>
                <a:rPr lang="en-US" altLang="en-US" sz="2400" i="1">
                  <a:solidFill>
                    <a:srgbClr val="990099"/>
                  </a:solidFill>
                  <a:latin typeface="Arial Black" panose="020B0604020202020204" pitchFamily="34" charset="0"/>
                </a:rPr>
                <a:t>n</a:t>
              </a:r>
              <a:r>
                <a:rPr lang="en-US" altLang="en-US" sz="2400">
                  <a:solidFill>
                    <a:srgbClr val="990099"/>
                  </a:solidFill>
                  <a:latin typeface="Arial Black" panose="020B0604020202020204" pitchFamily="34" charset="0"/>
                </a:rPr>
                <a:t> </a:t>
              </a:r>
              <a:r>
                <a:rPr lang="en-US" altLang="en-US" sz="2400">
                  <a:solidFill>
                    <a:srgbClr val="990099"/>
                  </a:solidFill>
                  <a:latin typeface="Arial Black" panose="020B0604020202020204" pitchFamily="34" charset="0"/>
                  <a:sym typeface="Symbol" pitchFamily="2" charset="2"/>
                </a:rPr>
                <a:t></a:t>
              </a:r>
              <a:r>
                <a:rPr lang="en-US" altLang="en-US" sz="2400">
                  <a:solidFill>
                    <a:srgbClr val="990099"/>
                  </a:solidFill>
                  <a:latin typeface="Arial Black" panose="020B0604020202020204" pitchFamily="34" charset="0"/>
                  <a:sym typeface="WP MathA" pitchFamily="2" charset="2"/>
                </a:rPr>
                <a:t> </a:t>
              </a:r>
              <a:r>
                <a:rPr lang="en-US" altLang="en-US" sz="2400" i="1">
                  <a:solidFill>
                    <a:srgbClr val="990099"/>
                  </a:solidFill>
                  <a:latin typeface="Arial Black" panose="020B0604020202020204" pitchFamily="34" charset="0"/>
                  <a:sym typeface="WP MathA" pitchFamily="2" charset="2"/>
                </a:rPr>
                <a:t>n</a:t>
              </a:r>
              <a:r>
                <a:rPr lang="en-US" altLang="en-US" sz="2400">
                  <a:solidFill>
                    <a:srgbClr val="990099"/>
                  </a:solidFill>
                  <a:latin typeface="Arial Black" panose="020B0604020202020204" pitchFamily="34" charset="0"/>
                  <a:sym typeface="WP MathA" pitchFamily="2" charset="2"/>
                </a:rPr>
                <a:t> matrix with ones on the main diagonal and zeros elsewhere</a:t>
              </a:r>
              <a:endParaRPr lang="en-US" altLang="en-US" sz="2400">
                <a:solidFill>
                  <a:srgbClr val="990099"/>
                </a:solidFill>
                <a:latin typeface="Arial Black" panose="020B0604020202020204" pitchFamily="34" charset="0"/>
              </a:endParaRPr>
            </a:p>
          </p:txBody>
        </p:sp>
      </p:grpSp>
      <p:graphicFrame>
        <p:nvGraphicFramePr>
          <p:cNvPr id="12295" name="Object 7">
            <a:extLst>
              <a:ext uri="{FF2B5EF4-FFF2-40B4-BE49-F238E27FC236}">
                <a16:creationId xmlns:a16="http://schemas.microsoft.com/office/drawing/2014/main" id="{E2263A32-87A2-754C-AE7E-3445821271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9800" y="838200"/>
          <a:ext cx="3810000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237700" imgH="16383000" progId="Equation.3">
                  <p:embed/>
                </p:oleObj>
              </mc:Choice>
              <mc:Fallback>
                <p:oleObj name="Equation" r:id="rId3" imgW="22237700" imgH="16383000" progId="Equation.3">
                  <p:embed/>
                  <p:pic>
                    <p:nvPicPr>
                      <p:cNvPr id="12295" name="Object 7">
                        <a:extLst>
                          <a:ext uri="{FF2B5EF4-FFF2-40B4-BE49-F238E27FC236}">
                            <a16:creationId xmlns:a16="http://schemas.microsoft.com/office/drawing/2014/main" id="{E2263A32-87A2-754C-AE7E-3445821271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838200"/>
                        <a:ext cx="3810000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7" name="Text Box 9">
            <a:extLst>
              <a:ext uri="{FF2B5EF4-FFF2-40B4-BE49-F238E27FC236}">
                <a16:creationId xmlns:a16="http://schemas.microsoft.com/office/drawing/2014/main" id="{75ED65E5-9BEC-4546-9E81-07696DFA6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533400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>
                <a:solidFill>
                  <a:srgbClr val="990099"/>
                </a:solidFill>
              </a:rPr>
              <a:t>What is </a:t>
            </a:r>
            <a:r>
              <a:rPr lang="en-US" altLang="en-US" i="1">
                <a:solidFill>
                  <a:srgbClr val="990099"/>
                </a:solidFill>
              </a:rPr>
              <a:t>AI</a:t>
            </a:r>
            <a:r>
              <a:rPr lang="en-US" altLang="en-US">
                <a:solidFill>
                  <a:srgbClr val="990099"/>
                </a:solidFill>
              </a:rPr>
              <a:t>?</a:t>
            </a:r>
          </a:p>
        </p:txBody>
      </p:sp>
      <p:sp>
        <p:nvSpPr>
          <p:cNvPr id="12298" name="Text Box 10">
            <a:extLst>
              <a:ext uri="{FF2B5EF4-FFF2-40B4-BE49-F238E27FC236}">
                <a16:creationId xmlns:a16="http://schemas.microsoft.com/office/drawing/2014/main" id="{3E5AB752-B121-EA49-8378-AACFDB43E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362200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dirty="0">
                <a:solidFill>
                  <a:srgbClr val="990099"/>
                </a:solidFill>
              </a:rPr>
              <a:t>What is </a:t>
            </a:r>
            <a:r>
              <a:rPr lang="en-US" altLang="en-US" i="1" dirty="0">
                <a:solidFill>
                  <a:srgbClr val="990099"/>
                </a:solidFill>
              </a:rPr>
              <a:t>IA</a:t>
            </a:r>
            <a:r>
              <a:rPr lang="en-US" altLang="en-US" dirty="0">
                <a:solidFill>
                  <a:srgbClr val="990099"/>
                </a:solidFill>
              </a:rPr>
              <a:t>?</a:t>
            </a:r>
          </a:p>
        </p:txBody>
      </p:sp>
      <p:graphicFrame>
        <p:nvGraphicFramePr>
          <p:cNvPr id="12299" name="Object 11">
            <a:extLst>
              <a:ext uri="{FF2B5EF4-FFF2-40B4-BE49-F238E27FC236}">
                <a16:creationId xmlns:a16="http://schemas.microsoft.com/office/drawing/2014/main" id="{C9EBAEAB-37BF-5A44-9529-FE3AC4969DB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3048000"/>
          <a:ext cx="2209800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4282400" imgH="16383000" progId="Equation.3">
                  <p:embed/>
                </p:oleObj>
              </mc:Choice>
              <mc:Fallback>
                <p:oleObj name="Equation" r:id="rId5" imgW="24282400" imgH="16383000" progId="Equation.3">
                  <p:embed/>
                  <p:pic>
                    <p:nvPicPr>
                      <p:cNvPr id="12299" name="Object 11">
                        <a:extLst>
                          <a:ext uri="{FF2B5EF4-FFF2-40B4-BE49-F238E27FC236}">
                            <a16:creationId xmlns:a16="http://schemas.microsoft.com/office/drawing/2014/main" id="{C9EBAEAB-37BF-5A44-9529-FE3AC4969DB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048000"/>
                        <a:ext cx="2209800" cy="149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0" name="Object 12">
            <a:extLst>
              <a:ext uri="{FF2B5EF4-FFF2-40B4-BE49-F238E27FC236}">
                <a16:creationId xmlns:a16="http://schemas.microsoft.com/office/drawing/2014/main" id="{1621B249-CC3C-D04F-BC1D-40028E2FC56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7000" y="2590800"/>
          <a:ext cx="2667000" cy="196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237700" imgH="16383000" progId="Equation.3">
                  <p:embed/>
                </p:oleObj>
              </mc:Choice>
              <mc:Fallback>
                <p:oleObj name="Equation" r:id="rId3" imgW="22237700" imgH="16383000" progId="Equation.3">
                  <p:embed/>
                  <p:pic>
                    <p:nvPicPr>
                      <p:cNvPr id="12300" name="Object 12">
                        <a:extLst>
                          <a:ext uri="{FF2B5EF4-FFF2-40B4-BE49-F238E27FC236}">
                            <a16:creationId xmlns:a16="http://schemas.microsoft.com/office/drawing/2014/main" id="{1621B249-CC3C-D04F-BC1D-40028E2FC56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2590800"/>
                        <a:ext cx="2667000" cy="196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2" name="Object 14">
            <a:extLst>
              <a:ext uri="{FF2B5EF4-FFF2-40B4-BE49-F238E27FC236}">
                <a16:creationId xmlns:a16="http://schemas.microsoft.com/office/drawing/2014/main" id="{435B7A07-66B3-9044-BFD0-B1C56AA7852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05200" y="228600"/>
          <a:ext cx="2209800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4282400" imgH="16383000" progId="Equation.3">
                  <p:embed/>
                </p:oleObj>
              </mc:Choice>
              <mc:Fallback>
                <p:oleObj name="Equation" r:id="rId7" imgW="24282400" imgH="16383000" progId="Equation.3">
                  <p:embed/>
                  <p:pic>
                    <p:nvPicPr>
                      <p:cNvPr id="12302" name="Object 14">
                        <a:extLst>
                          <a:ext uri="{FF2B5EF4-FFF2-40B4-BE49-F238E27FC236}">
                            <a16:creationId xmlns:a16="http://schemas.microsoft.com/office/drawing/2014/main" id="{435B7A07-66B3-9044-BFD0-B1C56AA785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228600"/>
                        <a:ext cx="2209800" cy="149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3" name="Object 15">
            <a:extLst>
              <a:ext uri="{FF2B5EF4-FFF2-40B4-BE49-F238E27FC236}">
                <a16:creationId xmlns:a16="http://schemas.microsoft.com/office/drawing/2014/main" id="{8D9EB478-75B7-5E48-ABF9-22AC7FEFCA4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0" y="2057400"/>
          <a:ext cx="2209800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4282400" imgH="16383000" progId="Equation.3">
                  <p:embed/>
                </p:oleObj>
              </mc:Choice>
              <mc:Fallback>
                <p:oleObj name="Equation" r:id="rId9" imgW="24282400" imgH="16383000" progId="Equation.3">
                  <p:embed/>
                  <p:pic>
                    <p:nvPicPr>
                      <p:cNvPr id="12303" name="Object 15">
                        <a:extLst>
                          <a:ext uri="{FF2B5EF4-FFF2-40B4-BE49-F238E27FC236}">
                            <a16:creationId xmlns:a16="http://schemas.microsoft.com/office/drawing/2014/main" id="{8D9EB478-75B7-5E48-ABF9-22AC7FEFCA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057400"/>
                        <a:ext cx="2209800" cy="149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4" name="Text Box 16">
            <a:extLst>
              <a:ext uri="{FF2B5EF4-FFF2-40B4-BE49-F238E27FC236}">
                <a16:creationId xmlns:a16="http://schemas.microsoft.com/office/drawing/2014/main" id="{365F70C2-54D1-6A4B-9ECB-A013A26A7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304800"/>
            <a:ext cx="2895600" cy="1552575"/>
          </a:xfrm>
          <a:prstGeom prst="rect">
            <a:avLst/>
          </a:prstGeom>
          <a:solidFill>
            <a:srgbClr val="99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Multiplying a matrix by the identity gives the matrix back again.</a:t>
            </a:r>
          </a:p>
        </p:txBody>
      </p:sp>
    </p:spTree>
    <p:extLst>
      <p:ext uri="{BB962C8B-B14F-4D97-AF65-F5344CB8AC3E}">
        <p14:creationId xmlns:p14="http://schemas.microsoft.com/office/powerpoint/2010/main" val="242584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utoUpdateAnimBg="0"/>
      <p:bldP spid="12298" grpId="0" autoUpdateAnimBg="0"/>
      <p:bldP spid="1230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22" name="Rectangle 2">
            <a:extLst>
              <a:ext uri="{FF2B5EF4-FFF2-40B4-BE49-F238E27FC236}">
                <a16:creationId xmlns:a16="http://schemas.microsoft.com/office/drawing/2014/main" id="{B139473B-F87C-1645-9C09-7857332B8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E.g. 1—Identity Matrices</a:t>
            </a:r>
          </a:p>
        </p:txBody>
      </p:sp>
      <p:sp>
        <p:nvSpPr>
          <p:cNvPr id="1208323" name="Rectangle 3">
            <a:extLst>
              <a:ext uri="{FF2B5EF4-FFF2-40B4-BE49-F238E27FC236}">
                <a16:creationId xmlns:a16="http://schemas.microsoft.com/office/drawing/2014/main" id="{CA29A4C0-4155-1244-B504-60115B584D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8112" y="1852832"/>
            <a:ext cx="8867776" cy="4495800"/>
          </a:xfrm>
        </p:spPr>
        <p:txBody>
          <a:bodyPr/>
          <a:lstStyle/>
          <a:p>
            <a:r>
              <a:rPr lang="en-US" altLang="en-US"/>
              <a:t> </a:t>
            </a:r>
          </a:p>
        </p:txBody>
      </p:sp>
      <p:graphicFrame>
        <p:nvGraphicFramePr>
          <p:cNvPr id="1208324" name="Object 4">
            <a:extLst>
              <a:ext uri="{FF2B5EF4-FFF2-40B4-BE49-F238E27FC236}">
                <a16:creationId xmlns:a16="http://schemas.microsoft.com/office/drawing/2014/main" id="{F2BBC410-B4E5-2647-B05F-8119A7A5FB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054567"/>
              </p:ext>
            </p:extLst>
          </p:nvPr>
        </p:nvGraphicFramePr>
        <p:xfrm>
          <a:off x="1019175" y="4110037"/>
          <a:ext cx="7477125" cy="221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5295800" imgH="16383000" progId="Equation.DSMT4">
                  <p:embed/>
                </p:oleObj>
              </mc:Choice>
              <mc:Fallback>
                <p:oleObj name="Equation" r:id="rId4" imgW="55295800" imgH="16383000" progId="Equation.DSMT4">
                  <p:embed/>
                  <p:pic>
                    <p:nvPicPr>
                      <p:cNvPr id="1208324" name="Object 4">
                        <a:extLst>
                          <a:ext uri="{FF2B5EF4-FFF2-40B4-BE49-F238E27FC236}">
                            <a16:creationId xmlns:a16="http://schemas.microsoft.com/office/drawing/2014/main" id="{F2BBC410-B4E5-2647-B05F-8119A7A5FB0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4110037"/>
                        <a:ext cx="7477125" cy="221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25" name="Object 5">
            <a:extLst>
              <a:ext uri="{FF2B5EF4-FFF2-40B4-BE49-F238E27FC236}">
                <a16:creationId xmlns:a16="http://schemas.microsoft.com/office/drawing/2014/main" id="{074FD75E-878A-B645-861C-B07027E1C8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8290347"/>
              </p:ext>
            </p:extLst>
          </p:nvPr>
        </p:nvGraphicFramePr>
        <p:xfrm>
          <a:off x="1183481" y="2129082"/>
          <a:ext cx="6805613" cy="1449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9441100" imgH="10528300" progId="Equation.DSMT4">
                  <p:embed/>
                </p:oleObj>
              </mc:Choice>
              <mc:Fallback>
                <p:oleObj name="Equation" r:id="rId6" imgW="49441100" imgH="10528300" progId="Equation.DSMT4">
                  <p:embed/>
                  <p:pic>
                    <p:nvPicPr>
                      <p:cNvPr id="1208325" name="Object 5">
                        <a:extLst>
                          <a:ext uri="{FF2B5EF4-FFF2-40B4-BE49-F238E27FC236}">
                            <a16:creationId xmlns:a16="http://schemas.microsoft.com/office/drawing/2014/main" id="{074FD75E-878A-B645-861C-B07027E1C8F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3481" y="2129082"/>
                        <a:ext cx="6805613" cy="1449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326" name="Rectangle 6">
            <a:extLst>
              <a:ext uri="{FF2B5EF4-FFF2-40B4-BE49-F238E27FC236}">
                <a16:creationId xmlns:a16="http://schemas.microsoft.com/office/drawing/2014/main" id="{C452D53F-950B-6D47-8D27-92ACF1BCB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1905000"/>
            <a:ext cx="8153400" cy="1981200"/>
          </a:xfrm>
          <a:prstGeom prst="rect">
            <a:avLst/>
          </a:prstGeom>
          <a:noFill/>
          <a:ln w="22225" algn="ctr">
            <a:solidFill>
              <a:srgbClr val="CD963D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327" name="Rectangle 7">
            <a:extLst>
              <a:ext uri="{FF2B5EF4-FFF2-40B4-BE49-F238E27FC236}">
                <a16:creationId xmlns:a16="http://schemas.microsoft.com/office/drawing/2014/main" id="{626EB6D1-0503-EF47-840F-8FB8FC81A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038" y="3771900"/>
            <a:ext cx="8153400" cy="2590800"/>
          </a:xfrm>
          <a:prstGeom prst="rect">
            <a:avLst/>
          </a:prstGeom>
          <a:noFill/>
          <a:ln w="22225" algn="ctr">
            <a:solidFill>
              <a:srgbClr val="CD963D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7">
            <a:extLst>
              <a:ext uri="{FF2B5EF4-FFF2-40B4-BE49-F238E27FC236}">
                <a16:creationId xmlns:a16="http://schemas.microsoft.com/office/drawing/2014/main" id="{3EA32852-A269-2B46-81F0-38B310229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4033836"/>
            <a:ext cx="2438400" cy="2214563"/>
          </a:xfrm>
          <a:prstGeom prst="ellips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7">
            <a:extLst>
              <a:ext uri="{FF2B5EF4-FFF2-40B4-BE49-F238E27FC236}">
                <a16:creationId xmlns:a16="http://schemas.microsoft.com/office/drawing/2014/main" id="{2C6907A9-4E4B-5B4E-8FE6-84065C13C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906" y="1976436"/>
            <a:ext cx="1588294" cy="1602033"/>
          </a:xfrm>
          <a:prstGeom prst="ellips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5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>
            <a:extLst>
              <a:ext uri="{FF2B5EF4-FFF2-40B4-BE49-F238E27FC236}">
                <a16:creationId xmlns:a16="http://schemas.microsoft.com/office/drawing/2014/main" id="{65892768-860D-7E40-AB61-64F8534D2B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b="1"/>
              <a:t>Identity Matrix Multiplication</a:t>
            </a:r>
            <a:r>
              <a:rPr lang="en-US" altLang="en-US"/>
              <a:t> </a:t>
            </a:r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25ACC61C-B041-6249-A1A9-CBAF19E3A6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001000" cy="4114800"/>
          </a:xfrm>
        </p:spPr>
        <p:txBody>
          <a:bodyPr/>
          <a:lstStyle/>
          <a:p>
            <a:pPr eaLnBrk="1" hangingPunct="1"/>
            <a:r>
              <a:rPr lang="en-US" altLang="en-US" i="1" dirty="0"/>
              <a:t>MI = M</a:t>
            </a:r>
            <a:r>
              <a:rPr lang="en-US" altLang="en-US" dirty="0"/>
              <a:t> (Verify the multiplication)</a:t>
            </a:r>
          </a:p>
          <a:p>
            <a:pPr eaLnBrk="1" hangingPunct="1"/>
            <a:r>
              <a:rPr lang="en-US" altLang="en-US" dirty="0"/>
              <a:t>We can also show that </a:t>
            </a:r>
            <a:r>
              <a:rPr lang="en-US" altLang="en-US" i="1" dirty="0"/>
              <a:t>IM = M</a:t>
            </a:r>
            <a:r>
              <a:rPr lang="en-US" altLang="en-US" dirty="0"/>
              <a:t> and in general </a:t>
            </a:r>
            <a:r>
              <a:rPr lang="en-US" altLang="en-US" i="1" dirty="0"/>
              <a:t>MI = IM = M</a:t>
            </a:r>
            <a:r>
              <a:rPr lang="en-US" altLang="en-US" dirty="0"/>
              <a:t> for all square matrices </a:t>
            </a:r>
            <a:r>
              <a:rPr lang="en-US" altLang="en-US" i="1" dirty="0"/>
              <a:t>M</a:t>
            </a:r>
            <a:r>
              <a:rPr lang="en-US" altLang="en-US" dirty="0"/>
              <a:t>. </a:t>
            </a:r>
          </a:p>
        </p:txBody>
      </p:sp>
      <p:sp>
        <p:nvSpPr>
          <p:cNvPr id="2053" name="Rectangle 4">
            <a:extLst>
              <a:ext uri="{FF2B5EF4-FFF2-40B4-BE49-F238E27FC236}">
                <a16:creationId xmlns:a16="http://schemas.microsoft.com/office/drawing/2014/main" id="{1DAA407E-AA56-4C41-BC38-BC4D5961A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050" name="Object 5">
            <a:extLst>
              <a:ext uri="{FF2B5EF4-FFF2-40B4-BE49-F238E27FC236}">
                <a16:creationId xmlns:a16="http://schemas.microsoft.com/office/drawing/2014/main" id="{DFA5A4DD-CCBB-F148-A3B4-99C3DC02288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9600" y="3505200"/>
          <a:ext cx="7772400" cy="230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5239900" imgH="16383000" progId="Equation.DSMT4">
                  <p:embed/>
                </p:oleObj>
              </mc:Choice>
              <mc:Fallback>
                <p:oleObj name="Equation" r:id="rId2" imgW="65239900" imgH="16383000" progId="Equation.DSMT4">
                  <p:embed/>
                  <p:pic>
                    <p:nvPicPr>
                      <p:cNvPr id="2050" name="Object 5">
                        <a:extLst>
                          <a:ext uri="{FF2B5EF4-FFF2-40B4-BE49-F238E27FC236}">
                            <a16:creationId xmlns:a16="http://schemas.microsoft.com/office/drawing/2014/main" id="{DFA5A4DD-CCBB-F148-A3B4-99C3DC02288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505200"/>
                        <a:ext cx="7772400" cy="2303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3950602"/>
      </p:ext>
    </p:extLst>
  </p:cSld>
  <p:clrMapOvr>
    <a:masterClrMapping/>
  </p:clrMapOvr>
  <p:transition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7553F2BB-B181-A748-B6EB-54F18BDB2FF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30475" y="0"/>
            <a:ext cx="4389438" cy="1685925"/>
          </a:xfrm>
        </p:spPr>
        <p:txBody>
          <a:bodyPr anchor="ctr"/>
          <a:lstStyle/>
          <a:p>
            <a:r>
              <a:rPr lang="en-US" altLang="zh-CN" sz="4400">
                <a:ea typeface="宋体" panose="02010600030101010101" pitchFamily="2" charset="-122"/>
              </a:rPr>
              <a:t>Matrix Inversion</a:t>
            </a:r>
            <a:br>
              <a:rPr lang="en-US" altLang="zh-CN" sz="4400">
                <a:ea typeface="宋体" panose="02010600030101010101" pitchFamily="2" charset="-122"/>
              </a:rPr>
            </a:br>
            <a:endParaRPr lang="en-US" altLang="zh-CN" sz="4400">
              <a:ea typeface="宋体" panose="02010600030101010101" pitchFamily="2" charset="-122"/>
            </a:endParaRPr>
          </a:p>
        </p:txBody>
      </p:sp>
      <p:pic>
        <p:nvPicPr>
          <p:cNvPr id="36868" name="Picture 4">
            <a:extLst>
              <a:ext uri="{FF2B5EF4-FFF2-40B4-BE49-F238E27FC236}">
                <a16:creationId xmlns:a16="http://schemas.microsoft.com/office/drawing/2014/main" id="{4215D57A-2F4C-024D-844E-E2A839FDF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874713"/>
            <a:ext cx="4089400" cy="565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9" name="Picture 5">
            <a:extLst>
              <a:ext uri="{FF2B5EF4-FFF2-40B4-BE49-F238E27FC236}">
                <a16:creationId xmlns:a16="http://schemas.microsoft.com/office/drawing/2014/main" id="{B2094AC3-063A-8A46-B0DF-FEE64DC35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3" y="852488"/>
            <a:ext cx="4089400" cy="565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2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370" name="Rectangle 2">
            <a:extLst>
              <a:ext uri="{FF2B5EF4-FFF2-40B4-BE49-F238E27FC236}">
                <a16:creationId xmlns:a16="http://schemas.microsoft.com/office/drawing/2014/main" id="{9FB95979-CB4B-3342-A31C-AD8D86BE27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7409" y="90487"/>
            <a:ext cx="7772400" cy="1143000"/>
          </a:xfrm>
        </p:spPr>
        <p:txBody>
          <a:bodyPr/>
          <a:lstStyle/>
          <a:p>
            <a:r>
              <a:rPr lang="en-US" altLang="en-US"/>
              <a:t>Inverse of a Matrix—Definition</a:t>
            </a:r>
          </a:p>
        </p:txBody>
      </p:sp>
      <p:sp>
        <p:nvSpPr>
          <p:cNvPr id="1210371" name="Rectangle 3">
            <a:extLst>
              <a:ext uri="{FF2B5EF4-FFF2-40B4-BE49-F238E27FC236}">
                <a16:creationId xmlns:a16="http://schemas.microsoft.com/office/drawing/2014/main" id="{23FDE164-FCAB-2243-9AD3-1FBF72527E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800" y="1447800"/>
            <a:ext cx="8788400" cy="4862513"/>
          </a:xfrm>
        </p:spPr>
        <p:txBody>
          <a:bodyPr/>
          <a:lstStyle/>
          <a:p>
            <a:r>
              <a:rPr lang="en-US" altLang="en-US"/>
              <a:t>Let </a:t>
            </a:r>
            <a:r>
              <a:rPr lang="en-US" altLang="en-US" i="1"/>
              <a:t>A </a:t>
            </a:r>
            <a:r>
              <a:rPr lang="en-US" altLang="en-US"/>
              <a:t>be a square </a:t>
            </a:r>
            <a:r>
              <a:rPr lang="en-US" altLang="en-US" i="1"/>
              <a:t>n </a:t>
            </a:r>
            <a:r>
              <a:rPr lang="en-US" altLang="en-US"/>
              <a:t>x </a:t>
            </a:r>
            <a:r>
              <a:rPr lang="en-US" altLang="en-US" i="1"/>
              <a:t>n </a:t>
            </a:r>
            <a:r>
              <a:rPr lang="en-US" altLang="en-US"/>
              <a:t>matrix.</a:t>
            </a:r>
          </a:p>
          <a:p>
            <a:endParaRPr lang="en-US" altLang="en-US"/>
          </a:p>
          <a:p>
            <a:r>
              <a:rPr lang="en-US" altLang="en-US"/>
              <a:t>If there exists an </a:t>
            </a:r>
            <a:r>
              <a:rPr lang="en-US" altLang="en-US" i="1"/>
              <a:t>n </a:t>
            </a:r>
            <a:r>
              <a:rPr lang="en-US" altLang="en-US"/>
              <a:t>x </a:t>
            </a:r>
            <a:r>
              <a:rPr lang="en-US" altLang="en-US" i="1"/>
              <a:t>n </a:t>
            </a:r>
            <a:r>
              <a:rPr lang="en-US" altLang="en-US"/>
              <a:t>matrix </a:t>
            </a:r>
            <a:r>
              <a:rPr lang="en-US" altLang="en-US" i="1"/>
              <a:t>A</a:t>
            </a:r>
            <a:r>
              <a:rPr lang="en-US" altLang="en-US" i="1" baseline="30000"/>
              <a:t>–</a:t>
            </a:r>
            <a:r>
              <a:rPr lang="en-US" altLang="en-US" baseline="30000"/>
              <a:t>1</a:t>
            </a:r>
            <a:r>
              <a:rPr lang="en-US" altLang="en-US"/>
              <a:t> with </a:t>
            </a:r>
            <a:br>
              <a:rPr lang="en-US" altLang="en-US"/>
            </a:br>
            <a:r>
              <a:rPr lang="en-US" altLang="en-US"/>
              <a:t>the property that</a:t>
            </a:r>
            <a:br>
              <a:rPr lang="en-US" altLang="en-US"/>
            </a:br>
            <a:r>
              <a:rPr lang="en-US" altLang="en-US"/>
              <a:t>				</a:t>
            </a:r>
            <a:r>
              <a:rPr lang="en-US" altLang="en-US" i="1"/>
              <a:t>AA</a:t>
            </a:r>
            <a:r>
              <a:rPr lang="en-US" altLang="en-US" i="1" baseline="30000"/>
              <a:t>–</a:t>
            </a:r>
            <a:r>
              <a:rPr lang="en-US" altLang="en-US" baseline="30000"/>
              <a:t>1</a:t>
            </a:r>
            <a:r>
              <a:rPr lang="en-US" altLang="en-US"/>
              <a:t> = </a:t>
            </a:r>
            <a:r>
              <a:rPr lang="en-US" altLang="en-US" i="1"/>
              <a:t>A</a:t>
            </a:r>
            <a:r>
              <a:rPr lang="en-US" altLang="en-US" i="1" baseline="30000"/>
              <a:t>–</a:t>
            </a:r>
            <a:r>
              <a:rPr lang="en-US" altLang="en-US" baseline="30000"/>
              <a:t>1</a:t>
            </a:r>
            <a:r>
              <a:rPr lang="en-US" altLang="en-US" i="1"/>
              <a:t>A =</a:t>
            </a:r>
            <a:r>
              <a:rPr lang="en-US" altLang="en-US"/>
              <a:t> </a:t>
            </a:r>
            <a:r>
              <a:rPr lang="en-US" altLang="en-US" i="1">
                <a:latin typeface="Times New Roman" panose="02020603050405020304" pitchFamily="18" charset="0"/>
              </a:rPr>
              <a:t>I</a:t>
            </a:r>
            <a:r>
              <a:rPr lang="en-US" altLang="en-US" i="1" baseline="-25000"/>
              <a:t>n</a:t>
            </a:r>
            <a:br>
              <a:rPr lang="en-US" altLang="en-US" i="1" baseline="-25000"/>
            </a:br>
            <a:br>
              <a:rPr lang="en-US" altLang="en-US" i="1" baseline="-25000"/>
            </a:br>
            <a:r>
              <a:rPr lang="en-US" altLang="en-US"/>
              <a:t>then we say that </a:t>
            </a:r>
            <a:r>
              <a:rPr lang="en-US" altLang="en-US" i="1"/>
              <a:t>A</a:t>
            </a:r>
            <a:r>
              <a:rPr lang="en-US" altLang="en-US" i="1" baseline="30000"/>
              <a:t>–</a:t>
            </a:r>
            <a:r>
              <a:rPr lang="en-US" altLang="en-US" baseline="30000"/>
              <a:t>1</a:t>
            </a:r>
            <a:r>
              <a:rPr lang="en-US" altLang="en-US"/>
              <a:t> is the inverse</a:t>
            </a:r>
            <a:r>
              <a:rPr lang="en-US" altLang="en-US" b="1"/>
              <a:t> </a:t>
            </a:r>
            <a:r>
              <a:rPr lang="en-US" altLang="en-US"/>
              <a:t>of </a:t>
            </a:r>
            <a:r>
              <a:rPr lang="en-US" altLang="en-US" i="1"/>
              <a:t>A</a:t>
            </a:r>
            <a:r>
              <a:rPr lang="en-US" altLang="en-US"/>
              <a:t>.</a:t>
            </a:r>
          </a:p>
        </p:txBody>
      </p:sp>
      <p:grpSp>
        <p:nvGrpSpPr>
          <p:cNvPr id="4" name="Group 14">
            <a:extLst>
              <a:ext uri="{FF2B5EF4-FFF2-40B4-BE49-F238E27FC236}">
                <a16:creationId xmlns:a16="http://schemas.microsoft.com/office/drawing/2014/main" id="{63B4D8B5-89CD-F84B-9C80-B858CA8D12DB}"/>
              </a:ext>
            </a:extLst>
          </p:cNvPr>
          <p:cNvGrpSpPr>
            <a:grpSpLocks/>
          </p:cNvGrpSpPr>
          <p:nvPr/>
        </p:nvGrpSpPr>
        <p:grpSpPr bwMode="auto">
          <a:xfrm>
            <a:off x="4612366" y="4724400"/>
            <a:ext cx="4038600" cy="2133600"/>
            <a:chOff x="1248" y="2736"/>
            <a:chExt cx="2544" cy="1344"/>
          </a:xfrm>
        </p:grpSpPr>
        <p:sp>
          <p:nvSpPr>
            <p:cNvPr id="5" name="AutoShape 13">
              <a:extLst>
                <a:ext uri="{FF2B5EF4-FFF2-40B4-BE49-F238E27FC236}">
                  <a16:creationId xmlns:a16="http://schemas.microsoft.com/office/drawing/2014/main" id="{3CC105C9-F04C-6B43-97CE-F99234D10E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8" y="2736"/>
              <a:ext cx="2544" cy="1344"/>
            </a:xfrm>
            <a:prstGeom prst="irregularSeal1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" name="Text Box 12">
              <a:extLst>
                <a:ext uri="{FF2B5EF4-FFF2-40B4-BE49-F238E27FC236}">
                  <a16:creationId xmlns:a16="http://schemas.microsoft.com/office/drawing/2014/main" id="{5101CF39-9E8A-CC4D-907C-979E01EC0F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3168"/>
              <a:ext cx="128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dirty="0">
                  <a:solidFill>
                    <a:srgbClr val="009900"/>
                  </a:solidFill>
                  <a:latin typeface="Comic Sans MS" panose="030F0902030302020204" pitchFamily="66" charset="0"/>
                </a:rPr>
                <a:t>So,   AA</a:t>
              </a:r>
              <a:r>
                <a:rPr lang="en-US" altLang="en-US" baseline="38000" dirty="0">
                  <a:solidFill>
                    <a:srgbClr val="009900"/>
                  </a:solidFill>
                  <a:latin typeface="Comic Sans MS" panose="030F0902030302020204" pitchFamily="66" charset="0"/>
                </a:rPr>
                <a:t>-1</a:t>
              </a:r>
              <a:r>
                <a:rPr lang="en-US" altLang="en-US" dirty="0">
                  <a:solidFill>
                    <a:srgbClr val="009900"/>
                  </a:solidFill>
                  <a:latin typeface="Comic Sans MS" panose="030F0902030302020204" pitchFamily="66" charset="0"/>
                </a:rPr>
                <a:t> = 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135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0FBE1561-95BA-914E-9A73-F476B34B3E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>
                <a:ea typeface="宋体" panose="02010600030101010101" pitchFamily="2" charset="-122"/>
              </a:rPr>
              <a:t>Definition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E1C9C968-2F1D-DB44-B60F-21F00C385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7409" y="2133600"/>
            <a:ext cx="7772400" cy="4114800"/>
          </a:xfrm>
        </p:spPr>
        <p:txBody>
          <a:bodyPr/>
          <a:lstStyle/>
          <a:p>
            <a:pPr algn="ctr"/>
            <a:r>
              <a:rPr lang="en-US" altLang="en-US" dirty="0"/>
              <a:t>A square matrix  A  has an inverse if there is a matrix  A</a:t>
            </a:r>
            <a:r>
              <a:rPr lang="en-US" altLang="en-US" baseline="30000" dirty="0"/>
              <a:t>-1</a:t>
            </a:r>
            <a:r>
              <a:rPr lang="en-US" altLang="en-US" dirty="0"/>
              <a:t> such that:</a:t>
            </a:r>
          </a:p>
          <a:p>
            <a:pPr algn="ctr"/>
            <a:r>
              <a:rPr lang="en-US" altLang="en-US" sz="4800" b="1" dirty="0"/>
              <a:t>AA</a:t>
            </a:r>
            <a:r>
              <a:rPr lang="en-US" altLang="en-US" sz="4800" b="1" baseline="30000" dirty="0"/>
              <a:t>-1</a:t>
            </a:r>
            <a:r>
              <a:rPr lang="en-US" altLang="en-US" sz="4800" b="1" dirty="0"/>
              <a:t>  =  I</a:t>
            </a:r>
          </a:p>
          <a:p>
            <a:pPr marL="0" indent="0">
              <a:buNone/>
            </a:pPr>
            <a:endParaRPr lang="zh-CN" altLang="en-US" dirty="0">
              <a:ea typeface="宋体" panose="02010600030101010101" pitchFamily="2" charset="-122"/>
            </a:endParaRP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AEE4A19-759C-B549-8F0D-59D58A712B0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9250" y="3886200"/>
          <a:ext cx="59055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373300" imgH="15214600" progId="Equation.3">
                  <p:embed/>
                </p:oleObj>
              </mc:Choice>
              <mc:Fallback>
                <p:oleObj name="Equation" r:id="rId2" imgW="40373300" imgH="15214600" progId="Equation.3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AEE4A19-759C-B549-8F0D-59D58A712B0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3886200"/>
                        <a:ext cx="59055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986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394" name="Rectangle 2">
            <a:extLst>
              <a:ext uri="{FF2B5EF4-FFF2-40B4-BE49-F238E27FC236}">
                <a16:creationId xmlns:a16="http://schemas.microsoft.com/office/drawing/2014/main" id="{4A505225-325D-7E47-80C5-5D7D941ECF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57175"/>
            <a:ext cx="7772400" cy="1143000"/>
          </a:xfrm>
        </p:spPr>
        <p:txBody>
          <a:bodyPr/>
          <a:lstStyle/>
          <a:p>
            <a:r>
              <a:rPr lang="en-US" altLang="en-US" dirty="0"/>
              <a:t>E.g. 2—Verifying that a Matrix Is an Inverse</a:t>
            </a:r>
          </a:p>
        </p:txBody>
      </p:sp>
      <p:sp>
        <p:nvSpPr>
          <p:cNvPr id="1211395" name="Rectangle 3">
            <a:extLst>
              <a:ext uri="{FF2B5EF4-FFF2-40B4-BE49-F238E27FC236}">
                <a16:creationId xmlns:a16="http://schemas.microsoft.com/office/drawing/2014/main" id="{4DEF2835-3B32-814F-B5EE-30BE7AE01B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891588" cy="5303838"/>
          </a:xfrm>
        </p:spPr>
        <p:txBody>
          <a:bodyPr/>
          <a:lstStyle/>
          <a:p>
            <a:r>
              <a:rPr lang="en-US" altLang="en-US" sz="3600" dirty="0"/>
              <a:t>Verify that </a:t>
            </a:r>
            <a:r>
              <a:rPr lang="en-US" altLang="en-US" sz="3600" i="1" dirty="0"/>
              <a:t>B </a:t>
            </a:r>
            <a:r>
              <a:rPr lang="en-US" altLang="en-US" sz="3600" dirty="0"/>
              <a:t>is the inverse of </a:t>
            </a:r>
            <a:r>
              <a:rPr lang="en-US" altLang="en-US" sz="3600" i="1" dirty="0"/>
              <a:t>A</a:t>
            </a:r>
            <a:r>
              <a:rPr lang="en-US" altLang="en-US" sz="3600" dirty="0"/>
              <a:t>, </a:t>
            </a:r>
            <a:br>
              <a:rPr lang="en-US" altLang="en-US" sz="3600" dirty="0"/>
            </a:br>
            <a:r>
              <a:rPr lang="en-US" altLang="en-US" sz="3600" dirty="0"/>
              <a:t>where:</a:t>
            </a:r>
          </a:p>
          <a:p>
            <a:endParaRPr lang="en-US" altLang="en-US" sz="3600" dirty="0"/>
          </a:p>
          <a:p>
            <a:endParaRPr lang="en-US" altLang="en-US" sz="3600" dirty="0"/>
          </a:p>
          <a:p>
            <a:pPr lvl="1"/>
            <a:endParaRPr lang="en-US" altLang="en-US" sz="2800" dirty="0"/>
          </a:p>
          <a:p>
            <a:pPr lvl="1"/>
            <a:endParaRPr lang="en-US" altLang="en-US" sz="2800" dirty="0"/>
          </a:p>
          <a:p>
            <a:pPr lvl="1"/>
            <a:r>
              <a:rPr lang="en-US" altLang="en-US" sz="2800" dirty="0"/>
              <a:t>We perform the matrix multiplications </a:t>
            </a:r>
            <a:br>
              <a:rPr lang="en-US" altLang="en-US" sz="2800" dirty="0"/>
            </a:br>
            <a:r>
              <a:rPr lang="en-US" altLang="en-US" sz="2800" dirty="0"/>
              <a:t>to show that </a:t>
            </a:r>
            <a:r>
              <a:rPr lang="en-US" altLang="en-US" sz="2800" i="1" dirty="0"/>
              <a:t>AB =</a:t>
            </a:r>
            <a:r>
              <a:rPr lang="en-US" altLang="en-US" sz="2800" dirty="0"/>
              <a:t> </a:t>
            </a:r>
            <a:r>
              <a:rPr lang="en-US" altLang="en-US" sz="2800" i="1" dirty="0">
                <a:latin typeface="Times New Roman" panose="02020603050405020304" pitchFamily="18" charset="0"/>
              </a:rPr>
              <a:t>I</a:t>
            </a:r>
            <a:r>
              <a:rPr lang="en-US" altLang="en-US" sz="2800" i="1" dirty="0"/>
              <a:t> </a:t>
            </a:r>
            <a:r>
              <a:rPr lang="en-US" altLang="en-US" sz="2800" dirty="0"/>
              <a:t>and </a:t>
            </a:r>
            <a:r>
              <a:rPr lang="en-US" altLang="en-US" sz="2800" i="1" dirty="0"/>
              <a:t>BA =</a:t>
            </a:r>
            <a:r>
              <a:rPr lang="en-US" altLang="en-US" sz="2800" dirty="0"/>
              <a:t> </a:t>
            </a:r>
            <a:r>
              <a:rPr lang="en-US" altLang="en-US" sz="2800" i="1" dirty="0">
                <a:latin typeface="Times New Roman" panose="02020603050405020304" pitchFamily="18" charset="0"/>
              </a:rPr>
              <a:t>I</a:t>
            </a:r>
            <a:r>
              <a:rPr lang="en-US" altLang="en-US" sz="2800" i="1" dirty="0"/>
              <a:t>.</a:t>
            </a:r>
            <a:endParaRPr lang="en-US" altLang="en-US" sz="2800" dirty="0"/>
          </a:p>
        </p:txBody>
      </p:sp>
      <p:graphicFrame>
        <p:nvGraphicFramePr>
          <p:cNvPr id="1211396" name="Object 4">
            <a:extLst>
              <a:ext uri="{FF2B5EF4-FFF2-40B4-BE49-F238E27FC236}">
                <a16:creationId xmlns:a16="http://schemas.microsoft.com/office/drawing/2014/main" id="{92D8D4E8-DD7F-8340-98FE-75F3BED45EB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47763" y="2686050"/>
          <a:ext cx="7086600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3835300" imgH="10528300" progId="Equation.DSMT4">
                  <p:embed/>
                </p:oleObj>
              </mc:Choice>
              <mc:Fallback>
                <p:oleObj name="Equation" r:id="rId3" imgW="53835300" imgH="10528300" progId="Equation.DSMT4">
                  <p:embed/>
                  <p:pic>
                    <p:nvPicPr>
                      <p:cNvPr id="1211396" name="Object 4">
                        <a:extLst>
                          <a:ext uri="{FF2B5EF4-FFF2-40B4-BE49-F238E27FC236}">
                            <a16:creationId xmlns:a16="http://schemas.microsoft.com/office/drawing/2014/main" id="{92D8D4E8-DD7F-8340-98FE-75F3BED45EB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7763" y="2686050"/>
                        <a:ext cx="7086600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FEBE7F7-F945-934F-8E37-8CD46CEF13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7400226"/>
              </p:ext>
            </p:extLst>
          </p:nvPr>
        </p:nvGraphicFramePr>
        <p:xfrm>
          <a:off x="0" y="141531"/>
          <a:ext cx="1787525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7424400" imgH="18732500" progId="">
                  <p:embed/>
                </p:oleObj>
              </mc:Choice>
              <mc:Fallback>
                <p:oleObj name="Clip" r:id="rId5" imgW="17424400" imgH="18732500" progId="">
                  <p:embed/>
                  <p:pic>
                    <p:nvPicPr>
                      <p:cNvPr id="11" name="Object 4">
                        <a:extLst>
                          <a:ext uri="{FF2B5EF4-FFF2-40B4-BE49-F238E27FC236}">
                            <a16:creationId xmlns:a16="http://schemas.microsoft.com/office/drawing/2014/main" id="{E5F1BD48-54EA-1B48-A5FC-E4D6D9B5642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531"/>
                        <a:ext cx="1787525" cy="1922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452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2418" name="Rectangle 2">
            <a:extLst>
              <a:ext uri="{FF2B5EF4-FFF2-40B4-BE49-F238E27FC236}">
                <a16:creationId xmlns:a16="http://schemas.microsoft.com/office/drawing/2014/main" id="{34261E52-8437-AD40-9AB7-AE258CEC02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09537"/>
            <a:ext cx="7772400" cy="1143000"/>
          </a:xfrm>
        </p:spPr>
        <p:txBody>
          <a:bodyPr/>
          <a:lstStyle/>
          <a:p>
            <a:r>
              <a:rPr lang="en-US" altLang="en-US" dirty="0"/>
              <a:t>E.g. 2—Verifying that a Matrix Is an Inverse</a:t>
            </a:r>
          </a:p>
        </p:txBody>
      </p:sp>
      <p:sp>
        <p:nvSpPr>
          <p:cNvPr id="1212419" name="Rectangle 3">
            <a:extLst>
              <a:ext uri="{FF2B5EF4-FFF2-40B4-BE49-F238E27FC236}">
                <a16:creationId xmlns:a16="http://schemas.microsoft.com/office/drawing/2014/main" id="{8D5E1D92-AAFB-994D-ACAB-4477880CF6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1371599"/>
            <a:ext cx="8686800" cy="5376863"/>
          </a:xfrm>
        </p:spPr>
        <p:txBody>
          <a:bodyPr/>
          <a:lstStyle/>
          <a:p>
            <a:r>
              <a:rPr lang="en-US" altLang="en-US"/>
              <a:t> </a:t>
            </a:r>
          </a:p>
        </p:txBody>
      </p:sp>
      <p:graphicFrame>
        <p:nvGraphicFramePr>
          <p:cNvPr id="1212420" name="Object 4">
            <a:extLst>
              <a:ext uri="{FF2B5EF4-FFF2-40B4-BE49-F238E27FC236}">
                <a16:creationId xmlns:a16="http://schemas.microsoft.com/office/drawing/2014/main" id="{F2A0495B-A51E-9241-8FCC-8BE88E376B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9198836"/>
              </p:ext>
            </p:extLst>
          </p:nvPr>
        </p:nvGraphicFramePr>
        <p:xfrm>
          <a:off x="1295400" y="1944858"/>
          <a:ext cx="5943600" cy="441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183300" imgH="32766000" progId="Equation.DSMT4">
                  <p:embed/>
                </p:oleObj>
              </mc:Choice>
              <mc:Fallback>
                <p:oleObj name="Equation" r:id="rId3" imgW="44183300" imgH="32766000" progId="Equation.DSMT4">
                  <p:embed/>
                  <p:pic>
                    <p:nvPicPr>
                      <p:cNvPr id="1212420" name="Object 4">
                        <a:extLst>
                          <a:ext uri="{FF2B5EF4-FFF2-40B4-BE49-F238E27FC236}">
                            <a16:creationId xmlns:a16="http://schemas.microsoft.com/office/drawing/2014/main" id="{F2A0495B-A51E-9241-8FCC-8BE88E376B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1944858"/>
                        <a:ext cx="5943600" cy="441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12422" name="Rectangle 6">
            <a:extLst>
              <a:ext uri="{FF2B5EF4-FFF2-40B4-BE49-F238E27FC236}">
                <a16:creationId xmlns:a16="http://schemas.microsoft.com/office/drawing/2014/main" id="{292E458B-7198-8246-A8F7-9E89E08EE8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313" y="890588"/>
            <a:ext cx="8458200" cy="585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200">
                <a:solidFill>
                  <a:srgbClr val="61271D"/>
                </a:solidFill>
                <a:latin typeface="Arial" panose="020B0604020202020204" pitchFamily="34" charset="0"/>
              </a:defRPr>
            </a:lvl1pPr>
            <a:lvl2pPr marL="742950" indent="-285750">
              <a:buClr>
                <a:srgbClr val="B94A37"/>
              </a:buClr>
              <a:buChar char="•"/>
              <a:defRPr sz="2600">
                <a:solidFill>
                  <a:srgbClr val="B94A37"/>
                </a:solidFill>
                <a:latin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–"/>
              <a:defRPr sz="2400">
                <a:solidFill>
                  <a:srgbClr val="A2742A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lnSpc>
                <a:spcPct val="100000"/>
              </a:lnSpc>
            </a:pPr>
            <a:endParaRPr lang="en-US" altLang="en-US" sz="3000" i="1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0921370-B6D2-D444-85E7-03CC27299C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895448"/>
              </p:ext>
            </p:extLst>
          </p:nvPr>
        </p:nvGraphicFramePr>
        <p:xfrm>
          <a:off x="0" y="141531"/>
          <a:ext cx="1787525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7424400" imgH="18732500" progId="">
                  <p:embed/>
                </p:oleObj>
              </mc:Choice>
              <mc:Fallback>
                <p:oleObj name="Clip" r:id="rId5" imgW="17424400" imgH="18732500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FEBE7F7-F945-934F-8E37-8CD46CEF13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531"/>
                        <a:ext cx="1787525" cy="1922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24946965-6686-4E4E-94D4-652A4AA8BB99}"/>
              </a:ext>
            </a:extLst>
          </p:cNvPr>
          <p:cNvSpPr/>
          <p:nvPr/>
        </p:nvSpPr>
        <p:spPr>
          <a:xfrm>
            <a:off x="5943600" y="2063994"/>
            <a:ext cx="11015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i="1" dirty="0"/>
              <a:t>AB =</a:t>
            </a:r>
            <a:r>
              <a:rPr lang="en-US" altLang="en-US" dirty="0"/>
              <a:t> </a:t>
            </a:r>
            <a:r>
              <a:rPr lang="en-US" altLang="en-US" i="1" dirty="0"/>
              <a:t>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59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074" name="Rectangle 2">
            <a:extLst>
              <a:ext uri="{FF2B5EF4-FFF2-40B4-BE49-F238E27FC236}">
                <a16:creationId xmlns:a16="http://schemas.microsoft.com/office/drawing/2014/main" id="{570E7A07-F47F-8348-94B9-D55F42B5BE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E.g. 2—Verifying that a Matrix Is an Inverse</a:t>
            </a:r>
          </a:p>
        </p:txBody>
      </p:sp>
      <p:sp>
        <p:nvSpPr>
          <p:cNvPr id="1283075" name="Rectangle 3">
            <a:extLst>
              <a:ext uri="{FF2B5EF4-FFF2-40B4-BE49-F238E27FC236}">
                <a16:creationId xmlns:a16="http://schemas.microsoft.com/office/drawing/2014/main" id="{CBB03B98-1F55-474A-815E-9E074209EF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r>
              <a:rPr lang="en-US" altLang="en-US"/>
              <a:t> </a:t>
            </a:r>
          </a:p>
        </p:txBody>
      </p:sp>
      <p:graphicFrame>
        <p:nvGraphicFramePr>
          <p:cNvPr id="1283079" name="Object 7">
            <a:extLst>
              <a:ext uri="{FF2B5EF4-FFF2-40B4-BE49-F238E27FC236}">
                <a16:creationId xmlns:a16="http://schemas.microsoft.com/office/drawing/2014/main" id="{FBB29CD8-E853-B74B-BCB4-0AB22BC756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273698"/>
              </p:ext>
            </p:extLst>
          </p:nvPr>
        </p:nvGraphicFramePr>
        <p:xfrm>
          <a:off x="1752600" y="1981200"/>
          <a:ext cx="5943600" cy="443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891200" imgH="32766000" progId="Equation.DSMT4">
                  <p:embed/>
                </p:oleObj>
              </mc:Choice>
              <mc:Fallback>
                <p:oleObj name="Equation" r:id="rId3" imgW="43891200" imgH="32766000" progId="Equation.DSMT4">
                  <p:embed/>
                  <p:pic>
                    <p:nvPicPr>
                      <p:cNvPr id="1283079" name="Object 7">
                        <a:extLst>
                          <a:ext uri="{FF2B5EF4-FFF2-40B4-BE49-F238E27FC236}">
                            <a16:creationId xmlns:a16="http://schemas.microsoft.com/office/drawing/2014/main" id="{FBB29CD8-E853-B74B-BCB4-0AB22BC756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1981200"/>
                        <a:ext cx="5943600" cy="443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C6430E0F-B0CB-9247-B95A-B1E4531C00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895448"/>
              </p:ext>
            </p:extLst>
          </p:nvPr>
        </p:nvGraphicFramePr>
        <p:xfrm>
          <a:off x="0" y="141531"/>
          <a:ext cx="1787525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7424400" imgH="18732500" progId="">
                  <p:embed/>
                </p:oleObj>
              </mc:Choice>
              <mc:Fallback>
                <p:oleObj name="Clip" r:id="rId5" imgW="17424400" imgH="18732500" progId="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FEBE7F7-F945-934F-8E37-8CD46CEF13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531"/>
                        <a:ext cx="1787525" cy="1922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105A98E-2C05-094C-9F69-23F92BD80703}"/>
              </a:ext>
            </a:extLst>
          </p:cNvPr>
          <p:cNvSpPr/>
          <p:nvPr/>
        </p:nvSpPr>
        <p:spPr>
          <a:xfrm>
            <a:off x="6096000" y="2514600"/>
            <a:ext cx="1019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i="1" dirty="0"/>
              <a:t>BA =</a:t>
            </a:r>
            <a:r>
              <a:rPr lang="en-US" altLang="en-US" dirty="0"/>
              <a:t> </a:t>
            </a:r>
            <a:r>
              <a:rPr lang="en-US" altLang="en-US" i="1" dirty="0"/>
              <a:t>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88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00D21-36B8-2F44-9CFE-407771C1D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determinant of a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D9C749-9670-EB49-A6BB-81A6F5EA8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0" y="2225171"/>
            <a:ext cx="7429500" cy="3018318"/>
          </a:xfrm>
        </p:spPr>
        <p:txBody>
          <a:bodyPr/>
          <a:lstStyle/>
          <a:p>
            <a:r>
              <a:rPr lang="en-US" dirty="0"/>
              <a:t>Many square matrices do not have inverses. To see why, we need to introduce another new matrix concept, the determinant, and see how it relates to finding the inverse of a square matrix.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0C015-6D9C-4649-9126-53636352D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838" y="3429000"/>
            <a:ext cx="7172325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7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B31BE-248A-274A-9285-EDA68D132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0644" y="1016776"/>
            <a:ext cx="7429500" cy="1036617"/>
          </a:xfrm>
        </p:spPr>
        <p:txBody>
          <a:bodyPr/>
          <a:lstStyle/>
          <a:p>
            <a:r>
              <a:rPr lang="en-US" dirty="0"/>
              <a:t>Finding the determinant of a 2×2 matrix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B087B80-2612-5D46-8EC8-91C8F5FA12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634" y="2354234"/>
            <a:ext cx="4648200" cy="3009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F232C5-A1B7-BF4A-94E6-0DB748F56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1520" y="2221841"/>
            <a:ext cx="3981450" cy="819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62A32E-1013-6540-AD3E-35D4BB5F78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390" y="3040991"/>
            <a:ext cx="6207977" cy="2059232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BA4F253-3156-DF4A-89EA-92CEFCC26B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852071"/>
          <a:ext cx="1340644" cy="1441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7424400" imgH="18732500" progId="">
                  <p:embed/>
                </p:oleObj>
              </mc:Choice>
              <mc:Fallback>
                <p:oleObj name="Clip" r:id="rId5" imgW="17424400" imgH="18732500" progId="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2BA4F253-3156-DF4A-89EA-92CEFCC26B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52071"/>
                        <a:ext cx="1340644" cy="1441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748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53B82-882D-FE49-8B1F-B4197959E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rule for finding the inverse of a 2×2 matrix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23944C0-DCEB-7549-99A4-9AB22054C3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50" y="2304121"/>
            <a:ext cx="7189644" cy="2964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793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C5D98-4A3C-CE4D-A5EB-505D18F26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842" y="657177"/>
            <a:ext cx="7429500" cy="1036617"/>
          </a:xfrm>
        </p:spPr>
        <p:txBody>
          <a:bodyPr/>
          <a:lstStyle/>
          <a:p>
            <a:r>
              <a:rPr lang="en-US" dirty="0"/>
              <a:t>Using the rule to find the inverse of a 2×2 matrix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FFD78C-1E81-7540-9C55-D6DDC45E23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4913" y="1994408"/>
            <a:ext cx="4065085" cy="1682945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BC59412-0A19-EF4D-A635-1B4B1692B9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852071"/>
          <a:ext cx="1340644" cy="1441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7424400" imgH="18732500" progId="">
                  <p:embed/>
                </p:oleObj>
              </mc:Choice>
              <mc:Fallback>
                <p:oleObj name="Clip" r:id="rId3" imgW="17424400" imgH="18732500" progId="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BC59412-0A19-EF4D-A635-1B4B1692B9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52071"/>
                        <a:ext cx="1340644" cy="1441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4367F352-B0FD-C24D-BC14-92CCDC39E8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350790"/>
            <a:ext cx="4065085" cy="13057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183CC4-4CF3-8F43-AAB4-BEB56C8C61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7394" y="4350790"/>
            <a:ext cx="4733752" cy="15572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33FF6C-7B61-4C49-9E6D-8F788997EE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7592" y="2016666"/>
            <a:ext cx="3656555" cy="12262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D32D3D-8D47-6941-8AF1-2B5A834754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6607" y="3437033"/>
            <a:ext cx="3438525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0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EDEFB-90D5-E64A-9209-17B36DF05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"/>
            <a:ext cx="7772400" cy="1143000"/>
          </a:xfrm>
        </p:spPr>
        <p:txBody>
          <a:bodyPr/>
          <a:lstStyle/>
          <a:p>
            <a:r>
              <a:rPr lang="en-US" dirty="0"/>
              <a:t>CAS Calculator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6BB745-39C3-6548-8FF0-8DE8CC17D3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26</a:t>
            </a:fld>
            <a:endParaRPr lang="en-US" altLang="en-US"/>
          </a:p>
        </p:txBody>
      </p:sp>
      <p:pic>
        <p:nvPicPr>
          <p:cNvPr id="7" name="Content Placeholder 6" descr="A close-up of a computer screen&#10;&#10;Description automatically generated">
            <a:extLst>
              <a:ext uri="{FF2B5EF4-FFF2-40B4-BE49-F238E27FC236}">
                <a16:creationId xmlns:a16="http://schemas.microsoft.com/office/drawing/2014/main" id="{2F89AA0D-AE2A-447E-9104-88E3AAB64A8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" y="1219200"/>
            <a:ext cx="4876800" cy="1066798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605FB55D-5F58-4A1D-A884-9DC5CACF903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6200" y="2285997"/>
            <a:ext cx="4876800" cy="45720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FA63CA4-3A79-4469-917A-D0817D14CD2A}"/>
              </a:ext>
            </a:extLst>
          </p:cNvPr>
          <p:cNvSpPr txBox="1"/>
          <p:nvPr/>
        </p:nvSpPr>
        <p:spPr>
          <a:xfrm>
            <a:off x="76200" y="457200"/>
            <a:ext cx="2985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ighlight>
                  <a:srgbClr val="00FF00"/>
                </a:highlight>
              </a:rPr>
              <a:t>CAS Notes 7.4</a:t>
            </a:r>
            <a:endParaRPr lang="en-AU" sz="3200" dirty="0">
              <a:highlight>
                <a:srgbClr val="00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19D7A8-7982-BAEA-D583-2382868513A8}"/>
              </a:ext>
            </a:extLst>
          </p:cNvPr>
          <p:cNvSpPr txBox="1"/>
          <p:nvPr/>
        </p:nvSpPr>
        <p:spPr>
          <a:xfrm>
            <a:off x="5943600" y="5904636"/>
            <a:ext cx="2985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ighlight>
                  <a:srgbClr val="00FF00"/>
                </a:highlight>
              </a:rPr>
              <a:t>CAS Notes 7.14</a:t>
            </a:r>
            <a:endParaRPr lang="en-AU" sz="3200" dirty="0">
              <a:highlight>
                <a:srgbClr val="00FF00"/>
              </a:highlight>
            </a:endParaRPr>
          </a:p>
        </p:txBody>
      </p:sp>
      <p:pic>
        <p:nvPicPr>
          <p:cNvPr id="5" name="Picture 4" descr="A screenshot of a math problem&#10;&#10;Description automatically generated">
            <a:extLst>
              <a:ext uri="{FF2B5EF4-FFF2-40B4-BE49-F238E27FC236}">
                <a16:creationId xmlns:a16="http://schemas.microsoft.com/office/drawing/2014/main" id="{EED6E73B-2DA2-4AAF-F255-FDCA74AF6A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078" y="2285997"/>
            <a:ext cx="4070722" cy="308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039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A096659-129E-F98D-8142-CE38E24CC5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905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The Inverse of a Matrix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02657FC-53C7-7C3A-0409-7ED80389B2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33" y="1333500"/>
            <a:ext cx="9144000" cy="4686300"/>
          </a:xfrm>
          <a:noFill/>
        </p:spPr>
        <p:txBody>
          <a:bodyPr/>
          <a:lstStyle/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endParaRPr lang="en-US" altLang="en-US" sz="1200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	Solving for X matrix: </a:t>
            </a:r>
            <a:r>
              <a:rPr lang="en-US" altLang="en-US" i="1" dirty="0">
                <a:solidFill>
                  <a:schemeClr val="bg1"/>
                </a:solidFill>
              </a:rPr>
              <a:t>AX </a:t>
            </a:r>
            <a:r>
              <a:rPr lang="en-US" altLang="en-US" dirty="0">
                <a:solidFill>
                  <a:schemeClr val="bg1"/>
                </a:solidFill>
              </a:rPr>
              <a:t>= </a:t>
            </a:r>
            <a:r>
              <a:rPr lang="en-US" altLang="en-US" i="1" dirty="0">
                <a:solidFill>
                  <a:schemeClr val="bg1"/>
                </a:solidFill>
              </a:rPr>
              <a:t>B</a:t>
            </a:r>
            <a:r>
              <a:rPr lang="en-US" altLang="en-US" dirty="0">
                <a:solidFill>
                  <a:schemeClr val="bg1"/>
                </a:solidFill>
              </a:rPr>
              <a:t>.</a:t>
            </a: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endParaRPr lang="en-US" altLang="en-US" sz="2000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To solve this equation for </a:t>
            </a:r>
            <a:r>
              <a:rPr lang="en-US" altLang="en-US" i="1" dirty="0">
                <a:solidFill>
                  <a:schemeClr val="bg1"/>
                </a:solidFill>
              </a:rPr>
              <a:t>x</a:t>
            </a:r>
            <a:r>
              <a:rPr lang="en-US" altLang="en-US" dirty="0">
                <a:solidFill>
                  <a:schemeClr val="bg1"/>
                </a:solidFill>
              </a:rPr>
              <a:t>, multiply each side of the equation by </a:t>
            </a:r>
            <a:r>
              <a:rPr lang="en-US" altLang="en-US" i="1" dirty="0">
                <a:solidFill>
                  <a:schemeClr val="bg1"/>
                </a:solidFill>
              </a:rPr>
              <a:t>A</a:t>
            </a:r>
            <a:r>
              <a:rPr lang="en-US" altLang="en-US" baseline="30000" dirty="0">
                <a:solidFill>
                  <a:schemeClr val="bg1"/>
                </a:solidFill>
              </a:rPr>
              <a:t>–1</a:t>
            </a:r>
            <a:r>
              <a:rPr lang="en-US" altLang="en-US" dirty="0">
                <a:solidFill>
                  <a:schemeClr val="bg1"/>
                </a:solidFill>
              </a:rPr>
              <a:t> (provided that </a:t>
            </a:r>
            <a:r>
              <a:rPr lang="en-US" altLang="en-US" i="1" dirty="0">
                <a:solidFill>
                  <a:schemeClr val="bg1"/>
                </a:solidFill>
              </a:rPr>
              <a:t>a ≠</a:t>
            </a:r>
            <a:r>
              <a:rPr lang="en-US" altLang="en-US" dirty="0">
                <a:solidFill>
                  <a:schemeClr val="bg1"/>
                </a:solidFill>
              </a:rPr>
              <a:t> 0).</a:t>
            </a: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endParaRPr lang="en-US" altLang="en-US" sz="700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		              </a:t>
            </a:r>
            <a:r>
              <a:rPr lang="en-US" altLang="en-US" i="1" dirty="0">
                <a:solidFill>
                  <a:schemeClr val="bg1"/>
                </a:solidFill>
              </a:rPr>
              <a:t>AX </a:t>
            </a:r>
            <a:r>
              <a:rPr lang="en-US" altLang="en-US" dirty="0">
                <a:solidFill>
                  <a:schemeClr val="bg1"/>
                </a:solidFill>
              </a:rPr>
              <a:t>= </a:t>
            </a:r>
            <a:r>
              <a:rPr lang="en-US" altLang="en-US" i="1" dirty="0">
                <a:solidFill>
                  <a:schemeClr val="bg1"/>
                </a:solidFill>
              </a:rPr>
              <a:t>B </a:t>
            </a:r>
            <a:br>
              <a:rPr lang="en-US" altLang="en-US" dirty="0">
                <a:solidFill>
                  <a:schemeClr val="bg1"/>
                </a:solidFill>
              </a:rPr>
            </a:br>
            <a:endParaRPr lang="en-US" altLang="en-US" sz="700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	                  </a:t>
            </a:r>
            <a:r>
              <a:rPr lang="en-US" altLang="en-US" sz="1800" dirty="0">
                <a:solidFill>
                  <a:schemeClr val="bg1"/>
                </a:solidFill>
              </a:rPr>
              <a:t> </a:t>
            </a:r>
            <a:r>
              <a:rPr lang="en-US" altLang="en-US" i="1" dirty="0">
                <a:solidFill>
                  <a:schemeClr val="bg1"/>
                </a:solidFill>
              </a:rPr>
              <a:t>A</a:t>
            </a:r>
            <a:r>
              <a:rPr lang="en-US" altLang="en-US" baseline="30000" dirty="0">
                <a:solidFill>
                  <a:schemeClr val="bg1"/>
                </a:solidFill>
              </a:rPr>
              <a:t>–1</a:t>
            </a:r>
            <a:r>
              <a:rPr lang="en-US" altLang="en-US" i="1" dirty="0">
                <a:solidFill>
                  <a:schemeClr val="bg1"/>
                </a:solidFill>
              </a:rPr>
              <a:t>AX </a:t>
            </a:r>
            <a:r>
              <a:rPr lang="en-US" altLang="en-US" dirty="0">
                <a:solidFill>
                  <a:schemeClr val="bg1"/>
                </a:solidFill>
              </a:rPr>
              <a:t>= </a:t>
            </a:r>
            <a:r>
              <a:rPr lang="en-US" altLang="en-US" i="1" dirty="0">
                <a:solidFill>
                  <a:schemeClr val="bg1"/>
                </a:solidFill>
              </a:rPr>
              <a:t>A</a:t>
            </a:r>
            <a:r>
              <a:rPr lang="en-US" altLang="en-US" baseline="30000" dirty="0">
                <a:solidFill>
                  <a:schemeClr val="bg1"/>
                </a:solidFill>
              </a:rPr>
              <a:t>–1</a:t>
            </a:r>
            <a:r>
              <a:rPr lang="en-US" altLang="en-US" i="1" dirty="0">
                <a:solidFill>
                  <a:schemeClr val="bg1"/>
                </a:solidFill>
              </a:rPr>
              <a:t>B</a:t>
            </a:r>
            <a:br>
              <a:rPr lang="en-US" altLang="en-US" i="1" dirty="0">
                <a:solidFill>
                  <a:schemeClr val="bg1"/>
                </a:solidFill>
              </a:rPr>
            </a:br>
            <a:endParaRPr lang="en-US" altLang="en-US" sz="900" i="1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	                       </a:t>
            </a:r>
            <a:r>
              <a:rPr lang="en-US" altLang="en-US" sz="900" dirty="0">
                <a:solidFill>
                  <a:schemeClr val="bg1"/>
                </a:solidFill>
              </a:rPr>
              <a:t> </a:t>
            </a:r>
            <a:r>
              <a:rPr lang="en-US" altLang="en-US" dirty="0">
                <a:solidFill>
                  <a:schemeClr val="bg1"/>
                </a:solidFill>
              </a:rPr>
              <a:t>I</a:t>
            </a:r>
            <a:r>
              <a:rPr lang="en-US" altLang="en-US" i="1" dirty="0">
                <a:solidFill>
                  <a:schemeClr val="bg1"/>
                </a:solidFill>
              </a:rPr>
              <a:t>X </a:t>
            </a:r>
            <a:r>
              <a:rPr lang="en-US" altLang="en-US" dirty="0">
                <a:solidFill>
                  <a:schemeClr val="bg1"/>
                </a:solidFill>
              </a:rPr>
              <a:t>=</a:t>
            </a:r>
            <a:r>
              <a:rPr lang="en-US" altLang="en-US" i="1" dirty="0">
                <a:solidFill>
                  <a:schemeClr val="bg1"/>
                </a:solidFill>
              </a:rPr>
              <a:t> A</a:t>
            </a:r>
            <a:r>
              <a:rPr lang="en-US" altLang="en-US" baseline="30000" dirty="0">
                <a:solidFill>
                  <a:schemeClr val="bg1"/>
                </a:solidFill>
              </a:rPr>
              <a:t>–1</a:t>
            </a:r>
            <a:r>
              <a:rPr lang="en-US" altLang="en-US" i="1" dirty="0">
                <a:solidFill>
                  <a:schemeClr val="bg1"/>
                </a:solidFill>
              </a:rPr>
              <a:t>B</a:t>
            </a:r>
            <a:br>
              <a:rPr lang="en-US" altLang="en-US" i="1" dirty="0">
                <a:solidFill>
                  <a:schemeClr val="bg1"/>
                </a:solidFill>
              </a:rPr>
            </a:br>
            <a:endParaRPr lang="en-US" altLang="en-US" sz="900" i="1" dirty="0">
              <a:solidFill>
                <a:schemeClr val="bg1"/>
              </a:solidFill>
            </a:endParaRP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>
                <a:solidFill>
                  <a:schemeClr val="bg1"/>
                </a:solidFill>
              </a:rPr>
              <a:t>		                </a:t>
            </a:r>
            <a:r>
              <a:rPr lang="en-US" altLang="en-US" sz="1000" dirty="0">
                <a:solidFill>
                  <a:schemeClr val="bg1"/>
                </a:solidFill>
              </a:rPr>
              <a:t>  </a:t>
            </a:r>
            <a:r>
              <a:rPr lang="en-US" altLang="en-US" i="1" dirty="0">
                <a:solidFill>
                  <a:schemeClr val="bg1"/>
                </a:solidFill>
              </a:rPr>
              <a:t>X </a:t>
            </a:r>
            <a:r>
              <a:rPr lang="en-US" altLang="en-US" dirty="0">
                <a:solidFill>
                  <a:schemeClr val="bg1"/>
                </a:solidFill>
              </a:rPr>
              <a:t>=</a:t>
            </a:r>
            <a:r>
              <a:rPr lang="en-US" altLang="en-US" i="1" dirty="0">
                <a:solidFill>
                  <a:schemeClr val="bg1"/>
                </a:solidFill>
              </a:rPr>
              <a:t> A</a:t>
            </a:r>
            <a:r>
              <a:rPr lang="en-US" altLang="en-US" baseline="30000" dirty="0">
                <a:solidFill>
                  <a:schemeClr val="bg1"/>
                </a:solidFill>
              </a:rPr>
              <a:t>–1</a:t>
            </a:r>
            <a:r>
              <a:rPr lang="en-US" altLang="en-US" i="1" dirty="0">
                <a:solidFill>
                  <a:schemeClr val="bg1"/>
                </a:solidFill>
              </a:rPr>
              <a:t>B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0D034-F6B5-9052-4834-731C93CC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7733"/>
            <a:ext cx="7772400" cy="1143000"/>
          </a:xfrm>
        </p:spPr>
        <p:txBody>
          <a:bodyPr/>
          <a:lstStyle/>
          <a:p>
            <a:r>
              <a:rPr lang="en-US" dirty="0"/>
              <a:t>Examples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6F5A1-8DA1-ECEA-0AAB-468421690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75933"/>
            <a:ext cx="9067800" cy="458893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30AB4E-9249-D195-01B2-B7C8FB03DF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28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D135A9-4449-2869-BBF4-4C7BC9DEDE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900"/>
            <a:ext cx="9067800" cy="16848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14446B-F8BA-6E86-8A53-9255134F0A35}"/>
              </a:ext>
            </a:extLst>
          </p:cNvPr>
          <p:cNvSpPr txBox="1"/>
          <p:nvPr/>
        </p:nvSpPr>
        <p:spPr>
          <a:xfrm>
            <a:off x="84666" y="2208242"/>
            <a:ext cx="2201333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AX </a:t>
            </a:r>
            <a:r>
              <a:rPr lang="en-US" altLang="en-US" dirty="0"/>
              <a:t>= </a:t>
            </a:r>
            <a:r>
              <a:rPr lang="en-US" altLang="en-US" i="1" dirty="0"/>
              <a:t>C 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AX </a:t>
            </a:r>
            <a:r>
              <a:rPr lang="en-US" altLang="en-US" dirty="0"/>
              <a:t>=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B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/>
              <a:t>I</a:t>
            </a: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B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F63935-BE77-BA4C-5F41-E188D7E902F3}"/>
              </a:ext>
            </a:extLst>
          </p:cNvPr>
          <p:cNvSpPr txBox="1"/>
          <p:nvPr/>
        </p:nvSpPr>
        <p:spPr>
          <a:xfrm>
            <a:off x="2819400" y="2208242"/>
            <a:ext cx="2590800" cy="2262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ABX </a:t>
            </a:r>
            <a:r>
              <a:rPr lang="en-US" altLang="en-US" dirty="0"/>
              <a:t>= </a:t>
            </a:r>
            <a:r>
              <a:rPr lang="en-US" altLang="en-US" i="1" dirty="0"/>
              <a:t>C 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ABX </a:t>
            </a:r>
            <a:r>
              <a:rPr lang="en-US" altLang="en-US" dirty="0"/>
              <a:t>=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dirty="0"/>
              <a:t>B</a:t>
            </a: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B</a:t>
            </a:r>
            <a:r>
              <a:rPr lang="en-US" altLang="en-US" baseline="30000" dirty="0"/>
              <a:t>–1</a:t>
            </a:r>
            <a:r>
              <a:rPr lang="en-US" altLang="en-US" dirty="0"/>
              <a:t>B</a:t>
            </a: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B</a:t>
            </a:r>
            <a:r>
              <a:rPr lang="en-US" altLang="en-US" baseline="30000" dirty="0"/>
              <a:t>–1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B</a:t>
            </a:r>
            <a:r>
              <a:rPr lang="en-US" altLang="en-US" baseline="30000" dirty="0"/>
              <a:t>–1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F9DF3B-D1BE-A999-B8B6-2EF2BC77470F}"/>
              </a:ext>
            </a:extLst>
          </p:cNvPr>
          <p:cNvSpPr txBox="1"/>
          <p:nvPr/>
        </p:nvSpPr>
        <p:spPr>
          <a:xfrm>
            <a:off x="6256867" y="2204491"/>
            <a:ext cx="2777067" cy="2262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AX B</a:t>
            </a:r>
            <a:r>
              <a:rPr lang="en-US" altLang="en-US" dirty="0"/>
              <a:t>= </a:t>
            </a:r>
            <a:r>
              <a:rPr lang="en-US" altLang="en-US" i="1" dirty="0"/>
              <a:t>C 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AX B</a:t>
            </a:r>
            <a:r>
              <a:rPr lang="en-US" altLang="en-US" dirty="0"/>
              <a:t>=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XB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XB B</a:t>
            </a:r>
            <a:r>
              <a:rPr lang="en-US" altLang="en-US" baseline="30000" dirty="0"/>
              <a:t>–1</a:t>
            </a:r>
            <a:r>
              <a:rPr lang="en-US" altLang="en-US" i="1" dirty="0"/>
              <a:t>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 B</a:t>
            </a:r>
            <a:r>
              <a:rPr lang="en-US" altLang="en-US" baseline="30000" dirty="0"/>
              <a:t>–1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 B</a:t>
            </a:r>
            <a:r>
              <a:rPr lang="en-US" altLang="en-US" baseline="30000" dirty="0"/>
              <a:t>–</a:t>
            </a:r>
            <a:endParaRPr lang="en-US" alt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7AF2A-EE98-67A6-6071-E74C8B6FFFCC}"/>
              </a:ext>
            </a:extLst>
          </p:cNvPr>
          <p:cNvSpPr txBox="1"/>
          <p:nvPr/>
        </p:nvSpPr>
        <p:spPr>
          <a:xfrm>
            <a:off x="194733" y="4671220"/>
            <a:ext cx="2624667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A(X+B) </a:t>
            </a:r>
            <a:r>
              <a:rPr lang="en-US" altLang="en-US" dirty="0"/>
              <a:t>= </a:t>
            </a:r>
            <a:r>
              <a:rPr lang="en-US" altLang="en-US" i="1" dirty="0"/>
              <a:t>C 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A(X+B) </a:t>
            </a:r>
            <a:r>
              <a:rPr lang="en-US" altLang="en-US" dirty="0"/>
              <a:t>=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X+B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</a:t>
            </a:r>
            <a:br>
              <a:rPr lang="en-US" altLang="en-US" i="1" dirty="0"/>
            </a:br>
            <a:endParaRPr lang="en-US" altLang="en-US" sz="800" i="1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C 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― </a:t>
            </a:r>
            <a:r>
              <a:rPr lang="en-US" altLang="en-US" i="1" dirty="0"/>
              <a:t>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C24814-3C13-00D7-F501-5EA67842BA97}"/>
              </a:ext>
            </a:extLst>
          </p:cNvPr>
          <p:cNvSpPr txBox="1"/>
          <p:nvPr/>
        </p:nvSpPr>
        <p:spPr>
          <a:xfrm>
            <a:off x="3124200" y="4671220"/>
            <a:ext cx="2819400" cy="1892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AX +B</a:t>
            </a:r>
            <a:r>
              <a:rPr lang="en-US" altLang="en-US" dirty="0"/>
              <a:t>= </a:t>
            </a:r>
            <a:r>
              <a:rPr lang="en-US" altLang="en-US" i="1" dirty="0"/>
              <a:t>C </a:t>
            </a:r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AX=C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 </a:t>
            </a:r>
            <a:r>
              <a:rPr lang="en-US" altLang="en-US" i="1" dirty="0"/>
              <a:t>B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AX </a:t>
            </a:r>
            <a:r>
              <a:rPr lang="en-US" altLang="en-US" dirty="0"/>
              <a:t>= </a:t>
            </a:r>
            <a:r>
              <a:rPr lang="en-US" altLang="en-US" i="1" dirty="0"/>
              <a:t>A</a:t>
            </a:r>
            <a:r>
              <a:rPr lang="en-US" altLang="en-US" baseline="30000" dirty="0"/>
              <a:t>–1</a:t>
            </a:r>
            <a:r>
              <a:rPr lang="en-US" altLang="en-US" i="1" dirty="0"/>
              <a:t>(C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―B)</a:t>
            </a:r>
            <a:br>
              <a:rPr lang="en-US" altLang="en-US" i="1" dirty="0"/>
            </a:br>
            <a:endParaRPr lang="en-US" altLang="en-US" sz="800" i="1" dirty="0"/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A</a:t>
            </a:r>
            <a:r>
              <a:rPr lang="en-US" altLang="en-US" baseline="30000" dirty="0"/>
              <a:t>–1</a:t>
            </a:r>
            <a:r>
              <a:rPr lang="en-US" altLang="en-US" i="1" dirty="0"/>
              <a:t>(C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―B)</a:t>
            </a:r>
            <a:br>
              <a:rPr lang="en-US" altLang="en-US" i="1" dirty="0"/>
            </a:br>
            <a:endParaRPr lang="en-US" altLang="en-US" sz="800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F86AB6-51A9-F778-F0A5-A0FF8C9E6389}"/>
              </a:ext>
            </a:extLst>
          </p:cNvPr>
          <p:cNvSpPr txBox="1"/>
          <p:nvPr/>
        </p:nvSpPr>
        <p:spPr>
          <a:xfrm>
            <a:off x="6062133" y="4528109"/>
            <a:ext cx="2887134" cy="2385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XA+B </a:t>
            </a:r>
            <a:r>
              <a:rPr lang="en-US" altLang="en-US" dirty="0"/>
              <a:t>= </a:t>
            </a:r>
            <a:r>
              <a:rPr lang="en-US" altLang="en-US" i="1" dirty="0"/>
              <a:t>A </a:t>
            </a:r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XA=A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 </a:t>
            </a:r>
            <a:r>
              <a:rPr lang="en-US" altLang="en-US" i="1" dirty="0"/>
              <a:t>B</a:t>
            </a:r>
            <a:br>
              <a:rPr lang="en-US" altLang="en-US" dirty="0"/>
            </a:br>
            <a:endParaRPr lang="en-US" altLang="en-US" sz="500" dirty="0"/>
          </a:p>
          <a:p>
            <a:pPr marL="0" indent="0" eaLnBrk="1" hangingPunct="1">
              <a:spcBef>
                <a:spcPts val="0"/>
              </a:spcBef>
              <a:buNone/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sz="1400" dirty="0"/>
              <a:t> </a:t>
            </a:r>
            <a:r>
              <a:rPr lang="en-US" altLang="en-US" i="1" dirty="0"/>
              <a:t>XAA</a:t>
            </a:r>
            <a:r>
              <a:rPr lang="en-US" altLang="en-US" baseline="30000" dirty="0"/>
              <a:t>–1</a:t>
            </a:r>
            <a:r>
              <a:rPr lang="en-US" altLang="en-US" i="1" dirty="0"/>
              <a:t> </a:t>
            </a:r>
            <a:r>
              <a:rPr lang="en-US" altLang="en-US" dirty="0"/>
              <a:t>= (</a:t>
            </a:r>
            <a:r>
              <a:rPr lang="en-US" altLang="en-US" i="1" dirty="0"/>
              <a:t>A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 </a:t>
            </a:r>
            <a:r>
              <a:rPr lang="en-US" altLang="en-US" i="1" dirty="0"/>
              <a:t>B) A</a:t>
            </a:r>
            <a:r>
              <a:rPr lang="en-US" altLang="en-US" baseline="30000" dirty="0"/>
              <a:t>–1</a:t>
            </a:r>
            <a:br>
              <a:rPr lang="en-US" altLang="en-US" i="1" dirty="0"/>
            </a:br>
            <a:endParaRPr lang="en-US" altLang="en-US" sz="800" i="1" dirty="0"/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</a:t>
            </a:r>
            <a:r>
              <a:rPr lang="en-US" altLang="en-US" dirty="0"/>
              <a:t>(</a:t>
            </a:r>
            <a:r>
              <a:rPr lang="en-US" altLang="en-US" i="1" dirty="0"/>
              <a:t>A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 </a:t>
            </a:r>
            <a:r>
              <a:rPr lang="en-US" altLang="en-US" i="1" dirty="0"/>
              <a:t>B) A</a:t>
            </a:r>
            <a:r>
              <a:rPr lang="en-US" altLang="en-US" baseline="30000" dirty="0"/>
              <a:t>–1</a:t>
            </a:r>
            <a:br>
              <a:rPr lang="en-US" altLang="en-US" i="1" dirty="0"/>
            </a:br>
            <a:endParaRPr lang="en-US" altLang="en-US" sz="800" i="1" dirty="0"/>
          </a:p>
          <a:p>
            <a:pPr eaLnBrk="1" hangingPunct="1">
              <a:spcBef>
                <a:spcPts val="0"/>
              </a:spcBef>
              <a:tabLst>
                <a:tab pos="457200" algn="l"/>
                <a:tab pos="1371600" algn="l"/>
                <a:tab pos="1547813" algn="l"/>
              </a:tabLst>
            </a:pPr>
            <a:r>
              <a:rPr lang="en-US" altLang="en-US" i="1" dirty="0"/>
              <a:t>X </a:t>
            </a:r>
            <a:r>
              <a:rPr lang="en-US" altLang="en-US" dirty="0"/>
              <a:t>=</a:t>
            </a:r>
            <a:r>
              <a:rPr lang="en-US" altLang="en-US" i="1" dirty="0"/>
              <a:t> </a:t>
            </a:r>
            <a:r>
              <a:rPr lang="en-US" altLang="en-US" dirty="0"/>
              <a:t>I</a:t>
            </a:r>
            <a:r>
              <a:rPr lang="en-US" altLang="en-US" i="1" dirty="0">
                <a:latin typeface="Cambria" panose="02040503050406030204" pitchFamily="18" charset="0"/>
                <a:ea typeface="Cambria" panose="02040503050406030204" pitchFamily="18" charset="0"/>
              </a:rPr>
              <a:t> ― </a:t>
            </a:r>
            <a:r>
              <a:rPr lang="en-US" altLang="en-US" i="1" dirty="0"/>
              <a:t>BA</a:t>
            </a:r>
            <a:r>
              <a:rPr lang="en-US" altLang="en-US" baseline="30000" dirty="0"/>
              <a:t>–1</a:t>
            </a:r>
            <a:br>
              <a:rPr lang="en-US" altLang="en-US" i="1" dirty="0"/>
            </a:br>
            <a:endParaRPr lang="en-US" altLang="en-US" sz="800" i="1" dirty="0"/>
          </a:p>
        </p:txBody>
      </p:sp>
    </p:spTree>
    <p:extLst>
      <p:ext uri="{BB962C8B-B14F-4D97-AF65-F5344CB8AC3E}">
        <p14:creationId xmlns:p14="http://schemas.microsoft.com/office/powerpoint/2010/main" val="363092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3">
            <a:extLst>
              <a:ext uri="{FF2B5EF4-FFF2-40B4-BE49-F238E27FC236}">
                <a16:creationId xmlns:a16="http://schemas.microsoft.com/office/drawing/2014/main" id="{2055705F-6470-DB4D-BE37-E9F644187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228600"/>
            <a:ext cx="6629400" cy="584200"/>
          </a:xfrm>
          <a:prstGeom prst="rect">
            <a:avLst/>
          </a:prstGeom>
          <a:gradFill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2" algn="just" eaLnBrk="1" hangingPunct="1">
              <a:defRPr/>
            </a:pPr>
            <a:r>
              <a:rPr lang="en-US" sz="3200" b="1" i="1" dirty="0">
                <a:latin typeface="Monotype Corsiva" pitchFamily="66" charset="0"/>
                <a:cs typeface="Arial" pitchFamily="34" charset="0"/>
              </a:rPr>
              <a:t>Questions &amp; Summary Book</a:t>
            </a:r>
            <a:endParaRPr lang="en-US" sz="2400" b="1" i="1" dirty="0">
              <a:latin typeface="+mn-lt"/>
              <a:cs typeface="Arial" pitchFamily="34" charset="0"/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2C4DA58-F559-144D-9EC8-248EF35C1C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873043"/>
              </p:ext>
            </p:extLst>
          </p:nvPr>
        </p:nvGraphicFramePr>
        <p:xfrm>
          <a:off x="107504" y="954089"/>
          <a:ext cx="8928992" cy="4608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6442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28FEF-8637-824F-97AA-D9479FD69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B135F-87BE-6F45-819D-895F6D1051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C0DB6-ABF8-3149-A905-31171A1826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2CAB4-C212-6740-9386-987A4BFA27B2}" type="slidenum">
              <a:rPr lang="en-US" altLang="en-US" smtClean="0"/>
              <a:pPr/>
              <a:t>30</a:t>
            </a:fld>
            <a:endParaRPr lang="en-U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03A30D-D1A8-6D48-B922-F44D651E2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8698"/>
            <a:ext cx="9144000" cy="556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15226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D:\Microsoft Office\Templates\Blank Presentation.pot</Template>
  <TotalTime>8604</TotalTime>
  <Words>1249</Words>
  <Application>Microsoft Office PowerPoint</Application>
  <PresentationFormat>On-screen Show (4:3)</PresentationFormat>
  <Paragraphs>205</Paragraphs>
  <Slides>30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6" baseType="lpstr">
      <vt:lpstr>Gulim</vt:lpstr>
      <vt:lpstr>Monotype Sorts</vt:lpstr>
      <vt:lpstr>新細明體</vt:lpstr>
      <vt:lpstr>宋体</vt:lpstr>
      <vt:lpstr>Arial</vt:lpstr>
      <vt:lpstr>Arial Black</vt:lpstr>
      <vt:lpstr>Calibri</vt:lpstr>
      <vt:lpstr>Cambria</vt:lpstr>
      <vt:lpstr>Cambria Math</vt:lpstr>
      <vt:lpstr>Comic Sans MS</vt:lpstr>
      <vt:lpstr>Monotype Corsiva</vt:lpstr>
      <vt:lpstr>Symbol</vt:lpstr>
      <vt:lpstr>Times New Roman</vt:lpstr>
      <vt:lpstr>Blank Presentation</vt:lpstr>
      <vt:lpstr>Equation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Inverse matrices</vt:lpstr>
      <vt:lpstr>Matrices</vt:lpstr>
      <vt:lpstr>PowerPoint Presentation</vt:lpstr>
      <vt:lpstr>PowerPoint Presentation</vt:lpstr>
      <vt:lpstr>TYPES OF MATRICES</vt:lpstr>
      <vt:lpstr>Identity Matrix</vt:lpstr>
      <vt:lpstr>Identity Matrices</vt:lpstr>
      <vt:lpstr>PowerPoint Presentation</vt:lpstr>
      <vt:lpstr>E.g. 1—Identity Matrices</vt:lpstr>
      <vt:lpstr>Identity Matrix Multiplication </vt:lpstr>
      <vt:lpstr>Matrix Inversion </vt:lpstr>
      <vt:lpstr>Inverse of a Matrix—Definition</vt:lpstr>
      <vt:lpstr>Definition</vt:lpstr>
      <vt:lpstr>E.g. 2—Verifying that a Matrix Is an Inverse</vt:lpstr>
      <vt:lpstr>E.g. 2—Verifying that a Matrix Is an Inverse</vt:lpstr>
      <vt:lpstr>E.g. 2—Verifying that a Matrix Is an Inverse</vt:lpstr>
      <vt:lpstr>The determinant of a matrix</vt:lpstr>
      <vt:lpstr>Finding the determinant of a 2×2 matrix</vt:lpstr>
      <vt:lpstr>The rule for finding the inverse of a 2×2 matrix</vt:lpstr>
      <vt:lpstr>Using the rule to find the inverse of a 2×2 matrix</vt:lpstr>
      <vt:lpstr>CAS Calculator</vt:lpstr>
      <vt:lpstr>The Inverse of a Matrix</vt:lpstr>
      <vt:lpstr>Examples</vt:lpstr>
      <vt:lpstr>PowerPoint Presentation</vt:lpstr>
      <vt:lpstr>PowerPoint Presentation</vt:lpstr>
    </vt:vector>
  </TitlesOfParts>
  <Manager>CISE Department</Manager>
  <Company>University of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Slides for Rosen, 5th edition</dc:title>
  <dc:subject>Discrete Mathematics</dc:subject>
  <dc:creator>Michael P. Frank</dc:creator>
  <dc:description>Slides developed at the University of Florida_x000d_
for course COT3100, Applications of_x000d_
Discrete Structures, Spring 2001 &amp; 2003.</dc:description>
  <cp:lastModifiedBy>Lyn ZHANG</cp:lastModifiedBy>
  <cp:revision>98</cp:revision>
  <dcterms:created xsi:type="dcterms:W3CDTF">2001-01-08T01:48:20Z</dcterms:created>
  <dcterms:modified xsi:type="dcterms:W3CDTF">2026-05-12T22:38:11Z</dcterms:modified>
</cp:coreProperties>
</file>