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266" r:id="rId3"/>
    <p:sldId id="908" r:id="rId4"/>
    <p:sldId id="269" r:id="rId5"/>
    <p:sldId id="270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40"/>
  </p:normalViewPr>
  <p:slideViewPr>
    <p:cSldViewPr snapToGrid="0" snapToObjects="1">
      <p:cViewPr>
        <p:scale>
          <a:sx n="58" d="100"/>
          <a:sy n="58" d="100"/>
        </p:scale>
        <p:origin x="8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0E6C-E891-4946-97BF-EE7F6761B29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08DF-4D41-C346-B246-3A658BF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recurrence rule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𝑆𝑛+1=𝑇𝑆𝑛+𝐵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does not lead to a simple rule for the state matrix after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𝑛n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steps, so we need to work our way through this sort of problem step-by-step.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308DF-4D41-C346-B246-3A658BFDB0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0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8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2BD6B-55FC-4381-A4A9-043E7D42C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8E2FB-A16E-7E49-B958-66D6F1F1C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r>
              <a:rPr lang="en-AU" sz="2600" dirty="0"/>
              <a:t>The equilibrium state matrix</a:t>
            </a:r>
            <a:endParaRPr lang="en-US" sz="2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C14C5-876E-8243-A3DA-181AEE27C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r>
              <a:rPr lang="en-US" sz="1700" dirty="0"/>
              <a:t>7H</a:t>
            </a:r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9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23236-59D1-D04F-B5D0-D90F6AC673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17168" y="0"/>
                <a:ext cx="10168128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Transition matrix modelling using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23236-59D1-D04F-B5D0-D90F6AC67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7168" y="0"/>
                <a:ext cx="10168128" cy="1179576"/>
              </a:xfrm>
              <a:blipFill>
                <a:blip r:embed="rId2"/>
                <a:stretch>
                  <a:fillRect l="-1859" t="-8247" b="-149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5F9C6-77E3-F24D-90BC-2610FD43B6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76538"/>
                <a:ext cx="12192000" cy="4938775"/>
              </a:xfrm>
            </p:spPr>
            <p:txBody>
              <a:bodyPr/>
              <a:lstStyle/>
              <a:p>
                <a:r>
                  <a:rPr lang="en-US" dirty="0"/>
                  <a:t>To date, we have only considered matrix recurrence models of the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err="1">
                    <a:solidFill>
                      <a:srgbClr val="0070C0"/>
                    </a:solidFill>
                  </a:rPr>
                  <a:t>intial</a:t>
                </a:r>
                <a:r>
                  <a:rPr lang="en-US" dirty="0">
                    <a:solidFill>
                      <a:srgbClr val="0070C0"/>
                    </a:solidFill>
                  </a:rPr>
                  <a:t> 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recurrence model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cars, machines, people or birds</a:t>
                </a:r>
              </a:p>
              <a:p>
                <a:r>
                  <a:rPr lang="en-US" dirty="0"/>
                  <a:t>But what happens if management wants to </a:t>
                </a:r>
                <a:r>
                  <a:rPr lang="en-US" dirty="0">
                    <a:solidFill>
                      <a:srgbClr val="FF0000"/>
                    </a:solidFill>
                  </a:rPr>
                  <a:t>add an extra car </a:t>
                </a:r>
                <a:r>
                  <a:rPr lang="en-US" dirty="0"/>
                  <a:t>at each location each week?</a:t>
                </a:r>
              </a:p>
              <a:p>
                <a:r>
                  <a:rPr lang="en-US" dirty="0"/>
                  <a:t>To allow for this situation we need to use the matrix recurrence relation: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err="1">
                    <a:solidFill>
                      <a:srgbClr val="0070C0"/>
                    </a:solidFill>
                  </a:rPr>
                  <a:t>intial</a:t>
                </a:r>
                <a:r>
                  <a:rPr lang="en-US" dirty="0">
                    <a:solidFill>
                      <a:srgbClr val="0070C0"/>
                    </a:solidFill>
                  </a:rPr>
                  <a:t> 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𝐵 is a column matrix.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5F9C6-77E3-F24D-90BC-2610FD43B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76538"/>
                <a:ext cx="12192000" cy="4938775"/>
              </a:xfrm>
              <a:blipFill>
                <a:blip r:embed="rId3"/>
                <a:stretch>
                  <a:fillRect l="-937" t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4C597-B266-4743-A607-D0ECF52B6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710" y="589788"/>
            <a:ext cx="3548290" cy="116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072C07-314C-054C-88BD-A7128379EB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168128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Determining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dirty="0"/>
                  <a:t> state of a system using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i="1" dirty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072C07-314C-054C-88BD-A7128379E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168128" cy="1179576"/>
              </a:xfrm>
              <a:blipFill>
                <a:blip r:embed="rId4"/>
                <a:stretch>
                  <a:fillRect l="-1799" t="-7216" b="-164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0A8DB-3C95-EB48-BDCC-D91B73767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32995"/>
                <a:ext cx="12192000" cy="518551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A rental starts with 90 cars, 50 located at Bendigo and 40 located at Colac.</a:t>
                </a:r>
              </a:p>
              <a:p>
                <a:r>
                  <a:rPr lang="en-US" sz="2000" dirty="0"/>
                  <a:t>To increase the number of cars, 2 extra cars are added to the rental fleet at each location each week. The recurrence relation that can be used to model this situation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  <m:r>
                      <a:rPr lang="en-AU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where 𝑇=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 𝐵=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Determine the number of cars at Bendigo and Colac after:</a:t>
                </a:r>
              </a:p>
              <a:p>
                <a:r>
                  <a:rPr lang="en-US" sz="2000" dirty="0"/>
                  <a:t>1 week</a:t>
                </a:r>
              </a:p>
              <a:p>
                <a:r>
                  <a:rPr lang="en-US" sz="2000" dirty="0"/>
                  <a:t>2 weeks.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0A8DB-3C95-EB48-BDCC-D91B73767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32995"/>
                <a:ext cx="12192000" cy="5185519"/>
              </a:xfrm>
              <a:blipFill>
                <a:blip r:embed="rId5"/>
                <a:stretch>
                  <a:fillRect l="-416" t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3A56589-901A-A64A-A04C-B3C2D5979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608" y="3930566"/>
            <a:ext cx="3484335" cy="17980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62DDF4-5B9B-E34F-A81F-D6DC3293CAC3}"/>
              </a:ext>
            </a:extLst>
          </p:cNvPr>
          <p:cNvSpPr/>
          <p:nvPr/>
        </p:nvSpPr>
        <p:spPr>
          <a:xfrm>
            <a:off x="0" y="58140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badi"/>
              </a:rPr>
              <a:t>Thus, we predict that there will be 46 cars in Bendigo and 48 cars in Colac.</a:t>
            </a:r>
            <a:endParaRPr lang="en-US" dirty="0">
              <a:latin typeface="Abad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C9FFE-126A-8B44-8EEC-5592741E3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114" y="3930566"/>
            <a:ext cx="3380014" cy="17170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F4DE78-F4B6-294B-8E2C-B702B7A7624C}"/>
              </a:ext>
            </a:extLst>
          </p:cNvPr>
          <p:cNvSpPr/>
          <p:nvPr/>
        </p:nvSpPr>
        <p:spPr>
          <a:xfrm>
            <a:off x="6096000" y="58078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badi"/>
              </a:rPr>
              <a:t>Thus, we predict that there will be 44 cars in Bendigo and 55 cars in Colac.</a:t>
            </a:r>
            <a:endParaRPr lang="en-US" dirty="0"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29685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0585BF-40BF-4348-8A41-252B7CD51A9C}"/>
              </a:ext>
            </a:extLst>
          </p:cNvPr>
          <p:cNvSpPr txBox="1"/>
          <p:nvPr/>
        </p:nvSpPr>
        <p:spPr>
          <a:xfrm>
            <a:off x="9109841" y="884258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7.7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33C3F-9E30-4BB4-A707-6D2BE81E9F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20515" y="0"/>
            <a:ext cx="5206683" cy="2024743"/>
          </a:xfrm>
          <a:prstGeom prst="rect">
            <a:avLst/>
          </a:prstGeom>
        </p:spPr>
      </p:pic>
      <p:pic>
        <p:nvPicPr>
          <p:cNvPr id="9" name="Picture 8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6DFF4968-B3BA-49FB-A66D-D1DAF0DF79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20515" y="2024742"/>
            <a:ext cx="7480142" cy="474617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4EF7F-88E2-4E2C-A412-E57A914A3ADC}"/>
              </a:ext>
            </a:extLst>
          </p:cNvPr>
          <p:cNvSpPr/>
          <p:nvPr/>
        </p:nvSpPr>
        <p:spPr>
          <a:xfrm>
            <a:off x="1491343" y="6487885"/>
            <a:ext cx="1611086" cy="261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6DFC37A-6874-A336-76C6-C0AC1A10864B}"/>
              </a:ext>
            </a:extLst>
          </p:cNvPr>
          <p:cNvSpPr txBox="1"/>
          <p:nvPr/>
        </p:nvSpPr>
        <p:spPr>
          <a:xfrm>
            <a:off x="520937" y="3813052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highlight>
                  <a:srgbClr val="00FF00"/>
                </a:highlight>
              </a:rPr>
              <a:t>CAS Notes 7.9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778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145A-43CC-CF53-A43B-F98A818A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14" y="548640"/>
            <a:ext cx="10646882" cy="1179576"/>
          </a:xfrm>
        </p:spPr>
        <p:txBody>
          <a:bodyPr>
            <a:normAutofit/>
          </a:bodyPr>
          <a:lstStyle/>
          <a:p>
            <a:r>
              <a:rPr lang="en-US" dirty="0"/>
              <a:t>Using the inverse matrix of a transition matrix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E91BC-3296-B434-DBFB-682213A2E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568" y="2103119"/>
                <a:ext cx="10168128" cy="1310205"/>
              </a:xfrm>
            </p:spPr>
            <p:txBody>
              <a:bodyPr/>
              <a:lstStyle/>
              <a:p>
                <a:r>
                  <a:rPr lang="en-US" dirty="0"/>
                  <a:t>If we are looking for previous term, we use in Question 4: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pt-BR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− B)</a:t>
                </a:r>
                <a:endParaRPr lang="en-A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E91BC-3296-B434-DBFB-682213A2E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568" y="2103119"/>
                <a:ext cx="10168128" cy="1310205"/>
              </a:xfrm>
              <a:blipFill>
                <a:blip r:embed="rId2"/>
                <a:stretch>
                  <a:fillRect l="-779" t="-27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893528-DDF8-343A-12B5-84B03E79573D}"/>
                  </a:ext>
                </a:extLst>
              </p:cNvPr>
              <p:cNvSpPr txBox="1"/>
              <p:nvPr/>
            </p:nvSpPr>
            <p:spPr>
              <a:xfrm>
                <a:off x="4029076" y="1518344"/>
                <a:ext cx="653551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AU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A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893528-DDF8-343A-12B5-84B03E79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6" y="1518344"/>
                <a:ext cx="6535510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5C3B69C-E453-F6D1-B628-DE93CACA1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618" y="2841171"/>
            <a:ext cx="5018435" cy="3819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DFB21-71F3-9612-1A6C-169B2310BE5E}"/>
              </a:ext>
            </a:extLst>
          </p:cNvPr>
          <p:cNvSpPr txBox="1"/>
          <p:nvPr/>
        </p:nvSpPr>
        <p:spPr>
          <a:xfrm>
            <a:off x="1964390" y="4381742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CAS</a:t>
            </a:r>
          </a:p>
        </p:txBody>
      </p:sp>
    </p:spTree>
    <p:extLst>
      <p:ext uri="{BB962C8B-B14F-4D97-AF65-F5344CB8AC3E}">
        <p14:creationId xmlns:p14="http://schemas.microsoft.com/office/powerpoint/2010/main" val="363950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6C0805-99E8-6177-F17D-CD02BB12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68" y="49249"/>
            <a:ext cx="9562454" cy="67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97" y="-10886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7H: Equilibrium matrix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lvl="0"/>
                <a:r>
                  <a:rPr lang="en-AU" sz="2000" dirty="0"/>
                  <a:t>"steady state"</a:t>
                </a:r>
              </a:p>
              <a:p>
                <a:pPr lvl="0"/>
                <a:r>
                  <a:rPr lang="en-AU" sz="2000" dirty="0"/>
                  <a:t>over time the populations settle to where there is no visible change</a:t>
                </a:r>
              </a:p>
              <a:p>
                <a:pPr lvl="0"/>
                <a:r>
                  <a:rPr lang="en-AU" sz="2000" dirty="0"/>
                  <a:t>when two </a:t>
                </a:r>
                <a:r>
                  <a:rPr lang="en-AU" sz="2000" b="1" u="sng" dirty="0"/>
                  <a:t>consecutive</a:t>
                </a:r>
                <a:r>
                  <a:rPr lang="en-AU" sz="2000" dirty="0"/>
                  <a:t> matrices are equal (2dp for accuracy)</a:t>
                </a:r>
              </a:p>
              <a:p>
                <a:pPr lvl="0"/>
                <a:r>
                  <a:rPr lang="en-AU" sz="2000" dirty="0"/>
                  <a:t>consecutive means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2000" i="0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AU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2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sz="20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AU" sz="2000" dirty="0"/>
                  <a:t> to be the same (for example)</a:t>
                </a:r>
              </a:p>
              <a:p>
                <a:pPr lvl="0"/>
                <a:r>
                  <a:rPr lang="en-AU" sz="2000" dirty="0">
                    <a:solidFill>
                      <a:srgbClr val="C00000"/>
                    </a:solidFill>
                  </a:rPr>
                  <a:t>"in the long term"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chemeClr val="tx1">
                      <a:alpha val="7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example: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people can be happy (H), neither happy or sad (N) or sad (S)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chemeClr val="tx1">
                      <a:alpha val="7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329" t="-177" r="-206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a. </a:t>
                </a:r>
                <a:r>
                  <a:rPr lang="en-AU" sz="2000" dirty="0">
                    <a:solidFill>
                      <a:srgbClr val="0070C0"/>
                    </a:solidFill>
                  </a:rPr>
                  <a:t>complete T    </a:t>
                </a:r>
                <a:r>
                  <a:rPr lang="en-AU" sz="2000" dirty="0">
                    <a:solidFill>
                      <a:srgbClr val="C00000"/>
                    </a:solidFill>
                  </a:rPr>
                  <a:t>today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             H         N         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e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0.05 = 5%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b</a:t>
                </a:r>
                <a:r>
                  <a:rPr lang="en-AU" sz="2000" dirty="0"/>
                  <a:t>. </a:t>
                </a:r>
                <a:r>
                  <a:rPr lang="en-AU" sz="2000" dirty="0">
                    <a:solidFill>
                      <a:srgbClr val="0070C0"/>
                    </a:solidFill>
                  </a:rPr>
                  <a:t>on a given day 1200 ppl are happy, 600 are neither and 200 are sad,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1200</m:t>
                              </m:r>
                            </m: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600</m:t>
                              </m:r>
                            </m: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c. </a:t>
                </a:r>
                <a:r>
                  <a:rPr lang="en-AU" sz="2000" dirty="0">
                    <a:solidFill>
                      <a:srgbClr val="0070C0"/>
                    </a:solidFill>
                  </a:rPr>
                  <a:t>In the long term, how many people are expected to be happy??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312</m:t>
                              </m:r>
                            </m: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59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0" indent="0">
                  <a:buNone/>
                </a:pPr>
                <a:r>
                  <a:rPr lang="en-AU" sz="2000" dirty="0"/>
                  <a:t>1312 ppl expected to be happy. 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395" t="-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51D3C-7A48-8351-0B57-9A61ED2FD331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To investigate a car rental question, we start by listing the state matrices from week 0 to week 15.</a:t>
            </a:r>
          </a:p>
          <a:p>
            <a:endParaRPr lang="en-US" sz="1800" dirty="0"/>
          </a:p>
          <a:p>
            <a:r>
              <a:rPr lang="en-US" sz="1800" dirty="0"/>
              <a:t>In summary, even though the number of cars returned to each location varied from day to day, the numbers at each location eventually settled down to an </a:t>
            </a:r>
            <a:r>
              <a:rPr lang="en-US" sz="1800" dirty="0">
                <a:solidFill>
                  <a:srgbClr val="FF0000"/>
                </a:solidFill>
              </a:rPr>
              <a:t>equilibrium or steady-state</a:t>
            </a:r>
            <a:r>
              <a:rPr lang="en-US" sz="1800" dirty="0"/>
              <a:t> solution. In the steady state, the number of cars at each location remained the same.</a:t>
            </a:r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993591-00AF-9003-C8E8-3B530743A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08" y="5160822"/>
            <a:ext cx="2905868" cy="1412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297CDE-B0AC-7377-6083-F88296ED8F8E}"/>
              </a:ext>
            </a:extLst>
          </p:cNvPr>
          <p:cNvSpPr txBox="1"/>
          <p:nvPr/>
        </p:nvSpPr>
        <p:spPr>
          <a:xfrm>
            <a:off x="6863510" y="843815"/>
            <a:ext cx="1371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C00000"/>
                </a:solidFill>
              </a:rPr>
              <a:t>tomorrow</a:t>
            </a:r>
          </a:p>
          <a:p>
            <a:endParaRPr lang="en-AU" sz="20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72C77B-4448-D5A9-A931-A6666EBF5EA1}"/>
              </a:ext>
            </a:extLst>
          </p:cNvPr>
          <p:cNvSpPr txBox="1"/>
          <p:nvPr/>
        </p:nvSpPr>
        <p:spPr>
          <a:xfrm>
            <a:off x="6603237" y="568357"/>
            <a:ext cx="326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C00000"/>
                </a:solidFill>
              </a:rPr>
              <a:t>H</a:t>
            </a:r>
          </a:p>
          <a:p>
            <a:r>
              <a:rPr lang="en-AU" sz="2000" dirty="0">
                <a:solidFill>
                  <a:srgbClr val="C00000"/>
                </a:solidFill>
              </a:rPr>
              <a:t>N</a:t>
            </a:r>
          </a:p>
          <a:p>
            <a:r>
              <a:rPr lang="en-AU" sz="20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07215-8DC8-B325-C3AB-01A85993DCFB}"/>
              </a:ext>
            </a:extLst>
          </p:cNvPr>
          <p:cNvSpPr txBox="1"/>
          <p:nvPr/>
        </p:nvSpPr>
        <p:spPr>
          <a:xfrm>
            <a:off x="5485221" y="2582607"/>
            <a:ext cx="326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C00000"/>
                </a:solidFill>
              </a:rPr>
              <a:t>H</a:t>
            </a:r>
          </a:p>
          <a:p>
            <a:r>
              <a:rPr lang="en-AU" sz="2000" dirty="0">
                <a:solidFill>
                  <a:srgbClr val="C00000"/>
                </a:solidFill>
              </a:rPr>
              <a:t>N</a:t>
            </a:r>
          </a:p>
          <a:p>
            <a:r>
              <a:rPr lang="en-AU" sz="20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7F0D4D-770B-DDF5-3C47-89FB0DAFA511}"/>
              </a:ext>
            </a:extLst>
          </p:cNvPr>
          <p:cNvSpPr txBox="1"/>
          <p:nvPr/>
        </p:nvSpPr>
        <p:spPr>
          <a:xfrm>
            <a:off x="6254632" y="4134142"/>
            <a:ext cx="326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C00000"/>
                </a:solidFill>
              </a:rPr>
              <a:t>H</a:t>
            </a:r>
          </a:p>
          <a:p>
            <a:r>
              <a:rPr lang="en-AU" sz="2000" dirty="0">
                <a:solidFill>
                  <a:srgbClr val="C00000"/>
                </a:solidFill>
              </a:rPr>
              <a:t>N</a:t>
            </a:r>
          </a:p>
          <a:p>
            <a:r>
              <a:rPr lang="en-AU" sz="2000" dirty="0">
                <a:solidFill>
                  <a:srgbClr val="C00000"/>
                </a:solidFill>
              </a:rPr>
              <a:t>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E112C23-8F0F-14E8-35FE-A2FCA0865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9614" y="863436"/>
            <a:ext cx="3940604" cy="4537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4FC759-D007-EB98-2697-A1AC1EB8C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726" y="3513256"/>
            <a:ext cx="4024939" cy="22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EAE4-CB9E-2343-BA82-4BAB8B86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93" y="137886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A rule for determining the state matrix of a system after 𝐧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A1BE7-A10E-4945-8578-C0E6F00D13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771" y="1317462"/>
                <a:ext cx="11074400" cy="54026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While we can use the recurrence relation: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initial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generate state matrices step-by-step, there is a more efficient method when need to determine the state matrix after a large number of steps. If we follow through the process step-by-step we have: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𝑇(𝑇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𝑇(𝑇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Continuing the process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or more generally,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A1BE7-A10E-4945-8578-C0E6F00D13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1" y="1317462"/>
                <a:ext cx="11074400" cy="5402652"/>
              </a:xfrm>
              <a:blipFill>
                <a:blip r:embed="rId2"/>
                <a:stretch>
                  <a:fillRect l="-771" t="-15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EBB9A7E-EB07-AF82-E6D6-768B2B8F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228" y="4840352"/>
            <a:ext cx="6948222" cy="16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FE2AC0-2560-FD48-8334-5B2F037C66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8629" y="0"/>
                <a:ext cx="11553371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Determining the 𝑛</a:t>
                </a:r>
                <a:r>
                  <a:rPr lang="en-US" dirty="0" err="1"/>
                  <a:t>th</a:t>
                </a:r>
                <a:r>
                  <a:rPr lang="en-US" dirty="0"/>
                  <a:t> state of a system using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FE2AC0-2560-FD48-8334-5B2F037C6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8629" y="0"/>
                <a:ext cx="11553371" cy="1179576"/>
              </a:xfrm>
              <a:blipFill>
                <a:blip r:embed="rId2"/>
                <a:stretch>
                  <a:fillRect l="-1647" t="-9574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E7D1-348E-0343-98E5-DAB5506BB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914" y="1179576"/>
                <a:ext cx="11858171" cy="53228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factory has a large number of machines. The machines can be in one of two states: operating (𝑂) or broken (𝐵). Broken machines are repaired and come back into operation and vice versa.</a:t>
                </a:r>
              </a:p>
              <a:p>
                <a:r>
                  <a:rPr lang="en-US" dirty="0"/>
                  <a:t>Initially, 80 machines are operating and 20 are broken, so: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𝑇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.85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/>
              </a:p>
              <a:p>
                <a:r>
                  <a:rPr lang="en-US" dirty="0"/>
                  <a:t>Determine the number of operational and broken machines after 10 days.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30.9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69.1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After 10 days, 31 machines will be operational and 69 broken.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E7D1-348E-0343-98E5-DAB5506BB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914" y="1179576"/>
                <a:ext cx="11858171" cy="5322824"/>
              </a:xfrm>
              <a:blipFill>
                <a:blip r:embed="rId3"/>
                <a:stretch>
                  <a:fillRect l="-771" t="-10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D0811E-1432-484F-B324-A75C4F91B666}"/>
              </a:ext>
            </a:extLst>
          </p:cNvPr>
          <p:cNvSpPr txBox="1"/>
          <p:nvPr/>
        </p:nvSpPr>
        <p:spPr>
          <a:xfrm>
            <a:off x="6691086" y="4673600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Need CAS</a:t>
            </a:r>
          </a:p>
        </p:txBody>
      </p:sp>
      <p:pic>
        <p:nvPicPr>
          <p:cNvPr id="6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5DB50641-118A-FF4A-832C-D9DB7DDB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05" y="2325692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0BAA-0339-BC4F-9733-737D459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15703"/>
          </a:xfrm>
        </p:spPr>
        <p:txBody>
          <a:bodyPr/>
          <a:lstStyle/>
          <a:p>
            <a:r>
              <a:rPr lang="en-US" dirty="0"/>
              <a:t>The steady-state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DEE9-796F-5241-BACD-FD31B492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" y="815704"/>
            <a:ext cx="12162971" cy="365469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 second question a manager might like answered about the car rental is as follows.</a:t>
            </a:r>
          </a:p>
          <a:p>
            <a:r>
              <a:rPr lang="en-US" dirty="0"/>
              <a:t>‘Will the number of rental cars available from each location vary from week to week or will they settle down to some fixed value?’</a:t>
            </a:r>
          </a:p>
          <a:p>
            <a:r>
              <a:rPr lang="en-US" dirty="0"/>
              <a:t>To investigate this question, we start by listing the state matrices from week 0 to week 15.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summary, even though the number of cars returned to each location varied from day to day, the numbers at each location eventually settled down to an </a:t>
            </a:r>
            <a:r>
              <a:rPr lang="en-US" dirty="0">
                <a:solidFill>
                  <a:srgbClr val="FF0000"/>
                </a:solidFill>
              </a:rPr>
              <a:t>equilibrium or steady-state</a:t>
            </a:r>
            <a:r>
              <a:rPr lang="en-US" dirty="0"/>
              <a:t> solution. In the steady state, the number of cars at each location remained the same.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BBACC-8D20-C149-9DA2-7D978CE9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1818857"/>
            <a:ext cx="10247086" cy="1180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414C1-4845-C848-B782-3A5B6CD0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257" y="3693975"/>
            <a:ext cx="5617029" cy="31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7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0BAA-0339-BC4F-9733-737D459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15703"/>
          </a:xfrm>
        </p:spPr>
        <p:txBody>
          <a:bodyPr/>
          <a:lstStyle/>
          <a:p>
            <a:r>
              <a:rPr lang="en-US" dirty="0"/>
              <a:t>The steady-state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DEE9-796F-5241-BACD-FD31B492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" y="815703"/>
            <a:ext cx="12162971" cy="5410925"/>
          </a:xfrm>
        </p:spPr>
        <p:txBody>
          <a:bodyPr>
            <a:normAutofit/>
          </a:bodyPr>
          <a:lstStyle/>
          <a:p>
            <a:r>
              <a:rPr lang="en-US" dirty="0"/>
              <a:t>Important</a:t>
            </a:r>
          </a:p>
          <a:p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steady state</a:t>
            </a:r>
            <a:r>
              <a:rPr lang="en-US" dirty="0"/>
              <a:t>, cars are still moving between Bendigo and Colac, but the number of cars rented in Bendigo and returned to Colac is </a:t>
            </a:r>
            <a:r>
              <a:rPr lang="en-US" dirty="0">
                <a:solidFill>
                  <a:srgbClr val="FF0000"/>
                </a:solidFill>
              </a:rPr>
              <a:t>balanced by the number of cars </a:t>
            </a:r>
            <a:r>
              <a:rPr lang="en-US" dirty="0"/>
              <a:t>rented in Colac and returned to Bendigo. Because of this balance, the steady state is also called the equilibrium state.</a:t>
            </a:r>
          </a:p>
          <a:p>
            <a:r>
              <a:rPr lang="en-US" dirty="0"/>
              <a:t>For a system to have a steady state, the </a:t>
            </a:r>
            <a:r>
              <a:rPr lang="en-US" dirty="0">
                <a:solidFill>
                  <a:srgbClr val="FF0000"/>
                </a:solidFill>
              </a:rPr>
              <a:t>transition matrix must be regular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columns must add up to 1</a:t>
            </a:r>
            <a:r>
              <a:rPr lang="en-US" dirty="0"/>
              <a:t>. A regular matrix is one whose powers </a:t>
            </a:r>
            <a:r>
              <a:rPr lang="en-US" dirty="0">
                <a:solidFill>
                  <a:srgbClr val="FF0000"/>
                </a:solidFill>
              </a:rPr>
              <a:t>never contain any zero </a:t>
            </a:r>
            <a:r>
              <a:rPr lang="en-US" dirty="0"/>
              <a:t>elements. In practical terms, this means that every state represented in the transition matrix is </a:t>
            </a:r>
            <a:r>
              <a:rPr lang="en-US" dirty="0">
                <a:solidFill>
                  <a:srgbClr val="FF0000"/>
                </a:solidFill>
              </a:rPr>
              <a:t>accessible</a:t>
            </a:r>
            <a:r>
              <a:rPr lang="en-US" dirty="0"/>
              <a:t>, either directly or indirectly from every other state.</a:t>
            </a:r>
          </a:p>
        </p:txBody>
      </p:sp>
    </p:spTree>
    <p:extLst>
      <p:ext uri="{BB962C8B-B14F-4D97-AF65-F5344CB8AC3E}">
        <p14:creationId xmlns:p14="http://schemas.microsoft.com/office/powerpoint/2010/main" val="6041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5A85-6FD0-F44C-AE39-8FE8C9A9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steady state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59C7-38B5-8642-9AED-86F395DC3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032" y="2086138"/>
                <a:ext cx="11379200" cy="36941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is the initial state matrix, then the steady-state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is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𝑛 tends to infinity (∞).</a:t>
                </a:r>
              </a:p>
              <a:p>
                <a:r>
                  <a:rPr lang="en-US" dirty="0"/>
                  <a:t>Note: While in practice we cannot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 for 𝑛=∞, we find that, depending on the circumstances, large values of 𝑛 can often give a very close approximation to the </a:t>
                </a:r>
                <a:r>
                  <a:rPr lang="en-US" dirty="0">
                    <a:solidFill>
                      <a:srgbClr val="FF0000"/>
                    </a:solidFill>
                  </a:rPr>
                  <a:t>steady-state solution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59C7-38B5-8642-9AED-86F395DC3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032" y="2086138"/>
                <a:ext cx="11379200" cy="3694176"/>
              </a:xfrm>
              <a:blipFill>
                <a:blip r:embed="rId2"/>
                <a:stretch>
                  <a:fillRect l="-965" t="-9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94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CBF4-6341-7B41-AE36-BD7A1FBA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968" y="185783"/>
            <a:ext cx="10168128" cy="452846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the steady-state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CC4C9-C7E8-8E43-9019-86A02D860E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232" y="777239"/>
                <a:ext cx="11144939" cy="58949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the car rental problem: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and  𝑇=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Estimate the steady-state solution by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𝑛=10,15,17 and 18.</a:t>
                </a:r>
              </a:p>
              <a:p>
                <a:r>
                  <a:rPr lang="en-AU" dirty="0"/>
                  <a:t>∴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30.6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59.4</m:t>
                            </m:r>
                          </m:e>
                        </m:eqArr>
                      </m:e>
                    </m:d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59.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60.0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60.0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The estimated steady-state solution is 30 cars based in Bendigo and 60 cars based in Colac.</a:t>
                </a:r>
                <a:br>
                  <a:rPr lang="en-AU" dirty="0"/>
                </a:b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CC4C9-C7E8-8E43-9019-86A02D860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232" y="777239"/>
                <a:ext cx="11144939" cy="5894978"/>
              </a:xfrm>
              <a:blipFill>
                <a:blip r:embed="rId2"/>
                <a:stretch>
                  <a:fillRect l="-985" t="-9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48740ACA-16E2-3845-B81E-87464B0A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819" y="2828104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D1CBE7-3E6B-2944-9328-C8828006A154}"/>
              </a:ext>
            </a:extLst>
          </p:cNvPr>
          <p:cNvSpPr txBox="1"/>
          <p:nvPr/>
        </p:nvSpPr>
        <p:spPr>
          <a:xfrm>
            <a:off x="7124163" y="3724728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CAS</a:t>
            </a:r>
          </a:p>
        </p:txBody>
      </p:sp>
    </p:spTree>
    <p:extLst>
      <p:ext uri="{BB962C8B-B14F-4D97-AF65-F5344CB8AC3E}">
        <p14:creationId xmlns:p14="http://schemas.microsoft.com/office/powerpoint/2010/main" val="6563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2941"/>
      </a:dk2>
      <a:lt2>
        <a:srgbClr val="E8E2E2"/>
      </a:lt2>
      <a:accent1>
        <a:srgbClr val="4DB0B2"/>
      </a:accent1>
      <a:accent2>
        <a:srgbClr val="59A5E0"/>
      </a:accent2>
      <a:accent3>
        <a:srgbClr val="7787E5"/>
      </a:accent3>
      <a:accent4>
        <a:srgbClr val="7D59E0"/>
      </a:accent4>
      <a:accent5>
        <a:srgbClr val="C377E5"/>
      </a:accent5>
      <a:accent6>
        <a:srgbClr val="E059D2"/>
      </a:accent6>
      <a:hlink>
        <a:srgbClr val="AE6B6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1171</Words>
  <Application>Microsoft Office PowerPoint</Application>
  <PresentationFormat>Widescreen</PresentationFormat>
  <Paragraphs>108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Abadi</vt:lpstr>
      <vt:lpstr>Avenir Next LT Pro</vt:lpstr>
      <vt:lpstr>Arial</vt:lpstr>
      <vt:lpstr>Calibri</vt:lpstr>
      <vt:lpstr>Cambria Math</vt:lpstr>
      <vt:lpstr>Wingdings</vt:lpstr>
      <vt:lpstr>AccentBoxVTI</vt:lpstr>
      <vt:lpstr>The equilibrium state matrix</vt:lpstr>
      <vt:lpstr>PowerPoint Presentation</vt:lpstr>
      <vt:lpstr>PowerPoint Presentation</vt:lpstr>
      <vt:lpstr>A rule for determining the state matrix of a system after 𝐧 steps</vt:lpstr>
      <vt:lpstr>Determining the 𝑛th state of a system using the rule S_n=T^n S_0</vt:lpstr>
      <vt:lpstr>The steady-state solution</vt:lpstr>
      <vt:lpstr>The steady-state solution</vt:lpstr>
      <vt:lpstr>Estimating the steady state solution</vt:lpstr>
      <vt:lpstr>Estimating the steady-state solution</vt:lpstr>
      <vt:lpstr>Transition matrix modelling using the rule S_(n+1)=TS_n+B</vt:lpstr>
      <vt:lpstr>Determining the n^th state of a system using the rule S_(n+1)=TS_n+B</vt:lpstr>
      <vt:lpstr>PowerPoint Presentation</vt:lpstr>
      <vt:lpstr>Using the inverse matrix of a transition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matrices and their applications</dc:title>
  <dc:creator>Yongmei Zhang</dc:creator>
  <cp:lastModifiedBy>Lyn ZHANG</cp:lastModifiedBy>
  <cp:revision>45</cp:revision>
  <dcterms:created xsi:type="dcterms:W3CDTF">2021-04-11T11:34:33Z</dcterms:created>
  <dcterms:modified xsi:type="dcterms:W3CDTF">2026-06-16T03:40:33Z</dcterms:modified>
</cp:coreProperties>
</file>