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79" r:id="rId3"/>
    <p:sldId id="90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https://www.youtube.com/watch?v=XM8MWi8_A3o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 each element as a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or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according to the following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rules:the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 can communicate directly because they speak the same language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communicate directly because they do not have a common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round-robin tournament is one in which each of the participants play each other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30" y="118611"/>
            <a:ext cx="6105525" cy="14815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Communication and dominance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28" y="1782392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E0137-0EA7-4E2B-86D6-B9644002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544" y="2277392"/>
            <a:ext cx="5654349" cy="4166362"/>
          </a:xfrm>
          <a:prstGeom prst="rect">
            <a:avLst/>
          </a:prstGeom>
        </p:spPr>
      </p:pic>
      <p:pic>
        <p:nvPicPr>
          <p:cNvPr id="1026" name="Picture 2" descr="Road to Efficiency: V2V Enabled Intelligent Transportation System">
            <a:extLst>
              <a:ext uri="{FF2B5EF4-FFF2-40B4-BE49-F238E27FC236}">
                <a16:creationId xmlns:a16="http://schemas.microsoft.com/office/drawing/2014/main" id="{BAC4DDFD-2A1A-4EFE-B625-0733AF01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7" y="2277392"/>
            <a:ext cx="5161660" cy="41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797247-87B3-4AC5-8641-0BBF4972041F}"/>
              </a:ext>
            </a:extLst>
          </p:cNvPr>
          <p:cNvSpPr txBox="1"/>
          <p:nvPr/>
        </p:nvSpPr>
        <p:spPr>
          <a:xfrm>
            <a:off x="496555" y="6496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V2V Enabled Intelligent Transportation System</a:t>
            </a:r>
          </a:p>
        </p:txBody>
      </p:sp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0B2-23B5-8B4E-9366-93F9064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Redundant communication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DE83-BE1D-D941-A99D-7CCD3A6D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914938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Two-step links that have the </a:t>
            </a:r>
            <a:r>
              <a:rPr lang="en-US" sz="2000" dirty="0">
                <a:solidFill>
                  <a:srgbClr val="FF0000">
                    <a:alpha val="60000"/>
                  </a:srgbClr>
                </a:solidFill>
              </a:rPr>
              <a:t>same sender and receiver</a:t>
            </a:r>
            <a:r>
              <a:rPr lang="en-US" sz="2000" dirty="0">
                <a:solidFill>
                  <a:srgbClr val="0070C0">
                    <a:alpha val="60000"/>
                  </a:srgbClr>
                </a:solidFill>
              </a:rPr>
              <a:t> </a:t>
            </a: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are said to be redundant communication links because they do not contribute to the communication between different people.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BAEB0F68-C619-4B0A-AFD1-23EAD1F4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2" r="28888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9F2ED6-D805-2C4F-A557-0CF6D970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2458660"/>
            <a:ext cx="65786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4A2D-ECF7-2F4D-96DB-18C526D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95"/>
            <a:ext cx="10515600" cy="610734"/>
          </a:xfrm>
        </p:spPr>
        <p:txBody>
          <a:bodyPr>
            <a:normAutofit fontScale="90000"/>
          </a:bodyPr>
          <a:lstStyle/>
          <a:p>
            <a:r>
              <a:rPr lang="en-US"/>
              <a:t>Redundant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/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Calibri" panose="020F0502020204030204" pitchFamily="34" charset="0"/>
                  </a:rPr>
                  <a:t>Consider the element 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100" dirty="0">
                    <a:effectLst/>
                    <a:latin typeface="CambriaMath"/>
                  </a:rPr>
                  <a:t> </a:t>
                </a:r>
                <a:r>
                  <a:rPr lang="en-AU" dirty="0">
                    <a:latin typeface="Calibri" panose="020F0502020204030204" pitchFamily="34" charset="0"/>
                  </a:rPr>
                  <a:t>circled: </a:t>
                </a:r>
                <a:endParaRPr lang="en-AU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  <a:blipFill>
                <a:blip r:embed="rId3"/>
                <a:stretch>
                  <a:fillRect l="-1027" t="-6667" r="-3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567B330-0DA0-8241-96FF-39EC6D5B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59" y="997428"/>
            <a:ext cx="6911521" cy="1915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8827C-A918-F64B-96E1-330B4A7DF587}"/>
              </a:ext>
            </a:extLst>
          </p:cNvPr>
          <p:cNvSpPr/>
          <p:nvPr/>
        </p:nvSpPr>
        <p:spPr>
          <a:xfrm>
            <a:off x="493485" y="3944835"/>
            <a:ext cx="1123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Each time we multiply 1 by 1 we are representing a 2 step communication link with the communicator and the receiver being the same person: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first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𝐸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product of 0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0 corresponds to </a:t>
            </a:r>
            <a:r>
              <a:rPr lang="en-AU" dirty="0">
                <a:latin typeface="CambriaMath"/>
              </a:rPr>
              <a:t>𝑊 → 𝑊 → 𝑊</a:t>
            </a:r>
            <a:r>
              <a:rPr lang="en-AU" dirty="0">
                <a:latin typeface="Calibri" panose="020F0502020204030204" pitchFamily="34" charset="0"/>
              </a:rPr>
              <a:t>, which is not a communication link at all. </a:t>
            </a:r>
          </a:p>
          <a:p>
            <a:r>
              <a:rPr lang="en-AU" dirty="0">
                <a:latin typeface="Calibri" panose="020F0502020204030204" pitchFamily="34" charset="0"/>
              </a:rPr>
              <a:t>The second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𝑌 → 𝑊</a:t>
            </a:r>
            <a:r>
              <a:rPr lang="en-AU" dirty="0">
                <a:latin typeface="Calibri" panose="020F0502020204030204" pitchFamily="34" charset="0"/>
              </a:rPr>
              <a:t>, which is a redundant </a:t>
            </a:r>
            <a:r>
              <a:rPr lang="en-AU" dirty="0"/>
              <a:t> </a:t>
            </a:r>
            <a:r>
              <a:rPr lang="en-AU" dirty="0">
                <a:latin typeface="Calibri" panose="020F0502020204030204" pitchFamily="34" charset="0"/>
              </a:rPr>
              <a:t>communication link .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third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K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33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D205F-DAED-8D49-BBBF-860FC383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06" y="671286"/>
            <a:ext cx="10939988" cy="76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4F59D-D3FA-0E45-AE70-2F50C6B1C536}"/>
              </a:ext>
            </a:extLst>
          </p:cNvPr>
          <p:cNvSpPr/>
          <p:nvPr/>
        </p:nvSpPr>
        <p:spPr>
          <a:xfrm>
            <a:off x="626007" y="1547896"/>
            <a:ext cx="10939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Open Sans"/>
              </a:rPr>
              <a:t>All of the non-zero elements in the </a:t>
            </a:r>
            <a:r>
              <a:rPr lang="en-AU" sz="2400" dirty="0">
                <a:solidFill>
                  <a:srgbClr val="0070C0"/>
                </a:solidFill>
                <a:latin typeface="Open Sans"/>
              </a:rPr>
              <a:t>leading diagonal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of a communication matrix, or its powers, represent redundant links in the matrix.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However, all of the remaining non-zero elements represent meaningful two-step communication links.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         </a:t>
            </a:r>
            <a:endParaRPr lang="en-AU" sz="2400" dirty="0">
              <a:solidFill>
                <a:srgbClr val="000000"/>
              </a:solidFill>
              <a:latin typeface="STIXGeneral-Italic" pitchFamily="2" charset="2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For example, the 1 in row Y, column K represents the two-step communication link that enables Yumi to send a message to Kim.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C190-EAE3-2C4B-99EA-FE05F7B5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7" y="2963138"/>
            <a:ext cx="3441700" cy="2686050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63739C2B-6DE6-A449-B6F5-3645DA0D95F7}"/>
              </a:ext>
            </a:extLst>
          </p:cNvPr>
          <p:cNvSpPr/>
          <p:nvPr/>
        </p:nvSpPr>
        <p:spPr>
          <a:xfrm>
            <a:off x="7692571" y="4528457"/>
            <a:ext cx="464457" cy="493486"/>
          </a:xfrm>
          <a:prstGeom prst="donut">
            <a:avLst>
              <a:gd name="adj" fmla="val 11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741F-44CA-2842-9E71-004F7C6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total number of one step and two-step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want to find the total number of one step and two-step communication links we calculate the matrix:</a:t>
                </a:r>
              </a:p>
              <a:p>
                <a:r>
                  <a:rPr lang="en-US" dirty="0"/>
                  <a:t>SUMMARY</a:t>
                </a:r>
              </a:p>
              <a:p>
                <a:r>
                  <a:rPr lang="en-US" dirty="0"/>
                  <a:t>𝑻 = 𝑪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0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56EB-ADD4-8147-B1FC-A7ECD18C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28449"/>
          </a:xfrm>
        </p:spPr>
        <p:txBody>
          <a:bodyPr/>
          <a:lstStyle/>
          <a:p>
            <a:r>
              <a:rPr lang="en-US" dirty="0"/>
              <a:t>Analysing communication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communication matrix (𝐶) is a square binary matrix in which the 1s are used to identify the direct (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one-step</a:t>
                </a:r>
                <a:r>
                  <a:rPr lang="en-US" dirty="0"/>
                  <a:t>) links in the communication system.</a:t>
                </a:r>
              </a:p>
              <a:p>
                <a:r>
                  <a:rPr lang="en-US" dirty="0"/>
                  <a:t>The number of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two-step</a:t>
                </a:r>
                <a:r>
                  <a:rPr lang="en-US" dirty="0"/>
                  <a:t> links in a communication system can be identified by squaring its communication matrix.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total</a:t>
                </a:r>
                <a:r>
                  <a:rPr lang="en-US" dirty="0"/>
                  <a:t> number of one and two-step links in a communication system can be found by evaluating the matrix sum 𝑇=𝐶+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Note: In all cases,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non-zero diagonal elements </a:t>
                </a:r>
                <a:r>
                  <a:rPr lang="en-US" dirty="0"/>
                  <a:t>of a communication matrix (or its power) represent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redundant communication links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  <a:blipFill>
                <a:blip r:embed="rId2"/>
                <a:stretch>
                  <a:fillRect t="-1085" r="-2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3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887F-E4D4-884A-A7BE-AEEDFC28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45E-443E-9C48-B298-FCAB78537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06"/>
            <a:ext cx="10515600" cy="3998306"/>
          </a:xfrm>
        </p:spPr>
        <p:txBody>
          <a:bodyPr/>
          <a:lstStyle/>
          <a:p>
            <a:r>
              <a:rPr lang="en-US" dirty="0"/>
              <a:t>Is a square binary matrix in which 1s represent one-step dominance between members of a group. The same approach as communication networks can be used to </a:t>
            </a:r>
            <a:r>
              <a:rPr lang="en-US" dirty="0" err="1"/>
              <a:t>analyse</a:t>
            </a:r>
            <a:r>
              <a:rPr lang="en-US" dirty="0"/>
              <a:t> problems.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953BE-E004-A74B-8FAB-A3C8A4D2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979863"/>
            <a:ext cx="873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0A38-CAFB-D842-BD63-D1DEFA97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02DF-1C7C-3C42-A828-EC9B815C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6" y="1728713"/>
            <a:ext cx="10990943" cy="4599515"/>
          </a:xfrm>
        </p:spPr>
        <p:txBody>
          <a:bodyPr>
            <a:normAutofit fontScale="62500" lnSpcReduction="20000"/>
          </a:bodyPr>
          <a:lstStyle/>
          <a:p>
            <a:pPr marL="228600" indent="0">
              <a:buNone/>
            </a:pPr>
            <a:r>
              <a:rPr lang="en-US" dirty="0"/>
              <a:t>For example, five players – Anna, Birgit, Cas, Di and Emma – played in a round-robin tournament of tennis to see who was the dominant (best) player.</a:t>
            </a:r>
          </a:p>
          <a:p>
            <a:pPr marL="228600" indent="0">
              <a:buNone/>
            </a:pPr>
            <a:r>
              <a:rPr lang="en-US" dirty="0"/>
              <a:t>The results were as follows:</a:t>
            </a:r>
          </a:p>
          <a:p>
            <a:pPr marL="228600" indent="0">
              <a:buNone/>
            </a:pPr>
            <a:r>
              <a:rPr lang="en-US" dirty="0"/>
              <a:t>Anna defeated Cas and Di.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(A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C, AD)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Birgit defeated Anna, Cas and Emma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(B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BC, BE)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Cas defeated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(C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Di defeated Birgit (D</a:t>
            </a:r>
            <a:r>
              <a:rPr lang="en-US" dirty="0">
                <a:sym typeface="Wingdings" pitchFamily="2" charset="2"/>
              </a:rPr>
              <a:t>B)</a:t>
            </a:r>
            <a:endParaRPr lang="en-US" dirty="0"/>
          </a:p>
          <a:p>
            <a:pPr marL="228600" indent="0">
              <a:buNone/>
            </a:pPr>
            <a:r>
              <a:rPr lang="en-US" dirty="0"/>
              <a:t>Emma defeated Anna, Cas and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(E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EC, ED)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.</a:t>
            </a:r>
          </a:p>
          <a:p>
            <a:pPr marL="228600" indent="0">
              <a:buNone/>
            </a:pPr>
            <a:r>
              <a:rPr lang="en-US" dirty="0"/>
              <a:t>We can use a network diagram to display the results graphically, as shown above. In this diagram, the arrow from 𝐵 to 𝐴 tells us that, when they played, Birgit defeated Anna.</a:t>
            </a:r>
          </a:p>
          <a:p>
            <a:pPr marL="228600" indent="0">
              <a:buNone/>
            </a:pPr>
            <a:r>
              <a:rPr lang="en-US" dirty="0"/>
              <a:t>Both Birgit and Emma had three wins each so there is a tie. How can we resolve this situation and see who is the best player? One way of doing this is to calculate a dominance score for each player. We do this by a constructing a series of dominance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0F89-01AC-EC4C-9FE8-2F021912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71" y="2177141"/>
            <a:ext cx="2763981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31CF-56F6-1149-8107-85E273C2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9" y="475989"/>
            <a:ext cx="10515600" cy="866732"/>
          </a:xfrm>
        </p:spPr>
        <p:txBody>
          <a:bodyPr/>
          <a:lstStyle/>
          <a:p>
            <a:r>
              <a:rPr lang="en-US" dirty="0"/>
              <a:t>One-step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AE46-201B-9A48-995E-14B0AF60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12"/>
            <a:ext cx="10515600" cy="399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dominance matrix, 𝐷, records the number of one-step dominances between the players.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Anna has a one-step dominance over Cas </a:t>
            </a:r>
            <a:r>
              <a:rPr lang="en-US" dirty="0"/>
              <a:t>because, when they played, Anna beat Cas.</a:t>
            </a:r>
          </a:p>
          <a:p>
            <a:r>
              <a:rPr lang="en-US" dirty="0"/>
              <a:t>This matrix can be used to calculate a one-step dominance score for each player, by summing each of the rows of the matrix. According to this analysis,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𝐵 and 𝐸 are equally dominant with a dominance score of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4268-1CF1-004E-BC23-C5EA0D30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31" y="543564"/>
            <a:ext cx="5010150" cy="2009234"/>
          </a:xfrm>
          <a:prstGeom prst="rect">
            <a:avLst/>
          </a:pr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478688E5-3B3C-6047-9ECF-32383AFCB321}"/>
              </a:ext>
            </a:extLst>
          </p:cNvPr>
          <p:cNvSpPr/>
          <p:nvPr/>
        </p:nvSpPr>
        <p:spPr>
          <a:xfrm>
            <a:off x="8830850" y="85420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8A469669-3877-0B40-8111-4C2417B2B73D}"/>
              </a:ext>
            </a:extLst>
          </p:cNvPr>
          <p:cNvSpPr/>
          <p:nvPr/>
        </p:nvSpPr>
        <p:spPr>
          <a:xfrm>
            <a:off x="10978019" y="1146031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969F238E-6579-D644-9C5E-0E3D90548B22}"/>
              </a:ext>
            </a:extLst>
          </p:cNvPr>
          <p:cNvSpPr/>
          <p:nvPr/>
        </p:nvSpPr>
        <p:spPr>
          <a:xfrm>
            <a:off x="10978019" y="2165235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6D87-F599-4D48-9952-600A40A8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5" y="530724"/>
            <a:ext cx="10515600" cy="703893"/>
          </a:xfrm>
        </p:spPr>
        <p:txBody>
          <a:bodyPr>
            <a:normAutofit fontScale="90000"/>
          </a:bodyPr>
          <a:lstStyle/>
          <a:p>
            <a:r>
              <a:rPr lang="en-US" dirty="0"/>
              <a:t>Two-step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04A0-C949-E348-A04F-A9CA44BC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8" y="4167815"/>
            <a:ext cx="11242110" cy="22230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two-step dominance occurs when a player beats another player who has beaten someone else. For example, Birgit has 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two-step dominance over Di </a:t>
            </a:r>
            <a:r>
              <a:rPr lang="en-US" dirty="0"/>
              <a:t>because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Birgit defeated Cas who defeated Di</a:t>
            </a:r>
            <a:r>
              <a:rPr lang="en-US" dirty="0"/>
              <a:t>.</a:t>
            </a:r>
          </a:p>
          <a:p>
            <a:r>
              <a:rPr lang="en-US" dirty="0"/>
              <a:t>The first product of 1×1 corresponds to: B → A → D. </a:t>
            </a:r>
          </a:p>
          <a:p>
            <a:r>
              <a:rPr lang="en-US" dirty="0"/>
              <a:t>The third product of 1×1 corresponds to: B → C → D.</a:t>
            </a:r>
          </a:p>
          <a:p>
            <a:r>
              <a:rPr lang="en-US" dirty="0"/>
              <a:t>The fifth product of 1×1 corresponds to: B → E → 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27279-F8F0-F843-95B5-BE8C3101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77" y="530724"/>
            <a:ext cx="5636078" cy="222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0148-89B9-1C46-A64C-4E796508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8" y="1234617"/>
            <a:ext cx="1976170" cy="118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60ADD-3698-DD4D-B24F-379FB6C4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654" y="1234616"/>
            <a:ext cx="1976170" cy="118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/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blipFill>
                <a:blip r:embed="rId4"/>
                <a:stretch>
                  <a:fillRect l="-16667" r="-1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/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blipFill>
                <a:blip r:embed="rId5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D44B0F58-F17F-EF4D-8725-0E2CCA6050DA}"/>
              </a:ext>
            </a:extLst>
          </p:cNvPr>
          <p:cNvSpPr/>
          <p:nvPr/>
        </p:nvSpPr>
        <p:spPr>
          <a:xfrm>
            <a:off x="9227346" y="123461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406593F-6A35-EE4A-A6AB-091D98751907}"/>
              </a:ext>
            </a:extLst>
          </p:cNvPr>
          <p:cNvSpPr/>
          <p:nvPr/>
        </p:nvSpPr>
        <p:spPr>
          <a:xfrm>
            <a:off x="712446" y="1531951"/>
            <a:ext cx="1789321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B03AB620-E242-6C4C-AD4C-FB20F2A3A1D9}"/>
              </a:ext>
            </a:extLst>
          </p:cNvPr>
          <p:cNvSpPr/>
          <p:nvPr/>
        </p:nvSpPr>
        <p:spPr>
          <a:xfrm rot="5400000">
            <a:off x="3746948" y="1781941"/>
            <a:ext cx="1288674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/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     0     1]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blipFill>
                <a:blip r:embed="rId6"/>
                <a:stretch>
                  <a:fillRect l="-4138" t="-8696" r="-413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/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/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blipFill>
                <a:blip r:embed="rId8"/>
                <a:stretch>
                  <a:fillRect l="-25000" r="-2500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/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1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 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blipFill>
                <a:blip r:embed="rId9"/>
                <a:stretch>
                  <a:fillRect l="-882" t="-26087" r="-882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 animBg="1"/>
      <p:bldP spid="10" grpId="1" animBg="1"/>
      <p:bldP spid="11" grpId="1" animBg="1"/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BA12-DB2C-FD4A-968F-FA99965E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505506"/>
            <a:ext cx="10515600" cy="1325563"/>
          </a:xfrm>
        </p:spPr>
        <p:txBody>
          <a:bodyPr/>
          <a:lstStyle/>
          <a:p>
            <a:r>
              <a:rPr lang="en-US" dirty="0"/>
              <a:t>Total dominance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combine the information contained in both 𝐷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calculating a new matrix 𝑇=𝐷+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Using these total dominance scores:</a:t>
                </a:r>
              </a:p>
              <a:p>
                <a:r>
                  <a:rPr lang="en-US" dirty="0"/>
                  <a:t>Birgit is the </a:t>
                </a:r>
                <a:r>
                  <a:rPr lang="en-US" dirty="0">
                    <a:solidFill>
                      <a:srgbClr val="0070C0"/>
                    </a:solidFill>
                  </a:rPr>
                  <a:t>top-ranked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player with a total dominance score of 9</a:t>
                </a:r>
              </a:p>
              <a:p>
                <a:r>
                  <a:rPr lang="en-US" dirty="0"/>
                  <a:t>Eva is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second </a:t>
                </a:r>
                <a:r>
                  <a:rPr lang="en-US" dirty="0"/>
                  <a:t>with a total score of 7</a:t>
                </a:r>
              </a:p>
              <a:p>
                <a:r>
                  <a:rPr lang="en-US" dirty="0"/>
                  <a:t>Anne and Di are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equal third </a:t>
                </a:r>
                <a:r>
                  <a:rPr lang="en-US" dirty="0"/>
                  <a:t>with a total score of 4</a:t>
                </a:r>
              </a:p>
              <a:p>
                <a:r>
                  <a:rPr lang="en-US" dirty="0"/>
                  <a:t>Cas is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bottom-ranked</a:t>
                </a:r>
                <a:r>
                  <a:rPr lang="en-US" dirty="0"/>
                  <a:t> player with a total score of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  <a:blipFill>
                <a:blip r:embed="rId2"/>
                <a:stretch>
                  <a:fillRect t="-2804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53B84C-B145-6345-87C9-B0A86356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14" y="1393216"/>
            <a:ext cx="5715000" cy="20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5D25C-2997-60AA-E843-3D120B47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0" y="566908"/>
            <a:ext cx="8761275" cy="572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D131F-5BA8-DAD3-61EB-531E25A7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00" y="4882174"/>
            <a:ext cx="291505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people, 𝐴,𝐵,𝐶 and 𝐷, have been asked to form a committee to decide on the location of a new toxic waste dump.</a:t>
            </a:r>
          </a:p>
          <a:p>
            <a:r>
              <a:rPr lang="en-US" dirty="0"/>
              <a:t>From previous experience, it is known that:</a:t>
            </a:r>
          </a:p>
          <a:p>
            <a:r>
              <a:rPr lang="en-US" dirty="0"/>
              <a:t>𝐴 influences the decisions of 𝐵 and 𝐷</a:t>
            </a:r>
          </a:p>
          <a:p>
            <a:r>
              <a:rPr lang="en-US" dirty="0"/>
              <a:t>𝐵 influences the decisions of 𝐶</a:t>
            </a:r>
          </a:p>
          <a:p>
            <a:r>
              <a:rPr lang="en-US" dirty="0"/>
              <a:t>𝐶 influences the decisions of no one</a:t>
            </a:r>
          </a:p>
          <a:p>
            <a:r>
              <a:rPr lang="en-US" dirty="0"/>
              <a:t>𝐷 influences the decisions of 𝐶 and 𝐵.</a:t>
            </a:r>
          </a:p>
          <a:p>
            <a:endParaRPr lang="en-US" dirty="0"/>
          </a:p>
          <a:p>
            <a:pPr marL="228600" indent="0">
              <a:buNone/>
            </a:pPr>
            <a:r>
              <a:rPr lang="en-US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07" y="1828636"/>
            <a:ext cx="3908879" cy="26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612149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400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sz="2400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18" y="2744309"/>
            <a:ext cx="2011011" cy="136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69ECE-9FB0-9D43-AE38-5A790A1C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10" y="3213982"/>
            <a:ext cx="3346450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BF51F-1582-A647-BA01-3B0AF3B3B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93" y="3103634"/>
            <a:ext cx="3805464" cy="1351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86E69-AE0A-4945-AAFF-9C195DFD0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69641"/>
            <a:ext cx="4753429" cy="1612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C541A0-AE8D-7C46-BE47-E96D23693AFC}"/>
              </a:ext>
            </a:extLst>
          </p:cNvPr>
          <p:cNvSpPr/>
          <p:nvPr/>
        </p:nvSpPr>
        <p:spPr>
          <a:xfrm>
            <a:off x="5722257" y="51562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Person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is the most influential person with a total dominance score of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4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64B7-B98F-4866-888C-70686332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648"/>
            <a:ext cx="10515600" cy="1325563"/>
          </a:xfrm>
        </p:spPr>
        <p:txBody>
          <a:bodyPr/>
          <a:lstStyle/>
          <a:p>
            <a:r>
              <a:rPr lang="en-AU" dirty="0"/>
              <a:t>CAS Calculator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D2F82-744F-4507-9B79-7F483E0F4A34}"/>
              </a:ext>
            </a:extLst>
          </p:cNvPr>
          <p:cNvSpPr txBox="1"/>
          <p:nvPr/>
        </p:nvSpPr>
        <p:spPr>
          <a:xfrm>
            <a:off x="8489356" y="105143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2FED00-BBD9-4414-AF14-B15F51529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99318" y="1714211"/>
            <a:ext cx="6861311" cy="4667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553BF-CC4C-35D6-8389-646D5A72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61477"/>
            <a:ext cx="4091779" cy="24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>
                        <a:alpha val="70000"/>
                      </a:srgbClr>
                    </a:solidFill>
                  </a:rPr>
                  <a:t>7F: communication + dominance.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>
                        <a:alpha val="70000"/>
                      </a:srgbClr>
                    </a:solidFill>
                  </a:rPr>
                  <a:t>communication: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>
                        <a:alpha val="70000"/>
                      </a:srgbClr>
                    </a:solidFill>
                  </a:rPr>
                  <a:t>one step: </a:t>
                </a: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square binary matrix</a:t>
                </a:r>
              </a:p>
              <a:p>
                <a:pPr marL="720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- 1’s represent a direct line of communication </a:t>
                </a:r>
              </a:p>
              <a:p>
                <a:pPr marL="720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- links go both ways </a:t>
                </a:r>
              </a:p>
              <a:p>
                <a:pPr marL="720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- C = one step </a:t>
                </a:r>
              </a:p>
              <a:p>
                <a:pPr marL="720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- C² = two step (</a:t>
                </a:r>
                <a:r>
                  <a:rPr lang="en-AU" sz="1800" dirty="0">
                    <a:solidFill>
                      <a:srgbClr val="0070C0">
                        <a:alpha val="70000"/>
                      </a:srgbClr>
                    </a:solidFill>
                  </a:rPr>
                  <a:t>communication via someone else) </a:t>
                </a:r>
              </a:p>
              <a:p>
                <a:pPr marL="720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- C + C² = TC (total communication) </a:t>
                </a:r>
                <a:r>
                  <a:rPr lang="en-AU" sz="1800" dirty="0">
                    <a:solidFill>
                      <a:srgbClr val="0070C0">
                        <a:alpha val="70000"/>
                      </a:srgbClr>
                    </a:solidFill>
                  </a:rPr>
                  <a:t>showing all one and two step links 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Example               (undirected)</a:t>
                </a:r>
                <a:endParaRPr lang="en-AU" sz="1800" dirty="0">
                  <a:solidFill>
                    <a:srgbClr val="C00000">
                      <a:alpha val="70000"/>
                    </a:srgbClr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            Jess</a:t>
                </a:r>
                <a:b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</a:b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Hailey           Charlie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1800" dirty="0">
                  <a:solidFill>
                    <a:schemeClr val="tx1">
                      <a:alpha val="70000"/>
                    </a:schemeClr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          C     H     J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solidFill>
                            <a:schemeClr val="tx1">
                              <a:alpha val="7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1800" i="1">
                          <a:solidFill>
                            <a:schemeClr val="tx1">
                              <a:alpha val="7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>
                  <a:solidFill>
                    <a:schemeClr val="tx1">
                      <a:alpha val="70000"/>
                    </a:schemeClr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1800" dirty="0">
                  <a:solidFill>
                    <a:schemeClr val="tx1">
                      <a:alpha val="70000"/>
                    </a:schemeClr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            C     H     J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i="1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AU" sz="1800" i="1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1800" i="1">
                          <a:solidFill>
                            <a:schemeClr val="tx1">
                              <a:alpha val="7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>
                  <a:solidFill>
                    <a:schemeClr val="tx1">
                      <a:alpha val="7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t="-35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C + C² = TC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>
                        <a:alpha val="70000"/>
                      </a:schemeClr>
                    </a:solidFill>
                  </a:rPr>
                  <a:t>             C     H     J</a:t>
                </a:r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AU" sz="1800" dirty="0"/>
                </a:br>
                <a:endParaRPr lang="en-AU" sz="1800" u="sng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u="sng" dirty="0">
                    <a:solidFill>
                      <a:srgbClr val="0070C0"/>
                    </a:solidFill>
                  </a:rPr>
                  <a:t>dominance: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800" dirty="0"/>
                  <a:t>- used to display hierarchy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800" dirty="0"/>
                  <a:t>- one-way connections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800" dirty="0"/>
                  <a:t>- 1’s are used for “winners”</a:t>
                </a:r>
                <a:br>
                  <a:rPr lang="en-AU" sz="1800" dirty="0"/>
                </a:br>
                <a:r>
                  <a:rPr lang="en-AU" sz="1800" dirty="0"/>
                  <a:t>- D = one step </a:t>
                </a:r>
              </a:p>
              <a:p>
                <a:pPr lvl="0">
                  <a:spcBef>
                    <a:spcPts val="0"/>
                  </a:spcBef>
                  <a:buFontTx/>
                  <a:buChar char="-"/>
                </a:pPr>
                <a:r>
                  <a:rPr lang="en-AU" sz="1800" dirty="0"/>
                  <a:t>D² = two step 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en-AU" sz="1800" dirty="0"/>
                  <a:t>D + D² = TD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directed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arrows point to losers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085" t="-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example:</a:t>
                </a:r>
                <a:r>
                  <a:rPr lang="en-AU" sz="1800" dirty="0">
                    <a:solidFill>
                      <a:srgbClr val="0070C0"/>
                    </a:solidFill>
                  </a:rPr>
                  <a:t> chess tournament results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800" dirty="0">
                    <a:solidFill>
                      <a:srgbClr val="0070C0"/>
                    </a:solidFill>
                  </a:rPr>
                  <a:t>H beat I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800" dirty="0">
                    <a:solidFill>
                      <a:srgbClr val="0070C0"/>
                    </a:solidFill>
                  </a:rPr>
                  <a:t>I beat J and K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800" dirty="0">
                    <a:solidFill>
                      <a:srgbClr val="0070C0"/>
                    </a:solidFill>
                  </a:rPr>
                  <a:t>J beat H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800" dirty="0">
                    <a:solidFill>
                      <a:srgbClr val="0070C0"/>
                    </a:solidFill>
                  </a:rPr>
                  <a:t>K beat H and J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who is the most dominant?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                                  </a:t>
                </a:r>
                <a:r>
                  <a:rPr lang="en-AU" sz="1800" dirty="0">
                    <a:solidFill>
                      <a:srgbClr val="0070C0"/>
                    </a:solidFill>
                  </a:rPr>
                  <a:t>Loser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                             H     I      J    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𝑤𝑖𝑛𝑛𝑒𝑟</m:t>
                      </m:r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𝑇𝐷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=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170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BD2647-51AB-0927-FCDF-CE628A64C8DE}"/>
              </a:ext>
            </a:extLst>
          </p:cNvPr>
          <p:cNvSpPr txBox="1"/>
          <p:nvPr/>
        </p:nvSpPr>
        <p:spPr>
          <a:xfrm>
            <a:off x="1665515" y="4365172"/>
            <a:ext cx="326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</a:t>
            </a:r>
          </a:p>
          <a:p>
            <a:r>
              <a:rPr lang="en-AU" dirty="0"/>
              <a:t>H</a:t>
            </a:r>
          </a:p>
          <a:p>
            <a:r>
              <a:rPr lang="en-AU" dirty="0"/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C4A90-0A03-F7FB-668A-6C81EFD8C050}"/>
              </a:ext>
            </a:extLst>
          </p:cNvPr>
          <p:cNvSpPr txBox="1"/>
          <p:nvPr/>
        </p:nvSpPr>
        <p:spPr>
          <a:xfrm>
            <a:off x="1752601" y="5627916"/>
            <a:ext cx="326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</a:t>
            </a:r>
          </a:p>
          <a:p>
            <a:r>
              <a:rPr lang="en-AU" dirty="0"/>
              <a:t>H</a:t>
            </a:r>
          </a:p>
          <a:p>
            <a:r>
              <a:rPr lang="en-AU" dirty="0"/>
              <a:t>J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E27852-C751-633F-C7BC-1F4147A19223}"/>
              </a:ext>
            </a:extLst>
          </p:cNvPr>
          <p:cNvCxnSpPr/>
          <p:nvPr/>
        </p:nvCxnSpPr>
        <p:spPr>
          <a:xfrm flipH="1">
            <a:off x="457200" y="3526971"/>
            <a:ext cx="272143" cy="1088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53B7D-2301-FFD3-835A-372FFA49E465}"/>
              </a:ext>
            </a:extLst>
          </p:cNvPr>
          <p:cNvCxnSpPr>
            <a:cxnSpLocks/>
          </p:cNvCxnSpPr>
          <p:nvPr/>
        </p:nvCxnSpPr>
        <p:spPr>
          <a:xfrm flipH="1" flipV="1">
            <a:off x="1186543" y="3516086"/>
            <a:ext cx="272143" cy="1197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235CF6-76A0-BDA5-98F4-BB6D949E7052}"/>
              </a:ext>
            </a:extLst>
          </p:cNvPr>
          <p:cNvSpPr txBox="1"/>
          <p:nvPr/>
        </p:nvSpPr>
        <p:spPr>
          <a:xfrm>
            <a:off x="2188028" y="5558764"/>
            <a:ext cx="2100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C00000"/>
                </a:solidFill>
              </a:rPr>
              <a:t>*1 way for H and C</a:t>
            </a:r>
            <a:br>
              <a:rPr lang="en-AU" sz="1400" dirty="0">
                <a:solidFill>
                  <a:srgbClr val="C00000"/>
                </a:solidFill>
              </a:rPr>
            </a:br>
            <a:r>
              <a:rPr lang="en-AU" sz="1400" dirty="0">
                <a:solidFill>
                  <a:srgbClr val="C00000"/>
                </a:solidFill>
              </a:rPr>
              <a:t>to comm via J</a:t>
            </a:r>
          </a:p>
          <a:p>
            <a:r>
              <a:rPr lang="en-AU" sz="1400" dirty="0">
                <a:solidFill>
                  <a:srgbClr val="0070C0"/>
                </a:solidFill>
              </a:rPr>
              <a:t>*redundant links</a:t>
            </a:r>
            <a:br>
              <a:rPr lang="en-AU" sz="1400" dirty="0">
                <a:solidFill>
                  <a:srgbClr val="0070C0"/>
                </a:solidFill>
              </a:rPr>
            </a:br>
            <a:r>
              <a:rPr lang="en-AU" sz="1400" dirty="0">
                <a:solidFill>
                  <a:srgbClr val="0070C0"/>
                </a:solidFill>
              </a:rPr>
              <a:t>“message bounces back”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EA6EC-7EE6-69B7-1A2D-D45FCEFFFF6B}"/>
              </a:ext>
            </a:extLst>
          </p:cNvPr>
          <p:cNvSpPr/>
          <p:nvPr/>
        </p:nvSpPr>
        <p:spPr>
          <a:xfrm>
            <a:off x="1088571" y="5682346"/>
            <a:ext cx="272143" cy="2721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7A60CB-EAFE-E8BA-D8D6-AC427CA40D7A}"/>
              </a:ext>
            </a:extLst>
          </p:cNvPr>
          <p:cNvSpPr/>
          <p:nvPr/>
        </p:nvSpPr>
        <p:spPr>
          <a:xfrm>
            <a:off x="762000" y="5943604"/>
            <a:ext cx="272143" cy="2721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3462CA-3A2C-025F-6BE1-90BD23DC9854}"/>
              </a:ext>
            </a:extLst>
          </p:cNvPr>
          <p:cNvSpPr/>
          <p:nvPr/>
        </p:nvSpPr>
        <p:spPr>
          <a:xfrm rot="2222391">
            <a:off x="653919" y="5966436"/>
            <a:ext cx="1230087" cy="2759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17028-1756-FA01-1475-60824D0D8E8B}"/>
              </a:ext>
            </a:extLst>
          </p:cNvPr>
          <p:cNvSpPr txBox="1"/>
          <p:nvPr/>
        </p:nvSpPr>
        <p:spPr>
          <a:xfrm>
            <a:off x="5736781" y="794654"/>
            <a:ext cx="326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</a:t>
            </a:r>
          </a:p>
          <a:p>
            <a:r>
              <a:rPr lang="en-AU" dirty="0"/>
              <a:t>H</a:t>
            </a:r>
          </a:p>
          <a:p>
            <a:r>
              <a:rPr lang="en-AU" dirty="0"/>
              <a:t>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E7E14-27F1-85C7-2CA5-EF62FF1A60FE}"/>
              </a:ext>
            </a:extLst>
          </p:cNvPr>
          <p:cNvSpPr txBox="1"/>
          <p:nvPr/>
        </p:nvSpPr>
        <p:spPr>
          <a:xfrm>
            <a:off x="6150428" y="195939"/>
            <a:ext cx="805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sum</a:t>
            </a:r>
            <a:br>
              <a:rPr lang="en-AU" dirty="0">
                <a:solidFill>
                  <a:srgbClr val="C00000"/>
                </a:solidFill>
              </a:rPr>
            </a:br>
            <a:r>
              <a:rPr lang="en-AU" dirty="0">
                <a:solidFill>
                  <a:srgbClr val="C00000"/>
                </a:solidFill>
              </a:rPr>
              <a:t>rows</a:t>
            </a:r>
          </a:p>
          <a:p>
            <a:r>
              <a:rPr lang="en-AU" dirty="0">
                <a:solidFill>
                  <a:srgbClr val="C00000"/>
                </a:solidFill>
              </a:rPr>
              <a:t>3</a:t>
            </a:r>
            <a:br>
              <a:rPr lang="en-AU" dirty="0">
                <a:solidFill>
                  <a:srgbClr val="C00000"/>
                </a:solidFill>
              </a:rPr>
            </a:br>
            <a:r>
              <a:rPr lang="en-AU" dirty="0">
                <a:solidFill>
                  <a:srgbClr val="C00000"/>
                </a:solidFill>
              </a:rPr>
              <a:t>3</a:t>
            </a:r>
            <a:br>
              <a:rPr lang="en-AU" dirty="0">
                <a:solidFill>
                  <a:srgbClr val="C00000"/>
                </a:solidFill>
              </a:rPr>
            </a:br>
            <a:r>
              <a:rPr lang="en-AU" dirty="0">
                <a:solidFill>
                  <a:srgbClr val="C00000"/>
                </a:solidFill>
              </a:rPr>
              <a:t>4</a:t>
            </a:r>
          </a:p>
          <a:p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8D376-2149-7C22-B3C3-DACABB5AA1E2}"/>
              </a:ext>
            </a:extLst>
          </p:cNvPr>
          <p:cNvSpPr txBox="1"/>
          <p:nvPr/>
        </p:nvSpPr>
        <p:spPr>
          <a:xfrm flipH="1">
            <a:off x="9394383" y="2198905"/>
            <a:ext cx="17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H</a:t>
            </a:r>
          </a:p>
          <a:p>
            <a:r>
              <a:rPr lang="en-AU" sz="1600" dirty="0"/>
              <a:t>I</a:t>
            </a:r>
          </a:p>
          <a:p>
            <a:r>
              <a:rPr lang="en-AU" sz="1600" dirty="0"/>
              <a:t>J</a:t>
            </a:r>
          </a:p>
          <a:p>
            <a:r>
              <a:rPr lang="en-AU" sz="1600" dirty="0"/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4434F-41AA-23D7-F1D8-483A2988D62F}"/>
              </a:ext>
            </a:extLst>
          </p:cNvPr>
          <p:cNvSpPr txBox="1"/>
          <p:nvPr/>
        </p:nvSpPr>
        <p:spPr>
          <a:xfrm flipH="1">
            <a:off x="8665034" y="3477974"/>
            <a:ext cx="43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H</a:t>
            </a:r>
          </a:p>
          <a:p>
            <a:r>
              <a:rPr lang="en-AU" sz="1600" dirty="0"/>
              <a:t>I</a:t>
            </a:r>
          </a:p>
          <a:p>
            <a:r>
              <a:rPr lang="en-AU" sz="1600" dirty="0"/>
              <a:t>J</a:t>
            </a:r>
          </a:p>
          <a:p>
            <a:r>
              <a:rPr lang="en-AU" sz="1600" dirty="0"/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59A777-D7DC-6E35-7ED7-4A64024A2035}"/>
              </a:ext>
            </a:extLst>
          </p:cNvPr>
          <p:cNvSpPr txBox="1"/>
          <p:nvPr/>
        </p:nvSpPr>
        <p:spPr>
          <a:xfrm flipH="1">
            <a:off x="10983699" y="2198905"/>
            <a:ext cx="96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70C0"/>
                </a:solidFill>
              </a:rPr>
              <a:t>1</a:t>
            </a:r>
          </a:p>
          <a:p>
            <a:r>
              <a:rPr lang="en-AU" sz="1600" dirty="0">
                <a:solidFill>
                  <a:srgbClr val="0070C0"/>
                </a:solidFill>
              </a:rPr>
              <a:t>2 → best</a:t>
            </a:r>
          </a:p>
          <a:p>
            <a:r>
              <a:rPr lang="en-AU" sz="1600" dirty="0">
                <a:solidFill>
                  <a:srgbClr val="0070C0"/>
                </a:solidFill>
              </a:rPr>
              <a:t>1</a:t>
            </a:r>
          </a:p>
          <a:p>
            <a:r>
              <a:rPr lang="en-AU" sz="1600" dirty="0">
                <a:solidFill>
                  <a:srgbClr val="0070C0"/>
                </a:solidFill>
              </a:rPr>
              <a:t>2 → best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66731-D5EA-721E-119E-FD85AC9D1395}"/>
              </a:ext>
            </a:extLst>
          </p:cNvPr>
          <p:cNvSpPr txBox="1"/>
          <p:nvPr/>
        </p:nvSpPr>
        <p:spPr>
          <a:xfrm flipH="1">
            <a:off x="10284089" y="3461649"/>
            <a:ext cx="101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70C0"/>
                </a:solidFill>
              </a:rPr>
              <a:t>2</a:t>
            </a:r>
          </a:p>
          <a:p>
            <a:r>
              <a:rPr lang="en-AU" sz="1600" dirty="0">
                <a:solidFill>
                  <a:srgbClr val="0070C0"/>
                </a:solidFill>
              </a:rPr>
              <a:t>3 → 1st</a:t>
            </a:r>
          </a:p>
          <a:p>
            <a:r>
              <a:rPr lang="en-AU" sz="1600" dirty="0">
                <a:solidFill>
                  <a:srgbClr val="0070C0"/>
                </a:solidFill>
              </a:rPr>
              <a:t>1</a:t>
            </a:r>
          </a:p>
          <a:p>
            <a:r>
              <a:rPr lang="en-AU" sz="1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F714F-7436-9EC5-5867-F148E71A1E86}"/>
              </a:ext>
            </a:extLst>
          </p:cNvPr>
          <p:cNvSpPr txBox="1"/>
          <p:nvPr/>
        </p:nvSpPr>
        <p:spPr>
          <a:xfrm flipH="1">
            <a:off x="8719460" y="4789703"/>
            <a:ext cx="43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H</a:t>
            </a:r>
          </a:p>
          <a:p>
            <a:r>
              <a:rPr lang="en-AU" sz="1600" dirty="0"/>
              <a:t>I</a:t>
            </a:r>
          </a:p>
          <a:p>
            <a:r>
              <a:rPr lang="en-AU" sz="1600" dirty="0"/>
              <a:t>J</a:t>
            </a:r>
          </a:p>
          <a:p>
            <a:r>
              <a:rPr lang="en-AU" sz="1600" dirty="0"/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EEE3CB-BC50-E6FC-BC3C-17BDB23D5577}"/>
              </a:ext>
            </a:extLst>
          </p:cNvPr>
          <p:cNvSpPr txBox="1"/>
          <p:nvPr/>
        </p:nvSpPr>
        <p:spPr>
          <a:xfrm flipH="1">
            <a:off x="10485503" y="4826837"/>
            <a:ext cx="1011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70C0"/>
                </a:solidFill>
              </a:rPr>
              <a:t>3 → 3rd</a:t>
            </a:r>
            <a:br>
              <a:rPr lang="en-AU" sz="1600" dirty="0">
                <a:solidFill>
                  <a:srgbClr val="0070C0"/>
                </a:solidFill>
              </a:rPr>
            </a:br>
            <a:r>
              <a:rPr lang="en-AU" sz="1600" dirty="0">
                <a:solidFill>
                  <a:srgbClr val="0070C0"/>
                </a:solidFill>
              </a:rPr>
              <a:t>5 → 1st</a:t>
            </a:r>
            <a:br>
              <a:rPr lang="en-AU" sz="1600" dirty="0">
                <a:solidFill>
                  <a:srgbClr val="0070C0"/>
                </a:solidFill>
              </a:rPr>
            </a:br>
            <a:r>
              <a:rPr lang="en-AU" sz="1600" dirty="0">
                <a:solidFill>
                  <a:srgbClr val="0070C0"/>
                </a:solidFill>
              </a:rPr>
              <a:t>3 → 3rd</a:t>
            </a:r>
            <a:br>
              <a:rPr lang="en-AU" sz="1600" dirty="0">
                <a:solidFill>
                  <a:srgbClr val="0070C0"/>
                </a:solidFill>
              </a:rPr>
            </a:br>
            <a:r>
              <a:rPr lang="en-AU" sz="1600" dirty="0">
                <a:solidFill>
                  <a:srgbClr val="0070C0"/>
                </a:solidFill>
              </a:rPr>
              <a:t>4 → 2nd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95BF145-144D-F409-5BE5-AFAFBC67D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110" y="4663413"/>
            <a:ext cx="2937497" cy="13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4C2B-4AA8-8B4A-ACD4-E7D9BBDB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99" y="837417"/>
            <a:ext cx="5428375" cy="157861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Communication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F6D-B990-9848-9304-D1DB6B2A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6" y="3063227"/>
            <a:ext cx="5874643" cy="2986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communication matrix is a square binary matrix in which the 1s represent the links in a communication system.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DBC982C-DA56-4E93-B448-CB5603C0A6DA}"/>
              </a:ext>
            </a:extLst>
          </p:cNvPr>
          <p:cNvPicPr>
            <a:picLocks noChangeAspect="1"/>
          </p:cNvPicPr>
          <p:nvPr/>
        </p:nvPicPr>
        <p:blipFill>
          <a:blip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7A2F-D7A6-E64A-9F03-661604B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communication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9E0D-1842-EB44-8583-7F475071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927"/>
            <a:ext cx="10515600" cy="43490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Eva, Wong, Yumi and Kim are students who are staying in a backpacker’s hostel. Because they speak different languages, they can have problems communicating. The situation they must deal with is that:</a:t>
            </a:r>
          </a:p>
          <a:p>
            <a:r>
              <a:rPr lang="en-US" dirty="0"/>
              <a:t>Eva speaks English only</a:t>
            </a:r>
          </a:p>
          <a:p>
            <a:r>
              <a:rPr lang="en-US" dirty="0"/>
              <a:t>Yumi speaks Japanese only</a:t>
            </a:r>
          </a:p>
          <a:p>
            <a:r>
              <a:rPr lang="en-US" dirty="0"/>
              <a:t>Kim speaks Korean only</a:t>
            </a:r>
          </a:p>
          <a:p>
            <a:r>
              <a:rPr lang="en-US" dirty="0"/>
              <a:t>Wong speaks English, Japanese and Korean.</a:t>
            </a:r>
          </a:p>
          <a:p>
            <a:r>
              <a:rPr lang="en-US" dirty="0"/>
              <a:t>Conveniently, this information can be </a:t>
            </a:r>
            <a:r>
              <a:rPr lang="en-US" dirty="0" err="1"/>
              <a:t>summarised</a:t>
            </a:r>
            <a:r>
              <a:rPr lang="en-US" dirty="0"/>
              <a:t> in a network diagram, as shown above. In this diagram, the arrow linking Eva and Wong indicates that they can communicate directly because they both speak English.</a:t>
            </a:r>
          </a:p>
          <a:p>
            <a:r>
              <a:rPr lang="en-US" dirty="0"/>
              <a:t>The task is to construct a communication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A38A-C297-9B43-9792-735E8B3A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2" y="2836861"/>
            <a:ext cx="1232807" cy="1642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1BD80-D2BE-4948-96FC-9641CBB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36" y="2715217"/>
            <a:ext cx="3076122" cy="1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C475-5FF1-3748-B7E7-F2B245BC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919032"/>
            <a:ext cx="10773427" cy="684300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303-8A83-ED43-B2A3-E3CC488F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86" y="1940662"/>
            <a:ext cx="10515600" cy="3998306"/>
          </a:xfrm>
        </p:spPr>
        <p:txBody>
          <a:bodyPr>
            <a:normAutofit/>
          </a:bodyPr>
          <a:lstStyle/>
          <a:p>
            <a:r>
              <a:rPr lang="en-US" dirty="0"/>
              <a:t>For example, we can see from the network diagram that Eva, who speaks only English, cannot communicate directly with Yumi, who speaks only Japanese.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link.</a:t>
            </a:r>
          </a:p>
          <a:p>
            <a:endParaRPr lang="en-US" dirty="0"/>
          </a:p>
          <a:p>
            <a:r>
              <a:rPr lang="en-US" dirty="0"/>
              <a:t>However, Eva can communicate with Yumi by sending a message via Wong, who speaks both English and Japanese. In the language of communication systems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two-step communication</a:t>
            </a:r>
            <a:r>
              <a:rPr lang="en-US" dirty="0"/>
              <a:t> link.</a:t>
            </a:r>
          </a:p>
        </p:txBody>
      </p:sp>
    </p:spTree>
    <p:extLst>
      <p:ext uri="{BB962C8B-B14F-4D97-AF65-F5344CB8AC3E}">
        <p14:creationId xmlns:p14="http://schemas.microsoft.com/office/powerpoint/2010/main" val="282848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AF4D-84EB-2E4C-A38A-03FEBC8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 is when communication can occur directly between two people in the network.</a:t>
            </a:r>
          </a:p>
          <a:p>
            <a:r>
              <a:rPr lang="en-US" dirty="0"/>
              <a:t>We can see that W has a one-step communication link with each of the other 3 members of the network, and each of the other three have only a single one-step communication link (with W).</a:t>
            </a:r>
          </a:p>
          <a:p>
            <a:r>
              <a:rPr lang="en-US" dirty="0"/>
              <a:t>However, Y,K and E can still communicate with each other, by using W as an intermediary. For example:</a:t>
            </a:r>
          </a:p>
          <a:p>
            <a:r>
              <a:rPr lang="en-US" dirty="0"/>
              <a:t>K can communicate with Y using the links: 𝐾 → 𝑊 → 𝑌. This is called a two-step communication link, because there are two steps (and one intermediary).</a:t>
            </a:r>
          </a:p>
          <a:p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Question:</a:t>
            </a:r>
          </a:p>
          <a:p>
            <a:r>
              <a:rPr lang="en-US" dirty="0"/>
              <a:t>Determine all the two-step communication links in this network?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73DB1-55EB-7B42-AE63-B015CE2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402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</p:spTree>
    <p:extLst>
      <p:ext uri="{BB962C8B-B14F-4D97-AF65-F5344CB8AC3E}">
        <p14:creationId xmlns:p14="http://schemas.microsoft.com/office/powerpoint/2010/main" val="183941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00FE5-950A-EE42-AB5D-675A539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6611"/>
            <a:ext cx="10579100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410F-D72E-784E-A91F-E1716DEC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264257"/>
            <a:ext cx="10515600" cy="3998306"/>
          </a:xfrm>
        </p:spPr>
        <p:txBody>
          <a:bodyPr/>
          <a:lstStyle/>
          <a:p>
            <a:r>
              <a:rPr lang="en-US" dirty="0"/>
              <a:t>The power of the matrix representation is that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squaring</a:t>
            </a:r>
            <a:r>
              <a:rPr lang="en-US" dirty="0"/>
              <a:t> the communication matrix generates a matrix that identifies all possible two-step communication links in a communication network. For example, if we call the communication matrix 𝐶, we have:</a:t>
            </a:r>
          </a:p>
        </p:txBody>
      </p:sp>
    </p:spTree>
    <p:extLst>
      <p:ext uri="{BB962C8B-B14F-4D97-AF65-F5344CB8AC3E}">
        <p14:creationId xmlns:p14="http://schemas.microsoft.com/office/powerpoint/2010/main" val="2707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AFA5A-7DEB-A14B-8FCF-FD9B6C8B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1" y="1170686"/>
            <a:ext cx="9876971" cy="312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056E9-9167-C241-8E65-82FD7604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96169"/>
            <a:ext cx="7830457" cy="17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A72B4-BC01-3E43-A0E7-1212FCAF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00" y="4925201"/>
            <a:ext cx="877207" cy="524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F4847E-1EC8-4D4D-B259-5D3918718D24}"/>
              </a:ext>
            </a:extLst>
          </p:cNvPr>
          <p:cNvSpPr/>
          <p:nvPr/>
        </p:nvSpPr>
        <p:spPr>
          <a:xfrm>
            <a:off x="623220" y="5907111"/>
            <a:ext cx="1123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Multiplying the two 1’s together in the 3</a:t>
            </a:r>
            <a:r>
              <a:rPr lang="en-AU" baseline="30000" dirty="0">
                <a:latin typeface="Calibri" panose="020F0502020204030204" pitchFamily="34" charset="0"/>
              </a:rPr>
              <a:t>rd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row and 1</a:t>
            </a:r>
            <a:r>
              <a:rPr lang="en-AU" baseline="30000" dirty="0">
                <a:latin typeface="Calibri" panose="020F0502020204030204" pitchFamily="34" charset="0"/>
              </a:rPr>
              <a:t>st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column represents the two step link: </a:t>
            </a:r>
            <a:r>
              <a:rPr lang="en-AU" sz="2400" i="1" dirty="0">
                <a:effectLst/>
                <a:latin typeface="Calibri" panose="020F0502020204030204" pitchFamily="34" charset="0"/>
              </a:rPr>
              <a:t>Y</a:t>
            </a:r>
            <a:r>
              <a:rPr lang="en-AU" dirty="0">
                <a:latin typeface="CambriaMath"/>
              </a:rPr>
              <a:t>→ 𝑊 → 𝐸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9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1798</Words>
  <Application>Microsoft Office PowerPoint</Application>
  <PresentationFormat>Widescreen</PresentationFormat>
  <Paragraphs>196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Avenir Next LT Pro</vt:lpstr>
      <vt:lpstr>CambriaMath</vt:lpstr>
      <vt:lpstr>Open Sans</vt:lpstr>
      <vt:lpstr>Sabon Next LT</vt:lpstr>
      <vt:lpstr>STIXGeneral-Italic</vt:lpstr>
      <vt:lpstr>SymbolMT</vt:lpstr>
      <vt:lpstr>Arial</vt:lpstr>
      <vt:lpstr>Calibri</vt:lpstr>
      <vt:lpstr>Cambria Math</vt:lpstr>
      <vt:lpstr>Wingdings</vt:lpstr>
      <vt:lpstr>LuminousVTI</vt:lpstr>
      <vt:lpstr>Communication and dominance matrices</vt:lpstr>
      <vt:lpstr>PowerPoint Presentation</vt:lpstr>
      <vt:lpstr>PowerPoint Presentation</vt:lpstr>
      <vt:lpstr>Communication matrices</vt:lpstr>
      <vt:lpstr>Constructing a communication matrix</vt:lpstr>
      <vt:lpstr>one-step &amp; two-step communication link</vt:lpstr>
      <vt:lpstr>one-step &amp; two-step communication link</vt:lpstr>
      <vt:lpstr>The power of the matrix  2-step communication link</vt:lpstr>
      <vt:lpstr>The power of the matrix  2-step communication link</vt:lpstr>
      <vt:lpstr>Redundant communication links </vt:lpstr>
      <vt:lpstr>Redundant communication links </vt:lpstr>
      <vt:lpstr>PowerPoint Presentation</vt:lpstr>
      <vt:lpstr>The total number of one step and two-step communication links </vt:lpstr>
      <vt:lpstr>Analysing communication matrices</vt:lpstr>
      <vt:lpstr>Dominance matrix </vt:lpstr>
      <vt:lpstr>Dominance</vt:lpstr>
      <vt:lpstr>One-step dominances</vt:lpstr>
      <vt:lpstr>Two-step dominances</vt:lpstr>
      <vt:lpstr>Total dominance scores</vt:lpstr>
      <vt:lpstr> Determining dominance</vt:lpstr>
      <vt:lpstr> Determining dominance</vt:lpstr>
      <vt:lpstr>CAS Calculator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38</cp:revision>
  <dcterms:created xsi:type="dcterms:W3CDTF">2021-04-11T06:23:11Z</dcterms:created>
  <dcterms:modified xsi:type="dcterms:W3CDTF">2026-06-27T01:21:59Z</dcterms:modified>
</cp:coreProperties>
</file>