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23"/>
  </p:notesMasterIdLst>
  <p:sldIdLst>
    <p:sldId id="256" r:id="rId2"/>
    <p:sldId id="1093" r:id="rId3"/>
    <p:sldId id="1094" r:id="rId4"/>
    <p:sldId id="909" r:id="rId5"/>
    <p:sldId id="1076" r:id="rId6"/>
    <p:sldId id="1077" r:id="rId7"/>
    <p:sldId id="1078" r:id="rId8"/>
    <p:sldId id="1079" r:id="rId9"/>
    <p:sldId id="1080" r:id="rId10"/>
    <p:sldId id="1082" r:id="rId11"/>
    <p:sldId id="1081" r:id="rId12"/>
    <p:sldId id="1083" r:id="rId13"/>
    <p:sldId id="1084" r:id="rId14"/>
    <p:sldId id="1085" r:id="rId15"/>
    <p:sldId id="1086" r:id="rId16"/>
    <p:sldId id="1087" r:id="rId17"/>
    <p:sldId id="1088" r:id="rId18"/>
    <p:sldId id="1089" r:id="rId19"/>
    <p:sldId id="1090" r:id="rId20"/>
    <p:sldId id="1091" r:id="rId21"/>
    <p:sldId id="109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3"/>
    <p:restoredTop sz="93029"/>
  </p:normalViewPr>
  <p:slideViewPr>
    <p:cSldViewPr snapToGrid="0" snapToObjects="1">
      <p:cViewPr varScale="1">
        <p:scale>
          <a:sx n="59" d="100"/>
          <a:sy n="59" d="100"/>
        </p:scale>
        <p:origin x="2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91532-B8A0-E44A-B1CA-EE2BE47E547E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149E3-8401-B54C-AA8E-23FDC169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10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085BA-8194-A372-BD76-9BC546A64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16942F-CC71-0005-CB95-F1422F0194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F37E99-AE2A-416D-17C9-7DFD69327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Board notes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3DE35-8F2F-6E3B-2F7F-1C3046CB5E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A9C33-CF83-6341-8FC1-F40E7C9969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3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https://www.youtube.com/watch?v=iR5E4iKCRe8</a:t>
            </a:r>
          </a:p>
          <a:p>
            <a:r>
              <a:rPr lang="en-AU" dirty="0"/>
              <a:t>https://www.youtube.com/watch?v=Q1zbgd6xpGQ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149E3-8401-B54C-AA8E-23FDC16901F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92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13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3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65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83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828800"/>
            <a:ext cx="11074400" cy="4267200"/>
          </a:xfrm>
          <a:prstGeom prst="rect">
            <a:avLst/>
          </a:prstGeo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7C8F8-BE61-3741-9209-D515E8C1C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1200" y="6324600"/>
            <a:ext cx="254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9EEAA-29AC-FC47-B44D-CAC91E13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4400" y="6324600"/>
            <a:ext cx="508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927BD-3A2B-3F43-BC82-4A1C2498B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6000" y="6324600"/>
            <a:ext cx="3048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E977101-477F-C740-BC4F-B15ECF52B3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95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6/30/2026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33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30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4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08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6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8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9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1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0D4398-84C2-41B8-BF30-3157F7B18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DA0CEC-57EA-48E4-8111-C97D60FB4E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1" r="9814" b="-1"/>
          <a:stretch/>
        </p:blipFill>
        <p:spPr>
          <a:xfrm>
            <a:off x="20" y="10"/>
            <a:ext cx="9137156" cy="6857989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1E519840-CB5B-442F-AF8C-F848E7699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5558" y="-6724"/>
            <a:ext cx="4265457" cy="6868736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2240216 w 5664007"/>
              <a:gd name="connsiteY0" fmla="*/ 0 h 6857998"/>
              <a:gd name="connsiteX1" fmla="*/ 5664007 w 5664007"/>
              <a:gd name="connsiteY1" fmla="*/ 0 h 6857998"/>
              <a:gd name="connsiteX2" fmla="*/ 5664007 w 5664007"/>
              <a:gd name="connsiteY2" fmla="*/ 6857998 h 6857998"/>
              <a:gd name="connsiteX3" fmla="*/ 0 w 5664007"/>
              <a:gd name="connsiteY3" fmla="*/ 6846045 h 6857998"/>
              <a:gd name="connsiteX4" fmla="*/ 2240216 w 5664007"/>
              <a:gd name="connsiteY4" fmla="*/ 0 h 6857998"/>
              <a:gd name="connsiteX0" fmla="*/ 2170935 w 5594726"/>
              <a:gd name="connsiteY0" fmla="*/ 0 h 6865085"/>
              <a:gd name="connsiteX1" fmla="*/ 5594726 w 5594726"/>
              <a:gd name="connsiteY1" fmla="*/ 0 h 6865085"/>
              <a:gd name="connsiteX2" fmla="*/ 5594726 w 5594726"/>
              <a:gd name="connsiteY2" fmla="*/ 6857998 h 6865085"/>
              <a:gd name="connsiteX3" fmla="*/ 0 w 5594726"/>
              <a:gd name="connsiteY3" fmla="*/ 6865085 h 6865085"/>
              <a:gd name="connsiteX4" fmla="*/ 2170935 w 5594726"/>
              <a:gd name="connsiteY4" fmla="*/ 0 h 6865085"/>
              <a:gd name="connsiteX0" fmla="*/ 1747097 w 5170888"/>
              <a:gd name="connsiteY0" fmla="*/ 0 h 6865085"/>
              <a:gd name="connsiteX1" fmla="*/ 5170888 w 5170888"/>
              <a:gd name="connsiteY1" fmla="*/ 0 h 6865085"/>
              <a:gd name="connsiteX2" fmla="*/ 5170888 w 5170888"/>
              <a:gd name="connsiteY2" fmla="*/ 6857998 h 6865085"/>
              <a:gd name="connsiteX3" fmla="*/ 0 w 5170888"/>
              <a:gd name="connsiteY3" fmla="*/ 6865085 h 6865085"/>
              <a:gd name="connsiteX4" fmla="*/ 1747097 w 5170888"/>
              <a:gd name="connsiteY4" fmla="*/ 0 h 6865085"/>
              <a:gd name="connsiteX0" fmla="*/ 1404766 w 5170888"/>
              <a:gd name="connsiteY0" fmla="*/ 0 h 6865085"/>
              <a:gd name="connsiteX1" fmla="*/ 5170888 w 5170888"/>
              <a:gd name="connsiteY1" fmla="*/ 0 h 6865085"/>
              <a:gd name="connsiteX2" fmla="*/ 5170888 w 5170888"/>
              <a:gd name="connsiteY2" fmla="*/ 6857998 h 6865085"/>
              <a:gd name="connsiteX3" fmla="*/ 0 w 5170888"/>
              <a:gd name="connsiteY3" fmla="*/ 6865085 h 6865085"/>
              <a:gd name="connsiteX4" fmla="*/ 1404766 w 5170888"/>
              <a:gd name="connsiteY4" fmla="*/ 0 h 686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0888" h="6865085">
                <a:moveTo>
                  <a:pt x="1404766" y="0"/>
                </a:moveTo>
                <a:lnTo>
                  <a:pt x="5170888" y="0"/>
                </a:lnTo>
                <a:lnTo>
                  <a:pt x="5170888" y="6857998"/>
                </a:lnTo>
                <a:lnTo>
                  <a:pt x="0" y="6865085"/>
                </a:lnTo>
                <a:lnTo>
                  <a:pt x="140476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174630-ECC1-2D48-B749-5B455410D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04880" y="3025587"/>
            <a:ext cx="3153720" cy="2985247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dirty="0"/>
              <a:t>Applications of transition matrices Leslie matrices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958B4-4F91-9049-913D-E0A6C34BFA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37176" y="1116873"/>
            <a:ext cx="2521424" cy="1520669"/>
          </a:xfrm>
        </p:spPr>
        <p:txBody>
          <a:bodyPr>
            <a:normAutofit/>
          </a:bodyPr>
          <a:lstStyle/>
          <a:p>
            <a:pPr algn="r"/>
            <a:r>
              <a:rPr lang="en-US" sz="1600" dirty="0"/>
              <a:t>7I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C7EF422-3076-48F2-A38B-7CA851778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31959" y="0"/>
            <a:ext cx="5279056" cy="77792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896548C-21A4-493D-B220-64E89F1EF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81082" y="-6724"/>
            <a:ext cx="2279175" cy="686472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94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9DC49A-E96D-0567-4E69-5AB16646D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671" y="1358040"/>
            <a:ext cx="6773173" cy="26844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A3D9CE-5128-673A-C8AC-FFE5578E0830}"/>
                  </a:ext>
                </a:extLst>
              </p:cNvPr>
              <p:cNvSpPr txBox="1"/>
              <p:nvPr/>
            </p:nvSpPr>
            <p:spPr>
              <a:xfrm>
                <a:off x="1101013" y="4393046"/>
                <a:ext cx="8260701" cy="1657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AU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AU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32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AU" sz="32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32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1.5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0.4</m:t>
                                  </m:r>
                                </m:e>
                                <m:e>
                                  <m:r>
                                    <a:rPr lang="en-US" sz="32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32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32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0.35</m:t>
                                  </m:r>
                                </m:e>
                                <m:e>
                                  <m:r>
                                    <a:rPr lang="en-US" sz="32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AU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AU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AU" sz="3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AU" sz="3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sz="3200" dirty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3200" dirty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AU" sz="32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AU" sz="32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AU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sz="32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3200" b="0" i="0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32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AU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A3D9CE-5128-673A-C8AC-FFE5578E0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013" y="4393046"/>
                <a:ext cx="8260701" cy="16575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269C7232-36B5-F007-DB48-AF7EB162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8300"/>
            <a:ext cx="10363200" cy="1143000"/>
          </a:xfrm>
        </p:spPr>
        <p:txBody>
          <a:bodyPr/>
          <a:lstStyle/>
          <a:p>
            <a:r>
              <a:rPr lang="en-US" dirty="0"/>
              <a:t>Leslie matrices</a:t>
            </a:r>
            <a:r>
              <a:rPr lang="en-US" dirty="0">
                <a:sym typeface="Wingdings" panose="05000000000000000000" pitchFamily="2" charset="2"/>
              </a:rPr>
              <a:t> L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AA6564-25A9-64B5-AB9A-6A8BE8FF4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6491" y="3871974"/>
            <a:ext cx="3351408" cy="24541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9524FF-4BDE-A83E-ADE3-F0F0543A2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3844" y="3631957"/>
            <a:ext cx="1375449" cy="3709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57E5A0-E1CB-89A1-60CD-57A3C55E5B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4722" y="6241008"/>
            <a:ext cx="1782145" cy="39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1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A98F2-675F-475D-D7CB-6D559C28C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Life cycle transition diagram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B5550F-31F7-6D19-FCBA-5AFCE592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647" y="1511299"/>
            <a:ext cx="7998927" cy="26128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67AEA0-8C1B-AA9E-03B6-8F4A822A1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125" y="4124130"/>
            <a:ext cx="6402290" cy="235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4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0E959-7F48-4388-E365-D2F0CF5E7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56" y="0"/>
            <a:ext cx="12133144" cy="1143000"/>
          </a:xfrm>
        </p:spPr>
        <p:txBody>
          <a:bodyPr>
            <a:normAutofit/>
          </a:bodyPr>
          <a:lstStyle/>
          <a:p>
            <a:r>
              <a:rPr lang="en-AU" sz="3400" dirty="0"/>
              <a:t>The population state matrix</a:t>
            </a:r>
            <a:r>
              <a:rPr lang="en-AU" sz="3400" dirty="0">
                <a:sym typeface="Wingdings" panose="05000000000000000000" pitchFamily="2" charset="2"/>
              </a:rPr>
              <a:t> </a:t>
            </a:r>
            <a:r>
              <a:rPr lang="en-AU" sz="3400" dirty="0"/>
              <a:t>column matrix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D43F54-766A-4762-87AC-3B58C7C4D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74" y="4294128"/>
            <a:ext cx="2704661" cy="17646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302DAC-B6E0-A569-EF3F-97B59CB3B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672" y="1563712"/>
            <a:ext cx="911419" cy="1599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6C6884-1109-7B47-BDA9-A1F01DEA9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024" y="2175383"/>
            <a:ext cx="704864" cy="4381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7B4DCC-6713-1012-41CE-98BBD3B24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030" y="1347703"/>
            <a:ext cx="2704661" cy="1764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D7D161-D963-8A53-BBBF-E32A64D8E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4073" y="1614730"/>
            <a:ext cx="746980" cy="15486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555991-AF9D-B266-2F4E-04299002E8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9424" y="2062867"/>
            <a:ext cx="725649" cy="4964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EF098563-27F7-D143-7448-2DBE6277C8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7519" y="3306011"/>
                <a:ext cx="12133144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i="1" kern="1200" cap="all" baseline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400" dirty="0"/>
                  <a:t>The initial population state matrix </a:t>
                </a:r>
                <a:r>
                  <a:rPr lang="en-AU" sz="34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600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AU" sz="3400" dirty="0"/>
              </a:p>
            </p:txBody>
          </p:sp>
        </mc:Choice>
        <mc:Fallback xmlns="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EF098563-27F7-D143-7448-2DBE6277C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19" y="3306011"/>
                <a:ext cx="12133144" cy="1143000"/>
              </a:xfrm>
              <a:prstGeom prst="rect">
                <a:avLst/>
              </a:prstGeom>
              <a:blipFill>
                <a:blip r:embed="rId7"/>
                <a:stretch>
                  <a:fillRect l="-140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367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1ED6578-25AE-F925-4BEB-265ED2B7CA5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Finding the population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after n time periods.</a:t>
                </a:r>
                <a:endParaRPr lang="en-AU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1ED6578-25AE-F925-4BEB-265ED2B7CA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59" t="-16489" b="-25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C11DB20-D9CB-9BE3-4E18-74CECC61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17" y="1787075"/>
            <a:ext cx="2703145" cy="25796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FF65AD-0CF1-D0F2-AABA-0F40C7B09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3131" y="1787075"/>
            <a:ext cx="3934374" cy="11241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C15624-53EF-8C1E-8C23-C428E06AA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3131" y="3076900"/>
            <a:ext cx="3924848" cy="1076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41994B-EE2A-F108-9271-9E06358AB1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3131" y="4366726"/>
            <a:ext cx="4277322" cy="11907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BF0745-8F8C-6C18-F56A-2F0486985A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135" y="4962121"/>
            <a:ext cx="4227996" cy="107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6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B1A8A-9F5C-D3ED-FEB8-7AB05F8FD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Change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692D8E-39AF-15CD-FBC3-AB0440ABC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57" y="1880299"/>
            <a:ext cx="11066485" cy="353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25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57513-95D1-A69F-66A3-38071840F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Leslie matrices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82DFA2-6D20-6BF1-2604-9B6D8AA9E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7877"/>
            <a:ext cx="10654563" cy="668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87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7E2F47-142E-B62D-AAED-4A2837912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028" y="189110"/>
            <a:ext cx="9993943" cy="647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64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A72C90-7DE6-0674-BC73-764E15557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43" y="1906496"/>
            <a:ext cx="11857513" cy="328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59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4F3C65-B5A6-3703-0A5A-1ED8D7F89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12" y="2026017"/>
            <a:ext cx="10329175" cy="2098114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B6DFC37A-6874-A336-76C6-C0AC1A10864B}"/>
              </a:ext>
            </a:extLst>
          </p:cNvPr>
          <p:cNvSpPr txBox="1"/>
          <p:nvPr/>
        </p:nvSpPr>
        <p:spPr>
          <a:xfrm>
            <a:off x="4298280" y="4791242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highlight>
                  <a:srgbClr val="00FF00"/>
                </a:highlight>
              </a:rPr>
              <a:t>CAS Notes 7.9</a:t>
            </a:r>
            <a:endParaRPr lang="en-AU" sz="32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28299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005DB4-41D7-B4A8-28D9-B4AA77525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833" y="0"/>
            <a:ext cx="8371268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6A4EF0-25D9-947C-8404-AAFF34BFD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590" y="3818161"/>
            <a:ext cx="9439754" cy="221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50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EA7FEC-37C5-441A-E8D0-DD4B0E6C2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0" y="0"/>
            <a:ext cx="7049410" cy="20591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C0233E-F93F-F57D-CA7E-3987CAE11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80" y="2059171"/>
            <a:ext cx="8974418" cy="15826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9394ED-7709-4716-E667-EBF1BDDC1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79" y="3641834"/>
            <a:ext cx="10061269" cy="30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22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005DB4-41D7-B4A8-28D9-B4AA77525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833" y="0"/>
            <a:ext cx="8371268" cy="3429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CCE4D5-E8DA-1A3B-0AB4-DF08EA574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13" y="3685300"/>
            <a:ext cx="10267508" cy="234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50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005DB4-41D7-B4A8-28D9-B4AA77525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833" y="0"/>
            <a:ext cx="8371268" cy="3429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86CC6A-13E7-B80D-812A-5E04CC4C3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22" y="3699198"/>
            <a:ext cx="10137155" cy="232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04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2B5E6D-6F35-0C59-3B2E-EFE8F97D7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5510"/>
            <a:ext cx="12192000" cy="250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40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0D3C8-C66F-1488-08FF-E83DDEE61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E22438-28EC-7B0E-8819-380B905B8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597" y="-10886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4CD20-3D82-F654-CEEF-2392262F20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4114800" cy="6857999"/>
              </a:xfrm>
              <a:ln w="12700">
                <a:solidFill>
                  <a:schemeClr val="tx1"/>
                </a:solidFill>
              </a:ln>
            </p:spPr>
            <p:txBody>
              <a:bodyPr anchor="t"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b="1" dirty="0">
                    <a:solidFill>
                      <a:srgbClr val="C00000"/>
                    </a:solidFill>
                  </a:rPr>
                  <a:t>7I Applications of transition matrices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dirty="0">
                    <a:solidFill>
                      <a:schemeClr val="tx1"/>
                    </a:solidFill>
                  </a:rPr>
                  <a:t>The total population is regularly  increased or decreased by a set quantity, for a reason that is not already accounted for, a new model is required.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dirty="0"/>
                  <a:t>This model is particularly useful for modelling the population of animals, where humans may choose to add or remove a set number of animals at a regular interval. </a:t>
                </a:r>
                <a:endParaRPr lang="en-AU" sz="1400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dirty="0">
                    <a:solidFill>
                      <a:schemeClr val="tx1"/>
                    </a:solidFill>
                  </a:rPr>
                  <a:t>U</a:t>
                </a:r>
                <a:r>
                  <a:rPr lang="en-AU" sz="1400" dirty="0"/>
                  <a:t>se recursion                  </a:t>
                </a:r>
                <a:r>
                  <a:rPr lang="en-AU" sz="1400" dirty="0">
                    <a:solidFill>
                      <a:srgbClr val="C00000"/>
                    </a:solidFill>
                  </a:rPr>
                  <a:t>(step by step)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AU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sz="1400" b="1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AU" sz="1400" b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initial state, </a:t>
                </a:r>
                <a:r>
                  <a:rPr lang="en-AU" sz="1400" b="1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AU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AU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AU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AU" sz="1400" b="1" i="1" dirty="0">
                    <a:solidFill>
                      <a:srgbClr val="C00000"/>
                    </a:solidFill>
                  </a:rPr>
                  <a:t> + B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b="1" dirty="0"/>
                  <a:t>                </a:t>
                </a:r>
                <a:r>
                  <a:rPr lang="en-AU" sz="1400" b="1" dirty="0">
                    <a:solidFill>
                      <a:srgbClr val="C00000"/>
                    </a:solidFill>
                  </a:rPr>
                  <a:t>matrix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1400" b="1" dirty="0">
                  <a:solidFill>
                    <a:srgbClr val="C000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1400" b="1" dirty="0">
                  <a:solidFill>
                    <a:srgbClr val="C000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dirty="0"/>
                  <a:t>where B is a matrix of the same order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AU" sz="1400" b="1" i="1" dirty="0">
                    <a:solidFill>
                      <a:srgbClr val="C00000"/>
                    </a:solidFill>
                  </a:rPr>
                  <a:t> </a:t>
                </a:r>
                <a:r>
                  <a:rPr lang="en-AU" sz="1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AU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400" dirty="0"/>
                  <a:t> </a:t>
                </a:r>
                <a:endParaRPr lang="en-AU" sz="1400" b="1" dirty="0">
                  <a:solidFill>
                    <a:srgbClr val="C000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1400" b="1" dirty="0">
                  <a:solidFill>
                    <a:srgbClr val="0070C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b="1" dirty="0">
                    <a:solidFill>
                      <a:srgbClr val="0070C0"/>
                    </a:solidFill>
                  </a:rPr>
                  <a:t>Culling</a:t>
                </a:r>
                <a:r>
                  <a:rPr lang="en-AU" sz="1400" dirty="0"/>
                  <a:t> is the reduction of an animal population by slaughter. Represents a </a:t>
                </a:r>
                <a:r>
                  <a:rPr lang="en-AU" sz="1400" b="1" dirty="0"/>
                  <a:t>subtraction</a:t>
                </a:r>
                <a:r>
                  <a:rPr lang="en-AU" sz="1400" dirty="0"/>
                  <a:t> to the population from one state to the next.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b="1" dirty="0">
                    <a:solidFill>
                      <a:srgbClr val="0070C0"/>
                    </a:solidFill>
                  </a:rPr>
                  <a:t>Restocking</a:t>
                </a:r>
                <a:r>
                  <a:rPr lang="en-AU" sz="1400" dirty="0"/>
                  <a:t> typically refers to replacing stock with a new supply. Represents an </a:t>
                </a:r>
                <a:r>
                  <a:rPr lang="en-AU" sz="1400" b="1" dirty="0"/>
                  <a:t>addition</a:t>
                </a:r>
                <a:r>
                  <a:rPr lang="en-AU" sz="1400" dirty="0"/>
                  <a:t> to the population from one state to the next.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1400" b="1" dirty="0">
                  <a:solidFill>
                    <a:srgbClr val="C000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b="1" dirty="0">
                    <a:solidFill>
                      <a:srgbClr val="C00000"/>
                    </a:solidFill>
                  </a:rPr>
                  <a:t>example 1</a:t>
                </a:r>
                <a:r>
                  <a:rPr lang="en-AU" sz="1400" b="1" dirty="0"/>
                  <a:t>: </a:t>
                </a:r>
                <a:r>
                  <a:rPr lang="en-AU" sz="1400" dirty="0"/>
                  <a:t>A wildlife park has two groups of kangaroos: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dirty="0"/>
                  <a:t>Each month:</a:t>
                </a:r>
              </a:p>
              <a:p>
                <a:pPr>
                  <a:spcBef>
                    <a:spcPts val="0"/>
                  </a:spcBef>
                </a:pPr>
                <a:r>
                  <a:rPr lang="en-AU" sz="1400" dirty="0"/>
                  <a:t>75% of kangaroos in A stay in A. </a:t>
                </a:r>
              </a:p>
              <a:p>
                <a:pPr>
                  <a:spcBef>
                    <a:spcPts val="0"/>
                  </a:spcBef>
                </a:pPr>
                <a:r>
                  <a:rPr lang="en-AU" sz="1400" dirty="0"/>
                  <a:t>25% move to B. </a:t>
                </a:r>
              </a:p>
              <a:p>
                <a:pPr>
                  <a:spcBef>
                    <a:spcPts val="0"/>
                  </a:spcBef>
                </a:pPr>
                <a:r>
                  <a:rPr lang="en-AU" sz="1400" dirty="0"/>
                  <a:t>20% of kangaroos in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dirty="0"/>
                  <a:t> B move to A. </a:t>
                </a:r>
              </a:p>
              <a:p>
                <a:pPr>
                  <a:spcBef>
                    <a:spcPts val="0"/>
                  </a:spcBef>
                </a:pPr>
                <a:r>
                  <a:rPr lang="en-AU" sz="1400" dirty="0"/>
                  <a:t>80% stay in B.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1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4CD20-3D82-F654-CEEF-2392262F20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4114800" cy="6857999"/>
              </a:xfrm>
              <a:blipFill>
                <a:blip r:embed="rId4"/>
                <a:stretch>
                  <a:fillRect l="-295" t="-89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5B37304-7374-4069-10BE-1FFA78B2AE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4800" y="-10885"/>
                <a:ext cx="3918858" cy="6857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dirty="0">
                    <a:solidFill>
                      <a:srgbClr val="C00000"/>
                    </a:solidFill>
                  </a:rPr>
                  <a:t>a. </a:t>
                </a:r>
                <a:r>
                  <a:rPr lang="en-AU" sz="1400" dirty="0">
                    <a:solidFill>
                      <a:srgbClr val="0070C0"/>
                    </a:solidFill>
                  </a:rPr>
                  <a:t>construct a transition matrix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dirty="0">
                    <a:solidFill>
                      <a:schemeClr val="tx1"/>
                    </a:solidFill>
                  </a:rPr>
                  <a:t>           this month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dirty="0">
                    <a:solidFill>
                      <a:schemeClr val="tx1"/>
                    </a:solidFill>
                  </a:rPr>
                  <a:t>             A          B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AU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AU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AU" sz="1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0.75</m:t>
                              </m:r>
                            </m:e>
                            <m:e>
                              <m:r>
                                <a:rPr lang="en-AU" sz="1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0.20</m:t>
                              </m:r>
                            </m:e>
                          </m:mr>
                          <m:mr>
                            <m:e>
                              <m:r>
                                <a:rPr lang="en-AU" sz="1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0.25</m:t>
                              </m:r>
                            </m:e>
                            <m:e>
                              <m:r>
                                <a:rPr lang="en-AU" sz="1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0.80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AU" sz="1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eqArr>
                      <m:eqArrPr>
                        <m:ctrlPr>
                          <a:rPr lang="en-A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r>
                          <a:rPr lang="en-A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A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eqArr>
                  </m:oMath>
                </a14:m>
                <a:endParaRPr lang="en-AU" sz="14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dirty="0">
                    <a:solidFill>
                      <a:srgbClr val="C00000"/>
                    </a:solidFill>
                  </a:rPr>
                  <a:t>b. </a:t>
                </a:r>
                <a:r>
                  <a:rPr lang="en-AU" sz="1400" dirty="0">
                    <a:solidFill>
                      <a:srgbClr val="0070C0"/>
                    </a:solidFill>
                  </a:rPr>
                  <a:t>Suppose this month's population is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400">
                            <a:solidFill>
                              <a:srgbClr val="0070C0"/>
                            </a:solidFill>
                          </a:rPr>
                        </m:ctrlPr>
                      </m:sSubPr>
                      <m:e>
                        <m:r>
                          <a:rPr lang="en-AU" sz="1400" i="1">
                            <a:solidFill>
                              <a:srgbClr val="0070C0"/>
                            </a:solidFill>
                          </a:rPr>
                          <m:t>𝑃</m:t>
                        </m:r>
                      </m:e>
                      <m:sub>
                        <m:r>
                          <a:rPr lang="en-AU" sz="1400">
                            <a:solidFill>
                              <a:srgbClr val="0070C0"/>
                            </a:solidFill>
                          </a:rPr>
                          <m:t>0</m:t>
                        </m:r>
                      </m:sub>
                    </m:sSub>
                    <m:r>
                      <a:rPr lang="en-AU" sz="1400">
                        <a:solidFill>
                          <a:srgbClr val="0070C0"/>
                        </a:solidFill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1400" i="1">
                            <a:solidFill>
                              <a:srgbClr val="0070C0"/>
                            </a:solidFill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AU" sz="1400" i="1">
                                <a:solidFill>
                                  <a:srgbClr val="0070C0"/>
                                </a:solidFill>
                              </a:rPr>
                            </m:ctrlPr>
                          </m:mPr>
                          <m:mr>
                            <m:e>
                              <m:r>
                                <a:rPr lang="en-AU" sz="1400">
                                  <a:solidFill>
                                    <a:srgbClr val="0070C0"/>
                                  </a:solidFill>
                                </a:rPr>
                                <m:t>200</m:t>
                              </m:r>
                            </m:e>
                          </m:mr>
                          <m:mr>
                            <m:e>
                              <m:r>
                                <a:rPr lang="en-AU" sz="1400">
                                  <a:solidFill>
                                    <a:srgbClr val="0070C0"/>
                                  </a:solidFill>
                                </a:rPr>
                                <m:t>300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AU" sz="1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eqArr>
                      <m:eqArrPr>
                        <m:ctrlPr>
                          <a:rPr lang="en-AU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r>
                          <a:rPr lang="en-AU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AU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eqArr>
                  </m:oMath>
                </a14:m>
                <a:endParaRPr lang="en-AU" sz="1400" dirty="0">
                  <a:solidFill>
                    <a:srgbClr val="0070C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dirty="0">
                    <a:solidFill>
                      <a:srgbClr val="0070C0"/>
                    </a:solidFill>
                  </a:rPr>
                  <a:t>Find the population tomorrow.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400"/>
                        </m:ctrlPr>
                      </m:sSubPr>
                      <m:e>
                        <m:r>
                          <a:rPr lang="en-AU" sz="1400" i="1"/>
                          <m:t>𝑃</m:t>
                        </m:r>
                      </m:e>
                      <m:sub>
                        <m:r>
                          <a:rPr lang="en-AU" sz="1400"/>
                          <m:t>1</m:t>
                        </m:r>
                      </m:sub>
                    </m:sSub>
                    <m:r>
                      <a:rPr lang="en-AU" sz="1400"/>
                      <m:t>=</m:t>
                    </m:r>
                    <m:r>
                      <a:rPr lang="en-AU" sz="1400" i="1"/>
                      <m:t>𝑇</m:t>
                    </m:r>
                    <m:sSub>
                      <m:sSubPr>
                        <m:ctrlPr>
                          <a:rPr lang="en-AU" sz="1400" i="1"/>
                        </m:ctrlPr>
                      </m:sSubPr>
                      <m:e>
                        <m:r>
                          <a:rPr lang="en-AU" sz="1400" i="1"/>
                          <m:t>𝑃</m:t>
                        </m:r>
                      </m:e>
                      <m:sub>
                        <m:r>
                          <a:rPr lang="en-AU" sz="1400"/>
                          <m:t>0</m:t>
                        </m:r>
                      </m:sub>
                    </m:sSub>
                    <m:r>
                      <a:rPr lang="en-AU" sz="1400" b="0" i="0" smtClean="0">
                        <a:latin typeface="Cambria Math" panose="02040503050406030204" pitchFamily="18" charset="0"/>
                      </a:rPr>
                      <m:t>                   </m:t>
                    </m:r>
                    <m:sSub>
                      <m:sSubPr>
                        <m:ctrlPr>
                          <a:rPr lang="en-AU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AU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AU" sz="1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U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AU" sz="1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AU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29</m:t>
                              </m:r>
                              <m:r>
                                <a:rPr lang="en-AU" sz="1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AU" sz="1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eqArr>
                      <m:eqArrPr>
                        <m:ctrlPr>
                          <a:rPr lang="en-A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r>
                          <a:rPr lang="en-A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A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eqArr>
                  </m:oMath>
                </a14:m>
                <a:endParaRPr lang="en-AU" sz="14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dirty="0">
                    <a:solidFill>
                      <a:srgbClr val="C00000"/>
                    </a:solidFill>
                  </a:rPr>
                  <a:t>c. </a:t>
                </a:r>
                <a:r>
                  <a:rPr lang="en-AU" sz="1400" dirty="0">
                    <a:solidFill>
                      <a:srgbClr val="0070C0"/>
                    </a:solidFill>
                  </a:rPr>
                  <a:t>Unfortunately, a disease outbreak requires wildlife managers to cull 20 animals from A. write a culling matrix</a:t>
                </a:r>
                <a:r>
                  <a:rPr lang="en-AU" sz="1400" dirty="0"/>
                  <a:t>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AU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AU" sz="14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AU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A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−20</m:t>
                              </m:r>
                            </m:e>
                          </m:mr>
                          <m:mr>
                            <m:e>
                              <m:r>
                                <a:rPr lang="en-AU" sz="1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AU" sz="1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eqArr>
                      <m:eqArrPr>
                        <m:ctrlPr>
                          <a:rPr lang="en-A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r>
                          <a:rPr lang="en-A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A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eqArr>
                  </m:oMath>
                </a14:m>
                <a:endParaRPr lang="en-AU" sz="14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dirty="0">
                    <a:solidFill>
                      <a:srgbClr val="C00000"/>
                    </a:solidFill>
                  </a:rPr>
                  <a:t>d. </a:t>
                </a:r>
                <a:r>
                  <a:rPr lang="en-AU" sz="1400" dirty="0">
                    <a:solidFill>
                      <a:srgbClr val="0070C0"/>
                    </a:solidFill>
                  </a:rPr>
                  <a:t>The following month, healthy kangaroos are introduced.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dirty="0">
                    <a:solidFill>
                      <a:srgbClr val="0070C0"/>
                    </a:solidFill>
                  </a:rPr>
                  <a:t>40 kangaroos to enclosure A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dirty="0">
                    <a:solidFill>
                      <a:srgbClr val="0070C0"/>
                    </a:solidFill>
                  </a:rPr>
                  <a:t>25 kangaroos to enclosure B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dirty="0">
                    <a:solidFill>
                      <a:srgbClr val="0070C0"/>
                    </a:solidFill>
                  </a:rPr>
                  <a:t>The restocking matrix is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AU" sz="1400" i="1">
                        <a:solidFill>
                          <a:srgbClr val="0070C0"/>
                        </a:solidFill>
                      </a:rPr>
                      <m:t>𝑅</m:t>
                    </m:r>
                    <m:r>
                      <a:rPr lang="en-AU" sz="1400">
                        <a:solidFill>
                          <a:srgbClr val="0070C0"/>
                        </a:solidFill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1400" i="1">
                            <a:solidFill>
                              <a:srgbClr val="0070C0"/>
                            </a:solidFill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AU" sz="1400" i="1">
                                <a:solidFill>
                                  <a:srgbClr val="0070C0"/>
                                </a:solidFill>
                              </a:rPr>
                            </m:ctrlPr>
                          </m:mPr>
                          <m:mr>
                            <m:e>
                              <m:r>
                                <a:rPr lang="en-AU" sz="1400">
                                  <a:solidFill>
                                    <a:srgbClr val="0070C0"/>
                                  </a:solidFill>
                                </a:rPr>
                                <m:t>40</m:t>
                              </m:r>
                            </m:e>
                          </m:mr>
                          <m:mr>
                            <m:e>
                              <m:r>
                                <a:rPr lang="en-AU" sz="1400">
                                  <a:solidFill>
                                    <a:srgbClr val="0070C0"/>
                                  </a:solidFill>
                                </a:rPr>
                                <m:t>25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AU" sz="1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eqArr>
                      <m:eqArrPr>
                        <m:ctrlPr>
                          <a:rPr lang="en-AU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r>
                          <a:rPr lang="en-AU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AU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eqArr>
                  </m:oMath>
                </a14:m>
                <a:endParaRPr lang="en-AU" sz="1400" dirty="0">
                  <a:solidFill>
                    <a:srgbClr val="0070C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dirty="0">
                    <a:solidFill>
                      <a:srgbClr val="0070C0"/>
                    </a:solidFill>
                  </a:rPr>
                  <a:t>Find the new population after restocking.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400">
                            <a:solidFill>
                              <a:srgbClr val="0070C0"/>
                            </a:solidFill>
                          </a:rPr>
                        </m:ctrlPr>
                      </m:sSubPr>
                      <m:e>
                        <m:r>
                          <a:rPr lang="en-AU" sz="1400" i="1">
                            <a:solidFill>
                              <a:srgbClr val="0070C0"/>
                            </a:solidFill>
                          </a:rPr>
                          <m:t>𝑃</m:t>
                        </m:r>
                      </m:e>
                      <m:sub>
                        <m:r>
                          <m:rPr>
                            <m:nor/>
                          </m:rPr>
                          <a:rPr lang="en-AU" sz="1400" i="1">
                            <a:solidFill>
                              <a:srgbClr val="0070C0"/>
                            </a:solidFill>
                          </a:rPr>
                          <m:t>final</m:t>
                        </m:r>
                      </m:sub>
                    </m:sSub>
                    <m:r>
                      <a:rPr lang="en-AU" sz="1400">
                        <a:solidFill>
                          <a:srgbClr val="0070C0"/>
                        </a:solidFill>
                      </a:rPr>
                      <m:t>=</m:t>
                    </m:r>
                    <m:r>
                      <a:rPr lang="en-AU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AU" sz="1400" i="1">
                            <a:solidFill>
                              <a:srgbClr val="0070C0"/>
                            </a:solidFill>
                          </a:rPr>
                        </m:ctrlPr>
                      </m:sSubPr>
                      <m:e>
                        <m:r>
                          <a:rPr lang="en-AU" sz="1400" i="1">
                            <a:solidFill>
                              <a:srgbClr val="0070C0"/>
                            </a:solidFill>
                          </a:rPr>
                          <m:t>𝑃</m:t>
                        </m:r>
                      </m:e>
                      <m:sub>
                        <m:r>
                          <a:rPr lang="en-AU" sz="1400">
                            <a:solidFill>
                              <a:srgbClr val="0070C0"/>
                            </a:solidFill>
                          </a:rPr>
                          <m:t>1</m:t>
                        </m:r>
                      </m:sub>
                    </m:sSub>
                    <m:r>
                      <a:rPr lang="en-AU" sz="1400">
                        <a:solidFill>
                          <a:srgbClr val="0070C0"/>
                        </a:solidFill>
                      </a:rPr>
                      <m:t>+</m:t>
                    </m:r>
                    <m:r>
                      <a:rPr lang="en-AU" sz="1400" i="1">
                        <a:solidFill>
                          <a:srgbClr val="0070C0"/>
                        </a:solidFill>
                      </a:rPr>
                      <m:t>𝑅</m:t>
                    </m:r>
                  </m:oMath>
                </a14:m>
                <a:r>
                  <a:rPr lang="en-AU" sz="1400" b="0" dirty="0">
                    <a:solidFill>
                      <a:srgbClr val="0070C0"/>
                    </a:solidFill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nor/>
                          </m:rPr>
                          <a:rPr lang="en-AU" sz="1400" i="1"/>
                          <m:t>final</m:t>
                        </m:r>
                      </m:sub>
                    </m:sSub>
                    <m:r>
                      <a:rPr lang="en-AU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400" b="0" dirty="0">
                    <a:solidFill>
                      <a:schemeClr val="tx1"/>
                    </a:solidFill>
                  </a:rPr>
                  <a:t>=</a:t>
                </a:r>
                <a:r>
                  <a:rPr lang="en-AU" sz="1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AU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A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256</m:t>
                              </m:r>
                            </m:e>
                          </m:mr>
                          <m:mr>
                            <m:e>
                              <m:r>
                                <a:rPr lang="en-AU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  <m:r>
                                <a:rPr lang="en-AU" sz="1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AU" sz="1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eqArr>
                      <m:eqArrPr>
                        <m:ctrlPr>
                          <a:rPr lang="en-A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r>
                          <a:rPr lang="en-A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A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eqArr>
                  </m:oMath>
                </a14:m>
                <a:endParaRPr lang="en-AU" sz="14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b="1" dirty="0">
                    <a:solidFill>
                      <a:srgbClr val="C00000"/>
                    </a:solidFill>
                  </a:rPr>
                  <a:t>example 2</a:t>
                </a:r>
                <a:r>
                  <a:rPr lang="en-AU" sz="1400" b="1" dirty="0"/>
                  <a:t>: </a:t>
                </a:r>
                <a:r>
                  <a:rPr lang="en-AU" sz="1400" dirty="0"/>
                  <a:t>The following life-cycle describes the growth of a rabbit population. Stage 1 = Baby rabbits; Stage 2 = Young rabbits; Stage 3 = Adult rabbits.</a:t>
                </a:r>
              </a:p>
              <a:p>
                <a:pPr lvl="0">
                  <a:spcBef>
                    <a:spcPts val="0"/>
                  </a:spcBef>
                </a:pPr>
                <a:r>
                  <a:rPr lang="en-AU" sz="1400" dirty="0"/>
                  <a:t>Young rabbits produce </a:t>
                </a:r>
                <a:r>
                  <a:rPr lang="en-AU" sz="1400" b="1" dirty="0"/>
                  <a:t>2</a:t>
                </a:r>
                <a:r>
                  <a:rPr lang="en-AU" sz="1400" dirty="0"/>
                  <a:t> baby rabbits each breeding season. Adults produce </a:t>
                </a:r>
                <a:r>
                  <a:rPr lang="en-AU" sz="1400" b="1" dirty="0"/>
                  <a:t>1</a:t>
                </a:r>
                <a:r>
                  <a:rPr lang="en-AU" sz="1400" dirty="0"/>
                  <a:t> Baby rabbit.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14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1400" b="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1400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5B37304-7374-4069-10BE-1FFA78B2A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-10885"/>
                <a:ext cx="3918858" cy="6857999"/>
              </a:xfrm>
              <a:prstGeom prst="rect">
                <a:avLst/>
              </a:prstGeom>
              <a:blipFill>
                <a:blip r:embed="rId5"/>
                <a:stretch>
                  <a:fillRect l="-310" t="-89" r="-1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2051D3C-7A48-8351-0B57-9A61ED2FD3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33658" y="0"/>
                <a:ext cx="4158344" cy="6847114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AU" sz="1400" dirty="0"/>
                  <a:t>50% of baby rabbits survive to become young rabbits. </a:t>
                </a:r>
              </a:p>
              <a:p>
                <a:pPr lvl="0">
                  <a:spcBef>
                    <a:spcPts val="0"/>
                  </a:spcBef>
                </a:pPr>
                <a:r>
                  <a:rPr lang="en-AU" sz="1400" dirty="0"/>
                  <a:t>25 of young rabbits survive to become adults. </a:t>
                </a:r>
              </a:p>
              <a:p>
                <a:pPr marL="342900" indent="-342900">
                  <a:spcBef>
                    <a:spcPts val="0"/>
                  </a:spcBef>
                  <a:buAutoNum type="alphaLcPeriod"/>
                </a:pPr>
                <a:r>
                  <a:rPr lang="en-AU" sz="1400" dirty="0"/>
                  <a:t>Write the Leslie matrix and graph for this system.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dirty="0">
                    <a:solidFill>
                      <a:srgbClr val="0070C0"/>
                    </a:solidFill>
                  </a:rPr>
                  <a:t>                    now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dirty="0">
                    <a:solidFill>
                      <a:srgbClr val="0070C0"/>
                    </a:solidFill>
                  </a:rPr>
                  <a:t>            1         2        3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AU" sz="1400" i="1"/>
                      <m:t>𝐿</m:t>
                    </m:r>
                    <m:r>
                      <a:rPr lang="en-AU" sz="1400" i="1"/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1400" i="1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AU" sz="1400" i="1"/>
                            </m:ctrlPr>
                          </m:mPr>
                          <m:mr>
                            <m:e>
                              <m:r>
                                <a:rPr lang="en-AU" sz="1400" i="1"/>
                                <m:t>0</m:t>
                              </m:r>
                            </m:e>
                            <m:e>
                              <m:r>
                                <a:rPr lang="en-AU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AU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AU" sz="1400" i="1"/>
                                <m:t>0.</m:t>
                              </m:r>
                              <m:r>
                                <a:rPr lang="en-AU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AU" sz="1400" i="1"/>
                                <m:t>0</m:t>
                              </m:r>
                            </m:e>
                            <m:e>
                              <m:r>
                                <a:rPr lang="en-AU" sz="1400" i="1"/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AU" sz="1400" i="1"/>
                                <m:t>0</m:t>
                              </m:r>
                            </m:e>
                            <m:e>
                              <m:r>
                                <a:rPr lang="en-AU" sz="1400" i="1"/>
                                <m:t>0.</m:t>
                              </m:r>
                              <m:r>
                                <a:rPr lang="en-AU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U" sz="1400" i="1"/>
                                <m:t>5</m:t>
                              </m:r>
                            </m:e>
                            <m:e>
                              <m:r>
                                <a:rPr lang="en-AU" sz="1400" i="1"/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AU" sz="1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eqArr>
                      <m:eqArrPr>
                        <m:ctrlPr>
                          <a:rPr lang="en-AU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r>
                          <a:rPr lang="en-AU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en-AU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e>
                        <m:r>
                          <a:rPr lang="en-AU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eqArr>
                  </m:oMath>
                </a14:m>
                <a:endParaRPr lang="en-AU" sz="14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14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14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14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14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14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14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dirty="0">
                    <a:solidFill>
                      <a:srgbClr val="C00000"/>
                    </a:solidFill>
                  </a:rPr>
                  <a:t>b. </a:t>
                </a:r>
                <a:r>
                  <a:rPr lang="en-AU" sz="1400" dirty="0"/>
                  <a:t>The initial population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sz="1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AU" sz="1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AU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en-AU" sz="1400" b="0" i="1" smtClean="0">
                                <a:latin typeface="Cambria Math" panose="02040503050406030204" pitchFamily="18" charset="0"/>
                              </a:rPr>
                              <m:t>96</m:t>
                            </m:r>
                          </m:e>
                          <m:e>
                            <m:r>
                              <a:rPr lang="en-AU" sz="1400" b="0" i="1" smtClean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e>
                        </m:eqArr>
                      </m:e>
                    </m:d>
                  </m:oMath>
                </a14:m>
                <a:r>
                  <a:rPr lang="en-AU" sz="1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eqArr>
                      <m:eqArrPr>
                        <m:ctrlPr>
                          <a:rPr lang="en-AU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r>
                          <a:rPr lang="en-AU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en-AU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e>
                        <m:r>
                          <a:rPr lang="en-AU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eqArr>
                  </m:oMath>
                </a14:m>
                <a:r>
                  <a:rPr lang="en-AU" sz="1400" dirty="0"/>
                  <a:t>,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AU" sz="1400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400" i="1"/>
                        </m:ctrlPr>
                      </m:sSubPr>
                      <m:e>
                        <m:r>
                          <a:rPr lang="en-AU" sz="1400" i="1"/>
                          <m:t>𝑆</m:t>
                        </m:r>
                      </m:e>
                      <m:sub>
                        <m:r>
                          <a:rPr lang="en-AU" sz="1400" i="1"/>
                          <m:t>3</m:t>
                        </m:r>
                      </m:sub>
                    </m:sSub>
                    <m:r>
                      <a:rPr lang="en-AU" sz="1400" i="1"/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1400" i="1"/>
                        </m:ctrlPr>
                      </m:dPr>
                      <m:e>
                        <m:eqArr>
                          <m:eqArrPr>
                            <m:ctrlPr>
                              <a:rPr lang="en-AU" sz="1400" i="1"/>
                            </m:ctrlPr>
                          </m:eqArrPr>
                          <m:e>
                            <m:r>
                              <a:rPr lang="en-AU" sz="1400" b="0" i="1" smtClean="0">
                                <a:latin typeface="Cambria Math" panose="02040503050406030204" pitchFamily="18" charset="0"/>
                              </a:rPr>
                              <m:t>241</m:t>
                            </m:r>
                          </m:e>
                          <m:e>
                            <m:r>
                              <a:rPr lang="en-AU" sz="1400" i="1"/>
                              <m:t>1</m:t>
                            </m:r>
                            <m:r>
                              <a:rPr lang="en-AU" sz="1400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e>
                          <m:e>
                            <m:r>
                              <a:rPr lang="en-AU" sz="1400" b="0" i="1" smtClean="0">
                                <a:latin typeface="Cambria Math" panose="02040503050406030204" pitchFamily="18" charset="0"/>
                              </a:rPr>
                              <m:t>27</m:t>
                            </m:r>
                          </m:e>
                        </m:eqArr>
                      </m:e>
                    </m:d>
                  </m:oMath>
                </a14:m>
                <a:r>
                  <a:rPr lang="en-AU" sz="1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eqArr>
                      <m:eqArrPr>
                        <m:ctrlPr>
                          <a:rPr lang="en-AU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r>
                          <a:rPr lang="en-AU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en-AU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e>
                        <m:r>
                          <a:rPr lang="en-AU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eqArr>
                  </m:oMath>
                </a14:m>
                <a:endParaRPr lang="en-AU" sz="1400" dirty="0"/>
              </a:p>
              <a:p>
                <a:pPr marL="0" indent="0">
                  <a:buNone/>
                </a:pPr>
                <a:r>
                  <a:rPr lang="en-AU" sz="1400" dirty="0">
                    <a:solidFill>
                      <a:srgbClr val="C00000"/>
                    </a:solidFill>
                  </a:rPr>
                  <a:t>c. </a:t>
                </a:r>
                <a:r>
                  <a:rPr lang="en-AU" sz="14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00" i="1"/>
                        </m:ctrlPr>
                      </m:sSubPr>
                      <m:e>
                        <m:r>
                          <a:rPr lang="en-AU" sz="1400" i="1"/>
                          <m:t>𝑆</m:t>
                        </m:r>
                      </m:e>
                      <m:sub>
                        <m:r>
                          <a:rPr lang="en-AU" sz="1400" i="1"/>
                          <m:t>20</m:t>
                        </m:r>
                      </m:sub>
                    </m:sSub>
                    <m:r>
                      <a:rPr lang="en-AU" sz="1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AU" sz="1400" i="1"/>
                        </m:ctrlPr>
                      </m:sSubPr>
                      <m:e>
                        <m:r>
                          <a:rPr lang="en-AU" sz="1400" i="1"/>
                          <m:t>𝑆</m:t>
                        </m:r>
                      </m:e>
                      <m:sub>
                        <m:r>
                          <a:rPr lang="en-AU" sz="1400" i="1"/>
                          <m:t>21</m:t>
                        </m:r>
                      </m:sub>
                    </m:sSub>
                    <m:r>
                      <a:rPr lang="en-AU" sz="1400"/>
                      <m:t>.</m:t>
                    </m:r>
                  </m:oMath>
                </a14:m>
                <a:r>
                  <a:rPr lang="en-AU" sz="1400" dirty="0"/>
                  <a:t>Verify that the stage distributions of the two population matrices are nearly in the same ratio and hence determine the long-term population growth rate per breeding season.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sz="1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en-AU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sz="1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sz="1400" b="0" i="1" smtClean="0">
                                <a:latin typeface="Cambria Math" panose="02040503050406030204" pitchFamily="18" charset="0"/>
                              </a:rPr>
                              <m:t>62</m:t>
                            </m:r>
                            <m:r>
                              <a:rPr lang="en-AU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AU" sz="1400" b="0" i="1" smtClean="0">
                                <a:latin typeface="Cambria Math" panose="02040503050406030204" pitchFamily="18" charset="0"/>
                              </a:rPr>
                              <m:t>29</m:t>
                            </m:r>
                            <m:r>
                              <a:rPr lang="en-AU" sz="1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en-AU" sz="14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AU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n-AU" sz="1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eqArr>
                      <m:eqArrPr>
                        <m:ctrlPr>
                          <a:rPr lang="en-AU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r>
                          <a:rPr lang="en-AU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en-AU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e>
                        <m:r>
                          <a:rPr lang="en-AU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eqArr>
                  </m:oMath>
                </a14:m>
                <a:r>
                  <a:rPr lang="en-AU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400" b="0" i="1" smtClean="0">
                            <a:latin typeface="Cambria Math" panose="02040503050406030204" pitchFamily="18" charset="0"/>
                          </a:rPr>
                          <m:t>              </m:t>
                        </m:r>
                        <m:r>
                          <a:rPr lang="en-AU" sz="1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sz="1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sz="1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sz="1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AU" sz="1400" b="0" i="1" smtClean="0">
                                <a:latin typeface="Cambria Math" panose="02040503050406030204" pitchFamily="18" charset="0"/>
                              </a:rPr>
                              <m:t>58</m:t>
                            </m:r>
                          </m:e>
                          <m:e>
                            <m:r>
                              <a:rPr lang="en-AU" sz="1400" b="0" i="1" smtClean="0">
                                <a:latin typeface="Cambria Math" panose="02040503050406030204" pitchFamily="18" charset="0"/>
                              </a:rPr>
                              <m:t>311</m:t>
                            </m:r>
                          </m:e>
                          <m:e>
                            <m:r>
                              <a:rPr lang="en-AU" sz="14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AU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eqArr>
                      </m:e>
                    </m:d>
                  </m:oMath>
                </a14:m>
                <a:r>
                  <a:rPr lang="en-AU" sz="1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eqArr>
                      <m:eqArrPr>
                        <m:ctrlPr>
                          <a:rPr lang="en-AU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r>
                          <a:rPr lang="en-AU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en-AU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e>
                        <m:r>
                          <a:rPr lang="en-AU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eqArr>
                  </m:oMath>
                </a14:m>
                <a:endParaRPr lang="en-AU" sz="14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1400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sz="1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400" dirty="0"/>
                  <a:t>≈1.057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sz="1400" i="1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endParaRPr lang="en-AU" sz="14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dirty="0"/>
                  <a:t>At this stage, the rate of increase is approximately 5.7% for each breeding season.</a:t>
                </a: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2051D3C-7A48-8351-0B57-9A61ED2FD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658" y="0"/>
                <a:ext cx="4158344" cy="6847114"/>
              </a:xfrm>
              <a:prstGeom prst="rect">
                <a:avLst/>
              </a:prstGeom>
              <a:blipFill>
                <a:blip r:embed="rId6"/>
                <a:stretch>
                  <a:fillRect l="-439" t="-89" r="-117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3CD9B5C1-1DCE-9CE9-8A28-CB06F61C424B}"/>
              </a:ext>
            </a:extLst>
          </p:cNvPr>
          <p:cNvSpPr/>
          <p:nvPr/>
        </p:nvSpPr>
        <p:spPr>
          <a:xfrm>
            <a:off x="27597" y="1946409"/>
            <a:ext cx="2875748" cy="45629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09F1AC-8A46-F681-E744-861F7D6B1C8B}"/>
              </a:ext>
            </a:extLst>
          </p:cNvPr>
          <p:cNvSpPr txBox="1"/>
          <p:nvPr/>
        </p:nvSpPr>
        <p:spPr>
          <a:xfrm>
            <a:off x="1590985" y="2450736"/>
            <a:ext cx="882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0070C0"/>
                </a:solidFill>
              </a:rPr>
              <a:t>transition</a:t>
            </a:r>
            <a:br>
              <a:rPr lang="en-AU" sz="1200" dirty="0">
                <a:solidFill>
                  <a:srgbClr val="0070C0"/>
                </a:solidFill>
              </a:rPr>
            </a:br>
            <a:r>
              <a:rPr lang="en-AU" sz="1200" dirty="0">
                <a:solidFill>
                  <a:srgbClr val="0070C0"/>
                </a:solidFill>
              </a:rPr>
              <a:t>matrix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B6214C-BADE-9181-AD10-D895EC997DB8}"/>
              </a:ext>
            </a:extLst>
          </p:cNvPr>
          <p:cNvSpPr txBox="1"/>
          <p:nvPr/>
        </p:nvSpPr>
        <p:spPr>
          <a:xfrm>
            <a:off x="831857" y="2450011"/>
            <a:ext cx="882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0070C0"/>
                </a:solidFill>
              </a:rPr>
              <a:t>find next</a:t>
            </a:r>
            <a:br>
              <a:rPr lang="en-AU" sz="1200" dirty="0">
                <a:solidFill>
                  <a:srgbClr val="0070C0"/>
                </a:solidFill>
              </a:rPr>
            </a:br>
            <a:r>
              <a:rPr lang="en-AU" sz="1200" dirty="0">
                <a:solidFill>
                  <a:srgbClr val="0070C0"/>
                </a:solidFill>
              </a:rPr>
              <a:t>state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D27395-521B-57B4-0A7F-3450576533F0}"/>
              </a:ext>
            </a:extLst>
          </p:cNvPr>
          <p:cNvSpPr txBox="1"/>
          <p:nvPr/>
        </p:nvSpPr>
        <p:spPr>
          <a:xfrm>
            <a:off x="2363973" y="2460896"/>
            <a:ext cx="76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0070C0"/>
                </a:solidFill>
              </a:rPr>
              <a:t>previous</a:t>
            </a:r>
            <a:br>
              <a:rPr lang="en-AU" sz="1200" dirty="0">
                <a:solidFill>
                  <a:srgbClr val="0070C0"/>
                </a:solidFill>
              </a:rPr>
            </a:br>
            <a:r>
              <a:rPr lang="en-AU" sz="1200" dirty="0">
                <a:solidFill>
                  <a:srgbClr val="0070C0"/>
                </a:solidFill>
              </a:rPr>
              <a:t>state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CC33ADE-5970-9B15-8894-634E5B7B3A26}"/>
              </a:ext>
            </a:extLst>
          </p:cNvPr>
          <p:cNvCxnSpPr>
            <a:cxnSpLocks/>
          </p:cNvCxnSpPr>
          <p:nvPr/>
        </p:nvCxnSpPr>
        <p:spPr>
          <a:xfrm flipV="1">
            <a:off x="1310828" y="2248957"/>
            <a:ext cx="229800" cy="232987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12D63B-643C-7449-75E3-B542551886E4}"/>
              </a:ext>
            </a:extLst>
          </p:cNvPr>
          <p:cNvCxnSpPr>
            <a:cxnSpLocks/>
          </p:cNvCxnSpPr>
          <p:nvPr/>
        </p:nvCxnSpPr>
        <p:spPr>
          <a:xfrm flipV="1">
            <a:off x="1797267" y="2203529"/>
            <a:ext cx="229800" cy="323842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4F194C9-B83F-8042-6079-B99F9445CAE0}"/>
              </a:ext>
            </a:extLst>
          </p:cNvPr>
          <p:cNvCxnSpPr>
            <a:cxnSpLocks/>
          </p:cNvCxnSpPr>
          <p:nvPr/>
        </p:nvCxnSpPr>
        <p:spPr>
          <a:xfrm flipH="1" flipV="1">
            <a:off x="2534936" y="2216299"/>
            <a:ext cx="100783" cy="341843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B222B9B-D0AC-DAFC-B625-889EE04D4868}"/>
              </a:ext>
            </a:extLst>
          </p:cNvPr>
          <p:cNvSpPr txBox="1"/>
          <p:nvPr/>
        </p:nvSpPr>
        <p:spPr>
          <a:xfrm>
            <a:off x="3118357" y="1925555"/>
            <a:ext cx="1079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0070C0"/>
                </a:solidFill>
              </a:rPr>
              <a:t>Culling</a:t>
            </a:r>
          </a:p>
          <a:p>
            <a:r>
              <a:rPr lang="en-AU" sz="1200" dirty="0">
                <a:solidFill>
                  <a:srgbClr val="0070C0"/>
                </a:solidFill>
              </a:rPr>
              <a:t>Or</a:t>
            </a:r>
          </a:p>
          <a:p>
            <a:r>
              <a:rPr lang="en-AU" sz="1200" dirty="0">
                <a:solidFill>
                  <a:srgbClr val="0070C0"/>
                </a:solidFill>
              </a:rPr>
              <a:t>restocking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11585BF-B403-BD0A-8E6D-AF9E50B53CF3}"/>
              </a:ext>
            </a:extLst>
          </p:cNvPr>
          <p:cNvCxnSpPr>
            <a:cxnSpLocks/>
          </p:cNvCxnSpPr>
          <p:nvPr/>
        </p:nvCxnSpPr>
        <p:spPr>
          <a:xfrm flipH="1" flipV="1">
            <a:off x="2854481" y="2096557"/>
            <a:ext cx="263876" cy="119742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94AA4AA-DD35-EFE5-B24B-EAE4FB7D0A33}"/>
              </a:ext>
            </a:extLst>
          </p:cNvPr>
          <p:cNvSpPr txBox="1"/>
          <p:nvPr/>
        </p:nvSpPr>
        <p:spPr>
          <a:xfrm>
            <a:off x="5686703" y="706084"/>
            <a:ext cx="1105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Next month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AA7D1C0-2E7F-5A48-80B1-5D1F51E0CF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1697" y="5417481"/>
            <a:ext cx="2194955" cy="13752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FA6BC33-02BD-C032-704E-687DB317F6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40264" y="1946409"/>
            <a:ext cx="3223192" cy="115625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437F837-2F7E-58F3-A967-DFB4231F3AFB}"/>
              </a:ext>
            </a:extLst>
          </p:cNvPr>
          <p:cNvSpPr txBox="1"/>
          <p:nvPr/>
        </p:nvSpPr>
        <p:spPr>
          <a:xfrm>
            <a:off x="9855931" y="1457198"/>
            <a:ext cx="1105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rgbClr val="0070C0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1328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00" end="4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charRg st="400" end="45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charRg st="400" end="45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52" end="4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charRg st="452" end="47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charRg st="452" end="47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77" end="5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charRg st="477" end="5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charRg st="477" end="5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44" end="6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charRg st="544" end="67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charRg st="544" end="67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79" end="8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charRg st="679" end="8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charRg st="679" end="8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815" end="8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charRg st="815" end="87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charRg st="815" end="87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871" end="8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charRg st="871" end="88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charRg st="871" end="8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883" end="9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charRg st="883" end="9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charRg st="883" end="9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17" end="9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charRg st="917" end="9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charRg st="917" end="9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33" end="9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charRg st="933" end="95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charRg st="933" end="95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53" end="9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">
                                            <p:txEl>
                                              <p:charRg st="953" end="96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">
                                            <p:txEl>
                                              <p:charRg st="953" end="96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68" end="9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">
                                            <p:txEl>
                                              <p:charRg st="968" end="98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">
                                            <p:txEl>
                                              <p:charRg st="968" end="9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27" grpId="0"/>
      <p:bldP spid="31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61E2D-66B4-48A5-C7A5-3743966EE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Leslie matrices</a:t>
            </a:r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2BBFDD-CEBE-47BC-F73D-1959B16FCAD2}"/>
              </a:ext>
            </a:extLst>
          </p:cNvPr>
          <p:cNvSpPr txBox="1"/>
          <p:nvPr/>
        </p:nvSpPr>
        <p:spPr>
          <a:xfrm>
            <a:off x="740228" y="1711649"/>
            <a:ext cx="10711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type of transition matrix, designed specifically to model the change in age distribution over time for an animal </a:t>
            </a:r>
            <a:r>
              <a:rPr lang="en-US" sz="2800" b="1" dirty="0"/>
              <a:t>population</a:t>
            </a:r>
            <a:r>
              <a:rPr lang="en-US" sz="2800" dirty="0"/>
              <a:t>.</a:t>
            </a:r>
            <a:endParaRPr lang="en-AU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6A1FE2-7399-B7CB-12A0-5C1239A07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641" y="3167742"/>
            <a:ext cx="7677995" cy="31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1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857A4-5A2B-388D-4226-C8B6EF87B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Dung beetles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65DC12-36CE-16E8-4829-CC4D4428677D}"/>
              </a:ext>
            </a:extLst>
          </p:cNvPr>
          <p:cNvSpPr txBox="1"/>
          <p:nvPr/>
        </p:nvSpPr>
        <p:spPr>
          <a:xfrm>
            <a:off x="740228" y="1511300"/>
            <a:ext cx="107115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typical life span of a dung beetle is 3 years.</a:t>
            </a:r>
          </a:p>
          <a:p>
            <a:r>
              <a:rPr lang="en-US" sz="3200" dirty="0"/>
              <a:t>   Juveniles have a 40% survival rate.</a:t>
            </a:r>
          </a:p>
          <a:p>
            <a:r>
              <a:rPr lang="en-US" sz="3200" dirty="0"/>
              <a:t>   Adults have a 35% survival rate &amp; reproduction factor of 2.</a:t>
            </a:r>
          </a:p>
          <a:p>
            <a:r>
              <a:rPr lang="en-US" sz="3200" dirty="0"/>
              <a:t>   Seniors have a 0% survival rate &amp; reproduction factor of 1.5.</a:t>
            </a:r>
            <a:endParaRPr lang="en-AU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989696-FB67-A098-BB9A-65E0C8B85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4387" y="1411273"/>
            <a:ext cx="752580" cy="933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54BD1F-F090-3BBD-9C43-C7ED5551B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48" y="2104796"/>
            <a:ext cx="390580" cy="3810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15D5C7-438D-B377-76C0-1C7E89394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11" y="3015335"/>
            <a:ext cx="390580" cy="3810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805543-3366-08B4-5F66-439507550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48" y="2550118"/>
            <a:ext cx="390580" cy="381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83D432-0DE4-4993-0B4C-E0250D893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1878" y="1787563"/>
            <a:ext cx="819264" cy="11145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8DA3C9-1ED4-4713-E0AC-0BDF623370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8263" y="2740644"/>
            <a:ext cx="914528" cy="10955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A2E35BC-332D-2C45-F96C-56AD420B80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6737" y="3705068"/>
            <a:ext cx="6773173" cy="268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7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3B2F94-1051-92CD-DAD8-58ADFE7C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961" y="169093"/>
            <a:ext cx="6773173" cy="26844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A6EDDF-6282-2023-24B6-9F044CBA7BB8}"/>
                  </a:ext>
                </a:extLst>
              </p:cNvPr>
              <p:cNvSpPr txBox="1"/>
              <p:nvPr/>
            </p:nvSpPr>
            <p:spPr>
              <a:xfrm>
                <a:off x="0" y="3228392"/>
                <a:ext cx="3433666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Year 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80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𝐼𝑛𝑖𝑡𝑖𝑎𝑙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𝐽𝑢𝑛𝑖𝑜𝑟𝑠</m:t>
                      </m:r>
                    </m:oMath>
                  </m:oMathPara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𝐼𝑛𝑖𝑡𝑖𝑎𝑙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𝐴𝑑𝑢𝑙𝑡𝑠</m:t>
                      </m:r>
                    </m:oMath>
                  </m:oMathPara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𝐼𝑛𝑖𝑡𝑖𝑎𝑙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𝑆𝑒𝑛𝑖𝑜𝑟𝑠</m:t>
                      </m:r>
                    </m:oMath>
                  </m:oMathPara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endParaRPr lang="en-US" sz="2800" dirty="0"/>
              </a:p>
              <a:p>
                <a:endParaRPr lang="en-AU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A6EDDF-6282-2023-24B6-9F044CBA7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28392"/>
                <a:ext cx="3433666" cy="2677656"/>
              </a:xfrm>
              <a:prstGeom prst="rect">
                <a:avLst/>
              </a:prstGeom>
              <a:blipFill>
                <a:blip r:embed="rId3"/>
                <a:stretch>
                  <a:fillRect l="-3552" t="-22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ADD156-7A84-F396-BC9A-2ECC6362D70D}"/>
                  </a:ext>
                </a:extLst>
              </p:cNvPr>
              <p:cNvSpPr txBox="1"/>
              <p:nvPr/>
            </p:nvSpPr>
            <p:spPr>
              <a:xfrm>
                <a:off x="3433664" y="3228392"/>
                <a:ext cx="532467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Year 1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=0×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800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+1.5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.4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800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0×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800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+0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.35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+0×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endParaRPr lang="en-US" sz="2800" dirty="0"/>
              </a:p>
              <a:p>
                <a:endParaRPr lang="en-AU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ADD156-7A84-F396-BC9A-2ECC6362D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664" y="3228392"/>
                <a:ext cx="5324671" cy="2677656"/>
              </a:xfrm>
              <a:prstGeom prst="rect">
                <a:avLst/>
              </a:prstGeom>
              <a:blipFill>
                <a:blip r:embed="rId4"/>
                <a:stretch>
                  <a:fillRect l="-2288" t="-22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317D0A0-AB57-727C-350C-C8D97CACE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6841" y="3228392"/>
            <a:ext cx="752580" cy="933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CBC6C4-5F41-32EA-CC75-4897258D72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4216" y="3604681"/>
            <a:ext cx="819264" cy="1114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1D2C36-3B9C-9B35-96C9-9D11882F80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8275" y="4161971"/>
            <a:ext cx="914528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1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3B2F94-1051-92CD-DAD8-58ADFE7C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961" y="169093"/>
            <a:ext cx="6773173" cy="26844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A6EDDF-6282-2023-24B6-9F044CBA7BB8}"/>
                  </a:ext>
                </a:extLst>
              </p:cNvPr>
              <p:cNvSpPr txBox="1"/>
              <p:nvPr/>
            </p:nvSpPr>
            <p:spPr>
              <a:xfrm>
                <a:off x="0" y="3228392"/>
                <a:ext cx="364516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Year 1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80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𝐶𝑢𝑟𝑟𝑒𝑛𝑡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𝐽𝑢𝑛𝑖𝑜𝑟𝑠</m:t>
                      </m:r>
                    </m:oMath>
                  </m:oMathPara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𝐶𝑢𝑟𝑟𝑒𝑛𝑡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𝐴𝑑𝑢𝑙𝑡𝑠</m:t>
                      </m:r>
                    </m:oMath>
                  </m:oMathPara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𝐶𝑢𝑟𝑟𝑒𝑛𝑡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𝑆𝑒𝑛𝑖𝑜𝑟𝑠</m:t>
                      </m:r>
                    </m:oMath>
                  </m:oMathPara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endParaRPr lang="en-US" sz="2800" dirty="0"/>
              </a:p>
              <a:p>
                <a:endParaRPr lang="en-AU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A6EDDF-6282-2023-24B6-9F044CBA7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28392"/>
                <a:ext cx="3645160" cy="2677656"/>
              </a:xfrm>
              <a:prstGeom prst="rect">
                <a:avLst/>
              </a:prstGeom>
              <a:blipFill>
                <a:blip r:embed="rId3"/>
                <a:stretch>
                  <a:fillRect l="-3344" t="-22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ADD156-7A84-F396-BC9A-2ECC6362D70D}"/>
                  </a:ext>
                </a:extLst>
              </p:cNvPr>
              <p:cNvSpPr txBox="1"/>
              <p:nvPr/>
            </p:nvSpPr>
            <p:spPr>
              <a:xfrm>
                <a:off x="3433664" y="3228392"/>
                <a:ext cx="532467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Year 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=0×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+1.5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.4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0×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+0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.35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+0×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endParaRPr lang="en-US" sz="2800" dirty="0"/>
              </a:p>
              <a:p>
                <a:endParaRPr lang="en-AU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ADD156-7A84-F396-BC9A-2ECC6362D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664" y="3228392"/>
                <a:ext cx="5324671" cy="2677656"/>
              </a:xfrm>
              <a:prstGeom prst="rect">
                <a:avLst/>
              </a:prstGeom>
              <a:blipFill>
                <a:blip r:embed="rId4"/>
                <a:stretch>
                  <a:fillRect l="-2288" t="-22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317D0A0-AB57-727C-350C-C8D97CACE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6841" y="3228392"/>
            <a:ext cx="752580" cy="933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CBC6C4-5F41-32EA-CC75-4897258D72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4216" y="3604681"/>
            <a:ext cx="819264" cy="1114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1D2C36-3B9C-9B35-96C9-9D11882F80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8275" y="4161971"/>
            <a:ext cx="914528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9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9DC49A-E96D-0567-4E69-5AB16646D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671" y="1358040"/>
            <a:ext cx="6773173" cy="26844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A3D9CE-5128-673A-C8AC-FFE5578E0830}"/>
                  </a:ext>
                </a:extLst>
              </p:cNvPr>
              <p:cNvSpPr txBox="1"/>
              <p:nvPr/>
            </p:nvSpPr>
            <p:spPr>
              <a:xfrm>
                <a:off x="1101013" y="4393046"/>
                <a:ext cx="8260701" cy="1657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AU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32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1.5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0.4</m:t>
                              </m:r>
                            </m:e>
                            <m:e>
                              <m:r>
                                <a:rPr lang="en-US" sz="32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0.35</m:t>
                              </m:r>
                            </m:e>
                            <m:e>
                              <m:r>
                                <a:rPr lang="en-US" sz="32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AU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AU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AU" sz="3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AU" sz="3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sz="3200" dirty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3200" dirty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AU" sz="32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AU" sz="32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AU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sz="3200" b="0" i="0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3200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AU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A3D9CE-5128-673A-C8AC-FFE5578E0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013" y="4393046"/>
                <a:ext cx="8260701" cy="16575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269C7232-36B5-F007-DB48-AF7EB162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8300"/>
            <a:ext cx="10363200" cy="1143000"/>
          </a:xfrm>
        </p:spPr>
        <p:txBody>
          <a:bodyPr/>
          <a:lstStyle/>
          <a:p>
            <a:r>
              <a:rPr lang="en-US" dirty="0"/>
              <a:t>Leslie matrices</a:t>
            </a:r>
            <a:r>
              <a:rPr lang="en-US" dirty="0">
                <a:sym typeface="Wingdings" panose="05000000000000000000" pitchFamily="2" charset="2"/>
              </a:rPr>
              <a:t> 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298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ngleLinesVTI">
  <a:themeElements>
    <a:clrScheme name="AnalogousFromRegularSeedLeftStep">
      <a:dk1>
        <a:srgbClr val="000000"/>
      </a:dk1>
      <a:lt1>
        <a:srgbClr val="FFFFFF"/>
      </a:lt1>
      <a:dk2>
        <a:srgbClr val="412F24"/>
      </a:dk2>
      <a:lt2>
        <a:srgbClr val="E8E5E2"/>
      </a:lt2>
      <a:accent1>
        <a:srgbClr val="2995E7"/>
      </a:accent1>
      <a:accent2>
        <a:srgbClr val="14B2B5"/>
      </a:accent2>
      <a:accent3>
        <a:srgbClr val="21B87B"/>
      </a:accent3>
      <a:accent4>
        <a:srgbClr val="14BC32"/>
      </a:accent4>
      <a:accent5>
        <a:srgbClr val="45BA21"/>
      </a:accent5>
      <a:accent6>
        <a:srgbClr val="7BB213"/>
      </a:accent6>
      <a:hlink>
        <a:srgbClr val="B7713D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3573</TotalTime>
  <Words>732</Words>
  <Application>Microsoft Office PowerPoint</Application>
  <PresentationFormat>Widescreen</PresentationFormat>
  <Paragraphs>108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Univers Condensed Light</vt:lpstr>
      <vt:lpstr>Walbaum Display Light</vt:lpstr>
      <vt:lpstr>Arial</vt:lpstr>
      <vt:lpstr>Calibri</vt:lpstr>
      <vt:lpstr>Cambria Math</vt:lpstr>
      <vt:lpstr>Wingdings</vt:lpstr>
      <vt:lpstr>AngleLinesVTI</vt:lpstr>
      <vt:lpstr>Applications of transition matrices Leslie matrices</vt:lpstr>
      <vt:lpstr>PowerPoint Presentation</vt:lpstr>
      <vt:lpstr>PowerPoint Presentation</vt:lpstr>
      <vt:lpstr>PowerPoint Presentation</vt:lpstr>
      <vt:lpstr>Leslie matrices</vt:lpstr>
      <vt:lpstr>Dung beetles</vt:lpstr>
      <vt:lpstr>PowerPoint Presentation</vt:lpstr>
      <vt:lpstr>PowerPoint Presentation</vt:lpstr>
      <vt:lpstr>Leslie matrices L</vt:lpstr>
      <vt:lpstr>Leslie matrices L</vt:lpstr>
      <vt:lpstr>Life cycle transition diagram</vt:lpstr>
      <vt:lpstr>The population state matrix column matrix</vt:lpstr>
      <vt:lpstr>Finding the population matrix S_n after n time periods.</vt:lpstr>
      <vt:lpstr>Population Change</vt:lpstr>
      <vt:lpstr>Leslie matrices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inverse matrix</dc:title>
  <dc:creator>Yongmei Zhang</dc:creator>
  <cp:lastModifiedBy>Lyn ZHANG</cp:lastModifiedBy>
  <cp:revision>41</cp:revision>
  <dcterms:created xsi:type="dcterms:W3CDTF">2021-04-11T08:16:27Z</dcterms:created>
  <dcterms:modified xsi:type="dcterms:W3CDTF">2026-07-02T05:03:48Z</dcterms:modified>
</cp:coreProperties>
</file>