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7" r:id="rId1"/>
  </p:sldMasterIdLst>
  <p:notesMasterIdLst>
    <p:notesMasterId r:id="rId11"/>
  </p:notesMasterIdLst>
  <p:sldIdLst>
    <p:sldId id="256" r:id="rId2"/>
    <p:sldId id="257" r:id="rId3"/>
    <p:sldId id="362" r:id="rId4"/>
    <p:sldId id="909" r:id="rId5"/>
    <p:sldId id="263" r:id="rId6"/>
    <p:sldId id="359" r:id="rId7"/>
    <p:sldId id="360" r:id="rId8"/>
    <p:sldId id="361" r:id="rId9"/>
    <p:sldId id="358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721"/>
    <p:restoredTop sz="94479"/>
  </p:normalViewPr>
  <p:slideViewPr>
    <p:cSldViewPr snapToGrid="0" snapToObjects="1">
      <p:cViewPr>
        <p:scale>
          <a:sx n="58" d="100"/>
          <a:sy n="58" d="100"/>
        </p:scale>
        <p:origin x="280" y="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8FDA408-EBE3-4FFF-B181-52121CC44C86}" type="doc">
      <dgm:prSet loTypeId="urn:microsoft.com/office/officeart/2005/8/layout/default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22505801-6524-4B50-AD6D-CE222BF09B96}">
      <dgm:prSet/>
      <dgm:spPr/>
      <dgm:t>
        <a:bodyPr/>
        <a:lstStyle/>
        <a:p>
          <a:r>
            <a:rPr lang="en-US" dirty="0">
              <a:latin typeface="Comic Sans MS" panose="030F0902030302020204" pitchFamily="66" charset="0"/>
            </a:rPr>
            <a:t>1. Ex8</a:t>
          </a:r>
          <a:r>
            <a:rPr lang="en-AU" dirty="0">
              <a:latin typeface="Comic Sans MS" panose="030F0902030302020204" pitchFamily="66" charset="0"/>
            </a:rPr>
            <a:t>B Q3,4,6,9,10,15</a:t>
          </a:r>
          <a:endParaRPr lang="en-US" dirty="0">
            <a:latin typeface="Comic Sans MS" panose="030F0902030302020204" pitchFamily="66" charset="0"/>
          </a:endParaRPr>
        </a:p>
      </dgm:t>
    </dgm:pt>
    <dgm:pt modelId="{F664BA33-F85F-48D7-A564-D8394F92F3FB}" type="parTrans" cxnId="{68933B17-4191-497B-8B48-CCB54489E637}">
      <dgm:prSet/>
      <dgm:spPr/>
      <dgm:t>
        <a:bodyPr/>
        <a:lstStyle/>
        <a:p>
          <a:endParaRPr lang="en-US"/>
        </a:p>
      </dgm:t>
    </dgm:pt>
    <dgm:pt modelId="{A5CD2530-2B66-466F-AF32-B7FC543B0E93}" type="sibTrans" cxnId="{68933B17-4191-497B-8B48-CCB54489E637}">
      <dgm:prSet/>
      <dgm:spPr/>
      <dgm:t>
        <a:bodyPr/>
        <a:lstStyle/>
        <a:p>
          <a:endParaRPr lang="en-US"/>
        </a:p>
      </dgm:t>
    </dgm:pt>
    <dgm:pt modelId="{7B63A322-A32D-7440-95CC-4C227BD04D22}">
      <dgm:prSet/>
      <dgm:spPr/>
      <dgm:t>
        <a:bodyPr/>
        <a:lstStyle/>
        <a:p>
          <a:r>
            <a:rPr lang="en-US">
              <a:latin typeface="Comic Sans MS" panose="030F0902030302020204" pitchFamily="66" charset="0"/>
            </a:rPr>
            <a:t>2. Summary notes for Homework. </a:t>
          </a:r>
        </a:p>
      </dgm:t>
    </dgm:pt>
    <dgm:pt modelId="{7164EDF1-821B-9F48-8E34-24AA228D5842}" type="parTrans" cxnId="{E489B857-F90D-154D-83E9-BE784D0DE1BC}">
      <dgm:prSet/>
      <dgm:spPr/>
      <dgm:t>
        <a:bodyPr/>
        <a:lstStyle/>
        <a:p>
          <a:endParaRPr lang="en-GB"/>
        </a:p>
      </dgm:t>
    </dgm:pt>
    <dgm:pt modelId="{E3499D71-138A-3D4F-9E73-CB03BBB5C5F4}" type="sibTrans" cxnId="{E489B857-F90D-154D-83E9-BE784D0DE1BC}">
      <dgm:prSet/>
      <dgm:spPr/>
      <dgm:t>
        <a:bodyPr/>
        <a:lstStyle/>
        <a:p>
          <a:endParaRPr lang="en-GB"/>
        </a:p>
      </dgm:t>
    </dgm:pt>
    <dgm:pt modelId="{3E7C0EF7-1BCA-7345-AF56-59CF2AB0A702}" type="pres">
      <dgm:prSet presAssocID="{E8FDA408-EBE3-4FFF-B181-52121CC44C86}" presName="diagram" presStyleCnt="0">
        <dgm:presLayoutVars>
          <dgm:dir/>
          <dgm:resizeHandles val="exact"/>
        </dgm:presLayoutVars>
      </dgm:prSet>
      <dgm:spPr/>
    </dgm:pt>
    <dgm:pt modelId="{8C1331E2-1D41-1F47-B3C8-C1FEFA483753}" type="pres">
      <dgm:prSet presAssocID="{22505801-6524-4B50-AD6D-CE222BF09B96}" presName="node" presStyleLbl="node1" presStyleIdx="0" presStyleCnt="2">
        <dgm:presLayoutVars>
          <dgm:bulletEnabled val="1"/>
        </dgm:presLayoutVars>
      </dgm:prSet>
      <dgm:spPr/>
    </dgm:pt>
    <dgm:pt modelId="{A1143C20-0D1A-4C4C-9520-05581FFC266B}" type="pres">
      <dgm:prSet presAssocID="{A5CD2530-2B66-466F-AF32-B7FC543B0E93}" presName="sibTrans" presStyleCnt="0"/>
      <dgm:spPr/>
    </dgm:pt>
    <dgm:pt modelId="{ECD8FAAA-EC6A-0347-B354-12D2A4126205}" type="pres">
      <dgm:prSet presAssocID="{7B63A322-A32D-7440-95CC-4C227BD04D22}" presName="node" presStyleLbl="node1" presStyleIdx="1" presStyleCnt="2">
        <dgm:presLayoutVars>
          <dgm:bulletEnabled val="1"/>
        </dgm:presLayoutVars>
      </dgm:prSet>
      <dgm:spPr/>
    </dgm:pt>
  </dgm:ptLst>
  <dgm:cxnLst>
    <dgm:cxn modelId="{68933B17-4191-497B-8B48-CCB54489E637}" srcId="{E8FDA408-EBE3-4FFF-B181-52121CC44C86}" destId="{22505801-6524-4B50-AD6D-CE222BF09B96}" srcOrd="0" destOrd="0" parTransId="{F664BA33-F85F-48D7-A564-D8394F92F3FB}" sibTransId="{A5CD2530-2B66-466F-AF32-B7FC543B0E93}"/>
    <dgm:cxn modelId="{E489B857-F90D-154D-83E9-BE784D0DE1BC}" srcId="{E8FDA408-EBE3-4FFF-B181-52121CC44C86}" destId="{7B63A322-A32D-7440-95CC-4C227BD04D22}" srcOrd="1" destOrd="0" parTransId="{7164EDF1-821B-9F48-8E34-24AA228D5842}" sibTransId="{E3499D71-138A-3D4F-9E73-CB03BBB5C5F4}"/>
    <dgm:cxn modelId="{A42FB09C-671F-004B-B6C5-BC66AE73FB1E}" type="presOf" srcId="{E8FDA408-EBE3-4FFF-B181-52121CC44C86}" destId="{3E7C0EF7-1BCA-7345-AF56-59CF2AB0A702}" srcOrd="0" destOrd="0" presId="urn:microsoft.com/office/officeart/2005/8/layout/default"/>
    <dgm:cxn modelId="{1DC144A5-7D96-0645-A6FF-8E79D6C36C75}" type="presOf" srcId="{22505801-6524-4B50-AD6D-CE222BF09B96}" destId="{8C1331E2-1D41-1F47-B3C8-C1FEFA483753}" srcOrd="0" destOrd="0" presId="urn:microsoft.com/office/officeart/2005/8/layout/default"/>
    <dgm:cxn modelId="{945FC9D6-2D58-F84F-BE22-B9953AE227A3}" type="presOf" srcId="{7B63A322-A32D-7440-95CC-4C227BD04D22}" destId="{ECD8FAAA-EC6A-0347-B354-12D2A4126205}" srcOrd="0" destOrd="0" presId="urn:microsoft.com/office/officeart/2005/8/layout/default"/>
    <dgm:cxn modelId="{F48D7E5B-6503-1F4D-B6EF-E48AB23355E6}" type="presParOf" srcId="{3E7C0EF7-1BCA-7345-AF56-59CF2AB0A702}" destId="{8C1331E2-1D41-1F47-B3C8-C1FEFA483753}" srcOrd="0" destOrd="0" presId="urn:microsoft.com/office/officeart/2005/8/layout/default"/>
    <dgm:cxn modelId="{C4D8E544-5F25-5341-B1B2-1B578D9C18C2}" type="presParOf" srcId="{3E7C0EF7-1BCA-7345-AF56-59CF2AB0A702}" destId="{A1143C20-0D1A-4C4C-9520-05581FFC266B}" srcOrd="1" destOrd="0" presId="urn:microsoft.com/office/officeart/2005/8/layout/default"/>
    <dgm:cxn modelId="{34074CAE-155B-C149-9BD5-77C29EFED0E3}" type="presParOf" srcId="{3E7C0EF7-1BCA-7345-AF56-59CF2AB0A702}" destId="{ECD8FAAA-EC6A-0347-B354-12D2A4126205}" srcOrd="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C1331E2-1D41-1F47-B3C8-C1FEFA483753}">
      <dsp:nvSpPr>
        <dsp:cNvPr id="0" name=""/>
        <dsp:cNvSpPr/>
      </dsp:nvSpPr>
      <dsp:spPr>
        <a:xfrm>
          <a:off x="1698308" y="4325"/>
          <a:ext cx="3615753" cy="2169451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marL="0" lvl="0" indent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800" kern="1200" dirty="0">
              <a:latin typeface="Comic Sans MS" panose="030F0902030302020204" pitchFamily="66" charset="0"/>
            </a:rPr>
            <a:t>1. Ex8</a:t>
          </a:r>
          <a:r>
            <a:rPr lang="en-AU" sz="3800" kern="1200" dirty="0">
              <a:latin typeface="Comic Sans MS" panose="030F0902030302020204" pitchFamily="66" charset="0"/>
            </a:rPr>
            <a:t>B Q3,4,6,9,10,15</a:t>
          </a:r>
          <a:endParaRPr lang="en-US" sz="3800" kern="1200" dirty="0">
            <a:latin typeface="Comic Sans MS" panose="030F0902030302020204" pitchFamily="66" charset="0"/>
          </a:endParaRPr>
        </a:p>
      </dsp:txBody>
      <dsp:txXfrm>
        <a:off x="1698308" y="4325"/>
        <a:ext cx="3615753" cy="2169451"/>
      </dsp:txXfrm>
    </dsp:sp>
    <dsp:sp modelId="{ECD8FAAA-EC6A-0347-B354-12D2A4126205}">
      <dsp:nvSpPr>
        <dsp:cNvPr id="0" name=""/>
        <dsp:cNvSpPr/>
      </dsp:nvSpPr>
      <dsp:spPr>
        <a:xfrm>
          <a:off x="1698308" y="2535353"/>
          <a:ext cx="3615753" cy="2169451"/>
        </a:xfrm>
        <a:prstGeom prst="rect">
          <a:avLst/>
        </a:prstGeom>
        <a:solidFill>
          <a:schemeClr val="accent5">
            <a:hueOff val="1526843"/>
            <a:satOff val="4676"/>
            <a:lumOff val="-254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marL="0" lvl="0" indent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800" kern="1200">
              <a:latin typeface="Comic Sans MS" panose="030F0902030302020204" pitchFamily="66" charset="0"/>
            </a:rPr>
            <a:t>2. Summary notes for Homework. </a:t>
          </a:r>
        </a:p>
      </dsp:txBody>
      <dsp:txXfrm>
        <a:off x="1698308" y="2535353"/>
        <a:ext cx="3615753" cy="216945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30T08:25:43.189"/>
    </inkml:context>
    <inkml:brush xml:id="br0">
      <inkml:brushProperty name="width" value="0.1" units="cm"/>
      <inkml:brushProperty name="height" value="0.1" units="cm"/>
      <inkml:brushProperty name="color" value="#AE198D"/>
      <inkml:brushProperty name="inkEffects" value="galaxy"/>
      <inkml:brushProperty name="anchorX" value="-2293.52808"/>
      <inkml:brushProperty name="anchorY" value="-16722.92773"/>
      <inkml:brushProperty name="scaleFactor" value="0.5"/>
    </inkml:brush>
  </inkml:definitions>
  <inkml:trace contextRef="#ctx0" brushRef="#br0">1690 1 24575,'-17'0'0,"1"0"0,5 4 0,1-3 0,-1 9 0,0-9 0,1 8 0,-1-8 0,1 9 0,-1-9 0,5 8 0,-3-8 0,3 4 0,0-1 0,-3-3 0,8 9 0,-9-9 0,9 8 0,-8-8 0,3 4 0,0-1 0,-3-2 0,8 7 0,-9-8 0,9 8 0,-8-8 0,7 9 0,-7-9 0,8 8 0,-9-8 0,9 8 0,-8-7 0,3 7 0,-4-3 0,-1-1 0,0 5 0,1-9 0,-1 8 0,1-3 0,-1 4 0,1-4 0,4 3 0,-4-8 0,5 9 0,-6-5 0,0 1 0,1 3 0,-1-3 0,1 0 0,-1 3 0,1-8 0,4 9 0,-4-5 0,5 6 0,-6-5 0,5 3 0,-3-3 0,3-1 0,-5 5 0,1-5 0,-1 1 0,1 3 0,-1-3 0,1 5 0,-1-1 0,1 0 0,-1-4 0,5 3 0,-3-3 0,3 4 0,-5-4 0,5 3 0,-3-3 0,3 5 0,-4-1 0,-1 0 0,5 1 0,-3-1 0,3-4 0,0 3 0,-3-3 0,3 4 0,-5 1 0,1-5 0,-1 3 0,5-3 0,-3-1 0,3 5 0,0-5 0,-3 6 0,3-1 0,-5 1 0,6-1 0,-5-4 0,9 3 0,-8-8 0,8 8 0,-4-3 0,0 0 0,4 3 0,-4-3 0,1 0 0,2 3 0,-7-3 0,8 4 0,-9 1 0,5-1 0,-1 0 0,-4 1 0,9-1 0,-8 0 0,3 1 0,-5-1 0,6 1 0,-5-6 0,9 5 0,-8-9 0,7 8 0,-7-3 0,8 4 0,-8-4 0,7 3 0,-7-8 0,8 9 0,-9-5 0,5 1 0,-1 3 0,-4-3 0,9 5 0,-8-6 0,3 5 0,0-5 0,-3 6 0,3-1 0,0 1 0,-3-6 0,3 5 0,0-5 0,-4 6 0,5-1 0,-6 1 0,0-1 0,1 0 0,4 1 0,-3-5 0,8 3 0,-9-8 0,9 8 0,-8-3 0,3 4 0,0 1 0,-4-6 0,9 5 0,-8-5 0,3 6 0,0-1 0,-3 1 0,8-1 0,-9 0 0,9 1 0,-4-1 0,1-4 0,3 3 0,-9-8 0,9 9 0,-8-5 0,7 6 0,-7-5 0,8 3 0,-4-3 0,1-1 0,2 5 0,-7-9 0,8 8 0,-4-3 0,0 0 0,4 3 0,-8-3 0,8 4 0,-9 0 0,9 1 0,-4-1 0,1-4 0,3 3 0,-4-3 0,0 4 0,4 1 0,-4-1 0,1 1 0,2-1 0,-7 0 0,3 1 0,0-1 0,-3 1 0,8-1 0,-9 0 0,9 1 0,-8-1 0,8 0 0,-9 1 0,9-1 0,-8 1 0,8-1 0,-4 0 0,0-4 0,4 3 0,-4-3 0,1 5 0,3-1 0,-9 0 0,9 1 0,-4-1 0,1-4 0,2 3 0,-7-3 0,3 4 0,0 1 0,-3-1 0,8 1 0,-4-1 0,0-4 0,4 3 0,-3-3 0,-1 0 0,4 3 0,-4-3 0,0 4 0,4 0 0,-4 1 0,1-1 0,3 1 0,-4-1 0,0-4 0,4 3 0,-4-3 0,5 4 0,-4 0 0,2 1 0,-2-1 0,4 1 0,-5-1 0,4 0 0,-4 1 0,5-1 0,0 1 0,-4-1 0,2 0 0,-2 1 0,4-1 0,0 1 0,0-1 0,-5 0 0,4 1 0,-4-1 0,5 1 0,0-1 0,0 0 0,-5 1 0,4-1 0,-3 1 0,4-1 0,0 0 0,0 1 0,-5-1 0,4 1 0,-4-1 0,5 0 0,0 1 0,0-1 0,0 1 0,0-1 0,0 0 0,0 1 0,0-1 0,-5-4 0,4 3 0,-4-3 0,5 4 0,0 1 0,-4-1 0,3 0 0,-4 1 0,5-1 0,0 1 0,0-1 0,0 0 0,-5 1 0,4-1 0,-4 1 0,5-1 0,0 0 0,0 1 0,0-1 0,0 1 0,0-1 0,0 0 0,0 1 0,0-1 0,0 1 0,0-1 0,0 0 0,0 1 0,0-1 0,0 1 0,-4-1 0,2 0 0,-2 1 0,4-1 0,0 0 0,0 1 0,0-1 0,0 1 0,0-1 0,0 0 0,-5 1 0,4-1 0,-4 1 0,5-1 0,0 0 0,0 1 0,0-1 0,0 1 0,0-1 0,0 0 0,0 1 0,0-1 0,0 1 0,-4-1 0,2 0 0,-2 1 0,4-1 0,0 1 0,0-1 0,0 0 0,0 1 0,0-1 0,0 1 0,0-1 0,0 0 0,0 1 0,0-1 0,0 1 0,0-1 0,0 0 0,0 1 0,0-1 0,0 0 0,0 1 0,0-1 0,0 1 0,0-1 0,0 0 0,0 1 0,0-1 0,0 1 0,0-1 0,0 0 0,0 1 0,0-1 0,0 1 0,0-1 0,-5 0 0,4 1 0,-4-1 0,5 1 0,0-1 0,0 0 0,0 1 0,0-1 0,0 1 0,-5-1 0,4 0 0,-3 1 0,4-1 0,0 1 0,0-1 0,0 0 0,0 1 0,0-1 0,0 0 0,-5 1 0,4-1 0,-4 1 0,5-1 0,0 0 0,0 1 0,0-1 0,0 1 0,0-1 0,0 0 0,0 1 0,0-1 0,0 1 0,0-1 0,0 0 0,0 1 0,0-1 0,0 1 0,0-1 0,0 0 0,0 1 0,0-1 0,0 1 0,0-1 0,0 0 0,0 1 0,0-1 0,0 1 0,0-1 0,0 0 0,0 1 0,0-1 0,0 1 0,0-1 0,0 0 0,0 1 0,0-1 0,0 0 0,0 1 0,0-1 0,0 1 0,0-1 0,0 0 0,0 1 0,0-1 0,0 1 0,0 5 0,0-5 0,0 5 0,0-5 0,0-1 0,0 1 0,0-1 0,0 0 0,0 1 0,5-1 0,-4 1 0,3-1 0,-4 0 0,5 1 0,-4-1 0,4 1 0,-1-1 0,-2 0 0,7 1 0,-8-1 0,4 1 0,-1-6 0,-3 5 0,4-5 0,0 6 0,-4-1 0,8-4 0,-8 3 0,4-3 0,-1 0 0,-2 3 0,7-3 0,-8 4 0,8-4 0,-8 3 0,9-3 0,-9 4 0,8-4 0,-3 3 0,4-3 0,1 4 0,-1 1 0,0-5 0,-4 3 0,3-8 0,-7 8 0,7-8 0,-8 9 0,8-9 0,-8 8 0,9-8 0,-5 8 0,6-3 0,-1 5 0,1-6 0,-6 5 0,5-5 0,-5 6 0,6-1 0,-6 1 0,5-6 0,-9 5 0,8-9 0,-8 8 0,8-8 0,-7 8 0,7-7 0,-8 7 0,8-8 0,-8 8 0,9-8 0,-9 9 0,3-5 0,-4 6 0,5-6 0,-4 5 0,4-4 0,-5 4 0,4 0 0,-2 1 0,7-1 0,-8 0 0,4 1 0,-1-1 0,-3 1 0,9-1 0,-9 0 0,8 1 0,-8-1 0,8 1 0,-7-1 0,2 0 0,1-4 0,-4 3 0,8-3 0,-8 5 0,9-1 0,-9 0 0,8-4 0,-8 3 0,8-3 0,-3 5 0,0-1 0,3-4 0,-8 3 0,9-8 0,-9 8 0,8-7 0,-3 2 0,0 1 0,3-4 0,-8 8 0,8-8 0,-8-1 0,4-11 0,-5-7 0,0 5 0,0 3 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30T08:25:52.258"/>
    </inkml:context>
    <inkml:brush xml:id="br0">
      <inkml:brushProperty name="width" value="0.1" units="cm"/>
      <inkml:brushProperty name="height" value="0.1" units="cm"/>
      <inkml:brushProperty name="color" value="#AE198D"/>
      <inkml:brushProperty name="inkEffects" value="galaxy"/>
      <inkml:brushProperty name="anchorX" value="-4571.46484"/>
      <inkml:brushProperty name="anchorY" value="-33406.00781"/>
      <inkml:brushProperty name="scaleFactor" value="0.5"/>
    </inkml:brush>
  </inkml:definitions>
  <inkml:trace contextRef="#ctx0" brushRef="#br0">1188 0 24575,'11'0'0,"-1"0"0,6 0 0,-4 0 0,4 0 0,-6 0 0,6 0 0,-4 5 0,4-4 0,-6 8 0,1-3 0,-1 0 0,1 3 0,-1-3 0,0 0 0,1 3 0,-5-3 0,3 4 0,-3 1 0,-1-1 0,5 0 0,-5 1 0,1-1 0,3 1 0,-8-1 0,9 0 0,-4 1 0,-1-1 0,5-4 0,-5 3 0,1-3 0,3 4 0,-3 1 0,0-1 0,3 0 0,-3-4 0,4 3 0,-4-3 0,3 0 0,-8 3 0,9-3 0,-9 4 0,8 1 0,-8-1 0,8-4 0,-7 3 0,2-3 0,1 4 0,-4 1 0,4-1 0,-5 1 0,4-1 0,-3 0 0,4 1 0,-5-1 0,0 1 0,5-1 0,-4 0 0,3 1 0,1-1 0,-4 1 0,4-1 0,-5 0 0,4 1 0,-2 5 0,2-4 0,-4 4 0,0-6 0,0 0 0,5 1 0,-4-1 0,4 0 0,-5 1 0,0-1 0,0 1 0,0-1 0,0 0 0,0 1 0,0-1 0,4 1 0,-3-1 0,4 0 0,-5 1 0,0-1 0,0 1 0,0-1 0,0 0 0,0 1 0,0-1 0,0 1 0,5-6 0,-4 5 0,3-5 0,-4 6 0,0-1 0,0 1 0,0-1 0,0 0 0,5-4 0,-4 3 0,4-3 0,-5 5 0,0-1 0,4-4 0,-2 3 0,2-3 0,-4 4 0,0 0 0,0 1 0,0-1 0,0 1 0,5-6 0,-4 5 0,4-5 0,-5 6 0,0-1 0,0 1 0,4-6 0,-3 5 0,4-5 0,-5 6 0,0-1 0,0 1 0,5-1 0,-4 0 0,3 1 0,-4-1 0,5 1 0,-4-1 0,4 0 0,-5 1 0,0-1 0,4 1 0,-2-1 0,2 0 0,-4 1 0,0-1 0,5 1 0,-4-1 0,4 0 0,-5 1 0,0-1 0,0 1 0,0-1 0,0 0 0,0 1 0,0-1 0,0 0 0,0 1 0,0-1 0,0 1 0,0-1 0,0 0 0,0 1 0,0-1 0,0 1 0,0-1 0,0 0 0,0 1 0,0-1 0,0 1 0,0-1 0,0 0 0,0 1 0,0-1 0,0 1 0,0-1 0,0 0 0,0 1 0,0-1 0,0 1 0,0-1 0,0 0 0,0 1 0,0-1 0,0 1 0,0-1 0,0 0 0,0 1 0,0-1 0,0 0 0,0 1 0,0-1 0,0 1 0,0-1 0,0 0 0,0 1 0,0-1 0,0 1 0,0-1 0,0 0 0,0 1 0,0-1 0,0 1 0,0-1 0,0 0 0,0 1 0,0-1 0,0 1 0,0-1 0,0 0 0,0 1 0,-5-1 0,4 1 0,-4-1 0,5 0 0,0 1 0,0-1 0,0 1 0,-5-6 0,4 5 0,-4-5 0,5 6 0,0-1 0,0 1 0,0-1 0,0 0 0,-4-4 0,3 3 0,-4-3 0,5 4 0,0 1 0,0-1 0,0 1 0,0-1 0,-5 0 0,4 1 0,-4-1 0,5 1 0,0-1 0,0 0 0,-4-4 0,2 3 0,-2-3 0,4 5 0,0-1 0,0 0 0,0 1 0,-5-5 0,4 3 0,-4-3 0,5 4 0,0 0 0,0 1 0,0-1 0,0 6 0,0 2 0,0 5 0,0 0 0,0 0 0,0 0 0,0 0 0,0 0 0,0 0 0,0-1 0,0 1 0,0-5 0,-10 3 0,7-9 0,-7 10 0,10-10 0,0 4 0,0-6 0,0 0 0,0 1 0,0-1 0,-5 1 0,4-1 0,-3 0 0,4 1 0,-5-1 0,4 1 0,-4-1 0,0 0 0,4 1 0,-4-1 0,1 1 0,3-1 0,-4 0 0,0 1 0,4-1 0,-4 1 0,1-1 0,2 0 0,-2 1 0,-1-1 0,4 1 0,-4-1 0,1 0 0,2 1 0,-2-1 0,4 0 0,-5 1 0,4-1 0,-4 1 0,5-1 0,0 0 0,-5-4 0,4 3 0,-3-3 0,4 5 0,0-1 0,-5 0 0,4 1 0,-4-1 0,0 1 0,4-1 0,-4 0 0,1 1 0,3-1 0,-9 1 0,9-1 0,-4 0 0,1 1 0,3-1 0,-4 1 0,0-1 0,4 0 0,-4 1 0,1-5 0,2 3 0,-2-3 0,-1-1 0,4 5 0,-4-5 0,0 1 0,4 3 0,-8-3 0,8 4 0,-4 1 0,0-1 0,4 1 0,-3-1 0,-1 0 0,4 1 0,-9-1 0,9 1 0,-4-1 0,1-4 0,3 3 0,-9-3 0,9 4 0,-4 1 0,1-1 0,-2 0 0,0 1 0,1-1 0,0 1 0,4-1 0,-8 0 0,8 1 0,-9-1 0,9 1 0,-8-6 0,8 5 0,-4-5 0,5 6 0,-5-5 0,4 3 0,-4-3 0,1-1 0,3 5 0,-4-5 0,0 6 0,4-1 0,-4 1 0,1-6 0,2 5 0,-2-5 0,-1 6 0,4-1 0,-8 0 0,7 1 0,-7-1 0,8 1 0,-9-6 0,9 5 0,-3-5 0,-1 1 0,4 3 0,-9-3 0,9 5 0,-4-1 0,1 0 0,3 1 0,-4-1 0,0-4 0,4 3 0,-4-3 0,1 0 0,2 3 0,-2-3 0,-1 0 0,4 3 0,-8-3 0,7 4 0,-2 0 0,-1-4 0,4 3 0,-4-3 0,0 0 0,4 3 0,-3-3 0,-1 0 0,4 3 0,-9-3 0,4 4 0,1 1 0,-5-6 0,9 5 0,-8-5 0,3 1 0,-5-1 0,5 5 0,2 3 0,-7 10 0,4 0 0,-10 0 0,6-6 0,4-1 0,-2 0 0,3-4 0,-5 4 0,0-6 0,0 6 0,0-4 0,0 10 0,0-11 0,0 11 0,0-10 0,4 9 0,-2-9 0,3 10 0,-5-10 0,0 9 0,0-9 0,5 4 0,-4-6 0,4 1 0,-4-1 0,-1 1 0,5-1 0,-3 0 0,8 1 0,-9-1 0,9 1 0,-8-6 0,3 5 0,-5-5 0,1 6 0,-1-1 0,5 0 0,-3-4 0,3 4 0,0-5 0,-3 1 0,3 3 0,-4-8 0,4 9 0,-4-9 0,4 8 0,-4-3 0,-1 0 0,1 3 0,-1-8 0,5 8 0,-3-8 0,8 9 0,-9-9 0,5 8 0,-6-8 0,0 8 0,1-7 0,4 7 0,-3-8 0,3 4 0,-5-1 0,1-3 0,-1 9 0,1-9 0,4 8 0,-4-8 0,5 8 0,-6-7 0,0 7 0,1-8 0,-1 8 0,1-8 0,-1 9 0,1-9 0,-1 3 0,1 1 0,-1-4 0,0 4 0,1-5 0,-1 4 0,1-2 0,-1 2 0,1-4 0,-1 0 0,1 0 0,-1 0 0,0 0 0,1 5 0,-1-4 0,1 4 0,-1-5 0,1 0 0,-1 0 0,1 0 0,-1 0 0,1 0 0,-1 4 0,0-3 0,1 4 0,-1-5 0,1 0 0,4 5 0,-3-4 0,3 3 0,-5-4 0,1 0 0,4 5 0,-4-4 0,4 4 0,-4-5 0,-1 0 0,1 0 0,4 4 0,-3-2 0,3 2 0,0-4 0,1 0 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30T08:26:03.105"/>
    </inkml:context>
    <inkml:brush xml:id="br0">
      <inkml:brushProperty name="width" value="0.1" units="cm"/>
      <inkml:brushProperty name="height" value="0.1" units="cm"/>
      <inkml:brushProperty name="color" value="#AE198D"/>
      <inkml:brushProperty name="inkEffects" value="galaxy"/>
      <inkml:brushProperty name="anchorX" value="-7017.60059"/>
      <inkml:brushProperty name="anchorY" value="-50274.14063"/>
      <inkml:brushProperty name="scaleFactor" value="0.5"/>
    </inkml:brush>
  </inkml:definitions>
  <inkml:trace contextRef="#ctx0" brushRef="#br0">1 0 24575,'0'0'0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30T08:26:04.010"/>
    </inkml:context>
    <inkml:brush xml:id="br0">
      <inkml:brushProperty name="width" value="0.1" units="cm"/>
      <inkml:brushProperty name="height" value="0.1" units="cm"/>
      <inkml:brushProperty name="color" value="#AE198D"/>
      <inkml:brushProperty name="inkEffects" value="galaxy"/>
      <inkml:brushProperty name="anchorX" value="-13773.29492"/>
      <inkml:brushProperty name="anchorY" value="-66819.42188"/>
      <inkml:brushProperty name="scaleFactor" value="0.5"/>
    </inkml:brush>
  </inkml:definitions>
  <inkml:trace contextRef="#ctx0" brushRef="#br0">0 0 24575,'0'0'0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4AD6CD-8ADA-CF42-A6DD-3144605E5239}" type="datetimeFigureOut">
              <a:rPr lang="en-US" smtClean="0"/>
              <a:t>6/28/2026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9DDCCF-1C64-1A4A-84A7-610B3B3CD2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46302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dirty="0"/>
              <a:t>https://www.transum.org/software/SW/Starter_of_the_day/students/Anagrams.asp?Level=2</a:t>
            </a:r>
          </a:p>
          <a:p>
            <a:r>
              <a:rPr lang="en-AU"/>
              <a:t>https://play.blooket.com/host?id=6531b0cb2e34ab282032bbd5</a:t>
            </a: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9DDCCF-1C64-1A4A-84A7-610B3B3CD2A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09589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6085BA-8194-A372-BD76-9BC546A648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016942F-CC71-0005-CB95-F1422F01949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3F37E99-AE2A-416D-17C9-7DFD69327DE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dirty="0"/>
              <a:t>Board notes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B93DE35-8F2F-6E3B-2F7F-1C3046CB5E5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91A9C33-CF83-6341-8FC1-F40E7C9969DB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51399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>
            <a:extLst>
              <a:ext uri="{FF2B5EF4-FFF2-40B4-BE49-F238E27FC236}">
                <a16:creationId xmlns:a16="http://schemas.microsoft.com/office/drawing/2014/main" id="{804EF98F-B712-8248-9E7E-D9B564143A2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6082" name="Notes Placeholder 2">
            <a:extLst>
              <a:ext uri="{FF2B5EF4-FFF2-40B4-BE49-F238E27FC236}">
                <a16:creationId xmlns:a16="http://schemas.microsoft.com/office/drawing/2014/main" id="{7C6D221C-DC71-1B40-9597-674A604E8A5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46083" name="Slide Number Placeholder 3">
            <a:extLst>
              <a:ext uri="{FF2B5EF4-FFF2-40B4-BE49-F238E27FC236}">
                <a16:creationId xmlns:a16="http://schemas.microsoft.com/office/drawing/2014/main" id="{121CDE5D-C119-CE4A-BC98-934BCB58639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5AE10C5-5E39-F745-8437-407B011E82D6}" type="slidenum">
              <a:rPr lang="en-US" altLang="en-US"/>
              <a:pPr>
                <a:spcBef>
                  <a:spcPct val="0"/>
                </a:spcBef>
              </a:pPr>
              <a:t>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317964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EB8136-4330-4480-80D9-0F6FD97061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76072" y="1124712"/>
            <a:ext cx="11036808" cy="3172968"/>
          </a:xfrm>
        </p:spPr>
        <p:txBody>
          <a:bodyPr anchor="b">
            <a:normAutofit/>
          </a:bodyPr>
          <a:lstStyle>
            <a:lvl1pPr algn="l">
              <a:defRPr sz="8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66E5739-DD96-45FB-B609-3E3447A52F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76072" y="4727448"/>
            <a:ext cx="11036808" cy="1481328"/>
          </a:xfrm>
        </p:spPr>
        <p:txBody>
          <a:bodyPr>
            <a:normAutofit/>
          </a:bodyPr>
          <a:lstStyle>
            <a:lvl1pPr marL="0" indent="0" algn="l">
              <a:buNone/>
              <a:defRPr sz="2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9FF558-51F9-42A2-9944-DBE23DA8B22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76072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6/28/2026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8C0E86-A7F7-4BDC-A637-254E5252DE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D10ADE-E9DA-4E57-BF57-1CCB652198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869680" y="6356350"/>
            <a:ext cx="2743200" cy="365125"/>
          </a:xfrm>
        </p:spPr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D06CE56-3881-4ADA-8CEF-D18B02C242A3}"/>
              </a:ext>
            </a:extLst>
          </p:cNvPr>
          <p:cNvSpPr/>
          <p:nvPr/>
        </p:nvSpPr>
        <p:spPr>
          <a:xfrm rot="5400000">
            <a:off x="857544" y="346791"/>
            <a:ext cx="146304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9F3C543-62EC-4433-9C93-A2CD8764E9B4}"/>
              </a:ext>
            </a:extLst>
          </p:cNvPr>
          <p:cNvSpPr/>
          <p:nvPr/>
        </p:nvSpPr>
        <p:spPr>
          <a:xfrm flipV="1">
            <a:off x="578652" y="4501201"/>
            <a:ext cx="11034696" cy="18288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415076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B32C18-E430-4EC7-BD7C-99D86D0122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FC5012F-7119-4D94-9717-3862E1C938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ED9A4A-D287-4207-9037-70DB007A17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6/28/2026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ECFCAC-80DB-43BB-B3F1-AC22BACEE3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679730-3487-4D94-A0DC-C21684963A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945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543C89D-929E-4CD1-BCCC-72A14C0335D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D450EA-A577-4B76-A12F-650BEB20FD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D2603B-9ACE-4FA9-805B-9B91EB63DF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6/28/2026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CE18AC-D6A9-4A61-885D-68E2B684A4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197AE4-AA47-4E14-8FFE-171FAE47F4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3780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2D6FBB9D-1CAA-4D05-AB33-BABDFE17B843}"/>
              </a:ext>
            </a:extLst>
          </p:cNvPr>
          <p:cNvSpPr/>
          <p:nvPr/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727B71-B4B6-4823-80A1-68C40B475118}"/>
              </a:ext>
            </a:extLst>
          </p:cNvPr>
          <p:cNvSpPr/>
          <p:nvPr/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9A6DB05-9FB5-4B07-8675-74C23D4FD89D}"/>
              </a:ext>
            </a:extLst>
          </p:cNvPr>
          <p:cNvSpPr/>
          <p:nvPr/>
        </p:nvSpPr>
        <p:spPr>
          <a:xfrm>
            <a:off x="498834" y="787352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8D358CF-0758-490A-A084-C46443B9AB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671183-B3CE-4F45-92FB-98290CA0E2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5568" y="2478024"/>
            <a:ext cx="10168128" cy="36941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7DED67-27EC-4D43-A21C-093C1DB0481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15568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6/28/2026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747CE3-4890-4BC1-94DB-5D49D02C99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3C5AD3-D79A-4D46-B25B-822FE02525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40496" y="6356350"/>
            <a:ext cx="2743200" cy="365125"/>
          </a:xfrm>
        </p:spPr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53620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5AEDC5C-2E87-49C6-AB07-A95E5F39ED8E}"/>
              </a:ext>
            </a:extLst>
          </p:cNvPr>
          <p:cNvSpPr/>
          <p:nvPr/>
        </p:nvSpPr>
        <p:spPr>
          <a:xfrm>
            <a:off x="558210" y="4981421"/>
            <a:ext cx="11134956" cy="822960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57D88DE-E462-4C8A-BF99-609390DFB781}"/>
              </a:ext>
            </a:extLst>
          </p:cNvPr>
          <p:cNvSpPr/>
          <p:nvPr/>
        </p:nvSpPr>
        <p:spPr>
          <a:xfrm>
            <a:off x="498834" y="5118581"/>
            <a:ext cx="146304" cy="5486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8E44900-E8BF-4B12-8BCB-41076E2B68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7784" y="640080"/>
            <a:ext cx="10890504" cy="4114800"/>
          </a:xfrm>
        </p:spPr>
        <p:txBody>
          <a:bodyPr anchor="b">
            <a:normAutofit/>
          </a:bodyPr>
          <a:lstStyle>
            <a:lvl1pPr>
              <a:defRPr sz="6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17741F9-B00F-4463-A257-6B66DABD9B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1248" y="5102352"/>
            <a:ext cx="10607040" cy="585216"/>
          </a:xfrm>
        </p:spPr>
        <p:txBody>
          <a:bodyPr anchor="ctr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8BFA7D-4401-4285-802B-1579165F0D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6/28/2026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A909C5-AA19-4195-8376-9002D5DF46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AC3F32-46E0-47C8-8565-5969A475FD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18201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076262E-36A0-40C6-ADE6-90CD9FB9B9EA}"/>
              </a:ext>
            </a:extLst>
          </p:cNvPr>
          <p:cNvSpPr/>
          <p:nvPr/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42677A9B-4D1D-4D80-912C-24570140A650}"/>
              </a:ext>
            </a:extLst>
          </p:cNvPr>
          <p:cNvSpPr/>
          <p:nvPr/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3DC8C98-510F-48C9-82B2-9E4F760A68DF}"/>
              </a:ext>
            </a:extLst>
          </p:cNvPr>
          <p:cNvSpPr/>
          <p:nvPr/>
        </p:nvSpPr>
        <p:spPr>
          <a:xfrm>
            <a:off x="498834" y="787352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7A078AE-0BC3-48F9-87EC-2DB0CCE7E2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2A20DF-0829-4336-B59F-FF9D7AA9D8B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115568" y="2478024"/>
            <a:ext cx="4937760" cy="36941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935D01C-CF67-4DF6-B96C-FFC9D5BF84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45936" y="2478024"/>
            <a:ext cx="4937760" cy="36941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BBD797-6031-4F82-8726-EAB757027FF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15568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6/28/2026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6B3F71C-B897-4909-A75E-8716AD49C1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78BC14-5BB1-405F-A6F3-C07230F085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40496" y="6356350"/>
            <a:ext cx="2743200" cy="365125"/>
          </a:xfrm>
        </p:spPr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56662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6B671BDE-E45C-41A1-9B98-4A607D703855}"/>
              </a:ext>
            </a:extLst>
          </p:cNvPr>
          <p:cNvSpPr/>
          <p:nvPr/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299500CE-917A-4D03-A7DF-71D8EBBC1537}"/>
              </a:ext>
            </a:extLst>
          </p:cNvPr>
          <p:cNvSpPr/>
          <p:nvPr/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C3D0D377-28B0-417D-886B-9483AF064975}"/>
              </a:ext>
            </a:extLst>
          </p:cNvPr>
          <p:cNvSpPr/>
          <p:nvPr/>
        </p:nvSpPr>
        <p:spPr>
          <a:xfrm>
            <a:off x="498834" y="787352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F8F91F8-0767-40B5-A3AA-72931FC192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AE0554-8BEE-4BF6-9519-51B8475D35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15568" y="2372650"/>
            <a:ext cx="4937760" cy="823912"/>
          </a:xfrm>
        </p:spPr>
        <p:txBody>
          <a:bodyPr anchor="b"/>
          <a:lstStyle>
            <a:lvl1pPr marL="0" indent="0">
              <a:buNone/>
              <a:defRPr sz="2400" b="1" cap="none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D4A358D-C930-48E0-B372-06A826B74C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115568" y="3203688"/>
            <a:ext cx="4937760" cy="29685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3B6615E-4966-4150-83B6-C47591B3638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45936" y="2372650"/>
            <a:ext cx="4937760" cy="823912"/>
          </a:xfrm>
        </p:spPr>
        <p:txBody>
          <a:bodyPr anchor="b"/>
          <a:lstStyle>
            <a:lvl1pPr marL="0" indent="0">
              <a:buNone/>
              <a:defRPr sz="2400" b="1" cap="none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D409F6B-C17B-4B4F-9F35-5068BDC4E2F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45936" y="3203687"/>
            <a:ext cx="4937760" cy="296851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8BC356D-052B-4A9B-8B2F-6665FD325AB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15568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6/28/2026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9C5E5FA-26A9-467C-93E3-8476142D1D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279E50C-1E40-4B48-871B-E392428D20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40496" y="6356350"/>
            <a:ext cx="2743200" cy="365125"/>
          </a:xfrm>
        </p:spPr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72847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8C0689C4-0DB3-408B-A956-40326B4AE4C4}"/>
              </a:ext>
            </a:extLst>
          </p:cNvPr>
          <p:cNvSpPr/>
          <p:nvPr/>
        </p:nvSpPr>
        <p:spPr>
          <a:xfrm>
            <a:off x="665853" y="1533525"/>
            <a:ext cx="10917063" cy="3790950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2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6E1D10E-1C30-41BF-8C3B-C460C9B5597B}"/>
              </a:ext>
            </a:extLst>
          </p:cNvPr>
          <p:cNvSpPr/>
          <p:nvPr/>
        </p:nvSpPr>
        <p:spPr>
          <a:xfrm>
            <a:off x="609084" y="2971798"/>
            <a:ext cx="128016" cy="914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79454F2-0EE5-4888-AF4C-82F825E622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8992" y="1938528"/>
            <a:ext cx="10177272" cy="2990088"/>
          </a:xfrm>
        </p:spPr>
        <p:txBody>
          <a:bodyPr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7C91241-A315-4643-91E5-CF2C25CC90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6/28/2026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2706D86-5479-487D-94C8-76093D84F3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7739411-CED6-43D4-868D-A65C4161A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32412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AC447E0-1D4D-4EF2-B81B-4B2400EE3E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6/28/2026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9984CA0-2A78-4600-9F3D-19B09E790F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440955-B18E-49D3-AE7B-B331200E34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52133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FA417FE-CD1A-486F-A4AC-E4000A2FB18E}"/>
              </a:ext>
            </a:extLst>
          </p:cNvPr>
          <p:cNvSpPr/>
          <p:nvPr/>
        </p:nvSpPr>
        <p:spPr>
          <a:xfrm>
            <a:off x="558210" y="1162033"/>
            <a:ext cx="3740740" cy="4643344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318F0F5-812B-472C-9408-B80F2553F5E0}"/>
              </a:ext>
            </a:extLst>
          </p:cNvPr>
          <p:cNvSpPr/>
          <p:nvPr/>
        </p:nvSpPr>
        <p:spPr>
          <a:xfrm>
            <a:off x="498834" y="1618375"/>
            <a:ext cx="146304" cy="8229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7F7751B-CD8F-4F5B-A903-1DCE5D1E83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8680" y="1709928"/>
            <a:ext cx="3099816" cy="1709928"/>
          </a:xfrm>
        </p:spPr>
        <p:txBody>
          <a:bodyPr tIns="45720" anchor="t">
            <a:normAutofit/>
          </a:bodyPr>
          <a:lstStyle>
            <a:lvl1pPr>
              <a:lnSpc>
                <a:spcPct val="100000"/>
              </a:lnSpc>
              <a:defRPr sz="3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A55C8A-A0BB-441D-976F-EB56D4382D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65192" y="1709928"/>
            <a:ext cx="6729984" cy="4096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7DE6A51-A2E5-4BFA-B571-9FDFE1BBFB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68680" y="3429000"/>
            <a:ext cx="3099816" cy="2066544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D92778A-DD4C-4651-9C53-8B0C44CD880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68680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6/28/2026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D6C7F66-2DFA-4146-BE1A-CE2890FE45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285D185-B1B6-4D62-81BE-BE82C80ACA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18657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68B77B5-211C-456E-B79F-306CC3619347}"/>
              </a:ext>
            </a:extLst>
          </p:cNvPr>
          <p:cNvSpPr/>
          <p:nvPr/>
        </p:nvSpPr>
        <p:spPr>
          <a:xfrm>
            <a:off x="558210" y="1162033"/>
            <a:ext cx="3740740" cy="4643344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B63C338-194D-4F23-ABEC-60A7EA96F302}"/>
              </a:ext>
            </a:extLst>
          </p:cNvPr>
          <p:cNvSpPr/>
          <p:nvPr/>
        </p:nvSpPr>
        <p:spPr>
          <a:xfrm>
            <a:off x="498834" y="1618375"/>
            <a:ext cx="146304" cy="8229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0C04DCC-0E3E-4F05-9FAC-9FA6CA4B2B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8680" y="1709928"/>
            <a:ext cx="3099816" cy="1709928"/>
          </a:xfrm>
        </p:spPr>
        <p:txBody>
          <a:bodyPr tIns="45720" anchor="t">
            <a:normAutofit/>
          </a:bodyPr>
          <a:lstStyle>
            <a:lvl1pPr>
              <a:lnSpc>
                <a:spcPct val="100000"/>
              </a:lnSpc>
              <a:defRPr sz="3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BA29649-B19F-499E-8E9A-3577EAC8F03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965192" y="1161288"/>
            <a:ext cx="6729984" cy="4645152"/>
          </a:xfrm>
        </p:spPr>
        <p:txBody>
          <a:bodyPr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BC9EF2E-A8CD-41A1-B11A-0D8842797A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68680" y="3438144"/>
            <a:ext cx="3099816" cy="2057400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44257B5-0DE0-401F-9171-E8687A97DBA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68680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6/28/2026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8CD9AD-D667-4FD4-AA34-428AA0BCD0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770FB6-F273-4BA6-8B97-9835AC5378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7734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B325BDE-35A4-4AAD-960B-C1415864AD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459C78-0CC4-4552-93DD-49B4194D00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744A3C-9C54-46A6-B3EF-5B36362423E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AC24A9-CCB6-4F8D-B8DB-C2F3692CFA5A}" type="datetimeFigureOut">
              <a:rPr lang="en-US" smtClean="0"/>
              <a:t>6/28/2026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D5A696-7B4B-4181-A961-7D66556D507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038CB5-8F4A-401D-A3A9-B27DC15B7A8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70356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6" r:id="rId6"/>
    <p:sldLayoutId id="2147483681" r:id="rId7"/>
    <p:sldLayoutId id="2147483682" r:id="rId8"/>
    <p:sldLayoutId id="2147483683" r:id="rId9"/>
    <p:sldLayoutId id="2147483685" r:id="rId10"/>
    <p:sldLayoutId id="2147483684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Relationship Id="rId9" Type="http://schemas.openxmlformats.org/officeDocument/2006/relationships/image" Target="../media/image11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customXml" Target="../ink/ink2.xml"/><Relationship Id="rId13" Type="http://schemas.openxmlformats.org/officeDocument/2006/relationships/image" Target="../media/image35.png"/><Relationship Id="rId3" Type="http://schemas.openxmlformats.org/officeDocument/2006/relationships/image" Target="../media/image13.png"/><Relationship Id="rId7" Type="http://schemas.openxmlformats.org/officeDocument/2006/relationships/image" Target="../media/image32.png"/><Relationship Id="rId12" Type="http://schemas.openxmlformats.org/officeDocument/2006/relationships/customXml" Target="../ink/ink4.xml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1.xml"/><Relationship Id="rId11" Type="http://schemas.openxmlformats.org/officeDocument/2006/relationships/image" Target="../media/image34.png"/><Relationship Id="rId5" Type="http://schemas.openxmlformats.org/officeDocument/2006/relationships/image" Target="../media/image31.png"/><Relationship Id="rId10" Type="http://schemas.openxmlformats.org/officeDocument/2006/relationships/customXml" Target="../ink/ink3.xml"/><Relationship Id="rId4" Type="http://schemas.openxmlformats.org/officeDocument/2006/relationships/image" Target="../media/image30.png"/><Relationship Id="rId9" Type="http://schemas.openxmlformats.org/officeDocument/2006/relationships/image" Target="../media/image3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8">
            <a:extLst>
              <a:ext uri="{FF2B5EF4-FFF2-40B4-BE49-F238E27FC236}">
                <a16:creationId xmlns:a16="http://schemas.microsoft.com/office/drawing/2014/main" id="{2FB82883-1DC0-4BE1-A607-009095F335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9" name="Picture 3">
            <a:extLst>
              <a:ext uri="{FF2B5EF4-FFF2-40B4-BE49-F238E27FC236}">
                <a16:creationId xmlns:a16="http://schemas.microsoft.com/office/drawing/2014/main" id="{0EEBF0C3-35DB-4C76-9221-910B5470B9D1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12791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A3473CF9-37EB-43E7-89EF-D2D1C53D1D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903615" y="4638503"/>
            <a:ext cx="8384770" cy="1332634"/>
          </a:xfrm>
          <a:prstGeom prst="rect">
            <a:avLst/>
          </a:prstGeom>
          <a:solidFill>
            <a:schemeClr val="bg1">
              <a:alpha val="95000"/>
            </a:schemeClr>
          </a:solidFill>
          <a:ln w="12700">
            <a:solidFill>
              <a:schemeClr val="tx2">
                <a:lumMod val="10000"/>
                <a:lumOff val="90000"/>
              </a:scheme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B3B2653-DBFF-E34E-AD84-12F8E4EFB7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116114" y="4727173"/>
            <a:ext cx="12308093" cy="868823"/>
          </a:xfrm>
        </p:spPr>
        <p:txBody>
          <a:bodyPr anchor="ctr">
            <a:normAutofit/>
          </a:bodyPr>
          <a:lstStyle/>
          <a:p>
            <a:pPr algn="ctr"/>
            <a:r>
              <a:rPr lang="en-AU" sz="4000" b="1" dirty="0"/>
              <a:t>8B Graphs, networks and matrices</a:t>
            </a:r>
            <a:endParaRPr lang="en-US" sz="4000" dirty="0"/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586B4EF9-43BA-4655-A6FF-1D8E21574C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483110" y="5628237"/>
            <a:ext cx="7225780" cy="685800"/>
          </a:xfrm>
          <a:prstGeom prst="roundRect">
            <a:avLst>
              <a:gd name="adj" fmla="val 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526301F-607D-4C4F-AA7C-A47A1A4034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15738" y="5680637"/>
            <a:ext cx="6960524" cy="598516"/>
          </a:xfrm>
        </p:spPr>
        <p:txBody>
          <a:bodyPr anchor="ctr">
            <a:normAutofit/>
          </a:bodyPr>
          <a:lstStyle/>
          <a:p>
            <a:pPr algn="ctr"/>
            <a:r>
              <a:rPr lang="en-AU" sz="2000" b="1" dirty="0">
                <a:solidFill>
                  <a:schemeClr val="bg1"/>
                </a:solidFill>
              </a:rPr>
              <a:t>Lesson 8B</a:t>
            </a:r>
            <a:endParaRPr lang="en-US" sz="2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50948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8FC9BE17-9A7B-462D-AE50-3D87773873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A picture containing indoor, monitor, black, sitting&#10;&#10;Description automatically generated">
            <a:extLst>
              <a:ext uri="{FF2B5EF4-FFF2-40B4-BE49-F238E27FC236}">
                <a16:creationId xmlns:a16="http://schemas.microsoft.com/office/drawing/2014/main" id="{40609175-EAD7-4D21-9E60-52387B43564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0523" r="3637"/>
          <a:stretch/>
        </p:blipFill>
        <p:spPr>
          <a:xfrm>
            <a:off x="3523488" y="10"/>
            <a:ext cx="8668512" cy="6857990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3EBE8569-6AEC-4B8C-8D53-2DE337CDBA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8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F4030DF-B194-814F-BC13-0261F08721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1094" y="1161288"/>
            <a:ext cx="3438144" cy="1124712"/>
          </a:xfrm>
        </p:spPr>
        <p:txBody>
          <a:bodyPr anchor="b">
            <a:noAutofit/>
          </a:bodyPr>
          <a:lstStyle/>
          <a:p>
            <a:r>
              <a:rPr lang="en-US" dirty="0"/>
              <a:t>Learning Intentions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5D4142C-5077-457F-A6AD-3FECFDB396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62559" y="605790"/>
            <a:ext cx="73152" cy="5486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7A5F0580-5EE9-419F-96EE-B6529EF6E7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8244" y="2443480"/>
            <a:ext cx="3300984" cy="9144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 w="3175">
            <a:solidFill>
              <a:schemeClr val="tx2">
                <a:lumMod val="25000"/>
                <a:lumOff val="75000"/>
              </a:scheme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AFED52-C2DE-DB4D-A5AC-05A6D8C42D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1094" y="2885059"/>
            <a:ext cx="3731006" cy="3207258"/>
          </a:xfrm>
        </p:spPr>
        <p:txBody>
          <a:bodyPr anchor="t">
            <a:normAutofit/>
          </a:bodyPr>
          <a:lstStyle/>
          <a:p>
            <a:r>
              <a:rPr lang="en-AU" dirty="0"/>
              <a:t>Graphs, networks and matrices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03729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310C5C1-C007-67F9-6122-10866B8EC2E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1248" y="443690"/>
            <a:ext cx="11633591" cy="2985309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6F92CA37-5429-EB1F-3990-9458F2EB3A2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40927" y="4306570"/>
            <a:ext cx="6960608" cy="22885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83182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C0D3C8-C66F-1488-08FF-E83DDEE614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75E22438-28EC-7B0E-8819-380B905B8C8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27597" y="-10886"/>
            <a:ext cx="12192000" cy="6858000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34D4CD20-3D82-F654-CEEF-2392262F206B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0" y="0"/>
                <a:ext cx="4114800" cy="6857999"/>
              </a:xfrm>
              <a:ln w="12700">
                <a:solidFill>
                  <a:schemeClr val="tx1"/>
                </a:solidFill>
              </a:ln>
            </p:spPr>
            <p:txBody>
              <a:bodyPr anchor="t">
                <a:noAutofit/>
              </a:bodyPr>
              <a:lstStyle/>
              <a:p>
                <a:pPr marL="0" indent="0">
                  <a:lnSpc>
                    <a:spcPct val="100000"/>
                  </a:lnSpc>
                  <a:spcBef>
                    <a:spcPts val="0"/>
                  </a:spcBef>
                  <a:buNone/>
                </a:pPr>
                <a:r>
                  <a:rPr lang="en-AU" sz="1600" b="1" dirty="0">
                    <a:solidFill>
                      <a:srgbClr val="C00000"/>
                    </a:solidFill>
                  </a:rPr>
                  <a:t>8B: Using Matrices to represent graphs</a:t>
                </a:r>
                <a:endParaRPr lang="en-AU" sz="1600" dirty="0">
                  <a:solidFill>
                    <a:srgbClr val="C00000"/>
                  </a:solidFill>
                </a:endParaRPr>
              </a:p>
              <a:p>
                <a:pPr marL="0" indent="0">
                  <a:lnSpc>
                    <a:spcPct val="100000"/>
                  </a:lnSpc>
                  <a:spcBef>
                    <a:spcPts val="0"/>
                  </a:spcBef>
                  <a:buNone/>
                </a:pPr>
                <a:r>
                  <a:rPr lang="en-AU" sz="1600" b="1" dirty="0">
                    <a:solidFill>
                      <a:srgbClr val="C00000"/>
                    </a:solidFill>
                  </a:rPr>
                  <a:t>adjacency matrices</a:t>
                </a:r>
                <a:endParaRPr lang="en-AU" sz="1600" dirty="0">
                  <a:solidFill>
                    <a:srgbClr val="C00000"/>
                  </a:solidFill>
                </a:endParaRPr>
              </a:p>
              <a:p>
                <a:pPr lvl="0">
                  <a:lnSpc>
                    <a:spcPct val="100000"/>
                  </a:lnSpc>
                  <a:spcBef>
                    <a:spcPts val="0"/>
                  </a:spcBef>
                </a:pPr>
                <a:r>
                  <a:rPr lang="en-AU" sz="1600" dirty="0"/>
                  <a:t>a matrix that records the number of connections between vertices </a:t>
                </a:r>
              </a:p>
              <a:p>
                <a:pPr lvl="0">
                  <a:lnSpc>
                    <a:spcPct val="100000"/>
                  </a:lnSpc>
                  <a:spcBef>
                    <a:spcPts val="0"/>
                  </a:spcBef>
                </a:pPr>
                <a:r>
                  <a:rPr lang="en-AU" sz="1600" dirty="0"/>
                  <a:t>the number of vertices on the graph tells you how many rows and columns you need </a:t>
                </a:r>
              </a:p>
              <a:p>
                <a:pPr lvl="0">
                  <a:lnSpc>
                    <a:spcPct val="100000"/>
                  </a:lnSpc>
                  <a:spcBef>
                    <a:spcPts val="0"/>
                  </a:spcBef>
                </a:pPr>
                <a:r>
                  <a:rPr lang="en-AU" sz="1600" dirty="0"/>
                  <a:t>a </a:t>
                </a:r>
                <a:r>
                  <a:rPr lang="en-AU" sz="1600" b="1" dirty="0"/>
                  <a:t>'0'</a:t>
                </a:r>
                <a:r>
                  <a:rPr lang="en-AU" sz="1600" dirty="0"/>
                  <a:t> means no direct connection, a </a:t>
                </a:r>
                <a:r>
                  <a:rPr lang="en-AU" sz="1600" b="1" dirty="0"/>
                  <a:t>'1'</a:t>
                </a:r>
                <a:r>
                  <a:rPr lang="en-AU" sz="1600" dirty="0"/>
                  <a:t> means one connecting edge </a:t>
                </a:r>
              </a:p>
              <a:p>
                <a:pPr lvl="0">
                  <a:lnSpc>
                    <a:spcPct val="100000"/>
                  </a:lnSpc>
                  <a:spcBef>
                    <a:spcPts val="0"/>
                  </a:spcBef>
                </a:pPr>
                <a:r>
                  <a:rPr lang="en-AU" sz="1600" dirty="0"/>
                  <a:t>ensure you label the matrix with the vertex letters </a:t>
                </a:r>
              </a:p>
              <a:p>
                <a:pPr marL="0" indent="0">
                  <a:lnSpc>
                    <a:spcPct val="100000"/>
                  </a:lnSpc>
                  <a:spcBef>
                    <a:spcPts val="0"/>
                  </a:spcBef>
                  <a:buNone/>
                </a:pPr>
                <a:br>
                  <a:rPr lang="en-AU" sz="1600" dirty="0"/>
                </a:br>
                <a:endParaRPr lang="en-AU" sz="1600" dirty="0"/>
              </a:p>
              <a:p>
                <a:pPr marL="0" indent="0">
                  <a:lnSpc>
                    <a:spcPct val="100000"/>
                  </a:lnSpc>
                  <a:spcBef>
                    <a:spcPts val="0"/>
                  </a:spcBef>
                  <a:buNone/>
                </a:pPr>
                <a:r>
                  <a:rPr lang="en-AU" sz="1600" b="1" dirty="0">
                    <a:solidFill>
                      <a:srgbClr val="C00000"/>
                    </a:solidFill>
                  </a:rPr>
                  <a:t>examples:</a:t>
                </a:r>
                <a:endParaRPr lang="en-AU" sz="1600" dirty="0">
                  <a:solidFill>
                    <a:srgbClr val="C00000"/>
                  </a:solidFill>
                </a:endParaRPr>
              </a:p>
              <a:p>
                <a:pPr marL="0" indent="0">
                  <a:lnSpc>
                    <a:spcPct val="100000"/>
                  </a:lnSpc>
                  <a:spcBef>
                    <a:spcPts val="0"/>
                  </a:spcBef>
                  <a:buNone/>
                </a:pPr>
                <a:r>
                  <a:rPr lang="en-AU" sz="1600" dirty="0">
                    <a:solidFill>
                      <a:srgbClr val="C00000"/>
                    </a:solidFill>
                  </a:rPr>
                  <a:t>1. </a:t>
                </a:r>
                <a:r>
                  <a:rPr lang="en-AU" sz="1600" dirty="0"/>
                  <a:t>construct an adjacency matrix for the following graph</a:t>
                </a:r>
              </a:p>
              <a:p>
                <a:pPr marL="342900" indent="-342900">
                  <a:lnSpc>
                    <a:spcPct val="100000"/>
                  </a:lnSpc>
                  <a:spcBef>
                    <a:spcPts val="0"/>
                  </a:spcBef>
                  <a:buAutoNum type="arabicPeriod"/>
                </a:pPr>
                <a:endParaRPr lang="en-AU" sz="1600" dirty="0"/>
              </a:p>
              <a:p>
                <a:pPr marL="342900" indent="-342900">
                  <a:lnSpc>
                    <a:spcPct val="100000"/>
                  </a:lnSpc>
                  <a:spcBef>
                    <a:spcPts val="0"/>
                  </a:spcBef>
                  <a:buAutoNum type="arabicPeriod"/>
                </a:pPr>
                <a:endParaRPr lang="en-AU" sz="1600" dirty="0"/>
              </a:p>
              <a:p>
                <a:pPr marL="0" indent="0">
                  <a:lnSpc>
                    <a:spcPct val="100000"/>
                  </a:lnSpc>
                  <a:spcBef>
                    <a:spcPts val="0"/>
                  </a:spcBef>
                  <a:buNone/>
                </a:pPr>
                <a:endParaRPr lang="en-AU" sz="1600" dirty="0"/>
              </a:p>
              <a:p>
                <a:pPr marL="0" indent="0">
                  <a:lnSpc>
                    <a:spcPct val="100000"/>
                  </a:lnSpc>
                  <a:spcBef>
                    <a:spcPts val="0"/>
                  </a:spcBef>
                  <a:buNone/>
                </a:pPr>
                <a:r>
                  <a:rPr lang="en-AU" sz="1600" dirty="0"/>
                  <a:t>       </a:t>
                </a:r>
              </a:p>
              <a:p>
                <a:pPr marL="0" indent="0">
                  <a:lnSpc>
                    <a:spcPct val="100000"/>
                  </a:lnSpc>
                  <a:spcBef>
                    <a:spcPts val="0"/>
                  </a:spcBef>
                  <a:buNone/>
                </a:pPr>
                <a:r>
                  <a:rPr lang="en-AU" sz="1600" dirty="0"/>
                  <a:t>                                              </a:t>
                </a:r>
              </a:p>
              <a:p>
                <a:pPr marL="0" indent="0">
                  <a:lnSpc>
                    <a:spcPct val="100000"/>
                  </a:lnSpc>
                  <a:spcBef>
                    <a:spcPts val="0"/>
                  </a:spcBef>
                  <a:buNone/>
                </a:pPr>
                <a:endParaRPr lang="en-AU" sz="1600" dirty="0"/>
              </a:p>
              <a:p>
                <a:pPr marL="0" indent="0">
                  <a:lnSpc>
                    <a:spcPct val="100000"/>
                  </a:lnSpc>
                  <a:spcBef>
                    <a:spcPts val="0"/>
                  </a:spcBef>
                  <a:buNone/>
                </a:pPr>
                <a:r>
                  <a:rPr lang="en-AU" sz="1600" dirty="0"/>
                  <a:t>             A     B     C     D     E                                                                     </a:t>
                </a:r>
              </a:p>
              <a:p>
                <a:pPr marL="0" indent="0">
                  <a:lnSpc>
                    <a:spcPct val="100000"/>
                  </a:lnSpc>
                  <a:spcBef>
                    <a:spcPts val="0"/>
                  </a:spcBef>
                  <a:buNone/>
                </a:pPr>
                <a:r>
                  <a:rPr lang="en-AU" sz="1600" dirty="0"/>
                  <a:t>           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AU" sz="1600"/>
                        </m:ctrlPr>
                      </m:dPr>
                      <m:e>
                        <m:m>
                          <m:mPr>
                            <m:plcHide m:val="on"/>
                            <m:mcs>
                              <m:mc>
                                <m:mcPr>
                                  <m:count m:val="5"/>
                                  <m:mcJc m:val="center"/>
                                </m:mcPr>
                              </m:mc>
                            </m:mcs>
                            <m:ctrlPr>
                              <a:rPr lang="en-AU" sz="1600" i="1"/>
                            </m:ctrlPr>
                          </m:mPr>
                          <m:mr>
                            <m:e>
                              <m:r>
                                <a:rPr lang="en-AU" sz="1600" b="0" i="0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AU" sz="16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AU" sz="16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AU" sz="1600" b="0" i="0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AU" sz="1600" b="0" i="0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AU" sz="1600"/>
                                <m:t>2</m:t>
                              </m:r>
                            </m:e>
                            <m:e>
                              <m:r>
                                <a:rPr lang="en-AU" sz="1600" b="0" i="0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AU" sz="1600"/>
                                <m:t>1</m:t>
                              </m:r>
                            </m:e>
                            <m:e>
                              <m:r>
                                <a:rPr lang="en-AU" sz="1600" b="0" i="0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AU" sz="1600" b="0" i="0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AU" sz="1600" b="0" i="0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AU" sz="16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AU" sz="16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AU" sz="1600"/>
                                <m:t>1</m:t>
                              </m:r>
                            </m:e>
                            <m:e>
                              <m:r>
                                <a:rPr lang="en-AU" sz="1600" b="0" i="0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AU" sz="1600" b="0" i="0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AU" sz="16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AU" sz="1600" b="0" i="0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AU" sz="1600" b="0" i="0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AU" sz="1600" b="0" i="0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mr>
                          <m:mr>
                            <m:e>
                              <m:r>
                                <a:rPr lang="en-AU" sz="1600" b="0" i="0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AU" sz="1600" b="0" i="0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AU" sz="16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AU" sz="1600" b="0" i="0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AU" sz="1600" b="0" i="0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AU" sz="1600" b="1" dirty="0"/>
                  <a:t>                                           </a:t>
                </a:r>
              </a:p>
              <a:p>
                <a:pPr marL="0" indent="0">
                  <a:lnSpc>
                    <a:spcPct val="100000"/>
                  </a:lnSpc>
                  <a:spcBef>
                    <a:spcPts val="0"/>
                  </a:spcBef>
                  <a:buNone/>
                </a:pPr>
                <a:r>
                  <a:rPr lang="en-AU" sz="1600" b="1" dirty="0"/>
                  <a:t>  </a:t>
                </a:r>
                <a:r>
                  <a:rPr lang="en-AU" sz="1600" dirty="0"/>
                  <a:t>* note: symmetrical matrix</a:t>
                </a:r>
              </a:p>
              <a:p>
                <a:pPr>
                  <a:lnSpc>
                    <a:spcPct val="100000"/>
                  </a:lnSpc>
                  <a:spcBef>
                    <a:spcPts val="0"/>
                  </a:spcBef>
                </a:pPr>
                <a:endParaRPr lang="en-AU" sz="1600" dirty="0"/>
              </a:p>
              <a:p>
                <a:pPr marL="0" indent="72000">
                  <a:lnSpc>
                    <a:spcPct val="100000"/>
                  </a:lnSpc>
                  <a:spcBef>
                    <a:spcPts val="0"/>
                  </a:spcBef>
                  <a:buNone/>
                </a:pPr>
                <a:endParaRPr lang="en-AU" sz="1600" dirty="0">
                  <a:solidFill>
                    <a:schemeClr val="tx1"/>
                  </a:solidFill>
                </a:endParaRPr>
              </a:p>
              <a:p>
                <a:pPr indent="0">
                  <a:lnSpc>
                    <a:spcPct val="100000"/>
                  </a:lnSpc>
                  <a:spcBef>
                    <a:spcPts val="0"/>
                  </a:spcBef>
                  <a:buNone/>
                </a:pPr>
                <a:endParaRPr lang="en-AU" sz="1600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34D4CD20-3D82-F654-CEEF-2392262F206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0" y="0"/>
                <a:ext cx="4114800" cy="6857999"/>
              </a:xfrm>
              <a:blipFill>
                <a:blip r:embed="rId4"/>
                <a:stretch>
                  <a:fillRect l="-591" t="-177" r="-32644" b="-532"/>
                </a:stretch>
              </a:blipFill>
              <a:ln w="127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A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" name="Content Placeholder 2">
                <a:extLst>
                  <a:ext uri="{FF2B5EF4-FFF2-40B4-BE49-F238E27FC236}">
                    <a16:creationId xmlns:a16="http://schemas.microsoft.com/office/drawing/2014/main" id="{95B37304-7374-4069-10BE-1FFA78B2AE8E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114800" y="-10885"/>
                <a:ext cx="3918858" cy="6857999"/>
              </a:xfrm>
              <a:prstGeom prst="rect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vert="horz" lIns="91440" tIns="45720" rIns="91440" bIns="45720" rtlCol="0">
                <a:noAutofit/>
              </a:bodyPr>
              <a:lstStyle>
                <a:lvl1pPr marL="228600" indent="-228600" algn="l" defTabSz="914400" rtl="0" eaLnBrk="1" latinLnBrk="0" hangingPunct="1">
                  <a:lnSpc>
                    <a:spcPct val="10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10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10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10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10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spcBef>
                    <a:spcPts val="0"/>
                  </a:spcBef>
                  <a:buNone/>
                </a:pPr>
                <a:r>
                  <a:rPr lang="en-AU" sz="1600" dirty="0">
                    <a:solidFill>
                      <a:srgbClr val="C00000"/>
                    </a:solidFill>
                  </a:rPr>
                  <a:t>2. </a:t>
                </a:r>
                <a:r>
                  <a:rPr lang="en-AU" sz="1600" dirty="0"/>
                  <a:t>create the graph given the adjacency matrix</a:t>
                </a:r>
              </a:p>
              <a:p>
                <a:pPr marL="0" indent="0">
                  <a:spcBef>
                    <a:spcPts val="0"/>
                  </a:spcBef>
                  <a:buNone/>
                </a:pPr>
                <a:r>
                  <a:rPr lang="en-AU" sz="1600" dirty="0"/>
                  <a:t>         </a:t>
                </a:r>
                <a:r>
                  <a:rPr lang="en-AU" sz="1500" dirty="0"/>
                  <a:t>A     B     C     D     E     </a:t>
                </a:r>
                <a:r>
                  <a:rPr lang="en-AU" sz="1600" dirty="0"/>
                  <a:t>F                                                                        </a:t>
                </a:r>
              </a:p>
              <a:p>
                <a:pPr marL="0" indent="0">
                  <a:spcBef>
                    <a:spcPts val="0"/>
                  </a:spcBef>
                  <a:buNone/>
                </a:pPr>
                <a:r>
                  <a:rPr lang="en-AU" sz="1600" dirty="0"/>
                  <a:t>       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AU" sz="1600"/>
                        </m:ctrlPr>
                      </m:dPr>
                      <m:e>
                        <m:m>
                          <m:mPr>
                            <m:plcHide m:val="on"/>
                            <m:mcs>
                              <m:mc>
                                <m:mcPr>
                                  <m:count m:val="6"/>
                                  <m:mcJc m:val="center"/>
                                </m:mcPr>
                              </m:mc>
                            </m:mcs>
                            <m:ctrlPr>
                              <a:rPr lang="en-AU" sz="1600" i="1"/>
                            </m:ctrlPr>
                          </m:mPr>
                          <m:mr>
                            <m:e>
                              <m:r>
                                <a:rPr lang="en-AU" sz="1600" b="0" i="0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AU" sz="1600" b="0" i="0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AU" sz="16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AU" sz="1600"/>
                                <m:t>0</m:t>
                              </m:r>
                            </m:e>
                            <m:e>
                              <m:r>
                                <a:rPr lang="en-AU" sz="16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AU" sz="1600" b="0" i="0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</m:mr>
                          <m:mr>
                            <m:e>
                              <m:r>
                                <a:rPr lang="en-AU" sz="1600" b="0" i="0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AU" sz="1600"/>
                                <m:t>0</m:t>
                              </m:r>
                            </m:e>
                            <m:e>
                              <m:r>
                                <a:rPr lang="en-AU" sz="1600"/>
                                <m:t>1</m:t>
                              </m:r>
                            </m:e>
                            <m:e>
                              <m:r>
                                <a:rPr lang="en-AU" sz="16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AU" sz="1600"/>
                                <m:t>0</m:t>
                              </m:r>
                            </m:e>
                            <m:e>
                              <m:r>
                                <a:rPr lang="en-AU" sz="1600" b="0" i="0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AU" sz="1600" b="0" i="0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AU" sz="1600"/>
                                <m:t>1</m:t>
                              </m:r>
                            </m:e>
                            <m:e>
                              <m:r>
                                <a:rPr lang="en-AU" sz="1600" b="0" i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AU" sz="1600"/>
                                <m:t>1</m:t>
                              </m:r>
                            </m:e>
                            <m:e>
                              <m:r>
                                <a:rPr lang="en-AU" sz="1600" b="0" i="0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AU" sz="1600"/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AU" sz="1600"/>
                                <m:t>0</m:t>
                              </m:r>
                            </m:e>
                            <m:e>
                              <m:r>
                                <a:rPr lang="en-AU" sz="1600" b="0" i="0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AU" sz="1600"/>
                                <m:t>1</m:t>
                              </m:r>
                            </m:e>
                            <m:e>
                              <m:r>
                                <a:rPr lang="en-AU" sz="1600"/>
                                <m:t>0</m:t>
                              </m:r>
                            </m:e>
                            <m:e>
                              <m:r>
                                <a:rPr lang="en-AU" sz="1600"/>
                                <m:t>1</m:t>
                              </m:r>
                            </m:e>
                            <m:e>
                              <m:r>
                                <a:rPr lang="en-AU" sz="1600"/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AU" sz="16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AU" sz="1600"/>
                                <m:t>0</m:t>
                              </m:r>
                            </m:e>
                            <m:e>
                              <m:r>
                                <a:rPr lang="en-AU" sz="1600" b="0" i="0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AU" sz="1600"/>
                                <m:t>1</m:t>
                              </m:r>
                            </m:e>
                            <m:e>
                              <m:r>
                                <a:rPr lang="en-AU" sz="1600"/>
                                <m:t>0</m:t>
                              </m:r>
                            </m:e>
                            <m:e>
                              <m:r>
                                <a:rPr lang="en-AU" sz="1600"/>
                                <m:t>1</m:t>
                              </m:r>
                            </m:e>
                          </m:mr>
                          <m:mr>
                            <m:e>
                              <m:r>
                                <a:rPr lang="en-AU" sz="1600" b="0" i="0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AU" sz="1600" b="0" i="0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AU" sz="1600"/>
                                <m:t>0</m:t>
                              </m:r>
                            </m:e>
                            <m:e>
                              <m:r>
                                <a:rPr lang="en-AU" sz="1600"/>
                                <m:t>0</m:t>
                              </m:r>
                            </m:e>
                            <m:e>
                              <m:r>
                                <a:rPr lang="en-AU" sz="1600"/>
                                <m:t>1</m:t>
                              </m:r>
                            </m:e>
                            <m:e>
                              <m:r>
                                <a:rPr lang="en-AU" sz="1600"/>
                                <m:t>0</m:t>
                              </m:r>
                            </m:e>
                          </m:mr>
                        </m:m>
                      </m:e>
                    </m:d>
                  </m:oMath>
                </a14:m>
                <a:endParaRPr lang="en-AU" sz="1600" dirty="0"/>
              </a:p>
              <a:p>
                <a:pPr marL="0" indent="0">
                  <a:lnSpc>
                    <a:spcPct val="150000"/>
                  </a:lnSpc>
                  <a:spcBef>
                    <a:spcPts val="0"/>
                  </a:spcBef>
                  <a:buNone/>
                </a:pPr>
                <a:endParaRPr lang="en-AU" sz="1600" dirty="0"/>
              </a:p>
            </p:txBody>
          </p:sp>
        </mc:Choice>
        <mc:Fallback>
          <p:sp>
            <p:nvSpPr>
              <p:cNvPr id="4" name="Content Placeholder 2">
                <a:extLst>
                  <a:ext uri="{FF2B5EF4-FFF2-40B4-BE49-F238E27FC236}">
                    <a16:creationId xmlns:a16="http://schemas.microsoft.com/office/drawing/2014/main" id="{95B37304-7374-4069-10BE-1FFA78B2AE8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14800" y="-10885"/>
                <a:ext cx="3918858" cy="6857999"/>
              </a:xfrm>
              <a:prstGeom prst="rect">
                <a:avLst/>
              </a:prstGeom>
              <a:blipFill>
                <a:blip r:embed="rId5"/>
                <a:stretch>
                  <a:fillRect l="-620" t="-177" r="-43411"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A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Content Placeholder 2">
                <a:extLst>
                  <a:ext uri="{FF2B5EF4-FFF2-40B4-BE49-F238E27FC236}">
                    <a16:creationId xmlns:a16="http://schemas.microsoft.com/office/drawing/2014/main" id="{42051D3C-7A48-8351-0B57-9A61ED2FD331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033658" y="0"/>
                <a:ext cx="4158344" cy="6847114"/>
              </a:xfrm>
              <a:prstGeom prst="rect">
                <a:avLst/>
              </a:prstGeom>
              <a:ln w="12700">
                <a:solidFill>
                  <a:schemeClr val="tx1"/>
                </a:solidFill>
              </a:ln>
            </p:spPr>
            <p:txBody>
              <a:bodyPr vert="horz" lIns="91440" tIns="45720" rIns="91440" bIns="45720" rtlCol="0">
                <a:noAutofit/>
              </a:bodyPr>
              <a:lstStyle>
                <a:lvl1pPr marL="228600" indent="-228600" algn="l" defTabSz="914400" rtl="0" eaLnBrk="1" latinLnBrk="0" hangingPunct="1">
                  <a:lnSpc>
                    <a:spcPct val="10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10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10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10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10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spcBef>
                    <a:spcPts val="0"/>
                  </a:spcBef>
                  <a:buNone/>
                </a:pPr>
                <a:r>
                  <a:rPr lang="en-AU" sz="1600" b="1" dirty="0">
                    <a:solidFill>
                      <a:srgbClr val="C00000"/>
                    </a:solidFill>
                  </a:rPr>
                  <a:t>representing directed graphs:</a:t>
                </a:r>
                <a:endParaRPr lang="en-AU" sz="1600" dirty="0">
                  <a:solidFill>
                    <a:srgbClr val="C00000"/>
                  </a:solidFill>
                </a:endParaRPr>
              </a:p>
              <a:p>
                <a:pPr lvl="0">
                  <a:spcBef>
                    <a:spcPts val="0"/>
                  </a:spcBef>
                </a:pPr>
                <a:r>
                  <a:rPr lang="en-AU" sz="1600" dirty="0"/>
                  <a:t>network containing arrows on each edge </a:t>
                </a:r>
              </a:p>
              <a:p>
                <a:pPr lvl="0">
                  <a:spcBef>
                    <a:spcPts val="0"/>
                  </a:spcBef>
                </a:pPr>
                <a:r>
                  <a:rPr lang="en-AU" sz="1600" dirty="0"/>
                  <a:t>one way direction </a:t>
                </a:r>
                <a:br>
                  <a:rPr lang="en-AU" sz="1600" dirty="0"/>
                </a:br>
                <a:endParaRPr lang="en-AU" sz="1600" dirty="0">
                  <a:solidFill>
                    <a:srgbClr val="C00000"/>
                  </a:solidFill>
                </a:endParaRPr>
              </a:p>
              <a:p>
                <a:pPr marL="0" indent="0">
                  <a:spcBef>
                    <a:spcPts val="0"/>
                  </a:spcBef>
                  <a:buNone/>
                </a:pPr>
                <a:r>
                  <a:rPr lang="en-AU" sz="1600" b="1" dirty="0">
                    <a:solidFill>
                      <a:srgbClr val="C00000"/>
                    </a:solidFill>
                  </a:rPr>
                  <a:t>example: </a:t>
                </a:r>
                <a:r>
                  <a:rPr lang="en-AU" sz="1600" b="1" dirty="0"/>
                  <a:t>construct an adjacency matrix</a:t>
                </a:r>
                <a:endParaRPr lang="en-AU" sz="1600" dirty="0"/>
              </a:p>
              <a:p>
                <a:pPr>
                  <a:spcBef>
                    <a:spcPts val="0"/>
                  </a:spcBef>
                </a:pPr>
                <a:endParaRPr lang="en-AU" sz="1600" b="1" dirty="0"/>
              </a:p>
              <a:p>
                <a:pPr>
                  <a:spcBef>
                    <a:spcPts val="0"/>
                  </a:spcBef>
                </a:pPr>
                <a:endParaRPr lang="en-AU" sz="1600" b="1" dirty="0"/>
              </a:p>
              <a:p>
                <a:pPr>
                  <a:spcBef>
                    <a:spcPts val="0"/>
                  </a:spcBef>
                </a:pPr>
                <a:endParaRPr lang="en-AU" sz="1600" b="1" dirty="0"/>
              </a:p>
              <a:p>
                <a:pPr>
                  <a:spcBef>
                    <a:spcPts val="0"/>
                  </a:spcBef>
                </a:pPr>
                <a:endParaRPr lang="en-AU" sz="1600" b="1" dirty="0"/>
              </a:p>
              <a:p>
                <a:pPr marL="0" indent="0">
                  <a:spcBef>
                    <a:spcPts val="0"/>
                  </a:spcBef>
                  <a:buNone/>
                </a:pPr>
                <a:endParaRPr lang="en-AU" sz="1600" b="1" dirty="0"/>
              </a:p>
              <a:p>
                <a:pPr marL="0" indent="0">
                  <a:spcBef>
                    <a:spcPts val="0"/>
                  </a:spcBef>
                  <a:buNone/>
                </a:pPr>
                <a:endParaRPr lang="en-AU" sz="1600" dirty="0"/>
              </a:p>
              <a:p>
                <a:pPr marL="0" indent="0">
                  <a:spcBef>
                    <a:spcPts val="0"/>
                  </a:spcBef>
                  <a:buNone/>
                </a:pPr>
                <a:r>
                  <a:rPr lang="en-AU" sz="1600" dirty="0"/>
                  <a:t>         from</a:t>
                </a:r>
              </a:p>
              <a:p>
                <a:pPr marL="0" indent="0">
                  <a:spcBef>
                    <a:spcPts val="0"/>
                  </a:spcBef>
                  <a:buNone/>
                </a:pPr>
                <a:r>
                  <a:rPr lang="en-AU" sz="1600" dirty="0"/>
                  <a:t>  A     B     C     D </a:t>
                </a:r>
              </a:p>
              <a:p>
                <a:pPr marL="0" indent="0">
                  <a:spcBef>
                    <a:spcPts val="0"/>
                  </a:spcBef>
                  <a:buNone/>
                </a:pPr>
                <a:r>
                  <a:rPr lang="en-AU" sz="1600" dirty="0"/>
                  <a:t>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ar-AE" sz="16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plcHide m:val="on"/>
                            <m:mcs>
                              <m:mc>
                                <m:mcPr>
                                  <m:count m:val="4"/>
                                  <m:mcJc m:val="center"/>
                                </m:mcPr>
                              </m:mc>
                            </m:mcs>
                            <m:ctrlPr>
                              <a:rPr lang="ar-AE" sz="16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a:rPr lang="en-AU" sz="160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AU" sz="160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AU" sz="160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AU" sz="160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AU" sz="1600" b="0" i="0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AU" sz="160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AU" sz="1600" b="0" i="0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AU" sz="1600" b="0" i="0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mr>
                          <m:mr>
                            <m:e>
                              <m:r>
                                <a:rPr lang="en-AU" sz="1600" b="0" i="0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AU" sz="160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AU" sz="1600" b="0" i="0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AU" sz="1600" b="0" i="0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mr>
                          <m:mr>
                            <m:e>
                              <m:r>
                                <a:rPr lang="en-AU" sz="16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AU" sz="160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AU" sz="1600" b="0" i="0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AU" sz="1600" b="0" i="0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</m:m>
                      </m:e>
                    </m:d>
                  </m:oMath>
                </a14:m>
                <a:endParaRPr lang="en-AU" sz="1600" dirty="0"/>
              </a:p>
              <a:p>
                <a:pPr marL="0" lvl="0" indent="0">
                  <a:spcBef>
                    <a:spcPts val="0"/>
                  </a:spcBef>
                  <a:buNone/>
                </a:pPr>
                <a:r>
                  <a:rPr lang="en-AU" sz="1600" b="1" dirty="0"/>
                  <a:t>* note: no symmetrical matrix</a:t>
                </a:r>
                <a:r>
                  <a:rPr lang="en-AU" sz="1600" dirty="0"/>
                  <a:t> </a:t>
                </a:r>
              </a:p>
              <a:p>
                <a:pPr marL="0" lvl="0" indent="0">
                  <a:spcBef>
                    <a:spcPts val="0"/>
                  </a:spcBef>
                  <a:buNone/>
                </a:pPr>
                <a:r>
                  <a:rPr lang="en-AU" sz="1600" b="1" dirty="0"/>
                  <a:t>also note: some questions may be labelled with 'from' and 'to' differently</a:t>
                </a:r>
                <a:r>
                  <a:rPr lang="en-AU" sz="1600" dirty="0"/>
                  <a:t> </a:t>
                </a:r>
              </a:p>
              <a:p>
                <a:pPr marL="0" indent="0">
                  <a:spcBef>
                    <a:spcPts val="0"/>
                  </a:spcBef>
                  <a:buNone/>
                </a:pPr>
                <a:r>
                  <a:rPr lang="en-AU" sz="1600" dirty="0"/>
                  <a:t>       to</a:t>
                </a:r>
              </a:p>
              <a:p>
                <a:pPr marL="0" indent="0">
                  <a:spcBef>
                    <a:spcPts val="0"/>
                  </a:spcBef>
                  <a:buNone/>
                </a:pPr>
                <a:r>
                  <a:rPr lang="en-AU" sz="1600" dirty="0"/>
                  <a:t>   A     B</a:t>
                </a:r>
              </a:p>
              <a:p>
                <a:pPr marL="0" indent="0">
                  <a:spcBef>
                    <a:spcPts val="0"/>
                  </a:spcBef>
                  <a:buNone/>
                </a:pPr>
                <a:r>
                  <a:rPr lang="en-AU" sz="1600" dirty="0"/>
                  <a:t> 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AU" sz="16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plcHide m:val="on"/>
                            <m:mcs>
                              <m:mc>
                                <m:mcPr>
                                  <m:count m:val="2"/>
                                  <m:mcJc m:val="center"/>
                                </m:mcPr>
                              </m:mc>
                            </m:mcs>
                            <m:ctrlPr>
                              <a:rPr lang="en-AU" sz="160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a:rPr lang="en-AU" sz="1600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AU" sz="1600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AU" sz="1600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AU" sz="1600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mr>
                        </m:m>
                      </m:e>
                    </m:d>
                  </m:oMath>
                </a14:m>
                <a:endParaRPr lang="en-AU" sz="1600" dirty="0"/>
              </a:p>
              <a:p>
                <a:pPr marL="0" indent="0">
                  <a:spcBef>
                    <a:spcPts val="0"/>
                  </a:spcBef>
                  <a:buNone/>
                </a:pPr>
                <a:r>
                  <a:rPr lang="en-AU" sz="1600" dirty="0"/>
                  <a:t> </a:t>
                </a:r>
              </a:p>
              <a:p>
                <a:pPr marL="0" indent="0">
                  <a:spcBef>
                    <a:spcPts val="0"/>
                  </a:spcBef>
                  <a:buNone/>
                </a:pPr>
                <a:endParaRPr lang="en-AU" sz="1600" dirty="0"/>
              </a:p>
              <a:p>
                <a:pPr marL="0" indent="0">
                  <a:spcBef>
                    <a:spcPts val="0"/>
                  </a:spcBef>
                  <a:buNone/>
                </a:pPr>
                <a:r>
                  <a:rPr lang="en-AU" sz="1600" dirty="0"/>
                  <a:t> </a:t>
                </a:r>
              </a:p>
              <a:p>
                <a:pPr marL="0" indent="0">
                  <a:spcBef>
                    <a:spcPts val="0"/>
                  </a:spcBef>
                  <a:buNone/>
                </a:pPr>
                <a:endParaRPr lang="en-AU" sz="1600" dirty="0"/>
              </a:p>
            </p:txBody>
          </p:sp>
        </mc:Choice>
        <mc:Fallback>
          <p:sp>
            <p:nvSpPr>
              <p:cNvPr id="5" name="Content Placeholder 2">
                <a:extLst>
                  <a:ext uri="{FF2B5EF4-FFF2-40B4-BE49-F238E27FC236}">
                    <a16:creationId xmlns:a16="http://schemas.microsoft.com/office/drawing/2014/main" id="{42051D3C-7A48-8351-0B57-9A61ED2FD33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33658" y="0"/>
                <a:ext cx="4158344" cy="6847114"/>
              </a:xfrm>
              <a:prstGeom prst="rect">
                <a:avLst/>
              </a:prstGeom>
              <a:blipFill>
                <a:blip r:embed="rId6"/>
                <a:stretch>
                  <a:fillRect l="-731" t="-178"/>
                </a:stretch>
              </a:blipFill>
              <a:ln w="127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A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extBox 10">
            <a:extLst>
              <a:ext uri="{FF2B5EF4-FFF2-40B4-BE49-F238E27FC236}">
                <a16:creationId xmlns:a16="http://schemas.microsoft.com/office/drawing/2014/main" id="{60DEA4D8-B48C-A99E-FD39-03678DA3E042}"/>
              </a:ext>
            </a:extLst>
          </p:cNvPr>
          <p:cNvSpPr txBox="1"/>
          <p:nvPr/>
        </p:nvSpPr>
        <p:spPr>
          <a:xfrm flipH="1">
            <a:off x="426636" y="5305666"/>
            <a:ext cx="17415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600" dirty="0"/>
              <a:t>A</a:t>
            </a:r>
          </a:p>
          <a:p>
            <a:r>
              <a:rPr lang="en-AU" sz="1600" dirty="0"/>
              <a:t>B</a:t>
            </a:r>
          </a:p>
          <a:p>
            <a:r>
              <a:rPr lang="en-AU" sz="1600" dirty="0"/>
              <a:t>C</a:t>
            </a:r>
          </a:p>
          <a:p>
            <a:r>
              <a:rPr lang="en-AU" sz="1600" dirty="0"/>
              <a:t>D</a:t>
            </a:r>
          </a:p>
          <a:p>
            <a:r>
              <a:rPr lang="en-AU" sz="1600" dirty="0"/>
              <a:t>E</a:t>
            </a: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B23E1A4A-0F78-631B-BAF1-FEF78D0B806C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13715" y="3646027"/>
            <a:ext cx="1691483" cy="1362806"/>
          </a:xfrm>
          <a:prstGeom prst="rect">
            <a:avLst/>
          </a:prstGeom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3F45EF18-D579-4078-E6D7-0F1370EF1492}"/>
              </a:ext>
            </a:extLst>
          </p:cNvPr>
          <p:cNvSpPr txBox="1"/>
          <p:nvPr/>
        </p:nvSpPr>
        <p:spPr>
          <a:xfrm>
            <a:off x="149113" y="4865829"/>
            <a:ext cx="301088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400" dirty="0"/>
              <a:t>5 vertices ∴ 5 × 5 matrix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66F38D14-37BD-0EEA-1231-7B1D28011F7A}"/>
              </a:ext>
            </a:extLst>
          </p:cNvPr>
          <p:cNvSpPr txBox="1"/>
          <p:nvPr/>
        </p:nvSpPr>
        <p:spPr>
          <a:xfrm flipH="1">
            <a:off x="4324778" y="709788"/>
            <a:ext cx="17415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500" dirty="0"/>
              <a:t>A</a:t>
            </a:r>
          </a:p>
          <a:p>
            <a:r>
              <a:rPr lang="en-AU" sz="1500" dirty="0"/>
              <a:t>B</a:t>
            </a:r>
          </a:p>
          <a:p>
            <a:r>
              <a:rPr lang="en-AU" sz="1500" dirty="0"/>
              <a:t>C</a:t>
            </a:r>
          </a:p>
          <a:p>
            <a:r>
              <a:rPr lang="en-AU" sz="1500" dirty="0"/>
              <a:t>D</a:t>
            </a:r>
          </a:p>
          <a:p>
            <a:r>
              <a:rPr lang="en-AU" sz="1500" dirty="0"/>
              <a:t>E</a:t>
            </a:r>
          </a:p>
          <a:p>
            <a:r>
              <a:rPr lang="en-AU" sz="1500" dirty="0"/>
              <a:t>F</a:t>
            </a:r>
          </a:p>
        </p:txBody>
      </p:sp>
      <p:pic>
        <p:nvPicPr>
          <p:cNvPr id="24" name="Picture 23">
            <a:extLst>
              <a:ext uri="{FF2B5EF4-FFF2-40B4-BE49-F238E27FC236}">
                <a16:creationId xmlns:a16="http://schemas.microsoft.com/office/drawing/2014/main" id="{EE21425F-4E65-D8A8-7ECC-6A721CC9F2C9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253244" y="2361010"/>
            <a:ext cx="3542316" cy="3246575"/>
          </a:xfrm>
          <a:prstGeom prst="rect">
            <a:avLst/>
          </a:prstGeom>
        </p:spPr>
      </p:pic>
      <p:sp>
        <p:nvSpPr>
          <p:cNvPr id="27" name="TextBox 26">
            <a:extLst>
              <a:ext uri="{FF2B5EF4-FFF2-40B4-BE49-F238E27FC236}">
                <a16:creationId xmlns:a16="http://schemas.microsoft.com/office/drawing/2014/main" id="{FF259115-E559-BC9E-34D4-ADC0634D595F}"/>
              </a:ext>
            </a:extLst>
          </p:cNvPr>
          <p:cNvSpPr txBox="1"/>
          <p:nvPr/>
        </p:nvSpPr>
        <p:spPr>
          <a:xfrm flipH="1">
            <a:off x="9381530" y="3133511"/>
            <a:ext cx="17415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600" dirty="0"/>
              <a:t>A</a:t>
            </a:r>
          </a:p>
          <a:p>
            <a:r>
              <a:rPr lang="en-AU" sz="1600" dirty="0"/>
              <a:t>B</a:t>
            </a:r>
          </a:p>
          <a:p>
            <a:r>
              <a:rPr lang="en-AU" sz="1600" dirty="0"/>
              <a:t>C</a:t>
            </a:r>
          </a:p>
          <a:p>
            <a:r>
              <a:rPr lang="en-AU" sz="1600" dirty="0"/>
              <a:t>D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43B55E9B-AFDA-E4F3-47FB-BF24E8AECF37}"/>
              </a:ext>
            </a:extLst>
          </p:cNvPr>
          <p:cNvSpPr txBox="1"/>
          <p:nvPr/>
        </p:nvSpPr>
        <p:spPr>
          <a:xfrm>
            <a:off x="9616546" y="3502843"/>
            <a:ext cx="56529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600" dirty="0"/>
              <a:t>to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59B1F63F-7C2F-0EFF-BD02-22FA2052B17A}"/>
              </a:ext>
            </a:extLst>
          </p:cNvPr>
          <p:cNvSpPr txBox="1"/>
          <p:nvPr/>
        </p:nvSpPr>
        <p:spPr>
          <a:xfrm>
            <a:off x="8771541" y="5257927"/>
            <a:ext cx="187509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600" dirty="0"/>
              <a:t>A</a:t>
            </a:r>
          </a:p>
          <a:p>
            <a:r>
              <a:rPr lang="en-AU" sz="1600" dirty="0"/>
              <a:t>B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D226306B-323D-416F-3684-A4E9A1C2D13F}"/>
              </a:ext>
            </a:extLst>
          </p:cNvPr>
          <p:cNvSpPr txBox="1"/>
          <p:nvPr/>
        </p:nvSpPr>
        <p:spPr>
          <a:xfrm>
            <a:off x="8988459" y="5334872"/>
            <a:ext cx="79555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600" dirty="0"/>
              <a:t>from</a:t>
            </a:r>
          </a:p>
        </p:txBody>
      </p:sp>
      <p:pic>
        <p:nvPicPr>
          <p:cNvPr id="32" name="Picture 31">
            <a:extLst>
              <a:ext uri="{FF2B5EF4-FFF2-40B4-BE49-F238E27FC236}">
                <a16:creationId xmlns:a16="http://schemas.microsoft.com/office/drawing/2014/main" id="{6806DD07-DE62-4FCF-2E3B-8BFF7BD3985A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8530345" y="1287626"/>
            <a:ext cx="1875095" cy="13611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2821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9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0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5" dur="500" fill="hold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6" dur="500" fill="hold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9" dur="500" fill="hold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0" dur="500" fill="hold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3" dur="500" fill="hold"/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4" dur="500" fill="hold"/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5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1" dur="500" fill="hold"/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2" dur="500" fill="hold"/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5" dur="500" fill="hold"/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6" dur="500" fill="hold"/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9" dur="500" fill="hold"/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0" dur="500" fill="hold"/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3" dur="500" fill="hold"/>
                                        <p:tgtEl>
                                          <p:spTgt spid="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4" dur="500" fill="hold"/>
                                        <p:tgtEl>
                                          <p:spTgt spid="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7" dur="500" fill="hold"/>
                                        <p:tgtEl>
                                          <p:spTgt spid="5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8" dur="500" fill="hold"/>
                                        <p:tgtEl>
                                          <p:spTgt spid="5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1" dur="500" fill="hold"/>
                                        <p:tgtEl>
                                          <p:spTgt spid="5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2" dur="500" fill="hold"/>
                                        <p:tgtEl>
                                          <p:spTgt spid="5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7" dur="500" fill="hold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8" dur="500" fill="hold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1" dur="500" fill="hold"/>
                                        <p:tgtEl>
                                          <p:spTgt spid="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2" dur="500" fill="hold"/>
                                        <p:tgtEl>
                                          <p:spTgt spid="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22" grpId="0"/>
      <p:bldP spid="27" grpId="0"/>
      <p:bldP spid="28" grpId="0"/>
      <p:bldP spid="3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A2A19D-480F-B341-92B8-51C5FD3C80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256033"/>
            <a:ext cx="10168128" cy="1179576"/>
          </a:xfrm>
        </p:spPr>
        <p:txBody>
          <a:bodyPr/>
          <a:lstStyle/>
          <a:p>
            <a:r>
              <a:rPr lang="en-US" dirty="0"/>
              <a:t>Adjacency matrices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88187C-C5F6-C341-A8C1-12B3B8B1E5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8304" y="1435609"/>
            <a:ext cx="10168128" cy="3694176"/>
          </a:xfrm>
        </p:spPr>
        <p:txBody>
          <a:bodyPr/>
          <a:lstStyle/>
          <a:p>
            <a:r>
              <a:rPr lang="en-US" dirty="0"/>
              <a:t>An </a:t>
            </a:r>
            <a:r>
              <a:rPr lang="en-US" dirty="0">
                <a:solidFill>
                  <a:srgbClr val="FF0000"/>
                </a:solidFill>
              </a:rPr>
              <a:t>adjacency matrix </a:t>
            </a:r>
            <a:r>
              <a:rPr lang="en-US" dirty="0"/>
              <a:t>is a square matrix that uses a zero or an integer to record the number of edges connecting each pair of vertices in the graph.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E440C16-D42D-EF44-AEAF-D332CD0506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7050" y="3282697"/>
            <a:ext cx="4838700" cy="316230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0CC370C9-E158-7B4E-B56C-E9E4E36F4C6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99632" y="3122900"/>
            <a:ext cx="4838700" cy="3186461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7970271A-7356-EF46-8AD2-C6502A9A1C5E}"/>
              </a:ext>
            </a:extLst>
          </p:cNvPr>
          <p:cNvSpPr txBox="1"/>
          <p:nvPr/>
        </p:nvSpPr>
        <p:spPr>
          <a:xfrm>
            <a:off x="8113487" y="3875314"/>
            <a:ext cx="5515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</a:rPr>
              <a:t>1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C889B24B-58A7-384D-9572-85AD1C896A31}"/>
              </a:ext>
            </a:extLst>
          </p:cNvPr>
          <p:cNvCxnSpPr/>
          <p:nvPr/>
        </p:nvCxnSpPr>
        <p:spPr>
          <a:xfrm>
            <a:off x="1480457" y="3875314"/>
            <a:ext cx="3483429" cy="0"/>
          </a:xfrm>
          <a:prstGeom prst="line">
            <a:avLst/>
          </a:prstGeom>
          <a:ln w="92075">
            <a:solidFill>
              <a:srgbClr val="FF0000"/>
            </a:soli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CA3F8306-7F22-B14E-AD4D-E8D58CCCAC25}"/>
              </a:ext>
            </a:extLst>
          </p:cNvPr>
          <p:cNvSpPr txBox="1"/>
          <p:nvPr/>
        </p:nvSpPr>
        <p:spPr>
          <a:xfrm>
            <a:off x="10370334" y="3875314"/>
            <a:ext cx="4171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rgbClr val="00B050"/>
                </a:solidFill>
              </a:rPr>
              <a:t>2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18BB2D6B-53D4-9A4D-B39D-790C7C025F32}"/>
                  </a:ext>
                </a:extLst>
              </p:cNvPr>
              <p:cNvSpPr txBox="1"/>
              <p:nvPr/>
            </p:nvSpPr>
            <p:spPr>
              <a:xfrm>
                <a:off x="226630" y="4398534"/>
                <a:ext cx="643574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b="1" i="1" dirty="0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AU" sz="2800" b="1" i="1" dirty="0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𝒆</m:t>
                          </m:r>
                        </m:e>
                        <m:sub>
                          <m:r>
                            <a:rPr lang="en-AU" sz="2800" b="1" i="1" dirty="0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</m:oMath>
                  </m:oMathPara>
                </a14:m>
                <a:endParaRPr lang="en-US" sz="2800" b="1" dirty="0">
                  <a:solidFill>
                    <a:srgbClr val="00B050"/>
                  </a:solidFill>
                </a:endParaRPr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18BB2D6B-53D4-9A4D-B39D-790C7C025F3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6630" y="4398534"/>
                <a:ext cx="643574" cy="523220"/>
              </a:xfrm>
              <a:prstGeom prst="rect">
                <a:avLst/>
              </a:prstGeom>
              <a:blipFill>
                <a:blip r:embed="rId4"/>
                <a:stretch>
                  <a:fillRect b="-232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E4BED415-6784-A244-A4FD-EB7A99486380}"/>
                  </a:ext>
                </a:extLst>
              </p:cNvPr>
              <p:cNvSpPr txBox="1"/>
              <p:nvPr/>
            </p:nvSpPr>
            <p:spPr>
              <a:xfrm>
                <a:off x="1480457" y="4716130"/>
                <a:ext cx="643574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b="1" i="1" dirty="0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AU" sz="2800" b="1" i="1" dirty="0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𝒆</m:t>
                          </m:r>
                        </m:e>
                        <m:sub>
                          <m:r>
                            <a:rPr lang="en-AU" sz="2800" b="1" i="1" dirty="0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</m:oMath>
                  </m:oMathPara>
                </a14:m>
                <a:endParaRPr lang="en-US" sz="2800" b="1" dirty="0">
                  <a:solidFill>
                    <a:srgbClr val="00B050"/>
                  </a:solidFill>
                </a:endParaRPr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E4BED415-6784-A244-A4FD-EB7A9948638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80457" y="4716130"/>
                <a:ext cx="643574" cy="523220"/>
              </a:xfrm>
              <a:prstGeom prst="rect">
                <a:avLst/>
              </a:prstGeom>
              <a:blipFill>
                <a:blip r:embed="rId5"/>
                <a:stretch>
                  <a:fillRect b="-232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p14="http://schemas.microsoft.com/office/powerpoint/2010/main" xmlns:aink="http://schemas.microsoft.com/office/drawing/2016/ink">
        <mc:Choice Requires="p14 aink">
          <p:contentPart p14:bwMode="auto" r:id="rId6">
            <p14:nvContentPartPr>
              <p14:cNvPr id="13" name="Ink 12">
                <a:extLst>
                  <a:ext uri="{FF2B5EF4-FFF2-40B4-BE49-F238E27FC236}">
                    <a16:creationId xmlns:a16="http://schemas.microsoft.com/office/drawing/2014/main" id="{4C862D96-2A08-124F-85B6-30784797264B}"/>
                  </a:ext>
                </a:extLst>
              </p14:cNvPr>
              <p14:cNvContentPartPr/>
              <p14:nvPr/>
            </p14:nvContentPartPr>
            <p14:xfrm>
              <a:off x="745091" y="3941851"/>
              <a:ext cx="608760" cy="1698480"/>
            </p14:xfrm>
          </p:contentPart>
        </mc:Choice>
        <mc:Fallback xmlns="">
          <p:pic>
            <p:nvPicPr>
              <p:cNvPr id="13" name="Ink 12">
                <a:extLst>
                  <a:ext uri="{FF2B5EF4-FFF2-40B4-BE49-F238E27FC236}">
                    <a16:creationId xmlns:a16="http://schemas.microsoft.com/office/drawing/2014/main" id="{4C862D96-2A08-124F-85B6-30784797264B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727091" y="3924211"/>
                <a:ext cx="644400" cy="17341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 xmlns:aink="http://schemas.microsoft.com/office/drawing/2016/ink">
        <mc:Choice Requires="p14 aink">
          <p:contentPart p14:bwMode="auto" r:id="rId8">
            <p14:nvContentPartPr>
              <p14:cNvPr id="14" name="Ink 13">
                <a:extLst>
                  <a:ext uri="{FF2B5EF4-FFF2-40B4-BE49-F238E27FC236}">
                    <a16:creationId xmlns:a16="http://schemas.microsoft.com/office/drawing/2014/main" id="{97F50CE3-42A4-DE4A-B017-E2ECB33D0D7B}"/>
                  </a:ext>
                </a:extLst>
              </p14:cNvPr>
              <p14:cNvContentPartPr/>
              <p14:nvPr/>
            </p14:nvContentPartPr>
            <p14:xfrm>
              <a:off x="1003931" y="3945811"/>
              <a:ext cx="627840" cy="1742400"/>
            </p14:xfrm>
          </p:contentPart>
        </mc:Choice>
        <mc:Fallback xmlns="">
          <p:pic>
            <p:nvPicPr>
              <p:cNvPr id="14" name="Ink 13">
                <a:extLst>
                  <a:ext uri="{FF2B5EF4-FFF2-40B4-BE49-F238E27FC236}">
                    <a16:creationId xmlns:a16="http://schemas.microsoft.com/office/drawing/2014/main" id="{97F50CE3-42A4-DE4A-B017-E2ECB33D0D7B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985931" y="3927811"/>
                <a:ext cx="663480" cy="1778040"/>
              </a:xfrm>
              <a:prstGeom prst="rect">
                <a:avLst/>
              </a:prstGeom>
            </p:spPr>
          </p:pic>
        </mc:Fallback>
      </mc:AlternateContent>
      <p:grpSp>
        <p:nvGrpSpPr>
          <p:cNvPr id="17" name="Group 16">
            <a:extLst>
              <a:ext uri="{FF2B5EF4-FFF2-40B4-BE49-F238E27FC236}">
                <a16:creationId xmlns:a16="http://schemas.microsoft.com/office/drawing/2014/main" id="{B8E5C364-68A9-F242-9084-25E5AC1AA468}"/>
              </a:ext>
            </a:extLst>
          </p:cNvPr>
          <p:cNvGrpSpPr/>
          <p:nvPr/>
        </p:nvGrpSpPr>
        <p:grpSpPr>
          <a:xfrm>
            <a:off x="1586771" y="4608571"/>
            <a:ext cx="54360" cy="48960"/>
            <a:chOff x="1586771" y="4608571"/>
            <a:chExt cx="54360" cy="48960"/>
          </a:xfrm>
        </p:grpSpPr>
        <mc:AlternateContent xmlns:mc="http://schemas.openxmlformats.org/markup-compatibility/2006" xmlns:p14="http://schemas.microsoft.com/office/powerpoint/2010/main" xmlns:aink="http://schemas.microsoft.com/office/drawing/2016/ink">
          <mc:Choice Requires="p14 aink">
            <p:contentPart p14:bwMode="auto" r:id="rId10">
              <p14:nvContentPartPr>
                <p14:cNvPr id="15" name="Ink 14">
                  <a:extLst>
                    <a:ext uri="{FF2B5EF4-FFF2-40B4-BE49-F238E27FC236}">
                      <a16:creationId xmlns:a16="http://schemas.microsoft.com/office/drawing/2014/main" id="{2432CB6A-070B-6241-9ED9-79B8E4118368}"/>
                    </a:ext>
                  </a:extLst>
                </p14:cNvPr>
                <p14:cNvContentPartPr/>
                <p14:nvPr/>
              </p14:nvContentPartPr>
              <p14:xfrm>
                <a:off x="1640771" y="4657171"/>
                <a:ext cx="360" cy="360"/>
              </p14:xfrm>
            </p:contentPart>
          </mc:Choice>
          <mc:Fallback xmlns="">
            <p:pic>
              <p:nvPicPr>
                <p:cNvPr id="15" name="Ink 14">
                  <a:extLst>
                    <a:ext uri="{FF2B5EF4-FFF2-40B4-BE49-F238E27FC236}">
                      <a16:creationId xmlns:a16="http://schemas.microsoft.com/office/drawing/2014/main" id="{2432CB6A-070B-6241-9ED9-79B8E4118368}"/>
                    </a:ext>
                  </a:extLst>
                </p:cNvPr>
                <p:cNvPicPr/>
                <p:nvPr/>
              </p:nvPicPr>
              <p:blipFill>
                <a:blip r:embed="rId11"/>
                <a:stretch>
                  <a:fillRect/>
                </a:stretch>
              </p:blipFill>
              <p:spPr>
                <a:xfrm>
                  <a:off x="1623131" y="4639171"/>
                  <a:ext cx="36000" cy="3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 xmlns:aink="http://schemas.microsoft.com/office/drawing/2016/ink">
          <mc:Choice Requires="p14 aink">
            <p:contentPart p14:bwMode="auto" r:id="rId12">
              <p14:nvContentPartPr>
                <p14:cNvPr id="16" name="Ink 15">
                  <a:extLst>
                    <a:ext uri="{FF2B5EF4-FFF2-40B4-BE49-F238E27FC236}">
                      <a16:creationId xmlns:a16="http://schemas.microsoft.com/office/drawing/2014/main" id="{C71940DE-B582-1B4B-887C-33FC4D5FBE9A}"/>
                    </a:ext>
                  </a:extLst>
                </p14:cNvPr>
                <p14:cNvContentPartPr/>
                <p14:nvPr/>
              </p14:nvContentPartPr>
              <p14:xfrm>
                <a:off x="1586771" y="4608571"/>
                <a:ext cx="360" cy="360"/>
              </p14:xfrm>
            </p:contentPart>
          </mc:Choice>
          <mc:Fallback xmlns="">
            <p:pic>
              <p:nvPicPr>
                <p:cNvPr id="16" name="Ink 15">
                  <a:extLst>
                    <a:ext uri="{FF2B5EF4-FFF2-40B4-BE49-F238E27FC236}">
                      <a16:creationId xmlns:a16="http://schemas.microsoft.com/office/drawing/2014/main" id="{C71940DE-B582-1B4B-887C-33FC4D5FBE9A}"/>
                    </a:ext>
                  </a:extLst>
                </p:cNvPr>
                <p:cNvPicPr/>
                <p:nvPr/>
              </p:nvPicPr>
              <p:blipFill>
                <a:blip r:embed="rId13"/>
                <a:stretch>
                  <a:fillRect/>
                </a:stretch>
              </p:blipFill>
              <p:spPr>
                <a:xfrm>
                  <a:off x="1568771" y="4590571"/>
                  <a:ext cx="36000" cy="36000"/>
                </a:xfrm>
                <a:prstGeom prst="rect">
                  <a:avLst/>
                </a:prstGeom>
              </p:spPr>
            </p:pic>
          </mc:Fallback>
        </mc:AlternateContent>
      </p:grpSp>
      <p:sp>
        <p:nvSpPr>
          <p:cNvPr id="18" name="TextBox 17">
            <a:extLst>
              <a:ext uri="{FF2B5EF4-FFF2-40B4-BE49-F238E27FC236}">
                <a16:creationId xmlns:a16="http://schemas.microsoft.com/office/drawing/2014/main" id="{26D7ECBD-1F33-5B4A-9CD1-2473DE170150}"/>
              </a:ext>
            </a:extLst>
          </p:cNvPr>
          <p:cNvSpPr txBox="1"/>
          <p:nvPr/>
        </p:nvSpPr>
        <p:spPr>
          <a:xfrm>
            <a:off x="1586771" y="471613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0E435CFF-DA6E-5A4E-A02F-82C329BEDE9A}"/>
              </a:ext>
            </a:extLst>
          </p:cNvPr>
          <p:cNvSpPr txBox="1"/>
          <p:nvPr/>
        </p:nvSpPr>
        <p:spPr>
          <a:xfrm>
            <a:off x="9194801" y="5064913"/>
            <a:ext cx="5515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FFC000"/>
                </a:solidFill>
              </a:rPr>
              <a:t>1</a:t>
            </a:r>
          </a:p>
        </p:txBody>
      </p:sp>
      <p:sp>
        <p:nvSpPr>
          <p:cNvPr id="20" name="Doughnut 19">
            <a:extLst>
              <a:ext uri="{FF2B5EF4-FFF2-40B4-BE49-F238E27FC236}">
                <a16:creationId xmlns:a16="http://schemas.microsoft.com/office/drawing/2014/main" id="{45C47F74-FAB5-FB49-A6CB-D1E58AACEDBA}"/>
              </a:ext>
            </a:extLst>
          </p:cNvPr>
          <p:cNvSpPr/>
          <p:nvPr/>
        </p:nvSpPr>
        <p:spPr>
          <a:xfrm>
            <a:off x="4165601" y="5644669"/>
            <a:ext cx="740229" cy="756786"/>
          </a:xfrm>
          <a:prstGeom prst="donut">
            <a:avLst>
              <a:gd name="adj" fmla="val 3303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0A7DCA12-1756-994F-8D4A-23F4D7C4249F}"/>
              </a:ext>
            </a:extLst>
          </p:cNvPr>
          <p:cNvSpPr txBox="1"/>
          <p:nvPr/>
        </p:nvSpPr>
        <p:spPr>
          <a:xfrm>
            <a:off x="6985064" y="3862659"/>
            <a:ext cx="5515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7030A0"/>
                </a:solidFill>
              </a:rPr>
              <a:t>0</a:t>
            </a:r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C84301CC-9059-9345-B1F0-139EB6485E64}"/>
              </a:ext>
            </a:extLst>
          </p:cNvPr>
          <p:cNvSpPr/>
          <p:nvPr/>
        </p:nvSpPr>
        <p:spPr>
          <a:xfrm>
            <a:off x="1272896" y="3833631"/>
            <a:ext cx="206900" cy="13239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22523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9" grpId="0"/>
      <p:bldP spid="10" grpId="0"/>
      <p:bldP spid="11" grpId="0"/>
      <p:bldP spid="19" grpId="0"/>
      <p:bldP spid="20" grpId="0" animBg="1"/>
      <p:bldP spid="21" grpId="0"/>
      <p:bldP spid="2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B33960-76C7-4909-97B6-0ECDFD3610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Drawing a graph from an adjacency matrix</a:t>
            </a:r>
            <a:endParaRPr lang="en-AU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1B4B7FC-5903-40D3-87F2-337BC90AF15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8166" y="1892292"/>
            <a:ext cx="3296110" cy="2105319"/>
          </a:xfrm>
          <a:prstGeom prst="rect">
            <a:avLst/>
          </a:prstGeom>
        </p:spPr>
      </p:pic>
      <p:sp>
        <p:nvSpPr>
          <p:cNvPr id="6" name="Flowchart: Connector 5">
            <a:extLst>
              <a:ext uri="{FF2B5EF4-FFF2-40B4-BE49-F238E27FC236}">
                <a16:creationId xmlns:a16="http://schemas.microsoft.com/office/drawing/2014/main" id="{E59DB746-A2CC-4F56-BA3D-5E5EAC637718}"/>
              </a:ext>
            </a:extLst>
          </p:cNvPr>
          <p:cNvSpPr/>
          <p:nvPr/>
        </p:nvSpPr>
        <p:spPr>
          <a:xfrm>
            <a:off x="6050281" y="3297482"/>
            <a:ext cx="45719" cy="45719"/>
          </a:xfrm>
          <a:prstGeom prst="flowChartConnector">
            <a:avLst/>
          </a:prstGeom>
          <a:ln w="508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7" name="Flowchart: Connector 6">
            <a:extLst>
              <a:ext uri="{FF2B5EF4-FFF2-40B4-BE49-F238E27FC236}">
                <a16:creationId xmlns:a16="http://schemas.microsoft.com/office/drawing/2014/main" id="{130C5F3A-046D-47C8-A13A-4D14102B56B1}"/>
              </a:ext>
            </a:extLst>
          </p:cNvPr>
          <p:cNvSpPr/>
          <p:nvPr/>
        </p:nvSpPr>
        <p:spPr>
          <a:xfrm>
            <a:off x="10619368" y="5836991"/>
            <a:ext cx="45719" cy="45719"/>
          </a:xfrm>
          <a:prstGeom prst="flowChartConnector">
            <a:avLst/>
          </a:prstGeom>
          <a:ln w="508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8" name="Flowchart: Connector 7">
            <a:extLst>
              <a:ext uri="{FF2B5EF4-FFF2-40B4-BE49-F238E27FC236}">
                <a16:creationId xmlns:a16="http://schemas.microsoft.com/office/drawing/2014/main" id="{6B712A18-7F8E-4BD4-A442-587B43C5EB72}"/>
              </a:ext>
            </a:extLst>
          </p:cNvPr>
          <p:cNvSpPr/>
          <p:nvPr/>
        </p:nvSpPr>
        <p:spPr>
          <a:xfrm>
            <a:off x="7658911" y="5448459"/>
            <a:ext cx="45719" cy="45719"/>
          </a:xfrm>
          <a:prstGeom prst="flowChartConnector">
            <a:avLst/>
          </a:prstGeom>
          <a:ln w="508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9" name="Flowchart: Connector 8">
            <a:extLst>
              <a:ext uri="{FF2B5EF4-FFF2-40B4-BE49-F238E27FC236}">
                <a16:creationId xmlns:a16="http://schemas.microsoft.com/office/drawing/2014/main" id="{79CF1622-03FA-437C-A556-B94D8C6A46AF}"/>
              </a:ext>
            </a:extLst>
          </p:cNvPr>
          <p:cNvSpPr/>
          <p:nvPr/>
        </p:nvSpPr>
        <p:spPr>
          <a:xfrm>
            <a:off x="9562289" y="4666357"/>
            <a:ext cx="45719" cy="45719"/>
          </a:xfrm>
          <a:prstGeom prst="flowChartConnector">
            <a:avLst/>
          </a:prstGeom>
          <a:ln w="508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0" name="Flowchart: Connector 9">
            <a:extLst>
              <a:ext uri="{FF2B5EF4-FFF2-40B4-BE49-F238E27FC236}">
                <a16:creationId xmlns:a16="http://schemas.microsoft.com/office/drawing/2014/main" id="{57213DA2-AFD1-418D-94E3-FC50D4D86D67}"/>
              </a:ext>
            </a:extLst>
          </p:cNvPr>
          <p:cNvSpPr/>
          <p:nvPr/>
        </p:nvSpPr>
        <p:spPr>
          <a:xfrm>
            <a:off x="5570706" y="5110587"/>
            <a:ext cx="45719" cy="45719"/>
          </a:xfrm>
          <a:prstGeom prst="flowChartConnector">
            <a:avLst/>
          </a:prstGeom>
          <a:ln w="508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530782A-2380-4F33-8547-BEB64D5FF309}"/>
              </a:ext>
            </a:extLst>
          </p:cNvPr>
          <p:cNvSpPr txBox="1"/>
          <p:nvPr/>
        </p:nvSpPr>
        <p:spPr>
          <a:xfrm>
            <a:off x="5836596" y="2743201"/>
            <a:ext cx="4406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A</a:t>
            </a:r>
            <a:endParaRPr lang="en-AU" sz="2400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349953F-6412-46F6-9DC4-1FA2AE3A26EA}"/>
              </a:ext>
            </a:extLst>
          </p:cNvPr>
          <p:cNvSpPr txBox="1"/>
          <p:nvPr/>
        </p:nvSpPr>
        <p:spPr>
          <a:xfrm>
            <a:off x="10839902" y="5672920"/>
            <a:ext cx="4406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B</a:t>
            </a:r>
            <a:endParaRPr lang="en-AU" sz="2400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8DF82D8-6124-457A-8778-D3686D1DEADB}"/>
              </a:ext>
            </a:extLst>
          </p:cNvPr>
          <p:cNvSpPr txBox="1"/>
          <p:nvPr/>
        </p:nvSpPr>
        <p:spPr>
          <a:xfrm>
            <a:off x="9831582" y="4684653"/>
            <a:ext cx="4406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C</a:t>
            </a:r>
            <a:endParaRPr lang="en-AU" sz="24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A97293A-D374-492B-96EA-044644D54272}"/>
              </a:ext>
            </a:extLst>
          </p:cNvPr>
          <p:cNvSpPr txBox="1"/>
          <p:nvPr/>
        </p:nvSpPr>
        <p:spPr>
          <a:xfrm>
            <a:off x="7114160" y="5692055"/>
            <a:ext cx="4406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D</a:t>
            </a:r>
            <a:endParaRPr lang="en-AU" sz="240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E7E8F66-01BF-4A0B-9C86-199EBEAD9308}"/>
              </a:ext>
            </a:extLst>
          </p:cNvPr>
          <p:cNvSpPr txBox="1"/>
          <p:nvPr/>
        </p:nvSpPr>
        <p:spPr>
          <a:xfrm>
            <a:off x="5130042" y="5471318"/>
            <a:ext cx="4406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E</a:t>
            </a:r>
            <a:endParaRPr lang="en-AU" sz="2400" dirty="0"/>
          </a:p>
        </p:txBody>
      </p:sp>
      <p:sp>
        <p:nvSpPr>
          <p:cNvPr id="17" name="Flowchart: Connector 16">
            <a:extLst>
              <a:ext uri="{FF2B5EF4-FFF2-40B4-BE49-F238E27FC236}">
                <a16:creationId xmlns:a16="http://schemas.microsoft.com/office/drawing/2014/main" id="{91D3BED8-0667-49A2-92B9-A36F27013CD9}"/>
              </a:ext>
            </a:extLst>
          </p:cNvPr>
          <p:cNvSpPr/>
          <p:nvPr/>
        </p:nvSpPr>
        <p:spPr>
          <a:xfrm>
            <a:off x="3132306" y="3204866"/>
            <a:ext cx="327176" cy="413823"/>
          </a:xfrm>
          <a:prstGeom prst="flowChartConnector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8" name="Flowchart: Connector 17">
            <a:extLst>
              <a:ext uri="{FF2B5EF4-FFF2-40B4-BE49-F238E27FC236}">
                <a16:creationId xmlns:a16="http://schemas.microsoft.com/office/drawing/2014/main" id="{0F21DC54-BC65-4C98-9A13-009DF76803E3}"/>
              </a:ext>
            </a:extLst>
          </p:cNvPr>
          <p:cNvSpPr/>
          <p:nvPr/>
        </p:nvSpPr>
        <p:spPr>
          <a:xfrm>
            <a:off x="7008612" y="5475649"/>
            <a:ext cx="893000" cy="814122"/>
          </a:xfrm>
          <a:prstGeom prst="flowChartConnector">
            <a:avLst/>
          </a:prstGeom>
          <a:noFill/>
          <a:ln w="444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9" name="Flowchart: Connector 18">
            <a:extLst>
              <a:ext uri="{FF2B5EF4-FFF2-40B4-BE49-F238E27FC236}">
                <a16:creationId xmlns:a16="http://schemas.microsoft.com/office/drawing/2014/main" id="{C35451F4-316D-4E04-BD77-4ADD628F6A63}"/>
              </a:ext>
            </a:extLst>
          </p:cNvPr>
          <p:cNvSpPr/>
          <p:nvPr/>
        </p:nvSpPr>
        <p:spPr>
          <a:xfrm>
            <a:off x="2525950" y="2540140"/>
            <a:ext cx="327176" cy="413823"/>
          </a:xfrm>
          <a:prstGeom prst="flowChartConnector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0" name="Flowchart: Connector 19">
            <a:extLst>
              <a:ext uri="{FF2B5EF4-FFF2-40B4-BE49-F238E27FC236}">
                <a16:creationId xmlns:a16="http://schemas.microsoft.com/office/drawing/2014/main" id="{E31CDE68-4B02-40CD-8141-059F3FB73BC5}"/>
              </a:ext>
            </a:extLst>
          </p:cNvPr>
          <p:cNvSpPr/>
          <p:nvPr/>
        </p:nvSpPr>
        <p:spPr>
          <a:xfrm>
            <a:off x="1903382" y="2870886"/>
            <a:ext cx="327176" cy="413823"/>
          </a:xfrm>
          <a:prstGeom prst="flowChartConnector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B05F77DD-5F8C-4828-870F-E68A3A12CE32}"/>
              </a:ext>
            </a:extLst>
          </p:cNvPr>
          <p:cNvCxnSpPr>
            <a:cxnSpLocks/>
          </p:cNvCxnSpPr>
          <p:nvPr/>
        </p:nvCxnSpPr>
        <p:spPr>
          <a:xfrm flipH="1" flipV="1">
            <a:off x="9608008" y="4669762"/>
            <a:ext cx="997869" cy="1123136"/>
          </a:xfrm>
          <a:prstGeom prst="line">
            <a:avLst/>
          </a:prstGeom>
          <a:ln w="444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CCA06ECD-4554-42B9-9C3D-052CEA6585D0}"/>
              </a:ext>
            </a:extLst>
          </p:cNvPr>
          <p:cNvSpPr/>
          <p:nvPr/>
        </p:nvSpPr>
        <p:spPr>
          <a:xfrm rot="17519310" flipV="1">
            <a:off x="9651747" y="4334978"/>
            <a:ext cx="1177882" cy="1391004"/>
          </a:xfrm>
          <a:custGeom>
            <a:avLst/>
            <a:gdLst>
              <a:gd name="connsiteX0" fmla="*/ 0 w 1696449"/>
              <a:gd name="connsiteY0" fmla="*/ 0 h 1906854"/>
              <a:gd name="connsiteX1" fmla="*/ 1673158 w 1696449"/>
              <a:gd name="connsiteY1" fmla="*/ 408562 h 1906854"/>
              <a:gd name="connsiteX2" fmla="*/ 972766 w 1696449"/>
              <a:gd name="connsiteY2" fmla="*/ 1809345 h 1906854"/>
              <a:gd name="connsiteX3" fmla="*/ 894945 w 1696449"/>
              <a:gd name="connsiteY3" fmla="*/ 1789890 h 1906854"/>
              <a:gd name="connsiteX4" fmla="*/ 894945 w 1696449"/>
              <a:gd name="connsiteY4" fmla="*/ 1789890 h 1906854"/>
              <a:gd name="connsiteX5" fmla="*/ 894945 w 1696449"/>
              <a:gd name="connsiteY5" fmla="*/ 1789890 h 19068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696449" h="1906854">
                <a:moveTo>
                  <a:pt x="0" y="0"/>
                </a:moveTo>
                <a:cubicBezTo>
                  <a:pt x="755515" y="53502"/>
                  <a:pt x="1511030" y="107004"/>
                  <a:pt x="1673158" y="408562"/>
                </a:cubicBezTo>
                <a:cubicBezTo>
                  <a:pt x="1835286" y="710120"/>
                  <a:pt x="1102468" y="1579124"/>
                  <a:pt x="972766" y="1809345"/>
                </a:cubicBezTo>
                <a:cubicBezTo>
                  <a:pt x="843064" y="2039566"/>
                  <a:pt x="894945" y="1789890"/>
                  <a:pt x="894945" y="1789890"/>
                </a:cubicBezTo>
                <a:lnTo>
                  <a:pt x="894945" y="1789890"/>
                </a:lnTo>
                <a:lnTo>
                  <a:pt x="894945" y="1789890"/>
                </a:lnTo>
              </a:path>
            </a:pathLst>
          </a:custGeom>
          <a:noFill/>
          <a:ln w="444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6" name="Flowchart: Connector 25">
            <a:extLst>
              <a:ext uri="{FF2B5EF4-FFF2-40B4-BE49-F238E27FC236}">
                <a16:creationId xmlns:a16="http://schemas.microsoft.com/office/drawing/2014/main" id="{EFA98A68-0174-44A5-8E77-41A58040C001}"/>
              </a:ext>
            </a:extLst>
          </p:cNvPr>
          <p:cNvSpPr/>
          <p:nvPr/>
        </p:nvSpPr>
        <p:spPr>
          <a:xfrm>
            <a:off x="2522710" y="2186705"/>
            <a:ext cx="327176" cy="413823"/>
          </a:xfrm>
          <a:prstGeom prst="flowChartConnector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7" name="Flowchart: Connector 26">
            <a:extLst>
              <a:ext uri="{FF2B5EF4-FFF2-40B4-BE49-F238E27FC236}">
                <a16:creationId xmlns:a16="http://schemas.microsoft.com/office/drawing/2014/main" id="{787A28BE-AFE7-44B3-905A-62A22B65F79D}"/>
              </a:ext>
            </a:extLst>
          </p:cNvPr>
          <p:cNvSpPr/>
          <p:nvPr/>
        </p:nvSpPr>
        <p:spPr>
          <a:xfrm>
            <a:off x="1297024" y="2848180"/>
            <a:ext cx="327176" cy="413823"/>
          </a:xfrm>
          <a:prstGeom prst="flowChartConnector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19889803-82B7-48F9-8039-6228BAB80FF0}"/>
              </a:ext>
            </a:extLst>
          </p:cNvPr>
          <p:cNvCxnSpPr>
            <a:cxnSpLocks/>
            <a:stCxn id="6" idx="4"/>
            <a:endCxn id="25" idx="3"/>
          </p:cNvCxnSpPr>
          <p:nvPr/>
        </p:nvCxnSpPr>
        <p:spPr>
          <a:xfrm>
            <a:off x="6073141" y="3343201"/>
            <a:ext cx="3613898" cy="1428736"/>
          </a:xfrm>
          <a:prstGeom prst="line">
            <a:avLst/>
          </a:prstGeom>
          <a:ln w="444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Freeform: Shape 32">
            <a:extLst>
              <a:ext uri="{FF2B5EF4-FFF2-40B4-BE49-F238E27FC236}">
                <a16:creationId xmlns:a16="http://schemas.microsoft.com/office/drawing/2014/main" id="{06246EC9-E5E2-477D-A7F1-C16A1223A14C}"/>
              </a:ext>
            </a:extLst>
          </p:cNvPr>
          <p:cNvSpPr/>
          <p:nvPr/>
        </p:nvSpPr>
        <p:spPr>
          <a:xfrm>
            <a:off x="6070060" y="1633351"/>
            <a:ext cx="5279660" cy="3074836"/>
          </a:xfrm>
          <a:custGeom>
            <a:avLst/>
            <a:gdLst>
              <a:gd name="connsiteX0" fmla="*/ 0 w 5279660"/>
              <a:gd name="connsiteY0" fmla="*/ 1674053 h 3074836"/>
              <a:gd name="connsiteX1" fmla="*/ 4241259 w 5279660"/>
              <a:gd name="connsiteY1" fmla="*/ 896 h 3074836"/>
              <a:gd name="connsiteX2" fmla="*/ 5252936 w 5279660"/>
              <a:gd name="connsiteY2" fmla="*/ 1868606 h 3074836"/>
              <a:gd name="connsiteX3" fmla="*/ 3540868 w 5279660"/>
              <a:gd name="connsiteY3" fmla="*/ 3055381 h 3074836"/>
              <a:gd name="connsiteX4" fmla="*/ 3540868 w 5279660"/>
              <a:gd name="connsiteY4" fmla="*/ 3055381 h 3074836"/>
              <a:gd name="connsiteX5" fmla="*/ 3540868 w 5279660"/>
              <a:gd name="connsiteY5" fmla="*/ 3074836 h 30748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279660" h="3074836">
                <a:moveTo>
                  <a:pt x="0" y="1674053"/>
                </a:moveTo>
                <a:cubicBezTo>
                  <a:pt x="1682885" y="821262"/>
                  <a:pt x="3365770" y="-31529"/>
                  <a:pt x="4241259" y="896"/>
                </a:cubicBezTo>
                <a:cubicBezTo>
                  <a:pt x="5116748" y="33321"/>
                  <a:pt x="5369668" y="1359525"/>
                  <a:pt x="5252936" y="1868606"/>
                </a:cubicBezTo>
                <a:cubicBezTo>
                  <a:pt x="5136204" y="2377687"/>
                  <a:pt x="3540868" y="3055381"/>
                  <a:pt x="3540868" y="3055381"/>
                </a:cubicBezTo>
                <a:lnTo>
                  <a:pt x="3540868" y="3055381"/>
                </a:lnTo>
                <a:lnTo>
                  <a:pt x="3540868" y="3074836"/>
                </a:lnTo>
              </a:path>
            </a:pathLst>
          </a:custGeom>
          <a:noFill/>
          <a:ln w="444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4" name="Flowchart: Connector 33">
            <a:extLst>
              <a:ext uri="{FF2B5EF4-FFF2-40B4-BE49-F238E27FC236}">
                <a16:creationId xmlns:a16="http://schemas.microsoft.com/office/drawing/2014/main" id="{63B54129-2632-4276-8EC9-AFB4755566D0}"/>
              </a:ext>
            </a:extLst>
          </p:cNvPr>
          <p:cNvSpPr/>
          <p:nvPr/>
        </p:nvSpPr>
        <p:spPr>
          <a:xfrm>
            <a:off x="3693266" y="2170492"/>
            <a:ext cx="327176" cy="413823"/>
          </a:xfrm>
          <a:prstGeom prst="flowChartConnector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5" name="Flowchart: Connector 34">
            <a:extLst>
              <a:ext uri="{FF2B5EF4-FFF2-40B4-BE49-F238E27FC236}">
                <a16:creationId xmlns:a16="http://schemas.microsoft.com/office/drawing/2014/main" id="{7112603B-ED9F-489F-9F59-6E8C2AFF45EC}"/>
              </a:ext>
            </a:extLst>
          </p:cNvPr>
          <p:cNvSpPr/>
          <p:nvPr/>
        </p:nvSpPr>
        <p:spPr>
          <a:xfrm>
            <a:off x="1280805" y="3512906"/>
            <a:ext cx="327176" cy="413823"/>
          </a:xfrm>
          <a:prstGeom prst="flowChartConnector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46D99CAA-F14D-4549-9FFD-DFAF197AF6EA}"/>
              </a:ext>
            </a:extLst>
          </p:cNvPr>
          <p:cNvCxnSpPr>
            <a:cxnSpLocks/>
            <a:stCxn id="10" idx="1"/>
            <a:endCxn id="33" idx="0"/>
          </p:cNvCxnSpPr>
          <p:nvPr/>
        </p:nvCxnSpPr>
        <p:spPr>
          <a:xfrm flipV="1">
            <a:off x="5577401" y="3307404"/>
            <a:ext cx="492659" cy="1809878"/>
          </a:xfrm>
          <a:prstGeom prst="line">
            <a:avLst/>
          </a:prstGeom>
          <a:ln w="444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Flowchart: Connector 81">
            <a:extLst>
              <a:ext uri="{FF2B5EF4-FFF2-40B4-BE49-F238E27FC236}">
                <a16:creationId xmlns:a16="http://schemas.microsoft.com/office/drawing/2014/main" id="{0B8D2013-3F30-4A60-A2C5-D3A277182E42}"/>
              </a:ext>
            </a:extLst>
          </p:cNvPr>
          <p:cNvSpPr/>
          <p:nvPr/>
        </p:nvSpPr>
        <p:spPr>
          <a:xfrm>
            <a:off x="3129066" y="2520684"/>
            <a:ext cx="327176" cy="413823"/>
          </a:xfrm>
          <a:prstGeom prst="flowChartConnector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83" name="Flowchart: Connector 82">
            <a:extLst>
              <a:ext uri="{FF2B5EF4-FFF2-40B4-BE49-F238E27FC236}">
                <a16:creationId xmlns:a16="http://schemas.microsoft.com/office/drawing/2014/main" id="{F748B2A8-7F42-4241-9448-D1211A3C4245}"/>
              </a:ext>
            </a:extLst>
          </p:cNvPr>
          <p:cNvSpPr/>
          <p:nvPr/>
        </p:nvSpPr>
        <p:spPr>
          <a:xfrm>
            <a:off x="1903381" y="3182171"/>
            <a:ext cx="327176" cy="413823"/>
          </a:xfrm>
          <a:prstGeom prst="flowChartConnector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cxnSp>
        <p:nvCxnSpPr>
          <p:cNvPr id="84" name="Straight Connector 83">
            <a:extLst>
              <a:ext uri="{FF2B5EF4-FFF2-40B4-BE49-F238E27FC236}">
                <a16:creationId xmlns:a16="http://schemas.microsoft.com/office/drawing/2014/main" id="{63933CCD-3A28-4028-9AEF-428EC21CA35A}"/>
              </a:ext>
            </a:extLst>
          </p:cNvPr>
          <p:cNvCxnSpPr>
            <a:cxnSpLocks/>
            <a:stCxn id="8" idx="0"/>
            <a:endCxn id="7" idx="4"/>
          </p:cNvCxnSpPr>
          <p:nvPr/>
        </p:nvCxnSpPr>
        <p:spPr>
          <a:xfrm>
            <a:off x="7681771" y="5448459"/>
            <a:ext cx="2960457" cy="434251"/>
          </a:xfrm>
          <a:prstGeom prst="line">
            <a:avLst/>
          </a:prstGeom>
          <a:ln w="444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8" name="Flowchart: Connector 87">
            <a:extLst>
              <a:ext uri="{FF2B5EF4-FFF2-40B4-BE49-F238E27FC236}">
                <a16:creationId xmlns:a16="http://schemas.microsoft.com/office/drawing/2014/main" id="{66D0A3F4-CE99-4897-A4A0-2FA5666CB350}"/>
              </a:ext>
            </a:extLst>
          </p:cNvPr>
          <p:cNvSpPr/>
          <p:nvPr/>
        </p:nvSpPr>
        <p:spPr>
          <a:xfrm>
            <a:off x="2522705" y="3217841"/>
            <a:ext cx="327176" cy="413823"/>
          </a:xfrm>
          <a:prstGeom prst="flowChartConnector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89" name="Flowchart: Connector 88">
            <a:extLst>
              <a:ext uri="{FF2B5EF4-FFF2-40B4-BE49-F238E27FC236}">
                <a16:creationId xmlns:a16="http://schemas.microsoft.com/office/drawing/2014/main" id="{77B448C3-AF05-483A-BE9C-B2EDF268BCAD}"/>
              </a:ext>
            </a:extLst>
          </p:cNvPr>
          <p:cNvSpPr/>
          <p:nvPr/>
        </p:nvSpPr>
        <p:spPr>
          <a:xfrm>
            <a:off x="3125821" y="2887099"/>
            <a:ext cx="327176" cy="413823"/>
          </a:xfrm>
          <a:prstGeom prst="flowChartConnector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cxnSp>
        <p:nvCxnSpPr>
          <p:cNvPr id="90" name="Straight Connector 89">
            <a:extLst>
              <a:ext uri="{FF2B5EF4-FFF2-40B4-BE49-F238E27FC236}">
                <a16:creationId xmlns:a16="http://schemas.microsoft.com/office/drawing/2014/main" id="{B19058BB-FF24-4A78-A36A-80F88F2DF969}"/>
              </a:ext>
            </a:extLst>
          </p:cNvPr>
          <p:cNvCxnSpPr>
            <a:cxnSpLocks/>
            <a:stCxn id="8" idx="0"/>
            <a:endCxn id="25" idx="2"/>
          </p:cNvCxnSpPr>
          <p:nvPr/>
        </p:nvCxnSpPr>
        <p:spPr>
          <a:xfrm flipV="1">
            <a:off x="7681771" y="4716520"/>
            <a:ext cx="2012339" cy="731939"/>
          </a:xfrm>
          <a:prstGeom prst="line">
            <a:avLst/>
          </a:prstGeom>
          <a:ln w="444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4" name="Picture 93">
            <a:extLst>
              <a:ext uri="{FF2B5EF4-FFF2-40B4-BE49-F238E27FC236}">
                <a16:creationId xmlns:a16="http://schemas.microsoft.com/office/drawing/2014/main" id="{626E9FB1-23CB-4244-9EE4-11CEC32C65D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0067" y="4591402"/>
            <a:ext cx="3029373" cy="15623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37459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8" grpId="0" animBg="1"/>
      <p:bldP spid="19" grpId="0" animBg="1"/>
      <p:bldP spid="20" grpId="0" animBg="1"/>
      <p:bldP spid="25" grpId="0" animBg="1"/>
      <p:bldP spid="26" grpId="0" animBg="1"/>
      <p:bldP spid="27" grpId="0" animBg="1"/>
      <p:bldP spid="33" grpId="0" animBg="1"/>
      <p:bldP spid="34" grpId="0" animBg="1"/>
      <p:bldP spid="35" grpId="0" animBg="1"/>
      <p:bldP spid="82" grpId="0" animBg="1"/>
      <p:bldP spid="83" grpId="0" animBg="1"/>
      <p:bldP spid="88" grpId="0" animBg="1"/>
      <p:bldP spid="8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72D24E-507D-4400-B38D-BC437635CA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Adjacency matrices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78D0A7-CE15-4B1A-86A6-644EC85695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The adjacency matrix A of a graph is an </a:t>
            </a:r>
            <a:r>
              <a:rPr lang="en-US" dirty="0" err="1"/>
              <a:t>n×n</a:t>
            </a:r>
            <a:r>
              <a:rPr lang="en-US" dirty="0"/>
              <a:t> matrix in which, for example, the entry in row C and column F is the number of edges joining vertices C and F.</a:t>
            </a:r>
          </a:p>
          <a:p>
            <a:endParaRPr lang="en-US" dirty="0"/>
          </a:p>
          <a:p>
            <a:r>
              <a:rPr lang="en-US" dirty="0"/>
              <a:t>A loop is a single edge connecting a vertex to itself.</a:t>
            </a:r>
          </a:p>
          <a:p>
            <a:endParaRPr lang="en-US" dirty="0"/>
          </a:p>
          <a:p>
            <a:r>
              <a:rPr lang="en-US" dirty="0"/>
              <a:t>Loops are counted as one edge.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5900696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CCC846CB-61B0-D777-5E43-90E94802560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3513" y="436081"/>
            <a:ext cx="10397177" cy="62580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88465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3">
            <a:extLst>
              <a:ext uri="{FF2B5EF4-FFF2-40B4-BE49-F238E27FC236}">
                <a16:creationId xmlns:a16="http://schemas.microsoft.com/office/drawing/2014/main" id="{2055705F-6470-DB4D-BE37-E9F6441872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6228" y="1037967"/>
            <a:ext cx="4319258" cy="470913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lvl="2" defTabSz="457200">
              <a:spcBef>
                <a:spcPct val="0"/>
              </a:spcBef>
              <a:spcAft>
                <a:spcPts val="600"/>
              </a:spcAft>
              <a:defRPr/>
            </a:pPr>
            <a:r>
              <a:rPr lang="en-US" sz="2800" b="0" i="1" kern="1200" cap="all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rPr>
              <a:t>exercises &amp; Summary Book</a:t>
            </a:r>
          </a:p>
        </p:txBody>
      </p:sp>
      <p:graphicFrame>
        <p:nvGraphicFramePr>
          <p:cNvPr id="6" name="Content Placeholder 2">
            <a:extLst>
              <a:ext uri="{FF2B5EF4-FFF2-40B4-BE49-F238E27FC236}">
                <a16:creationId xmlns:a16="http://schemas.microsoft.com/office/drawing/2014/main" id="{F2C4DA58-F559-144D-9EC8-248EF35C1C1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99723197"/>
              </p:ext>
            </p:extLst>
          </p:nvPr>
        </p:nvGraphicFramePr>
        <p:xfrm>
          <a:off x="4598438" y="1207783"/>
          <a:ext cx="7012370" cy="470913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744636884"/>
      </p:ext>
    </p:extLst>
  </p:cSld>
  <p:clrMapOvr>
    <a:masterClrMapping/>
  </p:clrMapOvr>
  <p:transition spd="slow">
    <p:wipe/>
  </p:transition>
</p:sld>
</file>

<file path=ppt/theme/theme1.xml><?xml version="1.0" encoding="utf-8"?>
<a:theme xmlns:a="http://schemas.openxmlformats.org/drawingml/2006/main" name="AccentBoxVTI">
  <a:themeElements>
    <a:clrScheme name="AnalogousFromLightSeedRightStep">
      <a:dk1>
        <a:srgbClr val="000000"/>
      </a:dk1>
      <a:lt1>
        <a:srgbClr val="FFFFFF"/>
      </a:lt1>
      <a:dk2>
        <a:srgbClr val="3C3822"/>
      </a:dk2>
      <a:lt2>
        <a:srgbClr val="E2E8E3"/>
      </a:lt2>
      <a:accent1>
        <a:srgbClr val="C493BB"/>
      </a:accent1>
      <a:accent2>
        <a:srgbClr val="BA7F96"/>
      </a:accent2>
      <a:accent3>
        <a:srgbClr val="C69796"/>
      </a:accent3>
      <a:accent4>
        <a:srgbClr val="BA997F"/>
      </a:accent4>
      <a:accent5>
        <a:srgbClr val="AAA481"/>
      </a:accent5>
      <a:accent6>
        <a:srgbClr val="9BAA74"/>
      </a:accent6>
      <a:hlink>
        <a:srgbClr val="568E61"/>
      </a:hlink>
      <a:folHlink>
        <a:srgbClr val="828282"/>
      </a:folHlink>
    </a:clrScheme>
    <a:fontScheme name="Avenir">
      <a:majorFont>
        <a:latin typeface="Avenir Next LT Pro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ccentBoxVTI" id="{9F778A78-DC9A-453A-A82D-A75CAD503E15}" vid="{EA961113-7CC4-4569-8A6A-7BC2C1E2F40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3289</TotalTime>
  <Words>377</Words>
  <Application>Microsoft Office PowerPoint</Application>
  <PresentationFormat>Widescreen</PresentationFormat>
  <Paragraphs>96</Paragraphs>
  <Slides>9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Avenir Next LT Pro</vt:lpstr>
      <vt:lpstr>Arial</vt:lpstr>
      <vt:lpstr>Calibri</vt:lpstr>
      <vt:lpstr>Cambria Math</vt:lpstr>
      <vt:lpstr>Comic Sans MS</vt:lpstr>
      <vt:lpstr>AccentBoxVTI</vt:lpstr>
      <vt:lpstr>8B Graphs, networks and matrices</vt:lpstr>
      <vt:lpstr>Learning Intentions</vt:lpstr>
      <vt:lpstr>PowerPoint Presentation</vt:lpstr>
      <vt:lpstr>PowerPoint Presentation</vt:lpstr>
      <vt:lpstr>Adjacency matrices</vt:lpstr>
      <vt:lpstr>Drawing a graph from an adjacency matrix</vt:lpstr>
      <vt:lpstr>Adjacency matrices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Isomorphic, connected graphs and adjacency matrices</dc:title>
  <dc:creator>Yongmei Zhang</dc:creator>
  <cp:lastModifiedBy>Lyn ZHANG</cp:lastModifiedBy>
  <cp:revision>28</cp:revision>
  <dcterms:created xsi:type="dcterms:W3CDTF">2020-04-30T07:42:02Z</dcterms:created>
  <dcterms:modified xsi:type="dcterms:W3CDTF">2026-06-30T02:30:39Z</dcterms:modified>
</cp:coreProperties>
</file>