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6"/>
  </p:notesMasterIdLst>
  <p:sldIdLst>
    <p:sldId id="256" r:id="rId2"/>
    <p:sldId id="401" r:id="rId3"/>
    <p:sldId id="909" r:id="rId4"/>
    <p:sldId id="383" r:id="rId5"/>
    <p:sldId id="257" r:id="rId6"/>
    <p:sldId id="384" r:id="rId7"/>
    <p:sldId id="385" r:id="rId8"/>
    <p:sldId id="386" r:id="rId9"/>
    <p:sldId id="387" r:id="rId10"/>
    <p:sldId id="388" r:id="rId11"/>
    <p:sldId id="389" r:id="rId12"/>
    <p:sldId id="390" r:id="rId13"/>
    <p:sldId id="391" r:id="rId14"/>
    <p:sldId id="392" r:id="rId15"/>
    <p:sldId id="393" r:id="rId16"/>
    <p:sldId id="394" r:id="rId17"/>
    <p:sldId id="395" r:id="rId18"/>
    <p:sldId id="396" r:id="rId19"/>
    <p:sldId id="273" r:id="rId20"/>
    <p:sldId id="275" r:id="rId21"/>
    <p:sldId id="398" r:id="rId22"/>
    <p:sldId id="399" r:id="rId23"/>
    <p:sldId id="400" r:id="rId24"/>
    <p:sldId id="288"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38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0T08:10:24.897"/>
    </inkml:context>
    <inkml:brush xml:id="br0">
      <inkml:brushProperty name="width" value="0.14111" units="cm"/>
      <inkml:brushProperty name="height" value="0.14111" units="cm"/>
      <inkml:brushProperty name="color" value="#E71224"/>
    </inkml:brush>
  </inkml:definitions>
  <inkml:trace contextRef="#ctx0" brushRef="#br0">1 1 24575,'6'5'0,"1"1"0,-2-1 0,1 1 0,-1 0 0,-1 0 0,0 0 0,0 1 0,1 6 0,11 13 0,13 12 0,47 44 0,5 6 0,-39-39 0,-18-24 0,22 37 0,-29-37 0,2-1 0,2 0 0,40 35 0,33 39 0,-64-64 0,3 0 0,63 49 0,240 129 0,-319-201 0,1 0 0,-2 1 0,0 0 0,-2 1 0,0 0 0,18 23 0,-27-30-78,1 0-1,1-1 1,-1 1-1,0-1 1,17 9 0,-14-8-817,10 7-5931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8T20:59:13.381"/>
    </inkml:context>
    <inkml:brush xml:id="br0">
      <inkml:brushProperty name="width" value="0.14111" units="cm"/>
      <inkml:brushProperty name="height" value="0.14111" units="cm"/>
      <inkml:brushProperty name="color" value="#E71224"/>
    </inkml:brush>
  </inkml:definitions>
  <inkml:trace contextRef="#ctx0" brushRef="#br0">0 1 24575,'2'8'0,"-1"1"0,2-1 0,-1 0 0,9 15 0,0-2 0,34 68 0,-29-62 0,-2 0 0,-1 1 0,9 46 0,-17-45 0,-4-6 0,4 0 0,10 23 0,2 9 0,-12-38 0,0 1 0,3-1 0,11 22 0,9 11 0,-2 2 0,23 90 0,-19-50 0,33 84 0,-57-156 0,-3 0 0,0 37 0,-3-37 0,2-1 0,1 0 0,7 20 0,-2-21 18,1-1-1,2 0 1,2-1-1,1 0 1,25 24-1,23 28-1487,-46-46-5356</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8T20:59:13.382"/>
    </inkml:context>
    <inkml:brush xml:id="br0">
      <inkml:brushProperty name="width" value="0.14111" units="cm"/>
      <inkml:brushProperty name="height" value="0.14111" units="cm"/>
      <inkml:brushProperty name="color" value="#E71224"/>
    </inkml:brush>
  </inkml:definitions>
  <inkml:trace contextRef="#ctx0" brushRef="#br0">19 1 24575,'0'1454'0,"0"-1444"-341,0-1 0,-1 0-1,-6 17 1,-4-7-6485</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8T20:59:13.383"/>
    </inkml:context>
    <inkml:brush xml:id="br0">
      <inkml:brushProperty name="width" value="0.14111" units="cm"/>
      <inkml:brushProperty name="height" value="0.14111" units="cm"/>
      <inkml:brushProperty name="color" value="#E71224"/>
    </inkml:brush>
  </inkml:definitions>
  <inkml:trace contextRef="#ctx0" brushRef="#br0">1673 1 24575,'-4'50'0,"-6"0"0,-1-1 0,-5 0 0,-29 56 0,17-46 0,-69 98 0,84-143 0,-27 26 0,27-29 0,2 0 0,0 1 0,-16 21 0,-6 18 0,-69 75 0,-10 15 0,103-130 0,-4 10 0,2 0 0,-10 22 0,15-24 0,-4-1 0,1 1 0,-18 21 0,-2-9 0,19-22 0,2 0 0,-1 1 0,2 0 0,-12 19 0,8-5 0,-3-1 0,-29 36 0,27-40 0,2 0 0,1 0 0,2 1 0,-13 31 0,16-20 0,-2 0 0,-2-1 0,-22 32 0,2-24 0,24-29 0,-1 0 0,2 0 0,-12 21 0,13-14 0,-4 0 0,2 0 0,-3-1 0,0 1 0,-2-1 0,-20 18 0,-168 156 0,61-56 0,65-75 0,17-13 0,54-42-151,1 0-1,-2 0 0,1 0 0,0 0 1,0-1-1,-1 1 0,0-1 1,-6 3-1,-5-1-6674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0T08:10:26.704"/>
    </inkml:context>
    <inkml:brush xml:id="br0">
      <inkml:brushProperty name="width" value="0.14111" units="cm"/>
      <inkml:brushProperty name="height" value="0.14111" units="cm"/>
      <inkml:brushProperty name="color" value="#E71224"/>
    </inkml:brush>
  </inkml:definitions>
  <inkml:trace contextRef="#ctx0" brushRef="#br0">0 1 24575,'2'8'0,"-1"1"0,2-1 0,-1 0 0,9 15 0,0-2 0,34 68 0,-29-62 0,-2 0 0,-1 1 0,9 46 0,-17-45 0,-4-6 0,4 0 0,10 23 0,2 9 0,-12-38 0,0 1 0,3-1 0,11 22 0,9 11 0,-2 2 0,23 90 0,-19-50 0,33 84 0,-57-156 0,-3 0 0,0 37 0,-3-37 0,2-1 0,1 0 0,7 20 0,-2-21 18,1-1-1,2 0 1,2-1-1,1 0 1,25 24-1,23 28-1487,-46-46-5356</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0T08:10:28.254"/>
    </inkml:context>
    <inkml:brush xml:id="br0">
      <inkml:brushProperty name="width" value="0.14111" units="cm"/>
      <inkml:brushProperty name="height" value="0.14111" units="cm"/>
      <inkml:brushProperty name="color" value="#E71224"/>
    </inkml:brush>
  </inkml:definitions>
  <inkml:trace contextRef="#ctx0" brushRef="#br0">19 1 24575,'0'1454'0,"0"-1444"-341,0-1 0,-1 0-1,-6 17 1,-4-7-6485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0T08:10:30.514"/>
    </inkml:context>
    <inkml:brush xml:id="br0">
      <inkml:brushProperty name="width" value="0.14111" units="cm"/>
      <inkml:brushProperty name="height" value="0.14111" units="cm"/>
      <inkml:brushProperty name="color" value="#E71224"/>
    </inkml:brush>
  </inkml:definitions>
  <inkml:trace contextRef="#ctx0" brushRef="#br0">1673 1 24575,'-4'50'0,"-6"0"0,-1-1 0,-5 0 0,-29 56 0,17-46 0,-69 98 0,84-143 0,-27 26 0,27-29 0,2 0 0,0 1 0,-16 21 0,-6 18 0,-69 75 0,-10 15 0,103-130 0,-4 10 0,2 0 0,-10 22 0,15-24 0,-4-1 0,1 1 0,-18 21 0,-2-9 0,19-22 0,2 0 0,-1 1 0,2 0 0,-12 19 0,8-5 0,-3-1 0,-29 36 0,27-40 0,2 0 0,1 0 0,2 1 0,-13 31 0,16-20 0,-2 0 0,-2-1 0,-22 32 0,2-24 0,24-29 0,-1 0 0,2 0 0,-12 21 0,13-14 0,-4 0 0,2 0 0,-3-1 0,0 1 0,-2-1 0,-20 18 0,-168 156 0,61-56 0,65-75 0,17-13 0,54-42-151,1 0-1,-2 0 0,1 0 0,0 0 1,0-1-1,-1 1 0,0-1 1,-6 3-1,-5-1-6674</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8T20:58:11.276"/>
    </inkml:context>
    <inkml:brush xml:id="br0">
      <inkml:brushProperty name="width" value="0.14111" units="cm"/>
      <inkml:brushProperty name="height" value="0.14111" units="cm"/>
      <inkml:brushProperty name="color" value="#E71224"/>
    </inkml:brush>
  </inkml:definitions>
  <inkml:trace contextRef="#ctx0" brushRef="#br0">1 1 24575,'6'5'0,"1"1"0,-2-1 0,1 1 0,-1 0 0,-1 0 0,0 0 0,0 1 0,1 6 0,11 13 0,13 12 0,47 44 0,5 6 0,-39-39 0,-18-24 0,22 37 0,-29-37 0,2-1 0,2 0 0,40 35 0,33 39 0,-64-64 0,3 0 0,63 49 0,240 129 0,-319-201 0,1 0 0,-2 1 0,0 0 0,-2 1 0,0 0 0,18 23 0,-27-30-78,1 0-1,1-1 1,-1 1-1,0-1 1,17 9 0,-14-8-817,10 7-5931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8T20:58:11.277"/>
    </inkml:context>
    <inkml:brush xml:id="br0">
      <inkml:brushProperty name="width" value="0.14111" units="cm"/>
      <inkml:brushProperty name="height" value="0.14111" units="cm"/>
      <inkml:brushProperty name="color" value="#E71224"/>
    </inkml:brush>
  </inkml:definitions>
  <inkml:trace contextRef="#ctx0" brushRef="#br0">0 1 24575,'2'8'0,"-1"1"0,2-1 0,-1 0 0,9 15 0,0-2 0,34 68 0,-29-62 0,-2 0 0,-1 1 0,9 46 0,-17-45 0,-4-6 0,4 0 0,10 23 0,2 9 0,-12-38 0,0 1 0,3-1 0,11 22 0,9 11 0,-2 2 0,23 90 0,-19-50 0,33 84 0,-57-156 0,-3 0 0,0 37 0,-3-37 0,2-1 0,1 0 0,7 20 0,-2-21 18,1-1-1,2 0 1,2-1-1,1 0 1,25 24-1,23 28-1487,-46-46-5356</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8T20:58:11.278"/>
    </inkml:context>
    <inkml:brush xml:id="br0">
      <inkml:brushProperty name="width" value="0.14111" units="cm"/>
      <inkml:brushProperty name="height" value="0.14111" units="cm"/>
      <inkml:brushProperty name="color" value="#E71224"/>
    </inkml:brush>
  </inkml:definitions>
  <inkml:trace contextRef="#ctx0" brushRef="#br0">19 1 24575,'0'1454'0,"0"-1444"-341,0-1 0,-1 0-1,-6 17 1,-4-7-6485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8T20:58:11.279"/>
    </inkml:context>
    <inkml:brush xml:id="br0">
      <inkml:brushProperty name="width" value="0.14111" units="cm"/>
      <inkml:brushProperty name="height" value="0.14111" units="cm"/>
      <inkml:brushProperty name="color" value="#E71224"/>
    </inkml:brush>
  </inkml:definitions>
  <inkml:trace contextRef="#ctx0" brushRef="#br0">1673 1 24575,'-4'50'0,"-6"0"0,-1-1 0,-5 0 0,-29 56 0,17-46 0,-69 98 0,84-143 0,-27 26 0,27-29 0,2 0 0,0 1 0,-16 21 0,-6 18 0,-69 75 0,-10 15 0,103-130 0,-4 10 0,2 0 0,-10 22 0,15-24 0,-4-1 0,1 1 0,-18 21 0,-2-9 0,19-22 0,2 0 0,-1 1 0,2 0 0,-12 19 0,8-5 0,-3-1 0,-29 36 0,27-40 0,2 0 0,1 0 0,2 1 0,-13 31 0,16-20 0,-2 0 0,-2-1 0,-22 32 0,2-24 0,24-29 0,-1 0 0,2 0 0,-12 21 0,13-14 0,-4 0 0,2 0 0,-3-1 0,0 1 0,-2-1 0,-20 18 0,-168 156 0,61-56 0,65-75 0,17-13 0,54-42-151,1 0-1,-2 0 0,1 0 0,0 0 1,0-1-1,-1 1 0,0-1 1,-6 3-1,-5-1-6674</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8T20:59:13.380"/>
    </inkml:context>
    <inkml:brush xml:id="br0">
      <inkml:brushProperty name="width" value="0.14111" units="cm"/>
      <inkml:brushProperty name="height" value="0.14111" units="cm"/>
      <inkml:brushProperty name="color" value="#E71224"/>
    </inkml:brush>
  </inkml:definitions>
  <inkml:trace contextRef="#ctx0" brushRef="#br0">1 1 24575,'6'5'0,"1"1"0,-2-1 0,1 1 0,-1 0 0,-1 0 0,0 0 0,0 1 0,1 6 0,11 13 0,13 12 0,47 44 0,5 6 0,-39-39 0,-18-24 0,22 37 0,-29-37 0,2-1 0,2 0 0,40 35 0,33 39 0,-64-64 0,3 0 0,63 49 0,240 129 0,-319-201 0,1 0 0,-2 1 0,0 0 0,-2 1 0,0 0 0,18 23 0,-27-30-78,1 0-1,1-1 1,-1 1-1,0-1 1,17 9 0,-14-8-817,10 7-5931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65F2DF-699D-49FA-8AC7-5919D0F65B64}" type="datetimeFigureOut">
              <a:rPr lang="en-AU" smtClean="0"/>
              <a:t>30/06/2026</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2719BF-8BA4-4153-83AF-9F3293CB626A}" type="slidenum">
              <a:rPr lang="en-AU" smtClean="0"/>
              <a:t>‹#›</a:t>
            </a:fld>
            <a:endParaRPr lang="en-AU"/>
          </a:p>
        </p:txBody>
      </p:sp>
    </p:spTree>
    <p:extLst>
      <p:ext uri="{BB962C8B-B14F-4D97-AF65-F5344CB8AC3E}">
        <p14:creationId xmlns:p14="http://schemas.microsoft.com/office/powerpoint/2010/main" val="2160715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1,2,4,6,8,9,12</a:t>
            </a:r>
          </a:p>
        </p:txBody>
      </p:sp>
      <p:sp>
        <p:nvSpPr>
          <p:cNvPr id="4" name="Slide Number Placeholder 3"/>
          <p:cNvSpPr>
            <a:spLocks noGrp="1"/>
          </p:cNvSpPr>
          <p:nvPr>
            <p:ph type="sldNum" sz="quarter" idx="5"/>
          </p:nvPr>
        </p:nvSpPr>
        <p:spPr/>
        <p:txBody>
          <a:bodyPr/>
          <a:lstStyle/>
          <a:p>
            <a:fld id="{4F2719BF-8BA4-4153-83AF-9F3293CB626A}" type="slidenum">
              <a:rPr lang="en-AU" smtClean="0"/>
              <a:t>1</a:t>
            </a:fld>
            <a:endParaRPr lang="en-AU"/>
          </a:p>
        </p:txBody>
      </p:sp>
    </p:spTree>
    <p:extLst>
      <p:ext uri="{BB962C8B-B14F-4D97-AF65-F5344CB8AC3E}">
        <p14:creationId xmlns:p14="http://schemas.microsoft.com/office/powerpoint/2010/main" val="3182355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6085BA-8194-A372-BD76-9BC546A648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16942F-CC71-0005-CB95-F1422F019492}"/>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73F37E99-AE2A-416D-17C9-7DFD69327DE2}"/>
              </a:ext>
            </a:extLst>
          </p:cNvPr>
          <p:cNvSpPr>
            <a:spLocks noGrp="1"/>
          </p:cNvSpPr>
          <p:nvPr>
            <p:ph type="body" idx="1"/>
          </p:nvPr>
        </p:nvSpPr>
        <p:spPr/>
        <p:txBody>
          <a:bodyPr/>
          <a:lstStyle/>
          <a:p>
            <a:r>
              <a:rPr lang="en-AU" dirty="0"/>
              <a:t>Board notes</a:t>
            </a:r>
          </a:p>
        </p:txBody>
      </p:sp>
      <p:sp>
        <p:nvSpPr>
          <p:cNvPr id="4" name="Slide Number Placeholder 3">
            <a:extLst>
              <a:ext uri="{FF2B5EF4-FFF2-40B4-BE49-F238E27FC236}">
                <a16:creationId xmlns:a16="http://schemas.microsoft.com/office/drawing/2014/main" id="{DB93DE35-8F2F-6E3B-2F7F-1C3046CB5E51}"/>
              </a:ext>
            </a:extLst>
          </p:cNvPr>
          <p:cNvSpPr>
            <a:spLocks noGrp="1"/>
          </p:cNvSpPr>
          <p:nvPr>
            <p:ph type="sldNum" sz="quarter" idx="5"/>
          </p:nvPr>
        </p:nvSpPr>
        <p:spPr/>
        <p:txBody>
          <a:bodyPr/>
          <a:lstStyle/>
          <a:p>
            <a:fld id="{E91A9C33-CF83-6341-8FC1-F40E7C9969DB}" type="slidenum">
              <a:rPr lang="en-US" smtClean="0"/>
              <a:t>3</a:t>
            </a:fld>
            <a:endParaRPr lang="en-US"/>
          </a:p>
        </p:txBody>
      </p:sp>
    </p:spTree>
    <p:extLst>
      <p:ext uri="{BB962C8B-B14F-4D97-AF65-F5344CB8AC3E}">
        <p14:creationId xmlns:p14="http://schemas.microsoft.com/office/powerpoint/2010/main" val="310513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7C729BB-AE36-722D-02B7-0E12F779E6B5}"/>
              </a:ext>
            </a:extLst>
          </p:cNvPr>
          <p:cNvSpPr>
            <a:spLocks noGrp="1" noChangeArrowheads="1"/>
          </p:cNvSpPr>
          <p:nvPr>
            <p:ph type="sldNum" sz="quarter" idx="5"/>
          </p:nvPr>
        </p:nvSpPr>
        <p:spPr>
          <a:ln/>
        </p:spPr>
        <p:txBody>
          <a:bodyPr/>
          <a:lstStyle/>
          <a:p>
            <a:fld id="{8CC15B88-4D25-435B-8C82-1AC186D83912}" type="slidenum">
              <a:rPr lang="en-US" altLang="en-US"/>
              <a:pPr/>
              <a:t>19</a:t>
            </a:fld>
            <a:endParaRPr lang="en-US" altLang="en-US"/>
          </a:p>
        </p:txBody>
      </p:sp>
      <p:sp>
        <p:nvSpPr>
          <p:cNvPr id="65538" name="Rectangle 2">
            <a:extLst>
              <a:ext uri="{FF2B5EF4-FFF2-40B4-BE49-F238E27FC236}">
                <a16:creationId xmlns:a16="http://schemas.microsoft.com/office/drawing/2014/main" id="{E6D1423A-AAEA-6652-B371-8626DECFE025}"/>
              </a:ext>
            </a:extLst>
          </p:cNvPr>
          <p:cNvSpPr>
            <a:spLocks noGrp="1" noRot="1" noChangeAspect="1" noChangeArrowheads="1" noTextEdit="1"/>
          </p:cNvSpPr>
          <p:nvPr>
            <p:ph type="sldImg"/>
          </p:nvPr>
        </p:nvSpPr>
        <p:spPr>
          <a:xfrm>
            <a:off x="1152525" y="692150"/>
            <a:ext cx="4554538" cy="3416300"/>
          </a:xfrm>
          <a:ln/>
        </p:spPr>
      </p:sp>
      <p:sp>
        <p:nvSpPr>
          <p:cNvPr id="65539" name="Rectangle 3">
            <a:extLst>
              <a:ext uri="{FF2B5EF4-FFF2-40B4-BE49-F238E27FC236}">
                <a16:creationId xmlns:a16="http://schemas.microsoft.com/office/drawing/2014/main" id="{5B458137-D4DE-7D54-B2F3-BF2915797108}"/>
              </a:ext>
            </a:extLst>
          </p:cNvPr>
          <p:cNvSpPr>
            <a:spLocks noGrp="1" noChangeArrowheads="1"/>
          </p:cNvSpPr>
          <p:nvPr>
            <p:ph type="body" idx="1"/>
          </p:nvPr>
        </p:nvSpPr>
        <p:spPr>
          <a:xfrm>
            <a:off x="914400" y="4341813"/>
            <a:ext cx="5029200" cy="4114800"/>
          </a:xfrm>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D815EC4-9449-465F-9A39-ED824997E4E8}" type="datetimeFigureOut">
              <a:rPr lang="en-AU" smtClean="0"/>
              <a:t>30/06/2026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265BE87-EAA1-46E5-8EB2-72B602CCFF0B}" type="slidenum">
              <a:rPr lang="en-AU" smtClean="0"/>
              <a:t>‹#›</a:t>
            </a:fld>
            <a:endParaRPr lang="en-AU"/>
          </a:p>
        </p:txBody>
      </p:sp>
    </p:spTree>
    <p:extLst>
      <p:ext uri="{BB962C8B-B14F-4D97-AF65-F5344CB8AC3E}">
        <p14:creationId xmlns:p14="http://schemas.microsoft.com/office/powerpoint/2010/main" val="4269724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815EC4-9449-465F-9A39-ED824997E4E8}" type="datetimeFigureOut">
              <a:rPr lang="en-AU" smtClean="0"/>
              <a:t>30/06/2026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265BE87-EAA1-46E5-8EB2-72B602CCFF0B}" type="slidenum">
              <a:rPr lang="en-AU" smtClean="0"/>
              <a:t>‹#›</a:t>
            </a:fld>
            <a:endParaRPr lang="en-AU"/>
          </a:p>
        </p:txBody>
      </p:sp>
    </p:spTree>
    <p:extLst>
      <p:ext uri="{BB962C8B-B14F-4D97-AF65-F5344CB8AC3E}">
        <p14:creationId xmlns:p14="http://schemas.microsoft.com/office/powerpoint/2010/main" val="3157351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815EC4-9449-465F-9A39-ED824997E4E8}" type="datetimeFigureOut">
              <a:rPr lang="en-AU" smtClean="0"/>
              <a:t>30/06/2026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265BE87-EAA1-46E5-8EB2-72B602CCFF0B}" type="slidenum">
              <a:rPr lang="en-AU" smtClean="0"/>
              <a:t>‹#›</a:t>
            </a:fld>
            <a:endParaRPr lang="en-AU"/>
          </a:p>
        </p:txBody>
      </p:sp>
    </p:spTree>
    <p:extLst>
      <p:ext uri="{BB962C8B-B14F-4D97-AF65-F5344CB8AC3E}">
        <p14:creationId xmlns:p14="http://schemas.microsoft.com/office/powerpoint/2010/main" val="2851437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815EC4-9449-465F-9A39-ED824997E4E8}" type="datetimeFigureOut">
              <a:rPr lang="en-AU" smtClean="0"/>
              <a:t>30/06/2026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265BE87-EAA1-46E5-8EB2-72B602CCFF0B}" type="slidenum">
              <a:rPr lang="en-AU" smtClean="0"/>
              <a:t>‹#›</a:t>
            </a:fld>
            <a:endParaRPr lang="en-AU"/>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272085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815EC4-9449-465F-9A39-ED824997E4E8}" type="datetimeFigureOut">
              <a:rPr lang="en-AU" smtClean="0"/>
              <a:t>30/06/2026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265BE87-EAA1-46E5-8EB2-72B602CCFF0B}" type="slidenum">
              <a:rPr lang="en-AU" smtClean="0"/>
              <a:t>‹#›</a:t>
            </a:fld>
            <a:endParaRPr lang="en-AU"/>
          </a:p>
        </p:txBody>
      </p:sp>
    </p:spTree>
    <p:extLst>
      <p:ext uri="{BB962C8B-B14F-4D97-AF65-F5344CB8AC3E}">
        <p14:creationId xmlns:p14="http://schemas.microsoft.com/office/powerpoint/2010/main" val="26510744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D815EC4-9449-465F-9A39-ED824997E4E8}" type="datetimeFigureOut">
              <a:rPr lang="en-AU" smtClean="0"/>
              <a:t>30/06/2026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6265BE87-EAA1-46E5-8EB2-72B602CCFF0B}" type="slidenum">
              <a:rPr lang="en-AU" smtClean="0"/>
              <a:t>‹#›</a:t>
            </a:fld>
            <a:endParaRPr lang="en-AU"/>
          </a:p>
        </p:txBody>
      </p:sp>
    </p:spTree>
    <p:extLst>
      <p:ext uri="{BB962C8B-B14F-4D97-AF65-F5344CB8AC3E}">
        <p14:creationId xmlns:p14="http://schemas.microsoft.com/office/powerpoint/2010/main" val="7572107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D815EC4-9449-465F-9A39-ED824997E4E8}" type="datetimeFigureOut">
              <a:rPr lang="en-AU" smtClean="0"/>
              <a:t>30/06/2026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6265BE87-EAA1-46E5-8EB2-72B602CCFF0B}" type="slidenum">
              <a:rPr lang="en-AU" smtClean="0"/>
              <a:t>‹#›</a:t>
            </a:fld>
            <a:endParaRPr lang="en-AU"/>
          </a:p>
        </p:txBody>
      </p:sp>
    </p:spTree>
    <p:extLst>
      <p:ext uri="{BB962C8B-B14F-4D97-AF65-F5344CB8AC3E}">
        <p14:creationId xmlns:p14="http://schemas.microsoft.com/office/powerpoint/2010/main" val="8304840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815EC4-9449-465F-9A39-ED824997E4E8}" type="datetimeFigureOut">
              <a:rPr lang="en-AU" smtClean="0"/>
              <a:t>30/06/2026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265BE87-EAA1-46E5-8EB2-72B602CCFF0B}" type="slidenum">
              <a:rPr lang="en-AU" smtClean="0"/>
              <a:t>‹#›</a:t>
            </a:fld>
            <a:endParaRPr lang="en-AU"/>
          </a:p>
        </p:txBody>
      </p:sp>
    </p:spTree>
    <p:extLst>
      <p:ext uri="{BB962C8B-B14F-4D97-AF65-F5344CB8AC3E}">
        <p14:creationId xmlns:p14="http://schemas.microsoft.com/office/powerpoint/2010/main" val="1985008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815EC4-9449-465F-9A39-ED824997E4E8}" type="datetimeFigureOut">
              <a:rPr lang="en-AU" smtClean="0"/>
              <a:t>30/06/2026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265BE87-EAA1-46E5-8EB2-72B602CCFF0B}" type="slidenum">
              <a:rPr lang="en-AU" smtClean="0"/>
              <a:t>‹#›</a:t>
            </a:fld>
            <a:endParaRPr lang="en-AU"/>
          </a:p>
        </p:txBody>
      </p:sp>
    </p:spTree>
    <p:extLst>
      <p:ext uri="{BB962C8B-B14F-4D97-AF65-F5344CB8AC3E}">
        <p14:creationId xmlns:p14="http://schemas.microsoft.com/office/powerpoint/2010/main" val="27146297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3D635081-56C3-4734-9A61-C3A473C7DFA9}"/>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5963600E-387E-4F6E-AA86-34D88975B87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C0E58CF3-17E3-4625-AB85-92694FBF7EC6}"/>
              </a:ext>
            </a:extLst>
          </p:cNvPr>
          <p:cNvSpPr>
            <a:spLocks noGrp="1" noChangeArrowheads="1"/>
          </p:cNvSpPr>
          <p:nvPr>
            <p:ph type="sldNum" sz="quarter" idx="12"/>
          </p:nvPr>
        </p:nvSpPr>
        <p:spPr>
          <a:ln/>
        </p:spPr>
        <p:txBody>
          <a:bodyPr/>
          <a:lstStyle>
            <a:lvl1pPr>
              <a:defRPr/>
            </a:lvl1pPr>
          </a:lstStyle>
          <a:p>
            <a:fld id="{495A1B98-755E-407C-BD63-1AB3444E5D18}" type="slidenum">
              <a:rPr lang="en-US" altLang="en-US"/>
              <a:pPr/>
              <a:t>‹#›</a:t>
            </a:fld>
            <a:endParaRPr lang="en-US" altLang="en-US"/>
          </a:p>
        </p:txBody>
      </p:sp>
    </p:spTree>
    <p:extLst>
      <p:ext uri="{BB962C8B-B14F-4D97-AF65-F5344CB8AC3E}">
        <p14:creationId xmlns:p14="http://schemas.microsoft.com/office/powerpoint/2010/main" val="2891156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6/30/2026</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66502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815EC4-9449-465F-9A39-ED824997E4E8}" type="datetimeFigureOut">
              <a:rPr lang="en-AU" smtClean="0"/>
              <a:t>30/06/2026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265BE87-EAA1-46E5-8EB2-72B602CCFF0B}" type="slidenum">
              <a:rPr lang="en-AU" smtClean="0"/>
              <a:t>‹#›</a:t>
            </a:fld>
            <a:endParaRPr lang="en-AU"/>
          </a:p>
        </p:txBody>
      </p:sp>
    </p:spTree>
    <p:extLst>
      <p:ext uri="{BB962C8B-B14F-4D97-AF65-F5344CB8AC3E}">
        <p14:creationId xmlns:p14="http://schemas.microsoft.com/office/powerpoint/2010/main" val="1608342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815EC4-9449-465F-9A39-ED824997E4E8}" type="datetimeFigureOut">
              <a:rPr lang="en-AU" smtClean="0"/>
              <a:t>30/06/2026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265BE87-EAA1-46E5-8EB2-72B602CCFF0B}" type="slidenum">
              <a:rPr lang="en-AU" smtClean="0"/>
              <a:t>‹#›</a:t>
            </a:fld>
            <a:endParaRPr lang="en-AU"/>
          </a:p>
        </p:txBody>
      </p:sp>
    </p:spTree>
    <p:extLst>
      <p:ext uri="{BB962C8B-B14F-4D97-AF65-F5344CB8AC3E}">
        <p14:creationId xmlns:p14="http://schemas.microsoft.com/office/powerpoint/2010/main" val="2406894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D815EC4-9449-465F-9A39-ED824997E4E8}" type="datetimeFigureOut">
              <a:rPr lang="en-AU" smtClean="0"/>
              <a:t>30/06/2026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265BE87-EAA1-46E5-8EB2-72B602CCFF0B}" type="slidenum">
              <a:rPr lang="en-AU" smtClean="0"/>
              <a:t>‹#›</a:t>
            </a:fld>
            <a:endParaRPr lang="en-AU"/>
          </a:p>
        </p:txBody>
      </p:sp>
    </p:spTree>
    <p:extLst>
      <p:ext uri="{BB962C8B-B14F-4D97-AF65-F5344CB8AC3E}">
        <p14:creationId xmlns:p14="http://schemas.microsoft.com/office/powerpoint/2010/main" val="693940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D815EC4-9449-465F-9A39-ED824997E4E8}" type="datetimeFigureOut">
              <a:rPr lang="en-AU" smtClean="0"/>
              <a:t>30/06/2026</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6265BE87-EAA1-46E5-8EB2-72B602CCFF0B}" type="slidenum">
              <a:rPr lang="en-AU" smtClean="0"/>
              <a:t>‹#›</a:t>
            </a:fld>
            <a:endParaRPr lang="en-AU"/>
          </a:p>
        </p:txBody>
      </p:sp>
    </p:spTree>
    <p:extLst>
      <p:ext uri="{BB962C8B-B14F-4D97-AF65-F5344CB8AC3E}">
        <p14:creationId xmlns:p14="http://schemas.microsoft.com/office/powerpoint/2010/main" val="1619269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D815EC4-9449-465F-9A39-ED824997E4E8}" type="datetimeFigureOut">
              <a:rPr lang="en-AU" smtClean="0"/>
              <a:t>30/06/2026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6265BE87-EAA1-46E5-8EB2-72B602CCFF0B}" type="slidenum">
              <a:rPr lang="en-AU" smtClean="0"/>
              <a:t>‹#›</a:t>
            </a:fld>
            <a:endParaRPr lang="en-AU"/>
          </a:p>
        </p:txBody>
      </p:sp>
    </p:spTree>
    <p:extLst>
      <p:ext uri="{BB962C8B-B14F-4D97-AF65-F5344CB8AC3E}">
        <p14:creationId xmlns:p14="http://schemas.microsoft.com/office/powerpoint/2010/main" val="3467737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CD815EC4-9449-465F-9A39-ED824997E4E8}" type="datetimeFigureOut">
              <a:rPr lang="en-AU" smtClean="0"/>
              <a:t>30/06/2026</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6265BE87-EAA1-46E5-8EB2-72B602CCFF0B}" type="slidenum">
              <a:rPr lang="en-AU" smtClean="0"/>
              <a:t>‹#›</a:t>
            </a:fld>
            <a:endParaRPr lang="en-AU"/>
          </a:p>
        </p:txBody>
      </p:sp>
    </p:spTree>
    <p:extLst>
      <p:ext uri="{BB962C8B-B14F-4D97-AF65-F5344CB8AC3E}">
        <p14:creationId xmlns:p14="http://schemas.microsoft.com/office/powerpoint/2010/main" val="1331893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815EC4-9449-465F-9A39-ED824997E4E8}" type="datetimeFigureOut">
              <a:rPr lang="en-AU" smtClean="0"/>
              <a:t>30/06/2026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265BE87-EAA1-46E5-8EB2-72B602CCFF0B}" type="slidenum">
              <a:rPr lang="en-AU" smtClean="0"/>
              <a:t>‹#›</a:t>
            </a:fld>
            <a:endParaRPr lang="en-AU"/>
          </a:p>
        </p:txBody>
      </p:sp>
    </p:spTree>
    <p:extLst>
      <p:ext uri="{BB962C8B-B14F-4D97-AF65-F5344CB8AC3E}">
        <p14:creationId xmlns:p14="http://schemas.microsoft.com/office/powerpoint/2010/main" val="4247499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815EC4-9449-465F-9A39-ED824997E4E8}" type="datetimeFigureOut">
              <a:rPr lang="en-AU" smtClean="0"/>
              <a:t>30/06/2026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265BE87-EAA1-46E5-8EB2-72B602CCFF0B}" type="slidenum">
              <a:rPr lang="en-AU" smtClean="0"/>
              <a:t>‹#›</a:t>
            </a:fld>
            <a:endParaRPr lang="en-AU"/>
          </a:p>
        </p:txBody>
      </p:sp>
    </p:spTree>
    <p:extLst>
      <p:ext uri="{BB962C8B-B14F-4D97-AF65-F5344CB8AC3E}">
        <p14:creationId xmlns:p14="http://schemas.microsoft.com/office/powerpoint/2010/main" val="1737745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1">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CD815EC4-9449-465F-9A39-ED824997E4E8}" type="datetimeFigureOut">
              <a:rPr lang="en-AU" smtClean="0"/>
              <a:t>30/06/2026</a:t>
            </a:fld>
            <a:endParaRPr lang="en-AU"/>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AU"/>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265BE87-EAA1-46E5-8EB2-72B602CCFF0B}" type="slidenum">
              <a:rPr lang="en-AU" smtClean="0"/>
              <a:t>‹#›</a:t>
            </a:fld>
            <a:endParaRPr lang="en-AU"/>
          </a:p>
        </p:txBody>
      </p:sp>
    </p:spTree>
    <p:extLst>
      <p:ext uri="{BB962C8B-B14F-4D97-AF65-F5344CB8AC3E}">
        <p14:creationId xmlns:p14="http://schemas.microsoft.com/office/powerpoint/2010/main" val="980180035"/>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 id="2147483786" r:id="rId18"/>
    <p:sldLayoutId id="2147483787" r:id="rId19"/>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260.png"/></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320.png"/><Relationship Id="rId13" Type="http://schemas.openxmlformats.org/officeDocument/2006/relationships/customXml" Target="../ink/ink7.xml"/><Relationship Id="rId18" Type="http://schemas.openxmlformats.org/officeDocument/2006/relationships/customXml" Target="../ink/ink12.xml"/><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customXml" Target="../ink/ink6.xml"/><Relationship Id="rId17" Type="http://schemas.openxmlformats.org/officeDocument/2006/relationships/customXml" Target="../ink/ink11.xml"/><Relationship Id="rId2" Type="http://schemas.openxmlformats.org/officeDocument/2006/relationships/image" Target="../media/image44.png"/><Relationship Id="rId16" Type="http://schemas.openxmlformats.org/officeDocument/2006/relationships/customXml" Target="../ink/ink10.xml"/><Relationship Id="rId1" Type="http://schemas.openxmlformats.org/officeDocument/2006/relationships/slideLayout" Target="../slideLayouts/slideLayout6.xml"/><Relationship Id="rId6" Type="http://schemas.openxmlformats.org/officeDocument/2006/relationships/image" Target="../media/image310.png"/><Relationship Id="rId11" Type="http://schemas.openxmlformats.org/officeDocument/2006/relationships/customXml" Target="../ink/ink5.xml"/><Relationship Id="rId5" Type="http://schemas.openxmlformats.org/officeDocument/2006/relationships/customXml" Target="../ink/ink2.xml"/><Relationship Id="rId15" Type="http://schemas.openxmlformats.org/officeDocument/2006/relationships/customXml" Target="../ink/ink9.xml"/><Relationship Id="rId10" Type="http://schemas.openxmlformats.org/officeDocument/2006/relationships/image" Target="../media/image330.png"/><Relationship Id="rId4" Type="http://schemas.openxmlformats.org/officeDocument/2006/relationships/image" Target="../media/image300.png"/><Relationship Id="rId9" Type="http://schemas.openxmlformats.org/officeDocument/2006/relationships/customXml" Target="../ink/ink4.xml"/><Relationship Id="rId14" Type="http://schemas.openxmlformats.org/officeDocument/2006/relationships/customXml" Target="../ink/ink8.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tags" Target="../tags/tag3.xml"/><Relationship Id="rId7" Type="http://schemas.openxmlformats.org/officeDocument/2006/relationships/image" Target="../media/image19.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18.xml"/><Relationship Id="rId5" Type="http://schemas.openxmlformats.org/officeDocument/2006/relationships/tags" Target="../tags/tag5.xml"/><Relationship Id="rId10" Type="http://schemas.openxmlformats.org/officeDocument/2006/relationships/image" Target="../media/image22.jpeg"/><Relationship Id="rId4" Type="http://schemas.openxmlformats.org/officeDocument/2006/relationships/tags" Target="../tags/tag4.xml"/><Relationship Id="rId9" Type="http://schemas.openxmlformats.org/officeDocument/2006/relationships/image" Target="../media/image21.png"/></Relationships>
</file>

<file path=ppt/slides/_rels/slide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36699-7BBC-497F-B78B-D973E190219C}"/>
              </a:ext>
            </a:extLst>
          </p:cNvPr>
          <p:cNvSpPr>
            <a:spLocks noGrp="1"/>
          </p:cNvSpPr>
          <p:nvPr>
            <p:ph type="ctrTitle"/>
          </p:nvPr>
        </p:nvSpPr>
        <p:spPr/>
        <p:txBody>
          <a:bodyPr/>
          <a:lstStyle/>
          <a:p>
            <a:r>
              <a:rPr lang="en-AU" dirty="0"/>
              <a:t>Flow problems</a:t>
            </a:r>
          </a:p>
        </p:txBody>
      </p:sp>
      <p:sp>
        <p:nvSpPr>
          <p:cNvPr id="3" name="Subtitle 2">
            <a:extLst>
              <a:ext uri="{FF2B5EF4-FFF2-40B4-BE49-F238E27FC236}">
                <a16:creationId xmlns:a16="http://schemas.microsoft.com/office/drawing/2014/main" id="{F1BA44A2-457F-4369-B998-BB69DB22799A}"/>
              </a:ext>
            </a:extLst>
          </p:cNvPr>
          <p:cNvSpPr>
            <a:spLocks noGrp="1"/>
          </p:cNvSpPr>
          <p:nvPr>
            <p:ph type="subTitle" idx="1"/>
          </p:nvPr>
        </p:nvSpPr>
        <p:spPr/>
        <p:txBody>
          <a:bodyPr/>
          <a:lstStyle/>
          <a:p>
            <a:r>
              <a:rPr lang="en-AU" dirty="0"/>
              <a:t>8E</a:t>
            </a:r>
          </a:p>
        </p:txBody>
      </p:sp>
    </p:spTree>
    <p:extLst>
      <p:ext uri="{BB962C8B-B14F-4D97-AF65-F5344CB8AC3E}">
        <p14:creationId xmlns:p14="http://schemas.microsoft.com/office/powerpoint/2010/main" val="2085379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52F29-745B-40CE-A417-089589AAB6C0}"/>
              </a:ext>
            </a:extLst>
          </p:cNvPr>
          <p:cNvSpPr>
            <a:spLocks noGrp="1"/>
          </p:cNvSpPr>
          <p:nvPr>
            <p:ph type="title"/>
          </p:nvPr>
        </p:nvSpPr>
        <p:spPr>
          <a:xfrm>
            <a:off x="913149" y="0"/>
            <a:ext cx="10364451" cy="879543"/>
          </a:xfrm>
        </p:spPr>
        <p:txBody>
          <a:bodyPr/>
          <a:lstStyle/>
          <a:p>
            <a:r>
              <a:rPr lang="en-AU" dirty="0"/>
              <a:t>Calculating the maximum flow</a:t>
            </a:r>
          </a:p>
        </p:txBody>
      </p:sp>
      <p:sp>
        <p:nvSpPr>
          <p:cNvPr id="3" name="Content Placeholder 2">
            <a:extLst>
              <a:ext uri="{FF2B5EF4-FFF2-40B4-BE49-F238E27FC236}">
                <a16:creationId xmlns:a16="http://schemas.microsoft.com/office/drawing/2014/main" id="{A1B66CC8-B7DC-4C05-893F-DACAC7CE0046}"/>
              </a:ext>
            </a:extLst>
          </p:cNvPr>
          <p:cNvSpPr>
            <a:spLocks noGrp="1"/>
          </p:cNvSpPr>
          <p:nvPr>
            <p:ph sz="quarter" idx="13"/>
          </p:nvPr>
        </p:nvSpPr>
        <p:spPr>
          <a:xfrm>
            <a:off x="0" y="879544"/>
            <a:ext cx="12192000" cy="4911656"/>
          </a:xfrm>
        </p:spPr>
        <p:txBody>
          <a:bodyPr>
            <a:normAutofit/>
          </a:bodyPr>
          <a:lstStyle/>
          <a:p>
            <a:r>
              <a:rPr lang="en-US" dirty="0"/>
              <a:t>In the digraph shown on the right, the vertices A, B, C, D and E: towns. The edges: roads and the weights: the maximum number of cars that can travel on the road each hour. The roads allow only one-way travel.</a:t>
            </a:r>
          </a:p>
          <a:p>
            <a:r>
              <a:rPr lang="en-US" dirty="0"/>
              <a:t>3. A new road is being built to allow traffic from town D to town C. This road can carry 500 cars per hour.</a:t>
            </a:r>
          </a:p>
          <a:p>
            <a:r>
              <a:rPr lang="en-US" dirty="0"/>
              <a:t>1). Add this road to the digraph.</a:t>
            </a:r>
          </a:p>
        </p:txBody>
      </p:sp>
      <p:pic>
        <p:nvPicPr>
          <p:cNvPr id="5" name="Picture 4">
            <a:extLst>
              <a:ext uri="{FF2B5EF4-FFF2-40B4-BE49-F238E27FC236}">
                <a16:creationId xmlns:a16="http://schemas.microsoft.com/office/drawing/2014/main" id="{9686F9CA-A903-4C65-B2FA-63F2C33F95B8}"/>
              </a:ext>
            </a:extLst>
          </p:cNvPr>
          <p:cNvPicPr>
            <a:picLocks noChangeAspect="1"/>
          </p:cNvPicPr>
          <p:nvPr/>
        </p:nvPicPr>
        <p:blipFill>
          <a:blip r:embed="rId2"/>
          <a:stretch>
            <a:fillRect/>
          </a:stretch>
        </p:blipFill>
        <p:spPr>
          <a:xfrm>
            <a:off x="6330804" y="3616256"/>
            <a:ext cx="5625766" cy="2362200"/>
          </a:xfrm>
          <a:prstGeom prst="rect">
            <a:avLst/>
          </a:prstGeom>
        </p:spPr>
      </p:pic>
      <p:pic>
        <p:nvPicPr>
          <p:cNvPr id="6" name="Picture 5">
            <a:extLst>
              <a:ext uri="{FF2B5EF4-FFF2-40B4-BE49-F238E27FC236}">
                <a16:creationId xmlns:a16="http://schemas.microsoft.com/office/drawing/2014/main" id="{00442CF6-4822-4B1F-9DAD-FE7D296DCD84}"/>
              </a:ext>
            </a:extLst>
          </p:cNvPr>
          <p:cNvPicPr>
            <a:picLocks noChangeAspect="1"/>
          </p:cNvPicPr>
          <p:nvPr/>
        </p:nvPicPr>
        <p:blipFill>
          <a:blip r:embed="rId3"/>
          <a:stretch>
            <a:fillRect/>
          </a:stretch>
        </p:blipFill>
        <p:spPr>
          <a:xfrm>
            <a:off x="0" y="3675966"/>
            <a:ext cx="6095374" cy="2202783"/>
          </a:xfrm>
          <a:prstGeom prst="rect">
            <a:avLst/>
          </a:prstGeom>
        </p:spPr>
      </p:pic>
    </p:spTree>
    <p:extLst>
      <p:ext uri="{BB962C8B-B14F-4D97-AF65-F5344CB8AC3E}">
        <p14:creationId xmlns:p14="http://schemas.microsoft.com/office/powerpoint/2010/main" val="2142542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52F29-745B-40CE-A417-089589AAB6C0}"/>
              </a:ext>
            </a:extLst>
          </p:cNvPr>
          <p:cNvSpPr>
            <a:spLocks noGrp="1"/>
          </p:cNvSpPr>
          <p:nvPr>
            <p:ph type="title"/>
          </p:nvPr>
        </p:nvSpPr>
        <p:spPr>
          <a:xfrm>
            <a:off x="913149" y="0"/>
            <a:ext cx="10364451" cy="879543"/>
          </a:xfrm>
        </p:spPr>
        <p:txBody>
          <a:bodyPr/>
          <a:lstStyle/>
          <a:p>
            <a:r>
              <a:rPr lang="en-AU" dirty="0"/>
              <a:t>Calculating the maximum flow</a:t>
            </a:r>
          </a:p>
        </p:txBody>
      </p:sp>
      <p:sp>
        <p:nvSpPr>
          <p:cNvPr id="3" name="Content Placeholder 2">
            <a:extLst>
              <a:ext uri="{FF2B5EF4-FFF2-40B4-BE49-F238E27FC236}">
                <a16:creationId xmlns:a16="http://schemas.microsoft.com/office/drawing/2014/main" id="{A1B66CC8-B7DC-4C05-893F-DACAC7CE0046}"/>
              </a:ext>
            </a:extLst>
          </p:cNvPr>
          <p:cNvSpPr>
            <a:spLocks noGrp="1"/>
          </p:cNvSpPr>
          <p:nvPr>
            <p:ph sz="quarter" idx="13"/>
          </p:nvPr>
        </p:nvSpPr>
        <p:spPr>
          <a:xfrm>
            <a:off x="0" y="704446"/>
            <a:ext cx="12192000" cy="4911656"/>
          </a:xfrm>
        </p:spPr>
        <p:txBody>
          <a:bodyPr>
            <a:normAutofit/>
          </a:bodyPr>
          <a:lstStyle/>
          <a:p>
            <a:r>
              <a:rPr lang="en-US" dirty="0"/>
              <a:t>In the digraph shown on the right, the vertices A, B, C, D and E: towns. The edges: roads and the weights: the maximum number of cars that can travel on the road each hour. The roads allow only one-way travel.</a:t>
            </a:r>
          </a:p>
          <a:p>
            <a:r>
              <a:rPr lang="en-US" dirty="0"/>
              <a:t>3. A new road is being built to allow traffic from town D to town C. This road can carry 500 cars per hour.</a:t>
            </a:r>
          </a:p>
          <a:p>
            <a:r>
              <a:rPr lang="en-US" dirty="0"/>
              <a:t>2). Find the maximum traffic flow from A to E overall after this road is built.</a:t>
            </a:r>
            <a:endParaRPr lang="en-AU" dirty="0"/>
          </a:p>
        </p:txBody>
      </p:sp>
      <p:pic>
        <p:nvPicPr>
          <p:cNvPr id="4" name="Picture 3">
            <a:extLst>
              <a:ext uri="{FF2B5EF4-FFF2-40B4-BE49-F238E27FC236}">
                <a16:creationId xmlns:a16="http://schemas.microsoft.com/office/drawing/2014/main" id="{49F33514-28F2-4FF3-B70C-588D2372CEF3}"/>
              </a:ext>
            </a:extLst>
          </p:cNvPr>
          <p:cNvPicPr>
            <a:picLocks noChangeAspect="1"/>
          </p:cNvPicPr>
          <p:nvPr/>
        </p:nvPicPr>
        <p:blipFill>
          <a:blip r:embed="rId2"/>
          <a:stretch>
            <a:fillRect/>
          </a:stretch>
        </p:blipFill>
        <p:spPr>
          <a:xfrm>
            <a:off x="0" y="3429000"/>
            <a:ext cx="5625766" cy="2362200"/>
          </a:xfrm>
          <a:prstGeom prst="rect">
            <a:avLst/>
          </a:prstGeom>
        </p:spPr>
      </p:pic>
      <p:pic>
        <p:nvPicPr>
          <p:cNvPr id="6" name="Picture 5">
            <a:extLst>
              <a:ext uri="{FF2B5EF4-FFF2-40B4-BE49-F238E27FC236}">
                <a16:creationId xmlns:a16="http://schemas.microsoft.com/office/drawing/2014/main" id="{0A533414-B35C-4A72-A7C6-939B2915F4D8}"/>
              </a:ext>
            </a:extLst>
          </p:cNvPr>
          <p:cNvPicPr>
            <a:picLocks noChangeAspect="1"/>
          </p:cNvPicPr>
          <p:nvPr/>
        </p:nvPicPr>
        <p:blipFill>
          <a:blip r:embed="rId3"/>
          <a:stretch>
            <a:fillRect/>
          </a:stretch>
        </p:blipFill>
        <p:spPr>
          <a:xfrm>
            <a:off x="157232" y="5910011"/>
            <a:ext cx="5311302" cy="487085"/>
          </a:xfrm>
          <a:prstGeom prst="rect">
            <a:avLst/>
          </a:prstGeom>
        </p:spPr>
      </p:pic>
      <p:sp>
        <p:nvSpPr>
          <p:cNvPr id="7" name="Rectangle 1">
            <a:extLst>
              <a:ext uri="{FF2B5EF4-FFF2-40B4-BE49-F238E27FC236}">
                <a16:creationId xmlns:a16="http://schemas.microsoft.com/office/drawing/2014/main" id="{B6258F9F-EBE4-400B-A1AC-8F31994A6298}"/>
              </a:ext>
            </a:extLst>
          </p:cNvPr>
          <p:cNvSpPr>
            <a:spLocks noChangeArrowheads="1"/>
          </p:cNvSpPr>
          <p:nvPr/>
        </p:nvSpPr>
        <p:spPr bwMode="auto">
          <a:xfrm>
            <a:off x="5883581" y="3475897"/>
            <a:ext cx="6050604"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i="0" u="none" strike="noStrike" cap="none" normalizeH="0" baseline="0" dirty="0">
                <a:ln>
                  <a:noFill/>
                </a:ln>
                <a:effectLst/>
                <a:latin typeface="Open Sans" panose="020B0606030504020204" pitchFamily="34" charset="0"/>
                <a:cs typeface="Open Sans" panose="020B0606030504020204" pitchFamily="34" charset="0"/>
              </a:rPr>
              <a:t>The maximum flow through </a:t>
            </a:r>
            <a:r>
              <a:rPr kumimoji="0" lang="en-US" altLang="en-US" sz="2400" i="0" u="none" strike="noStrike" cap="none" normalizeH="0" baseline="0" dirty="0">
                <a:ln>
                  <a:noFill/>
                </a:ln>
                <a:effectLst/>
                <a:latin typeface="Open Sans" panose="020B0606030504020204" pitchFamily="34" charset="0"/>
                <a:ea typeface="MathJax_Math-italic"/>
                <a:cs typeface="Open Sans" panose="020B0606030504020204" pitchFamily="34" charset="0"/>
              </a:rPr>
              <a:t>A</a:t>
            </a:r>
            <a:r>
              <a:rPr kumimoji="0" lang="en-US" altLang="en-US" sz="2400" i="0" u="none" strike="noStrike" cap="none" normalizeH="0" baseline="0" dirty="0">
                <a:ln>
                  <a:noFill/>
                </a:ln>
                <a:effectLst/>
                <a:latin typeface="Open Sans" panose="020B0606030504020204" pitchFamily="34" charset="0"/>
                <a:ea typeface="MathJax_Main"/>
                <a:cs typeface="Open Sans" panose="020B0606030504020204" pitchFamily="34" charset="0"/>
              </a:rPr>
              <a:t>−</a:t>
            </a:r>
            <a:r>
              <a:rPr kumimoji="0" lang="en-US" altLang="en-US" sz="2400" i="0" u="none" strike="noStrike" cap="none" normalizeH="0" baseline="0" dirty="0">
                <a:ln>
                  <a:noFill/>
                </a:ln>
                <a:effectLst/>
                <a:latin typeface="Open Sans" panose="020B0606030504020204" pitchFamily="34" charset="0"/>
                <a:ea typeface="MathJax_Math-italic"/>
                <a:cs typeface="Open Sans" panose="020B0606030504020204" pitchFamily="34" charset="0"/>
              </a:rPr>
              <a:t>B</a:t>
            </a:r>
            <a:r>
              <a:rPr kumimoji="0" lang="en-US" altLang="en-US" sz="2400" i="0" u="none" strike="noStrike" cap="none" normalizeH="0" baseline="0" dirty="0">
                <a:ln>
                  <a:noFill/>
                </a:ln>
                <a:effectLst/>
                <a:latin typeface="Open Sans" panose="020B0606030504020204" pitchFamily="34" charset="0"/>
                <a:ea typeface="MathJax_Main"/>
                <a:cs typeface="Open Sans" panose="020B0606030504020204" pitchFamily="34" charset="0"/>
              </a:rPr>
              <a:t>−</a:t>
            </a:r>
            <a:r>
              <a:rPr kumimoji="0" lang="en-US" altLang="en-US" sz="2400" i="0" u="none" strike="noStrike" cap="none" normalizeH="0" baseline="0" dirty="0">
                <a:ln>
                  <a:noFill/>
                </a:ln>
                <a:effectLst/>
                <a:latin typeface="Open Sans" panose="020B0606030504020204" pitchFamily="34" charset="0"/>
                <a:ea typeface="MathJax_Math-italic"/>
                <a:cs typeface="Open Sans" panose="020B0606030504020204" pitchFamily="34" charset="0"/>
              </a:rPr>
              <a:t>C</a:t>
            </a:r>
            <a:r>
              <a:rPr kumimoji="0" lang="en-US" altLang="en-US" sz="2400" i="0" u="none" strike="noStrike" cap="none" normalizeH="0" baseline="0" dirty="0">
                <a:ln>
                  <a:noFill/>
                </a:ln>
                <a:effectLst/>
                <a:latin typeface="Open Sans" panose="020B0606030504020204" pitchFamily="34" charset="0"/>
                <a:ea typeface="MathJax_Main"/>
                <a:cs typeface="Open Sans" panose="020B0606030504020204" pitchFamily="34" charset="0"/>
              </a:rPr>
              <a:t>−</a:t>
            </a:r>
            <a:r>
              <a:rPr kumimoji="0" lang="en-US" altLang="en-US" sz="2400" i="0" u="none" strike="noStrike" cap="none" normalizeH="0" baseline="0" dirty="0">
                <a:ln>
                  <a:noFill/>
                </a:ln>
                <a:effectLst/>
                <a:latin typeface="Open Sans" panose="020B0606030504020204" pitchFamily="34" charset="0"/>
                <a:ea typeface="MathJax_Math-italic"/>
                <a:cs typeface="Open Sans" panose="020B0606030504020204" pitchFamily="34" charset="0"/>
              </a:rPr>
              <a:t>E</a:t>
            </a:r>
            <a:r>
              <a:rPr kumimoji="0" lang="en-US" altLang="en-US" sz="2400" i="0" u="none" strike="noStrike" cap="none" normalizeH="0" baseline="0" dirty="0">
                <a:ln>
                  <a:noFill/>
                </a:ln>
                <a:effectLst/>
                <a:latin typeface="Open Sans" panose="020B0606030504020204" pitchFamily="34" charset="0"/>
                <a:cs typeface="Open Sans" panose="020B0606030504020204" pitchFamily="34" charset="0"/>
              </a:rPr>
              <a:t> is </a:t>
            </a:r>
            <a:r>
              <a:rPr kumimoji="0" lang="en-US" altLang="en-US" sz="2400" i="0" u="none" strike="noStrike" cap="none" normalizeH="0" baseline="0" dirty="0">
                <a:ln>
                  <a:noFill/>
                </a:ln>
                <a:effectLst/>
                <a:latin typeface="Open Sans" panose="020B0606030504020204" pitchFamily="34" charset="0"/>
                <a:ea typeface="MathJax_Main"/>
                <a:cs typeface="Open Sans" panose="020B0606030504020204" pitchFamily="34" charset="0"/>
              </a:rPr>
              <a:t>300</a:t>
            </a:r>
            <a:r>
              <a:rPr kumimoji="0" lang="en-US" altLang="en-US" sz="2400" i="0" u="none" strike="noStrike" cap="none" normalizeH="0" baseline="0" dirty="0">
                <a:ln>
                  <a:noFill/>
                </a:ln>
                <a:effectLst/>
                <a:latin typeface="Open Sans" panose="020B0606030504020204" pitchFamily="34" charset="0"/>
                <a:cs typeface="Open Sans" panose="020B0606030504020204" pitchFamily="34" charset="0"/>
              </a:rPr>
              <a:t>. But </a:t>
            </a:r>
            <a:r>
              <a:rPr kumimoji="0" lang="en-US" altLang="en-US" sz="2400" i="0" u="none" strike="noStrike" cap="none" normalizeH="0" baseline="0" dirty="0">
                <a:ln>
                  <a:noFill/>
                </a:ln>
                <a:effectLst/>
                <a:latin typeface="Open Sans" panose="020B0606030504020204" pitchFamily="34" charset="0"/>
                <a:ea typeface="MathJax_Math-italic"/>
                <a:cs typeface="Open Sans" panose="020B0606030504020204" pitchFamily="34" charset="0"/>
              </a:rPr>
              <a:t>C</a:t>
            </a:r>
            <a:r>
              <a:rPr kumimoji="0" lang="en-US" altLang="en-US" sz="2400" i="0" u="none" strike="noStrike" cap="none" normalizeH="0" baseline="0" dirty="0">
                <a:ln>
                  <a:noFill/>
                </a:ln>
                <a:effectLst/>
                <a:latin typeface="Open Sans" panose="020B0606030504020204" pitchFamily="34" charset="0"/>
                <a:ea typeface="MathJax_Main"/>
                <a:cs typeface="Open Sans" panose="020B0606030504020204" pitchFamily="34" charset="0"/>
              </a:rPr>
              <a:t>−</a:t>
            </a:r>
            <a:r>
              <a:rPr kumimoji="0" lang="en-US" altLang="en-US" sz="2400" i="0" u="none" strike="noStrike" cap="none" normalizeH="0" baseline="0" dirty="0">
                <a:ln>
                  <a:noFill/>
                </a:ln>
                <a:effectLst/>
                <a:latin typeface="Open Sans" panose="020B0606030504020204" pitchFamily="34" charset="0"/>
                <a:ea typeface="MathJax_Math-italic"/>
                <a:cs typeface="Open Sans" panose="020B0606030504020204" pitchFamily="34" charset="0"/>
              </a:rPr>
              <a:t>E</a:t>
            </a:r>
            <a:r>
              <a:rPr kumimoji="0" lang="en-US" altLang="en-US" sz="2400" i="0" u="none" strike="noStrike" cap="none" normalizeH="0" baseline="0" dirty="0">
                <a:ln>
                  <a:noFill/>
                </a:ln>
                <a:effectLst/>
                <a:latin typeface="Open Sans" panose="020B0606030504020204" pitchFamily="34" charset="0"/>
                <a:cs typeface="Open Sans" panose="020B0606030504020204" pitchFamily="34" charset="0"/>
              </a:rPr>
              <a:t> has capacity </a:t>
            </a:r>
            <a:r>
              <a:rPr kumimoji="0" lang="en-US" altLang="en-US" sz="2400" i="0" u="none" strike="noStrike" cap="none" normalizeH="0" baseline="0" dirty="0">
                <a:ln>
                  <a:noFill/>
                </a:ln>
                <a:effectLst/>
                <a:latin typeface="Open Sans" panose="020B0606030504020204" pitchFamily="34" charset="0"/>
                <a:ea typeface="MathJax_Main"/>
                <a:cs typeface="Open Sans" panose="020B0606030504020204" pitchFamily="34" charset="0"/>
              </a:rPr>
              <a:t>800</a:t>
            </a:r>
            <a:r>
              <a:rPr kumimoji="0" lang="en-US" altLang="en-US" sz="2400" i="0" u="none" strike="noStrike" cap="none" normalizeH="0" baseline="0" dirty="0">
                <a:ln>
                  <a:noFill/>
                </a:ln>
                <a:effectLst/>
                <a:latin typeface="Open Sans" panose="020B0606030504020204" pitchFamily="34" charset="0"/>
                <a:cs typeface="Open Sans" panose="020B0606030504020204" pitchFamily="34" charset="0"/>
              </a:rPr>
              <a:t>. If another </a:t>
            </a:r>
            <a:r>
              <a:rPr kumimoji="0" lang="en-US" altLang="en-US" sz="2400" i="0" u="none" strike="noStrike" cap="none" normalizeH="0" baseline="0" dirty="0">
                <a:ln>
                  <a:noFill/>
                </a:ln>
                <a:effectLst/>
                <a:latin typeface="Open Sans" panose="020B0606030504020204" pitchFamily="34" charset="0"/>
                <a:ea typeface="MathJax_Main"/>
                <a:cs typeface="Open Sans" panose="020B0606030504020204" pitchFamily="34" charset="0"/>
              </a:rPr>
              <a:t>500</a:t>
            </a:r>
            <a:r>
              <a:rPr kumimoji="0" lang="en-US" altLang="en-US" sz="2400" i="0" u="none" strike="noStrike" cap="none" normalizeH="0" baseline="0" dirty="0">
                <a:ln>
                  <a:noFill/>
                </a:ln>
                <a:effectLst/>
                <a:latin typeface="Open Sans" panose="020B0606030504020204" pitchFamily="34" charset="0"/>
                <a:cs typeface="Open Sans" panose="020B0606030504020204" pitchFamily="34" charset="0"/>
              </a:rPr>
              <a:t> cars per hour come through </a:t>
            </a:r>
            <a:r>
              <a:rPr kumimoji="0" lang="en-US" altLang="en-US" sz="2400" i="0" u="none" strike="noStrike" cap="none" normalizeH="0" baseline="0" dirty="0">
                <a:ln>
                  <a:noFill/>
                </a:ln>
                <a:effectLst/>
                <a:latin typeface="Open Sans" panose="020B0606030504020204" pitchFamily="34" charset="0"/>
                <a:ea typeface="MathJax_Math-italic"/>
                <a:cs typeface="Open Sans" panose="020B0606030504020204" pitchFamily="34" charset="0"/>
              </a:rPr>
              <a:t>D</a:t>
            </a:r>
            <a:r>
              <a:rPr kumimoji="0" lang="en-US" altLang="en-US" sz="2400" i="0" u="none" strike="noStrike" cap="none" normalizeH="0" baseline="0" dirty="0">
                <a:ln>
                  <a:noFill/>
                </a:ln>
                <a:effectLst/>
                <a:latin typeface="Open Sans" panose="020B0606030504020204" pitchFamily="34" charset="0"/>
                <a:ea typeface="MathJax_Main"/>
                <a:cs typeface="Open Sans" panose="020B0606030504020204" pitchFamily="34" charset="0"/>
              </a:rPr>
              <a:t>−</a:t>
            </a:r>
            <a:r>
              <a:rPr kumimoji="0" lang="en-US" altLang="en-US" sz="2400" i="0" u="none" strike="noStrike" cap="none" normalizeH="0" baseline="0" dirty="0">
                <a:ln>
                  <a:noFill/>
                </a:ln>
                <a:effectLst/>
                <a:latin typeface="Open Sans" panose="020B0606030504020204" pitchFamily="34" charset="0"/>
                <a:ea typeface="MathJax_Math-italic"/>
                <a:cs typeface="Open Sans" panose="020B0606030504020204" pitchFamily="34" charset="0"/>
              </a:rPr>
              <a:t>C</a:t>
            </a:r>
            <a:r>
              <a:rPr kumimoji="0" lang="en-US" altLang="en-US" sz="2400" i="0" u="none" strike="noStrike" cap="none" normalizeH="0" baseline="0" dirty="0">
                <a:ln>
                  <a:noFill/>
                </a:ln>
                <a:effectLst/>
                <a:latin typeface="Open Sans" panose="020B0606030504020204" pitchFamily="34" charset="0"/>
                <a:cs typeface="Open Sans" panose="020B0606030504020204" pitchFamily="34" charset="0"/>
              </a:rPr>
              <a:t>, they will be able to travel from </a:t>
            </a:r>
            <a:r>
              <a:rPr kumimoji="0" lang="en-US" altLang="en-US" sz="2400" i="0" u="none" strike="noStrike" cap="none" normalizeH="0" baseline="0" dirty="0">
                <a:ln>
                  <a:noFill/>
                </a:ln>
                <a:effectLst/>
                <a:latin typeface="Open Sans" panose="020B0606030504020204" pitchFamily="34" charset="0"/>
                <a:ea typeface="MathJax_Math-italic"/>
                <a:cs typeface="Open Sans" panose="020B0606030504020204" pitchFamily="34" charset="0"/>
              </a:rPr>
              <a:t>C</a:t>
            </a:r>
            <a:r>
              <a:rPr kumimoji="0" lang="en-US" altLang="en-US" sz="2400" i="0" u="none" strike="noStrike" cap="none" normalizeH="0" baseline="0" dirty="0">
                <a:ln>
                  <a:noFill/>
                </a:ln>
                <a:effectLst/>
                <a:latin typeface="Open Sans" panose="020B0606030504020204" pitchFamily="34" charset="0"/>
                <a:ea typeface="MathJax_Main"/>
                <a:cs typeface="Open Sans" panose="020B0606030504020204" pitchFamily="34" charset="0"/>
              </a:rPr>
              <a:t>−</a:t>
            </a:r>
            <a:r>
              <a:rPr lang="en-US" altLang="en-US" sz="2400" dirty="0">
                <a:latin typeface="Open Sans" panose="020B0606030504020204" pitchFamily="34" charset="0"/>
                <a:ea typeface="MathJax_Main"/>
                <a:cs typeface="Open Sans" panose="020B0606030504020204" pitchFamily="34" charset="0"/>
              </a:rPr>
              <a:t>E</a:t>
            </a:r>
            <a:r>
              <a:rPr kumimoji="0" lang="en-US" altLang="en-US" sz="2400" i="0" u="none" strike="noStrike" cap="none" normalizeH="0" baseline="0" dirty="0">
                <a:ln>
                  <a:noFill/>
                </a:ln>
                <a:effectLst/>
                <a:latin typeface="Open Sans" panose="020B0606030504020204" pitchFamily="34" charset="0"/>
                <a:cs typeface="Open Sans" panose="020B0606030504020204" pitchFamily="34" charset="0"/>
              </a:rPr>
              <a:t>.</a:t>
            </a:r>
            <a:endParaRPr kumimoji="0" lang="en-US" altLang="en-US" sz="240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i="0" u="none" strike="noStrike" cap="none" normalizeH="0" baseline="0" dirty="0">
                <a:ln>
                  <a:noFill/>
                </a:ln>
                <a:effectLst/>
                <a:latin typeface="Open Sans" panose="020B0606030504020204" pitchFamily="34" charset="0"/>
                <a:cs typeface="Open Sans" panose="020B0606030504020204" pitchFamily="34" charset="0"/>
              </a:rPr>
              <a:t>The new maximum flow is now </a:t>
            </a:r>
            <a:r>
              <a:rPr kumimoji="0" lang="en-US" altLang="en-US" sz="2400" i="0" u="none" strike="noStrike" cap="none" normalizeH="0" baseline="0" dirty="0">
                <a:ln>
                  <a:noFill/>
                </a:ln>
                <a:effectLst/>
                <a:latin typeface="Open Sans" panose="020B0606030504020204" pitchFamily="34" charset="0"/>
                <a:ea typeface="MathJax_Main"/>
                <a:cs typeface="Open Sans" panose="020B0606030504020204" pitchFamily="34" charset="0"/>
              </a:rPr>
              <a:t>800</a:t>
            </a:r>
            <a:r>
              <a:rPr kumimoji="0" lang="en-US" altLang="en-US" sz="2400" i="0" u="none" strike="noStrike" cap="none" normalizeH="0" baseline="0" dirty="0">
                <a:ln>
                  <a:noFill/>
                </a:ln>
                <a:effectLst/>
                <a:latin typeface="Open Sans" panose="020B0606030504020204" pitchFamily="34" charset="0"/>
                <a:cs typeface="Open Sans" panose="020B0606030504020204" pitchFamily="34" charset="0"/>
              </a:rPr>
              <a:t> cars per hour.</a:t>
            </a:r>
            <a:endParaRPr kumimoji="0" lang="en-US" altLang="en-US" sz="2400" i="0" u="none" strike="noStrike" cap="none" normalizeH="0" baseline="0" dirty="0">
              <a:ln>
                <a:noFill/>
              </a:ln>
              <a:effectLst/>
            </a:endParaRPr>
          </a:p>
        </p:txBody>
      </p:sp>
    </p:spTree>
    <p:extLst>
      <p:ext uri="{BB962C8B-B14F-4D97-AF65-F5344CB8AC3E}">
        <p14:creationId xmlns:p14="http://schemas.microsoft.com/office/powerpoint/2010/main" val="4274763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4DB73-F3A0-4A51-9A17-6C1AC5DCD664}"/>
              </a:ext>
            </a:extLst>
          </p:cNvPr>
          <p:cNvSpPr>
            <a:spLocks noGrp="1"/>
          </p:cNvSpPr>
          <p:nvPr>
            <p:ph type="title"/>
          </p:nvPr>
        </p:nvSpPr>
        <p:spPr>
          <a:xfrm>
            <a:off x="913774" y="0"/>
            <a:ext cx="10364451" cy="976819"/>
          </a:xfrm>
        </p:spPr>
        <p:txBody>
          <a:bodyPr/>
          <a:lstStyle/>
          <a:p>
            <a:r>
              <a:rPr lang="en-AU" dirty="0"/>
              <a:t>Cuts</a:t>
            </a:r>
          </a:p>
        </p:txBody>
      </p:sp>
      <p:sp>
        <p:nvSpPr>
          <p:cNvPr id="3" name="Content Placeholder 2">
            <a:extLst>
              <a:ext uri="{FF2B5EF4-FFF2-40B4-BE49-F238E27FC236}">
                <a16:creationId xmlns:a16="http://schemas.microsoft.com/office/drawing/2014/main" id="{AAEC6B50-5B9B-46F6-B970-BF31DFF6F799}"/>
              </a:ext>
            </a:extLst>
          </p:cNvPr>
          <p:cNvSpPr>
            <a:spLocks noGrp="1"/>
          </p:cNvSpPr>
          <p:nvPr>
            <p:ph sz="quarter" idx="13"/>
          </p:nvPr>
        </p:nvSpPr>
        <p:spPr>
          <a:xfrm>
            <a:off x="0" y="791211"/>
            <a:ext cx="12192000" cy="3424107"/>
          </a:xfrm>
        </p:spPr>
        <p:txBody>
          <a:bodyPr/>
          <a:lstStyle/>
          <a:p>
            <a:r>
              <a:rPr lang="en-US" dirty="0"/>
              <a:t>We can simplify the search for maximum flow by searching for </a:t>
            </a:r>
            <a:r>
              <a:rPr lang="en-US" dirty="0">
                <a:solidFill>
                  <a:srgbClr val="FF0000"/>
                </a:solidFill>
              </a:rPr>
              <a:t>cuts</a:t>
            </a:r>
            <a:r>
              <a:rPr lang="en-US" dirty="0"/>
              <a:t> within the digraph.</a:t>
            </a:r>
          </a:p>
          <a:p>
            <a:r>
              <a:rPr lang="en-US" dirty="0"/>
              <a:t>A</a:t>
            </a:r>
            <a:r>
              <a:rPr lang="en-US" dirty="0">
                <a:solidFill>
                  <a:srgbClr val="FF0000"/>
                </a:solidFill>
              </a:rPr>
              <a:t> cut </a:t>
            </a:r>
            <a:r>
              <a:rPr lang="en-US" dirty="0"/>
              <a:t>divides the network into two parts, completely separating the source from the sink. </a:t>
            </a:r>
            <a:endParaRPr lang="en-AU" dirty="0"/>
          </a:p>
        </p:txBody>
      </p:sp>
      <p:pic>
        <p:nvPicPr>
          <p:cNvPr id="5" name="Picture 4">
            <a:extLst>
              <a:ext uri="{FF2B5EF4-FFF2-40B4-BE49-F238E27FC236}">
                <a16:creationId xmlns:a16="http://schemas.microsoft.com/office/drawing/2014/main" id="{E9835177-4986-4FB1-8C26-3CF022C524E5}"/>
              </a:ext>
            </a:extLst>
          </p:cNvPr>
          <p:cNvPicPr>
            <a:picLocks noChangeAspect="1"/>
          </p:cNvPicPr>
          <p:nvPr/>
        </p:nvPicPr>
        <p:blipFill>
          <a:blip r:embed="rId2"/>
          <a:stretch>
            <a:fillRect/>
          </a:stretch>
        </p:blipFill>
        <p:spPr>
          <a:xfrm>
            <a:off x="389502" y="2337926"/>
            <a:ext cx="4486901" cy="3686689"/>
          </a:xfrm>
          <a:prstGeom prst="rect">
            <a:avLst/>
          </a:prstGeom>
        </p:spPr>
      </p:pic>
      <p:pic>
        <p:nvPicPr>
          <p:cNvPr id="7" name="Picture 6">
            <a:extLst>
              <a:ext uri="{FF2B5EF4-FFF2-40B4-BE49-F238E27FC236}">
                <a16:creationId xmlns:a16="http://schemas.microsoft.com/office/drawing/2014/main" id="{BD8A0E9F-17EB-4432-AD71-C2481263FAEA}"/>
              </a:ext>
            </a:extLst>
          </p:cNvPr>
          <p:cNvPicPr>
            <a:picLocks noChangeAspect="1"/>
          </p:cNvPicPr>
          <p:nvPr/>
        </p:nvPicPr>
        <p:blipFill>
          <a:blip r:embed="rId3"/>
          <a:stretch>
            <a:fillRect/>
          </a:stretch>
        </p:blipFill>
        <p:spPr>
          <a:xfrm>
            <a:off x="6035722" y="1741407"/>
            <a:ext cx="4363059" cy="2152950"/>
          </a:xfrm>
          <a:prstGeom prst="rect">
            <a:avLst/>
          </a:prstGeom>
        </p:spPr>
      </p:pic>
      <p:pic>
        <p:nvPicPr>
          <p:cNvPr id="9" name="Picture 8">
            <a:extLst>
              <a:ext uri="{FF2B5EF4-FFF2-40B4-BE49-F238E27FC236}">
                <a16:creationId xmlns:a16="http://schemas.microsoft.com/office/drawing/2014/main" id="{88B58899-ADEA-4A74-A627-7FBF90D50437}"/>
              </a:ext>
            </a:extLst>
          </p:cNvPr>
          <p:cNvPicPr>
            <a:picLocks noChangeAspect="1"/>
          </p:cNvPicPr>
          <p:nvPr/>
        </p:nvPicPr>
        <p:blipFill>
          <a:blip r:embed="rId4"/>
          <a:stretch>
            <a:fillRect/>
          </a:stretch>
        </p:blipFill>
        <p:spPr>
          <a:xfrm>
            <a:off x="5653024" y="3972694"/>
            <a:ext cx="5249008" cy="2638793"/>
          </a:xfrm>
          <a:prstGeom prst="rect">
            <a:avLst/>
          </a:prstGeom>
        </p:spPr>
      </p:pic>
      <p:cxnSp>
        <p:nvCxnSpPr>
          <p:cNvPr id="10" name="Straight Connector 9">
            <a:extLst>
              <a:ext uri="{FF2B5EF4-FFF2-40B4-BE49-F238E27FC236}">
                <a16:creationId xmlns:a16="http://schemas.microsoft.com/office/drawing/2014/main" id="{010458E7-6875-4A6B-B1D5-431657DC1DBA}"/>
              </a:ext>
            </a:extLst>
          </p:cNvPr>
          <p:cNvCxnSpPr>
            <a:cxnSpLocks/>
          </p:cNvCxnSpPr>
          <p:nvPr/>
        </p:nvCxnSpPr>
        <p:spPr>
          <a:xfrm>
            <a:off x="5928171" y="4286258"/>
            <a:ext cx="4830620" cy="2325229"/>
          </a:xfrm>
          <a:prstGeom prst="line">
            <a:avLst/>
          </a:prstGeom>
          <a:ln w="76200">
            <a:solidFill>
              <a:srgbClr val="C00000"/>
            </a:solidFill>
          </a:ln>
        </p:spPr>
        <p:style>
          <a:lnRef idx="3">
            <a:schemeClr val="accent1"/>
          </a:lnRef>
          <a:fillRef idx="0">
            <a:schemeClr val="accent1"/>
          </a:fillRef>
          <a:effectRef idx="2">
            <a:schemeClr val="accent1"/>
          </a:effectRef>
          <a:fontRef idx="minor">
            <a:schemeClr val="tx1"/>
          </a:fontRef>
        </p:style>
      </p:cxnSp>
      <p:cxnSp>
        <p:nvCxnSpPr>
          <p:cNvPr id="12" name="Straight Connector 11">
            <a:extLst>
              <a:ext uri="{FF2B5EF4-FFF2-40B4-BE49-F238E27FC236}">
                <a16:creationId xmlns:a16="http://schemas.microsoft.com/office/drawing/2014/main" id="{A38FFC17-B7D3-46FF-81D1-70D6CC29A51D}"/>
              </a:ext>
            </a:extLst>
          </p:cNvPr>
          <p:cNvCxnSpPr>
            <a:cxnSpLocks/>
          </p:cNvCxnSpPr>
          <p:nvPr/>
        </p:nvCxnSpPr>
        <p:spPr>
          <a:xfrm flipV="1">
            <a:off x="6009769" y="4181270"/>
            <a:ext cx="4749022" cy="2143304"/>
          </a:xfrm>
          <a:prstGeom prst="line">
            <a:avLst/>
          </a:prstGeom>
          <a:ln w="76200">
            <a:solidFill>
              <a:srgbClr val="C000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55887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C17E2-5B3E-4633-BDD8-712643E7F933}"/>
              </a:ext>
            </a:extLst>
          </p:cNvPr>
          <p:cNvSpPr>
            <a:spLocks noGrp="1"/>
          </p:cNvSpPr>
          <p:nvPr>
            <p:ph type="title"/>
          </p:nvPr>
        </p:nvSpPr>
        <p:spPr>
          <a:xfrm>
            <a:off x="913774" y="0"/>
            <a:ext cx="10364451" cy="1596177"/>
          </a:xfrm>
        </p:spPr>
        <p:txBody>
          <a:bodyPr/>
          <a:lstStyle/>
          <a:p>
            <a:r>
              <a:rPr lang="en-AU" dirty="0"/>
              <a:t>Capacity of a cut</a:t>
            </a:r>
          </a:p>
        </p:txBody>
      </p:sp>
      <p:sp>
        <p:nvSpPr>
          <p:cNvPr id="3" name="Content Placeholder 2">
            <a:extLst>
              <a:ext uri="{FF2B5EF4-FFF2-40B4-BE49-F238E27FC236}">
                <a16:creationId xmlns:a16="http://schemas.microsoft.com/office/drawing/2014/main" id="{08C30745-B240-4795-BABF-8D5F0DAE9C9A}"/>
              </a:ext>
            </a:extLst>
          </p:cNvPr>
          <p:cNvSpPr>
            <a:spLocks noGrp="1"/>
          </p:cNvSpPr>
          <p:nvPr>
            <p:ph sz="quarter" idx="13"/>
          </p:nvPr>
        </p:nvSpPr>
        <p:spPr>
          <a:xfrm>
            <a:off x="914399" y="1716946"/>
            <a:ext cx="10363826" cy="3424107"/>
          </a:xfrm>
        </p:spPr>
        <p:txBody>
          <a:bodyPr/>
          <a:lstStyle/>
          <a:p>
            <a:r>
              <a:rPr lang="en-US" dirty="0"/>
              <a:t>The cut capacity is the sum of all the capacities of the edges that the cut passes through, taking into account the direction of flow. The capacity of an edge is only counted if it </a:t>
            </a:r>
            <a:r>
              <a:rPr lang="en-US" dirty="0">
                <a:solidFill>
                  <a:srgbClr val="FF0000"/>
                </a:solidFill>
              </a:rPr>
              <a:t>flows from the source side to the sink </a:t>
            </a:r>
            <a:r>
              <a:rPr lang="en-US" dirty="0"/>
              <a:t>side of the cut.</a:t>
            </a:r>
          </a:p>
          <a:p>
            <a:endParaRPr lang="en-US" dirty="0"/>
          </a:p>
          <a:p>
            <a:r>
              <a:rPr lang="en-US" dirty="0"/>
              <a:t> </a:t>
            </a:r>
            <a:endParaRPr lang="en-AU" dirty="0"/>
          </a:p>
        </p:txBody>
      </p:sp>
      <p:pic>
        <p:nvPicPr>
          <p:cNvPr id="5" name="Picture 4">
            <a:extLst>
              <a:ext uri="{FF2B5EF4-FFF2-40B4-BE49-F238E27FC236}">
                <a16:creationId xmlns:a16="http://schemas.microsoft.com/office/drawing/2014/main" id="{4851B8FD-C8BF-4EE9-B09F-F92F9C9368CA}"/>
              </a:ext>
            </a:extLst>
          </p:cNvPr>
          <p:cNvPicPr>
            <a:picLocks noChangeAspect="1"/>
          </p:cNvPicPr>
          <p:nvPr/>
        </p:nvPicPr>
        <p:blipFill>
          <a:blip r:embed="rId2"/>
          <a:stretch>
            <a:fillRect/>
          </a:stretch>
        </p:blipFill>
        <p:spPr>
          <a:xfrm>
            <a:off x="2314371" y="3183124"/>
            <a:ext cx="7705118" cy="3155909"/>
          </a:xfrm>
          <a:prstGeom prst="rect">
            <a:avLst/>
          </a:prstGeom>
        </p:spPr>
      </p:pic>
      <p:cxnSp>
        <p:nvCxnSpPr>
          <p:cNvPr id="8" name="Straight Connector 7">
            <a:extLst>
              <a:ext uri="{FF2B5EF4-FFF2-40B4-BE49-F238E27FC236}">
                <a16:creationId xmlns:a16="http://schemas.microsoft.com/office/drawing/2014/main" id="{F90E64FD-6A6F-4F99-8953-BC47F0358872}"/>
              </a:ext>
            </a:extLst>
          </p:cNvPr>
          <p:cNvCxnSpPr>
            <a:cxnSpLocks/>
          </p:cNvCxnSpPr>
          <p:nvPr/>
        </p:nvCxnSpPr>
        <p:spPr>
          <a:xfrm>
            <a:off x="5572325" y="4533702"/>
            <a:ext cx="2243063" cy="227376"/>
          </a:xfrm>
          <a:prstGeom prst="line">
            <a:avLst/>
          </a:prstGeom>
          <a:ln w="76200">
            <a:solidFill>
              <a:srgbClr val="C00000"/>
            </a:solidFill>
          </a:ln>
        </p:spPr>
        <p:style>
          <a:lnRef idx="3">
            <a:schemeClr val="accent1"/>
          </a:lnRef>
          <a:fillRef idx="0">
            <a:schemeClr val="accent1"/>
          </a:fillRef>
          <a:effectRef idx="2">
            <a:schemeClr val="accent1"/>
          </a:effectRef>
          <a:fontRef idx="minor">
            <a:schemeClr val="tx1"/>
          </a:fontRef>
        </p:style>
      </p:cxnSp>
      <p:cxnSp>
        <p:nvCxnSpPr>
          <p:cNvPr id="10" name="Straight Connector 9">
            <a:extLst>
              <a:ext uri="{FF2B5EF4-FFF2-40B4-BE49-F238E27FC236}">
                <a16:creationId xmlns:a16="http://schemas.microsoft.com/office/drawing/2014/main" id="{245AB805-E705-41DB-81E8-63F3D63D73DD}"/>
              </a:ext>
            </a:extLst>
          </p:cNvPr>
          <p:cNvCxnSpPr>
            <a:cxnSpLocks/>
          </p:cNvCxnSpPr>
          <p:nvPr/>
        </p:nvCxnSpPr>
        <p:spPr>
          <a:xfrm>
            <a:off x="6170185" y="4171500"/>
            <a:ext cx="1047345" cy="1159625"/>
          </a:xfrm>
          <a:prstGeom prst="line">
            <a:avLst/>
          </a:prstGeom>
          <a:ln w="76200">
            <a:solidFill>
              <a:srgbClr val="C000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24465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49341-5B08-4E22-9D90-C0BEA20C3015}"/>
              </a:ext>
            </a:extLst>
          </p:cNvPr>
          <p:cNvSpPr>
            <a:spLocks noGrp="1"/>
          </p:cNvSpPr>
          <p:nvPr>
            <p:ph type="title"/>
          </p:nvPr>
        </p:nvSpPr>
        <p:spPr>
          <a:xfrm>
            <a:off x="913774" y="0"/>
            <a:ext cx="10364451" cy="1596177"/>
          </a:xfrm>
        </p:spPr>
        <p:txBody>
          <a:bodyPr/>
          <a:lstStyle/>
          <a:p>
            <a:r>
              <a:rPr lang="en-AU" dirty="0"/>
              <a:t>Calculating cut capacity</a:t>
            </a:r>
          </a:p>
        </p:txBody>
      </p:sp>
      <p:sp>
        <p:nvSpPr>
          <p:cNvPr id="3" name="Content Placeholder 2">
            <a:extLst>
              <a:ext uri="{FF2B5EF4-FFF2-40B4-BE49-F238E27FC236}">
                <a16:creationId xmlns:a16="http://schemas.microsoft.com/office/drawing/2014/main" id="{D91EFC09-1E93-4157-AC78-5DC67352CED4}"/>
              </a:ext>
            </a:extLst>
          </p:cNvPr>
          <p:cNvSpPr>
            <a:spLocks noGrp="1"/>
          </p:cNvSpPr>
          <p:nvPr>
            <p:ph sz="quarter" idx="13"/>
          </p:nvPr>
        </p:nvSpPr>
        <p:spPr>
          <a:xfrm>
            <a:off x="0" y="1716946"/>
            <a:ext cx="12192000" cy="3424107"/>
          </a:xfrm>
        </p:spPr>
        <p:txBody>
          <a:bodyPr/>
          <a:lstStyle/>
          <a:p>
            <a:r>
              <a:rPr lang="en-US" dirty="0"/>
              <a:t>Calculate the capacity of the four cuts shown in the network on the right. The source is vertex S and the sink is vertex T.</a:t>
            </a:r>
            <a:endParaRPr lang="en-AU" dirty="0"/>
          </a:p>
        </p:txBody>
      </p:sp>
      <p:pic>
        <p:nvPicPr>
          <p:cNvPr id="5" name="Picture 4">
            <a:extLst>
              <a:ext uri="{FF2B5EF4-FFF2-40B4-BE49-F238E27FC236}">
                <a16:creationId xmlns:a16="http://schemas.microsoft.com/office/drawing/2014/main" id="{20C5253E-95B7-4991-9539-29D9BD2F3E88}"/>
              </a:ext>
            </a:extLst>
          </p:cNvPr>
          <p:cNvPicPr>
            <a:picLocks noChangeAspect="1"/>
          </p:cNvPicPr>
          <p:nvPr/>
        </p:nvPicPr>
        <p:blipFill>
          <a:blip r:embed="rId2"/>
          <a:stretch>
            <a:fillRect/>
          </a:stretch>
        </p:blipFill>
        <p:spPr>
          <a:xfrm>
            <a:off x="312486" y="2762683"/>
            <a:ext cx="6424710" cy="3192235"/>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CCEBEFD1-85EB-4450-AD81-7BC38731CA6D}"/>
                  </a:ext>
                </a:extLst>
              </p:cNvPr>
              <p:cNvSpPr txBox="1"/>
              <p:nvPr/>
            </p:nvSpPr>
            <p:spPr>
              <a:xfrm>
                <a:off x="6893439" y="3298844"/>
                <a:ext cx="5142318" cy="1569660"/>
              </a:xfrm>
              <a:prstGeom prst="rect">
                <a:avLst/>
              </a:prstGeom>
              <a:noFill/>
            </p:spPr>
            <p:txBody>
              <a:bodyPr wrap="square">
                <a:spAutoFit/>
              </a:bodyPr>
              <a:lstStyle/>
              <a:p>
                <a:r>
                  <a:rPr lang="en-AU" sz="2400" dirty="0"/>
                  <a:t>The capacity of </a:t>
                </a:r>
                <a14:m>
                  <m:oMath xmlns:m="http://schemas.openxmlformats.org/officeDocument/2006/math">
                    <m:sSub>
                      <m:sSubPr>
                        <m:ctrlPr>
                          <a:rPr lang="en-AU" sz="2400" i="1" dirty="0" smtClean="0">
                            <a:latin typeface="Cambria Math" panose="02040503050406030204" pitchFamily="18" charset="0"/>
                          </a:rPr>
                        </m:ctrlPr>
                      </m:sSubPr>
                      <m:e>
                        <m:r>
                          <a:rPr lang="en-US" sz="2400" b="0" i="1" dirty="0" smtClean="0">
                            <a:latin typeface="Cambria Math" panose="02040503050406030204" pitchFamily="18" charset="0"/>
                          </a:rPr>
                          <m:t>𝐶</m:t>
                        </m:r>
                      </m:e>
                      <m:sub>
                        <m:r>
                          <a:rPr lang="en-US" sz="2400" b="0" i="1" dirty="0" smtClean="0">
                            <a:latin typeface="Cambria Math" panose="02040503050406030204" pitchFamily="18" charset="0"/>
                          </a:rPr>
                          <m:t>1</m:t>
                        </m:r>
                      </m:sub>
                    </m:sSub>
                  </m:oMath>
                </a14:m>
                <a:r>
                  <a:rPr lang="en-AU" sz="2400" dirty="0"/>
                  <a:t>=15+20=35</a:t>
                </a:r>
              </a:p>
              <a:p>
                <a:r>
                  <a:rPr lang="en-AU" sz="2400" dirty="0"/>
                  <a:t>The capacity of </a:t>
                </a:r>
                <a14:m>
                  <m:oMath xmlns:m="http://schemas.openxmlformats.org/officeDocument/2006/math">
                    <m:sSub>
                      <m:sSubPr>
                        <m:ctrlPr>
                          <a:rPr lang="en-AU" sz="2400" i="1" dirty="0">
                            <a:latin typeface="Cambria Math" panose="02040503050406030204" pitchFamily="18" charset="0"/>
                          </a:rPr>
                        </m:ctrlPr>
                      </m:sSubPr>
                      <m:e>
                        <m:r>
                          <a:rPr lang="en-US" sz="2400" i="1" dirty="0">
                            <a:latin typeface="Cambria Math" panose="02040503050406030204" pitchFamily="18" charset="0"/>
                          </a:rPr>
                          <m:t>𝐶</m:t>
                        </m:r>
                      </m:e>
                      <m:sub>
                        <m:r>
                          <a:rPr lang="en-US" sz="2400" b="0" i="1" dirty="0" smtClean="0">
                            <a:latin typeface="Cambria Math" panose="02040503050406030204" pitchFamily="18" charset="0"/>
                          </a:rPr>
                          <m:t>2</m:t>
                        </m:r>
                      </m:sub>
                    </m:sSub>
                    <m:r>
                      <a:rPr lang="en-US" sz="2400" i="1" dirty="0">
                        <a:latin typeface="Cambria Math" panose="02040503050406030204" pitchFamily="18" charset="0"/>
                      </a:rPr>
                      <m:t> </m:t>
                    </m:r>
                  </m:oMath>
                </a14:m>
                <a:r>
                  <a:rPr lang="en-AU" sz="2400" dirty="0"/>
                  <a:t>=14+20=34</a:t>
                </a:r>
              </a:p>
              <a:p>
                <a:r>
                  <a:rPr lang="en-AU" sz="2400" dirty="0"/>
                  <a:t>The capacity of </a:t>
                </a:r>
                <a14:m>
                  <m:oMath xmlns:m="http://schemas.openxmlformats.org/officeDocument/2006/math">
                    <m:sSub>
                      <m:sSubPr>
                        <m:ctrlPr>
                          <a:rPr lang="en-AU" sz="2400" i="1" dirty="0">
                            <a:latin typeface="Cambria Math" panose="02040503050406030204" pitchFamily="18" charset="0"/>
                          </a:rPr>
                        </m:ctrlPr>
                      </m:sSubPr>
                      <m:e>
                        <m:r>
                          <a:rPr lang="en-US" sz="2400" i="1" dirty="0">
                            <a:latin typeface="Cambria Math" panose="02040503050406030204" pitchFamily="18" charset="0"/>
                          </a:rPr>
                          <m:t>𝐶</m:t>
                        </m:r>
                      </m:e>
                      <m:sub>
                        <m:r>
                          <a:rPr lang="en-US" sz="2400" b="0" i="1" dirty="0" smtClean="0">
                            <a:latin typeface="Cambria Math" panose="02040503050406030204" pitchFamily="18" charset="0"/>
                          </a:rPr>
                          <m:t>3</m:t>
                        </m:r>
                      </m:sub>
                    </m:sSub>
                    <m:r>
                      <a:rPr lang="en-US" sz="2400" i="1" dirty="0">
                        <a:latin typeface="Cambria Math" panose="02040503050406030204" pitchFamily="18" charset="0"/>
                      </a:rPr>
                      <m:t> </m:t>
                    </m:r>
                  </m:oMath>
                </a14:m>
                <a:r>
                  <a:rPr lang="en-AU" sz="2400" dirty="0"/>
                  <a:t>=14+15+20=49</a:t>
                </a:r>
              </a:p>
              <a:p>
                <a:r>
                  <a:rPr lang="en-AU" sz="2400" dirty="0"/>
                  <a:t>The capacity of </a:t>
                </a:r>
                <a14:m>
                  <m:oMath xmlns:m="http://schemas.openxmlformats.org/officeDocument/2006/math">
                    <m:sSub>
                      <m:sSubPr>
                        <m:ctrlPr>
                          <a:rPr lang="en-AU" sz="2400" i="1" dirty="0">
                            <a:latin typeface="Cambria Math" panose="02040503050406030204" pitchFamily="18" charset="0"/>
                          </a:rPr>
                        </m:ctrlPr>
                      </m:sSubPr>
                      <m:e>
                        <m:r>
                          <a:rPr lang="en-US" sz="2400" i="1" dirty="0">
                            <a:latin typeface="Cambria Math" panose="02040503050406030204" pitchFamily="18" charset="0"/>
                          </a:rPr>
                          <m:t>𝐶</m:t>
                        </m:r>
                      </m:e>
                      <m:sub>
                        <m:r>
                          <a:rPr lang="en-US" sz="2400" b="0" i="1" dirty="0" smtClean="0">
                            <a:latin typeface="Cambria Math" panose="02040503050406030204" pitchFamily="18" charset="0"/>
                          </a:rPr>
                          <m:t>4</m:t>
                        </m:r>
                      </m:sub>
                    </m:sSub>
                    <m:r>
                      <a:rPr lang="en-US" sz="2400" i="1" dirty="0">
                        <a:latin typeface="Cambria Math" panose="02040503050406030204" pitchFamily="18" charset="0"/>
                      </a:rPr>
                      <m:t> </m:t>
                    </m:r>
                  </m:oMath>
                </a14:m>
                <a:r>
                  <a:rPr lang="en-AU" sz="2400" dirty="0"/>
                  <a:t>=20+10=30</a:t>
                </a:r>
              </a:p>
            </p:txBody>
          </p:sp>
        </mc:Choice>
        <mc:Fallback xmlns="">
          <p:sp>
            <p:nvSpPr>
              <p:cNvPr id="9" name="TextBox 8">
                <a:extLst>
                  <a:ext uri="{FF2B5EF4-FFF2-40B4-BE49-F238E27FC236}">
                    <a16:creationId xmlns:a16="http://schemas.microsoft.com/office/drawing/2014/main" id="{CCEBEFD1-85EB-4450-AD81-7BC38731CA6D}"/>
                  </a:ext>
                </a:extLst>
              </p:cNvPr>
              <p:cNvSpPr txBox="1">
                <a:spLocks noRot="1" noChangeAspect="1" noMove="1" noResize="1" noEditPoints="1" noAdjustHandles="1" noChangeArrowheads="1" noChangeShapeType="1" noTextEdit="1"/>
              </p:cNvSpPr>
              <p:nvPr/>
            </p:nvSpPr>
            <p:spPr>
              <a:xfrm>
                <a:off x="6893439" y="3298844"/>
                <a:ext cx="5142318" cy="1569660"/>
              </a:xfrm>
              <a:prstGeom prst="rect">
                <a:avLst/>
              </a:prstGeom>
              <a:blipFill>
                <a:blip r:embed="rId3"/>
                <a:stretch>
                  <a:fillRect l="-1898" t="-3101" b="-7752"/>
                </a:stretch>
              </a:blipFill>
            </p:spPr>
            <p:txBody>
              <a:bodyPr/>
              <a:lstStyle/>
              <a:p>
                <a:r>
                  <a:rPr lang="en-AU">
                    <a:noFill/>
                  </a:rPr>
                  <a:t> </a:t>
                </a:r>
              </a:p>
            </p:txBody>
          </p:sp>
        </mc:Fallback>
      </mc:AlternateContent>
      <p:cxnSp>
        <p:nvCxnSpPr>
          <p:cNvPr id="10" name="Straight Connector 9">
            <a:extLst>
              <a:ext uri="{FF2B5EF4-FFF2-40B4-BE49-F238E27FC236}">
                <a16:creationId xmlns:a16="http://schemas.microsoft.com/office/drawing/2014/main" id="{08DF6F70-80B9-4A0D-A60F-AEEA44275575}"/>
              </a:ext>
            </a:extLst>
          </p:cNvPr>
          <p:cNvCxnSpPr>
            <a:cxnSpLocks/>
          </p:cNvCxnSpPr>
          <p:nvPr/>
        </p:nvCxnSpPr>
        <p:spPr>
          <a:xfrm>
            <a:off x="1753827" y="3808548"/>
            <a:ext cx="600266" cy="550252"/>
          </a:xfrm>
          <a:prstGeom prst="line">
            <a:avLst/>
          </a:prstGeom>
          <a:ln w="76200">
            <a:solidFill>
              <a:srgbClr val="C00000"/>
            </a:solidFill>
          </a:ln>
        </p:spPr>
        <p:style>
          <a:lnRef idx="3">
            <a:schemeClr val="accent1"/>
          </a:lnRef>
          <a:fillRef idx="0">
            <a:schemeClr val="accent1"/>
          </a:fillRef>
          <a:effectRef idx="2">
            <a:schemeClr val="accent1"/>
          </a:effectRef>
          <a:fontRef idx="minor">
            <a:schemeClr val="tx1"/>
          </a:fontRef>
        </p:style>
      </p:cxnSp>
      <p:cxnSp>
        <p:nvCxnSpPr>
          <p:cNvPr id="12" name="Straight Connector 11">
            <a:extLst>
              <a:ext uri="{FF2B5EF4-FFF2-40B4-BE49-F238E27FC236}">
                <a16:creationId xmlns:a16="http://schemas.microsoft.com/office/drawing/2014/main" id="{C7BF03CD-6E52-41A9-BA20-938F1ACE526A}"/>
              </a:ext>
            </a:extLst>
          </p:cNvPr>
          <p:cNvCxnSpPr>
            <a:cxnSpLocks/>
          </p:cNvCxnSpPr>
          <p:nvPr/>
        </p:nvCxnSpPr>
        <p:spPr>
          <a:xfrm flipV="1">
            <a:off x="1753827" y="3610601"/>
            <a:ext cx="444624" cy="473073"/>
          </a:xfrm>
          <a:prstGeom prst="line">
            <a:avLst/>
          </a:prstGeom>
          <a:ln w="76200">
            <a:solidFill>
              <a:srgbClr val="C00000"/>
            </a:solidFill>
          </a:ln>
        </p:spPr>
        <p:style>
          <a:lnRef idx="3">
            <a:schemeClr val="accent1"/>
          </a:lnRef>
          <a:fillRef idx="0">
            <a:schemeClr val="accent1"/>
          </a:fillRef>
          <a:effectRef idx="2">
            <a:schemeClr val="accent1"/>
          </a:effectRef>
          <a:fontRef idx="minor">
            <a:schemeClr val="tx1"/>
          </a:fontRef>
        </p:style>
      </p:cxnSp>
      <p:cxnSp>
        <p:nvCxnSpPr>
          <p:cNvPr id="16" name="Straight Connector 15">
            <a:extLst>
              <a:ext uri="{FF2B5EF4-FFF2-40B4-BE49-F238E27FC236}">
                <a16:creationId xmlns:a16="http://schemas.microsoft.com/office/drawing/2014/main" id="{035C077E-5C35-440E-A222-3304E6B555DB}"/>
              </a:ext>
            </a:extLst>
          </p:cNvPr>
          <p:cNvCxnSpPr>
            <a:cxnSpLocks/>
          </p:cNvCxnSpPr>
          <p:nvPr/>
        </p:nvCxnSpPr>
        <p:spPr>
          <a:xfrm>
            <a:off x="4850044" y="3808548"/>
            <a:ext cx="657138" cy="38589"/>
          </a:xfrm>
          <a:prstGeom prst="line">
            <a:avLst/>
          </a:prstGeom>
          <a:ln w="76200">
            <a:solidFill>
              <a:srgbClr val="C00000"/>
            </a:solidFill>
          </a:ln>
        </p:spPr>
        <p:style>
          <a:lnRef idx="3">
            <a:schemeClr val="accent1"/>
          </a:lnRef>
          <a:fillRef idx="0">
            <a:schemeClr val="accent1"/>
          </a:fillRef>
          <a:effectRef idx="2">
            <a:schemeClr val="accent1"/>
          </a:effectRef>
          <a:fontRef idx="minor">
            <a:schemeClr val="tx1"/>
          </a:fontRef>
        </p:style>
      </p:cxnSp>
      <p:cxnSp>
        <p:nvCxnSpPr>
          <p:cNvPr id="19" name="Straight Connector 18">
            <a:extLst>
              <a:ext uri="{FF2B5EF4-FFF2-40B4-BE49-F238E27FC236}">
                <a16:creationId xmlns:a16="http://schemas.microsoft.com/office/drawing/2014/main" id="{9F61257C-DC40-4198-8494-5DBB47EC7752}"/>
              </a:ext>
            </a:extLst>
          </p:cNvPr>
          <p:cNvCxnSpPr>
            <a:cxnSpLocks/>
          </p:cNvCxnSpPr>
          <p:nvPr/>
        </p:nvCxnSpPr>
        <p:spPr>
          <a:xfrm flipV="1">
            <a:off x="4875543" y="3610601"/>
            <a:ext cx="444624" cy="473073"/>
          </a:xfrm>
          <a:prstGeom prst="line">
            <a:avLst/>
          </a:prstGeom>
          <a:ln w="76200">
            <a:solidFill>
              <a:srgbClr val="C000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54409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 calcmode="lin" valueType="num">
                                      <p:cBhvr additive="base">
                                        <p:cTn id="2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ppt_x"/>
                                          </p:val>
                                        </p:tav>
                                        <p:tav tm="100000">
                                          <p:val>
                                            <p:strVal val="#ppt_x"/>
                                          </p:val>
                                        </p:tav>
                                      </p:tavLst>
                                    </p:anim>
                                    <p:anim calcmode="lin" valueType="num">
                                      <p:cBhvr additive="base">
                                        <p:cTn id="5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6DE14-15E5-42EE-8F40-C429F4FD40E2}"/>
              </a:ext>
            </a:extLst>
          </p:cNvPr>
          <p:cNvSpPr>
            <a:spLocks noGrp="1"/>
          </p:cNvSpPr>
          <p:nvPr>
            <p:ph type="title"/>
          </p:nvPr>
        </p:nvSpPr>
        <p:spPr/>
        <p:txBody>
          <a:bodyPr/>
          <a:lstStyle/>
          <a:p>
            <a:r>
              <a:rPr lang="en-US" dirty="0"/>
              <a:t>Cut, cut capacity and minimum cut capacity</a:t>
            </a:r>
            <a:endParaRPr lang="en-AU" dirty="0"/>
          </a:p>
        </p:txBody>
      </p:sp>
      <p:sp>
        <p:nvSpPr>
          <p:cNvPr id="3" name="Content Placeholder 2">
            <a:extLst>
              <a:ext uri="{FF2B5EF4-FFF2-40B4-BE49-F238E27FC236}">
                <a16:creationId xmlns:a16="http://schemas.microsoft.com/office/drawing/2014/main" id="{03FA4DF2-0319-4DBA-9AC9-A3760A1D428A}"/>
              </a:ext>
            </a:extLst>
          </p:cNvPr>
          <p:cNvSpPr>
            <a:spLocks noGrp="1"/>
          </p:cNvSpPr>
          <p:nvPr>
            <p:ph sz="quarter" idx="13"/>
          </p:nvPr>
        </p:nvSpPr>
        <p:spPr>
          <a:xfrm>
            <a:off x="588818" y="2214694"/>
            <a:ext cx="11014364" cy="3424107"/>
          </a:xfrm>
        </p:spPr>
        <p:txBody>
          <a:bodyPr>
            <a:normAutofit/>
          </a:bodyPr>
          <a:lstStyle/>
          <a:p>
            <a:endParaRPr lang="en-US" sz="3600" dirty="0"/>
          </a:p>
          <a:p>
            <a:r>
              <a:rPr lang="en-US" sz="3600" dirty="0">
                <a:solidFill>
                  <a:srgbClr val="FF0000"/>
                </a:solidFill>
              </a:rPr>
              <a:t>The minimum cut capacity = the maximum flow</a:t>
            </a:r>
            <a:endParaRPr lang="en-AU" sz="3600" dirty="0">
              <a:solidFill>
                <a:srgbClr val="FF0000"/>
              </a:solidFill>
            </a:endParaRPr>
          </a:p>
        </p:txBody>
      </p:sp>
    </p:spTree>
    <p:extLst>
      <p:ext uri="{BB962C8B-B14F-4D97-AF65-F5344CB8AC3E}">
        <p14:creationId xmlns:p14="http://schemas.microsoft.com/office/powerpoint/2010/main" val="2760339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E3832-BE2A-4D89-B637-4D125823A6D8}"/>
              </a:ext>
            </a:extLst>
          </p:cNvPr>
          <p:cNvSpPr>
            <a:spLocks noGrp="1"/>
          </p:cNvSpPr>
          <p:nvPr>
            <p:ph type="title"/>
          </p:nvPr>
        </p:nvSpPr>
        <p:spPr>
          <a:xfrm>
            <a:off x="913774" y="0"/>
            <a:ext cx="10364451" cy="996274"/>
          </a:xfrm>
        </p:spPr>
        <p:txBody>
          <a:bodyPr/>
          <a:lstStyle/>
          <a:p>
            <a:r>
              <a:rPr lang="en-AU" dirty="0"/>
              <a:t>Calculating maximum flow</a:t>
            </a:r>
          </a:p>
        </p:txBody>
      </p:sp>
      <p:sp>
        <p:nvSpPr>
          <p:cNvPr id="3" name="Content Placeholder 2">
            <a:extLst>
              <a:ext uri="{FF2B5EF4-FFF2-40B4-BE49-F238E27FC236}">
                <a16:creationId xmlns:a16="http://schemas.microsoft.com/office/drawing/2014/main" id="{56D2E1E8-6CB1-407B-960F-D12ACBCAA58B}"/>
              </a:ext>
            </a:extLst>
          </p:cNvPr>
          <p:cNvSpPr>
            <a:spLocks noGrp="1"/>
          </p:cNvSpPr>
          <p:nvPr>
            <p:ph sz="quarter" idx="13"/>
          </p:nvPr>
        </p:nvSpPr>
        <p:spPr>
          <a:xfrm>
            <a:off x="0" y="830122"/>
            <a:ext cx="12192000" cy="3424107"/>
          </a:xfrm>
        </p:spPr>
        <p:txBody>
          <a:bodyPr>
            <a:normAutofit/>
          </a:bodyPr>
          <a:lstStyle/>
          <a:p>
            <a:r>
              <a:rPr lang="en-US" sz="2400" dirty="0"/>
              <a:t>Determine the maximum flow from S to T for the digraph shown on the right.</a:t>
            </a:r>
            <a:endParaRPr lang="en-AU" sz="2400" dirty="0"/>
          </a:p>
        </p:txBody>
      </p:sp>
      <p:pic>
        <p:nvPicPr>
          <p:cNvPr id="6" name="Picture 5">
            <a:extLst>
              <a:ext uri="{FF2B5EF4-FFF2-40B4-BE49-F238E27FC236}">
                <a16:creationId xmlns:a16="http://schemas.microsoft.com/office/drawing/2014/main" id="{5B882258-361E-42D9-90FB-0B316CE3DEA4}"/>
              </a:ext>
            </a:extLst>
          </p:cNvPr>
          <p:cNvPicPr>
            <a:picLocks noChangeAspect="1"/>
          </p:cNvPicPr>
          <p:nvPr/>
        </p:nvPicPr>
        <p:blipFill>
          <a:blip r:embed="rId2"/>
          <a:stretch>
            <a:fillRect/>
          </a:stretch>
        </p:blipFill>
        <p:spPr>
          <a:xfrm>
            <a:off x="0" y="1241831"/>
            <a:ext cx="5182323" cy="2600688"/>
          </a:xfrm>
          <a:prstGeom prst="rect">
            <a:avLst/>
          </a:prstGeom>
        </p:spPr>
      </p:pic>
      <p:pic>
        <p:nvPicPr>
          <p:cNvPr id="8" name="Picture 7">
            <a:extLst>
              <a:ext uri="{FF2B5EF4-FFF2-40B4-BE49-F238E27FC236}">
                <a16:creationId xmlns:a16="http://schemas.microsoft.com/office/drawing/2014/main" id="{7F71926D-E2F7-454B-833A-3066C8FDACD3}"/>
              </a:ext>
            </a:extLst>
          </p:cNvPr>
          <p:cNvPicPr>
            <a:picLocks noChangeAspect="1"/>
          </p:cNvPicPr>
          <p:nvPr/>
        </p:nvPicPr>
        <p:blipFill>
          <a:blip r:embed="rId3"/>
          <a:stretch>
            <a:fillRect/>
          </a:stretch>
        </p:blipFill>
        <p:spPr>
          <a:xfrm>
            <a:off x="414394" y="3897670"/>
            <a:ext cx="4353533" cy="2448267"/>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418CAD8-1324-427A-910E-F6631EB3034A}"/>
                  </a:ext>
                </a:extLst>
              </p:cNvPr>
              <p:cNvSpPr txBox="1"/>
              <p:nvPr/>
            </p:nvSpPr>
            <p:spPr>
              <a:xfrm>
                <a:off x="5820419" y="2542175"/>
                <a:ext cx="6147880" cy="2308324"/>
              </a:xfrm>
              <a:prstGeom prst="rect">
                <a:avLst/>
              </a:prstGeom>
              <a:noFill/>
            </p:spPr>
            <p:txBody>
              <a:bodyPr wrap="square">
                <a:spAutoFit/>
              </a:bodyPr>
              <a:lstStyle/>
              <a:p>
                <a:r>
                  <a:rPr lang="en-AU" sz="2400" dirty="0"/>
                  <a:t>The capacity of </a:t>
                </a:r>
                <a14:m>
                  <m:oMath xmlns:m="http://schemas.openxmlformats.org/officeDocument/2006/math">
                    <m:sSub>
                      <m:sSubPr>
                        <m:ctrlPr>
                          <a:rPr lang="en-AU" sz="2400" i="1" dirty="0" smtClean="0">
                            <a:latin typeface="Cambria Math" panose="02040503050406030204" pitchFamily="18" charset="0"/>
                          </a:rPr>
                        </m:ctrlPr>
                      </m:sSubPr>
                      <m:e>
                        <m:r>
                          <a:rPr lang="en-US" sz="2400" b="0" i="1" dirty="0" smtClean="0">
                            <a:latin typeface="Cambria Math" panose="02040503050406030204" pitchFamily="18" charset="0"/>
                          </a:rPr>
                          <m:t>𝐶</m:t>
                        </m:r>
                      </m:e>
                      <m:sub>
                        <m:r>
                          <a:rPr lang="en-US" sz="2400" b="0" i="1" dirty="0" smtClean="0">
                            <a:latin typeface="Cambria Math" panose="02040503050406030204" pitchFamily="18" charset="0"/>
                          </a:rPr>
                          <m:t>1</m:t>
                        </m:r>
                      </m:sub>
                    </m:sSub>
                    <m:r>
                      <a:rPr lang="en-US" sz="2400" b="0" i="1" dirty="0" smtClean="0">
                        <a:latin typeface="Cambria Math" panose="02040503050406030204" pitchFamily="18" charset="0"/>
                      </a:rPr>
                      <m:t> </m:t>
                    </m:r>
                  </m:oMath>
                </a14:m>
                <a:r>
                  <a:rPr lang="en-AU" sz="2400" dirty="0"/>
                  <a:t>=8+11=19</a:t>
                </a:r>
              </a:p>
              <a:p>
                <a:r>
                  <a:rPr lang="en-AU" sz="2400" dirty="0"/>
                  <a:t>The capacity of </a:t>
                </a:r>
                <a14:m>
                  <m:oMath xmlns:m="http://schemas.openxmlformats.org/officeDocument/2006/math">
                    <m:sSub>
                      <m:sSubPr>
                        <m:ctrlPr>
                          <a:rPr lang="en-AU" sz="2400" i="1" dirty="0" smtClean="0">
                            <a:latin typeface="Cambria Math" panose="02040503050406030204" pitchFamily="18" charset="0"/>
                          </a:rPr>
                        </m:ctrlPr>
                      </m:sSubPr>
                      <m:e>
                        <m:r>
                          <a:rPr lang="en-US" sz="2400" b="0" i="1" dirty="0" smtClean="0">
                            <a:latin typeface="Cambria Math" panose="02040503050406030204" pitchFamily="18" charset="0"/>
                          </a:rPr>
                          <m:t>𝐶</m:t>
                        </m:r>
                      </m:e>
                      <m:sub>
                        <m:r>
                          <a:rPr lang="en-US" sz="2400" b="0" i="1" dirty="0" smtClean="0">
                            <a:latin typeface="Cambria Math" panose="02040503050406030204" pitchFamily="18" charset="0"/>
                          </a:rPr>
                          <m:t>2</m:t>
                        </m:r>
                      </m:sub>
                    </m:sSub>
                    <m:r>
                      <a:rPr lang="en-US" sz="2400" b="0" i="1" dirty="0" smtClean="0">
                        <a:latin typeface="Cambria Math" panose="02040503050406030204" pitchFamily="18" charset="0"/>
                      </a:rPr>
                      <m:t> </m:t>
                    </m:r>
                  </m:oMath>
                </a14:m>
                <a:r>
                  <a:rPr lang="en-AU" sz="2400" dirty="0"/>
                  <a:t>=3+11=14</a:t>
                </a:r>
              </a:p>
              <a:p>
                <a:r>
                  <a:rPr lang="en-AU" sz="2400" dirty="0"/>
                  <a:t>The capacity of </a:t>
                </a:r>
                <a14:m>
                  <m:oMath xmlns:m="http://schemas.openxmlformats.org/officeDocument/2006/math">
                    <m:sSub>
                      <m:sSubPr>
                        <m:ctrlPr>
                          <a:rPr lang="en-AU" sz="2400" i="1" dirty="0" smtClean="0">
                            <a:latin typeface="Cambria Math" panose="02040503050406030204" pitchFamily="18" charset="0"/>
                          </a:rPr>
                        </m:ctrlPr>
                      </m:sSubPr>
                      <m:e>
                        <m:r>
                          <a:rPr lang="en-US" sz="2400" b="0" i="1" dirty="0" smtClean="0">
                            <a:latin typeface="Cambria Math" panose="02040503050406030204" pitchFamily="18" charset="0"/>
                          </a:rPr>
                          <m:t>𝐶</m:t>
                        </m:r>
                      </m:e>
                      <m:sub>
                        <m:r>
                          <a:rPr lang="en-US" sz="2400" b="0" i="1" dirty="0" smtClean="0">
                            <a:latin typeface="Cambria Math" panose="02040503050406030204" pitchFamily="18" charset="0"/>
                          </a:rPr>
                          <m:t>3</m:t>
                        </m:r>
                      </m:sub>
                    </m:sSub>
                    <m:r>
                      <a:rPr lang="en-US" sz="2400" b="0" i="1" dirty="0" smtClean="0">
                        <a:latin typeface="Cambria Math" panose="02040503050406030204" pitchFamily="18" charset="0"/>
                      </a:rPr>
                      <m:t> </m:t>
                    </m:r>
                  </m:oMath>
                </a14:m>
                <a:r>
                  <a:rPr lang="en-AU" sz="2400" dirty="0"/>
                  <a:t>=3+5+11=19</a:t>
                </a:r>
              </a:p>
              <a:p>
                <a:r>
                  <a:rPr lang="en-AU" sz="2400" dirty="0"/>
                  <a:t>The capacity of </a:t>
                </a:r>
                <a14:m>
                  <m:oMath xmlns:m="http://schemas.openxmlformats.org/officeDocument/2006/math">
                    <m:sSub>
                      <m:sSubPr>
                        <m:ctrlPr>
                          <a:rPr lang="en-AU" sz="2400" i="1" dirty="0" smtClean="0">
                            <a:latin typeface="Cambria Math" panose="02040503050406030204" pitchFamily="18" charset="0"/>
                          </a:rPr>
                        </m:ctrlPr>
                      </m:sSubPr>
                      <m:e>
                        <m:r>
                          <a:rPr lang="en-US" sz="2400" b="0" i="1" dirty="0" smtClean="0">
                            <a:latin typeface="Cambria Math" panose="02040503050406030204" pitchFamily="18" charset="0"/>
                          </a:rPr>
                          <m:t>𝐶</m:t>
                        </m:r>
                      </m:e>
                      <m:sub>
                        <m:r>
                          <a:rPr lang="en-US" sz="2400" b="0" i="1" dirty="0" smtClean="0">
                            <a:latin typeface="Cambria Math" panose="02040503050406030204" pitchFamily="18" charset="0"/>
                          </a:rPr>
                          <m:t>4</m:t>
                        </m:r>
                      </m:sub>
                    </m:sSub>
                    <m:r>
                      <a:rPr lang="en-US" sz="2400" b="0" i="1" dirty="0" smtClean="0">
                        <a:latin typeface="Cambria Math" panose="02040503050406030204" pitchFamily="18" charset="0"/>
                      </a:rPr>
                      <m:t> </m:t>
                    </m:r>
                  </m:oMath>
                </a14:m>
                <a:r>
                  <a:rPr lang="en-AU" sz="2400" dirty="0"/>
                  <a:t>=8+3+1=12</a:t>
                </a:r>
              </a:p>
              <a:p>
                <a:r>
                  <a:rPr lang="en-AU" sz="2400" dirty="0"/>
                  <a:t>The capacity of </a:t>
                </a:r>
                <a14:m>
                  <m:oMath xmlns:m="http://schemas.openxmlformats.org/officeDocument/2006/math">
                    <m:sSub>
                      <m:sSubPr>
                        <m:ctrlPr>
                          <a:rPr lang="en-AU" sz="2400" i="1" dirty="0" smtClean="0">
                            <a:latin typeface="Cambria Math" panose="02040503050406030204" pitchFamily="18" charset="0"/>
                          </a:rPr>
                        </m:ctrlPr>
                      </m:sSubPr>
                      <m:e>
                        <m:r>
                          <a:rPr lang="en-US" sz="2400" b="0" i="1" dirty="0" smtClean="0">
                            <a:latin typeface="Cambria Math" panose="02040503050406030204" pitchFamily="18" charset="0"/>
                          </a:rPr>
                          <m:t>𝐶</m:t>
                        </m:r>
                      </m:e>
                      <m:sub>
                        <m:r>
                          <a:rPr lang="en-US" sz="2400" b="0" i="1" dirty="0" smtClean="0">
                            <a:latin typeface="Cambria Math" panose="02040503050406030204" pitchFamily="18" charset="0"/>
                          </a:rPr>
                          <m:t>5</m:t>
                        </m:r>
                      </m:sub>
                    </m:sSub>
                    <m:r>
                      <a:rPr lang="en-US" sz="2400" b="0" i="1" dirty="0" smtClean="0">
                        <a:latin typeface="Cambria Math" panose="02040503050406030204" pitchFamily="18" charset="0"/>
                      </a:rPr>
                      <m:t> </m:t>
                    </m:r>
                  </m:oMath>
                </a14:m>
                <a:r>
                  <a:rPr lang="en-AU" sz="2400" dirty="0"/>
                  <a:t>=3+3+1=7</a:t>
                </a:r>
              </a:p>
              <a:p>
                <a:r>
                  <a:rPr lang="en-AU" sz="2400" dirty="0"/>
                  <a:t>The capacity of </a:t>
                </a:r>
                <a14:m>
                  <m:oMath xmlns:m="http://schemas.openxmlformats.org/officeDocument/2006/math">
                    <m:sSub>
                      <m:sSubPr>
                        <m:ctrlPr>
                          <a:rPr lang="en-AU" sz="2400" i="1" dirty="0" smtClean="0">
                            <a:latin typeface="Cambria Math" panose="02040503050406030204" pitchFamily="18" charset="0"/>
                          </a:rPr>
                        </m:ctrlPr>
                      </m:sSubPr>
                      <m:e>
                        <m:r>
                          <a:rPr lang="en-US" sz="2400" b="0" i="1" dirty="0" smtClean="0">
                            <a:latin typeface="Cambria Math" panose="02040503050406030204" pitchFamily="18" charset="0"/>
                          </a:rPr>
                          <m:t>𝐶</m:t>
                        </m:r>
                      </m:e>
                      <m:sub>
                        <m:r>
                          <a:rPr lang="en-US" sz="2400" b="0" i="1" dirty="0" smtClean="0">
                            <a:latin typeface="Cambria Math" panose="02040503050406030204" pitchFamily="18" charset="0"/>
                          </a:rPr>
                          <m:t>6</m:t>
                        </m:r>
                      </m:sub>
                    </m:sSub>
                    <m:r>
                      <a:rPr lang="en-US" sz="2400" b="0" i="1" dirty="0" smtClean="0">
                        <a:latin typeface="Cambria Math" panose="02040503050406030204" pitchFamily="18" charset="0"/>
                      </a:rPr>
                      <m:t> </m:t>
                    </m:r>
                  </m:oMath>
                </a14:m>
                <a:r>
                  <a:rPr lang="en-AU" sz="2400" dirty="0"/>
                  <a:t>=3+5+1=9</a:t>
                </a:r>
              </a:p>
            </p:txBody>
          </p:sp>
        </mc:Choice>
        <mc:Fallback xmlns="">
          <p:sp>
            <p:nvSpPr>
              <p:cNvPr id="7" name="TextBox 6">
                <a:extLst>
                  <a:ext uri="{FF2B5EF4-FFF2-40B4-BE49-F238E27FC236}">
                    <a16:creationId xmlns:a16="http://schemas.microsoft.com/office/drawing/2014/main" id="{7418CAD8-1324-427A-910E-F6631EB3034A}"/>
                  </a:ext>
                </a:extLst>
              </p:cNvPr>
              <p:cNvSpPr txBox="1">
                <a:spLocks noRot="1" noChangeAspect="1" noMove="1" noResize="1" noEditPoints="1" noAdjustHandles="1" noChangeArrowheads="1" noChangeShapeType="1" noTextEdit="1"/>
              </p:cNvSpPr>
              <p:nvPr/>
            </p:nvSpPr>
            <p:spPr>
              <a:xfrm>
                <a:off x="5820419" y="2542175"/>
                <a:ext cx="6147880" cy="2308324"/>
              </a:xfrm>
              <a:prstGeom prst="rect">
                <a:avLst/>
              </a:prstGeom>
              <a:blipFill>
                <a:blip r:embed="rId4"/>
                <a:stretch>
                  <a:fillRect l="-1587" t="-2111" b="-5013"/>
                </a:stretch>
              </a:blipFill>
            </p:spPr>
            <p:txBody>
              <a:bodyPr/>
              <a:lstStyle/>
              <a:p>
                <a:r>
                  <a:rPr lang="en-AU">
                    <a:noFill/>
                  </a:rPr>
                  <a:t> </a:t>
                </a:r>
              </a:p>
            </p:txBody>
          </p:sp>
        </mc:Fallback>
      </mc:AlternateContent>
      <p:sp>
        <p:nvSpPr>
          <p:cNvPr id="9" name="TextBox 8">
            <a:extLst>
              <a:ext uri="{FF2B5EF4-FFF2-40B4-BE49-F238E27FC236}">
                <a16:creationId xmlns:a16="http://schemas.microsoft.com/office/drawing/2014/main" id="{EBDE38A4-4405-44E3-A227-AD8646A3FC32}"/>
              </a:ext>
            </a:extLst>
          </p:cNvPr>
          <p:cNvSpPr txBox="1"/>
          <p:nvPr/>
        </p:nvSpPr>
        <p:spPr>
          <a:xfrm>
            <a:off x="5408579" y="5196881"/>
            <a:ext cx="6147880" cy="830997"/>
          </a:xfrm>
          <a:prstGeom prst="rect">
            <a:avLst/>
          </a:prstGeom>
          <a:noFill/>
        </p:spPr>
        <p:txBody>
          <a:bodyPr wrap="square">
            <a:spAutoFit/>
          </a:bodyPr>
          <a:lstStyle/>
          <a:p>
            <a:r>
              <a:rPr lang="en-AU" sz="2400" dirty="0"/>
              <a:t>The minimum cut capacity is 7 so the maximum flow from S to T is 7.</a:t>
            </a:r>
          </a:p>
        </p:txBody>
      </p:sp>
    </p:spTree>
    <p:extLst>
      <p:ext uri="{BB962C8B-B14F-4D97-AF65-F5344CB8AC3E}">
        <p14:creationId xmlns:p14="http://schemas.microsoft.com/office/powerpoint/2010/main" val="2746935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3D522-FBC8-4D63-85AB-CD2F8922652F}"/>
              </a:ext>
            </a:extLst>
          </p:cNvPr>
          <p:cNvSpPr>
            <a:spLocks noGrp="1"/>
          </p:cNvSpPr>
          <p:nvPr>
            <p:ph type="title"/>
          </p:nvPr>
        </p:nvSpPr>
        <p:spPr>
          <a:xfrm>
            <a:off x="758132" y="0"/>
            <a:ext cx="10364451" cy="891732"/>
          </a:xfrm>
        </p:spPr>
        <p:txBody>
          <a:bodyPr/>
          <a:lstStyle/>
          <a:p>
            <a:r>
              <a:rPr lang="en-AU" dirty="0"/>
              <a:t> Calculating maximum flow</a:t>
            </a:r>
          </a:p>
        </p:txBody>
      </p:sp>
      <p:sp>
        <p:nvSpPr>
          <p:cNvPr id="3" name="Content Placeholder 2">
            <a:extLst>
              <a:ext uri="{FF2B5EF4-FFF2-40B4-BE49-F238E27FC236}">
                <a16:creationId xmlns:a16="http://schemas.microsoft.com/office/drawing/2014/main" id="{F972B1DB-88D1-475E-AC0B-720AF462D905}"/>
              </a:ext>
            </a:extLst>
          </p:cNvPr>
          <p:cNvSpPr>
            <a:spLocks noGrp="1"/>
          </p:cNvSpPr>
          <p:nvPr>
            <p:ph sz="quarter" idx="13"/>
          </p:nvPr>
        </p:nvSpPr>
        <p:spPr>
          <a:xfrm>
            <a:off x="155643" y="680936"/>
            <a:ext cx="11828834" cy="5953328"/>
          </a:xfrm>
        </p:spPr>
        <p:txBody>
          <a:bodyPr/>
          <a:lstStyle/>
          <a:p>
            <a:r>
              <a:rPr lang="en-US" dirty="0"/>
              <a:t>Storm water enters a network of pipes at either Dunlop North (Source 1) or Dunlop South (Source 2) and flows into the ocean at either Outlet 1 or Outlet 2.</a:t>
            </a:r>
          </a:p>
          <a:p>
            <a:r>
              <a:rPr lang="en-US" dirty="0"/>
              <a:t>Determine the maximum rate, in </a:t>
            </a:r>
            <a:r>
              <a:rPr lang="en-US" dirty="0" err="1"/>
              <a:t>kilolitres</a:t>
            </a:r>
            <a:r>
              <a:rPr lang="en-US" dirty="0"/>
              <a:t> per minute, at which water can flow from these pipes into the ocean at Outlet 1 and Outlet 2.</a:t>
            </a:r>
          </a:p>
          <a:p>
            <a:endParaRPr lang="en-US" dirty="0"/>
          </a:p>
          <a:p>
            <a:endParaRPr lang="en-AU" dirty="0"/>
          </a:p>
        </p:txBody>
      </p:sp>
      <p:pic>
        <p:nvPicPr>
          <p:cNvPr id="5" name="Picture 4">
            <a:extLst>
              <a:ext uri="{FF2B5EF4-FFF2-40B4-BE49-F238E27FC236}">
                <a16:creationId xmlns:a16="http://schemas.microsoft.com/office/drawing/2014/main" id="{F9E9047F-0304-45CE-ADC5-120B9FED0487}"/>
              </a:ext>
            </a:extLst>
          </p:cNvPr>
          <p:cNvPicPr>
            <a:picLocks noChangeAspect="1"/>
          </p:cNvPicPr>
          <p:nvPr/>
        </p:nvPicPr>
        <p:blipFill>
          <a:blip r:embed="rId2"/>
          <a:stretch>
            <a:fillRect/>
          </a:stretch>
        </p:blipFill>
        <p:spPr>
          <a:xfrm>
            <a:off x="155643" y="2636911"/>
            <a:ext cx="5687219" cy="2829320"/>
          </a:xfrm>
          <a:prstGeom prst="rect">
            <a:avLst/>
          </a:prstGeom>
        </p:spPr>
      </p:pic>
      <p:pic>
        <p:nvPicPr>
          <p:cNvPr id="7" name="Picture 6">
            <a:extLst>
              <a:ext uri="{FF2B5EF4-FFF2-40B4-BE49-F238E27FC236}">
                <a16:creationId xmlns:a16="http://schemas.microsoft.com/office/drawing/2014/main" id="{06EDE100-181F-489C-89E5-37162B235EC7}"/>
              </a:ext>
            </a:extLst>
          </p:cNvPr>
          <p:cNvPicPr>
            <a:picLocks noChangeAspect="1"/>
          </p:cNvPicPr>
          <p:nvPr/>
        </p:nvPicPr>
        <p:blipFill>
          <a:blip r:embed="rId3"/>
          <a:stretch>
            <a:fillRect/>
          </a:stretch>
        </p:blipFill>
        <p:spPr>
          <a:xfrm>
            <a:off x="6817877" y="2172100"/>
            <a:ext cx="4191585" cy="1590897"/>
          </a:xfrm>
          <a:prstGeom prst="rect">
            <a:avLst/>
          </a:prstGeom>
        </p:spPr>
      </p:pic>
      <p:sp>
        <p:nvSpPr>
          <p:cNvPr id="9" name="TextBox 8">
            <a:extLst>
              <a:ext uri="{FF2B5EF4-FFF2-40B4-BE49-F238E27FC236}">
                <a16:creationId xmlns:a16="http://schemas.microsoft.com/office/drawing/2014/main" id="{8109BE3B-CFBE-47A9-8BA0-E414DC39268A}"/>
              </a:ext>
            </a:extLst>
          </p:cNvPr>
          <p:cNvSpPr txBox="1"/>
          <p:nvPr/>
        </p:nvSpPr>
        <p:spPr>
          <a:xfrm>
            <a:off x="5842862" y="4051571"/>
            <a:ext cx="6326440" cy="1938992"/>
          </a:xfrm>
          <a:prstGeom prst="rect">
            <a:avLst/>
          </a:prstGeom>
          <a:noFill/>
        </p:spPr>
        <p:txBody>
          <a:bodyPr wrap="square">
            <a:spAutoFit/>
          </a:bodyPr>
          <a:lstStyle/>
          <a:p>
            <a:r>
              <a:rPr lang="en-AU" sz="2000" dirty="0"/>
              <a:t>The capacity of C1 is: 400+800=1200</a:t>
            </a:r>
          </a:p>
          <a:p>
            <a:r>
              <a:rPr lang="en-AU" sz="2000" dirty="0"/>
              <a:t>The capacity of C2 is: 400+300=700</a:t>
            </a:r>
          </a:p>
          <a:p>
            <a:r>
              <a:rPr lang="en-AU" sz="2000" dirty="0"/>
              <a:t>The capacity of C3 is: 400+400=800</a:t>
            </a:r>
          </a:p>
          <a:p>
            <a:r>
              <a:rPr lang="en-AU" sz="2000" dirty="0"/>
              <a:t>The capacity of C4 is: 300+100+300=700</a:t>
            </a:r>
          </a:p>
          <a:p>
            <a:r>
              <a:rPr lang="en-AU" sz="2000" dirty="0"/>
              <a:t>The capacity of C5 is: 300+400=700</a:t>
            </a:r>
          </a:p>
          <a:p>
            <a:r>
              <a:rPr lang="en-AU" sz="2000" dirty="0"/>
              <a:t>The minimum cut/maximum flow is 700 kilolitres per minute.</a:t>
            </a:r>
          </a:p>
        </p:txBody>
      </p:sp>
    </p:spTree>
    <p:extLst>
      <p:ext uri="{BB962C8B-B14F-4D97-AF65-F5344CB8AC3E}">
        <p14:creationId xmlns:p14="http://schemas.microsoft.com/office/powerpoint/2010/main" val="334412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3D522-FBC8-4D63-85AB-CD2F8922652F}"/>
              </a:ext>
            </a:extLst>
          </p:cNvPr>
          <p:cNvSpPr>
            <a:spLocks noGrp="1"/>
          </p:cNvSpPr>
          <p:nvPr>
            <p:ph type="title"/>
          </p:nvPr>
        </p:nvSpPr>
        <p:spPr>
          <a:xfrm>
            <a:off x="758132" y="0"/>
            <a:ext cx="10364451" cy="891732"/>
          </a:xfrm>
        </p:spPr>
        <p:txBody>
          <a:bodyPr/>
          <a:lstStyle/>
          <a:p>
            <a:r>
              <a:rPr lang="en-AU" dirty="0"/>
              <a:t> Calculating maximum flow</a:t>
            </a:r>
          </a:p>
        </p:txBody>
      </p:sp>
      <p:sp>
        <p:nvSpPr>
          <p:cNvPr id="3" name="Content Placeholder 2">
            <a:extLst>
              <a:ext uri="{FF2B5EF4-FFF2-40B4-BE49-F238E27FC236}">
                <a16:creationId xmlns:a16="http://schemas.microsoft.com/office/drawing/2014/main" id="{F972B1DB-88D1-475E-AC0B-720AF462D905}"/>
              </a:ext>
            </a:extLst>
          </p:cNvPr>
          <p:cNvSpPr>
            <a:spLocks noGrp="1"/>
          </p:cNvSpPr>
          <p:nvPr>
            <p:ph sz="quarter" idx="13"/>
          </p:nvPr>
        </p:nvSpPr>
        <p:spPr>
          <a:xfrm>
            <a:off x="155643" y="680936"/>
            <a:ext cx="11828834" cy="5953328"/>
          </a:xfrm>
        </p:spPr>
        <p:txBody>
          <a:bodyPr/>
          <a:lstStyle/>
          <a:p>
            <a:r>
              <a:rPr lang="en-US" dirty="0"/>
              <a:t>Storm water enters a network of pipes at either Dunlop North (Source 1) or Dunlop South (Source 2) and flows into the ocean at either Outlet 1 or Outlet 2.</a:t>
            </a:r>
          </a:p>
          <a:p>
            <a:r>
              <a:rPr lang="en-US" dirty="0"/>
              <a:t>Determine the maximum rate, in </a:t>
            </a:r>
            <a:r>
              <a:rPr lang="en-US" dirty="0" err="1"/>
              <a:t>kilolitres</a:t>
            </a:r>
            <a:r>
              <a:rPr lang="en-US" dirty="0"/>
              <a:t> per minute, at which water can flow from these pipes into the ocean at Outlet 1 and Outlet 2.</a:t>
            </a:r>
          </a:p>
          <a:p>
            <a:endParaRPr lang="en-US" dirty="0"/>
          </a:p>
          <a:p>
            <a:endParaRPr lang="en-AU" dirty="0"/>
          </a:p>
        </p:txBody>
      </p:sp>
      <p:pic>
        <p:nvPicPr>
          <p:cNvPr id="5" name="Picture 4">
            <a:extLst>
              <a:ext uri="{FF2B5EF4-FFF2-40B4-BE49-F238E27FC236}">
                <a16:creationId xmlns:a16="http://schemas.microsoft.com/office/drawing/2014/main" id="{F9E9047F-0304-45CE-ADC5-120B9FED0487}"/>
              </a:ext>
            </a:extLst>
          </p:cNvPr>
          <p:cNvPicPr>
            <a:picLocks noChangeAspect="1"/>
          </p:cNvPicPr>
          <p:nvPr/>
        </p:nvPicPr>
        <p:blipFill>
          <a:blip r:embed="rId2"/>
          <a:stretch>
            <a:fillRect/>
          </a:stretch>
        </p:blipFill>
        <p:spPr>
          <a:xfrm>
            <a:off x="155643" y="2636911"/>
            <a:ext cx="5687219" cy="2829320"/>
          </a:xfrm>
          <a:prstGeom prst="rect">
            <a:avLst/>
          </a:prstGeom>
        </p:spPr>
      </p:pic>
      <p:sp>
        <p:nvSpPr>
          <p:cNvPr id="9" name="TextBox 8">
            <a:extLst>
              <a:ext uri="{FF2B5EF4-FFF2-40B4-BE49-F238E27FC236}">
                <a16:creationId xmlns:a16="http://schemas.microsoft.com/office/drawing/2014/main" id="{8109BE3B-CFBE-47A9-8BA0-E414DC39268A}"/>
              </a:ext>
            </a:extLst>
          </p:cNvPr>
          <p:cNvSpPr txBox="1"/>
          <p:nvPr/>
        </p:nvSpPr>
        <p:spPr>
          <a:xfrm>
            <a:off x="5842861" y="4051571"/>
            <a:ext cx="6326441" cy="2246769"/>
          </a:xfrm>
          <a:prstGeom prst="rect">
            <a:avLst/>
          </a:prstGeom>
          <a:noFill/>
        </p:spPr>
        <p:txBody>
          <a:bodyPr wrap="square">
            <a:spAutoFit/>
          </a:bodyPr>
          <a:lstStyle/>
          <a:p>
            <a:r>
              <a:rPr lang="en-US" sz="2000" dirty="0"/>
              <a:t>The capacity of C1 is: 200+100+300+100=700</a:t>
            </a:r>
          </a:p>
          <a:p>
            <a:r>
              <a:rPr lang="en-US" sz="2000" dirty="0"/>
              <a:t>The capacity of C2 is: 200+300+300+100=900</a:t>
            </a:r>
          </a:p>
          <a:p>
            <a:r>
              <a:rPr lang="en-US" sz="2000" dirty="0"/>
              <a:t>The capacity of C3 is: 200+300+300+100=900</a:t>
            </a:r>
          </a:p>
          <a:p>
            <a:r>
              <a:rPr lang="en-US" sz="2000" dirty="0"/>
              <a:t>The capacity of C4 is: 200+500+100=800</a:t>
            </a:r>
          </a:p>
          <a:p>
            <a:r>
              <a:rPr lang="en-US" sz="2000" dirty="0"/>
              <a:t>The capacity of C5 is: 200+400+300=900</a:t>
            </a:r>
          </a:p>
          <a:p>
            <a:r>
              <a:rPr lang="en-US" sz="2000" dirty="0"/>
              <a:t>The capacity of C6 is: 600+300=900</a:t>
            </a:r>
          </a:p>
          <a:p>
            <a:r>
              <a:rPr lang="en-US" sz="2000" dirty="0"/>
              <a:t>The minimum cut/maximum flow is 700 </a:t>
            </a:r>
            <a:r>
              <a:rPr lang="en-US" sz="2000" dirty="0" err="1"/>
              <a:t>kilolitres</a:t>
            </a:r>
            <a:r>
              <a:rPr lang="en-US" sz="2000" dirty="0"/>
              <a:t> per minute.</a:t>
            </a:r>
            <a:endParaRPr lang="en-AU" sz="2000" dirty="0"/>
          </a:p>
        </p:txBody>
      </p:sp>
      <p:pic>
        <p:nvPicPr>
          <p:cNvPr id="6" name="Picture 5">
            <a:extLst>
              <a:ext uri="{FF2B5EF4-FFF2-40B4-BE49-F238E27FC236}">
                <a16:creationId xmlns:a16="http://schemas.microsoft.com/office/drawing/2014/main" id="{AEB985FB-B747-4117-A39E-730E55C3EDF3}"/>
              </a:ext>
            </a:extLst>
          </p:cNvPr>
          <p:cNvPicPr>
            <a:picLocks noChangeAspect="1"/>
          </p:cNvPicPr>
          <p:nvPr/>
        </p:nvPicPr>
        <p:blipFill>
          <a:blip r:embed="rId3"/>
          <a:stretch>
            <a:fillRect/>
          </a:stretch>
        </p:blipFill>
        <p:spPr>
          <a:xfrm>
            <a:off x="6349140" y="2079621"/>
            <a:ext cx="4505954" cy="1971950"/>
          </a:xfrm>
          <a:prstGeom prst="rect">
            <a:avLst/>
          </a:prstGeom>
        </p:spPr>
      </p:pic>
    </p:spTree>
    <p:extLst>
      <p:ext uri="{BB962C8B-B14F-4D97-AF65-F5344CB8AC3E}">
        <p14:creationId xmlns:p14="http://schemas.microsoft.com/office/powerpoint/2010/main" val="4071493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a:extLst>
              <a:ext uri="{FF2B5EF4-FFF2-40B4-BE49-F238E27FC236}">
                <a16:creationId xmlns:a16="http://schemas.microsoft.com/office/drawing/2014/main" id="{E6850A74-B9FB-15B1-CBCA-9F3B5F1CBB5C}"/>
              </a:ext>
            </a:extLst>
          </p:cNvPr>
          <p:cNvSpPr>
            <a:spLocks noGrp="1" noChangeArrowheads="1"/>
          </p:cNvSpPr>
          <p:nvPr>
            <p:ph type="subTitle" idx="1"/>
          </p:nvPr>
        </p:nvSpPr>
        <p:spPr>
          <a:xfrm>
            <a:off x="2438400" y="1524000"/>
            <a:ext cx="7543800" cy="1752600"/>
          </a:xfrm>
        </p:spPr>
        <p:txBody>
          <a:bodyPr>
            <a:normAutofit fontScale="85000" lnSpcReduction="20000"/>
          </a:bodyPr>
          <a:lstStyle/>
          <a:p>
            <a:r>
              <a:rPr lang="en-US" altLang="en-US" sz="4000" dirty="0">
                <a:latin typeface="Garamond" panose="02020404030301010803" pitchFamily="18" charset="0"/>
              </a:rPr>
              <a:t>The Ford-Fulkerson Algorithm for the Maximum Flow Problem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2CE5A03-ABEA-1AA2-B177-D29C1D6F50D2}"/>
              </a:ext>
            </a:extLst>
          </p:cNvPr>
          <p:cNvPicPr>
            <a:picLocks noChangeAspect="1"/>
          </p:cNvPicPr>
          <p:nvPr/>
        </p:nvPicPr>
        <p:blipFill>
          <a:blip r:embed="rId2"/>
          <a:stretch>
            <a:fillRect/>
          </a:stretch>
        </p:blipFill>
        <p:spPr>
          <a:xfrm>
            <a:off x="3256303" y="1637571"/>
            <a:ext cx="8935697" cy="5220429"/>
          </a:xfrm>
          <a:prstGeom prst="rect">
            <a:avLst/>
          </a:prstGeom>
        </p:spPr>
      </p:pic>
      <p:pic>
        <p:nvPicPr>
          <p:cNvPr id="3" name="Picture 2">
            <a:extLst>
              <a:ext uri="{FF2B5EF4-FFF2-40B4-BE49-F238E27FC236}">
                <a16:creationId xmlns:a16="http://schemas.microsoft.com/office/drawing/2014/main" id="{722455DF-01D3-6139-A587-12D27D3C76D7}"/>
              </a:ext>
            </a:extLst>
          </p:cNvPr>
          <p:cNvPicPr>
            <a:picLocks noChangeAspect="1"/>
          </p:cNvPicPr>
          <p:nvPr/>
        </p:nvPicPr>
        <p:blipFill>
          <a:blip r:embed="rId3"/>
          <a:stretch>
            <a:fillRect/>
          </a:stretch>
        </p:blipFill>
        <p:spPr>
          <a:xfrm>
            <a:off x="0" y="0"/>
            <a:ext cx="6248400" cy="2367815"/>
          </a:xfrm>
          <a:prstGeom prst="rect">
            <a:avLst/>
          </a:prstGeom>
        </p:spPr>
      </p:pic>
    </p:spTree>
    <p:extLst>
      <p:ext uri="{BB962C8B-B14F-4D97-AF65-F5344CB8AC3E}">
        <p14:creationId xmlns:p14="http://schemas.microsoft.com/office/powerpoint/2010/main" val="9608072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FC34F9B5-EAE9-6322-2FC8-017E12CA526C}"/>
              </a:ext>
            </a:extLst>
          </p:cNvPr>
          <p:cNvSpPr>
            <a:spLocks noGrp="1" noChangeArrowheads="1"/>
          </p:cNvSpPr>
          <p:nvPr>
            <p:ph type="title"/>
          </p:nvPr>
        </p:nvSpPr>
        <p:spPr>
          <a:xfrm>
            <a:off x="913774" y="172151"/>
            <a:ext cx="10364451" cy="661008"/>
          </a:xfrm>
        </p:spPr>
        <p:txBody>
          <a:bodyPr/>
          <a:lstStyle/>
          <a:p>
            <a:r>
              <a:rPr lang="en-US" altLang="en-US" dirty="0"/>
              <a:t>Ford-Fulkerson Max Flow</a:t>
            </a:r>
          </a:p>
        </p:txBody>
      </p:sp>
      <p:sp>
        <p:nvSpPr>
          <p:cNvPr id="67587" name="Text Box 3">
            <a:extLst>
              <a:ext uri="{FF2B5EF4-FFF2-40B4-BE49-F238E27FC236}">
                <a16:creationId xmlns:a16="http://schemas.microsoft.com/office/drawing/2014/main" id="{0C66BA9C-59A4-2396-3688-32F59641E2D8}"/>
              </a:ext>
            </a:extLst>
          </p:cNvPr>
          <p:cNvSpPr txBox="1">
            <a:spLocks noChangeArrowheads="1"/>
          </p:cNvSpPr>
          <p:nvPr/>
        </p:nvSpPr>
        <p:spPr bwMode="auto">
          <a:xfrm>
            <a:off x="6626226" y="990600"/>
            <a:ext cx="536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a:t>4</a:t>
            </a:r>
          </a:p>
        </p:txBody>
      </p:sp>
      <p:sp>
        <p:nvSpPr>
          <p:cNvPr id="67588" name="Text Box 4">
            <a:extLst>
              <a:ext uri="{FF2B5EF4-FFF2-40B4-BE49-F238E27FC236}">
                <a16:creationId xmlns:a16="http://schemas.microsoft.com/office/drawing/2014/main" id="{2DC2591F-404D-B63E-8C4B-EB251277F8AB}"/>
              </a:ext>
            </a:extLst>
          </p:cNvPr>
          <p:cNvSpPr txBox="1">
            <a:spLocks noChangeArrowheads="1"/>
          </p:cNvSpPr>
          <p:nvPr/>
        </p:nvSpPr>
        <p:spPr bwMode="auto">
          <a:xfrm>
            <a:off x="8610601" y="1828800"/>
            <a:ext cx="5381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a:t>1</a:t>
            </a:r>
          </a:p>
        </p:txBody>
      </p:sp>
      <p:sp>
        <p:nvSpPr>
          <p:cNvPr id="67589" name="Text Box 5">
            <a:extLst>
              <a:ext uri="{FF2B5EF4-FFF2-40B4-BE49-F238E27FC236}">
                <a16:creationId xmlns:a16="http://schemas.microsoft.com/office/drawing/2014/main" id="{39206D1C-F70A-9E11-8CC4-7401BBB0A520}"/>
              </a:ext>
            </a:extLst>
          </p:cNvPr>
          <p:cNvSpPr txBox="1">
            <a:spLocks noChangeArrowheads="1"/>
          </p:cNvSpPr>
          <p:nvPr/>
        </p:nvSpPr>
        <p:spPr bwMode="auto">
          <a:xfrm>
            <a:off x="7162801" y="1752600"/>
            <a:ext cx="5381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a:t>1</a:t>
            </a:r>
          </a:p>
        </p:txBody>
      </p:sp>
      <p:sp>
        <p:nvSpPr>
          <p:cNvPr id="67590" name="Text Box 6">
            <a:extLst>
              <a:ext uri="{FF2B5EF4-FFF2-40B4-BE49-F238E27FC236}">
                <a16:creationId xmlns:a16="http://schemas.microsoft.com/office/drawing/2014/main" id="{086128FE-0B73-D3BC-B503-52022F63ACC4}"/>
              </a:ext>
            </a:extLst>
          </p:cNvPr>
          <p:cNvSpPr txBox="1">
            <a:spLocks noChangeArrowheads="1"/>
          </p:cNvSpPr>
          <p:nvPr/>
        </p:nvSpPr>
        <p:spPr bwMode="auto">
          <a:xfrm>
            <a:off x="7850189" y="2438400"/>
            <a:ext cx="536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a:t>2</a:t>
            </a:r>
          </a:p>
        </p:txBody>
      </p:sp>
      <p:sp>
        <p:nvSpPr>
          <p:cNvPr id="67591" name="Text Box 7">
            <a:extLst>
              <a:ext uri="{FF2B5EF4-FFF2-40B4-BE49-F238E27FC236}">
                <a16:creationId xmlns:a16="http://schemas.microsoft.com/office/drawing/2014/main" id="{7B1C6169-C197-F5BE-D435-BA4A390B49EF}"/>
              </a:ext>
            </a:extLst>
          </p:cNvPr>
          <p:cNvSpPr txBox="1">
            <a:spLocks noChangeArrowheads="1"/>
          </p:cNvSpPr>
          <p:nvPr/>
        </p:nvSpPr>
        <p:spPr bwMode="auto">
          <a:xfrm>
            <a:off x="7620001" y="3124200"/>
            <a:ext cx="536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a:t>2</a:t>
            </a:r>
          </a:p>
        </p:txBody>
      </p:sp>
      <p:sp>
        <p:nvSpPr>
          <p:cNvPr id="67592" name="Text Box 8">
            <a:extLst>
              <a:ext uri="{FF2B5EF4-FFF2-40B4-BE49-F238E27FC236}">
                <a16:creationId xmlns:a16="http://schemas.microsoft.com/office/drawing/2014/main" id="{8BA3A9A1-FE06-EB0B-EAA5-6054DD8FB552}"/>
              </a:ext>
            </a:extLst>
          </p:cNvPr>
          <p:cNvSpPr txBox="1">
            <a:spLocks noChangeArrowheads="1"/>
          </p:cNvSpPr>
          <p:nvPr/>
        </p:nvSpPr>
        <p:spPr bwMode="auto">
          <a:xfrm>
            <a:off x="6324601" y="3352800"/>
            <a:ext cx="536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a:t>1</a:t>
            </a:r>
          </a:p>
        </p:txBody>
      </p:sp>
      <p:sp>
        <p:nvSpPr>
          <p:cNvPr id="67593" name="Text Box 9">
            <a:extLst>
              <a:ext uri="{FF2B5EF4-FFF2-40B4-BE49-F238E27FC236}">
                <a16:creationId xmlns:a16="http://schemas.microsoft.com/office/drawing/2014/main" id="{EA059A37-FB47-ECBC-EAE0-4494B2231BDC}"/>
              </a:ext>
            </a:extLst>
          </p:cNvPr>
          <p:cNvSpPr txBox="1">
            <a:spLocks noChangeArrowheads="1"/>
          </p:cNvSpPr>
          <p:nvPr/>
        </p:nvSpPr>
        <p:spPr bwMode="auto">
          <a:xfrm>
            <a:off x="5181601" y="2438400"/>
            <a:ext cx="536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a:t>2</a:t>
            </a:r>
          </a:p>
        </p:txBody>
      </p:sp>
      <p:sp>
        <p:nvSpPr>
          <p:cNvPr id="67594" name="Text Box 10">
            <a:extLst>
              <a:ext uri="{FF2B5EF4-FFF2-40B4-BE49-F238E27FC236}">
                <a16:creationId xmlns:a16="http://schemas.microsoft.com/office/drawing/2014/main" id="{52D4733C-62B5-9007-68CE-65B27AF3A61B}"/>
              </a:ext>
            </a:extLst>
          </p:cNvPr>
          <p:cNvSpPr txBox="1">
            <a:spLocks noChangeArrowheads="1"/>
          </p:cNvSpPr>
          <p:nvPr/>
        </p:nvSpPr>
        <p:spPr bwMode="auto">
          <a:xfrm>
            <a:off x="4800601" y="1828800"/>
            <a:ext cx="536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a:t>3</a:t>
            </a:r>
          </a:p>
        </p:txBody>
      </p:sp>
      <p:sp>
        <p:nvSpPr>
          <p:cNvPr id="67595" name="Text Box 11">
            <a:extLst>
              <a:ext uri="{FF2B5EF4-FFF2-40B4-BE49-F238E27FC236}">
                <a16:creationId xmlns:a16="http://schemas.microsoft.com/office/drawing/2014/main" id="{801F9BC2-9ED3-140A-33A4-2C7B08B8B2E9}"/>
              </a:ext>
            </a:extLst>
          </p:cNvPr>
          <p:cNvSpPr txBox="1">
            <a:spLocks noChangeArrowheads="1"/>
          </p:cNvSpPr>
          <p:nvPr/>
        </p:nvSpPr>
        <p:spPr bwMode="auto">
          <a:xfrm>
            <a:off x="5330826" y="3108325"/>
            <a:ext cx="536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a:t>3</a:t>
            </a:r>
          </a:p>
        </p:txBody>
      </p:sp>
      <p:sp>
        <p:nvSpPr>
          <p:cNvPr id="67596" name="Text Box 12">
            <a:extLst>
              <a:ext uri="{FF2B5EF4-FFF2-40B4-BE49-F238E27FC236}">
                <a16:creationId xmlns:a16="http://schemas.microsoft.com/office/drawing/2014/main" id="{9B217042-EEA4-302B-EF6A-083C223CCBC1}"/>
              </a:ext>
            </a:extLst>
          </p:cNvPr>
          <p:cNvSpPr txBox="1">
            <a:spLocks noChangeArrowheads="1"/>
          </p:cNvSpPr>
          <p:nvPr/>
        </p:nvSpPr>
        <p:spPr bwMode="auto">
          <a:xfrm>
            <a:off x="6477001" y="1828800"/>
            <a:ext cx="536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a:t>1</a:t>
            </a:r>
          </a:p>
        </p:txBody>
      </p:sp>
      <p:sp>
        <p:nvSpPr>
          <p:cNvPr id="67597" name="Oval 13">
            <a:extLst>
              <a:ext uri="{FF2B5EF4-FFF2-40B4-BE49-F238E27FC236}">
                <a16:creationId xmlns:a16="http://schemas.microsoft.com/office/drawing/2014/main" id="{9DD15EED-9E46-88D7-8943-5B5DECD8B0EF}"/>
              </a:ext>
            </a:extLst>
          </p:cNvPr>
          <p:cNvSpPr>
            <a:spLocks noChangeArrowheads="1"/>
          </p:cNvSpPr>
          <p:nvPr/>
        </p:nvSpPr>
        <p:spPr bwMode="auto">
          <a:xfrm>
            <a:off x="4267200" y="2743200"/>
            <a:ext cx="533400" cy="533400"/>
          </a:xfrm>
          <a:prstGeom prst="ellipse">
            <a:avLst/>
          </a:prstGeom>
          <a:solidFill>
            <a:srgbClr val="00FF0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sz="2800" b="1" dirty="0"/>
              <a:t>S</a:t>
            </a:r>
          </a:p>
        </p:txBody>
      </p:sp>
      <p:sp>
        <p:nvSpPr>
          <p:cNvPr id="67598" name="Oval 14">
            <a:extLst>
              <a:ext uri="{FF2B5EF4-FFF2-40B4-BE49-F238E27FC236}">
                <a16:creationId xmlns:a16="http://schemas.microsoft.com/office/drawing/2014/main" id="{418871CE-A8BF-09B9-3CBA-A43E6FA5A1A3}"/>
              </a:ext>
            </a:extLst>
          </p:cNvPr>
          <p:cNvSpPr>
            <a:spLocks noChangeArrowheads="1"/>
          </p:cNvSpPr>
          <p:nvPr/>
        </p:nvSpPr>
        <p:spPr bwMode="auto">
          <a:xfrm>
            <a:off x="5562600" y="1295400"/>
            <a:ext cx="533400" cy="533400"/>
          </a:xfrm>
          <a:prstGeom prst="ellipse">
            <a:avLst/>
          </a:prstGeom>
          <a:solidFill>
            <a:srgbClr val="00FF0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sz="2800" b="1" dirty="0"/>
              <a:t>A</a:t>
            </a:r>
          </a:p>
        </p:txBody>
      </p:sp>
      <p:sp>
        <p:nvSpPr>
          <p:cNvPr id="67599" name="Oval 15">
            <a:extLst>
              <a:ext uri="{FF2B5EF4-FFF2-40B4-BE49-F238E27FC236}">
                <a16:creationId xmlns:a16="http://schemas.microsoft.com/office/drawing/2014/main" id="{B2EE6499-FE38-CA75-0083-B02A3E57644F}"/>
              </a:ext>
            </a:extLst>
          </p:cNvPr>
          <p:cNvSpPr>
            <a:spLocks noChangeArrowheads="1"/>
          </p:cNvSpPr>
          <p:nvPr/>
        </p:nvSpPr>
        <p:spPr bwMode="auto">
          <a:xfrm>
            <a:off x="6858000" y="2743200"/>
            <a:ext cx="533400" cy="533400"/>
          </a:xfrm>
          <a:prstGeom prst="ellipse">
            <a:avLst/>
          </a:prstGeom>
          <a:solidFill>
            <a:srgbClr val="00FF0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sz="2800" b="1" dirty="0"/>
              <a:t>C</a:t>
            </a:r>
          </a:p>
        </p:txBody>
      </p:sp>
      <p:sp>
        <p:nvSpPr>
          <p:cNvPr id="67600" name="Oval 16">
            <a:extLst>
              <a:ext uri="{FF2B5EF4-FFF2-40B4-BE49-F238E27FC236}">
                <a16:creationId xmlns:a16="http://schemas.microsoft.com/office/drawing/2014/main" id="{58BEC95C-86B6-FDF0-16D2-ECD161C1C6F3}"/>
              </a:ext>
            </a:extLst>
          </p:cNvPr>
          <p:cNvSpPr>
            <a:spLocks noChangeArrowheads="1"/>
          </p:cNvSpPr>
          <p:nvPr/>
        </p:nvSpPr>
        <p:spPr bwMode="auto">
          <a:xfrm>
            <a:off x="7772400" y="1295400"/>
            <a:ext cx="533400" cy="533400"/>
          </a:xfrm>
          <a:prstGeom prst="ellipse">
            <a:avLst/>
          </a:prstGeom>
          <a:solidFill>
            <a:srgbClr val="00FF0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sz="2800" b="1" dirty="0"/>
              <a:t>B</a:t>
            </a:r>
          </a:p>
        </p:txBody>
      </p:sp>
      <p:sp>
        <p:nvSpPr>
          <p:cNvPr id="67601" name="Oval 17">
            <a:extLst>
              <a:ext uri="{FF2B5EF4-FFF2-40B4-BE49-F238E27FC236}">
                <a16:creationId xmlns:a16="http://schemas.microsoft.com/office/drawing/2014/main" id="{FE56AD42-695E-97DC-E766-88671963B451}"/>
              </a:ext>
            </a:extLst>
          </p:cNvPr>
          <p:cNvSpPr>
            <a:spLocks noChangeArrowheads="1"/>
          </p:cNvSpPr>
          <p:nvPr/>
        </p:nvSpPr>
        <p:spPr bwMode="auto">
          <a:xfrm>
            <a:off x="6248400" y="3962400"/>
            <a:ext cx="533400" cy="533400"/>
          </a:xfrm>
          <a:prstGeom prst="ellipse">
            <a:avLst/>
          </a:prstGeom>
          <a:solidFill>
            <a:srgbClr val="00FF0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sz="2800" b="1" dirty="0"/>
              <a:t>D</a:t>
            </a:r>
          </a:p>
        </p:txBody>
      </p:sp>
      <p:sp>
        <p:nvSpPr>
          <p:cNvPr id="67602" name="Oval 18">
            <a:extLst>
              <a:ext uri="{FF2B5EF4-FFF2-40B4-BE49-F238E27FC236}">
                <a16:creationId xmlns:a16="http://schemas.microsoft.com/office/drawing/2014/main" id="{CD3E1B68-7F8A-FBE2-B6FD-960AC92E281D}"/>
              </a:ext>
            </a:extLst>
          </p:cNvPr>
          <p:cNvSpPr>
            <a:spLocks noChangeArrowheads="1"/>
          </p:cNvSpPr>
          <p:nvPr/>
        </p:nvSpPr>
        <p:spPr bwMode="auto">
          <a:xfrm>
            <a:off x="9067800" y="2743200"/>
            <a:ext cx="533400" cy="533400"/>
          </a:xfrm>
          <a:prstGeom prst="ellipse">
            <a:avLst/>
          </a:prstGeom>
          <a:solidFill>
            <a:srgbClr val="00FF0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sz="2800" b="1" dirty="0"/>
              <a:t>T</a:t>
            </a:r>
          </a:p>
        </p:txBody>
      </p:sp>
      <p:sp>
        <p:nvSpPr>
          <p:cNvPr id="67603" name="Line 19">
            <a:extLst>
              <a:ext uri="{FF2B5EF4-FFF2-40B4-BE49-F238E27FC236}">
                <a16:creationId xmlns:a16="http://schemas.microsoft.com/office/drawing/2014/main" id="{3AC73D51-11FA-1FEF-D4F2-A068E89CACA8}"/>
              </a:ext>
            </a:extLst>
          </p:cNvPr>
          <p:cNvSpPr>
            <a:spLocks noChangeShapeType="1"/>
          </p:cNvSpPr>
          <p:nvPr/>
        </p:nvSpPr>
        <p:spPr bwMode="auto">
          <a:xfrm>
            <a:off x="4800600" y="3048000"/>
            <a:ext cx="1524000" cy="99060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7604" name="Line 20">
            <a:extLst>
              <a:ext uri="{FF2B5EF4-FFF2-40B4-BE49-F238E27FC236}">
                <a16:creationId xmlns:a16="http://schemas.microsoft.com/office/drawing/2014/main" id="{D12025FA-CC47-67FC-5E75-598BD63BB251}"/>
              </a:ext>
            </a:extLst>
          </p:cNvPr>
          <p:cNvSpPr>
            <a:spLocks noChangeShapeType="1"/>
          </p:cNvSpPr>
          <p:nvPr/>
        </p:nvSpPr>
        <p:spPr bwMode="auto">
          <a:xfrm flipV="1">
            <a:off x="4572000" y="1600200"/>
            <a:ext cx="990600" cy="114300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7605" name="Line 21">
            <a:extLst>
              <a:ext uri="{FF2B5EF4-FFF2-40B4-BE49-F238E27FC236}">
                <a16:creationId xmlns:a16="http://schemas.microsoft.com/office/drawing/2014/main" id="{99C11B49-EC62-F6D3-FD20-BFA5557682D1}"/>
              </a:ext>
            </a:extLst>
          </p:cNvPr>
          <p:cNvSpPr>
            <a:spLocks noChangeShapeType="1"/>
          </p:cNvSpPr>
          <p:nvPr/>
        </p:nvSpPr>
        <p:spPr bwMode="auto">
          <a:xfrm>
            <a:off x="4724400" y="2819400"/>
            <a:ext cx="2209800" cy="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7606" name="Line 22">
            <a:extLst>
              <a:ext uri="{FF2B5EF4-FFF2-40B4-BE49-F238E27FC236}">
                <a16:creationId xmlns:a16="http://schemas.microsoft.com/office/drawing/2014/main" id="{B1759CDE-749C-78FC-2169-3270A4FADB40}"/>
              </a:ext>
            </a:extLst>
          </p:cNvPr>
          <p:cNvSpPr>
            <a:spLocks noChangeShapeType="1"/>
          </p:cNvSpPr>
          <p:nvPr/>
        </p:nvSpPr>
        <p:spPr bwMode="auto">
          <a:xfrm flipH="1" flipV="1">
            <a:off x="6096000" y="1676400"/>
            <a:ext cx="990600" cy="106680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7607" name="Line 23">
            <a:extLst>
              <a:ext uri="{FF2B5EF4-FFF2-40B4-BE49-F238E27FC236}">
                <a16:creationId xmlns:a16="http://schemas.microsoft.com/office/drawing/2014/main" id="{BCCCA577-405C-E60A-C20C-1EF52EA5C778}"/>
              </a:ext>
            </a:extLst>
          </p:cNvPr>
          <p:cNvSpPr>
            <a:spLocks noChangeShapeType="1"/>
          </p:cNvSpPr>
          <p:nvPr/>
        </p:nvSpPr>
        <p:spPr bwMode="auto">
          <a:xfrm>
            <a:off x="6096000" y="1371600"/>
            <a:ext cx="1676400" cy="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7608" name="Line 24">
            <a:extLst>
              <a:ext uri="{FF2B5EF4-FFF2-40B4-BE49-F238E27FC236}">
                <a16:creationId xmlns:a16="http://schemas.microsoft.com/office/drawing/2014/main" id="{69302E78-5056-71F7-E52D-8C768C15D258}"/>
              </a:ext>
            </a:extLst>
          </p:cNvPr>
          <p:cNvSpPr>
            <a:spLocks noChangeShapeType="1"/>
          </p:cNvSpPr>
          <p:nvPr/>
        </p:nvSpPr>
        <p:spPr bwMode="auto">
          <a:xfrm flipH="1">
            <a:off x="7162800" y="1676400"/>
            <a:ext cx="609600" cy="106680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7609" name="Line 25">
            <a:extLst>
              <a:ext uri="{FF2B5EF4-FFF2-40B4-BE49-F238E27FC236}">
                <a16:creationId xmlns:a16="http://schemas.microsoft.com/office/drawing/2014/main" id="{3BC319CC-FC9A-6A5C-6920-C67DB2877EC1}"/>
              </a:ext>
            </a:extLst>
          </p:cNvPr>
          <p:cNvSpPr>
            <a:spLocks noChangeShapeType="1"/>
          </p:cNvSpPr>
          <p:nvPr/>
        </p:nvSpPr>
        <p:spPr bwMode="auto">
          <a:xfrm>
            <a:off x="7315200" y="2819400"/>
            <a:ext cx="1752600" cy="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7610" name="Line 26">
            <a:extLst>
              <a:ext uri="{FF2B5EF4-FFF2-40B4-BE49-F238E27FC236}">
                <a16:creationId xmlns:a16="http://schemas.microsoft.com/office/drawing/2014/main" id="{BA6C69CD-58EA-2F6D-EC65-2165836B7E6A}"/>
              </a:ext>
            </a:extLst>
          </p:cNvPr>
          <p:cNvSpPr>
            <a:spLocks noChangeShapeType="1"/>
          </p:cNvSpPr>
          <p:nvPr/>
        </p:nvSpPr>
        <p:spPr bwMode="auto">
          <a:xfrm flipV="1">
            <a:off x="6705600" y="3048000"/>
            <a:ext cx="2362200" cy="106680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7611" name="Line 27">
            <a:extLst>
              <a:ext uri="{FF2B5EF4-FFF2-40B4-BE49-F238E27FC236}">
                <a16:creationId xmlns:a16="http://schemas.microsoft.com/office/drawing/2014/main" id="{9C6F9278-B927-0772-3898-70A3C2C00756}"/>
              </a:ext>
            </a:extLst>
          </p:cNvPr>
          <p:cNvSpPr>
            <a:spLocks noChangeShapeType="1"/>
          </p:cNvSpPr>
          <p:nvPr/>
        </p:nvSpPr>
        <p:spPr bwMode="auto">
          <a:xfrm>
            <a:off x="8305800" y="1752600"/>
            <a:ext cx="838200" cy="99060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7612" name="Text Box 28">
            <a:extLst>
              <a:ext uri="{FF2B5EF4-FFF2-40B4-BE49-F238E27FC236}">
                <a16:creationId xmlns:a16="http://schemas.microsoft.com/office/drawing/2014/main" id="{B9D23219-EA89-6A60-8A26-FBD840984F98}"/>
              </a:ext>
            </a:extLst>
          </p:cNvPr>
          <p:cNvSpPr txBox="1">
            <a:spLocks noChangeArrowheads="1"/>
          </p:cNvSpPr>
          <p:nvPr/>
        </p:nvSpPr>
        <p:spPr bwMode="auto">
          <a:xfrm>
            <a:off x="4677905" y="5100935"/>
            <a:ext cx="4495800" cy="461665"/>
          </a:xfrm>
          <a:prstGeom prst="rect">
            <a:avLst/>
          </a:prstGeom>
          <a:solidFill>
            <a:srgbClr val="FFFF99"/>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dirty="0"/>
              <a:t>This is the original network. </a:t>
            </a:r>
          </a:p>
        </p:txBody>
      </p:sp>
      <p:sp>
        <p:nvSpPr>
          <p:cNvPr id="67613" name="Line 29">
            <a:extLst>
              <a:ext uri="{FF2B5EF4-FFF2-40B4-BE49-F238E27FC236}">
                <a16:creationId xmlns:a16="http://schemas.microsoft.com/office/drawing/2014/main" id="{16216956-B4B6-F40C-80E6-AB0FC9110C28}"/>
              </a:ext>
            </a:extLst>
          </p:cNvPr>
          <p:cNvSpPr>
            <a:spLocks noChangeShapeType="1"/>
          </p:cNvSpPr>
          <p:nvPr/>
        </p:nvSpPr>
        <p:spPr bwMode="auto">
          <a:xfrm flipV="1">
            <a:off x="6553200" y="3200400"/>
            <a:ext cx="381000" cy="68580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FC34F9B5-EAE9-6322-2FC8-017E12CA526C}"/>
              </a:ext>
            </a:extLst>
          </p:cNvPr>
          <p:cNvSpPr>
            <a:spLocks noGrp="1" noChangeArrowheads="1"/>
          </p:cNvSpPr>
          <p:nvPr>
            <p:ph type="title"/>
          </p:nvPr>
        </p:nvSpPr>
        <p:spPr>
          <a:xfrm>
            <a:off x="913774" y="172151"/>
            <a:ext cx="10364451" cy="661008"/>
          </a:xfrm>
        </p:spPr>
        <p:txBody>
          <a:bodyPr/>
          <a:lstStyle/>
          <a:p>
            <a:r>
              <a:rPr lang="en-US" altLang="en-US" dirty="0"/>
              <a:t>Ford-Fulkerson Max Flow</a:t>
            </a:r>
          </a:p>
        </p:txBody>
      </p:sp>
      <p:sp>
        <p:nvSpPr>
          <p:cNvPr id="67587" name="Text Box 3">
            <a:extLst>
              <a:ext uri="{FF2B5EF4-FFF2-40B4-BE49-F238E27FC236}">
                <a16:creationId xmlns:a16="http://schemas.microsoft.com/office/drawing/2014/main" id="{0C66BA9C-59A4-2396-3688-32F59641E2D8}"/>
              </a:ext>
            </a:extLst>
          </p:cNvPr>
          <p:cNvSpPr txBox="1">
            <a:spLocks noChangeArrowheads="1"/>
          </p:cNvSpPr>
          <p:nvPr/>
        </p:nvSpPr>
        <p:spPr bwMode="auto">
          <a:xfrm>
            <a:off x="6626226" y="990600"/>
            <a:ext cx="536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a:t>4</a:t>
            </a:r>
          </a:p>
        </p:txBody>
      </p:sp>
      <p:sp>
        <p:nvSpPr>
          <p:cNvPr id="67588" name="Text Box 4">
            <a:extLst>
              <a:ext uri="{FF2B5EF4-FFF2-40B4-BE49-F238E27FC236}">
                <a16:creationId xmlns:a16="http://schemas.microsoft.com/office/drawing/2014/main" id="{2DC2591F-404D-B63E-8C4B-EB251277F8AB}"/>
              </a:ext>
            </a:extLst>
          </p:cNvPr>
          <p:cNvSpPr txBox="1">
            <a:spLocks noChangeArrowheads="1"/>
          </p:cNvSpPr>
          <p:nvPr/>
        </p:nvSpPr>
        <p:spPr bwMode="auto">
          <a:xfrm>
            <a:off x="8610601" y="1828800"/>
            <a:ext cx="5381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a:t>1</a:t>
            </a:r>
          </a:p>
        </p:txBody>
      </p:sp>
      <p:sp>
        <p:nvSpPr>
          <p:cNvPr id="67589" name="Text Box 5">
            <a:extLst>
              <a:ext uri="{FF2B5EF4-FFF2-40B4-BE49-F238E27FC236}">
                <a16:creationId xmlns:a16="http://schemas.microsoft.com/office/drawing/2014/main" id="{39206D1C-F70A-9E11-8CC4-7401BBB0A520}"/>
              </a:ext>
            </a:extLst>
          </p:cNvPr>
          <p:cNvSpPr txBox="1">
            <a:spLocks noChangeArrowheads="1"/>
          </p:cNvSpPr>
          <p:nvPr/>
        </p:nvSpPr>
        <p:spPr bwMode="auto">
          <a:xfrm>
            <a:off x="7162801" y="1752600"/>
            <a:ext cx="5381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a:t>1</a:t>
            </a:r>
          </a:p>
        </p:txBody>
      </p:sp>
      <p:sp>
        <p:nvSpPr>
          <p:cNvPr id="67590" name="Text Box 6">
            <a:extLst>
              <a:ext uri="{FF2B5EF4-FFF2-40B4-BE49-F238E27FC236}">
                <a16:creationId xmlns:a16="http://schemas.microsoft.com/office/drawing/2014/main" id="{086128FE-0B73-D3BC-B503-52022F63ACC4}"/>
              </a:ext>
            </a:extLst>
          </p:cNvPr>
          <p:cNvSpPr txBox="1">
            <a:spLocks noChangeArrowheads="1"/>
          </p:cNvSpPr>
          <p:nvPr/>
        </p:nvSpPr>
        <p:spPr bwMode="auto">
          <a:xfrm>
            <a:off x="8242075" y="2443842"/>
            <a:ext cx="7185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0" hangingPunct="0">
              <a:spcBef>
                <a:spcPct val="50000"/>
              </a:spcBef>
            </a:pPr>
            <a:r>
              <a:rPr lang="en-US" altLang="en-US" sz="2400" b="1" dirty="0"/>
              <a:t>2</a:t>
            </a:r>
          </a:p>
        </p:txBody>
      </p:sp>
      <p:sp>
        <p:nvSpPr>
          <p:cNvPr id="67591" name="Text Box 7">
            <a:extLst>
              <a:ext uri="{FF2B5EF4-FFF2-40B4-BE49-F238E27FC236}">
                <a16:creationId xmlns:a16="http://schemas.microsoft.com/office/drawing/2014/main" id="{7B1C6169-C197-F5BE-D435-BA4A390B49EF}"/>
              </a:ext>
            </a:extLst>
          </p:cNvPr>
          <p:cNvSpPr txBox="1">
            <a:spLocks noChangeArrowheads="1"/>
          </p:cNvSpPr>
          <p:nvPr/>
        </p:nvSpPr>
        <p:spPr bwMode="auto">
          <a:xfrm>
            <a:off x="7620001" y="3124200"/>
            <a:ext cx="536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a:t>2</a:t>
            </a:r>
          </a:p>
        </p:txBody>
      </p:sp>
      <p:sp>
        <p:nvSpPr>
          <p:cNvPr id="67592" name="Text Box 8">
            <a:extLst>
              <a:ext uri="{FF2B5EF4-FFF2-40B4-BE49-F238E27FC236}">
                <a16:creationId xmlns:a16="http://schemas.microsoft.com/office/drawing/2014/main" id="{8BA3A9A1-FE06-EB0B-EAA5-6054DD8FB552}"/>
              </a:ext>
            </a:extLst>
          </p:cNvPr>
          <p:cNvSpPr txBox="1">
            <a:spLocks noChangeArrowheads="1"/>
          </p:cNvSpPr>
          <p:nvPr/>
        </p:nvSpPr>
        <p:spPr bwMode="auto">
          <a:xfrm>
            <a:off x="6324601" y="3352800"/>
            <a:ext cx="536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a:t>1</a:t>
            </a:r>
          </a:p>
        </p:txBody>
      </p:sp>
      <p:sp>
        <p:nvSpPr>
          <p:cNvPr id="67593" name="Text Box 9">
            <a:extLst>
              <a:ext uri="{FF2B5EF4-FFF2-40B4-BE49-F238E27FC236}">
                <a16:creationId xmlns:a16="http://schemas.microsoft.com/office/drawing/2014/main" id="{EA059A37-FB47-ECBC-EAE0-4494B2231BDC}"/>
              </a:ext>
            </a:extLst>
          </p:cNvPr>
          <p:cNvSpPr txBox="1">
            <a:spLocks noChangeArrowheads="1"/>
          </p:cNvSpPr>
          <p:nvPr/>
        </p:nvSpPr>
        <p:spPr bwMode="auto">
          <a:xfrm>
            <a:off x="5181601" y="2438400"/>
            <a:ext cx="536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a:t>2</a:t>
            </a:r>
          </a:p>
        </p:txBody>
      </p:sp>
      <p:sp>
        <p:nvSpPr>
          <p:cNvPr id="67594" name="Text Box 10">
            <a:extLst>
              <a:ext uri="{FF2B5EF4-FFF2-40B4-BE49-F238E27FC236}">
                <a16:creationId xmlns:a16="http://schemas.microsoft.com/office/drawing/2014/main" id="{52D4733C-62B5-9007-68CE-65B27AF3A61B}"/>
              </a:ext>
            </a:extLst>
          </p:cNvPr>
          <p:cNvSpPr txBox="1">
            <a:spLocks noChangeArrowheads="1"/>
          </p:cNvSpPr>
          <p:nvPr/>
        </p:nvSpPr>
        <p:spPr bwMode="auto">
          <a:xfrm>
            <a:off x="4800601" y="1828800"/>
            <a:ext cx="536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a:t>3</a:t>
            </a:r>
          </a:p>
        </p:txBody>
      </p:sp>
      <p:sp>
        <p:nvSpPr>
          <p:cNvPr id="67595" name="Text Box 11">
            <a:extLst>
              <a:ext uri="{FF2B5EF4-FFF2-40B4-BE49-F238E27FC236}">
                <a16:creationId xmlns:a16="http://schemas.microsoft.com/office/drawing/2014/main" id="{801F9BC2-9ED3-140A-33A4-2C7B08B8B2E9}"/>
              </a:ext>
            </a:extLst>
          </p:cNvPr>
          <p:cNvSpPr txBox="1">
            <a:spLocks noChangeArrowheads="1"/>
          </p:cNvSpPr>
          <p:nvPr/>
        </p:nvSpPr>
        <p:spPr bwMode="auto">
          <a:xfrm>
            <a:off x="5330826" y="3108325"/>
            <a:ext cx="536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a:t>3</a:t>
            </a:r>
          </a:p>
        </p:txBody>
      </p:sp>
      <p:sp>
        <p:nvSpPr>
          <p:cNvPr id="67596" name="Text Box 12">
            <a:extLst>
              <a:ext uri="{FF2B5EF4-FFF2-40B4-BE49-F238E27FC236}">
                <a16:creationId xmlns:a16="http://schemas.microsoft.com/office/drawing/2014/main" id="{9B217042-EEA4-302B-EF6A-083C223CCBC1}"/>
              </a:ext>
            </a:extLst>
          </p:cNvPr>
          <p:cNvSpPr txBox="1">
            <a:spLocks noChangeArrowheads="1"/>
          </p:cNvSpPr>
          <p:nvPr/>
        </p:nvSpPr>
        <p:spPr bwMode="auto">
          <a:xfrm>
            <a:off x="6477001" y="1828800"/>
            <a:ext cx="536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a:t>1</a:t>
            </a:r>
          </a:p>
        </p:txBody>
      </p:sp>
      <p:sp>
        <p:nvSpPr>
          <p:cNvPr id="67597" name="Oval 13">
            <a:extLst>
              <a:ext uri="{FF2B5EF4-FFF2-40B4-BE49-F238E27FC236}">
                <a16:creationId xmlns:a16="http://schemas.microsoft.com/office/drawing/2014/main" id="{9DD15EED-9E46-88D7-8943-5B5DECD8B0EF}"/>
              </a:ext>
            </a:extLst>
          </p:cNvPr>
          <p:cNvSpPr>
            <a:spLocks noChangeArrowheads="1"/>
          </p:cNvSpPr>
          <p:nvPr/>
        </p:nvSpPr>
        <p:spPr bwMode="auto">
          <a:xfrm>
            <a:off x="4267200" y="2743200"/>
            <a:ext cx="533400" cy="533400"/>
          </a:xfrm>
          <a:prstGeom prst="ellipse">
            <a:avLst/>
          </a:prstGeom>
          <a:solidFill>
            <a:srgbClr val="00FF0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sz="2800" b="1" dirty="0"/>
              <a:t>S</a:t>
            </a:r>
          </a:p>
        </p:txBody>
      </p:sp>
      <p:sp>
        <p:nvSpPr>
          <p:cNvPr id="67598" name="Oval 14">
            <a:extLst>
              <a:ext uri="{FF2B5EF4-FFF2-40B4-BE49-F238E27FC236}">
                <a16:creationId xmlns:a16="http://schemas.microsoft.com/office/drawing/2014/main" id="{418871CE-A8BF-09B9-3CBA-A43E6FA5A1A3}"/>
              </a:ext>
            </a:extLst>
          </p:cNvPr>
          <p:cNvSpPr>
            <a:spLocks noChangeArrowheads="1"/>
          </p:cNvSpPr>
          <p:nvPr/>
        </p:nvSpPr>
        <p:spPr bwMode="auto">
          <a:xfrm>
            <a:off x="5562600" y="1295400"/>
            <a:ext cx="533400" cy="533400"/>
          </a:xfrm>
          <a:prstGeom prst="ellipse">
            <a:avLst/>
          </a:prstGeom>
          <a:solidFill>
            <a:srgbClr val="00FF0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sz="2800" b="1" dirty="0"/>
              <a:t>A</a:t>
            </a:r>
          </a:p>
        </p:txBody>
      </p:sp>
      <p:sp>
        <p:nvSpPr>
          <p:cNvPr id="67599" name="Oval 15">
            <a:extLst>
              <a:ext uri="{FF2B5EF4-FFF2-40B4-BE49-F238E27FC236}">
                <a16:creationId xmlns:a16="http://schemas.microsoft.com/office/drawing/2014/main" id="{B2EE6499-FE38-CA75-0083-B02A3E57644F}"/>
              </a:ext>
            </a:extLst>
          </p:cNvPr>
          <p:cNvSpPr>
            <a:spLocks noChangeArrowheads="1"/>
          </p:cNvSpPr>
          <p:nvPr/>
        </p:nvSpPr>
        <p:spPr bwMode="auto">
          <a:xfrm>
            <a:off x="6858000" y="2743200"/>
            <a:ext cx="533400" cy="533400"/>
          </a:xfrm>
          <a:prstGeom prst="ellipse">
            <a:avLst/>
          </a:prstGeom>
          <a:solidFill>
            <a:srgbClr val="00FF0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sz="2800" b="1" dirty="0"/>
              <a:t>C</a:t>
            </a:r>
          </a:p>
        </p:txBody>
      </p:sp>
      <p:sp>
        <p:nvSpPr>
          <p:cNvPr id="67600" name="Oval 16">
            <a:extLst>
              <a:ext uri="{FF2B5EF4-FFF2-40B4-BE49-F238E27FC236}">
                <a16:creationId xmlns:a16="http://schemas.microsoft.com/office/drawing/2014/main" id="{58BEC95C-86B6-FDF0-16D2-ECD161C1C6F3}"/>
              </a:ext>
            </a:extLst>
          </p:cNvPr>
          <p:cNvSpPr>
            <a:spLocks noChangeArrowheads="1"/>
          </p:cNvSpPr>
          <p:nvPr/>
        </p:nvSpPr>
        <p:spPr bwMode="auto">
          <a:xfrm>
            <a:off x="7772400" y="1295400"/>
            <a:ext cx="533400" cy="533400"/>
          </a:xfrm>
          <a:prstGeom prst="ellipse">
            <a:avLst/>
          </a:prstGeom>
          <a:solidFill>
            <a:srgbClr val="00FF0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sz="2800" b="1" dirty="0"/>
              <a:t>B</a:t>
            </a:r>
          </a:p>
        </p:txBody>
      </p:sp>
      <p:sp>
        <p:nvSpPr>
          <p:cNvPr id="67601" name="Oval 17">
            <a:extLst>
              <a:ext uri="{FF2B5EF4-FFF2-40B4-BE49-F238E27FC236}">
                <a16:creationId xmlns:a16="http://schemas.microsoft.com/office/drawing/2014/main" id="{FE56AD42-695E-97DC-E766-88671963B451}"/>
              </a:ext>
            </a:extLst>
          </p:cNvPr>
          <p:cNvSpPr>
            <a:spLocks noChangeArrowheads="1"/>
          </p:cNvSpPr>
          <p:nvPr/>
        </p:nvSpPr>
        <p:spPr bwMode="auto">
          <a:xfrm>
            <a:off x="6248400" y="3962400"/>
            <a:ext cx="533400" cy="533400"/>
          </a:xfrm>
          <a:prstGeom prst="ellipse">
            <a:avLst/>
          </a:prstGeom>
          <a:solidFill>
            <a:srgbClr val="00FF0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sz="2800" b="1" dirty="0"/>
              <a:t>D</a:t>
            </a:r>
          </a:p>
        </p:txBody>
      </p:sp>
      <p:sp>
        <p:nvSpPr>
          <p:cNvPr id="67602" name="Oval 18">
            <a:extLst>
              <a:ext uri="{FF2B5EF4-FFF2-40B4-BE49-F238E27FC236}">
                <a16:creationId xmlns:a16="http://schemas.microsoft.com/office/drawing/2014/main" id="{CD3E1B68-7F8A-FBE2-B6FD-960AC92E281D}"/>
              </a:ext>
            </a:extLst>
          </p:cNvPr>
          <p:cNvSpPr>
            <a:spLocks noChangeArrowheads="1"/>
          </p:cNvSpPr>
          <p:nvPr/>
        </p:nvSpPr>
        <p:spPr bwMode="auto">
          <a:xfrm>
            <a:off x="9067800" y="2743200"/>
            <a:ext cx="533400" cy="533400"/>
          </a:xfrm>
          <a:prstGeom prst="ellipse">
            <a:avLst/>
          </a:prstGeom>
          <a:solidFill>
            <a:srgbClr val="00FF0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sz="2800" b="1" dirty="0"/>
              <a:t>T</a:t>
            </a:r>
          </a:p>
        </p:txBody>
      </p:sp>
      <p:sp>
        <p:nvSpPr>
          <p:cNvPr id="67603" name="Line 19">
            <a:extLst>
              <a:ext uri="{FF2B5EF4-FFF2-40B4-BE49-F238E27FC236}">
                <a16:creationId xmlns:a16="http://schemas.microsoft.com/office/drawing/2014/main" id="{3AC73D51-11FA-1FEF-D4F2-A068E89CACA8}"/>
              </a:ext>
            </a:extLst>
          </p:cNvPr>
          <p:cNvSpPr>
            <a:spLocks noChangeShapeType="1"/>
          </p:cNvSpPr>
          <p:nvPr/>
        </p:nvSpPr>
        <p:spPr bwMode="auto">
          <a:xfrm>
            <a:off x="4800600" y="3048000"/>
            <a:ext cx="1524000" cy="99060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7604" name="Line 20">
            <a:extLst>
              <a:ext uri="{FF2B5EF4-FFF2-40B4-BE49-F238E27FC236}">
                <a16:creationId xmlns:a16="http://schemas.microsoft.com/office/drawing/2014/main" id="{D12025FA-CC47-67FC-5E75-598BD63BB251}"/>
              </a:ext>
            </a:extLst>
          </p:cNvPr>
          <p:cNvSpPr>
            <a:spLocks noChangeShapeType="1"/>
          </p:cNvSpPr>
          <p:nvPr/>
        </p:nvSpPr>
        <p:spPr bwMode="auto">
          <a:xfrm flipV="1">
            <a:off x="4572000" y="1600200"/>
            <a:ext cx="990600" cy="114300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7605" name="Line 21">
            <a:extLst>
              <a:ext uri="{FF2B5EF4-FFF2-40B4-BE49-F238E27FC236}">
                <a16:creationId xmlns:a16="http://schemas.microsoft.com/office/drawing/2014/main" id="{99C11B49-EC62-F6D3-FD20-BFA5557682D1}"/>
              </a:ext>
            </a:extLst>
          </p:cNvPr>
          <p:cNvSpPr>
            <a:spLocks noChangeShapeType="1"/>
          </p:cNvSpPr>
          <p:nvPr/>
        </p:nvSpPr>
        <p:spPr bwMode="auto">
          <a:xfrm>
            <a:off x="4724400" y="2819400"/>
            <a:ext cx="2209800" cy="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7606" name="Line 22">
            <a:extLst>
              <a:ext uri="{FF2B5EF4-FFF2-40B4-BE49-F238E27FC236}">
                <a16:creationId xmlns:a16="http://schemas.microsoft.com/office/drawing/2014/main" id="{B1759CDE-749C-78FC-2169-3270A4FADB40}"/>
              </a:ext>
            </a:extLst>
          </p:cNvPr>
          <p:cNvSpPr>
            <a:spLocks noChangeShapeType="1"/>
          </p:cNvSpPr>
          <p:nvPr/>
        </p:nvSpPr>
        <p:spPr bwMode="auto">
          <a:xfrm flipH="1" flipV="1">
            <a:off x="6096000" y="1676400"/>
            <a:ext cx="990600" cy="106680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7607" name="Line 23">
            <a:extLst>
              <a:ext uri="{FF2B5EF4-FFF2-40B4-BE49-F238E27FC236}">
                <a16:creationId xmlns:a16="http://schemas.microsoft.com/office/drawing/2014/main" id="{BCCCA577-405C-E60A-C20C-1EF52EA5C778}"/>
              </a:ext>
            </a:extLst>
          </p:cNvPr>
          <p:cNvSpPr>
            <a:spLocks noChangeShapeType="1"/>
          </p:cNvSpPr>
          <p:nvPr/>
        </p:nvSpPr>
        <p:spPr bwMode="auto">
          <a:xfrm>
            <a:off x="6096000" y="1371600"/>
            <a:ext cx="1676400" cy="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7608" name="Line 24">
            <a:extLst>
              <a:ext uri="{FF2B5EF4-FFF2-40B4-BE49-F238E27FC236}">
                <a16:creationId xmlns:a16="http://schemas.microsoft.com/office/drawing/2014/main" id="{69302E78-5056-71F7-E52D-8C768C15D258}"/>
              </a:ext>
            </a:extLst>
          </p:cNvPr>
          <p:cNvSpPr>
            <a:spLocks noChangeShapeType="1"/>
          </p:cNvSpPr>
          <p:nvPr/>
        </p:nvSpPr>
        <p:spPr bwMode="auto">
          <a:xfrm flipH="1">
            <a:off x="7162800" y="1676400"/>
            <a:ext cx="609600" cy="106680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7609" name="Line 25">
            <a:extLst>
              <a:ext uri="{FF2B5EF4-FFF2-40B4-BE49-F238E27FC236}">
                <a16:creationId xmlns:a16="http://schemas.microsoft.com/office/drawing/2014/main" id="{3BC319CC-FC9A-6A5C-6920-C67DB2877EC1}"/>
              </a:ext>
            </a:extLst>
          </p:cNvPr>
          <p:cNvSpPr>
            <a:spLocks noChangeShapeType="1"/>
          </p:cNvSpPr>
          <p:nvPr/>
        </p:nvSpPr>
        <p:spPr bwMode="auto">
          <a:xfrm>
            <a:off x="7315200" y="2819400"/>
            <a:ext cx="1752600" cy="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7610" name="Line 26">
            <a:extLst>
              <a:ext uri="{FF2B5EF4-FFF2-40B4-BE49-F238E27FC236}">
                <a16:creationId xmlns:a16="http://schemas.microsoft.com/office/drawing/2014/main" id="{BA6C69CD-58EA-2F6D-EC65-2165836B7E6A}"/>
              </a:ext>
            </a:extLst>
          </p:cNvPr>
          <p:cNvSpPr>
            <a:spLocks noChangeShapeType="1"/>
          </p:cNvSpPr>
          <p:nvPr/>
        </p:nvSpPr>
        <p:spPr bwMode="auto">
          <a:xfrm flipV="1">
            <a:off x="6705600" y="3048000"/>
            <a:ext cx="2362200" cy="106680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7611" name="Line 27">
            <a:extLst>
              <a:ext uri="{FF2B5EF4-FFF2-40B4-BE49-F238E27FC236}">
                <a16:creationId xmlns:a16="http://schemas.microsoft.com/office/drawing/2014/main" id="{9C6F9278-B927-0772-3898-70A3C2C00756}"/>
              </a:ext>
            </a:extLst>
          </p:cNvPr>
          <p:cNvSpPr>
            <a:spLocks noChangeShapeType="1"/>
          </p:cNvSpPr>
          <p:nvPr/>
        </p:nvSpPr>
        <p:spPr bwMode="auto">
          <a:xfrm>
            <a:off x="8305800" y="1752600"/>
            <a:ext cx="838200" cy="99060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7612" name="Text Box 28">
            <a:extLst>
              <a:ext uri="{FF2B5EF4-FFF2-40B4-BE49-F238E27FC236}">
                <a16:creationId xmlns:a16="http://schemas.microsoft.com/office/drawing/2014/main" id="{B9D23219-EA89-6A60-8A26-FBD840984F98}"/>
              </a:ext>
            </a:extLst>
          </p:cNvPr>
          <p:cNvSpPr txBox="1">
            <a:spLocks noChangeArrowheads="1"/>
          </p:cNvSpPr>
          <p:nvPr/>
        </p:nvSpPr>
        <p:spPr bwMode="auto">
          <a:xfrm>
            <a:off x="5756276" y="4800600"/>
            <a:ext cx="4495800" cy="830997"/>
          </a:xfrm>
          <a:prstGeom prst="rect">
            <a:avLst/>
          </a:prstGeom>
          <a:solidFill>
            <a:srgbClr val="FFFF99"/>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400" b="1" dirty="0"/>
              <a:t>Send </a:t>
            </a:r>
            <a:r>
              <a:rPr lang="en-US" altLang="en-US" sz="2400" b="1" dirty="0">
                <a:latin typeface="Symbol" panose="05050102010706020507" pitchFamily="18" charset="2"/>
              </a:rPr>
              <a:t>2</a:t>
            </a:r>
            <a:r>
              <a:rPr lang="en-US" altLang="en-US" sz="2400" b="1" dirty="0"/>
              <a:t> units of flow in the path.</a:t>
            </a:r>
            <a:br>
              <a:rPr lang="en-US" altLang="en-US" sz="2400" b="1" dirty="0"/>
            </a:br>
            <a:r>
              <a:rPr lang="en-US" altLang="en-US" sz="2400" b="1" dirty="0"/>
              <a:t>Update residual capacities.   </a:t>
            </a:r>
          </a:p>
        </p:txBody>
      </p:sp>
      <p:sp>
        <p:nvSpPr>
          <p:cNvPr id="67613" name="Line 29">
            <a:extLst>
              <a:ext uri="{FF2B5EF4-FFF2-40B4-BE49-F238E27FC236}">
                <a16:creationId xmlns:a16="http://schemas.microsoft.com/office/drawing/2014/main" id="{16216956-B4B6-F40C-80E6-AB0FC9110C28}"/>
              </a:ext>
            </a:extLst>
          </p:cNvPr>
          <p:cNvSpPr>
            <a:spLocks noChangeShapeType="1"/>
          </p:cNvSpPr>
          <p:nvPr/>
        </p:nvSpPr>
        <p:spPr bwMode="auto">
          <a:xfrm flipV="1">
            <a:off x="6553200" y="3200400"/>
            <a:ext cx="381000" cy="68580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 name="Line 50">
            <a:extLst>
              <a:ext uri="{FF2B5EF4-FFF2-40B4-BE49-F238E27FC236}">
                <a16:creationId xmlns:a16="http://schemas.microsoft.com/office/drawing/2014/main" id="{7A1B6BD1-A98A-0F38-2A13-C942F2968466}"/>
              </a:ext>
            </a:extLst>
          </p:cNvPr>
          <p:cNvSpPr>
            <a:spLocks noChangeShapeType="1"/>
          </p:cNvSpPr>
          <p:nvPr/>
        </p:nvSpPr>
        <p:spPr bwMode="auto">
          <a:xfrm>
            <a:off x="4800600" y="2982132"/>
            <a:ext cx="2209800" cy="0"/>
          </a:xfrm>
          <a:prstGeom prst="line">
            <a:avLst/>
          </a:prstGeom>
          <a:noFill/>
          <a:ln w="57150">
            <a:solidFill>
              <a:srgbClr val="FF00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3" name="Line 51">
            <a:extLst>
              <a:ext uri="{FF2B5EF4-FFF2-40B4-BE49-F238E27FC236}">
                <a16:creationId xmlns:a16="http://schemas.microsoft.com/office/drawing/2014/main" id="{02678DE9-E7D4-9F3A-1CD6-A8390402BCF2}"/>
              </a:ext>
            </a:extLst>
          </p:cNvPr>
          <p:cNvSpPr>
            <a:spLocks noChangeShapeType="1"/>
          </p:cNvSpPr>
          <p:nvPr/>
        </p:nvSpPr>
        <p:spPr bwMode="auto">
          <a:xfrm>
            <a:off x="7391400" y="2982132"/>
            <a:ext cx="1752600" cy="0"/>
          </a:xfrm>
          <a:prstGeom prst="line">
            <a:avLst/>
          </a:prstGeom>
          <a:noFill/>
          <a:ln w="57150">
            <a:solidFill>
              <a:srgbClr val="FF00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4" name="Text Box 19">
            <a:extLst>
              <a:ext uri="{FF2B5EF4-FFF2-40B4-BE49-F238E27FC236}">
                <a16:creationId xmlns:a16="http://schemas.microsoft.com/office/drawing/2014/main" id="{AF65E08D-59EC-BA0D-11C6-EC97D355768C}"/>
              </a:ext>
            </a:extLst>
          </p:cNvPr>
          <p:cNvSpPr txBox="1">
            <a:spLocks noChangeArrowheads="1"/>
          </p:cNvSpPr>
          <p:nvPr/>
        </p:nvSpPr>
        <p:spPr bwMode="auto">
          <a:xfrm>
            <a:off x="5699926" y="2346325"/>
            <a:ext cx="536575" cy="4572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dirty="0"/>
              <a:t>0</a:t>
            </a:r>
          </a:p>
        </p:txBody>
      </p:sp>
      <p:sp>
        <p:nvSpPr>
          <p:cNvPr id="5" name="Text Box 19">
            <a:extLst>
              <a:ext uri="{FF2B5EF4-FFF2-40B4-BE49-F238E27FC236}">
                <a16:creationId xmlns:a16="http://schemas.microsoft.com/office/drawing/2014/main" id="{C8829E7E-7A87-8625-99B4-F08565D5C9AD}"/>
              </a:ext>
            </a:extLst>
          </p:cNvPr>
          <p:cNvSpPr txBox="1">
            <a:spLocks noChangeArrowheads="1"/>
          </p:cNvSpPr>
          <p:nvPr/>
        </p:nvSpPr>
        <p:spPr bwMode="auto">
          <a:xfrm>
            <a:off x="7716040" y="2317092"/>
            <a:ext cx="536575" cy="4572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dirty="0"/>
              <a:t>0</a:t>
            </a:r>
          </a:p>
        </p:txBody>
      </p:sp>
      <p:graphicFrame>
        <p:nvGraphicFramePr>
          <p:cNvPr id="6" name="Table 6">
            <a:extLst>
              <a:ext uri="{FF2B5EF4-FFF2-40B4-BE49-F238E27FC236}">
                <a16:creationId xmlns:a16="http://schemas.microsoft.com/office/drawing/2014/main" id="{1954E409-94D9-DDB4-9CE4-D17C824898E0}"/>
              </a:ext>
            </a:extLst>
          </p:cNvPr>
          <p:cNvGraphicFramePr>
            <a:graphicFrameLocks noGrp="1"/>
          </p:cNvGraphicFramePr>
          <p:nvPr>
            <p:extLst>
              <p:ext uri="{D42A27DB-BD31-4B8C-83A1-F6EECF244321}">
                <p14:modId xmlns:p14="http://schemas.microsoft.com/office/powerpoint/2010/main" val="3161829558"/>
              </p:ext>
            </p:extLst>
          </p:nvPr>
        </p:nvGraphicFramePr>
        <p:xfrm>
          <a:off x="146375" y="3657600"/>
          <a:ext cx="4273225" cy="1849120"/>
        </p:xfrm>
        <a:graphic>
          <a:graphicData uri="http://schemas.openxmlformats.org/drawingml/2006/table">
            <a:tbl>
              <a:tblPr firstRow="1" bandRow="1">
                <a:tableStyleId>{5C22544A-7EE6-4342-B048-85BDC9FD1C3A}</a:tableStyleId>
              </a:tblPr>
              <a:tblGrid>
                <a:gridCol w="1027846">
                  <a:extLst>
                    <a:ext uri="{9D8B030D-6E8A-4147-A177-3AD203B41FA5}">
                      <a16:colId xmlns:a16="http://schemas.microsoft.com/office/drawing/2014/main" val="754104621"/>
                    </a:ext>
                  </a:extLst>
                </a:gridCol>
                <a:gridCol w="3245379">
                  <a:extLst>
                    <a:ext uri="{9D8B030D-6E8A-4147-A177-3AD203B41FA5}">
                      <a16:colId xmlns:a16="http://schemas.microsoft.com/office/drawing/2014/main" val="4166778798"/>
                    </a:ext>
                  </a:extLst>
                </a:gridCol>
              </a:tblGrid>
              <a:tr h="190807">
                <a:tc>
                  <a:txBody>
                    <a:bodyPr/>
                    <a:lstStyle/>
                    <a:p>
                      <a:r>
                        <a:rPr lang="en-US" dirty="0"/>
                        <a:t>Capacity</a:t>
                      </a:r>
                      <a:endParaRPr lang="en-AU" dirty="0"/>
                    </a:p>
                  </a:txBody>
                  <a:tcPr/>
                </a:tc>
                <a:tc>
                  <a:txBody>
                    <a:bodyPr/>
                    <a:lstStyle/>
                    <a:p>
                      <a:r>
                        <a:rPr lang="en-US" dirty="0"/>
                        <a:t>Path</a:t>
                      </a:r>
                      <a:endParaRPr lang="en-AU" dirty="0"/>
                    </a:p>
                  </a:txBody>
                  <a:tcPr/>
                </a:tc>
                <a:extLst>
                  <a:ext uri="{0D108BD9-81ED-4DB2-BD59-A6C34878D82A}">
                    <a16:rowId xmlns:a16="http://schemas.microsoft.com/office/drawing/2014/main" val="1517325717"/>
                  </a:ext>
                </a:extLst>
              </a:tr>
              <a:tr h="370840">
                <a:tc>
                  <a:txBody>
                    <a:bodyPr/>
                    <a:lstStyle/>
                    <a:p>
                      <a:r>
                        <a:rPr lang="en-US" dirty="0"/>
                        <a:t>2</a:t>
                      </a:r>
                      <a:endParaRPr lang="en-AU" dirty="0"/>
                    </a:p>
                  </a:txBody>
                  <a:tcPr/>
                </a:tc>
                <a:tc>
                  <a:txBody>
                    <a:bodyPr/>
                    <a:lstStyle/>
                    <a:p>
                      <a:r>
                        <a:rPr lang="en-US" dirty="0"/>
                        <a:t>S-C-T</a:t>
                      </a:r>
                      <a:endParaRPr lang="en-AU" dirty="0"/>
                    </a:p>
                  </a:txBody>
                  <a:tcPr/>
                </a:tc>
                <a:extLst>
                  <a:ext uri="{0D108BD9-81ED-4DB2-BD59-A6C34878D82A}">
                    <a16:rowId xmlns:a16="http://schemas.microsoft.com/office/drawing/2014/main" val="2319113907"/>
                  </a:ext>
                </a:extLst>
              </a:tr>
              <a:tr h="370840">
                <a:tc>
                  <a:txBody>
                    <a:bodyPr/>
                    <a:lstStyle/>
                    <a:p>
                      <a:endParaRPr lang="en-AU"/>
                    </a:p>
                  </a:txBody>
                  <a:tcPr/>
                </a:tc>
                <a:tc>
                  <a:txBody>
                    <a:bodyPr/>
                    <a:lstStyle/>
                    <a:p>
                      <a:endParaRPr lang="en-AU"/>
                    </a:p>
                  </a:txBody>
                  <a:tcPr/>
                </a:tc>
                <a:extLst>
                  <a:ext uri="{0D108BD9-81ED-4DB2-BD59-A6C34878D82A}">
                    <a16:rowId xmlns:a16="http://schemas.microsoft.com/office/drawing/2014/main" val="1749740463"/>
                  </a:ext>
                </a:extLst>
              </a:tr>
              <a:tr h="370840">
                <a:tc>
                  <a:txBody>
                    <a:bodyPr/>
                    <a:lstStyle/>
                    <a:p>
                      <a:endParaRPr lang="en-AU"/>
                    </a:p>
                  </a:txBody>
                  <a:tcPr/>
                </a:tc>
                <a:tc>
                  <a:txBody>
                    <a:bodyPr/>
                    <a:lstStyle/>
                    <a:p>
                      <a:endParaRPr lang="en-AU"/>
                    </a:p>
                  </a:txBody>
                  <a:tcPr/>
                </a:tc>
                <a:extLst>
                  <a:ext uri="{0D108BD9-81ED-4DB2-BD59-A6C34878D82A}">
                    <a16:rowId xmlns:a16="http://schemas.microsoft.com/office/drawing/2014/main" val="1477890712"/>
                  </a:ext>
                </a:extLst>
              </a:tr>
              <a:tr h="370840">
                <a:tc>
                  <a:txBody>
                    <a:bodyPr/>
                    <a:lstStyle/>
                    <a:p>
                      <a:endParaRPr lang="en-AU"/>
                    </a:p>
                  </a:txBody>
                  <a:tcPr/>
                </a:tc>
                <a:tc>
                  <a:txBody>
                    <a:bodyPr/>
                    <a:lstStyle/>
                    <a:p>
                      <a:endParaRPr lang="en-AU" dirty="0"/>
                    </a:p>
                  </a:txBody>
                  <a:tcPr/>
                </a:tc>
                <a:extLst>
                  <a:ext uri="{0D108BD9-81ED-4DB2-BD59-A6C34878D82A}">
                    <a16:rowId xmlns:a16="http://schemas.microsoft.com/office/drawing/2014/main" val="496175743"/>
                  </a:ext>
                </a:extLst>
              </a:tr>
            </a:tbl>
          </a:graphicData>
        </a:graphic>
      </p:graphicFrame>
      <p:cxnSp>
        <p:nvCxnSpPr>
          <p:cNvPr id="9" name="Straight Connector 8">
            <a:extLst>
              <a:ext uri="{FF2B5EF4-FFF2-40B4-BE49-F238E27FC236}">
                <a16:creationId xmlns:a16="http://schemas.microsoft.com/office/drawing/2014/main" id="{5F755BA4-ECC3-804C-95F0-9E7C6059358D}"/>
              </a:ext>
            </a:extLst>
          </p:cNvPr>
          <p:cNvCxnSpPr>
            <a:cxnSpLocks/>
          </p:cNvCxnSpPr>
          <p:nvPr/>
        </p:nvCxnSpPr>
        <p:spPr>
          <a:xfrm flipV="1">
            <a:off x="5125238" y="2562920"/>
            <a:ext cx="414256" cy="289414"/>
          </a:xfrm>
          <a:prstGeom prst="line">
            <a:avLst/>
          </a:prstGeom>
          <a:ln w="88900" cmpd="sng">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headEnd type="none" w="lg" len="lg"/>
            <a:tailEnd w="lg" len="lg"/>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8403600-090E-4A4F-0E38-6EF97C38CB94}"/>
              </a:ext>
            </a:extLst>
          </p:cNvPr>
          <p:cNvCxnSpPr>
            <a:cxnSpLocks/>
          </p:cNvCxnSpPr>
          <p:nvPr/>
        </p:nvCxnSpPr>
        <p:spPr>
          <a:xfrm flipV="1">
            <a:off x="8118512" y="2616093"/>
            <a:ext cx="414256" cy="289414"/>
          </a:xfrm>
          <a:prstGeom prst="line">
            <a:avLst/>
          </a:prstGeom>
          <a:ln w="88900" cmpd="sng">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headEnd type="none" w="lg" len="lg"/>
            <a:tailEnd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9851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7612"/>
                                        </p:tgtEl>
                                        <p:attrNameLst>
                                          <p:attrName>style.visibility</p:attrName>
                                        </p:attrNameLst>
                                      </p:cBhvr>
                                      <p:to>
                                        <p:strVal val="visible"/>
                                      </p:to>
                                    </p:set>
                                    <p:anim calcmode="lin" valueType="num">
                                      <p:cBhvr additive="base">
                                        <p:cTn id="23" dur="500" fill="hold"/>
                                        <p:tgtEl>
                                          <p:spTgt spid="67612"/>
                                        </p:tgtEl>
                                        <p:attrNameLst>
                                          <p:attrName>ppt_x</p:attrName>
                                        </p:attrNameLst>
                                      </p:cBhvr>
                                      <p:tavLst>
                                        <p:tav tm="0">
                                          <p:val>
                                            <p:strVal val="#ppt_x"/>
                                          </p:val>
                                        </p:tav>
                                        <p:tav tm="100000">
                                          <p:val>
                                            <p:strVal val="#ppt_x"/>
                                          </p:val>
                                        </p:tav>
                                      </p:tavLst>
                                    </p:anim>
                                    <p:anim calcmode="lin" valueType="num">
                                      <p:cBhvr additive="base">
                                        <p:cTn id="24" dur="500" fill="hold"/>
                                        <p:tgtEl>
                                          <p:spTgt spid="6761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ppt_x"/>
                                          </p:val>
                                        </p:tav>
                                        <p:tav tm="100000">
                                          <p:val>
                                            <p:strVal val="#ppt_x"/>
                                          </p:val>
                                        </p:tav>
                                      </p:tavLst>
                                    </p:anim>
                                    <p:anim calcmode="lin" valueType="num">
                                      <p:cBhvr additive="base">
                                        <p:cTn id="3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ppt_x"/>
                                          </p:val>
                                        </p:tav>
                                        <p:tav tm="100000">
                                          <p:val>
                                            <p:strVal val="#ppt_x"/>
                                          </p:val>
                                        </p:tav>
                                      </p:tavLst>
                                    </p:anim>
                                    <p:anim calcmode="lin" valueType="num">
                                      <p:cBhvr additive="base">
                                        <p:cTn id="4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612" grpId="0" animBg="1"/>
      <p:bldP spid="4"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6">
            <a:extLst>
              <a:ext uri="{FF2B5EF4-FFF2-40B4-BE49-F238E27FC236}">
                <a16:creationId xmlns:a16="http://schemas.microsoft.com/office/drawing/2014/main" id="{4E81E8CB-E5A1-43AD-6E78-7A0BDF6F17C2}"/>
              </a:ext>
            </a:extLst>
          </p:cNvPr>
          <p:cNvGraphicFramePr>
            <a:graphicFrameLocks noGrp="1"/>
          </p:cNvGraphicFramePr>
          <p:nvPr>
            <p:extLst>
              <p:ext uri="{D42A27DB-BD31-4B8C-83A1-F6EECF244321}">
                <p14:modId xmlns:p14="http://schemas.microsoft.com/office/powerpoint/2010/main" val="3630311920"/>
              </p:ext>
            </p:extLst>
          </p:nvPr>
        </p:nvGraphicFramePr>
        <p:xfrm>
          <a:off x="66935" y="3608647"/>
          <a:ext cx="4273225" cy="1849120"/>
        </p:xfrm>
        <a:graphic>
          <a:graphicData uri="http://schemas.openxmlformats.org/drawingml/2006/table">
            <a:tbl>
              <a:tblPr firstRow="1" bandRow="1">
                <a:tableStyleId>{5C22544A-7EE6-4342-B048-85BDC9FD1C3A}</a:tableStyleId>
              </a:tblPr>
              <a:tblGrid>
                <a:gridCol w="1027846">
                  <a:extLst>
                    <a:ext uri="{9D8B030D-6E8A-4147-A177-3AD203B41FA5}">
                      <a16:colId xmlns:a16="http://schemas.microsoft.com/office/drawing/2014/main" val="754104621"/>
                    </a:ext>
                  </a:extLst>
                </a:gridCol>
                <a:gridCol w="3245379">
                  <a:extLst>
                    <a:ext uri="{9D8B030D-6E8A-4147-A177-3AD203B41FA5}">
                      <a16:colId xmlns:a16="http://schemas.microsoft.com/office/drawing/2014/main" val="4166778798"/>
                    </a:ext>
                  </a:extLst>
                </a:gridCol>
              </a:tblGrid>
              <a:tr h="0">
                <a:tc>
                  <a:txBody>
                    <a:bodyPr/>
                    <a:lstStyle/>
                    <a:p>
                      <a:r>
                        <a:rPr lang="en-US" dirty="0"/>
                        <a:t>Capacity</a:t>
                      </a:r>
                      <a:endParaRPr lang="en-AU" dirty="0"/>
                    </a:p>
                  </a:txBody>
                  <a:tcPr/>
                </a:tc>
                <a:tc>
                  <a:txBody>
                    <a:bodyPr/>
                    <a:lstStyle/>
                    <a:p>
                      <a:r>
                        <a:rPr lang="en-US" dirty="0"/>
                        <a:t>Path</a:t>
                      </a:r>
                      <a:endParaRPr lang="en-AU" dirty="0"/>
                    </a:p>
                  </a:txBody>
                  <a:tcPr/>
                </a:tc>
                <a:extLst>
                  <a:ext uri="{0D108BD9-81ED-4DB2-BD59-A6C34878D82A}">
                    <a16:rowId xmlns:a16="http://schemas.microsoft.com/office/drawing/2014/main" val="1517325717"/>
                  </a:ext>
                </a:extLst>
              </a:tr>
              <a:tr h="370840">
                <a:tc>
                  <a:txBody>
                    <a:bodyPr/>
                    <a:lstStyle/>
                    <a:p>
                      <a:r>
                        <a:rPr lang="en-US" dirty="0"/>
                        <a:t>2</a:t>
                      </a:r>
                      <a:endParaRPr lang="en-AU" dirty="0"/>
                    </a:p>
                  </a:txBody>
                  <a:tcPr/>
                </a:tc>
                <a:tc>
                  <a:txBody>
                    <a:bodyPr/>
                    <a:lstStyle/>
                    <a:p>
                      <a:r>
                        <a:rPr lang="en-US" dirty="0"/>
                        <a:t>S-C-T</a:t>
                      </a:r>
                      <a:endParaRPr lang="en-AU" dirty="0"/>
                    </a:p>
                  </a:txBody>
                  <a:tcPr/>
                </a:tc>
                <a:extLst>
                  <a:ext uri="{0D108BD9-81ED-4DB2-BD59-A6C34878D82A}">
                    <a16:rowId xmlns:a16="http://schemas.microsoft.com/office/drawing/2014/main" val="2319113907"/>
                  </a:ext>
                </a:extLst>
              </a:tr>
              <a:tr h="370840">
                <a:tc>
                  <a:txBody>
                    <a:bodyPr/>
                    <a:lstStyle/>
                    <a:p>
                      <a:endParaRPr lang="en-AU"/>
                    </a:p>
                  </a:txBody>
                  <a:tcPr/>
                </a:tc>
                <a:tc>
                  <a:txBody>
                    <a:bodyPr/>
                    <a:lstStyle/>
                    <a:p>
                      <a:endParaRPr lang="en-AU"/>
                    </a:p>
                  </a:txBody>
                  <a:tcPr/>
                </a:tc>
                <a:extLst>
                  <a:ext uri="{0D108BD9-81ED-4DB2-BD59-A6C34878D82A}">
                    <a16:rowId xmlns:a16="http://schemas.microsoft.com/office/drawing/2014/main" val="1749740463"/>
                  </a:ext>
                </a:extLst>
              </a:tr>
              <a:tr h="370840">
                <a:tc>
                  <a:txBody>
                    <a:bodyPr/>
                    <a:lstStyle/>
                    <a:p>
                      <a:endParaRPr lang="en-AU"/>
                    </a:p>
                  </a:txBody>
                  <a:tcPr/>
                </a:tc>
                <a:tc>
                  <a:txBody>
                    <a:bodyPr/>
                    <a:lstStyle/>
                    <a:p>
                      <a:endParaRPr lang="en-AU"/>
                    </a:p>
                  </a:txBody>
                  <a:tcPr/>
                </a:tc>
                <a:extLst>
                  <a:ext uri="{0D108BD9-81ED-4DB2-BD59-A6C34878D82A}">
                    <a16:rowId xmlns:a16="http://schemas.microsoft.com/office/drawing/2014/main" val="1477890712"/>
                  </a:ext>
                </a:extLst>
              </a:tr>
              <a:tr h="370840">
                <a:tc>
                  <a:txBody>
                    <a:bodyPr/>
                    <a:lstStyle/>
                    <a:p>
                      <a:endParaRPr lang="en-AU"/>
                    </a:p>
                  </a:txBody>
                  <a:tcPr/>
                </a:tc>
                <a:tc>
                  <a:txBody>
                    <a:bodyPr/>
                    <a:lstStyle/>
                    <a:p>
                      <a:endParaRPr lang="en-AU" dirty="0"/>
                    </a:p>
                  </a:txBody>
                  <a:tcPr/>
                </a:tc>
                <a:extLst>
                  <a:ext uri="{0D108BD9-81ED-4DB2-BD59-A6C34878D82A}">
                    <a16:rowId xmlns:a16="http://schemas.microsoft.com/office/drawing/2014/main" val="496175743"/>
                  </a:ext>
                </a:extLst>
              </a:tr>
            </a:tbl>
          </a:graphicData>
        </a:graphic>
      </p:graphicFrame>
      <p:sp>
        <p:nvSpPr>
          <p:cNvPr id="67586" name="Rectangle 2">
            <a:extLst>
              <a:ext uri="{FF2B5EF4-FFF2-40B4-BE49-F238E27FC236}">
                <a16:creationId xmlns:a16="http://schemas.microsoft.com/office/drawing/2014/main" id="{FC34F9B5-EAE9-6322-2FC8-017E12CA526C}"/>
              </a:ext>
            </a:extLst>
          </p:cNvPr>
          <p:cNvSpPr>
            <a:spLocks noGrp="1" noChangeArrowheads="1"/>
          </p:cNvSpPr>
          <p:nvPr>
            <p:ph type="title"/>
          </p:nvPr>
        </p:nvSpPr>
        <p:spPr>
          <a:xfrm>
            <a:off x="913774" y="172151"/>
            <a:ext cx="10364451" cy="661008"/>
          </a:xfrm>
        </p:spPr>
        <p:txBody>
          <a:bodyPr/>
          <a:lstStyle/>
          <a:p>
            <a:r>
              <a:rPr lang="en-US" altLang="en-US" dirty="0"/>
              <a:t>Ford-Fulkerson Max Flow</a:t>
            </a:r>
          </a:p>
        </p:txBody>
      </p:sp>
      <p:sp>
        <p:nvSpPr>
          <p:cNvPr id="67587" name="Text Box 3">
            <a:extLst>
              <a:ext uri="{FF2B5EF4-FFF2-40B4-BE49-F238E27FC236}">
                <a16:creationId xmlns:a16="http://schemas.microsoft.com/office/drawing/2014/main" id="{0C66BA9C-59A4-2396-3688-32F59641E2D8}"/>
              </a:ext>
            </a:extLst>
          </p:cNvPr>
          <p:cNvSpPr txBox="1">
            <a:spLocks noChangeArrowheads="1"/>
          </p:cNvSpPr>
          <p:nvPr/>
        </p:nvSpPr>
        <p:spPr bwMode="auto">
          <a:xfrm>
            <a:off x="6626226" y="990600"/>
            <a:ext cx="536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a:t>4</a:t>
            </a:r>
          </a:p>
        </p:txBody>
      </p:sp>
      <p:sp>
        <p:nvSpPr>
          <p:cNvPr id="67588" name="Text Box 4">
            <a:extLst>
              <a:ext uri="{FF2B5EF4-FFF2-40B4-BE49-F238E27FC236}">
                <a16:creationId xmlns:a16="http://schemas.microsoft.com/office/drawing/2014/main" id="{2DC2591F-404D-B63E-8C4B-EB251277F8AB}"/>
              </a:ext>
            </a:extLst>
          </p:cNvPr>
          <p:cNvSpPr txBox="1">
            <a:spLocks noChangeArrowheads="1"/>
          </p:cNvSpPr>
          <p:nvPr/>
        </p:nvSpPr>
        <p:spPr bwMode="auto">
          <a:xfrm>
            <a:off x="8610601" y="1828800"/>
            <a:ext cx="5381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a:t>1</a:t>
            </a:r>
          </a:p>
        </p:txBody>
      </p:sp>
      <p:sp>
        <p:nvSpPr>
          <p:cNvPr id="67589" name="Text Box 5">
            <a:extLst>
              <a:ext uri="{FF2B5EF4-FFF2-40B4-BE49-F238E27FC236}">
                <a16:creationId xmlns:a16="http://schemas.microsoft.com/office/drawing/2014/main" id="{39206D1C-F70A-9E11-8CC4-7401BBB0A520}"/>
              </a:ext>
            </a:extLst>
          </p:cNvPr>
          <p:cNvSpPr txBox="1">
            <a:spLocks noChangeArrowheads="1"/>
          </p:cNvSpPr>
          <p:nvPr/>
        </p:nvSpPr>
        <p:spPr bwMode="auto">
          <a:xfrm>
            <a:off x="7162801" y="1752600"/>
            <a:ext cx="5381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a:t>1</a:t>
            </a:r>
          </a:p>
        </p:txBody>
      </p:sp>
      <p:sp>
        <p:nvSpPr>
          <p:cNvPr id="67590" name="Text Box 6">
            <a:extLst>
              <a:ext uri="{FF2B5EF4-FFF2-40B4-BE49-F238E27FC236}">
                <a16:creationId xmlns:a16="http://schemas.microsoft.com/office/drawing/2014/main" id="{086128FE-0B73-D3BC-B503-52022F63ACC4}"/>
              </a:ext>
            </a:extLst>
          </p:cNvPr>
          <p:cNvSpPr txBox="1">
            <a:spLocks noChangeArrowheads="1"/>
          </p:cNvSpPr>
          <p:nvPr/>
        </p:nvSpPr>
        <p:spPr bwMode="auto">
          <a:xfrm>
            <a:off x="7850189" y="2438400"/>
            <a:ext cx="536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a:t>2</a:t>
            </a:r>
          </a:p>
        </p:txBody>
      </p:sp>
      <p:sp>
        <p:nvSpPr>
          <p:cNvPr id="67591" name="Text Box 7">
            <a:extLst>
              <a:ext uri="{FF2B5EF4-FFF2-40B4-BE49-F238E27FC236}">
                <a16:creationId xmlns:a16="http://schemas.microsoft.com/office/drawing/2014/main" id="{7B1C6169-C197-F5BE-D435-BA4A390B49EF}"/>
              </a:ext>
            </a:extLst>
          </p:cNvPr>
          <p:cNvSpPr txBox="1">
            <a:spLocks noChangeArrowheads="1"/>
          </p:cNvSpPr>
          <p:nvPr/>
        </p:nvSpPr>
        <p:spPr bwMode="auto">
          <a:xfrm>
            <a:off x="7620001" y="3124200"/>
            <a:ext cx="536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a:t>2</a:t>
            </a:r>
          </a:p>
        </p:txBody>
      </p:sp>
      <p:sp>
        <p:nvSpPr>
          <p:cNvPr id="67592" name="Text Box 8">
            <a:extLst>
              <a:ext uri="{FF2B5EF4-FFF2-40B4-BE49-F238E27FC236}">
                <a16:creationId xmlns:a16="http://schemas.microsoft.com/office/drawing/2014/main" id="{8BA3A9A1-FE06-EB0B-EAA5-6054DD8FB552}"/>
              </a:ext>
            </a:extLst>
          </p:cNvPr>
          <p:cNvSpPr txBox="1">
            <a:spLocks noChangeArrowheads="1"/>
          </p:cNvSpPr>
          <p:nvPr/>
        </p:nvSpPr>
        <p:spPr bwMode="auto">
          <a:xfrm>
            <a:off x="6324601" y="3352800"/>
            <a:ext cx="536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a:t>1</a:t>
            </a:r>
          </a:p>
        </p:txBody>
      </p:sp>
      <p:sp>
        <p:nvSpPr>
          <p:cNvPr id="67593" name="Text Box 9">
            <a:extLst>
              <a:ext uri="{FF2B5EF4-FFF2-40B4-BE49-F238E27FC236}">
                <a16:creationId xmlns:a16="http://schemas.microsoft.com/office/drawing/2014/main" id="{EA059A37-FB47-ECBC-EAE0-4494B2231BDC}"/>
              </a:ext>
            </a:extLst>
          </p:cNvPr>
          <p:cNvSpPr txBox="1">
            <a:spLocks noChangeArrowheads="1"/>
          </p:cNvSpPr>
          <p:nvPr/>
        </p:nvSpPr>
        <p:spPr bwMode="auto">
          <a:xfrm>
            <a:off x="5181601" y="2438400"/>
            <a:ext cx="536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a:t>2</a:t>
            </a:r>
          </a:p>
        </p:txBody>
      </p:sp>
      <p:sp>
        <p:nvSpPr>
          <p:cNvPr id="67594" name="Text Box 10">
            <a:extLst>
              <a:ext uri="{FF2B5EF4-FFF2-40B4-BE49-F238E27FC236}">
                <a16:creationId xmlns:a16="http://schemas.microsoft.com/office/drawing/2014/main" id="{52D4733C-62B5-9007-68CE-65B27AF3A61B}"/>
              </a:ext>
            </a:extLst>
          </p:cNvPr>
          <p:cNvSpPr txBox="1">
            <a:spLocks noChangeArrowheads="1"/>
          </p:cNvSpPr>
          <p:nvPr/>
        </p:nvSpPr>
        <p:spPr bwMode="auto">
          <a:xfrm>
            <a:off x="4800601" y="1828800"/>
            <a:ext cx="536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a:t>3</a:t>
            </a:r>
          </a:p>
        </p:txBody>
      </p:sp>
      <p:sp>
        <p:nvSpPr>
          <p:cNvPr id="67595" name="Text Box 11">
            <a:extLst>
              <a:ext uri="{FF2B5EF4-FFF2-40B4-BE49-F238E27FC236}">
                <a16:creationId xmlns:a16="http://schemas.microsoft.com/office/drawing/2014/main" id="{801F9BC2-9ED3-140A-33A4-2C7B08B8B2E9}"/>
              </a:ext>
            </a:extLst>
          </p:cNvPr>
          <p:cNvSpPr txBox="1">
            <a:spLocks noChangeArrowheads="1"/>
          </p:cNvSpPr>
          <p:nvPr/>
        </p:nvSpPr>
        <p:spPr bwMode="auto">
          <a:xfrm>
            <a:off x="5330826" y="3108325"/>
            <a:ext cx="536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a:t>3</a:t>
            </a:r>
          </a:p>
        </p:txBody>
      </p:sp>
      <p:sp>
        <p:nvSpPr>
          <p:cNvPr id="67596" name="Text Box 12">
            <a:extLst>
              <a:ext uri="{FF2B5EF4-FFF2-40B4-BE49-F238E27FC236}">
                <a16:creationId xmlns:a16="http://schemas.microsoft.com/office/drawing/2014/main" id="{9B217042-EEA4-302B-EF6A-083C223CCBC1}"/>
              </a:ext>
            </a:extLst>
          </p:cNvPr>
          <p:cNvSpPr txBox="1">
            <a:spLocks noChangeArrowheads="1"/>
          </p:cNvSpPr>
          <p:nvPr/>
        </p:nvSpPr>
        <p:spPr bwMode="auto">
          <a:xfrm>
            <a:off x="6477001" y="1828800"/>
            <a:ext cx="536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a:t>1</a:t>
            </a:r>
          </a:p>
        </p:txBody>
      </p:sp>
      <p:sp>
        <p:nvSpPr>
          <p:cNvPr id="67597" name="Oval 13">
            <a:extLst>
              <a:ext uri="{FF2B5EF4-FFF2-40B4-BE49-F238E27FC236}">
                <a16:creationId xmlns:a16="http://schemas.microsoft.com/office/drawing/2014/main" id="{9DD15EED-9E46-88D7-8943-5B5DECD8B0EF}"/>
              </a:ext>
            </a:extLst>
          </p:cNvPr>
          <p:cNvSpPr>
            <a:spLocks noChangeArrowheads="1"/>
          </p:cNvSpPr>
          <p:nvPr/>
        </p:nvSpPr>
        <p:spPr bwMode="auto">
          <a:xfrm>
            <a:off x="4267200" y="2743200"/>
            <a:ext cx="533400" cy="533400"/>
          </a:xfrm>
          <a:prstGeom prst="ellipse">
            <a:avLst/>
          </a:prstGeom>
          <a:solidFill>
            <a:srgbClr val="00FF0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sz="2800" b="1" dirty="0"/>
              <a:t>S</a:t>
            </a:r>
          </a:p>
        </p:txBody>
      </p:sp>
      <p:sp>
        <p:nvSpPr>
          <p:cNvPr id="67598" name="Oval 14">
            <a:extLst>
              <a:ext uri="{FF2B5EF4-FFF2-40B4-BE49-F238E27FC236}">
                <a16:creationId xmlns:a16="http://schemas.microsoft.com/office/drawing/2014/main" id="{418871CE-A8BF-09B9-3CBA-A43E6FA5A1A3}"/>
              </a:ext>
            </a:extLst>
          </p:cNvPr>
          <p:cNvSpPr>
            <a:spLocks noChangeArrowheads="1"/>
          </p:cNvSpPr>
          <p:nvPr/>
        </p:nvSpPr>
        <p:spPr bwMode="auto">
          <a:xfrm>
            <a:off x="5562600" y="1295400"/>
            <a:ext cx="533400" cy="533400"/>
          </a:xfrm>
          <a:prstGeom prst="ellipse">
            <a:avLst/>
          </a:prstGeom>
          <a:solidFill>
            <a:srgbClr val="00FF0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sz="2800" b="1" dirty="0"/>
              <a:t>A</a:t>
            </a:r>
          </a:p>
        </p:txBody>
      </p:sp>
      <p:sp>
        <p:nvSpPr>
          <p:cNvPr id="67599" name="Oval 15">
            <a:extLst>
              <a:ext uri="{FF2B5EF4-FFF2-40B4-BE49-F238E27FC236}">
                <a16:creationId xmlns:a16="http://schemas.microsoft.com/office/drawing/2014/main" id="{B2EE6499-FE38-CA75-0083-B02A3E57644F}"/>
              </a:ext>
            </a:extLst>
          </p:cNvPr>
          <p:cNvSpPr>
            <a:spLocks noChangeArrowheads="1"/>
          </p:cNvSpPr>
          <p:nvPr/>
        </p:nvSpPr>
        <p:spPr bwMode="auto">
          <a:xfrm>
            <a:off x="6858000" y="2743200"/>
            <a:ext cx="533400" cy="533400"/>
          </a:xfrm>
          <a:prstGeom prst="ellipse">
            <a:avLst/>
          </a:prstGeom>
          <a:solidFill>
            <a:srgbClr val="00FF0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sz="2800" b="1" dirty="0"/>
              <a:t>C</a:t>
            </a:r>
          </a:p>
        </p:txBody>
      </p:sp>
      <p:sp>
        <p:nvSpPr>
          <p:cNvPr id="67600" name="Oval 16">
            <a:extLst>
              <a:ext uri="{FF2B5EF4-FFF2-40B4-BE49-F238E27FC236}">
                <a16:creationId xmlns:a16="http://schemas.microsoft.com/office/drawing/2014/main" id="{58BEC95C-86B6-FDF0-16D2-ECD161C1C6F3}"/>
              </a:ext>
            </a:extLst>
          </p:cNvPr>
          <p:cNvSpPr>
            <a:spLocks noChangeArrowheads="1"/>
          </p:cNvSpPr>
          <p:nvPr/>
        </p:nvSpPr>
        <p:spPr bwMode="auto">
          <a:xfrm>
            <a:off x="7772400" y="1295400"/>
            <a:ext cx="533400" cy="533400"/>
          </a:xfrm>
          <a:prstGeom prst="ellipse">
            <a:avLst/>
          </a:prstGeom>
          <a:solidFill>
            <a:srgbClr val="00FF0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sz="2800" b="1" dirty="0"/>
              <a:t>B</a:t>
            </a:r>
          </a:p>
        </p:txBody>
      </p:sp>
      <p:sp>
        <p:nvSpPr>
          <p:cNvPr id="67601" name="Oval 17">
            <a:extLst>
              <a:ext uri="{FF2B5EF4-FFF2-40B4-BE49-F238E27FC236}">
                <a16:creationId xmlns:a16="http://schemas.microsoft.com/office/drawing/2014/main" id="{FE56AD42-695E-97DC-E766-88671963B451}"/>
              </a:ext>
            </a:extLst>
          </p:cNvPr>
          <p:cNvSpPr>
            <a:spLocks noChangeArrowheads="1"/>
          </p:cNvSpPr>
          <p:nvPr/>
        </p:nvSpPr>
        <p:spPr bwMode="auto">
          <a:xfrm>
            <a:off x="6248400" y="3962400"/>
            <a:ext cx="533400" cy="533400"/>
          </a:xfrm>
          <a:prstGeom prst="ellipse">
            <a:avLst/>
          </a:prstGeom>
          <a:solidFill>
            <a:srgbClr val="00FF0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sz="2800" b="1" dirty="0"/>
              <a:t>D</a:t>
            </a:r>
          </a:p>
        </p:txBody>
      </p:sp>
      <p:sp>
        <p:nvSpPr>
          <p:cNvPr id="67602" name="Oval 18">
            <a:extLst>
              <a:ext uri="{FF2B5EF4-FFF2-40B4-BE49-F238E27FC236}">
                <a16:creationId xmlns:a16="http://schemas.microsoft.com/office/drawing/2014/main" id="{CD3E1B68-7F8A-FBE2-B6FD-960AC92E281D}"/>
              </a:ext>
            </a:extLst>
          </p:cNvPr>
          <p:cNvSpPr>
            <a:spLocks noChangeArrowheads="1"/>
          </p:cNvSpPr>
          <p:nvPr/>
        </p:nvSpPr>
        <p:spPr bwMode="auto">
          <a:xfrm>
            <a:off x="9067800" y="2743200"/>
            <a:ext cx="533400" cy="533400"/>
          </a:xfrm>
          <a:prstGeom prst="ellipse">
            <a:avLst/>
          </a:prstGeom>
          <a:solidFill>
            <a:srgbClr val="00FF0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sz="2800" b="1" dirty="0"/>
              <a:t>T</a:t>
            </a:r>
          </a:p>
        </p:txBody>
      </p:sp>
      <p:sp>
        <p:nvSpPr>
          <p:cNvPr id="67603" name="Line 19">
            <a:extLst>
              <a:ext uri="{FF2B5EF4-FFF2-40B4-BE49-F238E27FC236}">
                <a16:creationId xmlns:a16="http://schemas.microsoft.com/office/drawing/2014/main" id="{3AC73D51-11FA-1FEF-D4F2-A068E89CACA8}"/>
              </a:ext>
            </a:extLst>
          </p:cNvPr>
          <p:cNvSpPr>
            <a:spLocks noChangeShapeType="1"/>
          </p:cNvSpPr>
          <p:nvPr/>
        </p:nvSpPr>
        <p:spPr bwMode="auto">
          <a:xfrm>
            <a:off x="4800600" y="3048000"/>
            <a:ext cx="1524000" cy="99060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7604" name="Line 20">
            <a:extLst>
              <a:ext uri="{FF2B5EF4-FFF2-40B4-BE49-F238E27FC236}">
                <a16:creationId xmlns:a16="http://schemas.microsoft.com/office/drawing/2014/main" id="{D12025FA-CC47-67FC-5E75-598BD63BB251}"/>
              </a:ext>
            </a:extLst>
          </p:cNvPr>
          <p:cNvSpPr>
            <a:spLocks noChangeShapeType="1"/>
          </p:cNvSpPr>
          <p:nvPr/>
        </p:nvSpPr>
        <p:spPr bwMode="auto">
          <a:xfrm flipV="1">
            <a:off x="4572000" y="1600200"/>
            <a:ext cx="990600" cy="114300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7605" name="Line 21">
            <a:extLst>
              <a:ext uri="{FF2B5EF4-FFF2-40B4-BE49-F238E27FC236}">
                <a16:creationId xmlns:a16="http://schemas.microsoft.com/office/drawing/2014/main" id="{99C11B49-EC62-F6D3-FD20-BFA5557682D1}"/>
              </a:ext>
            </a:extLst>
          </p:cNvPr>
          <p:cNvSpPr>
            <a:spLocks noChangeShapeType="1"/>
          </p:cNvSpPr>
          <p:nvPr/>
        </p:nvSpPr>
        <p:spPr bwMode="auto">
          <a:xfrm>
            <a:off x="4724400" y="2819400"/>
            <a:ext cx="2209800" cy="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7606" name="Line 22">
            <a:extLst>
              <a:ext uri="{FF2B5EF4-FFF2-40B4-BE49-F238E27FC236}">
                <a16:creationId xmlns:a16="http://schemas.microsoft.com/office/drawing/2014/main" id="{B1759CDE-749C-78FC-2169-3270A4FADB40}"/>
              </a:ext>
            </a:extLst>
          </p:cNvPr>
          <p:cNvSpPr>
            <a:spLocks noChangeShapeType="1"/>
          </p:cNvSpPr>
          <p:nvPr/>
        </p:nvSpPr>
        <p:spPr bwMode="auto">
          <a:xfrm flipH="1" flipV="1">
            <a:off x="6096000" y="1676400"/>
            <a:ext cx="990600" cy="106680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7607" name="Line 23">
            <a:extLst>
              <a:ext uri="{FF2B5EF4-FFF2-40B4-BE49-F238E27FC236}">
                <a16:creationId xmlns:a16="http://schemas.microsoft.com/office/drawing/2014/main" id="{BCCCA577-405C-E60A-C20C-1EF52EA5C778}"/>
              </a:ext>
            </a:extLst>
          </p:cNvPr>
          <p:cNvSpPr>
            <a:spLocks noChangeShapeType="1"/>
          </p:cNvSpPr>
          <p:nvPr/>
        </p:nvSpPr>
        <p:spPr bwMode="auto">
          <a:xfrm>
            <a:off x="6096000" y="1371600"/>
            <a:ext cx="1676400" cy="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7608" name="Line 24">
            <a:extLst>
              <a:ext uri="{FF2B5EF4-FFF2-40B4-BE49-F238E27FC236}">
                <a16:creationId xmlns:a16="http://schemas.microsoft.com/office/drawing/2014/main" id="{69302E78-5056-71F7-E52D-8C768C15D258}"/>
              </a:ext>
            </a:extLst>
          </p:cNvPr>
          <p:cNvSpPr>
            <a:spLocks noChangeShapeType="1"/>
          </p:cNvSpPr>
          <p:nvPr/>
        </p:nvSpPr>
        <p:spPr bwMode="auto">
          <a:xfrm flipH="1">
            <a:off x="7162800" y="1676400"/>
            <a:ext cx="609600" cy="106680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7609" name="Line 25">
            <a:extLst>
              <a:ext uri="{FF2B5EF4-FFF2-40B4-BE49-F238E27FC236}">
                <a16:creationId xmlns:a16="http://schemas.microsoft.com/office/drawing/2014/main" id="{3BC319CC-FC9A-6A5C-6920-C67DB2877EC1}"/>
              </a:ext>
            </a:extLst>
          </p:cNvPr>
          <p:cNvSpPr>
            <a:spLocks noChangeShapeType="1"/>
          </p:cNvSpPr>
          <p:nvPr/>
        </p:nvSpPr>
        <p:spPr bwMode="auto">
          <a:xfrm>
            <a:off x="7315200" y="2819400"/>
            <a:ext cx="1752600" cy="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7610" name="Line 26">
            <a:extLst>
              <a:ext uri="{FF2B5EF4-FFF2-40B4-BE49-F238E27FC236}">
                <a16:creationId xmlns:a16="http://schemas.microsoft.com/office/drawing/2014/main" id="{BA6C69CD-58EA-2F6D-EC65-2165836B7E6A}"/>
              </a:ext>
            </a:extLst>
          </p:cNvPr>
          <p:cNvSpPr>
            <a:spLocks noChangeShapeType="1"/>
          </p:cNvSpPr>
          <p:nvPr/>
        </p:nvSpPr>
        <p:spPr bwMode="auto">
          <a:xfrm flipV="1">
            <a:off x="6705600" y="3048000"/>
            <a:ext cx="2362200" cy="106680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7611" name="Line 27">
            <a:extLst>
              <a:ext uri="{FF2B5EF4-FFF2-40B4-BE49-F238E27FC236}">
                <a16:creationId xmlns:a16="http://schemas.microsoft.com/office/drawing/2014/main" id="{9C6F9278-B927-0772-3898-70A3C2C00756}"/>
              </a:ext>
            </a:extLst>
          </p:cNvPr>
          <p:cNvSpPr>
            <a:spLocks noChangeShapeType="1"/>
          </p:cNvSpPr>
          <p:nvPr/>
        </p:nvSpPr>
        <p:spPr bwMode="auto">
          <a:xfrm>
            <a:off x="8305800" y="1752600"/>
            <a:ext cx="838200" cy="99060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7612" name="Text Box 28">
            <a:extLst>
              <a:ext uri="{FF2B5EF4-FFF2-40B4-BE49-F238E27FC236}">
                <a16:creationId xmlns:a16="http://schemas.microsoft.com/office/drawing/2014/main" id="{B9D23219-EA89-6A60-8A26-FBD840984F98}"/>
              </a:ext>
            </a:extLst>
          </p:cNvPr>
          <p:cNvSpPr txBox="1">
            <a:spLocks noChangeArrowheads="1"/>
          </p:cNvSpPr>
          <p:nvPr/>
        </p:nvSpPr>
        <p:spPr bwMode="auto">
          <a:xfrm>
            <a:off x="5756276" y="4800600"/>
            <a:ext cx="4495800" cy="830997"/>
          </a:xfrm>
          <a:prstGeom prst="rect">
            <a:avLst/>
          </a:prstGeom>
          <a:solidFill>
            <a:srgbClr val="FFFF99"/>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400" b="1" dirty="0"/>
              <a:t>Send </a:t>
            </a:r>
            <a:r>
              <a:rPr lang="en-US" altLang="en-US" sz="2400" b="1" dirty="0">
                <a:latin typeface="Symbol" panose="05050102010706020507" pitchFamily="18" charset="2"/>
              </a:rPr>
              <a:t>1</a:t>
            </a:r>
            <a:r>
              <a:rPr lang="en-US" altLang="en-US" sz="2400" b="1" dirty="0"/>
              <a:t> units of flow in the path.</a:t>
            </a:r>
            <a:br>
              <a:rPr lang="en-US" altLang="en-US" sz="2400" b="1" dirty="0"/>
            </a:br>
            <a:r>
              <a:rPr lang="en-US" altLang="en-US" sz="2400" b="1" dirty="0"/>
              <a:t>Update residual capacities.   </a:t>
            </a:r>
          </a:p>
        </p:txBody>
      </p:sp>
      <p:sp>
        <p:nvSpPr>
          <p:cNvPr id="67613" name="Line 29">
            <a:extLst>
              <a:ext uri="{FF2B5EF4-FFF2-40B4-BE49-F238E27FC236}">
                <a16:creationId xmlns:a16="http://schemas.microsoft.com/office/drawing/2014/main" id="{16216956-B4B6-F40C-80E6-AB0FC9110C28}"/>
              </a:ext>
            </a:extLst>
          </p:cNvPr>
          <p:cNvSpPr>
            <a:spLocks noChangeShapeType="1"/>
          </p:cNvSpPr>
          <p:nvPr/>
        </p:nvSpPr>
        <p:spPr bwMode="auto">
          <a:xfrm flipV="1">
            <a:off x="6553200" y="3200400"/>
            <a:ext cx="381000" cy="68580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 name="Line 50">
            <a:extLst>
              <a:ext uri="{FF2B5EF4-FFF2-40B4-BE49-F238E27FC236}">
                <a16:creationId xmlns:a16="http://schemas.microsoft.com/office/drawing/2014/main" id="{7A1B6BD1-A98A-0F38-2A13-C942F2968466}"/>
              </a:ext>
            </a:extLst>
          </p:cNvPr>
          <p:cNvSpPr>
            <a:spLocks noChangeShapeType="1"/>
          </p:cNvSpPr>
          <p:nvPr/>
        </p:nvSpPr>
        <p:spPr bwMode="auto">
          <a:xfrm>
            <a:off x="4800600" y="2982132"/>
            <a:ext cx="2209800" cy="0"/>
          </a:xfrm>
          <a:prstGeom prst="line">
            <a:avLst/>
          </a:prstGeom>
          <a:noFill/>
          <a:ln w="57150">
            <a:solidFill>
              <a:srgbClr val="FF00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3" name="Line 51">
            <a:extLst>
              <a:ext uri="{FF2B5EF4-FFF2-40B4-BE49-F238E27FC236}">
                <a16:creationId xmlns:a16="http://schemas.microsoft.com/office/drawing/2014/main" id="{02678DE9-E7D4-9F3A-1CD6-A8390402BCF2}"/>
              </a:ext>
            </a:extLst>
          </p:cNvPr>
          <p:cNvSpPr>
            <a:spLocks noChangeShapeType="1"/>
          </p:cNvSpPr>
          <p:nvPr/>
        </p:nvSpPr>
        <p:spPr bwMode="auto">
          <a:xfrm>
            <a:off x="7391400" y="2982132"/>
            <a:ext cx="1752600" cy="0"/>
          </a:xfrm>
          <a:prstGeom prst="line">
            <a:avLst/>
          </a:prstGeom>
          <a:noFill/>
          <a:ln w="57150">
            <a:solidFill>
              <a:srgbClr val="FF00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4" name="Text Box 19">
            <a:extLst>
              <a:ext uri="{FF2B5EF4-FFF2-40B4-BE49-F238E27FC236}">
                <a16:creationId xmlns:a16="http://schemas.microsoft.com/office/drawing/2014/main" id="{AF65E08D-59EC-BA0D-11C6-EC97D355768C}"/>
              </a:ext>
            </a:extLst>
          </p:cNvPr>
          <p:cNvSpPr txBox="1">
            <a:spLocks noChangeArrowheads="1"/>
          </p:cNvSpPr>
          <p:nvPr/>
        </p:nvSpPr>
        <p:spPr bwMode="auto">
          <a:xfrm>
            <a:off x="5178425" y="2346325"/>
            <a:ext cx="536575" cy="4572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dirty="0"/>
              <a:t>0</a:t>
            </a:r>
          </a:p>
        </p:txBody>
      </p:sp>
      <p:sp>
        <p:nvSpPr>
          <p:cNvPr id="5" name="Text Box 19">
            <a:extLst>
              <a:ext uri="{FF2B5EF4-FFF2-40B4-BE49-F238E27FC236}">
                <a16:creationId xmlns:a16="http://schemas.microsoft.com/office/drawing/2014/main" id="{C8829E7E-7A87-8625-99B4-F08565D5C9AD}"/>
              </a:ext>
            </a:extLst>
          </p:cNvPr>
          <p:cNvSpPr txBox="1">
            <a:spLocks noChangeArrowheads="1"/>
          </p:cNvSpPr>
          <p:nvPr/>
        </p:nvSpPr>
        <p:spPr bwMode="auto">
          <a:xfrm>
            <a:off x="7775576" y="2326333"/>
            <a:ext cx="536575" cy="4572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dirty="0"/>
              <a:t>0</a:t>
            </a:r>
          </a:p>
        </p:txBody>
      </p:sp>
      <p:graphicFrame>
        <p:nvGraphicFramePr>
          <p:cNvPr id="6" name="Table 6">
            <a:extLst>
              <a:ext uri="{FF2B5EF4-FFF2-40B4-BE49-F238E27FC236}">
                <a16:creationId xmlns:a16="http://schemas.microsoft.com/office/drawing/2014/main" id="{1954E409-94D9-DDB4-9CE4-D17C824898E0}"/>
              </a:ext>
            </a:extLst>
          </p:cNvPr>
          <p:cNvGraphicFramePr>
            <a:graphicFrameLocks noGrp="1"/>
          </p:cNvGraphicFramePr>
          <p:nvPr>
            <p:extLst>
              <p:ext uri="{D42A27DB-BD31-4B8C-83A1-F6EECF244321}">
                <p14:modId xmlns:p14="http://schemas.microsoft.com/office/powerpoint/2010/main" val="2096014428"/>
              </p:ext>
            </p:extLst>
          </p:nvPr>
        </p:nvGraphicFramePr>
        <p:xfrm>
          <a:off x="57423" y="3580233"/>
          <a:ext cx="4273225" cy="1849120"/>
        </p:xfrm>
        <a:graphic>
          <a:graphicData uri="http://schemas.openxmlformats.org/drawingml/2006/table">
            <a:tbl>
              <a:tblPr firstRow="1" bandRow="1">
                <a:tableStyleId>{5C22544A-7EE6-4342-B048-85BDC9FD1C3A}</a:tableStyleId>
              </a:tblPr>
              <a:tblGrid>
                <a:gridCol w="1027846">
                  <a:extLst>
                    <a:ext uri="{9D8B030D-6E8A-4147-A177-3AD203B41FA5}">
                      <a16:colId xmlns:a16="http://schemas.microsoft.com/office/drawing/2014/main" val="754104621"/>
                    </a:ext>
                  </a:extLst>
                </a:gridCol>
                <a:gridCol w="3245379">
                  <a:extLst>
                    <a:ext uri="{9D8B030D-6E8A-4147-A177-3AD203B41FA5}">
                      <a16:colId xmlns:a16="http://schemas.microsoft.com/office/drawing/2014/main" val="4166778798"/>
                    </a:ext>
                  </a:extLst>
                </a:gridCol>
              </a:tblGrid>
              <a:tr h="0">
                <a:tc>
                  <a:txBody>
                    <a:bodyPr/>
                    <a:lstStyle/>
                    <a:p>
                      <a:r>
                        <a:rPr lang="en-US" dirty="0"/>
                        <a:t>Capacity</a:t>
                      </a:r>
                      <a:endParaRPr lang="en-AU" dirty="0"/>
                    </a:p>
                  </a:txBody>
                  <a:tcPr/>
                </a:tc>
                <a:tc>
                  <a:txBody>
                    <a:bodyPr/>
                    <a:lstStyle/>
                    <a:p>
                      <a:r>
                        <a:rPr lang="en-US" dirty="0"/>
                        <a:t>Path</a:t>
                      </a:r>
                      <a:endParaRPr lang="en-AU" dirty="0"/>
                    </a:p>
                  </a:txBody>
                  <a:tcPr/>
                </a:tc>
                <a:extLst>
                  <a:ext uri="{0D108BD9-81ED-4DB2-BD59-A6C34878D82A}">
                    <a16:rowId xmlns:a16="http://schemas.microsoft.com/office/drawing/2014/main" val="1517325717"/>
                  </a:ext>
                </a:extLst>
              </a:tr>
              <a:tr h="370840">
                <a:tc>
                  <a:txBody>
                    <a:bodyPr/>
                    <a:lstStyle/>
                    <a:p>
                      <a:r>
                        <a:rPr lang="en-US" dirty="0"/>
                        <a:t>2</a:t>
                      </a:r>
                      <a:endParaRPr lang="en-AU" dirty="0"/>
                    </a:p>
                  </a:txBody>
                  <a:tcPr/>
                </a:tc>
                <a:tc>
                  <a:txBody>
                    <a:bodyPr/>
                    <a:lstStyle/>
                    <a:p>
                      <a:r>
                        <a:rPr lang="en-US" dirty="0"/>
                        <a:t>S-C-T</a:t>
                      </a:r>
                      <a:endParaRPr lang="en-AU" dirty="0"/>
                    </a:p>
                  </a:txBody>
                  <a:tcPr/>
                </a:tc>
                <a:extLst>
                  <a:ext uri="{0D108BD9-81ED-4DB2-BD59-A6C34878D82A}">
                    <a16:rowId xmlns:a16="http://schemas.microsoft.com/office/drawing/2014/main" val="2319113907"/>
                  </a:ext>
                </a:extLst>
              </a:tr>
              <a:tr h="370840">
                <a:tc>
                  <a:txBody>
                    <a:bodyPr/>
                    <a:lstStyle/>
                    <a:p>
                      <a:r>
                        <a:rPr lang="en-US" dirty="0"/>
                        <a:t>1</a:t>
                      </a:r>
                      <a:endParaRPr lang="en-AU" dirty="0"/>
                    </a:p>
                  </a:txBody>
                  <a:tcPr/>
                </a:tc>
                <a:tc>
                  <a:txBody>
                    <a:bodyPr/>
                    <a:lstStyle/>
                    <a:p>
                      <a:r>
                        <a:rPr lang="en-US" dirty="0"/>
                        <a:t>S-A-B-T</a:t>
                      </a:r>
                      <a:endParaRPr lang="en-AU" dirty="0"/>
                    </a:p>
                  </a:txBody>
                  <a:tcPr/>
                </a:tc>
                <a:extLst>
                  <a:ext uri="{0D108BD9-81ED-4DB2-BD59-A6C34878D82A}">
                    <a16:rowId xmlns:a16="http://schemas.microsoft.com/office/drawing/2014/main" val="1749740463"/>
                  </a:ext>
                </a:extLst>
              </a:tr>
              <a:tr h="370840">
                <a:tc>
                  <a:txBody>
                    <a:bodyPr/>
                    <a:lstStyle/>
                    <a:p>
                      <a:endParaRPr lang="en-AU"/>
                    </a:p>
                  </a:txBody>
                  <a:tcPr/>
                </a:tc>
                <a:tc>
                  <a:txBody>
                    <a:bodyPr/>
                    <a:lstStyle/>
                    <a:p>
                      <a:endParaRPr lang="en-AU"/>
                    </a:p>
                  </a:txBody>
                  <a:tcPr/>
                </a:tc>
                <a:extLst>
                  <a:ext uri="{0D108BD9-81ED-4DB2-BD59-A6C34878D82A}">
                    <a16:rowId xmlns:a16="http://schemas.microsoft.com/office/drawing/2014/main" val="1477890712"/>
                  </a:ext>
                </a:extLst>
              </a:tr>
              <a:tr h="370840">
                <a:tc>
                  <a:txBody>
                    <a:bodyPr/>
                    <a:lstStyle/>
                    <a:p>
                      <a:endParaRPr lang="en-AU"/>
                    </a:p>
                  </a:txBody>
                  <a:tcPr/>
                </a:tc>
                <a:tc>
                  <a:txBody>
                    <a:bodyPr/>
                    <a:lstStyle/>
                    <a:p>
                      <a:endParaRPr lang="en-AU" dirty="0"/>
                    </a:p>
                  </a:txBody>
                  <a:tcPr/>
                </a:tc>
                <a:extLst>
                  <a:ext uri="{0D108BD9-81ED-4DB2-BD59-A6C34878D82A}">
                    <a16:rowId xmlns:a16="http://schemas.microsoft.com/office/drawing/2014/main" val="496175743"/>
                  </a:ext>
                </a:extLst>
              </a:tr>
            </a:tbl>
          </a:graphicData>
        </a:graphic>
      </p:graphicFrame>
      <p:sp>
        <p:nvSpPr>
          <p:cNvPr id="7" name="Line 50">
            <a:extLst>
              <a:ext uri="{FF2B5EF4-FFF2-40B4-BE49-F238E27FC236}">
                <a16:creationId xmlns:a16="http://schemas.microsoft.com/office/drawing/2014/main" id="{AD35AACC-7FF1-E00F-8BA3-F025EA080007}"/>
              </a:ext>
            </a:extLst>
          </p:cNvPr>
          <p:cNvSpPr>
            <a:spLocks noChangeShapeType="1"/>
          </p:cNvSpPr>
          <p:nvPr/>
        </p:nvSpPr>
        <p:spPr bwMode="auto">
          <a:xfrm flipV="1">
            <a:off x="4689476" y="1678337"/>
            <a:ext cx="990600" cy="1143000"/>
          </a:xfrm>
          <a:prstGeom prst="line">
            <a:avLst/>
          </a:prstGeom>
          <a:noFill/>
          <a:ln w="57150">
            <a:solidFill>
              <a:srgbClr val="FF00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8" name="Line 51">
            <a:extLst>
              <a:ext uri="{FF2B5EF4-FFF2-40B4-BE49-F238E27FC236}">
                <a16:creationId xmlns:a16="http://schemas.microsoft.com/office/drawing/2014/main" id="{933A8C97-0B50-B7FC-D837-781117C69DFA}"/>
              </a:ext>
            </a:extLst>
          </p:cNvPr>
          <p:cNvSpPr>
            <a:spLocks noChangeShapeType="1"/>
          </p:cNvSpPr>
          <p:nvPr/>
        </p:nvSpPr>
        <p:spPr bwMode="auto">
          <a:xfrm>
            <a:off x="6108269" y="1523354"/>
            <a:ext cx="1676400" cy="0"/>
          </a:xfrm>
          <a:prstGeom prst="line">
            <a:avLst/>
          </a:prstGeom>
          <a:noFill/>
          <a:ln w="57150">
            <a:solidFill>
              <a:srgbClr val="FF00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9" name="Line 52">
            <a:extLst>
              <a:ext uri="{FF2B5EF4-FFF2-40B4-BE49-F238E27FC236}">
                <a16:creationId xmlns:a16="http://schemas.microsoft.com/office/drawing/2014/main" id="{9F5ADA74-9AD7-1A2F-FE8A-123B9A017E0A}"/>
              </a:ext>
            </a:extLst>
          </p:cNvPr>
          <p:cNvSpPr>
            <a:spLocks noChangeShapeType="1"/>
          </p:cNvSpPr>
          <p:nvPr/>
        </p:nvSpPr>
        <p:spPr bwMode="auto">
          <a:xfrm>
            <a:off x="8224836" y="1843007"/>
            <a:ext cx="838200" cy="990600"/>
          </a:xfrm>
          <a:prstGeom prst="line">
            <a:avLst/>
          </a:prstGeom>
          <a:noFill/>
          <a:ln w="57150">
            <a:solidFill>
              <a:srgbClr val="FF00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1" name="Text Box 19">
            <a:extLst>
              <a:ext uri="{FF2B5EF4-FFF2-40B4-BE49-F238E27FC236}">
                <a16:creationId xmlns:a16="http://schemas.microsoft.com/office/drawing/2014/main" id="{8B9054AA-ADFC-CB43-B248-C23F3534C82D}"/>
              </a:ext>
            </a:extLst>
          </p:cNvPr>
          <p:cNvSpPr txBox="1">
            <a:spLocks noChangeArrowheads="1"/>
          </p:cNvSpPr>
          <p:nvPr/>
        </p:nvSpPr>
        <p:spPr bwMode="auto">
          <a:xfrm>
            <a:off x="4813959" y="1403683"/>
            <a:ext cx="648034" cy="461665"/>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0" hangingPunct="0">
              <a:spcBef>
                <a:spcPct val="50000"/>
              </a:spcBef>
            </a:pPr>
            <a:r>
              <a:rPr lang="en-US" altLang="en-US" sz="2400" b="1" dirty="0"/>
              <a:t>2</a:t>
            </a:r>
          </a:p>
        </p:txBody>
      </p:sp>
      <p:sp>
        <p:nvSpPr>
          <p:cNvPr id="13" name="Text Box 19">
            <a:extLst>
              <a:ext uri="{FF2B5EF4-FFF2-40B4-BE49-F238E27FC236}">
                <a16:creationId xmlns:a16="http://schemas.microsoft.com/office/drawing/2014/main" id="{D1335A3A-2A71-6D8E-5D32-F525BE698E22}"/>
              </a:ext>
            </a:extLst>
          </p:cNvPr>
          <p:cNvSpPr txBox="1">
            <a:spLocks noChangeArrowheads="1"/>
          </p:cNvSpPr>
          <p:nvPr/>
        </p:nvSpPr>
        <p:spPr bwMode="auto">
          <a:xfrm>
            <a:off x="7175275" y="899026"/>
            <a:ext cx="536575" cy="4572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dirty="0"/>
              <a:t>3</a:t>
            </a:r>
          </a:p>
        </p:txBody>
      </p:sp>
      <p:sp>
        <p:nvSpPr>
          <p:cNvPr id="14" name="Text Box 19">
            <a:extLst>
              <a:ext uri="{FF2B5EF4-FFF2-40B4-BE49-F238E27FC236}">
                <a16:creationId xmlns:a16="http://schemas.microsoft.com/office/drawing/2014/main" id="{94AF7712-3F69-8091-A09E-64D4D4B3BEA6}"/>
              </a:ext>
            </a:extLst>
          </p:cNvPr>
          <p:cNvSpPr txBox="1">
            <a:spLocks noChangeArrowheads="1"/>
          </p:cNvSpPr>
          <p:nvPr/>
        </p:nvSpPr>
        <p:spPr bwMode="auto">
          <a:xfrm>
            <a:off x="8976895" y="1737840"/>
            <a:ext cx="536575" cy="4572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dirty="0"/>
              <a:t>0</a:t>
            </a:r>
          </a:p>
        </p:txBody>
      </p:sp>
      <p:pic>
        <p:nvPicPr>
          <p:cNvPr id="10" name="Picture 9">
            <a:extLst>
              <a:ext uri="{FF2B5EF4-FFF2-40B4-BE49-F238E27FC236}">
                <a16:creationId xmlns:a16="http://schemas.microsoft.com/office/drawing/2014/main" id="{AC95DD64-32D8-BD68-777E-137A00EDC313}"/>
              </a:ext>
            </a:extLst>
          </p:cNvPr>
          <p:cNvPicPr>
            <a:picLocks noChangeAspect="1"/>
          </p:cNvPicPr>
          <p:nvPr/>
        </p:nvPicPr>
        <p:blipFill>
          <a:blip r:embed="rId2"/>
          <a:stretch>
            <a:fillRect/>
          </a:stretch>
        </p:blipFill>
        <p:spPr>
          <a:xfrm>
            <a:off x="8283340" y="2429043"/>
            <a:ext cx="295316" cy="257211"/>
          </a:xfrm>
          <a:prstGeom prst="rect">
            <a:avLst/>
          </a:prstGeom>
        </p:spPr>
      </p:pic>
      <p:cxnSp>
        <p:nvCxnSpPr>
          <p:cNvPr id="20" name="Straight Connector 19">
            <a:extLst>
              <a:ext uri="{FF2B5EF4-FFF2-40B4-BE49-F238E27FC236}">
                <a16:creationId xmlns:a16="http://schemas.microsoft.com/office/drawing/2014/main" id="{85E6D00D-A31C-8250-EBBD-82F769D67CEB}"/>
              </a:ext>
            </a:extLst>
          </p:cNvPr>
          <p:cNvCxnSpPr>
            <a:cxnSpLocks/>
          </p:cNvCxnSpPr>
          <p:nvPr/>
        </p:nvCxnSpPr>
        <p:spPr>
          <a:xfrm flipV="1">
            <a:off x="4783972" y="1897985"/>
            <a:ext cx="414256" cy="289414"/>
          </a:xfrm>
          <a:prstGeom prst="line">
            <a:avLst/>
          </a:prstGeom>
          <a:ln w="88900" cmpd="sng">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headEnd type="none" w="lg" len="lg"/>
            <a:tailEnd w="lg" len="lg"/>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998B65F-4F27-704D-105D-D5058FA57683}"/>
              </a:ext>
            </a:extLst>
          </p:cNvPr>
          <p:cNvCxnSpPr>
            <a:cxnSpLocks/>
          </p:cNvCxnSpPr>
          <p:nvPr/>
        </p:nvCxnSpPr>
        <p:spPr>
          <a:xfrm flipV="1">
            <a:off x="6519944" y="1146973"/>
            <a:ext cx="414256" cy="289414"/>
          </a:xfrm>
          <a:prstGeom prst="line">
            <a:avLst/>
          </a:prstGeom>
          <a:ln w="88900" cmpd="sng">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headEnd type="none" w="lg" len="lg"/>
            <a:tailEnd w="lg" len="lg"/>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1278826-88A1-C1A2-9BB3-1243148E5C0D}"/>
              </a:ext>
            </a:extLst>
          </p:cNvPr>
          <p:cNvCxnSpPr>
            <a:cxnSpLocks/>
          </p:cNvCxnSpPr>
          <p:nvPr/>
        </p:nvCxnSpPr>
        <p:spPr>
          <a:xfrm flipV="1">
            <a:off x="8471548" y="1987229"/>
            <a:ext cx="414256" cy="289414"/>
          </a:xfrm>
          <a:prstGeom prst="line">
            <a:avLst/>
          </a:prstGeom>
          <a:ln w="88900" cmpd="sng">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headEnd type="none" w="lg" len="lg"/>
            <a:tailEnd w="lg" len="lg"/>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BF003EC9-08B3-09F3-FCB1-6748729A2F03}"/>
              </a:ext>
            </a:extLst>
          </p:cNvPr>
          <p:cNvPicPr>
            <a:picLocks noChangeAspect="1"/>
          </p:cNvPicPr>
          <p:nvPr/>
        </p:nvPicPr>
        <p:blipFill>
          <a:blip r:embed="rId2"/>
          <a:stretch>
            <a:fillRect/>
          </a:stretch>
        </p:blipFill>
        <p:spPr>
          <a:xfrm>
            <a:off x="5690422" y="2450642"/>
            <a:ext cx="295316" cy="257211"/>
          </a:xfrm>
          <a:prstGeom prst="rect">
            <a:avLst/>
          </a:prstGeom>
        </p:spPr>
      </p:pic>
      <p:cxnSp>
        <p:nvCxnSpPr>
          <p:cNvPr id="24" name="Straight Connector 23">
            <a:extLst>
              <a:ext uri="{FF2B5EF4-FFF2-40B4-BE49-F238E27FC236}">
                <a16:creationId xmlns:a16="http://schemas.microsoft.com/office/drawing/2014/main" id="{159247CF-5BD1-244A-9C52-89B4168554A6}"/>
              </a:ext>
            </a:extLst>
          </p:cNvPr>
          <p:cNvCxnSpPr>
            <a:cxnSpLocks/>
          </p:cNvCxnSpPr>
          <p:nvPr/>
        </p:nvCxnSpPr>
        <p:spPr>
          <a:xfrm flipV="1">
            <a:off x="8172439" y="2518833"/>
            <a:ext cx="414256" cy="289414"/>
          </a:xfrm>
          <a:prstGeom prst="line">
            <a:avLst/>
          </a:prstGeom>
          <a:ln w="88900" cmpd="sng">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headEnd type="none" w="lg" len="lg"/>
            <a:tailEnd w="lg" len="lg"/>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DBEF1AF-E633-0794-531E-F7D16637540C}"/>
              </a:ext>
            </a:extLst>
          </p:cNvPr>
          <p:cNvCxnSpPr>
            <a:cxnSpLocks/>
          </p:cNvCxnSpPr>
          <p:nvPr/>
        </p:nvCxnSpPr>
        <p:spPr>
          <a:xfrm flipV="1">
            <a:off x="5519340" y="2520523"/>
            <a:ext cx="414256" cy="289414"/>
          </a:xfrm>
          <a:prstGeom prst="line">
            <a:avLst/>
          </a:prstGeom>
          <a:ln w="88900" cmpd="sng">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headEnd type="none" w="lg" len="lg"/>
            <a:tailEnd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2409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ppt_x"/>
                                          </p:val>
                                        </p:tav>
                                        <p:tav tm="100000">
                                          <p:val>
                                            <p:strVal val="#ppt_x"/>
                                          </p:val>
                                        </p:tav>
                                      </p:tavLst>
                                    </p:anim>
                                    <p:anim calcmode="lin" valueType="num">
                                      <p:cBhvr additive="base">
                                        <p:cTn id="1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ppt_x"/>
                                          </p:val>
                                        </p:tav>
                                        <p:tav tm="100000">
                                          <p:val>
                                            <p:strVal val="#ppt_x"/>
                                          </p:val>
                                        </p:tav>
                                      </p:tavLst>
                                    </p:anim>
                                    <p:anim calcmode="lin" valueType="num">
                                      <p:cBhvr additive="base">
                                        <p:cTn id="3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67612"/>
                                        </p:tgtEl>
                                        <p:attrNameLst>
                                          <p:attrName>style.visibility</p:attrName>
                                        </p:attrNameLst>
                                      </p:cBhvr>
                                      <p:to>
                                        <p:strVal val="visible"/>
                                      </p:to>
                                    </p:set>
                                    <p:anim calcmode="lin" valueType="num">
                                      <p:cBhvr additive="base">
                                        <p:cTn id="40" dur="500" fill="hold"/>
                                        <p:tgtEl>
                                          <p:spTgt spid="67612"/>
                                        </p:tgtEl>
                                        <p:attrNameLst>
                                          <p:attrName>ppt_x</p:attrName>
                                        </p:attrNameLst>
                                      </p:cBhvr>
                                      <p:tavLst>
                                        <p:tav tm="0">
                                          <p:val>
                                            <p:strVal val="#ppt_x"/>
                                          </p:val>
                                        </p:tav>
                                        <p:tav tm="100000">
                                          <p:val>
                                            <p:strVal val="#ppt_x"/>
                                          </p:val>
                                        </p:tav>
                                      </p:tavLst>
                                    </p:anim>
                                    <p:anim calcmode="lin" valueType="num">
                                      <p:cBhvr additive="base">
                                        <p:cTn id="41" dur="500" fill="hold"/>
                                        <p:tgtEl>
                                          <p:spTgt spid="67612"/>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additive="base">
                                        <p:cTn id="46" dur="500" fill="hold"/>
                                        <p:tgtEl>
                                          <p:spTgt spid="11"/>
                                        </p:tgtEl>
                                        <p:attrNameLst>
                                          <p:attrName>ppt_x</p:attrName>
                                        </p:attrNameLst>
                                      </p:cBhvr>
                                      <p:tavLst>
                                        <p:tav tm="0">
                                          <p:val>
                                            <p:strVal val="#ppt_x"/>
                                          </p:val>
                                        </p:tav>
                                        <p:tav tm="100000">
                                          <p:val>
                                            <p:strVal val="#ppt_x"/>
                                          </p:val>
                                        </p:tav>
                                      </p:tavLst>
                                    </p:anim>
                                    <p:anim calcmode="lin" valueType="num">
                                      <p:cBhvr additive="base">
                                        <p:cTn id="4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additive="base">
                                        <p:cTn id="52" dur="500" fill="hold"/>
                                        <p:tgtEl>
                                          <p:spTgt spid="13"/>
                                        </p:tgtEl>
                                        <p:attrNameLst>
                                          <p:attrName>ppt_x</p:attrName>
                                        </p:attrNameLst>
                                      </p:cBhvr>
                                      <p:tavLst>
                                        <p:tav tm="0">
                                          <p:val>
                                            <p:strVal val="#ppt_x"/>
                                          </p:val>
                                        </p:tav>
                                        <p:tav tm="100000">
                                          <p:val>
                                            <p:strVal val="#ppt_x"/>
                                          </p:val>
                                        </p:tav>
                                      </p:tavLst>
                                    </p:anim>
                                    <p:anim calcmode="lin" valueType="num">
                                      <p:cBhvr additive="base">
                                        <p:cTn id="5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500" fill="hold"/>
                                        <p:tgtEl>
                                          <p:spTgt spid="14"/>
                                        </p:tgtEl>
                                        <p:attrNameLst>
                                          <p:attrName>ppt_x</p:attrName>
                                        </p:attrNameLst>
                                      </p:cBhvr>
                                      <p:tavLst>
                                        <p:tav tm="0">
                                          <p:val>
                                            <p:strVal val="#ppt_x"/>
                                          </p:val>
                                        </p:tav>
                                        <p:tav tm="100000">
                                          <p:val>
                                            <p:strVal val="#ppt_x"/>
                                          </p:val>
                                        </p:tav>
                                      </p:tavLst>
                                    </p:anim>
                                    <p:anim calcmode="lin" valueType="num">
                                      <p:cBhvr additive="base">
                                        <p:cTn id="5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additive="base">
                                        <p:cTn id="64" dur="500" fill="hold"/>
                                        <p:tgtEl>
                                          <p:spTgt spid="20"/>
                                        </p:tgtEl>
                                        <p:attrNameLst>
                                          <p:attrName>ppt_x</p:attrName>
                                        </p:attrNameLst>
                                      </p:cBhvr>
                                      <p:tavLst>
                                        <p:tav tm="0">
                                          <p:val>
                                            <p:strVal val="#ppt_x"/>
                                          </p:val>
                                        </p:tav>
                                        <p:tav tm="100000">
                                          <p:val>
                                            <p:strVal val="#ppt_x"/>
                                          </p:val>
                                        </p:tav>
                                      </p:tavLst>
                                    </p:anim>
                                    <p:anim calcmode="lin" valueType="num">
                                      <p:cBhvr additive="base">
                                        <p:cTn id="6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additive="base">
                                        <p:cTn id="70" dur="500" fill="hold"/>
                                        <p:tgtEl>
                                          <p:spTgt spid="21"/>
                                        </p:tgtEl>
                                        <p:attrNameLst>
                                          <p:attrName>ppt_x</p:attrName>
                                        </p:attrNameLst>
                                      </p:cBhvr>
                                      <p:tavLst>
                                        <p:tav tm="0">
                                          <p:val>
                                            <p:strVal val="#ppt_x"/>
                                          </p:val>
                                        </p:tav>
                                        <p:tav tm="100000">
                                          <p:val>
                                            <p:strVal val="#ppt_x"/>
                                          </p:val>
                                        </p:tav>
                                      </p:tavLst>
                                    </p:anim>
                                    <p:anim calcmode="lin" valueType="num">
                                      <p:cBhvr additive="base">
                                        <p:cTn id="71"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nodeType="click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additive="base">
                                        <p:cTn id="76" dur="500" fill="hold"/>
                                        <p:tgtEl>
                                          <p:spTgt spid="22"/>
                                        </p:tgtEl>
                                        <p:attrNameLst>
                                          <p:attrName>ppt_x</p:attrName>
                                        </p:attrNameLst>
                                      </p:cBhvr>
                                      <p:tavLst>
                                        <p:tav tm="0">
                                          <p:val>
                                            <p:strVal val="#ppt_x"/>
                                          </p:val>
                                        </p:tav>
                                        <p:tav tm="100000">
                                          <p:val>
                                            <p:strVal val="#ppt_x"/>
                                          </p:val>
                                        </p:tav>
                                      </p:tavLst>
                                    </p:anim>
                                    <p:anim calcmode="lin" valueType="num">
                                      <p:cBhvr additive="base">
                                        <p:cTn id="77"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612" grpId="0" animBg="1"/>
      <p:bldP spid="11" grpId="0" animBg="1"/>
      <p:bldP spid="13"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6">
            <a:extLst>
              <a:ext uri="{FF2B5EF4-FFF2-40B4-BE49-F238E27FC236}">
                <a16:creationId xmlns:a16="http://schemas.microsoft.com/office/drawing/2014/main" id="{4E81E8CB-E5A1-43AD-6E78-7A0BDF6F17C2}"/>
              </a:ext>
            </a:extLst>
          </p:cNvPr>
          <p:cNvGraphicFramePr>
            <a:graphicFrameLocks noGrp="1"/>
          </p:cNvGraphicFramePr>
          <p:nvPr/>
        </p:nvGraphicFramePr>
        <p:xfrm>
          <a:off x="66935" y="3608647"/>
          <a:ext cx="4273225" cy="1849120"/>
        </p:xfrm>
        <a:graphic>
          <a:graphicData uri="http://schemas.openxmlformats.org/drawingml/2006/table">
            <a:tbl>
              <a:tblPr firstRow="1" bandRow="1">
                <a:tableStyleId>{5C22544A-7EE6-4342-B048-85BDC9FD1C3A}</a:tableStyleId>
              </a:tblPr>
              <a:tblGrid>
                <a:gridCol w="1027846">
                  <a:extLst>
                    <a:ext uri="{9D8B030D-6E8A-4147-A177-3AD203B41FA5}">
                      <a16:colId xmlns:a16="http://schemas.microsoft.com/office/drawing/2014/main" val="754104621"/>
                    </a:ext>
                  </a:extLst>
                </a:gridCol>
                <a:gridCol w="3245379">
                  <a:extLst>
                    <a:ext uri="{9D8B030D-6E8A-4147-A177-3AD203B41FA5}">
                      <a16:colId xmlns:a16="http://schemas.microsoft.com/office/drawing/2014/main" val="4166778798"/>
                    </a:ext>
                  </a:extLst>
                </a:gridCol>
              </a:tblGrid>
              <a:tr h="0">
                <a:tc>
                  <a:txBody>
                    <a:bodyPr/>
                    <a:lstStyle/>
                    <a:p>
                      <a:r>
                        <a:rPr lang="en-US" dirty="0"/>
                        <a:t>Capacity</a:t>
                      </a:r>
                      <a:endParaRPr lang="en-AU" dirty="0"/>
                    </a:p>
                  </a:txBody>
                  <a:tcPr/>
                </a:tc>
                <a:tc>
                  <a:txBody>
                    <a:bodyPr/>
                    <a:lstStyle/>
                    <a:p>
                      <a:r>
                        <a:rPr lang="en-US" dirty="0"/>
                        <a:t>Path</a:t>
                      </a:r>
                      <a:endParaRPr lang="en-AU" dirty="0"/>
                    </a:p>
                  </a:txBody>
                  <a:tcPr/>
                </a:tc>
                <a:extLst>
                  <a:ext uri="{0D108BD9-81ED-4DB2-BD59-A6C34878D82A}">
                    <a16:rowId xmlns:a16="http://schemas.microsoft.com/office/drawing/2014/main" val="1517325717"/>
                  </a:ext>
                </a:extLst>
              </a:tr>
              <a:tr h="370840">
                <a:tc>
                  <a:txBody>
                    <a:bodyPr/>
                    <a:lstStyle/>
                    <a:p>
                      <a:r>
                        <a:rPr lang="en-US" dirty="0"/>
                        <a:t>2</a:t>
                      </a:r>
                      <a:endParaRPr lang="en-AU" dirty="0"/>
                    </a:p>
                  </a:txBody>
                  <a:tcPr/>
                </a:tc>
                <a:tc>
                  <a:txBody>
                    <a:bodyPr/>
                    <a:lstStyle/>
                    <a:p>
                      <a:r>
                        <a:rPr lang="en-US" dirty="0"/>
                        <a:t>S-C-T</a:t>
                      </a:r>
                      <a:endParaRPr lang="en-AU" dirty="0"/>
                    </a:p>
                  </a:txBody>
                  <a:tcPr/>
                </a:tc>
                <a:extLst>
                  <a:ext uri="{0D108BD9-81ED-4DB2-BD59-A6C34878D82A}">
                    <a16:rowId xmlns:a16="http://schemas.microsoft.com/office/drawing/2014/main" val="2319113907"/>
                  </a:ext>
                </a:extLst>
              </a:tr>
              <a:tr h="370840">
                <a:tc>
                  <a:txBody>
                    <a:bodyPr/>
                    <a:lstStyle/>
                    <a:p>
                      <a:endParaRPr lang="en-AU"/>
                    </a:p>
                  </a:txBody>
                  <a:tcPr/>
                </a:tc>
                <a:tc>
                  <a:txBody>
                    <a:bodyPr/>
                    <a:lstStyle/>
                    <a:p>
                      <a:endParaRPr lang="en-AU"/>
                    </a:p>
                  </a:txBody>
                  <a:tcPr/>
                </a:tc>
                <a:extLst>
                  <a:ext uri="{0D108BD9-81ED-4DB2-BD59-A6C34878D82A}">
                    <a16:rowId xmlns:a16="http://schemas.microsoft.com/office/drawing/2014/main" val="1749740463"/>
                  </a:ext>
                </a:extLst>
              </a:tr>
              <a:tr h="370840">
                <a:tc>
                  <a:txBody>
                    <a:bodyPr/>
                    <a:lstStyle/>
                    <a:p>
                      <a:endParaRPr lang="en-AU"/>
                    </a:p>
                  </a:txBody>
                  <a:tcPr/>
                </a:tc>
                <a:tc>
                  <a:txBody>
                    <a:bodyPr/>
                    <a:lstStyle/>
                    <a:p>
                      <a:endParaRPr lang="en-AU"/>
                    </a:p>
                  </a:txBody>
                  <a:tcPr/>
                </a:tc>
                <a:extLst>
                  <a:ext uri="{0D108BD9-81ED-4DB2-BD59-A6C34878D82A}">
                    <a16:rowId xmlns:a16="http://schemas.microsoft.com/office/drawing/2014/main" val="1477890712"/>
                  </a:ext>
                </a:extLst>
              </a:tr>
              <a:tr h="370840">
                <a:tc>
                  <a:txBody>
                    <a:bodyPr/>
                    <a:lstStyle/>
                    <a:p>
                      <a:endParaRPr lang="en-AU"/>
                    </a:p>
                  </a:txBody>
                  <a:tcPr/>
                </a:tc>
                <a:tc>
                  <a:txBody>
                    <a:bodyPr/>
                    <a:lstStyle/>
                    <a:p>
                      <a:endParaRPr lang="en-AU" dirty="0"/>
                    </a:p>
                  </a:txBody>
                  <a:tcPr/>
                </a:tc>
                <a:extLst>
                  <a:ext uri="{0D108BD9-81ED-4DB2-BD59-A6C34878D82A}">
                    <a16:rowId xmlns:a16="http://schemas.microsoft.com/office/drawing/2014/main" val="496175743"/>
                  </a:ext>
                </a:extLst>
              </a:tr>
            </a:tbl>
          </a:graphicData>
        </a:graphic>
      </p:graphicFrame>
      <p:sp>
        <p:nvSpPr>
          <p:cNvPr id="67586" name="Rectangle 2">
            <a:extLst>
              <a:ext uri="{FF2B5EF4-FFF2-40B4-BE49-F238E27FC236}">
                <a16:creationId xmlns:a16="http://schemas.microsoft.com/office/drawing/2014/main" id="{FC34F9B5-EAE9-6322-2FC8-017E12CA526C}"/>
              </a:ext>
            </a:extLst>
          </p:cNvPr>
          <p:cNvSpPr>
            <a:spLocks noGrp="1" noChangeArrowheads="1"/>
          </p:cNvSpPr>
          <p:nvPr>
            <p:ph type="title"/>
          </p:nvPr>
        </p:nvSpPr>
        <p:spPr>
          <a:xfrm>
            <a:off x="913774" y="172151"/>
            <a:ext cx="10364451" cy="661008"/>
          </a:xfrm>
        </p:spPr>
        <p:txBody>
          <a:bodyPr/>
          <a:lstStyle/>
          <a:p>
            <a:r>
              <a:rPr lang="en-US" altLang="en-US" dirty="0"/>
              <a:t>Ford-Fulkerson Max Flow</a:t>
            </a:r>
          </a:p>
        </p:txBody>
      </p:sp>
      <p:sp>
        <p:nvSpPr>
          <p:cNvPr id="67587" name="Text Box 3">
            <a:extLst>
              <a:ext uri="{FF2B5EF4-FFF2-40B4-BE49-F238E27FC236}">
                <a16:creationId xmlns:a16="http://schemas.microsoft.com/office/drawing/2014/main" id="{0C66BA9C-59A4-2396-3688-32F59641E2D8}"/>
              </a:ext>
            </a:extLst>
          </p:cNvPr>
          <p:cNvSpPr txBox="1">
            <a:spLocks noChangeArrowheads="1"/>
          </p:cNvSpPr>
          <p:nvPr/>
        </p:nvSpPr>
        <p:spPr bwMode="auto">
          <a:xfrm>
            <a:off x="6626226" y="990600"/>
            <a:ext cx="536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a:t>4</a:t>
            </a:r>
          </a:p>
        </p:txBody>
      </p:sp>
      <p:sp>
        <p:nvSpPr>
          <p:cNvPr id="67588" name="Text Box 4">
            <a:extLst>
              <a:ext uri="{FF2B5EF4-FFF2-40B4-BE49-F238E27FC236}">
                <a16:creationId xmlns:a16="http://schemas.microsoft.com/office/drawing/2014/main" id="{2DC2591F-404D-B63E-8C4B-EB251277F8AB}"/>
              </a:ext>
            </a:extLst>
          </p:cNvPr>
          <p:cNvSpPr txBox="1">
            <a:spLocks noChangeArrowheads="1"/>
          </p:cNvSpPr>
          <p:nvPr/>
        </p:nvSpPr>
        <p:spPr bwMode="auto">
          <a:xfrm>
            <a:off x="8610601" y="1828800"/>
            <a:ext cx="5381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a:t>1</a:t>
            </a:r>
          </a:p>
        </p:txBody>
      </p:sp>
      <p:sp>
        <p:nvSpPr>
          <p:cNvPr id="67589" name="Text Box 5">
            <a:extLst>
              <a:ext uri="{FF2B5EF4-FFF2-40B4-BE49-F238E27FC236}">
                <a16:creationId xmlns:a16="http://schemas.microsoft.com/office/drawing/2014/main" id="{39206D1C-F70A-9E11-8CC4-7401BBB0A520}"/>
              </a:ext>
            </a:extLst>
          </p:cNvPr>
          <p:cNvSpPr txBox="1">
            <a:spLocks noChangeArrowheads="1"/>
          </p:cNvSpPr>
          <p:nvPr/>
        </p:nvSpPr>
        <p:spPr bwMode="auto">
          <a:xfrm>
            <a:off x="7162801" y="1752600"/>
            <a:ext cx="5381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a:t>1</a:t>
            </a:r>
          </a:p>
        </p:txBody>
      </p:sp>
      <p:sp>
        <p:nvSpPr>
          <p:cNvPr id="67590" name="Text Box 6">
            <a:extLst>
              <a:ext uri="{FF2B5EF4-FFF2-40B4-BE49-F238E27FC236}">
                <a16:creationId xmlns:a16="http://schemas.microsoft.com/office/drawing/2014/main" id="{086128FE-0B73-D3BC-B503-52022F63ACC4}"/>
              </a:ext>
            </a:extLst>
          </p:cNvPr>
          <p:cNvSpPr txBox="1">
            <a:spLocks noChangeArrowheads="1"/>
          </p:cNvSpPr>
          <p:nvPr/>
        </p:nvSpPr>
        <p:spPr bwMode="auto">
          <a:xfrm>
            <a:off x="7850189" y="2438400"/>
            <a:ext cx="536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a:t>2</a:t>
            </a:r>
          </a:p>
        </p:txBody>
      </p:sp>
      <p:sp>
        <p:nvSpPr>
          <p:cNvPr id="67591" name="Text Box 7">
            <a:extLst>
              <a:ext uri="{FF2B5EF4-FFF2-40B4-BE49-F238E27FC236}">
                <a16:creationId xmlns:a16="http://schemas.microsoft.com/office/drawing/2014/main" id="{7B1C6169-C197-F5BE-D435-BA4A390B49EF}"/>
              </a:ext>
            </a:extLst>
          </p:cNvPr>
          <p:cNvSpPr txBox="1">
            <a:spLocks noChangeArrowheads="1"/>
          </p:cNvSpPr>
          <p:nvPr/>
        </p:nvSpPr>
        <p:spPr bwMode="auto">
          <a:xfrm>
            <a:off x="7620001" y="3124200"/>
            <a:ext cx="536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a:t>2</a:t>
            </a:r>
          </a:p>
        </p:txBody>
      </p:sp>
      <p:sp>
        <p:nvSpPr>
          <p:cNvPr id="67592" name="Text Box 8">
            <a:extLst>
              <a:ext uri="{FF2B5EF4-FFF2-40B4-BE49-F238E27FC236}">
                <a16:creationId xmlns:a16="http://schemas.microsoft.com/office/drawing/2014/main" id="{8BA3A9A1-FE06-EB0B-EAA5-6054DD8FB552}"/>
              </a:ext>
            </a:extLst>
          </p:cNvPr>
          <p:cNvSpPr txBox="1">
            <a:spLocks noChangeArrowheads="1"/>
          </p:cNvSpPr>
          <p:nvPr/>
        </p:nvSpPr>
        <p:spPr bwMode="auto">
          <a:xfrm>
            <a:off x="6324601" y="3352800"/>
            <a:ext cx="536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a:t>1</a:t>
            </a:r>
          </a:p>
        </p:txBody>
      </p:sp>
      <p:sp>
        <p:nvSpPr>
          <p:cNvPr id="67593" name="Text Box 9">
            <a:extLst>
              <a:ext uri="{FF2B5EF4-FFF2-40B4-BE49-F238E27FC236}">
                <a16:creationId xmlns:a16="http://schemas.microsoft.com/office/drawing/2014/main" id="{EA059A37-FB47-ECBC-EAE0-4494B2231BDC}"/>
              </a:ext>
            </a:extLst>
          </p:cNvPr>
          <p:cNvSpPr txBox="1">
            <a:spLocks noChangeArrowheads="1"/>
          </p:cNvSpPr>
          <p:nvPr/>
        </p:nvSpPr>
        <p:spPr bwMode="auto">
          <a:xfrm>
            <a:off x="5181601" y="2438400"/>
            <a:ext cx="536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a:t>2</a:t>
            </a:r>
          </a:p>
        </p:txBody>
      </p:sp>
      <p:sp>
        <p:nvSpPr>
          <p:cNvPr id="67594" name="Text Box 10">
            <a:extLst>
              <a:ext uri="{FF2B5EF4-FFF2-40B4-BE49-F238E27FC236}">
                <a16:creationId xmlns:a16="http://schemas.microsoft.com/office/drawing/2014/main" id="{52D4733C-62B5-9007-68CE-65B27AF3A61B}"/>
              </a:ext>
            </a:extLst>
          </p:cNvPr>
          <p:cNvSpPr txBox="1">
            <a:spLocks noChangeArrowheads="1"/>
          </p:cNvSpPr>
          <p:nvPr/>
        </p:nvSpPr>
        <p:spPr bwMode="auto">
          <a:xfrm>
            <a:off x="4800601" y="1828800"/>
            <a:ext cx="536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a:t>3</a:t>
            </a:r>
          </a:p>
        </p:txBody>
      </p:sp>
      <p:sp>
        <p:nvSpPr>
          <p:cNvPr id="67595" name="Text Box 11">
            <a:extLst>
              <a:ext uri="{FF2B5EF4-FFF2-40B4-BE49-F238E27FC236}">
                <a16:creationId xmlns:a16="http://schemas.microsoft.com/office/drawing/2014/main" id="{801F9BC2-9ED3-140A-33A4-2C7B08B8B2E9}"/>
              </a:ext>
            </a:extLst>
          </p:cNvPr>
          <p:cNvSpPr txBox="1">
            <a:spLocks noChangeArrowheads="1"/>
          </p:cNvSpPr>
          <p:nvPr/>
        </p:nvSpPr>
        <p:spPr bwMode="auto">
          <a:xfrm>
            <a:off x="5330826" y="3108325"/>
            <a:ext cx="536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a:t>3</a:t>
            </a:r>
          </a:p>
        </p:txBody>
      </p:sp>
      <p:sp>
        <p:nvSpPr>
          <p:cNvPr id="67596" name="Text Box 12">
            <a:extLst>
              <a:ext uri="{FF2B5EF4-FFF2-40B4-BE49-F238E27FC236}">
                <a16:creationId xmlns:a16="http://schemas.microsoft.com/office/drawing/2014/main" id="{9B217042-EEA4-302B-EF6A-083C223CCBC1}"/>
              </a:ext>
            </a:extLst>
          </p:cNvPr>
          <p:cNvSpPr txBox="1">
            <a:spLocks noChangeArrowheads="1"/>
          </p:cNvSpPr>
          <p:nvPr/>
        </p:nvSpPr>
        <p:spPr bwMode="auto">
          <a:xfrm>
            <a:off x="6477001" y="1828800"/>
            <a:ext cx="536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a:t>1</a:t>
            </a:r>
          </a:p>
        </p:txBody>
      </p:sp>
      <p:sp>
        <p:nvSpPr>
          <p:cNvPr id="67597" name="Oval 13">
            <a:extLst>
              <a:ext uri="{FF2B5EF4-FFF2-40B4-BE49-F238E27FC236}">
                <a16:creationId xmlns:a16="http://schemas.microsoft.com/office/drawing/2014/main" id="{9DD15EED-9E46-88D7-8943-5B5DECD8B0EF}"/>
              </a:ext>
            </a:extLst>
          </p:cNvPr>
          <p:cNvSpPr>
            <a:spLocks noChangeArrowheads="1"/>
          </p:cNvSpPr>
          <p:nvPr/>
        </p:nvSpPr>
        <p:spPr bwMode="auto">
          <a:xfrm>
            <a:off x="4267200" y="2743200"/>
            <a:ext cx="533400" cy="533400"/>
          </a:xfrm>
          <a:prstGeom prst="ellipse">
            <a:avLst/>
          </a:prstGeom>
          <a:solidFill>
            <a:srgbClr val="00FF0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sz="2800" b="1" dirty="0"/>
              <a:t>S</a:t>
            </a:r>
          </a:p>
        </p:txBody>
      </p:sp>
      <p:sp>
        <p:nvSpPr>
          <p:cNvPr id="67598" name="Oval 14">
            <a:extLst>
              <a:ext uri="{FF2B5EF4-FFF2-40B4-BE49-F238E27FC236}">
                <a16:creationId xmlns:a16="http://schemas.microsoft.com/office/drawing/2014/main" id="{418871CE-A8BF-09B9-3CBA-A43E6FA5A1A3}"/>
              </a:ext>
            </a:extLst>
          </p:cNvPr>
          <p:cNvSpPr>
            <a:spLocks noChangeArrowheads="1"/>
          </p:cNvSpPr>
          <p:nvPr/>
        </p:nvSpPr>
        <p:spPr bwMode="auto">
          <a:xfrm>
            <a:off x="5562600" y="1295400"/>
            <a:ext cx="533400" cy="533400"/>
          </a:xfrm>
          <a:prstGeom prst="ellipse">
            <a:avLst/>
          </a:prstGeom>
          <a:solidFill>
            <a:srgbClr val="00FF0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sz="2800" b="1" dirty="0"/>
              <a:t>A</a:t>
            </a:r>
          </a:p>
        </p:txBody>
      </p:sp>
      <p:sp>
        <p:nvSpPr>
          <p:cNvPr id="67599" name="Oval 15">
            <a:extLst>
              <a:ext uri="{FF2B5EF4-FFF2-40B4-BE49-F238E27FC236}">
                <a16:creationId xmlns:a16="http://schemas.microsoft.com/office/drawing/2014/main" id="{B2EE6499-FE38-CA75-0083-B02A3E57644F}"/>
              </a:ext>
            </a:extLst>
          </p:cNvPr>
          <p:cNvSpPr>
            <a:spLocks noChangeArrowheads="1"/>
          </p:cNvSpPr>
          <p:nvPr/>
        </p:nvSpPr>
        <p:spPr bwMode="auto">
          <a:xfrm>
            <a:off x="6858000" y="2743200"/>
            <a:ext cx="533400" cy="533400"/>
          </a:xfrm>
          <a:prstGeom prst="ellipse">
            <a:avLst/>
          </a:prstGeom>
          <a:solidFill>
            <a:srgbClr val="00FF0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sz="2800" b="1" dirty="0"/>
              <a:t>C</a:t>
            </a:r>
          </a:p>
        </p:txBody>
      </p:sp>
      <p:sp>
        <p:nvSpPr>
          <p:cNvPr id="67600" name="Oval 16">
            <a:extLst>
              <a:ext uri="{FF2B5EF4-FFF2-40B4-BE49-F238E27FC236}">
                <a16:creationId xmlns:a16="http://schemas.microsoft.com/office/drawing/2014/main" id="{58BEC95C-86B6-FDF0-16D2-ECD161C1C6F3}"/>
              </a:ext>
            </a:extLst>
          </p:cNvPr>
          <p:cNvSpPr>
            <a:spLocks noChangeArrowheads="1"/>
          </p:cNvSpPr>
          <p:nvPr/>
        </p:nvSpPr>
        <p:spPr bwMode="auto">
          <a:xfrm>
            <a:off x="7772400" y="1295400"/>
            <a:ext cx="533400" cy="533400"/>
          </a:xfrm>
          <a:prstGeom prst="ellipse">
            <a:avLst/>
          </a:prstGeom>
          <a:solidFill>
            <a:srgbClr val="00FF0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sz="2800" b="1" dirty="0"/>
              <a:t>B</a:t>
            </a:r>
          </a:p>
        </p:txBody>
      </p:sp>
      <p:sp>
        <p:nvSpPr>
          <p:cNvPr id="67601" name="Oval 17">
            <a:extLst>
              <a:ext uri="{FF2B5EF4-FFF2-40B4-BE49-F238E27FC236}">
                <a16:creationId xmlns:a16="http://schemas.microsoft.com/office/drawing/2014/main" id="{FE56AD42-695E-97DC-E766-88671963B451}"/>
              </a:ext>
            </a:extLst>
          </p:cNvPr>
          <p:cNvSpPr>
            <a:spLocks noChangeArrowheads="1"/>
          </p:cNvSpPr>
          <p:nvPr/>
        </p:nvSpPr>
        <p:spPr bwMode="auto">
          <a:xfrm>
            <a:off x="6248400" y="3962400"/>
            <a:ext cx="533400" cy="533400"/>
          </a:xfrm>
          <a:prstGeom prst="ellipse">
            <a:avLst/>
          </a:prstGeom>
          <a:solidFill>
            <a:srgbClr val="00FF0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sz="2800" b="1" dirty="0"/>
              <a:t>D</a:t>
            </a:r>
          </a:p>
        </p:txBody>
      </p:sp>
      <p:sp>
        <p:nvSpPr>
          <p:cNvPr id="67602" name="Oval 18">
            <a:extLst>
              <a:ext uri="{FF2B5EF4-FFF2-40B4-BE49-F238E27FC236}">
                <a16:creationId xmlns:a16="http://schemas.microsoft.com/office/drawing/2014/main" id="{CD3E1B68-7F8A-FBE2-B6FD-960AC92E281D}"/>
              </a:ext>
            </a:extLst>
          </p:cNvPr>
          <p:cNvSpPr>
            <a:spLocks noChangeArrowheads="1"/>
          </p:cNvSpPr>
          <p:nvPr/>
        </p:nvSpPr>
        <p:spPr bwMode="auto">
          <a:xfrm>
            <a:off x="9067800" y="2743200"/>
            <a:ext cx="533400" cy="533400"/>
          </a:xfrm>
          <a:prstGeom prst="ellipse">
            <a:avLst/>
          </a:prstGeom>
          <a:solidFill>
            <a:srgbClr val="00FF0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sz="2800" b="1" dirty="0"/>
              <a:t>T</a:t>
            </a:r>
          </a:p>
        </p:txBody>
      </p:sp>
      <p:sp>
        <p:nvSpPr>
          <p:cNvPr id="67603" name="Line 19">
            <a:extLst>
              <a:ext uri="{FF2B5EF4-FFF2-40B4-BE49-F238E27FC236}">
                <a16:creationId xmlns:a16="http://schemas.microsoft.com/office/drawing/2014/main" id="{3AC73D51-11FA-1FEF-D4F2-A068E89CACA8}"/>
              </a:ext>
            </a:extLst>
          </p:cNvPr>
          <p:cNvSpPr>
            <a:spLocks noChangeShapeType="1"/>
          </p:cNvSpPr>
          <p:nvPr/>
        </p:nvSpPr>
        <p:spPr bwMode="auto">
          <a:xfrm>
            <a:off x="4800600" y="3048000"/>
            <a:ext cx="1524000" cy="99060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7604" name="Line 20">
            <a:extLst>
              <a:ext uri="{FF2B5EF4-FFF2-40B4-BE49-F238E27FC236}">
                <a16:creationId xmlns:a16="http://schemas.microsoft.com/office/drawing/2014/main" id="{D12025FA-CC47-67FC-5E75-598BD63BB251}"/>
              </a:ext>
            </a:extLst>
          </p:cNvPr>
          <p:cNvSpPr>
            <a:spLocks noChangeShapeType="1"/>
          </p:cNvSpPr>
          <p:nvPr/>
        </p:nvSpPr>
        <p:spPr bwMode="auto">
          <a:xfrm flipV="1">
            <a:off x="4572000" y="1600200"/>
            <a:ext cx="990600" cy="114300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7605" name="Line 21">
            <a:extLst>
              <a:ext uri="{FF2B5EF4-FFF2-40B4-BE49-F238E27FC236}">
                <a16:creationId xmlns:a16="http://schemas.microsoft.com/office/drawing/2014/main" id="{99C11B49-EC62-F6D3-FD20-BFA5557682D1}"/>
              </a:ext>
            </a:extLst>
          </p:cNvPr>
          <p:cNvSpPr>
            <a:spLocks noChangeShapeType="1"/>
          </p:cNvSpPr>
          <p:nvPr/>
        </p:nvSpPr>
        <p:spPr bwMode="auto">
          <a:xfrm>
            <a:off x="4724400" y="2819400"/>
            <a:ext cx="2209800" cy="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7606" name="Line 22">
            <a:extLst>
              <a:ext uri="{FF2B5EF4-FFF2-40B4-BE49-F238E27FC236}">
                <a16:creationId xmlns:a16="http://schemas.microsoft.com/office/drawing/2014/main" id="{B1759CDE-749C-78FC-2169-3270A4FADB40}"/>
              </a:ext>
            </a:extLst>
          </p:cNvPr>
          <p:cNvSpPr>
            <a:spLocks noChangeShapeType="1"/>
          </p:cNvSpPr>
          <p:nvPr/>
        </p:nvSpPr>
        <p:spPr bwMode="auto">
          <a:xfrm flipH="1" flipV="1">
            <a:off x="6096000" y="1676400"/>
            <a:ext cx="990600" cy="106680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7607" name="Line 23">
            <a:extLst>
              <a:ext uri="{FF2B5EF4-FFF2-40B4-BE49-F238E27FC236}">
                <a16:creationId xmlns:a16="http://schemas.microsoft.com/office/drawing/2014/main" id="{BCCCA577-405C-E60A-C20C-1EF52EA5C778}"/>
              </a:ext>
            </a:extLst>
          </p:cNvPr>
          <p:cNvSpPr>
            <a:spLocks noChangeShapeType="1"/>
          </p:cNvSpPr>
          <p:nvPr/>
        </p:nvSpPr>
        <p:spPr bwMode="auto">
          <a:xfrm>
            <a:off x="6096000" y="1371600"/>
            <a:ext cx="1676400" cy="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7608" name="Line 24">
            <a:extLst>
              <a:ext uri="{FF2B5EF4-FFF2-40B4-BE49-F238E27FC236}">
                <a16:creationId xmlns:a16="http://schemas.microsoft.com/office/drawing/2014/main" id="{69302E78-5056-71F7-E52D-8C768C15D258}"/>
              </a:ext>
            </a:extLst>
          </p:cNvPr>
          <p:cNvSpPr>
            <a:spLocks noChangeShapeType="1"/>
          </p:cNvSpPr>
          <p:nvPr/>
        </p:nvSpPr>
        <p:spPr bwMode="auto">
          <a:xfrm flipH="1">
            <a:off x="7162800" y="1676400"/>
            <a:ext cx="609600" cy="106680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7609" name="Line 25">
            <a:extLst>
              <a:ext uri="{FF2B5EF4-FFF2-40B4-BE49-F238E27FC236}">
                <a16:creationId xmlns:a16="http://schemas.microsoft.com/office/drawing/2014/main" id="{3BC319CC-FC9A-6A5C-6920-C67DB2877EC1}"/>
              </a:ext>
            </a:extLst>
          </p:cNvPr>
          <p:cNvSpPr>
            <a:spLocks noChangeShapeType="1"/>
          </p:cNvSpPr>
          <p:nvPr/>
        </p:nvSpPr>
        <p:spPr bwMode="auto">
          <a:xfrm>
            <a:off x="7315200" y="2819400"/>
            <a:ext cx="1752600" cy="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7610" name="Line 26">
            <a:extLst>
              <a:ext uri="{FF2B5EF4-FFF2-40B4-BE49-F238E27FC236}">
                <a16:creationId xmlns:a16="http://schemas.microsoft.com/office/drawing/2014/main" id="{BA6C69CD-58EA-2F6D-EC65-2165836B7E6A}"/>
              </a:ext>
            </a:extLst>
          </p:cNvPr>
          <p:cNvSpPr>
            <a:spLocks noChangeShapeType="1"/>
          </p:cNvSpPr>
          <p:nvPr/>
        </p:nvSpPr>
        <p:spPr bwMode="auto">
          <a:xfrm flipV="1">
            <a:off x="6705600" y="3048000"/>
            <a:ext cx="2362200" cy="106680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7611" name="Line 27">
            <a:extLst>
              <a:ext uri="{FF2B5EF4-FFF2-40B4-BE49-F238E27FC236}">
                <a16:creationId xmlns:a16="http://schemas.microsoft.com/office/drawing/2014/main" id="{9C6F9278-B927-0772-3898-70A3C2C00756}"/>
              </a:ext>
            </a:extLst>
          </p:cNvPr>
          <p:cNvSpPr>
            <a:spLocks noChangeShapeType="1"/>
          </p:cNvSpPr>
          <p:nvPr/>
        </p:nvSpPr>
        <p:spPr bwMode="auto">
          <a:xfrm>
            <a:off x="8305800" y="1752600"/>
            <a:ext cx="838200" cy="99060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7612" name="Text Box 28">
            <a:extLst>
              <a:ext uri="{FF2B5EF4-FFF2-40B4-BE49-F238E27FC236}">
                <a16:creationId xmlns:a16="http://schemas.microsoft.com/office/drawing/2014/main" id="{B9D23219-EA89-6A60-8A26-FBD840984F98}"/>
              </a:ext>
            </a:extLst>
          </p:cNvPr>
          <p:cNvSpPr txBox="1">
            <a:spLocks noChangeArrowheads="1"/>
          </p:cNvSpPr>
          <p:nvPr/>
        </p:nvSpPr>
        <p:spPr bwMode="auto">
          <a:xfrm>
            <a:off x="5756276" y="4800600"/>
            <a:ext cx="4495800" cy="830997"/>
          </a:xfrm>
          <a:prstGeom prst="rect">
            <a:avLst/>
          </a:prstGeom>
          <a:solidFill>
            <a:srgbClr val="FFFF99"/>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400" b="1" dirty="0"/>
              <a:t>Send </a:t>
            </a:r>
            <a:r>
              <a:rPr lang="en-US" altLang="en-US" sz="2400" b="1" dirty="0">
                <a:latin typeface="Symbol" panose="05050102010706020507" pitchFamily="18" charset="2"/>
              </a:rPr>
              <a:t>2</a:t>
            </a:r>
            <a:r>
              <a:rPr lang="en-US" altLang="en-US" sz="2400" b="1" dirty="0"/>
              <a:t> units of flow in the path.</a:t>
            </a:r>
            <a:br>
              <a:rPr lang="en-US" altLang="en-US" sz="2400" b="1" dirty="0"/>
            </a:br>
            <a:r>
              <a:rPr lang="en-US" altLang="en-US" sz="2400" b="1" dirty="0"/>
              <a:t>Update residual capacities.   </a:t>
            </a:r>
          </a:p>
        </p:txBody>
      </p:sp>
      <p:sp>
        <p:nvSpPr>
          <p:cNvPr id="67613" name="Line 29">
            <a:extLst>
              <a:ext uri="{FF2B5EF4-FFF2-40B4-BE49-F238E27FC236}">
                <a16:creationId xmlns:a16="http://schemas.microsoft.com/office/drawing/2014/main" id="{16216956-B4B6-F40C-80E6-AB0FC9110C28}"/>
              </a:ext>
            </a:extLst>
          </p:cNvPr>
          <p:cNvSpPr>
            <a:spLocks noChangeShapeType="1"/>
          </p:cNvSpPr>
          <p:nvPr/>
        </p:nvSpPr>
        <p:spPr bwMode="auto">
          <a:xfrm flipV="1">
            <a:off x="6553200" y="3200400"/>
            <a:ext cx="381000" cy="68580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 name="Line 50">
            <a:extLst>
              <a:ext uri="{FF2B5EF4-FFF2-40B4-BE49-F238E27FC236}">
                <a16:creationId xmlns:a16="http://schemas.microsoft.com/office/drawing/2014/main" id="{7A1B6BD1-A98A-0F38-2A13-C942F2968466}"/>
              </a:ext>
            </a:extLst>
          </p:cNvPr>
          <p:cNvSpPr>
            <a:spLocks noChangeShapeType="1"/>
          </p:cNvSpPr>
          <p:nvPr/>
        </p:nvSpPr>
        <p:spPr bwMode="auto">
          <a:xfrm>
            <a:off x="4800600" y="2982132"/>
            <a:ext cx="2209800" cy="0"/>
          </a:xfrm>
          <a:prstGeom prst="line">
            <a:avLst/>
          </a:prstGeom>
          <a:noFill/>
          <a:ln w="57150">
            <a:solidFill>
              <a:srgbClr val="FF00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3" name="Line 51">
            <a:extLst>
              <a:ext uri="{FF2B5EF4-FFF2-40B4-BE49-F238E27FC236}">
                <a16:creationId xmlns:a16="http://schemas.microsoft.com/office/drawing/2014/main" id="{02678DE9-E7D4-9F3A-1CD6-A8390402BCF2}"/>
              </a:ext>
            </a:extLst>
          </p:cNvPr>
          <p:cNvSpPr>
            <a:spLocks noChangeShapeType="1"/>
          </p:cNvSpPr>
          <p:nvPr/>
        </p:nvSpPr>
        <p:spPr bwMode="auto">
          <a:xfrm>
            <a:off x="7391400" y="2982132"/>
            <a:ext cx="1752600" cy="0"/>
          </a:xfrm>
          <a:prstGeom prst="line">
            <a:avLst/>
          </a:prstGeom>
          <a:noFill/>
          <a:ln w="57150">
            <a:solidFill>
              <a:srgbClr val="FF00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4" name="Text Box 19">
            <a:extLst>
              <a:ext uri="{FF2B5EF4-FFF2-40B4-BE49-F238E27FC236}">
                <a16:creationId xmlns:a16="http://schemas.microsoft.com/office/drawing/2014/main" id="{AF65E08D-59EC-BA0D-11C6-EC97D355768C}"/>
              </a:ext>
            </a:extLst>
          </p:cNvPr>
          <p:cNvSpPr txBox="1">
            <a:spLocks noChangeArrowheads="1"/>
          </p:cNvSpPr>
          <p:nvPr/>
        </p:nvSpPr>
        <p:spPr bwMode="auto">
          <a:xfrm>
            <a:off x="5732458" y="2356658"/>
            <a:ext cx="536575" cy="4572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dirty="0"/>
              <a:t>0</a:t>
            </a:r>
          </a:p>
        </p:txBody>
      </p:sp>
      <p:sp>
        <p:nvSpPr>
          <p:cNvPr id="5" name="Text Box 19">
            <a:extLst>
              <a:ext uri="{FF2B5EF4-FFF2-40B4-BE49-F238E27FC236}">
                <a16:creationId xmlns:a16="http://schemas.microsoft.com/office/drawing/2014/main" id="{C8829E7E-7A87-8625-99B4-F08565D5C9AD}"/>
              </a:ext>
            </a:extLst>
          </p:cNvPr>
          <p:cNvSpPr txBox="1">
            <a:spLocks noChangeArrowheads="1"/>
          </p:cNvSpPr>
          <p:nvPr/>
        </p:nvSpPr>
        <p:spPr bwMode="auto">
          <a:xfrm>
            <a:off x="8138315" y="2316997"/>
            <a:ext cx="536575" cy="4572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dirty="0"/>
              <a:t>0</a:t>
            </a:r>
          </a:p>
        </p:txBody>
      </p:sp>
      <p:graphicFrame>
        <p:nvGraphicFramePr>
          <p:cNvPr id="6" name="Table 6">
            <a:extLst>
              <a:ext uri="{FF2B5EF4-FFF2-40B4-BE49-F238E27FC236}">
                <a16:creationId xmlns:a16="http://schemas.microsoft.com/office/drawing/2014/main" id="{1954E409-94D9-DDB4-9CE4-D17C824898E0}"/>
              </a:ext>
            </a:extLst>
          </p:cNvPr>
          <p:cNvGraphicFramePr>
            <a:graphicFrameLocks noGrp="1"/>
          </p:cNvGraphicFramePr>
          <p:nvPr/>
        </p:nvGraphicFramePr>
        <p:xfrm>
          <a:off x="57423" y="3580233"/>
          <a:ext cx="4273225" cy="1849120"/>
        </p:xfrm>
        <a:graphic>
          <a:graphicData uri="http://schemas.openxmlformats.org/drawingml/2006/table">
            <a:tbl>
              <a:tblPr firstRow="1" bandRow="1">
                <a:tableStyleId>{5C22544A-7EE6-4342-B048-85BDC9FD1C3A}</a:tableStyleId>
              </a:tblPr>
              <a:tblGrid>
                <a:gridCol w="1027846">
                  <a:extLst>
                    <a:ext uri="{9D8B030D-6E8A-4147-A177-3AD203B41FA5}">
                      <a16:colId xmlns:a16="http://schemas.microsoft.com/office/drawing/2014/main" val="754104621"/>
                    </a:ext>
                  </a:extLst>
                </a:gridCol>
                <a:gridCol w="3245379">
                  <a:extLst>
                    <a:ext uri="{9D8B030D-6E8A-4147-A177-3AD203B41FA5}">
                      <a16:colId xmlns:a16="http://schemas.microsoft.com/office/drawing/2014/main" val="4166778798"/>
                    </a:ext>
                  </a:extLst>
                </a:gridCol>
              </a:tblGrid>
              <a:tr h="0">
                <a:tc>
                  <a:txBody>
                    <a:bodyPr/>
                    <a:lstStyle/>
                    <a:p>
                      <a:r>
                        <a:rPr lang="en-US" dirty="0"/>
                        <a:t>Capacity</a:t>
                      </a:r>
                      <a:endParaRPr lang="en-AU" dirty="0"/>
                    </a:p>
                  </a:txBody>
                  <a:tcPr/>
                </a:tc>
                <a:tc>
                  <a:txBody>
                    <a:bodyPr/>
                    <a:lstStyle/>
                    <a:p>
                      <a:r>
                        <a:rPr lang="en-US" dirty="0"/>
                        <a:t>Path</a:t>
                      </a:r>
                      <a:endParaRPr lang="en-AU" dirty="0"/>
                    </a:p>
                  </a:txBody>
                  <a:tcPr/>
                </a:tc>
                <a:extLst>
                  <a:ext uri="{0D108BD9-81ED-4DB2-BD59-A6C34878D82A}">
                    <a16:rowId xmlns:a16="http://schemas.microsoft.com/office/drawing/2014/main" val="1517325717"/>
                  </a:ext>
                </a:extLst>
              </a:tr>
              <a:tr h="370840">
                <a:tc>
                  <a:txBody>
                    <a:bodyPr/>
                    <a:lstStyle/>
                    <a:p>
                      <a:r>
                        <a:rPr lang="en-US" dirty="0"/>
                        <a:t>2</a:t>
                      </a:r>
                      <a:endParaRPr lang="en-AU" dirty="0"/>
                    </a:p>
                  </a:txBody>
                  <a:tcPr/>
                </a:tc>
                <a:tc>
                  <a:txBody>
                    <a:bodyPr/>
                    <a:lstStyle/>
                    <a:p>
                      <a:r>
                        <a:rPr lang="en-US" dirty="0"/>
                        <a:t>S-C-T</a:t>
                      </a:r>
                      <a:endParaRPr lang="en-AU" dirty="0"/>
                    </a:p>
                  </a:txBody>
                  <a:tcPr/>
                </a:tc>
                <a:extLst>
                  <a:ext uri="{0D108BD9-81ED-4DB2-BD59-A6C34878D82A}">
                    <a16:rowId xmlns:a16="http://schemas.microsoft.com/office/drawing/2014/main" val="2319113907"/>
                  </a:ext>
                </a:extLst>
              </a:tr>
              <a:tr h="370840">
                <a:tc>
                  <a:txBody>
                    <a:bodyPr/>
                    <a:lstStyle/>
                    <a:p>
                      <a:r>
                        <a:rPr lang="en-US" dirty="0"/>
                        <a:t>1</a:t>
                      </a:r>
                      <a:endParaRPr lang="en-AU" dirty="0"/>
                    </a:p>
                  </a:txBody>
                  <a:tcPr/>
                </a:tc>
                <a:tc>
                  <a:txBody>
                    <a:bodyPr/>
                    <a:lstStyle/>
                    <a:p>
                      <a:r>
                        <a:rPr lang="en-US" dirty="0"/>
                        <a:t>S-A-B-T</a:t>
                      </a:r>
                      <a:endParaRPr lang="en-AU" dirty="0"/>
                    </a:p>
                  </a:txBody>
                  <a:tcPr/>
                </a:tc>
                <a:extLst>
                  <a:ext uri="{0D108BD9-81ED-4DB2-BD59-A6C34878D82A}">
                    <a16:rowId xmlns:a16="http://schemas.microsoft.com/office/drawing/2014/main" val="1749740463"/>
                  </a:ext>
                </a:extLst>
              </a:tr>
              <a:tr h="370840">
                <a:tc>
                  <a:txBody>
                    <a:bodyPr/>
                    <a:lstStyle/>
                    <a:p>
                      <a:endParaRPr lang="en-AU"/>
                    </a:p>
                  </a:txBody>
                  <a:tcPr/>
                </a:tc>
                <a:tc>
                  <a:txBody>
                    <a:bodyPr/>
                    <a:lstStyle/>
                    <a:p>
                      <a:endParaRPr lang="en-AU"/>
                    </a:p>
                  </a:txBody>
                  <a:tcPr/>
                </a:tc>
                <a:extLst>
                  <a:ext uri="{0D108BD9-81ED-4DB2-BD59-A6C34878D82A}">
                    <a16:rowId xmlns:a16="http://schemas.microsoft.com/office/drawing/2014/main" val="1477890712"/>
                  </a:ext>
                </a:extLst>
              </a:tr>
              <a:tr h="370840">
                <a:tc>
                  <a:txBody>
                    <a:bodyPr/>
                    <a:lstStyle/>
                    <a:p>
                      <a:endParaRPr lang="en-AU"/>
                    </a:p>
                  </a:txBody>
                  <a:tcPr/>
                </a:tc>
                <a:tc>
                  <a:txBody>
                    <a:bodyPr/>
                    <a:lstStyle/>
                    <a:p>
                      <a:endParaRPr lang="en-AU" dirty="0"/>
                    </a:p>
                  </a:txBody>
                  <a:tcPr/>
                </a:tc>
                <a:extLst>
                  <a:ext uri="{0D108BD9-81ED-4DB2-BD59-A6C34878D82A}">
                    <a16:rowId xmlns:a16="http://schemas.microsoft.com/office/drawing/2014/main" val="496175743"/>
                  </a:ext>
                </a:extLst>
              </a:tr>
            </a:tbl>
          </a:graphicData>
        </a:graphic>
      </p:graphicFrame>
      <p:sp>
        <p:nvSpPr>
          <p:cNvPr id="7" name="Line 50">
            <a:extLst>
              <a:ext uri="{FF2B5EF4-FFF2-40B4-BE49-F238E27FC236}">
                <a16:creationId xmlns:a16="http://schemas.microsoft.com/office/drawing/2014/main" id="{AD35AACC-7FF1-E00F-8BA3-F025EA080007}"/>
              </a:ext>
            </a:extLst>
          </p:cNvPr>
          <p:cNvSpPr>
            <a:spLocks noChangeShapeType="1"/>
          </p:cNvSpPr>
          <p:nvPr/>
        </p:nvSpPr>
        <p:spPr bwMode="auto">
          <a:xfrm flipV="1">
            <a:off x="4689476" y="1678337"/>
            <a:ext cx="990600" cy="1143000"/>
          </a:xfrm>
          <a:prstGeom prst="line">
            <a:avLst/>
          </a:prstGeom>
          <a:noFill/>
          <a:ln w="57150">
            <a:solidFill>
              <a:srgbClr val="FF00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8" name="Line 51">
            <a:extLst>
              <a:ext uri="{FF2B5EF4-FFF2-40B4-BE49-F238E27FC236}">
                <a16:creationId xmlns:a16="http://schemas.microsoft.com/office/drawing/2014/main" id="{933A8C97-0B50-B7FC-D837-781117C69DFA}"/>
              </a:ext>
            </a:extLst>
          </p:cNvPr>
          <p:cNvSpPr>
            <a:spLocks noChangeShapeType="1"/>
          </p:cNvSpPr>
          <p:nvPr/>
        </p:nvSpPr>
        <p:spPr bwMode="auto">
          <a:xfrm>
            <a:off x="6108269" y="1523354"/>
            <a:ext cx="1676400" cy="0"/>
          </a:xfrm>
          <a:prstGeom prst="line">
            <a:avLst/>
          </a:prstGeom>
          <a:noFill/>
          <a:ln w="57150">
            <a:solidFill>
              <a:srgbClr val="FF00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9" name="Line 52">
            <a:extLst>
              <a:ext uri="{FF2B5EF4-FFF2-40B4-BE49-F238E27FC236}">
                <a16:creationId xmlns:a16="http://schemas.microsoft.com/office/drawing/2014/main" id="{9F5ADA74-9AD7-1A2F-FE8A-123B9A017E0A}"/>
              </a:ext>
            </a:extLst>
          </p:cNvPr>
          <p:cNvSpPr>
            <a:spLocks noChangeShapeType="1"/>
          </p:cNvSpPr>
          <p:nvPr/>
        </p:nvSpPr>
        <p:spPr bwMode="auto">
          <a:xfrm>
            <a:off x="8224836" y="1843007"/>
            <a:ext cx="838200" cy="990600"/>
          </a:xfrm>
          <a:prstGeom prst="line">
            <a:avLst/>
          </a:prstGeom>
          <a:noFill/>
          <a:ln w="57150">
            <a:solidFill>
              <a:srgbClr val="FF00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1" name="Text Box 19">
            <a:extLst>
              <a:ext uri="{FF2B5EF4-FFF2-40B4-BE49-F238E27FC236}">
                <a16:creationId xmlns:a16="http://schemas.microsoft.com/office/drawing/2014/main" id="{8B9054AA-ADFC-CB43-B248-C23F3534C82D}"/>
              </a:ext>
            </a:extLst>
          </p:cNvPr>
          <p:cNvSpPr txBox="1">
            <a:spLocks noChangeArrowheads="1"/>
          </p:cNvSpPr>
          <p:nvPr/>
        </p:nvSpPr>
        <p:spPr bwMode="auto">
          <a:xfrm>
            <a:off x="4841876" y="1385807"/>
            <a:ext cx="536575" cy="4572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dirty="0"/>
              <a:t>2</a:t>
            </a:r>
          </a:p>
        </p:txBody>
      </p:sp>
      <p:sp>
        <p:nvSpPr>
          <p:cNvPr id="13" name="Text Box 19">
            <a:extLst>
              <a:ext uri="{FF2B5EF4-FFF2-40B4-BE49-F238E27FC236}">
                <a16:creationId xmlns:a16="http://schemas.microsoft.com/office/drawing/2014/main" id="{D1335A3A-2A71-6D8E-5D32-F525BE698E22}"/>
              </a:ext>
            </a:extLst>
          </p:cNvPr>
          <p:cNvSpPr txBox="1">
            <a:spLocks noChangeArrowheads="1"/>
          </p:cNvSpPr>
          <p:nvPr/>
        </p:nvSpPr>
        <p:spPr bwMode="auto">
          <a:xfrm>
            <a:off x="7098169" y="876979"/>
            <a:ext cx="536575" cy="4572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dirty="0"/>
              <a:t>3</a:t>
            </a:r>
          </a:p>
        </p:txBody>
      </p:sp>
      <p:sp>
        <p:nvSpPr>
          <p:cNvPr id="14" name="Text Box 19">
            <a:extLst>
              <a:ext uri="{FF2B5EF4-FFF2-40B4-BE49-F238E27FC236}">
                <a16:creationId xmlns:a16="http://schemas.microsoft.com/office/drawing/2014/main" id="{94AF7712-3F69-8091-A09E-64D4D4B3BEA6}"/>
              </a:ext>
            </a:extLst>
          </p:cNvPr>
          <p:cNvSpPr txBox="1">
            <a:spLocks noChangeArrowheads="1"/>
          </p:cNvSpPr>
          <p:nvPr/>
        </p:nvSpPr>
        <p:spPr bwMode="auto">
          <a:xfrm>
            <a:off x="8901108" y="2019300"/>
            <a:ext cx="536575" cy="4572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dirty="0"/>
              <a:t>0</a:t>
            </a:r>
          </a:p>
        </p:txBody>
      </p:sp>
      <p:sp>
        <p:nvSpPr>
          <p:cNvPr id="10" name="Line 50">
            <a:extLst>
              <a:ext uri="{FF2B5EF4-FFF2-40B4-BE49-F238E27FC236}">
                <a16:creationId xmlns:a16="http://schemas.microsoft.com/office/drawing/2014/main" id="{EC37E4D5-89C2-1AD9-11BE-2363BC947F88}"/>
              </a:ext>
            </a:extLst>
          </p:cNvPr>
          <p:cNvSpPr>
            <a:spLocks noChangeShapeType="1"/>
          </p:cNvSpPr>
          <p:nvPr/>
        </p:nvSpPr>
        <p:spPr bwMode="auto">
          <a:xfrm>
            <a:off x="4727576" y="3221065"/>
            <a:ext cx="1524000" cy="990600"/>
          </a:xfrm>
          <a:prstGeom prst="line">
            <a:avLst/>
          </a:prstGeom>
          <a:noFill/>
          <a:ln w="57150">
            <a:solidFill>
              <a:srgbClr val="FF00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5" name="Line 51">
            <a:extLst>
              <a:ext uri="{FF2B5EF4-FFF2-40B4-BE49-F238E27FC236}">
                <a16:creationId xmlns:a16="http://schemas.microsoft.com/office/drawing/2014/main" id="{EBE789F5-4FFB-A67C-FF6F-0BC22EFFC599}"/>
              </a:ext>
            </a:extLst>
          </p:cNvPr>
          <p:cNvSpPr>
            <a:spLocks noChangeShapeType="1"/>
          </p:cNvSpPr>
          <p:nvPr/>
        </p:nvSpPr>
        <p:spPr bwMode="auto">
          <a:xfrm flipV="1">
            <a:off x="6819900" y="3200400"/>
            <a:ext cx="2362200" cy="1066800"/>
          </a:xfrm>
          <a:prstGeom prst="line">
            <a:avLst/>
          </a:prstGeom>
          <a:noFill/>
          <a:ln w="57150">
            <a:solidFill>
              <a:srgbClr val="FF00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7" name="Text Box 19">
            <a:extLst>
              <a:ext uri="{FF2B5EF4-FFF2-40B4-BE49-F238E27FC236}">
                <a16:creationId xmlns:a16="http://schemas.microsoft.com/office/drawing/2014/main" id="{62283C53-2A98-E266-6885-B4F2983D378F}"/>
              </a:ext>
            </a:extLst>
          </p:cNvPr>
          <p:cNvSpPr txBox="1">
            <a:spLocks noChangeArrowheads="1"/>
          </p:cNvSpPr>
          <p:nvPr/>
        </p:nvSpPr>
        <p:spPr bwMode="auto">
          <a:xfrm>
            <a:off x="5684272" y="3276600"/>
            <a:ext cx="536575" cy="4572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400" b="1" dirty="0"/>
              <a:t>1</a:t>
            </a:r>
          </a:p>
        </p:txBody>
      </p:sp>
      <p:sp>
        <p:nvSpPr>
          <p:cNvPr id="18" name="Text Box 19">
            <a:extLst>
              <a:ext uri="{FF2B5EF4-FFF2-40B4-BE49-F238E27FC236}">
                <a16:creationId xmlns:a16="http://schemas.microsoft.com/office/drawing/2014/main" id="{54F785E5-1BA2-3D55-3F41-3F89C42435E6}"/>
              </a:ext>
            </a:extLst>
          </p:cNvPr>
          <p:cNvSpPr txBox="1">
            <a:spLocks noChangeArrowheads="1"/>
          </p:cNvSpPr>
          <p:nvPr/>
        </p:nvSpPr>
        <p:spPr bwMode="auto">
          <a:xfrm>
            <a:off x="7144885" y="3390900"/>
            <a:ext cx="536575" cy="4572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dirty="0"/>
              <a:t>0</a:t>
            </a:r>
          </a:p>
        </p:txBody>
      </p:sp>
      <p:graphicFrame>
        <p:nvGraphicFramePr>
          <p:cNvPr id="19" name="Table 6">
            <a:extLst>
              <a:ext uri="{FF2B5EF4-FFF2-40B4-BE49-F238E27FC236}">
                <a16:creationId xmlns:a16="http://schemas.microsoft.com/office/drawing/2014/main" id="{CF1CA9E6-7AA1-6745-9E19-B1AC997D1718}"/>
              </a:ext>
            </a:extLst>
          </p:cNvPr>
          <p:cNvGraphicFramePr>
            <a:graphicFrameLocks noGrp="1"/>
          </p:cNvGraphicFramePr>
          <p:nvPr>
            <p:extLst>
              <p:ext uri="{D42A27DB-BD31-4B8C-83A1-F6EECF244321}">
                <p14:modId xmlns:p14="http://schemas.microsoft.com/office/powerpoint/2010/main" val="1146151387"/>
              </p:ext>
            </p:extLst>
          </p:nvPr>
        </p:nvGraphicFramePr>
        <p:xfrm>
          <a:off x="39345" y="3578602"/>
          <a:ext cx="4273225" cy="1849120"/>
        </p:xfrm>
        <a:graphic>
          <a:graphicData uri="http://schemas.openxmlformats.org/drawingml/2006/table">
            <a:tbl>
              <a:tblPr firstRow="1" bandRow="1">
                <a:tableStyleId>{5C22544A-7EE6-4342-B048-85BDC9FD1C3A}</a:tableStyleId>
              </a:tblPr>
              <a:tblGrid>
                <a:gridCol w="1027846">
                  <a:extLst>
                    <a:ext uri="{9D8B030D-6E8A-4147-A177-3AD203B41FA5}">
                      <a16:colId xmlns:a16="http://schemas.microsoft.com/office/drawing/2014/main" val="754104621"/>
                    </a:ext>
                  </a:extLst>
                </a:gridCol>
                <a:gridCol w="3245379">
                  <a:extLst>
                    <a:ext uri="{9D8B030D-6E8A-4147-A177-3AD203B41FA5}">
                      <a16:colId xmlns:a16="http://schemas.microsoft.com/office/drawing/2014/main" val="4166778798"/>
                    </a:ext>
                  </a:extLst>
                </a:gridCol>
              </a:tblGrid>
              <a:tr h="0">
                <a:tc>
                  <a:txBody>
                    <a:bodyPr/>
                    <a:lstStyle/>
                    <a:p>
                      <a:r>
                        <a:rPr lang="en-US" dirty="0"/>
                        <a:t>Capacity</a:t>
                      </a:r>
                      <a:endParaRPr lang="en-AU" dirty="0"/>
                    </a:p>
                  </a:txBody>
                  <a:tcPr/>
                </a:tc>
                <a:tc>
                  <a:txBody>
                    <a:bodyPr/>
                    <a:lstStyle/>
                    <a:p>
                      <a:r>
                        <a:rPr lang="en-US" dirty="0"/>
                        <a:t>Path</a:t>
                      </a:r>
                      <a:endParaRPr lang="en-AU" dirty="0"/>
                    </a:p>
                  </a:txBody>
                  <a:tcPr/>
                </a:tc>
                <a:extLst>
                  <a:ext uri="{0D108BD9-81ED-4DB2-BD59-A6C34878D82A}">
                    <a16:rowId xmlns:a16="http://schemas.microsoft.com/office/drawing/2014/main" val="1517325717"/>
                  </a:ext>
                </a:extLst>
              </a:tr>
              <a:tr h="370840">
                <a:tc>
                  <a:txBody>
                    <a:bodyPr/>
                    <a:lstStyle/>
                    <a:p>
                      <a:r>
                        <a:rPr lang="en-US" dirty="0"/>
                        <a:t>2</a:t>
                      </a:r>
                      <a:endParaRPr lang="en-AU" dirty="0"/>
                    </a:p>
                  </a:txBody>
                  <a:tcPr/>
                </a:tc>
                <a:tc>
                  <a:txBody>
                    <a:bodyPr/>
                    <a:lstStyle/>
                    <a:p>
                      <a:r>
                        <a:rPr lang="en-US" dirty="0"/>
                        <a:t>S-C-T</a:t>
                      </a:r>
                      <a:endParaRPr lang="en-AU" dirty="0"/>
                    </a:p>
                  </a:txBody>
                  <a:tcPr/>
                </a:tc>
                <a:extLst>
                  <a:ext uri="{0D108BD9-81ED-4DB2-BD59-A6C34878D82A}">
                    <a16:rowId xmlns:a16="http://schemas.microsoft.com/office/drawing/2014/main" val="2319113907"/>
                  </a:ext>
                </a:extLst>
              </a:tr>
              <a:tr h="370840">
                <a:tc>
                  <a:txBody>
                    <a:bodyPr/>
                    <a:lstStyle/>
                    <a:p>
                      <a:r>
                        <a:rPr lang="en-US" dirty="0"/>
                        <a:t>1</a:t>
                      </a:r>
                      <a:endParaRPr lang="en-AU" dirty="0"/>
                    </a:p>
                  </a:txBody>
                  <a:tcPr/>
                </a:tc>
                <a:tc>
                  <a:txBody>
                    <a:bodyPr/>
                    <a:lstStyle/>
                    <a:p>
                      <a:r>
                        <a:rPr lang="en-US" dirty="0"/>
                        <a:t>S-A-B-T</a:t>
                      </a:r>
                      <a:endParaRPr lang="en-AU" dirty="0"/>
                    </a:p>
                  </a:txBody>
                  <a:tcPr/>
                </a:tc>
                <a:extLst>
                  <a:ext uri="{0D108BD9-81ED-4DB2-BD59-A6C34878D82A}">
                    <a16:rowId xmlns:a16="http://schemas.microsoft.com/office/drawing/2014/main" val="1749740463"/>
                  </a:ext>
                </a:extLst>
              </a:tr>
              <a:tr h="370840">
                <a:tc>
                  <a:txBody>
                    <a:bodyPr/>
                    <a:lstStyle/>
                    <a:p>
                      <a:r>
                        <a:rPr lang="en-US" dirty="0"/>
                        <a:t>2</a:t>
                      </a:r>
                      <a:endParaRPr lang="en-AU" dirty="0"/>
                    </a:p>
                  </a:txBody>
                  <a:tcPr/>
                </a:tc>
                <a:tc>
                  <a:txBody>
                    <a:bodyPr/>
                    <a:lstStyle/>
                    <a:p>
                      <a:r>
                        <a:rPr lang="en-US" dirty="0"/>
                        <a:t>S-D-T</a:t>
                      </a:r>
                      <a:endParaRPr lang="en-AU" dirty="0"/>
                    </a:p>
                  </a:txBody>
                  <a:tcPr/>
                </a:tc>
                <a:extLst>
                  <a:ext uri="{0D108BD9-81ED-4DB2-BD59-A6C34878D82A}">
                    <a16:rowId xmlns:a16="http://schemas.microsoft.com/office/drawing/2014/main" val="1477890712"/>
                  </a:ext>
                </a:extLst>
              </a:tr>
              <a:tr h="370840">
                <a:tc>
                  <a:txBody>
                    <a:bodyPr/>
                    <a:lstStyle/>
                    <a:p>
                      <a:endParaRPr lang="en-AU"/>
                    </a:p>
                  </a:txBody>
                  <a:tcPr/>
                </a:tc>
                <a:tc>
                  <a:txBody>
                    <a:bodyPr/>
                    <a:lstStyle/>
                    <a:p>
                      <a:endParaRPr lang="en-AU" dirty="0"/>
                    </a:p>
                  </a:txBody>
                  <a:tcPr/>
                </a:tc>
                <a:extLst>
                  <a:ext uri="{0D108BD9-81ED-4DB2-BD59-A6C34878D82A}">
                    <a16:rowId xmlns:a16="http://schemas.microsoft.com/office/drawing/2014/main" val="496175743"/>
                  </a:ext>
                </a:extLst>
              </a:tr>
            </a:tbl>
          </a:graphicData>
        </a:graphic>
      </p:graphicFrame>
      <p:graphicFrame>
        <p:nvGraphicFramePr>
          <p:cNvPr id="20" name="Table 6">
            <a:extLst>
              <a:ext uri="{FF2B5EF4-FFF2-40B4-BE49-F238E27FC236}">
                <a16:creationId xmlns:a16="http://schemas.microsoft.com/office/drawing/2014/main" id="{00D55C6A-FE22-F756-608B-92FC6E96966F}"/>
              </a:ext>
            </a:extLst>
          </p:cNvPr>
          <p:cNvGraphicFramePr>
            <a:graphicFrameLocks noGrp="1"/>
          </p:cNvGraphicFramePr>
          <p:nvPr>
            <p:extLst>
              <p:ext uri="{D42A27DB-BD31-4B8C-83A1-F6EECF244321}">
                <p14:modId xmlns:p14="http://schemas.microsoft.com/office/powerpoint/2010/main" val="3963904492"/>
              </p:ext>
            </p:extLst>
          </p:nvPr>
        </p:nvGraphicFramePr>
        <p:xfrm>
          <a:off x="21267" y="3591520"/>
          <a:ext cx="4273225" cy="1849120"/>
        </p:xfrm>
        <a:graphic>
          <a:graphicData uri="http://schemas.openxmlformats.org/drawingml/2006/table">
            <a:tbl>
              <a:tblPr firstRow="1" bandRow="1">
                <a:tableStyleId>{5C22544A-7EE6-4342-B048-85BDC9FD1C3A}</a:tableStyleId>
              </a:tblPr>
              <a:tblGrid>
                <a:gridCol w="1027846">
                  <a:extLst>
                    <a:ext uri="{9D8B030D-6E8A-4147-A177-3AD203B41FA5}">
                      <a16:colId xmlns:a16="http://schemas.microsoft.com/office/drawing/2014/main" val="754104621"/>
                    </a:ext>
                  </a:extLst>
                </a:gridCol>
                <a:gridCol w="3245379">
                  <a:extLst>
                    <a:ext uri="{9D8B030D-6E8A-4147-A177-3AD203B41FA5}">
                      <a16:colId xmlns:a16="http://schemas.microsoft.com/office/drawing/2014/main" val="4166778798"/>
                    </a:ext>
                  </a:extLst>
                </a:gridCol>
              </a:tblGrid>
              <a:tr h="0">
                <a:tc>
                  <a:txBody>
                    <a:bodyPr/>
                    <a:lstStyle/>
                    <a:p>
                      <a:r>
                        <a:rPr lang="en-US" dirty="0"/>
                        <a:t>Capacity</a:t>
                      </a:r>
                      <a:endParaRPr lang="en-AU" dirty="0"/>
                    </a:p>
                  </a:txBody>
                  <a:tcPr/>
                </a:tc>
                <a:tc>
                  <a:txBody>
                    <a:bodyPr/>
                    <a:lstStyle/>
                    <a:p>
                      <a:r>
                        <a:rPr lang="en-US" dirty="0"/>
                        <a:t>Path</a:t>
                      </a:r>
                      <a:endParaRPr lang="en-AU" dirty="0"/>
                    </a:p>
                  </a:txBody>
                  <a:tcPr/>
                </a:tc>
                <a:extLst>
                  <a:ext uri="{0D108BD9-81ED-4DB2-BD59-A6C34878D82A}">
                    <a16:rowId xmlns:a16="http://schemas.microsoft.com/office/drawing/2014/main" val="1517325717"/>
                  </a:ext>
                </a:extLst>
              </a:tr>
              <a:tr h="370840">
                <a:tc>
                  <a:txBody>
                    <a:bodyPr/>
                    <a:lstStyle/>
                    <a:p>
                      <a:r>
                        <a:rPr lang="en-US" dirty="0"/>
                        <a:t>2</a:t>
                      </a:r>
                      <a:endParaRPr lang="en-AU" dirty="0"/>
                    </a:p>
                  </a:txBody>
                  <a:tcPr/>
                </a:tc>
                <a:tc>
                  <a:txBody>
                    <a:bodyPr/>
                    <a:lstStyle/>
                    <a:p>
                      <a:r>
                        <a:rPr lang="en-US" dirty="0"/>
                        <a:t>S-C-T</a:t>
                      </a:r>
                      <a:endParaRPr lang="en-AU" dirty="0"/>
                    </a:p>
                  </a:txBody>
                  <a:tcPr/>
                </a:tc>
                <a:extLst>
                  <a:ext uri="{0D108BD9-81ED-4DB2-BD59-A6C34878D82A}">
                    <a16:rowId xmlns:a16="http://schemas.microsoft.com/office/drawing/2014/main" val="2319113907"/>
                  </a:ext>
                </a:extLst>
              </a:tr>
              <a:tr h="370840">
                <a:tc>
                  <a:txBody>
                    <a:bodyPr/>
                    <a:lstStyle/>
                    <a:p>
                      <a:r>
                        <a:rPr lang="en-US" dirty="0"/>
                        <a:t>1</a:t>
                      </a:r>
                      <a:endParaRPr lang="en-AU" dirty="0"/>
                    </a:p>
                  </a:txBody>
                  <a:tcPr/>
                </a:tc>
                <a:tc>
                  <a:txBody>
                    <a:bodyPr/>
                    <a:lstStyle/>
                    <a:p>
                      <a:r>
                        <a:rPr lang="en-US" dirty="0"/>
                        <a:t>S-A-B-T</a:t>
                      </a:r>
                      <a:endParaRPr lang="en-AU" dirty="0"/>
                    </a:p>
                  </a:txBody>
                  <a:tcPr/>
                </a:tc>
                <a:extLst>
                  <a:ext uri="{0D108BD9-81ED-4DB2-BD59-A6C34878D82A}">
                    <a16:rowId xmlns:a16="http://schemas.microsoft.com/office/drawing/2014/main" val="1749740463"/>
                  </a:ext>
                </a:extLst>
              </a:tr>
              <a:tr h="370840">
                <a:tc>
                  <a:txBody>
                    <a:bodyPr/>
                    <a:lstStyle/>
                    <a:p>
                      <a:r>
                        <a:rPr lang="en-US" dirty="0"/>
                        <a:t>2</a:t>
                      </a:r>
                      <a:endParaRPr lang="en-AU" dirty="0"/>
                    </a:p>
                  </a:txBody>
                  <a:tcPr/>
                </a:tc>
                <a:tc>
                  <a:txBody>
                    <a:bodyPr/>
                    <a:lstStyle/>
                    <a:p>
                      <a:r>
                        <a:rPr lang="en-US" dirty="0"/>
                        <a:t>S-D-T</a:t>
                      </a:r>
                      <a:endParaRPr lang="en-AU" dirty="0"/>
                    </a:p>
                  </a:txBody>
                  <a:tcPr/>
                </a:tc>
                <a:extLst>
                  <a:ext uri="{0D108BD9-81ED-4DB2-BD59-A6C34878D82A}">
                    <a16:rowId xmlns:a16="http://schemas.microsoft.com/office/drawing/2014/main" val="1477890712"/>
                  </a:ext>
                </a:extLst>
              </a:tr>
              <a:tr h="370840">
                <a:tc>
                  <a:txBody>
                    <a:bodyPr/>
                    <a:lstStyle/>
                    <a:p>
                      <a:r>
                        <a:rPr lang="en-US" dirty="0">
                          <a:solidFill>
                            <a:srgbClr val="FF0000"/>
                          </a:solidFill>
                        </a:rPr>
                        <a:t>5</a:t>
                      </a:r>
                      <a:endParaRPr lang="en-AU" dirty="0">
                        <a:solidFill>
                          <a:srgbClr val="FF0000"/>
                        </a:solidFill>
                      </a:endParaRPr>
                    </a:p>
                  </a:txBody>
                  <a:tcPr/>
                </a:tc>
                <a:tc>
                  <a:txBody>
                    <a:bodyPr/>
                    <a:lstStyle/>
                    <a:p>
                      <a:r>
                        <a:rPr lang="en-US" dirty="0"/>
                        <a:t>Total</a:t>
                      </a:r>
                      <a:endParaRPr lang="en-AU" dirty="0"/>
                    </a:p>
                  </a:txBody>
                  <a:tcPr/>
                </a:tc>
                <a:extLst>
                  <a:ext uri="{0D108BD9-81ED-4DB2-BD59-A6C34878D82A}">
                    <a16:rowId xmlns:a16="http://schemas.microsoft.com/office/drawing/2014/main" val="496175743"/>
                  </a:ext>
                </a:extLst>
              </a:tr>
            </a:tbl>
          </a:graphicData>
        </a:graphic>
      </p:graphicFrame>
      <p:cxnSp>
        <p:nvCxnSpPr>
          <p:cNvPr id="22" name="Straight Connector 21">
            <a:extLst>
              <a:ext uri="{FF2B5EF4-FFF2-40B4-BE49-F238E27FC236}">
                <a16:creationId xmlns:a16="http://schemas.microsoft.com/office/drawing/2014/main" id="{49DC4424-BE3B-FA56-26FA-8AB457034316}"/>
              </a:ext>
            </a:extLst>
          </p:cNvPr>
          <p:cNvCxnSpPr>
            <a:cxnSpLocks/>
          </p:cNvCxnSpPr>
          <p:nvPr/>
        </p:nvCxnSpPr>
        <p:spPr>
          <a:xfrm flipV="1">
            <a:off x="4783972" y="1897985"/>
            <a:ext cx="414256" cy="289414"/>
          </a:xfrm>
          <a:prstGeom prst="line">
            <a:avLst/>
          </a:prstGeom>
          <a:ln w="88900" cmpd="sng">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headEnd type="none" w="lg" len="lg"/>
            <a:tailEnd w="lg" len="lg"/>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12D2118-7ED9-0E3A-E00F-38C12701BD28}"/>
              </a:ext>
            </a:extLst>
          </p:cNvPr>
          <p:cNvCxnSpPr>
            <a:cxnSpLocks/>
          </p:cNvCxnSpPr>
          <p:nvPr/>
        </p:nvCxnSpPr>
        <p:spPr>
          <a:xfrm flipV="1">
            <a:off x="6462839" y="1136815"/>
            <a:ext cx="414256" cy="289414"/>
          </a:xfrm>
          <a:prstGeom prst="line">
            <a:avLst/>
          </a:prstGeom>
          <a:ln w="88900" cmpd="sng">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headEnd type="none" w="lg" len="lg"/>
            <a:tailEnd w="lg" len="lg"/>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EC76789-1BE1-599E-B53E-8D020C2A4973}"/>
              </a:ext>
            </a:extLst>
          </p:cNvPr>
          <p:cNvCxnSpPr>
            <a:cxnSpLocks/>
          </p:cNvCxnSpPr>
          <p:nvPr/>
        </p:nvCxnSpPr>
        <p:spPr>
          <a:xfrm flipV="1">
            <a:off x="8444034" y="1964484"/>
            <a:ext cx="414256" cy="289414"/>
          </a:xfrm>
          <a:prstGeom prst="line">
            <a:avLst/>
          </a:prstGeom>
          <a:ln w="88900" cmpd="sng">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headEnd type="none" w="lg" len="lg"/>
            <a:tailEnd w="lg" len="lg"/>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E232EC8-0411-AF8E-A96E-C815F6D151A3}"/>
              </a:ext>
            </a:extLst>
          </p:cNvPr>
          <p:cNvCxnSpPr>
            <a:cxnSpLocks/>
          </p:cNvCxnSpPr>
          <p:nvPr/>
        </p:nvCxnSpPr>
        <p:spPr>
          <a:xfrm flipV="1">
            <a:off x="5023719" y="2553290"/>
            <a:ext cx="414256" cy="289414"/>
          </a:xfrm>
          <a:prstGeom prst="line">
            <a:avLst/>
          </a:prstGeom>
          <a:ln w="88900" cmpd="sng">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headEnd type="none" w="lg" len="lg"/>
            <a:tailEnd w="lg" len="lg"/>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36F4AE4-EE65-1377-4732-52FC118A9042}"/>
              </a:ext>
            </a:extLst>
          </p:cNvPr>
          <p:cNvCxnSpPr>
            <a:cxnSpLocks/>
          </p:cNvCxnSpPr>
          <p:nvPr/>
        </p:nvCxnSpPr>
        <p:spPr>
          <a:xfrm flipV="1">
            <a:off x="7700964" y="2572273"/>
            <a:ext cx="414256" cy="289414"/>
          </a:xfrm>
          <a:prstGeom prst="line">
            <a:avLst/>
          </a:prstGeom>
          <a:ln w="88900" cmpd="sng">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headEnd type="none" w="lg" len="lg"/>
            <a:tailEnd w="lg" len="lg"/>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C3498B8-6814-61B8-ED2B-323E12A8B12F}"/>
              </a:ext>
            </a:extLst>
          </p:cNvPr>
          <p:cNvCxnSpPr>
            <a:cxnSpLocks/>
          </p:cNvCxnSpPr>
          <p:nvPr/>
        </p:nvCxnSpPr>
        <p:spPr>
          <a:xfrm flipV="1">
            <a:off x="5143500" y="3192218"/>
            <a:ext cx="414256" cy="289414"/>
          </a:xfrm>
          <a:prstGeom prst="line">
            <a:avLst/>
          </a:prstGeom>
          <a:ln w="88900" cmpd="sng">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headEnd type="none" w="lg" len="lg"/>
            <a:tailEnd w="lg" len="lg"/>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79EC5FF-131B-85D5-5201-66473635031E}"/>
              </a:ext>
            </a:extLst>
          </p:cNvPr>
          <p:cNvCxnSpPr>
            <a:cxnSpLocks/>
          </p:cNvCxnSpPr>
          <p:nvPr/>
        </p:nvCxnSpPr>
        <p:spPr>
          <a:xfrm flipV="1">
            <a:off x="7565272" y="3246193"/>
            <a:ext cx="414256" cy="289414"/>
          </a:xfrm>
          <a:prstGeom prst="line">
            <a:avLst/>
          </a:prstGeom>
          <a:ln w="88900" cmpd="sng">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headEnd type="none" w="lg" len="lg"/>
            <a:tailEnd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3737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ppt_x"/>
                                          </p:val>
                                        </p:tav>
                                        <p:tav tm="100000">
                                          <p:val>
                                            <p:strVal val="#ppt_x"/>
                                          </p:val>
                                        </p:tav>
                                      </p:tavLst>
                                    </p:anim>
                                    <p:anim calcmode="lin" valueType="num">
                                      <p:cBhvr additive="base">
                                        <p:cTn id="1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ppt_x"/>
                                          </p:val>
                                        </p:tav>
                                        <p:tav tm="100000">
                                          <p:val>
                                            <p:strVal val="#ppt_x"/>
                                          </p:val>
                                        </p:tav>
                                      </p:tavLst>
                                    </p:anim>
                                    <p:anim calcmode="lin" valueType="num">
                                      <p:cBhvr additive="base">
                                        <p:cTn id="3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left)">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fill="hold"/>
                                        <p:tgtEl>
                                          <p:spTgt spid="19"/>
                                        </p:tgtEl>
                                        <p:attrNameLst>
                                          <p:attrName>ppt_x</p:attrName>
                                        </p:attrNameLst>
                                      </p:cBhvr>
                                      <p:tavLst>
                                        <p:tav tm="0">
                                          <p:val>
                                            <p:strVal val="#ppt_x"/>
                                          </p:val>
                                        </p:tav>
                                        <p:tav tm="100000">
                                          <p:val>
                                            <p:strVal val="#ppt_x"/>
                                          </p:val>
                                        </p:tav>
                                      </p:tavLst>
                                    </p:anim>
                                    <p:anim calcmode="lin" valueType="num">
                                      <p:cBhvr additive="base">
                                        <p:cTn id="4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67612"/>
                                        </p:tgtEl>
                                        <p:attrNameLst>
                                          <p:attrName>style.visibility</p:attrName>
                                        </p:attrNameLst>
                                      </p:cBhvr>
                                      <p:to>
                                        <p:strVal val="visible"/>
                                      </p:to>
                                    </p:set>
                                    <p:anim calcmode="lin" valueType="num">
                                      <p:cBhvr additive="base">
                                        <p:cTn id="53" dur="500" fill="hold"/>
                                        <p:tgtEl>
                                          <p:spTgt spid="67612"/>
                                        </p:tgtEl>
                                        <p:attrNameLst>
                                          <p:attrName>ppt_x</p:attrName>
                                        </p:attrNameLst>
                                      </p:cBhvr>
                                      <p:tavLst>
                                        <p:tav tm="0">
                                          <p:val>
                                            <p:strVal val="#ppt_x"/>
                                          </p:val>
                                        </p:tav>
                                        <p:tav tm="100000">
                                          <p:val>
                                            <p:strVal val="#ppt_x"/>
                                          </p:val>
                                        </p:tav>
                                      </p:tavLst>
                                    </p:anim>
                                    <p:anim calcmode="lin" valueType="num">
                                      <p:cBhvr additive="base">
                                        <p:cTn id="54" dur="500" fill="hold"/>
                                        <p:tgtEl>
                                          <p:spTgt spid="67612"/>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additive="base">
                                        <p:cTn id="59" dur="500" fill="hold"/>
                                        <p:tgtEl>
                                          <p:spTgt spid="17"/>
                                        </p:tgtEl>
                                        <p:attrNameLst>
                                          <p:attrName>ppt_x</p:attrName>
                                        </p:attrNameLst>
                                      </p:cBhvr>
                                      <p:tavLst>
                                        <p:tav tm="0">
                                          <p:val>
                                            <p:strVal val="#ppt_x"/>
                                          </p:val>
                                        </p:tav>
                                        <p:tav tm="100000">
                                          <p:val>
                                            <p:strVal val="#ppt_x"/>
                                          </p:val>
                                        </p:tav>
                                      </p:tavLst>
                                    </p:anim>
                                    <p:anim calcmode="lin" valueType="num">
                                      <p:cBhvr additive="base">
                                        <p:cTn id="6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additive="base">
                                        <p:cTn id="65" dur="500" fill="hold"/>
                                        <p:tgtEl>
                                          <p:spTgt spid="18"/>
                                        </p:tgtEl>
                                        <p:attrNameLst>
                                          <p:attrName>ppt_x</p:attrName>
                                        </p:attrNameLst>
                                      </p:cBhvr>
                                      <p:tavLst>
                                        <p:tav tm="0">
                                          <p:val>
                                            <p:strVal val="#ppt_x"/>
                                          </p:val>
                                        </p:tav>
                                        <p:tav tm="100000">
                                          <p:val>
                                            <p:strVal val="#ppt_x"/>
                                          </p:val>
                                        </p:tav>
                                      </p:tavLst>
                                    </p:anim>
                                    <p:anim calcmode="lin" valueType="num">
                                      <p:cBhvr additive="base">
                                        <p:cTn id="6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additive="base">
                                        <p:cTn id="77" dur="500" fill="hold"/>
                                        <p:tgtEl>
                                          <p:spTgt spid="28"/>
                                        </p:tgtEl>
                                        <p:attrNameLst>
                                          <p:attrName>ppt_x</p:attrName>
                                        </p:attrNameLst>
                                      </p:cBhvr>
                                      <p:tavLst>
                                        <p:tav tm="0">
                                          <p:val>
                                            <p:strVal val="#ppt_x"/>
                                          </p:val>
                                        </p:tav>
                                        <p:tav tm="100000">
                                          <p:val>
                                            <p:strVal val="#ppt_x"/>
                                          </p:val>
                                        </p:tav>
                                      </p:tavLst>
                                    </p:anim>
                                    <p:anim calcmode="lin" valueType="num">
                                      <p:cBhvr additive="base">
                                        <p:cTn id="7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20"/>
                                        </p:tgtEl>
                                        <p:attrNameLst>
                                          <p:attrName>style.visibility</p:attrName>
                                        </p:attrNameLst>
                                      </p:cBhvr>
                                      <p:to>
                                        <p:strVal val="visible"/>
                                      </p:to>
                                    </p:set>
                                    <p:anim calcmode="lin" valueType="num">
                                      <p:cBhvr additive="base">
                                        <p:cTn id="83" dur="500" fill="hold"/>
                                        <p:tgtEl>
                                          <p:spTgt spid="20"/>
                                        </p:tgtEl>
                                        <p:attrNameLst>
                                          <p:attrName>ppt_x</p:attrName>
                                        </p:attrNameLst>
                                      </p:cBhvr>
                                      <p:tavLst>
                                        <p:tav tm="0">
                                          <p:val>
                                            <p:strVal val="#ppt_x"/>
                                          </p:val>
                                        </p:tav>
                                        <p:tav tm="100000">
                                          <p:val>
                                            <p:strVal val="#ppt_x"/>
                                          </p:val>
                                        </p:tav>
                                      </p:tavLst>
                                    </p:anim>
                                    <p:anim calcmode="lin" valueType="num">
                                      <p:cBhvr additive="base">
                                        <p:cTn id="8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612" grpId="0" animBg="1"/>
      <p:bldP spid="17" grpId="0" animBg="1"/>
      <p:bldP spid="1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4C1EF7AB-9DFD-3704-464C-552AD00B8570}"/>
              </a:ext>
            </a:extLst>
          </p:cNvPr>
          <p:cNvSpPr>
            <a:spLocks noGrp="1" noChangeArrowheads="1"/>
          </p:cNvSpPr>
          <p:nvPr>
            <p:ph type="title"/>
          </p:nvPr>
        </p:nvSpPr>
        <p:spPr>
          <a:xfrm>
            <a:off x="913774" y="431496"/>
            <a:ext cx="10364451" cy="737208"/>
          </a:xfrm>
        </p:spPr>
        <p:txBody>
          <a:bodyPr/>
          <a:lstStyle/>
          <a:p>
            <a:r>
              <a:rPr lang="en-US" altLang="en-US" dirty="0"/>
              <a:t>Ford-Fulkerson Max Flow</a:t>
            </a:r>
          </a:p>
        </p:txBody>
      </p:sp>
      <p:sp>
        <p:nvSpPr>
          <p:cNvPr id="80921" name="Text Box 25">
            <a:extLst>
              <a:ext uri="{FF2B5EF4-FFF2-40B4-BE49-F238E27FC236}">
                <a16:creationId xmlns:a16="http://schemas.microsoft.com/office/drawing/2014/main" id="{1355F26B-DD27-FC32-AA7A-FC99E75331F3}"/>
              </a:ext>
            </a:extLst>
          </p:cNvPr>
          <p:cNvSpPr txBox="1">
            <a:spLocks noChangeArrowheads="1"/>
          </p:cNvSpPr>
          <p:nvPr/>
        </p:nvSpPr>
        <p:spPr bwMode="auto">
          <a:xfrm>
            <a:off x="5170713" y="5530080"/>
            <a:ext cx="6738257" cy="461665"/>
          </a:xfrm>
          <a:prstGeom prst="rect">
            <a:avLst/>
          </a:prstGeom>
          <a:solidFill>
            <a:srgbClr val="FFFF99"/>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0" hangingPunct="0">
              <a:spcBef>
                <a:spcPct val="50000"/>
              </a:spcBef>
            </a:pPr>
            <a:r>
              <a:rPr lang="en-US" altLang="en-US" sz="2400" b="1" dirty="0"/>
              <a:t>Here is the Maximum Flow (Minimum Cut).</a:t>
            </a:r>
          </a:p>
        </p:txBody>
      </p:sp>
      <p:graphicFrame>
        <p:nvGraphicFramePr>
          <p:cNvPr id="2" name="Table 6">
            <a:extLst>
              <a:ext uri="{FF2B5EF4-FFF2-40B4-BE49-F238E27FC236}">
                <a16:creationId xmlns:a16="http://schemas.microsoft.com/office/drawing/2014/main" id="{3684984D-EB3C-8CC3-FF75-4E7418226181}"/>
              </a:ext>
            </a:extLst>
          </p:cNvPr>
          <p:cNvGraphicFramePr>
            <a:graphicFrameLocks noGrp="1"/>
          </p:cNvGraphicFramePr>
          <p:nvPr>
            <p:extLst>
              <p:ext uri="{D42A27DB-BD31-4B8C-83A1-F6EECF244321}">
                <p14:modId xmlns:p14="http://schemas.microsoft.com/office/powerpoint/2010/main" val="2944424873"/>
              </p:ext>
            </p:extLst>
          </p:nvPr>
        </p:nvGraphicFramePr>
        <p:xfrm>
          <a:off x="21267" y="3591520"/>
          <a:ext cx="4273225" cy="1849120"/>
        </p:xfrm>
        <a:graphic>
          <a:graphicData uri="http://schemas.openxmlformats.org/drawingml/2006/table">
            <a:tbl>
              <a:tblPr firstRow="1" bandRow="1">
                <a:tableStyleId>{5C22544A-7EE6-4342-B048-85BDC9FD1C3A}</a:tableStyleId>
              </a:tblPr>
              <a:tblGrid>
                <a:gridCol w="1027846">
                  <a:extLst>
                    <a:ext uri="{9D8B030D-6E8A-4147-A177-3AD203B41FA5}">
                      <a16:colId xmlns:a16="http://schemas.microsoft.com/office/drawing/2014/main" val="754104621"/>
                    </a:ext>
                  </a:extLst>
                </a:gridCol>
                <a:gridCol w="3245379">
                  <a:extLst>
                    <a:ext uri="{9D8B030D-6E8A-4147-A177-3AD203B41FA5}">
                      <a16:colId xmlns:a16="http://schemas.microsoft.com/office/drawing/2014/main" val="4166778798"/>
                    </a:ext>
                  </a:extLst>
                </a:gridCol>
              </a:tblGrid>
              <a:tr h="0">
                <a:tc>
                  <a:txBody>
                    <a:bodyPr/>
                    <a:lstStyle/>
                    <a:p>
                      <a:r>
                        <a:rPr lang="en-US" dirty="0"/>
                        <a:t>Capacity</a:t>
                      </a:r>
                      <a:endParaRPr lang="en-AU" dirty="0"/>
                    </a:p>
                  </a:txBody>
                  <a:tcPr/>
                </a:tc>
                <a:tc>
                  <a:txBody>
                    <a:bodyPr/>
                    <a:lstStyle/>
                    <a:p>
                      <a:r>
                        <a:rPr lang="en-US" dirty="0"/>
                        <a:t>Path</a:t>
                      </a:r>
                      <a:endParaRPr lang="en-AU" dirty="0"/>
                    </a:p>
                  </a:txBody>
                  <a:tcPr/>
                </a:tc>
                <a:extLst>
                  <a:ext uri="{0D108BD9-81ED-4DB2-BD59-A6C34878D82A}">
                    <a16:rowId xmlns:a16="http://schemas.microsoft.com/office/drawing/2014/main" val="1517325717"/>
                  </a:ext>
                </a:extLst>
              </a:tr>
              <a:tr h="370840">
                <a:tc>
                  <a:txBody>
                    <a:bodyPr/>
                    <a:lstStyle/>
                    <a:p>
                      <a:r>
                        <a:rPr lang="en-US" dirty="0"/>
                        <a:t>2</a:t>
                      </a:r>
                      <a:endParaRPr lang="en-AU" dirty="0"/>
                    </a:p>
                  </a:txBody>
                  <a:tcPr/>
                </a:tc>
                <a:tc>
                  <a:txBody>
                    <a:bodyPr/>
                    <a:lstStyle/>
                    <a:p>
                      <a:r>
                        <a:rPr lang="en-US" dirty="0"/>
                        <a:t>S-C-T</a:t>
                      </a:r>
                      <a:endParaRPr lang="en-AU" dirty="0"/>
                    </a:p>
                  </a:txBody>
                  <a:tcPr/>
                </a:tc>
                <a:extLst>
                  <a:ext uri="{0D108BD9-81ED-4DB2-BD59-A6C34878D82A}">
                    <a16:rowId xmlns:a16="http://schemas.microsoft.com/office/drawing/2014/main" val="2319113907"/>
                  </a:ext>
                </a:extLst>
              </a:tr>
              <a:tr h="370840">
                <a:tc>
                  <a:txBody>
                    <a:bodyPr/>
                    <a:lstStyle/>
                    <a:p>
                      <a:r>
                        <a:rPr lang="en-US" dirty="0"/>
                        <a:t>1</a:t>
                      </a:r>
                      <a:endParaRPr lang="en-AU" dirty="0"/>
                    </a:p>
                  </a:txBody>
                  <a:tcPr/>
                </a:tc>
                <a:tc>
                  <a:txBody>
                    <a:bodyPr/>
                    <a:lstStyle/>
                    <a:p>
                      <a:r>
                        <a:rPr lang="en-US" dirty="0"/>
                        <a:t>S-A-B-T</a:t>
                      </a:r>
                      <a:endParaRPr lang="en-AU" dirty="0"/>
                    </a:p>
                  </a:txBody>
                  <a:tcPr/>
                </a:tc>
                <a:extLst>
                  <a:ext uri="{0D108BD9-81ED-4DB2-BD59-A6C34878D82A}">
                    <a16:rowId xmlns:a16="http://schemas.microsoft.com/office/drawing/2014/main" val="1749740463"/>
                  </a:ext>
                </a:extLst>
              </a:tr>
              <a:tr h="370840">
                <a:tc>
                  <a:txBody>
                    <a:bodyPr/>
                    <a:lstStyle/>
                    <a:p>
                      <a:r>
                        <a:rPr lang="en-US" dirty="0"/>
                        <a:t>2</a:t>
                      </a:r>
                      <a:endParaRPr lang="en-AU" dirty="0"/>
                    </a:p>
                  </a:txBody>
                  <a:tcPr/>
                </a:tc>
                <a:tc>
                  <a:txBody>
                    <a:bodyPr/>
                    <a:lstStyle/>
                    <a:p>
                      <a:r>
                        <a:rPr lang="en-US" dirty="0"/>
                        <a:t>S-D-T</a:t>
                      </a:r>
                      <a:endParaRPr lang="en-AU" dirty="0"/>
                    </a:p>
                  </a:txBody>
                  <a:tcPr/>
                </a:tc>
                <a:extLst>
                  <a:ext uri="{0D108BD9-81ED-4DB2-BD59-A6C34878D82A}">
                    <a16:rowId xmlns:a16="http://schemas.microsoft.com/office/drawing/2014/main" val="1477890712"/>
                  </a:ext>
                </a:extLst>
              </a:tr>
              <a:tr h="370840">
                <a:tc>
                  <a:txBody>
                    <a:bodyPr/>
                    <a:lstStyle/>
                    <a:p>
                      <a:r>
                        <a:rPr lang="en-US" dirty="0">
                          <a:solidFill>
                            <a:srgbClr val="FF0000"/>
                          </a:solidFill>
                        </a:rPr>
                        <a:t>5</a:t>
                      </a:r>
                      <a:endParaRPr lang="en-AU" dirty="0">
                        <a:solidFill>
                          <a:srgbClr val="FF0000"/>
                        </a:solidFill>
                      </a:endParaRPr>
                    </a:p>
                  </a:txBody>
                  <a:tcPr/>
                </a:tc>
                <a:tc>
                  <a:txBody>
                    <a:bodyPr/>
                    <a:lstStyle/>
                    <a:p>
                      <a:r>
                        <a:rPr lang="en-US" dirty="0"/>
                        <a:t>Total</a:t>
                      </a:r>
                      <a:endParaRPr lang="en-AU" dirty="0"/>
                    </a:p>
                  </a:txBody>
                  <a:tcPr/>
                </a:tc>
                <a:extLst>
                  <a:ext uri="{0D108BD9-81ED-4DB2-BD59-A6C34878D82A}">
                    <a16:rowId xmlns:a16="http://schemas.microsoft.com/office/drawing/2014/main" val="496175743"/>
                  </a:ext>
                </a:extLst>
              </a:tr>
            </a:tbl>
          </a:graphicData>
        </a:graphic>
      </p:graphicFrame>
      <p:pic>
        <p:nvPicPr>
          <p:cNvPr id="7" name="Picture 6">
            <a:extLst>
              <a:ext uri="{FF2B5EF4-FFF2-40B4-BE49-F238E27FC236}">
                <a16:creationId xmlns:a16="http://schemas.microsoft.com/office/drawing/2014/main" id="{8B270B5A-609E-FFE3-E658-11A05C48836F}"/>
              </a:ext>
            </a:extLst>
          </p:cNvPr>
          <p:cNvPicPr>
            <a:picLocks noChangeAspect="1"/>
          </p:cNvPicPr>
          <p:nvPr/>
        </p:nvPicPr>
        <p:blipFill>
          <a:blip r:embed="rId2"/>
          <a:stretch>
            <a:fillRect/>
          </a:stretch>
        </p:blipFill>
        <p:spPr>
          <a:xfrm>
            <a:off x="3988705" y="1327920"/>
            <a:ext cx="5220429" cy="3077004"/>
          </a:xfrm>
          <a:prstGeom prst="rect">
            <a:avLst/>
          </a:prstGeom>
        </p:spPr>
      </p:pic>
      <p:grpSp>
        <p:nvGrpSpPr>
          <p:cNvPr id="9" name="Group 8">
            <a:extLst>
              <a:ext uri="{FF2B5EF4-FFF2-40B4-BE49-F238E27FC236}">
                <a16:creationId xmlns:a16="http://schemas.microsoft.com/office/drawing/2014/main" id="{6618CED1-DC60-C6A4-C1F2-39C1C66B2865}"/>
              </a:ext>
            </a:extLst>
          </p:cNvPr>
          <p:cNvGrpSpPr/>
          <p:nvPr/>
        </p:nvGrpSpPr>
        <p:grpSpPr>
          <a:xfrm rot="12180223">
            <a:off x="7793929" y="1396068"/>
            <a:ext cx="936000" cy="2999520"/>
            <a:chOff x="4582817" y="1327920"/>
            <a:chExt cx="587880" cy="2999520"/>
          </a:xfrm>
        </p:grpSpPr>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5147C19D-6BEE-A120-941A-C1DF2249ED63}"/>
                    </a:ext>
                  </a:extLst>
                </p14:cNvPr>
                <p14:cNvContentPartPr/>
                <p14:nvPr/>
              </p14:nvContentPartPr>
              <p14:xfrm>
                <a:off x="4582817" y="1327920"/>
                <a:ext cx="288720" cy="429480"/>
              </p14:xfrm>
            </p:contentPart>
          </mc:Choice>
          <mc:Fallback xmlns="">
            <p:pic>
              <p:nvPicPr>
                <p:cNvPr id="3" name="Ink 2">
                  <a:extLst>
                    <a:ext uri="{FF2B5EF4-FFF2-40B4-BE49-F238E27FC236}">
                      <a16:creationId xmlns:a16="http://schemas.microsoft.com/office/drawing/2014/main" id="{5147C19D-6BEE-A120-941A-C1DF2249ED63}"/>
                    </a:ext>
                  </a:extLst>
                </p:cNvPr>
                <p:cNvPicPr/>
                <p:nvPr/>
              </p:nvPicPr>
              <p:blipFill>
                <a:blip r:embed="rId4"/>
                <a:stretch>
                  <a:fillRect/>
                </a:stretch>
              </p:blipFill>
              <p:spPr>
                <a:xfrm>
                  <a:off x="4576697" y="1321800"/>
                  <a:ext cx="300960" cy="4417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66553ACC-0C2C-CEDC-6081-5DA1F6BB1ADF}"/>
                    </a:ext>
                  </a:extLst>
                </p14:cNvPr>
                <p14:cNvContentPartPr/>
                <p14:nvPr/>
              </p14:nvContentPartPr>
              <p14:xfrm>
                <a:off x="5007617" y="1905000"/>
                <a:ext cx="139320" cy="543960"/>
              </p14:xfrm>
            </p:contentPart>
          </mc:Choice>
          <mc:Fallback xmlns="">
            <p:pic>
              <p:nvPicPr>
                <p:cNvPr id="4" name="Ink 3">
                  <a:extLst>
                    <a:ext uri="{FF2B5EF4-FFF2-40B4-BE49-F238E27FC236}">
                      <a16:creationId xmlns:a16="http://schemas.microsoft.com/office/drawing/2014/main" id="{66553ACC-0C2C-CEDC-6081-5DA1F6BB1ADF}"/>
                    </a:ext>
                  </a:extLst>
                </p:cNvPr>
                <p:cNvPicPr/>
                <p:nvPr/>
              </p:nvPicPr>
              <p:blipFill>
                <a:blip r:embed="rId6"/>
                <a:stretch>
                  <a:fillRect/>
                </a:stretch>
              </p:blipFill>
              <p:spPr>
                <a:xfrm>
                  <a:off x="5001497" y="1898880"/>
                  <a:ext cx="151560" cy="5562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0612E947-8BC8-E6EB-8D0A-2CD24AD84F23}"/>
                    </a:ext>
                  </a:extLst>
                </p14:cNvPr>
                <p14:cNvContentPartPr/>
                <p14:nvPr/>
              </p14:nvContentPartPr>
              <p14:xfrm>
                <a:off x="5155217" y="2666400"/>
                <a:ext cx="4680" cy="550080"/>
              </p14:xfrm>
            </p:contentPart>
          </mc:Choice>
          <mc:Fallback xmlns="">
            <p:pic>
              <p:nvPicPr>
                <p:cNvPr id="6" name="Ink 5">
                  <a:extLst>
                    <a:ext uri="{FF2B5EF4-FFF2-40B4-BE49-F238E27FC236}">
                      <a16:creationId xmlns:a16="http://schemas.microsoft.com/office/drawing/2014/main" id="{0612E947-8BC8-E6EB-8D0A-2CD24AD84F23}"/>
                    </a:ext>
                  </a:extLst>
                </p:cNvPr>
                <p:cNvPicPr/>
                <p:nvPr/>
              </p:nvPicPr>
              <p:blipFill>
                <a:blip r:embed="rId8"/>
                <a:stretch>
                  <a:fillRect/>
                </a:stretch>
              </p:blipFill>
              <p:spPr>
                <a:xfrm>
                  <a:off x="5149097" y="2660280"/>
                  <a:ext cx="16920" cy="5623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k 7">
                  <a:extLst>
                    <a:ext uri="{FF2B5EF4-FFF2-40B4-BE49-F238E27FC236}">
                      <a16:creationId xmlns:a16="http://schemas.microsoft.com/office/drawing/2014/main" id="{ACDA96DA-62AF-A6C0-C803-066C7E19A4CA}"/>
                    </a:ext>
                  </a:extLst>
                </p14:cNvPr>
                <p14:cNvContentPartPr/>
                <p14:nvPr/>
              </p14:nvContentPartPr>
              <p14:xfrm>
                <a:off x="4792337" y="3494040"/>
                <a:ext cx="378360" cy="833400"/>
              </p14:xfrm>
            </p:contentPart>
          </mc:Choice>
          <mc:Fallback xmlns="">
            <p:pic>
              <p:nvPicPr>
                <p:cNvPr id="8" name="Ink 7">
                  <a:extLst>
                    <a:ext uri="{FF2B5EF4-FFF2-40B4-BE49-F238E27FC236}">
                      <a16:creationId xmlns:a16="http://schemas.microsoft.com/office/drawing/2014/main" id="{ACDA96DA-62AF-A6C0-C803-066C7E19A4CA}"/>
                    </a:ext>
                  </a:extLst>
                </p:cNvPr>
                <p:cNvPicPr/>
                <p:nvPr/>
              </p:nvPicPr>
              <p:blipFill>
                <a:blip r:embed="rId10"/>
                <a:stretch>
                  <a:fillRect/>
                </a:stretch>
              </p:blipFill>
              <p:spPr>
                <a:xfrm>
                  <a:off x="4786217" y="3487920"/>
                  <a:ext cx="390600" cy="845640"/>
                </a:xfrm>
                <a:prstGeom prst="rect">
                  <a:avLst/>
                </a:prstGeom>
              </p:spPr>
            </p:pic>
          </mc:Fallback>
        </mc:AlternateContent>
      </p:grpSp>
      <p:sp>
        <p:nvSpPr>
          <p:cNvPr id="10" name="TextBox 9">
            <a:extLst>
              <a:ext uri="{FF2B5EF4-FFF2-40B4-BE49-F238E27FC236}">
                <a16:creationId xmlns:a16="http://schemas.microsoft.com/office/drawing/2014/main" id="{A69B61D7-28DA-AB40-BBAC-DDE13CA92477}"/>
              </a:ext>
            </a:extLst>
          </p:cNvPr>
          <p:cNvSpPr txBox="1"/>
          <p:nvPr/>
        </p:nvSpPr>
        <p:spPr>
          <a:xfrm>
            <a:off x="2333842" y="1188283"/>
            <a:ext cx="3075523" cy="369332"/>
          </a:xfrm>
          <a:prstGeom prst="rect">
            <a:avLst/>
          </a:prstGeom>
          <a:noFill/>
        </p:spPr>
        <p:txBody>
          <a:bodyPr wrap="square" rtlCol="0">
            <a:spAutoFit/>
          </a:bodyPr>
          <a:lstStyle/>
          <a:p>
            <a:r>
              <a:rPr lang="en-AU" dirty="0"/>
              <a:t>Cut capacity= 3+2+3=8</a:t>
            </a:r>
          </a:p>
        </p:txBody>
      </p:sp>
      <p:grpSp>
        <p:nvGrpSpPr>
          <p:cNvPr id="11" name="Group 10">
            <a:extLst>
              <a:ext uri="{FF2B5EF4-FFF2-40B4-BE49-F238E27FC236}">
                <a16:creationId xmlns:a16="http://schemas.microsoft.com/office/drawing/2014/main" id="{9B0650CD-C6A7-A76F-2749-4110D2B99B62}"/>
              </a:ext>
            </a:extLst>
          </p:cNvPr>
          <p:cNvGrpSpPr/>
          <p:nvPr/>
        </p:nvGrpSpPr>
        <p:grpSpPr>
          <a:xfrm rot="21397903">
            <a:off x="4787586" y="1576564"/>
            <a:ext cx="936000" cy="2999520"/>
            <a:chOff x="4582817" y="1327920"/>
            <a:chExt cx="587880" cy="2999520"/>
          </a:xfrm>
        </p:grpSpPr>
        <mc:AlternateContent xmlns:mc="http://schemas.openxmlformats.org/markup-compatibility/2006" xmlns:p14="http://schemas.microsoft.com/office/powerpoint/2010/main">
          <mc:Choice Requires="p14">
            <p:contentPart p14:bwMode="auto" r:id="rId11">
              <p14:nvContentPartPr>
                <p14:cNvPr id="12" name="Ink 11">
                  <a:extLst>
                    <a:ext uri="{FF2B5EF4-FFF2-40B4-BE49-F238E27FC236}">
                      <a16:creationId xmlns:a16="http://schemas.microsoft.com/office/drawing/2014/main" id="{51383E62-4365-2FA5-814B-BE9CED093E65}"/>
                    </a:ext>
                  </a:extLst>
                </p14:cNvPr>
                <p14:cNvContentPartPr/>
                <p14:nvPr/>
              </p14:nvContentPartPr>
              <p14:xfrm>
                <a:off x="4582817" y="1327920"/>
                <a:ext cx="288720" cy="429480"/>
              </p14:xfrm>
            </p:contentPart>
          </mc:Choice>
          <mc:Fallback xmlns="">
            <p:pic>
              <p:nvPicPr>
                <p:cNvPr id="3" name="Ink 2">
                  <a:extLst>
                    <a:ext uri="{FF2B5EF4-FFF2-40B4-BE49-F238E27FC236}">
                      <a16:creationId xmlns:a16="http://schemas.microsoft.com/office/drawing/2014/main" id="{5147C19D-6BEE-A120-941A-C1DF2249ED63}"/>
                    </a:ext>
                  </a:extLst>
                </p:cNvPr>
                <p:cNvPicPr/>
                <p:nvPr/>
              </p:nvPicPr>
              <p:blipFill>
                <a:blip r:embed="rId4"/>
                <a:stretch>
                  <a:fillRect/>
                </a:stretch>
              </p:blipFill>
              <p:spPr>
                <a:xfrm>
                  <a:off x="4576697" y="1321800"/>
                  <a:ext cx="300960" cy="441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Ink 12">
                  <a:extLst>
                    <a:ext uri="{FF2B5EF4-FFF2-40B4-BE49-F238E27FC236}">
                      <a16:creationId xmlns:a16="http://schemas.microsoft.com/office/drawing/2014/main" id="{BA75A020-21E7-57FD-3BD9-8D649D19349E}"/>
                    </a:ext>
                  </a:extLst>
                </p14:cNvPr>
                <p14:cNvContentPartPr/>
                <p14:nvPr/>
              </p14:nvContentPartPr>
              <p14:xfrm>
                <a:off x="5007617" y="1905000"/>
                <a:ext cx="139320" cy="543960"/>
              </p14:xfrm>
            </p:contentPart>
          </mc:Choice>
          <mc:Fallback xmlns="">
            <p:pic>
              <p:nvPicPr>
                <p:cNvPr id="4" name="Ink 3">
                  <a:extLst>
                    <a:ext uri="{FF2B5EF4-FFF2-40B4-BE49-F238E27FC236}">
                      <a16:creationId xmlns:a16="http://schemas.microsoft.com/office/drawing/2014/main" id="{66553ACC-0C2C-CEDC-6081-5DA1F6BB1ADF}"/>
                    </a:ext>
                  </a:extLst>
                </p:cNvPr>
                <p:cNvPicPr/>
                <p:nvPr/>
              </p:nvPicPr>
              <p:blipFill>
                <a:blip r:embed="rId6"/>
                <a:stretch>
                  <a:fillRect/>
                </a:stretch>
              </p:blipFill>
              <p:spPr>
                <a:xfrm>
                  <a:off x="5001497" y="1898880"/>
                  <a:ext cx="151560" cy="5562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 name="Ink 13">
                  <a:extLst>
                    <a:ext uri="{FF2B5EF4-FFF2-40B4-BE49-F238E27FC236}">
                      <a16:creationId xmlns:a16="http://schemas.microsoft.com/office/drawing/2014/main" id="{72766DA1-E5E5-FCD0-3F89-8EC48F4779A4}"/>
                    </a:ext>
                  </a:extLst>
                </p14:cNvPr>
                <p14:cNvContentPartPr/>
                <p14:nvPr/>
              </p14:nvContentPartPr>
              <p14:xfrm>
                <a:off x="5155217" y="2666400"/>
                <a:ext cx="4680" cy="550080"/>
              </p14:xfrm>
            </p:contentPart>
          </mc:Choice>
          <mc:Fallback xmlns="">
            <p:pic>
              <p:nvPicPr>
                <p:cNvPr id="6" name="Ink 5">
                  <a:extLst>
                    <a:ext uri="{FF2B5EF4-FFF2-40B4-BE49-F238E27FC236}">
                      <a16:creationId xmlns:a16="http://schemas.microsoft.com/office/drawing/2014/main" id="{0612E947-8BC8-E6EB-8D0A-2CD24AD84F23}"/>
                    </a:ext>
                  </a:extLst>
                </p:cNvPr>
                <p:cNvPicPr/>
                <p:nvPr/>
              </p:nvPicPr>
              <p:blipFill>
                <a:blip r:embed="rId8"/>
                <a:stretch>
                  <a:fillRect/>
                </a:stretch>
              </p:blipFill>
              <p:spPr>
                <a:xfrm>
                  <a:off x="5149097" y="2660280"/>
                  <a:ext cx="16920" cy="5623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5" name="Ink 14">
                  <a:extLst>
                    <a:ext uri="{FF2B5EF4-FFF2-40B4-BE49-F238E27FC236}">
                      <a16:creationId xmlns:a16="http://schemas.microsoft.com/office/drawing/2014/main" id="{84639981-551B-37B3-6655-6825606B7992}"/>
                    </a:ext>
                  </a:extLst>
                </p14:cNvPr>
                <p14:cNvContentPartPr/>
                <p14:nvPr/>
              </p14:nvContentPartPr>
              <p14:xfrm>
                <a:off x="4792337" y="3494040"/>
                <a:ext cx="378360" cy="833400"/>
              </p14:xfrm>
            </p:contentPart>
          </mc:Choice>
          <mc:Fallback xmlns="">
            <p:pic>
              <p:nvPicPr>
                <p:cNvPr id="8" name="Ink 7">
                  <a:extLst>
                    <a:ext uri="{FF2B5EF4-FFF2-40B4-BE49-F238E27FC236}">
                      <a16:creationId xmlns:a16="http://schemas.microsoft.com/office/drawing/2014/main" id="{ACDA96DA-62AF-A6C0-C803-066C7E19A4CA}"/>
                    </a:ext>
                  </a:extLst>
                </p:cNvPr>
                <p:cNvPicPr/>
                <p:nvPr/>
              </p:nvPicPr>
              <p:blipFill>
                <a:blip r:embed="rId10"/>
                <a:stretch>
                  <a:fillRect/>
                </a:stretch>
              </p:blipFill>
              <p:spPr>
                <a:xfrm>
                  <a:off x="4786217" y="3487920"/>
                  <a:ext cx="390600" cy="845640"/>
                </a:xfrm>
                <a:prstGeom prst="rect">
                  <a:avLst/>
                </a:prstGeom>
              </p:spPr>
            </p:pic>
          </mc:Fallback>
        </mc:AlternateContent>
      </p:grpSp>
      <p:sp>
        <p:nvSpPr>
          <p:cNvPr id="16" name="TextBox 15">
            <a:extLst>
              <a:ext uri="{FF2B5EF4-FFF2-40B4-BE49-F238E27FC236}">
                <a16:creationId xmlns:a16="http://schemas.microsoft.com/office/drawing/2014/main" id="{B0E3D24B-7A7D-E73F-BDC0-7C279C30473E}"/>
              </a:ext>
            </a:extLst>
          </p:cNvPr>
          <p:cNvSpPr txBox="1"/>
          <p:nvPr/>
        </p:nvSpPr>
        <p:spPr>
          <a:xfrm>
            <a:off x="7657791" y="4611617"/>
            <a:ext cx="3075523" cy="369332"/>
          </a:xfrm>
          <a:prstGeom prst="rect">
            <a:avLst/>
          </a:prstGeom>
          <a:noFill/>
        </p:spPr>
        <p:txBody>
          <a:bodyPr wrap="square" rtlCol="0">
            <a:spAutoFit/>
          </a:bodyPr>
          <a:lstStyle/>
          <a:p>
            <a:r>
              <a:rPr lang="en-AU" dirty="0"/>
              <a:t>Cut capacity= 1+2+2=5</a:t>
            </a:r>
          </a:p>
        </p:txBody>
      </p:sp>
      <p:grpSp>
        <p:nvGrpSpPr>
          <p:cNvPr id="17" name="Group 16">
            <a:extLst>
              <a:ext uri="{FF2B5EF4-FFF2-40B4-BE49-F238E27FC236}">
                <a16:creationId xmlns:a16="http://schemas.microsoft.com/office/drawing/2014/main" id="{BBCBBCB5-2B4F-C74C-5110-EBCE1CBED766}"/>
              </a:ext>
            </a:extLst>
          </p:cNvPr>
          <p:cNvGrpSpPr/>
          <p:nvPr/>
        </p:nvGrpSpPr>
        <p:grpSpPr>
          <a:xfrm rot="21397903">
            <a:off x="6389337" y="1417287"/>
            <a:ext cx="936000" cy="2999520"/>
            <a:chOff x="4582817" y="1327920"/>
            <a:chExt cx="587880" cy="2999520"/>
          </a:xfrm>
        </p:grpSpPr>
        <mc:AlternateContent xmlns:mc="http://schemas.openxmlformats.org/markup-compatibility/2006" xmlns:p14="http://schemas.microsoft.com/office/powerpoint/2010/main">
          <mc:Choice Requires="p14">
            <p:contentPart p14:bwMode="auto" r:id="rId15">
              <p14:nvContentPartPr>
                <p14:cNvPr id="18" name="Ink 17">
                  <a:extLst>
                    <a:ext uri="{FF2B5EF4-FFF2-40B4-BE49-F238E27FC236}">
                      <a16:creationId xmlns:a16="http://schemas.microsoft.com/office/drawing/2014/main" id="{E61C7E66-BB19-1221-5CCC-0DE3B7B5D1E9}"/>
                    </a:ext>
                  </a:extLst>
                </p14:cNvPr>
                <p14:cNvContentPartPr/>
                <p14:nvPr/>
              </p14:nvContentPartPr>
              <p14:xfrm>
                <a:off x="4582817" y="1327920"/>
                <a:ext cx="288720" cy="429480"/>
              </p14:xfrm>
            </p:contentPart>
          </mc:Choice>
          <mc:Fallback xmlns="">
            <p:pic>
              <p:nvPicPr>
                <p:cNvPr id="3" name="Ink 2">
                  <a:extLst>
                    <a:ext uri="{FF2B5EF4-FFF2-40B4-BE49-F238E27FC236}">
                      <a16:creationId xmlns:a16="http://schemas.microsoft.com/office/drawing/2014/main" id="{5147C19D-6BEE-A120-941A-C1DF2249ED63}"/>
                    </a:ext>
                  </a:extLst>
                </p:cNvPr>
                <p:cNvPicPr/>
                <p:nvPr/>
              </p:nvPicPr>
              <p:blipFill>
                <a:blip r:embed="rId4"/>
                <a:stretch>
                  <a:fillRect/>
                </a:stretch>
              </p:blipFill>
              <p:spPr>
                <a:xfrm>
                  <a:off x="4576697" y="1321800"/>
                  <a:ext cx="300960" cy="4417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9" name="Ink 18">
                  <a:extLst>
                    <a:ext uri="{FF2B5EF4-FFF2-40B4-BE49-F238E27FC236}">
                      <a16:creationId xmlns:a16="http://schemas.microsoft.com/office/drawing/2014/main" id="{26E279F7-CEED-4E24-5E83-447E53CB09FE}"/>
                    </a:ext>
                  </a:extLst>
                </p14:cNvPr>
                <p14:cNvContentPartPr/>
                <p14:nvPr/>
              </p14:nvContentPartPr>
              <p14:xfrm>
                <a:off x="5007617" y="1905000"/>
                <a:ext cx="139320" cy="543960"/>
              </p14:xfrm>
            </p:contentPart>
          </mc:Choice>
          <mc:Fallback xmlns="">
            <p:pic>
              <p:nvPicPr>
                <p:cNvPr id="4" name="Ink 3">
                  <a:extLst>
                    <a:ext uri="{FF2B5EF4-FFF2-40B4-BE49-F238E27FC236}">
                      <a16:creationId xmlns:a16="http://schemas.microsoft.com/office/drawing/2014/main" id="{66553ACC-0C2C-CEDC-6081-5DA1F6BB1ADF}"/>
                    </a:ext>
                  </a:extLst>
                </p:cNvPr>
                <p:cNvPicPr/>
                <p:nvPr/>
              </p:nvPicPr>
              <p:blipFill>
                <a:blip r:embed="rId6"/>
                <a:stretch>
                  <a:fillRect/>
                </a:stretch>
              </p:blipFill>
              <p:spPr>
                <a:xfrm>
                  <a:off x="5001497" y="1898880"/>
                  <a:ext cx="151560" cy="5562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0" name="Ink 19">
                  <a:extLst>
                    <a:ext uri="{FF2B5EF4-FFF2-40B4-BE49-F238E27FC236}">
                      <a16:creationId xmlns:a16="http://schemas.microsoft.com/office/drawing/2014/main" id="{479A92DE-D1B6-2F57-E98E-D8C8E959C99D}"/>
                    </a:ext>
                  </a:extLst>
                </p14:cNvPr>
                <p14:cNvContentPartPr/>
                <p14:nvPr/>
              </p14:nvContentPartPr>
              <p14:xfrm>
                <a:off x="5155217" y="2666400"/>
                <a:ext cx="4680" cy="550080"/>
              </p14:xfrm>
            </p:contentPart>
          </mc:Choice>
          <mc:Fallback xmlns="">
            <p:pic>
              <p:nvPicPr>
                <p:cNvPr id="6" name="Ink 5">
                  <a:extLst>
                    <a:ext uri="{FF2B5EF4-FFF2-40B4-BE49-F238E27FC236}">
                      <a16:creationId xmlns:a16="http://schemas.microsoft.com/office/drawing/2014/main" id="{0612E947-8BC8-E6EB-8D0A-2CD24AD84F23}"/>
                    </a:ext>
                  </a:extLst>
                </p:cNvPr>
                <p:cNvPicPr/>
                <p:nvPr/>
              </p:nvPicPr>
              <p:blipFill>
                <a:blip r:embed="rId8"/>
                <a:stretch>
                  <a:fillRect/>
                </a:stretch>
              </p:blipFill>
              <p:spPr>
                <a:xfrm>
                  <a:off x="5149097" y="2660280"/>
                  <a:ext cx="16920" cy="5623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1" name="Ink 20">
                  <a:extLst>
                    <a:ext uri="{FF2B5EF4-FFF2-40B4-BE49-F238E27FC236}">
                      <a16:creationId xmlns:a16="http://schemas.microsoft.com/office/drawing/2014/main" id="{9E4895E9-5640-1C40-BF4E-5D3D6898989C}"/>
                    </a:ext>
                  </a:extLst>
                </p14:cNvPr>
                <p14:cNvContentPartPr/>
                <p14:nvPr/>
              </p14:nvContentPartPr>
              <p14:xfrm>
                <a:off x="4792337" y="3494040"/>
                <a:ext cx="378360" cy="833400"/>
              </p14:xfrm>
            </p:contentPart>
          </mc:Choice>
          <mc:Fallback xmlns="">
            <p:pic>
              <p:nvPicPr>
                <p:cNvPr id="8" name="Ink 7">
                  <a:extLst>
                    <a:ext uri="{FF2B5EF4-FFF2-40B4-BE49-F238E27FC236}">
                      <a16:creationId xmlns:a16="http://schemas.microsoft.com/office/drawing/2014/main" id="{ACDA96DA-62AF-A6C0-C803-066C7E19A4CA}"/>
                    </a:ext>
                  </a:extLst>
                </p:cNvPr>
                <p:cNvPicPr/>
                <p:nvPr/>
              </p:nvPicPr>
              <p:blipFill>
                <a:blip r:embed="rId10"/>
                <a:stretch>
                  <a:fillRect/>
                </a:stretch>
              </p:blipFill>
              <p:spPr>
                <a:xfrm>
                  <a:off x="4786217" y="3487920"/>
                  <a:ext cx="390600" cy="845640"/>
                </a:xfrm>
                <a:prstGeom prst="rect">
                  <a:avLst/>
                </a:prstGeom>
              </p:spPr>
            </p:pic>
          </mc:Fallback>
        </mc:AlternateContent>
      </p:grpSp>
      <p:sp>
        <p:nvSpPr>
          <p:cNvPr id="22" name="TextBox 21">
            <a:extLst>
              <a:ext uri="{FF2B5EF4-FFF2-40B4-BE49-F238E27FC236}">
                <a16:creationId xmlns:a16="http://schemas.microsoft.com/office/drawing/2014/main" id="{B167DCC4-9086-CCF2-994E-897051E0150E}"/>
              </a:ext>
            </a:extLst>
          </p:cNvPr>
          <p:cNvSpPr txBox="1"/>
          <p:nvPr/>
        </p:nvSpPr>
        <p:spPr>
          <a:xfrm>
            <a:off x="5006331" y="4717742"/>
            <a:ext cx="3075523" cy="369332"/>
          </a:xfrm>
          <a:prstGeom prst="rect">
            <a:avLst/>
          </a:prstGeom>
          <a:noFill/>
        </p:spPr>
        <p:txBody>
          <a:bodyPr wrap="square" rtlCol="0">
            <a:spAutoFit/>
          </a:bodyPr>
          <a:lstStyle/>
          <a:p>
            <a:r>
              <a:rPr lang="en-AU" dirty="0"/>
              <a:t>Cut capacity= 4+0+2+2=8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80921"/>
                                        </p:tgtEl>
                                        <p:attrNameLst>
                                          <p:attrName>style.visibility</p:attrName>
                                        </p:attrNameLst>
                                      </p:cBhvr>
                                      <p:to>
                                        <p:strVal val="visible"/>
                                      </p:to>
                                    </p:set>
                                    <p:animEffect transition="in" filter="wipe(left)">
                                      <p:cBhvr>
                                        <p:cTn id="7" dur="500"/>
                                        <p:tgtEl>
                                          <p:spTgt spid="8092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fill="hold"/>
                                        <p:tgtEl>
                                          <p:spTgt spid="16"/>
                                        </p:tgtEl>
                                        <p:attrNameLst>
                                          <p:attrName>ppt_x</p:attrName>
                                        </p:attrNameLst>
                                      </p:cBhvr>
                                      <p:tavLst>
                                        <p:tav tm="0">
                                          <p:val>
                                            <p:strVal val="#ppt_x"/>
                                          </p:val>
                                        </p:tav>
                                        <p:tav tm="100000">
                                          <p:val>
                                            <p:strVal val="#ppt_x"/>
                                          </p:val>
                                        </p:tav>
                                      </p:tavLst>
                                    </p:anim>
                                    <p:anim calcmode="lin" valueType="num">
                                      <p:cBhvr additive="base">
                                        <p:cTn id="2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fill="hold"/>
                                        <p:tgtEl>
                                          <p:spTgt spid="10"/>
                                        </p:tgtEl>
                                        <p:attrNameLst>
                                          <p:attrName>ppt_x</p:attrName>
                                        </p:attrNameLst>
                                      </p:cBhvr>
                                      <p:tavLst>
                                        <p:tav tm="0">
                                          <p:val>
                                            <p:strVal val="#ppt_x"/>
                                          </p:val>
                                        </p:tav>
                                        <p:tav tm="100000">
                                          <p:val>
                                            <p:strVal val="#ppt_x"/>
                                          </p:val>
                                        </p:tav>
                                      </p:tavLst>
                                    </p:anim>
                                    <p:anim calcmode="lin" valueType="num">
                                      <p:cBhvr additive="base">
                                        <p:cTn id="3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500" fill="hold"/>
                                        <p:tgtEl>
                                          <p:spTgt spid="22"/>
                                        </p:tgtEl>
                                        <p:attrNameLst>
                                          <p:attrName>ppt_x</p:attrName>
                                        </p:attrNameLst>
                                      </p:cBhvr>
                                      <p:tavLst>
                                        <p:tav tm="0">
                                          <p:val>
                                            <p:strVal val="#ppt_x"/>
                                          </p:val>
                                        </p:tav>
                                        <p:tav tm="100000">
                                          <p:val>
                                            <p:strVal val="#ppt_x"/>
                                          </p:val>
                                        </p:tav>
                                      </p:tavLst>
                                    </p:anim>
                                    <p:anim calcmode="lin" valueType="num">
                                      <p:cBhvr additive="base">
                                        <p:cTn id="49"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21" grpId="0" animBg="1" autoUpdateAnimBg="0"/>
      <p:bldP spid="10" grpId="0"/>
      <p:bldP spid="16" grpId="0"/>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C0D3C8-C66F-1488-08FF-E83DDEE614D3}"/>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75E22438-28EC-7B0E-8819-380B905B8C87}"/>
              </a:ext>
            </a:extLst>
          </p:cNvPr>
          <p:cNvPicPr>
            <a:picLocks noChangeAspect="1"/>
          </p:cNvPicPr>
          <p:nvPr/>
        </p:nvPicPr>
        <p:blipFill>
          <a:blip r:embed="rId3"/>
          <a:stretch>
            <a:fillRect/>
          </a:stretch>
        </p:blipFill>
        <p:spPr>
          <a:xfrm>
            <a:off x="-27597" y="-10886"/>
            <a:ext cx="12192000" cy="6858000"/>
          </a:xfrm>
          <a:prstGeom prst="rect">
            <a:avLst/>
          </a:prstGeom>
        </p:spPr>
      </p:pic>
      <p:sp>
        <p:nvSpPr>
          <p:cNvPr id="3" name="Content Placeholder 2">
            <a:extLst>
              <a:ext uri="{FF2B5EF4-FFF2-40B4-BE49-F238E27FC236}">
                <a16:creationId xmlns:a16="http://schemas.microsoft.com/office/drawing/2014/main" id="{34D4CD20-3D82-F654-CEEF-2392262F206B}"/>
              </a:ext>
            </a:extLst>
          </p:cNvPr>
          <p:cNvSpPr>
            <a:spLocks noGrp="1"/>
          </p:cNvSpPr>
          <p:nvPr>
            <p:ph idx="1"/>
          </p:nvPr>
        </p:nvSpPr>
        <p:spPr>
          <a:xfrm>
            <a:off x="0" y="0"/>
            <a:ext cx="4114800" cy="6857999"/>
          </a:xfrm>
          <a:ln w="12700">
            <a:solidFill>
              <a:schemeClr val="tx1"/>
            </a:solidFill>
          </a:ln>
        </p:spPr>
        <p:txBody>
          <a:bodyPr anchor="t">
            <a:noAutofit/>
          </a:bodyPr>
          <a:lstStyle/>
          <a:p>
            <a:pPr marL="0" indent="0">
              <a:lnSpc>
                <a:spcPct val="100000"/>
              </a:lnSpc>
              <a:spcBef>
                <a:spcPts val="0"/>
              </a:spcBef>
              <a:buNone/>
            </a:pPr>
            <a:r>
              <a:rPr lang="en-AU" sz="1400" b="1" cap="none" dirty="0">
                <a:solidFill>
                  <a:srgbClr val="C00000"/>
                </a:solidFill>
              </a:rPr>
              <a:t>8E: Using networks to model flow</a:t>
            </a:r>
            <a:endParaRPr lang="en-AU" sz="1400" cap="none" dirty="0">
              <a:solidFill>
                <a:srgbClr val="C00000"/>
              </a:solidFill>
            </a:endParaRPr>
          </a:p>
          <a:p>
            <a:pPr marL="0" indent="0">
              <a:lnSpc>
                <a:spcPct val="100000"/>
              </a:lnSpc>
              <a:spcBef>
                <a:spcPts val="0"/>
              </a:spcBef>
              <a:buNone/>
            </a:pPr>
            <a:r>
              <a:rPr lang="en-AU" sz="1400" b="1" u="sng" cap="none" dirty="0"/>
              <a:t>directed graph:</a:t>
            </a:r>
            <a:endParaRPr lang="en-AU" sz="1400" u="sng" cap="none" dirty="0"/>
          </a:p>
          <a:p>
            <a:pPr lvl="0">
              <a:lnSpc>
                <a:spcPct val="100000"/>
              </a:lnSpc>
              <a:spcBef>
                <a:spcPts val="0"/>
              </a:spcBef>
            </a:pPr>
            <a:r>
              <a:rPr lang="en-AU" sz="1400" cap="none" dirty="0"/>
              <a:t>network containing arrows on each edge </a:t>
            </a:r>
          </a:p>
          <a:p>
            <a:pPr lvl="0">
              <a:lnSpc>
                <a:spcPct val="100000"/>
              </a:lnSpc>
              <a:spcBef>
                <a:spcPts val="0"/>
              </a:spcBef>
            </a:pPr>
            <a:r>
              <a:rPr lang="en-AU" sz="1400" cap="none" dirty="0"/>
              <a:t>networks show directional information between vertices </a:t>
            </a:r>
          </a:p>
          <a:p>
            <a:pPr lvl="0">
              <a:lnSpc>
                <a:spcPct val="100000"/>
              </a:lnSpc>
              <a:spcBef>
                <a:spcPts val="0"/>
              </a:spcBef>
            </a:pPr>
            <a:r>
              <a:rPr lang="en-AU" sz="1400" cap="none" dirty="0"/>
              <a:t>weights can represent distance, time or cost </a:t>
            </a:r>
          </a:p>
          <a:p>
            <a:pPr marL="0" indent="0">
              <a:lnSpc>
                <a:spcPct val="100000"/>
              </a:lnSpc>
              <a:spcBef>
                <a:spcPts val="0"/>
              </a:spcBef>
              <a:buNone/>
            </a:pPr>
            <a:r>
              <a:rPr lang="en-AU" sz="1400" b="1" u="sng" cap="none" dirty="0"/>
              <a:t>flow:</a:t>
            </a:r>
          </a:p>
          <a:p>
            <a:pPr>
              <a:lnSpc>
                <a:spcPct val="100000"/>
              </a:lnSpc>
              <a:spcBef>
                <a:spcPts val="0"/>
              </a:spcBef>
            </a:pPr>
            <a:r>
              <a:rPr lang="en-AU" sz="1400" cap="none" dirty="0"/>
              <a:t>flow problems involve the transfer or flow of material from one point (</a:t>
            </a:r>
            <a:r>
              <a:rPr lang="en-AU" sz="1400" b="1" cap="none" dirty="0"/>
              <a:t>source</a:t>
            </a:r>
            <a:r>
              <a:rPr lang="en-AU" sz="1400" cap="none" dirty="0"/>
              <a:t>) to another point (</a:t>
            </a:r>
            <a:r>
              <a:rPr lang="en-AU" sz="1400" b="1" cap="none" dirty="0"/>
              <a:t>sink</a:t>
            </a:r>
            <a:r>
              <a:rPr lang="en-AU" sz="1400" cap="none" dirty="0"/>
              <a:t>) </a:t>
            </a:r>
          </a:p>
          <a:p>
            <a:pPr>
              <a:lnSpc>
                <a:spcPct val="100000"/>
              </a:lnSpc>
              <a:spcBef>
                <a:spcPts val="0"/>
              </a:spcBef>
            </a:pPr>
            <a:r>
              <a:rPr lang="en-AU" sz="1400" cap="none" dirty="0" err="1"/>
              <a:t>eg</a:t>
            </a:r>
            <a:r>
              <a:rPr lang="en-AU" sz="1400" cap="none" dirty="0"/>
              <a:t>: water flowing through pipes </a:t>
            </a:r>
            <a:r>
              <a:rPr lang="en-AU" sz="1400" u="sng" cap="none" dirty="0"/>
              <a:t>or</a:t>
            </a:r>
            <a:r>
              <a:rPr lang="en-AU" sz="1400" cap="none" dirty="0"/>
              <a:t> traffic flow on roads </a:t>
            </a:r>
          </a:p>
          <a:p>
            <a:pPr marL="0" indent="0">
              <a:lnSpc>
                <a:spcPct val="100000"/>
              </a:lnSpc>
              <a:spcBef>
                <a:spcPts val="0"/>
              </a:spcBef>
              <a:buNone/>
            </a:pPr>
            <a:endParaRPr lang="en-AU" sz="1400" u="sng" cap="none" dirty="0"/>
          </a:p>
          <a:p>
            <a:pPr marL="0" indent="0">
              <a:lnSpc>
                <a:spcPct val="100000"/>
              </a:lnSpc>
              <a:spcBef>
                <a:spcPts val="0"/>
              </a:spcBef>
              <a:buNone/>
            </a:pPr>
            <a:br>
              <a:rPr lang="en-AU" sz="1400" cap="none" dirty="0"/>
            </a:br>
            <a:endParaRPr lang="en-AU" sz="1400" cap="none" dirty="0"/>
          </a:p>
          <a:p>
            <a:pPr marL="0" indent="0">
              <a:lnSpc>
                <a:spcPct val="100000"/>
              </a:lnSpc>
              <a:spcBef>
                <a:spcPts val="0"/>
              </a:spcBef>
              <a:buNone/>
            </a:pPr>
            <a:endParaRPr lang="en-AU" sz="1400" b="1" u="sng" cap="none" dirty="0"/>
          </a:p>
          <a:p>
            <a:pPr marL="0" indent="0">
              <a:lnSpc>
                <a:spcPct val="100000"/>
              </a:lnSpc>
              <a:spcBef>
                <a:spcPts val="0"/>
              </a:spcBef>
              <a:buNone/>
            </a:pPr>
            <a:r>
              <a:rPr lang="en-AU" sz="1400" b="1" u="sng" cap="none" dirty="0"/>
              <a:t>maximum flow:</a:t>
            </a:r>
            <a:endParaRPr lang="en-AU" sz="1400" u="sng" cap="none" dirty="0"/>
          </a:p>
          <a:p>
            <a:pPr lvl="0">
              <a:lnSpc>
                <a:spcPct val="100000"/>
              </a:lnSpc>
              <a:spcBef>
                <a:spcPts val="0"/>
              </a:spcBef>
            </a:pPr>
            <a:r>
              <a:rPr lang="en-AU" sz="1400" cap="none" dirty="0"/>
              <a:t>if edges of different capacities are connected one after the other, the maximum flow through the edges is equal to the minimum capacity of the individual edges </a:t>
            </a:r>
          </a:p>
          <a:p>
            <a:pPr lvl="0">
              <a:lnSpc>
                <a:spcPct val="100000"/>
              </a:lnSpc>
              <a:spcBef>
                <a:spcPts val="0"/>
              </a:spcBef>
            </a:pPr>
            <a:r>
              <a:rPr lang="en-AU" sz="1400" cap="none" dirty="0"/>
              <a:t>maximum flow = minimum capacity </a:t>
            </a:r>
          </a:p>
          <a:p>
            <a:pPr marL="0" indent="0">
              <a:lnSpc>
                <a:spcPct val="100000"/>
              </a:lnSpc>
              <a:spcBef>
                <a:spcPts val="0"/>
              </a:spcBef>
              <a:buNone/>
            </a:pPr>
            <a:r>
              <a:rPr lang="en-AU" sz="1400" b="1" cap="none" dirty="0">
                <a:solidFill>
                  <a:srgbClr val="C00000"/>
                </a:solidFill>
              </a:rPr>
              <a:t>Example 1: </a:t>
            </a:r>
            <a:r>
              <a:rPr lang="en-AU" sz="1400" b="1" cap="none" dirty="0"/>
              <a:t>what is the maximum flow?</a:t>
            </a:r>
          </a:p>
          <a:p>
            <a:pPr marL="0" indent="0">
              <a:lnSpc>
                <a:spcPct val="100000"/>
              </a:lnSpc>
              <a:spcBef>
                <a:spcPts val="0"/>
              </a:spcBef>
              <a:buNone/>
            </a:pPr>
            <a:endParaRPr lang="en-AU" sz="1400" b="1" cap="none" dirty="0"/>
          </a:p>
          <a:p>
            <a:pPr marL="0" indent="0">
              <a:lnSpc>
                <a:spcPct val="100000"/>
              </a:lnSpc>
              <a:spcBef>
                <a:spcPts val="0"/>
              </a:spcBef>
              <a:buNone/>
            </a:pPr>
            <a:endParaRPr lang="en-AU" sz="1400" b="1" cap="none" dirty="0"/>
          </a:p>
          <a:p>
            <a:pPr marL="0" indent="0">
              <a:lnSpc>
                <a:spcPct val="100000"/>
              </a:lnSpc>
              <a:spcBef>
                <a:spcPts val="0"/>
              </a:spcBef>
              <a:buNone/>
            </a:pPr>
            <a:r>
              <a:rPr lang="en-AU" sz="1400" cap="none" dirty="0"/>
              <a:t>The above network displays </a:t>
            </a:r>
            <a:r>
              <a:rPr lang="en-AU" sz="1400" b="1" cap="none" dirty="0"/>
              <a:t>3 connected roads</a:t>
            </a:r>
            <a:r>
              <a:rPr lang="en-AU" sz="1400" cap="none" dirty="0"/>
              <a:t> and the capacities for each road.</a:t>
            </a:r>
          </a:p>
          <a:p>
            <a:pPr marL="0" lvl="0" indent="0">
              <a:lnSpc>
                <a:spcPct val="100000"/>
              </a:lnSpc>
              <a:spcBef>
                <a:spcPts val="0"/>
              </a:spcBef>
              <a:buNone/>
            </a:pPr>
            <a:r>
              <a:rPr lang="en-AU" sz="1400" b="1" cap="none" dirty="0"/>
              <a:t>* 25</a:t>
            </a:r>
            <a:r>
              <a:rPr lang="en-AU" sz="1400" cap="none" dirty="0"/>
              <a:t> cars can travel along </a:t>
            </a:r>
            <a:r>
              <a:rPr lang="en-AU" sz="1400" b="1" cap="none" dirty="0"/>
              <a:t>A →B</a:t>
            </a:r>
            <a:r>
              <a:rPr lang="en-AU" sz="1400" cap="none" dirty="0"/>
              <a:t>, however only </a:t>
            </a:r>
            <a:r>
              <a:rPr lang="en-AU" sz="1400" b="1" cap="none" dirty="0"/>
              <a:t>10</a:t>
            </a:r>
            <a:r>
              <a:rPr lang="en-AU" sz="1400" cap="none" dirty="0"/>
              <a:t> along </a:t>
            </a:r>
            <a:r>
              <a:rPr lang="en-AU" sz="1400" b="1" cap="none" dirty="0"/>
              <a:t>B →C</a:t>
            </a:r>
            <a:r>
              <a:rPr lang="en-AU" sz="1400" cap="none" dirty="0"/>
              <a:t>, this would slow traffic reducing flow. </a:t>
            </a:r>
          </a:p>
          <a:p>
            <a:pPr marL="0" lvl="0" indent="0">
              <a:lnSpc>
                <a:spcPct val="100000"/>
              </a:lnSpc>
              <a:spcBef>
                <a:spcPts val="0"/>
              </a:spcBef>
              <a:buNone/>
            </a:pPr>
            <a:r>
              <a:rPr lang="en-AU" sz="1400" cap="none" dirty="0"/>
              <a:t>* although </a:t>
            </a:r>
            <a:r>
              <a:rPr lang="en-AU" sz="1400" b="1" cap="none" dirty="0"/>
              <a:t>C → D</a:t>
            </a:r>
            <a:r>
              <a:rPr lang="en-AU" sz="1400" cap="none" dirty="0"/>
              <a:t> can hold </a:t>
            </a:r>
            <a:r>
              <a:rPr lang="en-AU" sz="1400" b="1" cap="none" dirty="0"/>
              <a:t>42</a:t>
            </a:r>
            <a:r>
              <a:rPr lang="en-AU" sz="1400" cap="none" dirty="0"/>
              <a:t> cars, there are only </a:t>
            </a:r>
            <a:r>
              <a:rPr lang="en-AU" sz="1400" b="1" cap="none" dirty="0"/>
              <a:t>10</a:t>
            </a:r>
            <a:r>
              <a:rPr lang="en-AU" sz="1400" cap="none" dirty="0"/>
              <a:t> travelling through </a:t>
            </a:r>
            <a:r>
              <a:rPr lang="en-AU" sz="1400" b="1" cap="none" dirty="0"/>
              <a:t>B → C</a:t>
            </a:r>
            <a:r>
              <a:rPr lang="en-AU" sz="1400" cap="none" dirty="0"/>
              <a:t> at a time </a:t>
            </a:r>
          </a:p>
          <a:p>
            <a:pPr marL="0" indent="0">
              <a:lnSpc>
                <a:spcPct val="100000"/>
              </a:lnSpc>
              <a:spcBef>
                <a:spcPts val="0"/>
              </a:spcBef>
              <a:buNone/>
            </a:pPr>
            <a:r>
              <a:rPr lang="en-AU" sz="1400" cap="none" dirty="0"/>
              <a:t>∴ </a:t>
            </a:r>
            <a:r>
              <a:rPr lang="en-AU" sz="1400" b="1" cap="none" dirty="0"/>
              <a:t>max flow = min capacity = 10 cars</a:t>
            </a:r>
            <a:endParaRPr lang="en-AU" sz="1400" cap="none" dirty="0"/>
          </a:p>
          <a:p>
            <a:pPr marL="0" indent="0">
              <a:lnSpc>
                <a:spcPct val="100000"/>
              </a:lnSpc>
              <a:spcBef>
                <a:spcPts val="0"/>
              </a:spcBef>
              <a:buNone/>
            </a:pPr>
            <a:endParaRPr lang="en-AU" sz="1400" cap="none" dirty="0"/>
          </a:p>
          <a:p>
            <a:pPr marL="0" indent="0">
              <a:lnSpc>
                <a:spcPct val="100000"/>
              </a:lnSpc>
              <a:spcBef>
                <a:spcPts val="0"/>
              </a:spcBef>
              <a:buNone/>
            </a:pPr>
            <a:endParaRPr lang="en-AU" sz="1400" cap="none" dirty="0">
              <a:solidFill>
                <a:schemeClr val="tx1"/>
              </a:solidFill>
              <a:latin typeface="Abadi"/>
            </a:endParaRPr>
          </a:p>
          <a:p>
            <a:pPr indent="0">
              <a:lnSpc>
                <a:spcPct val="100000"/>
              </a:lnSpc>
              <a:spcBef>
                <a:spcPts val="0"/>
              </a:spcBef>
              <a:buNone/>
            </a:pPr>
            <a:endParaRPr lang="en-AU" sz="1400" cap="none" dirty="0">
              <a:solidFill>
                <a:schemeClr val="tx1"/>
              </a:solidFill>
              <a:latin typeface="Abadi"/>
            </a:endParaRPr>
          </a:p>
        </p:txBody>
      </p:sp>
      <p:sp>
        <p:nvSpPr>
          <p:cNvPr id="4" name="Content Placeholder 2">
            <a:extLst>
              <a:ext uri="{FF2B5EF4-FFF2-40B4-BE49-F238E27FC236}">
                <a16:creationId xmlns:a16="http://schemas.microsoft.com/office/drawing/2014/main" id="{95B37304-7374-4069-10BE-1FFA78B2AE8E}"/>
              </a:ext>
            </a:extLst>
          </p:cNvPr>
          <p:cNvSpPr txBox="1">
            <a:spLocks/>
          </p:cNvSpPr>
          <p:nvPr/>
        </p:nvSpPr>
        <p:spPr>
          <a:xfrm>
            <a:off x="4114800" y="-10885"/>
            <a:ext cx="3918858" cy="6857999"/>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AU" sz="1400" b="1" dirty="0">
                <a:solidFill>
                  <a:srgbClr val="C00000"/>
                </a:solidFill>
              </a:rPr>
              <a:t>Example </a:t>
            </a:r>
            <a:r>
              <a:rPr lang="en-AU" sz="1400" dirty="0">
                <a:solidFill>
                  <a:srgbClr val="C00000"/>
                </a:solidFill>
              </a:rPr>
              <a:t>2.</a:t>
            </a:r>
          </a:p>
          <a:p>
            <a:pPr marL="0" indent="0">
              <a:spcBef>
                <a:spcPts val="0"/>
              </a:spcBef>
              <a:buNone/>
            </a:pPr>
            <a:endParaRPr lang="en-AU" sz="1400" dirty="0"/>
          </a:p>
          <a:p>
            <a:pPr marL="0" indent="0">
              <a:spcBef>
                <a:spcPts val="0"/>
              </a:spcBef>
              <a:buNone/>
            </a:pPr>
            <a:endParaRPr lang="en-AU" sz="1400" dirty="0"/>
          </a:p>
          <a:p>
            <a:pPr marL="0" indent="0">
              <a:spcBef>
                <a:spcPts val="0"/>
              </a:spcBef>
              <a:buNone/>
            </a:pPr>
            <a:endParaRPr lang="en-AU" sz="1400" dirty="0"/>
          </a:p>
          <a:p>
            <a:pPr marL="0" indent="0">
              <a:spcBef>
                <a:spcPts val="0"/>
              </a:spcBef>
              <a:buNone/>
            </a:pPr>
            <a:r>
              <a:rPr lang="en-AU" sz="1400" dirty="0"/>
              <a:t>max flow through ABCD = 10</a:t>
            </a:r>
          </a:p>
          <a:p>
            <a:pPr marL="0" indent="0">
              <a:spcBef>
                <a:spcPts val="0"/>
              </a:spcBef>
              <a:buNone/>
            </a:pPr>
            <a:r>
              <a:rPr lang="en-AU" sz="1400" dirty="0"/>
              <a:t>max flow through AEFD = 17</a:t>
            </a:r>
          </a:p>
          <a:p>
            <a:pPr marL="0" indent="0">
              <a:spcBef>
                <a:spcPts val="0"/>
              </a:spcBef>
              <a:buNone/>
            </a:pPr>
            <a:r>
              <a:rPr lang="en-AU" sz="1400" dirty="0"/>
              <a:t>∴ max flow = 10 + 17 = 27 cars</a:t>
            </a:r>
          </a:p>
          <a:p>
            <a:pPr marL="0" indent="0">
              <a:spcBef>
                <a:spcPts val="0"/>
              </a:spcBef>
              <a:buNone/>
            </a:pPr>
            <a:r>
              <a:rPr lang="en-AU" sz="1400" b="1" u="sng" dirty="0"/>
              <a:t>cuts:</a:t>
            </a:r>
          </a:p>
          <a:p>
            <a:pPr>
              <a:spcBef>
                <a:spcPts val="0"/>
              </a:spcBef>
            </a:pPr>
            <a:r>
              <a:rPr lang="en-AU" sz="1400" dirty="0"/>
              <a:t>a cut divides the network into two parts, completely separating the source from the sink </a:t>
            </a:r>
          </a:p>
          <a:p>
            <a:pPr>
              <a:spcBef>
                <a:spcPts val="0"/>
              </a:spcBef>
            </a:pPr>
            <a:r>
              <a:rPr lang="en-AU" sz="1400" dirty="0"/>
              <a:t>completely stop flow </a:t>
            </a:r>
          </a:p>
          <a:p>
            <a:pPr marL="0" indent="0">
              <a:spcBef>
                <a:spcPts val="0"/>
              </a:spcBef>
              <a:buNone/>
            </a:pPr>
            <a:endParaRPr lang="en-AU" sz="1400" dirty="0"/>
          </a:p>
          <a:p>
            <a:pPr marL="0" indent="0">
              <a:spcBef>
                <a:spcPts val="0"/>
              </a:spcBef>
              <a:buNone/>
            </a:pPr>
            <a:endParaRPr lang="en-AU" sz="1400" dirty="0"/>
          </a:p>
          <a:p>
            <a:pPr marL="0" indent="0">
              <a:spcBef>
                <a:spcPts val="0"/>
              </a:spcBef>
              <a:buNone/>
            </a:pPr>
            <a:endParaRPr lang="en-AU" sz="1400" dirty="0"/>
          </a:p>
          <a:p>
            <a:pPr marL="0" indent="0">
              <a:spcBef>
                <a:spcPts val="0"/>
              </a:spcBef>
              <a:buNone/>
            </a:pPr>
            <a:endParaRPr lang="en-AU" sz="1400" dirty="0"/>
          </a:p>
          <a:p>
            <a:pPr marL="0" indent="0">
              <a:spcBef>
                <a:spcPts val="0"/>
              </a:spcBef>
              <a:buNone/>
            </a:pPr>
            <a:endParaRPr lang="en-AU" sz="1400" dirty="0"/>
          </a:p>
          <a:p>
            <a:pPr marL="0" indent="0">
              <a:spcBef>
                <a:spcPts val="0"/>
              </a:spcBef>
              <a:buNone/>
            </a:pPr>
            <a:endParaRPr lang="en-AU" sz="1400" b="1" u="sng" dirty="0"/>
          </a:p>
          <a:p>
            <a:pPr marL="0" indent="0">
              <a:spcBef>
                <a:spcPts val="0"/>
              </a:spcBef>
              <a:buNone/>
            </a:pPr>
            <a:r>
              <a:rPr lang="en-AU" sz="1400" b="1" u="sng" dirty="0"/>
              <a:t>cut capacity:</a:t>
            </a:r>
          </a:p>
          <a:p>
            <a:pPr>
              <a:spcBef>
                <a:spcPts val="0"/>
              </a:spcBef>
            </a:pPr>
            <a:r>
              <a:rPr lang="en-AU" sz="1400" dirty="0"/>
              <a:t>the sum of all capacities of the edges that the cut passes through, taking into account the direction of flow </a:t>
            </a:r>
          </a:p>
          <a:p>
            <a:pPr>
              <a:spcBef>
                <a:spcPts val="0"/>
              </a:spcBef>
            </a:pPr>
            <a:r>
              <a:rPr lang="en-AU" sz="1400" dirty="0"/>
              <a:t>the capacity is only counted if it flows from source to sink </a:t>
            </a:r>
          </a:p>
          <a:p>
            <a:pPr marL="0" indent="0">
              <a:spcBef>
                <a:spcPts val="0"/>
              </a:spcBef>
              <a:buNone/>
            </a:pPr>
            <a:r>
              <a:rPr lang="en-AU" sz="1400" dirty="0">
                <a:solidFill>
                  <a:srgbClr val="C00000"/>
                </a:solidFill>
              </a:rPr>
              <a:t>example</a:t>
            </a:r>
            <a:r>
              <a:rPr lang="en-AU" sz="1400" dirty="0"/>
              <a:t>:</a:t>
            </a:r>
          </a:p>
          <a:p>
            <a:pPr marL="0" indent="0">
              <a:spcBef>
                <a:spcPts val="0"/>
              </a:spcBef>
              <a:buNone/>
            </a:pPr>
            <a:endParaRPr lang="en-AU" sz="1400" dirty="0"/>
          </a:p>
          <a:p>
            <a:pPr marL="0" indent="0">
              <a:spcBef>
                <a:spcPts val="0"/>
              </a:spcBef>
              <a:buNone/>
            </a:pPr>
            <a:endParaRPr lang="en-AU" sz="1400" dirty="0"/>
          </a:p>
          <a:p>
            <a:pPr marL="0" indent="0">
              <a:spcBef>
                <a:spcPts val="0"/>
              </a:spcBef>
              <a:buNone/>
            </a:pPr>
            <a:endParaRPr lang="en-AU" sz="1400" dirty="0"/>
          </a:p>
          <a:p>
            <a:pPr marL="0" indent="0">
              <a:spcBef>
                <a:spcPts val="0"/>
              </a:spcBef>
              <a:buNone/>
            </a:pPr>
            <a:endParaRPr lang="en-AU" sz="1400" dirty="0"/>
          </a:p>
          <a:p>
            <a:pPr marL="0" indent="0">
              <a:spcBef>
                <a:spcPts val="0"/>
              </a:spcBef>
              <a:buNone/>
            </a:pPr>
            <a:endParaRPr lang="en-AU" sz="800" dirty="0"/>
          </a:p>
          <a:p>
            <a:pPr marL="0" indent="0">
              <a:spcBef>
                <a:spcPts val="0"/>
              </a:spcBef>
              <a:buNone/>
            </a:pPr>
            <a:endParaRPr lang="en-AU" sz="1400" dirty="0"/>
          </a:p>
          <a:p>
            <a:pPr marL="0" indent="0">
              <a:spcBef>
                <a:spcPts val="0"/>
              </a:spcBef>
              <a:buNone/>
            </a:pPr>
            <a:endParaRPr lang="en-AU" sz="800" dirty="0"/>
          </a:p>
          <a:p>
            <a:pPr marL="0" indent="0">
              <a:spcBef>
                <a:spcPts val="0"/>
              </a:spcBef>
              <a:buNone/>
            </a:pPr>
            <a:r>
              <a:rPr lang="en-AU" sz="1400" b="1" dirty="0">
                <a:solidFill>
                  <a:srgbClr val="C00000"/>
                </a:solidFill>
              </a:rPr>
              <a:t>cut capacity = 12 + 15 = 27</a:t>
            </a:r>
          </a:p>
          <a:p>
            <a:pPr marL="0" indent="0">
              <a:spcBef>
                <a:spcPts val="0"/>
              </a:spcBef>
              <a:buNone/>
            </a:pPr>
            <a:endParaRPr lang="en-AU" sz="1400" dirty="0"/>
          </a:p>
          <a:p>
            <a:pPr marL="0" indent="0">
              <a:spcBef>
                <a:spcPts val="0"/>
              </a:spcBef>
              <a:buNone/>
            </a:pPr>
            <a:r>
              <a:rPr lang="en-AU" sz="1400" dirty="0"/>
              <a:t> </a:t>
            </a:r>
          </a:p>
          <a:p>
            <a:pPr marL="0" indent="0">
              <a:lnSpc>
                <a:spcPct val="150000"/>
              </a:lnSpc>
              <a:spcBef>
                <a:spcPts val="0"/>
              </a:spcBef>
              <a:buNone/>
            </a:pPr>
            <a:endParaRPr lang="en-AU" sz="1400" dirty="0"/>
          </a:p>
        </p:txBody>
      </p:sp>
      <p:sp>
        <p:nvSpPr>
          <p:cNvPr id="5" name="Content Placeholder 2">
            <a:extLst>
              <a:ext uri="{FF2B5EF4-FFF2-40B4-BE49-F238E27FC236}">
                <a16:creationId xmlns:a16="http://schemas.microsoft.com/office/drawing/2014/main" id="{42051D3C-7A48-8351-0B57-9A61ED2FD331}"/>
              </a:ext>
            </a:extLst>
          </p:cNvPr>
          <p:cNvSpPr txBox="1">
            <a:spLocks/>
          </p:cNvSpPr>
          <p:nvPr/>
        </p:nvSpPr>
        <p:spPr>
          <a:xfrm>
            <a:off x="8033658" y="0"/>
            <a:ext cx="4158344" cy="6847114"/>
          </a:xfrm>
          <a:prstGeom prst="rect">
            <a:avLst/>
          </a:prstGeom>
          <a:ln w="12700">
            <a:solidFill>
              <a:schemeClr val="tx1"/>
            </a:solidFill>
          </a:ln>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AU" sz="1400" b="1" u="sng" dirty="0"/>
              <a:t>minimum cut capacity: </a:t>
            </a:r>
          </a:p>
          <a:p>
            <a:pPr>
              <a:spcBef>
                <a:spcPts val="0"/>
              </a:spcBef>
            </a:pPr>
            <a:r>
              <a:rPr lang="en-AU" sz="1400" dirty="0"/>
              <a:t>a cut that has the lowest cut capacity. for a network </a:t>
            </a:r>
            <a:r>
              <a:rPr lang="en-AU" sz="1400" b="1" dirty="0">
                <a:highlight>
                  <a:srgbClr val="FFFF00"/>
                </a:highlight>
              </a:rPr>
              <a:t>minimum cut capacity = maximum flow </a:t>
            </a:r>
          </a:p>
          <a:p>
            <a:pPr marL="0" indent="0">
              <a:spcBef>
                <a:spcPts val="0"/>
              </a:spcBef>
              <a:buNone/>
            </a:pPr>
            <a:r>
              <a:rPr lang="en-AU" sz="1400" dirty="0">
                <a:solidFill>
                  <a:srgbClr val="C00000"/>
                </a:solidFill>
              </a:rPr>
              <a:t>Example: </a:t>
            </a:r>
            <a:r>
              <a:rPr lang="en-AU" sz="1400" dirty="0"/>
              <a:t>determine the max flow through the network</a:t>
            </a:r>
          </a:p>
          <a:p>
            <a:pPr marL="0" indent="0">
              <a:spcBef>
                <a:spcPts val="0"/>
              </a:spcBef>
              <a:buNone/>
            </a:pPr>
            <a:endParaRPr lang="en-AU" sz="1400" dirty="0"/>
          </a:p>
          <a:p>
            <a:pPr marL="0" indent="0">
              <a:spcBef>
                <a:spcPts val="0"/>
              </a:spcBef>
              <a:buNone/>
            </a:pPr>
            <a:endParaRPr lang="en-AU" sz="1400" dirty="0"/>
          </a:p>
          <a:p>
            <a:pPr marL="0" indent="0">
              <a:spcBef>
                <a:spcPts val="0"/>
              </a:spcBef>
              <a:buNone/>
            </a:pPr>
            <a:endParaRPr lang="en-AU" sz="1400" dirty="0"/>
          </a:p>
          <a:p>
            <a:pPr marL="0" indent="0">
              <a:spcBef>
                <a:spcPts val="0"/>
              </a:spcBef>
              <a:buNone/>
            </a:pPr>
            <a:endParaRPr lang="en-AU" sz="1400" dirty="0"/>
          </a:p>
          <a:p>
            <a:pPr marL="0" indent="0">
              <a:spcBef>
                <a:spcPts val="0"/>
              </a:spcBef>
              <a:buNone/>
            </a:pPr>
            <a:endParaRPr lang="en-AU" sz="1400" dirty="0"/>
          </a:p>
          <a:p>
            <a:pPr marL="0" indent="0">
              <a:spcBef>
                <a:spcPts val="0"/>
              </a:spcBef>
              <a:buNone/>
            </a:pPr>
            <a:endParaRPr lang="en-AU" sz="1400" dirty="0"/>
          </a:p>
          <a:p>
            <a:pPr marL="0" indent="0">
              <a:spcBef>
                <a:spcPts val="0"/>
              </a:spcBef>
              <a:buNone/>
            </a:pPr>
            <a:endParaRPr lang="en-AU" sz="1400" dirty="0"/>
          </a:p>
          <a:p>
            <a:pPr marL="0" indent="0">
              <a:spcBef>
                <a:spcPts val="0"/>
              </a:spcBef>
              <a:buNone/>
            </a:pPr>
            <a:endParaRPr lang="en-AU" sz="1400" dirty="0"/>
          </a:p>
          <a:p>
            <a:pPr marL="0" indent="0">
              <a:spcBef>
                <a:spcPts val="0"/>
              </a:spcBef>
              <a:buNone/>
            </a:pPr>
            <a:endParaRPr lang="en-AU" sz="1400" dirty="0"/>
          </a:p>
          <a:p>
            <a:pPr marL="0" indent="0">
              <a:spcBef>
                <a:spcPts val="0"/>
              </a:spcBef>
              <a:buNone/>
            </a:pPr>
            <a:endParaRPr lang="en-AU" sz="1400" dirty="0"/>
          </a:p>
          <a:p>
            <a:pPr marL="0" indent="0">
              <a:spcBef>
                <a:spcPts val="0"/>
              </a:spcBef>
              <a:buNone/>
            </a:pPr>
            <a:endParaRPr lang="en-AU" sz="1400" dirty="0"/>
          </a:p>
          <a:p>
            <a:pPr marL="0" indent="0">
              <a:spcBef>
                <a:spcPts val="0"/>
              </a:spcBef>
              <a:buNone/>
            </a:pPr>
            <a:endParaRPr lang="en-AU" sz="1400" dirty="0"/>
          </a:p>
          <a:p>
            <a:pPr marL="0" indent="0">
              <a:spcBef>
                <a:spcPts val="0"/>
              </a:spcBef>
              <a:buNone/>
            </a:pPr>
            <a:endParaRPr lang="en-AU" sz="1400" dirty="0"/>
          </a:p>
          <a:p>
            <a:pPr marL="0" indent="0">
              <a:spcBef>
                <a:spcPts val="0"/>
              </a:spcBef>
              <a:buNone/>
            </a:pPr>
            <a:endParaRPr lang="en-AU" sz="1400" dirty="0"/>
          </a:p>
          <a:p>
            <a:pPr marL="0" indent="0">
              <a:spcBef>
                <a:spcPts val="0"/>
              </a:spcBef>
              <a:buNone/>
            </a:pPr>
            <a:r>
              <a:rPr lang="en-AU" sz="1400" b="1" u="sng" dirty="0"/>
              <a:t>Ford Fulkerson Algorithm</a:t>
            </a:r>
            <a:endParaRPr lang="en-AU" sz="1400" u="sng" dirty="0"/>
          </a:p>
          <a:p>
            <a:pPr marL="0" indent="0">
              <a:spcBef>
                <a:spcPts val="0"/>
              </a:spcBef>
              <a:buNone/>
            </a:pPr>
            <a:r>
              <a:rPr lang="en-AU" sz="1400" dirty="0"/>
              <a:t> </a:t>
            </a:r>
          </a:p>
          <a:p>
            <a:pPr marL="0" indent="0">
              <a:spcBef>
                <a:spcPts val="0"/>
              </a:spcBef>
              <a:buNone/>
            </a:pPr>
            <a:endParaRPr lang="en-AU" sz="1400" dirty="0"/>
          </a:p>
          <a:p>
            <a:pPr marL="0" indent="0">
              <a:spcBef>
                <a:spcPts val="0"/>
              </a:spcBef>
              <a:buNone/>
            </a:pPr>
            <a:endParaRPr lang="en-AU" sz="1400" dirty="0"/>
          </a:p>
        </p:txBody>
      </p:sp>
      <p:pic>
        <p:nvPicPr>
          <p:cNvPr id="9" name="Picture 8">
            <a:extLst>
              <a:ext uri="{FF2B5EF4-FFF2-40B4-BE49-F238E27FC236}">
                <a16:creationId xmlns:a16="http://schemas.microsoft.com/office/drawing/2014/main" id="{175CF0B2-177A-7055-F000-F8F809F6A12C}"/>
              </a:ext>
            </a:extLst>
          </p:cNvPr>
          <p:cNvPicPr>
            <a:picLocks noChangeAspect="1"/>
          </p:cNvPicPr>
          <p:nvPr/>
        </p:nvPicPr>
        <p:blipFill>
          <a:blip r:embed="rId4"/>
          <a:stretch>
            <a:fillRect/>
          </a:stretch>
        </p:blipFill>
        <p:spPr>
          <a:xfrm>
            <a:off x="2361639" y="2665076"/>
            <a:ext cx="1697356" cy="763923"/>
          </a:xfrm>
          <a:prstGeom prst="rect">
            <a:avLst/>
          </a:prstGeom>
        </p:spPr>
      </p:pic>
      <p:pic>
        <p:nvPicPr>
          <p:cNvPr id="11" name="Picture 10">
            <a:extLst>
              <a:ext uri="{FF2B5EF4-FFF2-40B4-BE49-F238E27FC236}">
                <a16:creationId xmlns:a16="http://schemas.microsoft.com/office/drawing/2014/main" id="{C58E2599-D0EC-C0B4-795B-7A980FA4C17F}"/>
              </a:ext>
            </a:extLst>
          </p:cNvPr>
          <p:cNvPicPr>
            <a:picLocks noChangeAspect="1"/>
          </p:cNvPicPr>
          <p:nvPr/>
        </p:nvPicPr>
        <p:blipFill>
          <a:blip r:embed="rId5"/>
          <a:stretch>
            <a:fillRect/>
          </a:stretch>
        </p:blipFill>
        <p:spPr>
          <a:xfrm>
            <a:off x="789912" y="4921304"/>
            <a:ext cx="2524984" cy="375064"/>
          </a:xfrm>
          <a:prstGeom prst="rect">
            <a:avLst/>
          </a:prstGeom>
        </p:spPr>
      </p:pic>
      <p:sp>
        <p:nvSpPr>
          <p:cNvPr id="12" name="TextBox 11">
            <a:extLst>
              <a:ext uri="{FF2B5EF4-FFF2-40B4-BE49-F238E27FC236}">
                <a16:creationId xmlns:a16="http://schemas.microsoft.com/office/drawing/2014/main" id="{47A0A556-3A3B-0759-FF59-22902A66C5DD}"/>
              </a:ext>
            </a:extLst>
          </p:cNvPr>
          <p:cNvSpPr txBox="1"/>
          <p:nvPr/>
        </p:nvSpPr>
        <p:spPr>
          <a:xfrm>
            <a:off x="0" y="2537062"/>
            <a:ext cx="2524984" cy="1169551"/>
          </a:xfrm>
          <a:prstGeom prst="rect">
            <a:avLst/>
          </a:prstGeom>
          <a:noFill/>
        </p:spPr>
        <p:txBody>
          <a:bodyPr wrap="square" rtlCol="0">
            <a:spAutoFit/>
          </a:bodyPr>
          <a:lstStyle/>
          <a:p>
            <a:pPr marL="285750" lvl="0" indent="-285750">
              <a:lnSpc>
                <a:spcPct val="100000"/>
              </a:lnSpc>
              <a:spcBef>
                <a:spcPts val="0"/>
              </a:spcBef>
              <a:buFont typeface="Arial" panose="020B0604020202020204" pitchFamily="34" charset="0"/>
              <a:buChar char="•"/>
            </a:pPr>
            <a:r>
              <a:rPr lang="en-AU" sz="1400" dirty="0"/>
              <a:t>no matter the situation, things flow in </a:t>
            </a:r>
            <a:r>
              <a:rPr lang="en-AU" sz="1400" b="1" dirty="0"/>
              <a:t>one direction</a:t>
            </a:r>
            <a:r>
              <a:rPr lang="en-AU" sz="1400" dirty="0"/>
              <a:t> only </a:t>
            </a:r>
          </a:p>
          <a:p>
            <a:pPr marL="285750" lvl="0" indent="-285750">
              <a:lnSpc>
                <a:spcPct val="100000"/>
              </a:lnSpc>
              <a:spcBef>
                <a:spcPts val="0"/>
              </a:spcBef>
              <a:buFont typeface="Arial" panose="020B0604020202020204" pitchFamily="34" charset="0"/>
              <a:buChar char="•"/>
            </a:pPr>
            <a:r>
              <a:rPr lang="en-AU" sz="1400" dirty="0"/>
              <a:t>weights on graphs are called </a:t>
            </a:r>
            <a:r>
              <a:rPr lang="en-AU" sz="1400" b="1" dirty="0"/>
              <a:t>capacities</a:t>
            </a:r>
            <a:r>
              <a:rPr lang="en-AU" sz="1400" dirty="0"/>
              <a:t> </a:t>
            </a:r>
          </a:p>
          <a:p>
            <a:pPr marL="285750" indent="-285750">
              <a:buFont typeface="Arial" panose="020B0604020202020204" pitchFamily="34" charset="0"/>
              <a:buChar char="•"/>
            </a:pPr>
            <a:endParaRPr lang="en-AU" sz="1400" dirty="0"/>
          </a:p>
        </p:txBody>
      </p:sp>
      <p:pic>
        <p:nvPicPr>
          <p:cNvPr id="29" name="Picture 28">
            <a:extLst>
              <a:ext uri="{FF2B5EF4-FFF2-40B4-BE49-F238E27FC236}">
                <a16:creationId xmlns:a16="http://schemas.microsoft.com/office/drawing/2014/main" id="{EAEA0DC6-B9E8-5374-C96C-BF7118FFD717}"/>
              </a:ext>
            </a:extLst>
          </p:cNvPr>
          <p:cNvPicPr>
            <a:picLocks noChangeAspect="1"/>
          </p:cNvPicPr>
          <p:nvPr/>
        </p:nvPicPr>
        <p:blipFill>
          <a:blip r:embed="rId6"/>
          <a:stretch>
            <a:fillRect/>
          </a:stretch>
        </p:blipFill>
        <p:spPr>
          <a:xfrm>
            <a:off x="5226631" y="10886"/>
            <a:ext cx="1840207" cy="851563"/>
          </a:xfrm>
          <a:prstGeom prst="rect">
            <a:avLst/>
          </a:prstGeom>
        </p:spPr>
      </p:pic>
      <p:pic>
        <p:nvPicPr>
          <p:cNvPr id="31" name="Picture 30">
            <a:extLst>
              <a:ext uri="{FF2B5EF4-FFF2-40B4-BE49-F238E27FC236}">
                <a16:creationId xmlns:a16="http://schemas.microsoft.com/office/drawing/2014/main" id="{9C8470B5-C2DF-D554-94D2-611F599333CA}"/>
              </a:ext>
            </a:extLst>
          </p:cNvPr>
          <p:cNvPicPr>
            <a:picLocks noChangeAspect="1"/>
          </p:cNvPicPr>
          <p:nvPr/>
        </p:nvPicPr>
        <p:blipFill>
          <a:blip r:embed="rId7"/>
          <a:stretch>
            <a:fillRect/>
          </a:stretch>
        </p:blipFill>
        <p:spPr>
          <a:xfrm>
            <a:off x="4240673" y="2374612"/>
            <a:ext cx="3710653" cy="1256061"/>
          </a:xfrm>
          <a:prstGeom prst="rect">
            <a:avLst/>
          </a:prstGeom>
        </p:spPr>
      </p:pic>
      <p:pic>
        <p:nvPicPr>
          <p:cNvPr id="33" name="Picture 32">
            <a:extLst>
              <a:ext uri="{FF2B5EF4-FFF2-40B4-BE49-F238E27FC236}">
                <a16:creationId xmlns:a16="http://schemas.microsoft.com/office/drawing/2014/main" id="{52BD4E43-5CC2-C6CA-7988-A23A69371512}"/>
              </a:ext>
            </a:extLst>
          </p:cNvPr>
          <p:cNvPicPr>
            <a:picLocks noChangeAspect="1"/>
          </p:cNvPicPr>
          <p:nvPr/>
        </p:nvPicPr>
        <p:blipFill>
          <a:blip r:embed="rId8"/>
          <a:stretch>
            <a:fillRect/>
          </a:stretch>
        </p:blipFill>
        <p:spPr>
          <a:xfrm>
            <a:off x="4789714" y="4921304"/>
            <a:ext cx="3236311" cy="1577467"/>
          </a:xfrm>
          <a:prstGeom prst="rect">
            <a:avLst/>
          </a:prstGeom>
        </p:spPr>
      </p:pic>
      <p:pic>
        <p:nvPicPr>
          <p:cNvPr id="1034" name="Picture 10" descr="AI generated image">
            <a:extLst>
              <a:ext uri="{FF2B5EF4-FFF2-40B4-BE49-F238E27FC236}">
                <a16:creationId xmlns:a16="http://schemas.microsoft.com/office/drawing/2014/main" id="{A4688963-31B0-D7CB-838E-95D939D2B9E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12112" y="896762"/>
            <a:ext cx="3176008" cy="2955699"/>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descr="A diagram of a network&#10;&#10;AI-generated content may be incorrect.">
            <a:extLst>
              <a:ext uri="{FF2B5EF4-FFF2-40B4-BE49-F238E27FC236}">
                <a16:creationId xmlns:a16="http://schemas.microsoft.com/office/drawing/2014/main" id="{AA5E51DE-BAA4-DD41-2E66-76D45F864BB5}"/>
              </a:ext>
            </a:extLst>
          </p:cNvPr>
          <p:cNvPicPr>
            <a:picLocks noChangeAspect="1"/>
          </p:cNvPicPr>
          <p:nvPr/>
        </p:nvPicPr>
        <p:blipFill>
          <a:blip r:embed="rId10"/>
          <a:stretch>
            <a:fillRect/>
          </a:stretch>
        </p:blipFill>
        <p:spPr>
          <a:xfrm>
            <a:off x="8326714" y="4104388"/>
            <a:ext cx="1203746" cy="961941"/>
          </a:xfrm>
          <a:prstGeom prst="rect">
            <a:avLst/>
          </a:prstGeom>
        </p:spPr>
      </p:pic>
      <p:pic>
        <p:nvPicPr>
          <p:cNvPr id="35" name="Picture 34" descr="A diagram of a network&#10;&#10;AI-generated content may be incorrect.">
            <a:extLst>
              <a:ext uri="{FF2B5EF4-FFF2-40B4-BE49-F238E27FC236}">
                <a16:creationId xmlns:a16="http://schemas.microsoft.com/office/drawing/2014/main" id="{43CF8F44-1AC4-AEDA-EC03-54228EB3708F}"/>
              </a:ext>
            </a:extLst>
          </p:cNvPr>
          <p:cNvPicPr>
            <a:picLocks noChangeAspect="1"/>
          </p:cNvPicPr>
          <p:nvPr/>
        </p:nvPicPr>
        <p:blipFill>
          <a:blip r:embed="rId11"/>
          <a:stretch>
            <a:fillRect/>
          </a:stretch>
        </p:blipFill>
        <p:spPr>
          <a:xfrm>
            <a:off x="9623474" y="4079621"/>
            <a:ext cx="2081900" cy="953432"/>
          </a:xfrm>
          <a:prstGeom prst="rect">
            <a:avLst/>
          </a:prstGeom>
        </p:spPr>
      </p:pic>
      <p:pic>
        <p:nvPicPr>
          <p:cNvPr id="36" name="Picture 35">
            <a:extLst>
              <a:ext uri="{FF2B5EF4-FFF2-40B4-BE49-F238E27FC236}">
                <a16:creationId xmlns:a16="http://schemas.microsoft.com/office/drawing/2014/main" id="{450A74DD-65E1-4B76-88EA-20A2243E843F}"/>
              </a:ext>
            </a:extLst>
          </p:cNvPr>
          <p:cNvPicPr>
            <a:picLocks noChangeAspect="1"/>
          </p:cNvPicPr>
          <p:nvPr/>
        </p:nvPicPr>
        <p:blipFill>
          <a:blip r:embed="rId12"/>
          <a:stretch>
            <a:fillRect/>
          </a:stretch>
        </p:blipFill>
        <p:spPr>
          <a:xfrm>
            <a:off x="8119039" y="5025263"/>
            <a:ext cx="1832162" cy="855846"/>
          </a:xfrm>
          <a:prstGeom prst="rect">
            <a:avLst/>
          </a:prstGeom>
        </p:spPr>
      </p:pic>
      <p:pic>
        <p:nvPicPr>
          <p:cNvPr id="37" name="Picture 36">
            <a:extLst>
              <a:ext uri="{FF2B5EF4-FFF2-40B4-BE49-F238E27FC236}">
                <a16:creationId xmlns:a16="http://schemas.microsoft.com/office/drawing/2014/main" id="{9824878B-6954-9B72-41C8-9430F7F15A7D}"/>
              </a:ext>
            </a:extLst>
          </p:cNvPr>
          <p:cNvPicPr>
            <a:picLocks noChangeAspect="1"/>
          </p:cNvPicPr>
          <p:nvPr/>
        </p:nvPicPr>
        <p:blipFill>
          <a:blip r:embed="rId13"/>
          <a:stretch>
            <a:fillRect/>
          </a:stretch>
        </p:blipFill>
        <p:spPr>
          <a:xfrm>
            <a:off x="9978800" y="5043938"/>
            <a:ext cx="1757314" cy="818496"/>
          </a:xfrm>
          <a:prstGeom prst="rect">
            <a:avLst/>
          </a:prstGeom>
        </p:spPr>
      </p:pic>
      <p:pic>
        <p:nvPicPr>
          <p:cNvPr id="38" name="Picture 37" descr="A diagram of a diagram&#10;&#10;AI-generated content may be incorrect.">
            <a:extLst>
              <a:ext uri="{FF2B5EF4-FFF2-40B4-BE49-F238E27FC236}">
                <a16:creationId xmlns:a16="http://schemas.microsoft.com/office/drawing/2014/main" id="{78418DB7-EAD1-755C-B6D7-44009F35F29D}"/>
              </a:ext>
            </a:extLst>
          </p:cNvPr>
          <p:cNvPicPr>
            <a:picLocks noChangeAspect="1"/>
          </p:cNvPicPr>
          <p:nvPr/>
        </p:nvPicPr>
        <p:blipFill>
          <a:blip r:embed="rId14"/>
          <a:stretch>
            <a:fillRect/>
          </a:stretch>
        </p:blipFill>
        <p:spPr>
          <a:xfrm>
            <a:off x="8064306" y="5933000"/>
            <a:ext cx="1916218" cy="868879"/>
          </a:xfrm>
          <a:prstGeom prst="rect">
            <a:avLst/>
          </a:prstGeom>
        </p:spPr>
      </p:pic>
      <p:pic>
        <p:nvPicPr>
          <p:cNvPr id="39" name="Picture 38">
            <a:extLst>
              <a:ext uri="{FF2B5EF4-FFF2-40B4-BE49-F238E27FC236}">
                <a16:creationId xmlns:a16="http://schemas.microsoft.com/office/drawing/2014/main" id="{768ECE2D-69D9-9067-EF62-1D12BC1EA82C}"/>
              </a:ext>
            </a:extLst>
          </p:cNvPr>
          <p:cNvPicPr>
            <a:picLocks noChangeAspect="1"/>
          </p:cNvPicPr>
          <p:nvPr/>
        </p:nvPicPr>
        <p:blipFill>
          <a:blip r:embed="rId15"/>
          <a:stretch>
            <a:fillRect/>
          </a:stretch>
        </p:blipFill>
        <p:spPr>
          <a:xfrm>
            <a:off x="10013786" y="5903485"/>
            <a:ext cx="2050796" cy="898394"/>
          </a:xfrm>
          <a:prstGeom prst="rect">
            <a:avLst/>
          </a:prstGeom>
        </p:spPr>
      </p:pic>
    </p:spTree>
    <p:extLst>
      <p:ext uri="{BB962C8B-B14F-4D97-AF65-F5344CB8AC3E}">
        <p14:creationId xmlns:p14="http://schemas.microsoft.com/office/powerpoint/2010/main" val="113282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ppt_x"/>
                                          </p:val>
                                        </p:tav>
                                        <p:tav tm="100000">
                                          <p:val>
                                            <p:strVal val="#ppt_x"/>
                                          </p:val>
                                        </p:tav>
                                      </p:tavLst>
                                    </p:anim>
                                    <p:anim calcmode="lin" valueType="num">
                                      <p:cBhvr additive="base">
                                        <p:cTn id="4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ppt_x"/>
                                          </p:val>
                                        </p:tav>
                                        <p:tav tm="100000">
                                          <p:val>
                                            <p:strVal val="#ppt_x"/>
                                          </p:val>
                                        </p:tav>
                                      </p:tavLst>
                                    </p:anim>
                                    <p:anim calcmode="lin" valueType="num">
                                      <p:cBhvr additive="base">
                                        <p:cTn id="4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
                                            <p:txEl>
                                              <p:pRg st="11" end="11"/>
                                            </p:txEl>
                                          </p:spTgt>
                                        </p:tgtEl>
                                        <p:attrNameLst>
                                          <p:attrName>style.visibility</p:attrName>
                                        </p:attrNameLst>
                                      </p:cBhvr>
                                      <p:to>
                                        <p:strVal val="visible"/>
                                      </p:to>
                                    </p:set>
                                    <p:anim calcmode="lin" valueType="num">
                                      <p:cBhvr additive="base">
                                        <p:cTn id="5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anim calcmode="lin" valueType="num">
                                      <p:cBhvr additive="base">
                                        <p:cTn id="5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3">
                                            <p:txEl>
                                              <p:pRg st="13" end="13"/>
                                            </p:txEl>
                                          </p:spTgt>
                                        </p:tgtEl>
                                        <p:attrNameLst>
                                          <p:attrName>style.visibility</p:attrName>
                                        </p:attrNameLst>
                                      </p:cBhvr>
                                      <p:to>
                                        <p:strVal val="visible"/>
                                      </p:to>
                                    </p:set>
                                    <p:anim calcmode="lin" valueType="num">
                                      <p:cBhvr additive="base">
                                        <p:cTn id="61"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4" end="14"/>
                                            </p:txEl>
                                          </p:spTgt>
                                        </p:tgtEl>
                                        <p:attrNameLst>
                                          <p:attrName>style.visibility</p:attrName>
                                        </p:attrNameLst>
                                      </p:cBhvr>
                                      <p:to>
                                        <p:strVal val="visible"/>
                                      </p:to>
                                    </p:set>
                                    <p:anim calcmode="lin" valueType="num">
                                      <p:cBhvr additive="base">
                                        <p:cTn id="67"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1"/>
                                        </p:tgtEl>
                                        <p:attrNameLst>
                                          <p:attrName>style.visibility</p:attrName>
                                        </p:attrNameLst>
                                      </p:cBhvr>
                                      <p:to>
                                        <p:strVal val="visible"/>
                                      </p:to>
                                    </p:set>
                                    <p:anim calcmode="lin" valueType="num">
                                      <p:cBhvr additive="base">
                                        <p:cTn id="73" dur="500" fill="hold"/>
                                        <p:tgtEl>
                                          <p:spTgt spid="11"/>
                                        </p:tgtEl>
                                        <p:attrNameLst>
                                          <p:attrName>ppt_x</p:attrName>
                                        </p:attrNameLst>
                                      </p:cBhvr>
                                      <p:tavLst>
                                        <p:tav tm="0">
                                          <p:val>
                                            <p:strVal val="#ppt_x"/>
                                          </p:val>
                                        </p:tav>
                                        <p:tav tm="100000">
                                          <p:val>
                                            <p:strVal val="#ppt_x"/>
                                          </p:val>
                                        </p:tav>
                                      </p:tavLst>
                                    </p:anim>
                                    <p:anim calcmode="lin" valueType="num">
                                      <p:cBhvr additive="base">
                                        <p:cTn id="7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3">
                                            <p:txEl>
                                              <p:pRg st="17" end="17"/>
                                            </p:txEl>
                                          </p:spTgt>
                                        </p:tgtEl>
                                        <p:attrNameLst>
                                          <p:attrName>style.visibility</p:attrName>
                                        </p:attrNameLst>
                                      </p:cBhvr>
                                      <p:to>
                                        <p:strVal val="visible"/>
                                      </p:to>
                                    </p:set>
                                    <p:anim calcmode="lin" valueType="num">
                                      <p:cBhvr additive="base">
                                        <p:cTn id="79" dur="500" fill="hold"/>
                                        <p:tgtEl>
                                          <p:spTgt spid="3">
                                            <p:txEl>
                                              <p:pRg st="17" end="17"/>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7" end="17"/>
                                            </p:txEl>
                                          </p:spTgt>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3">
                                            <p:txEl>
                                              <p:pRg st="18" end="18"/>
                                            </p:txEl>
                                          </p:spTgt>
                                        </p:tgtEl>
                                        <p:attrNameLst>
                                          <p:attrName>style.visibility</p:attrName>
                                        </p:attrNameLst>
                                      </p:cBhvr>
                                      <p:to>
                                        <p:strVal val="visible"/>
                                      </p:to>
                                    </p:set>
                                    <p:anim calcmode="lin" valueType="num">
                                      <p:cBhvr additive="base">
                                        <p:cTn id="83" dur="500" fill="hold"/>
                                        <p:tgtEl>
                                          <p:spTgt spid="3">
                                            <p:txEl>
                                              <p:pRg st="18" end="18"/>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3">
                                            <p:txEl>
                                              <p:pRg st="18" end="18"/>
                                            </p:txEl>
                                          </p:spTgt>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3">
                                            <p:txEl>
                                              <p:pRg st="19" end="19"/>
                                            </p:txEl>
                                          </p:spTgt>
                                        </p:tgtEl>
                                        <p:attrNameLst>
                                          <p:attrName>style.visibility</p:attrName>
                                        </p:attrNameLst>
                                      </p:cBhvr>
                                      <p:to>
                                        <p:strVal val="visible"/>
                                      </p:to>
                                    </p:set>
                                    <p:anim calcmode="lin" valueType="num">
                                      <p:cBhvr additive="base">
                                        <p:cTn id="87" dur="500" fill="hold"/>
                                        <p:tgtEl>
                                          <p:spTgt spid="3">
                                            <p:txEl>
                                              <p:pRg st="19" end="19"/>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3">
                                            <p:txEl>
                                              <p:pRg st="19" end="19"/>
                                            </p:txEl>
                                          </p:spTgt>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3">
                                            <p:txEl>
                                              <p:pRg st="20" end="20"/>
                                            </p:txEl>
                                          </p:spTgt>
                                        </p:tgtEl>
                                        <p:attrNameLst>
                                          <p:attrName>style.visibility</p:attrName>
                                        </p:attrNameLst>
                                      </p:cBhvr>
                                      <p:to>
                                        <p:strVal val="visible"/>
                                      </p:to>
                                    </p:set>
                                    <p:anim calcmode="lin" valueType="num">
                                      <p:cBhvr additive="base">
                                        <p:cTn id="91" dur="500" fill="hold"/>
                                        <p:tgtEl>
                                          <p:spTgt spid="3">
                                            <p:txEl>
                                              <p:pRg st="20" end="20"/>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3">
                                            <p:txEl>
                                              <p:pRg st="20" end="20"/>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4">
                                            <p:txEl>
                                              <p:pRg st="0" end="0"/>
                                            </p:txEl>
                                          </p:spTgt>
                                        </p:tgtEl>
                                        <p:attrNameLst>
                                          <p:attrName>style.visibility</p:attrName>
                                        </p:attrNameLst>
                                      </p:cBhvr>
                                      <p:to>
                                        <p:strVal val="visible"/>
                                      </p:to>
                                    </p:set>
                                    <p:anim calcmode="lin" valueType="num">
                                      <p:cBhvr additive="base">
                                        <p:cTn id="9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29"/>
                                        </p:tgtEl>
                                        <p:attrNameLst>
                                          <p:attrName>style.visibility</p:attrName>
                                        </p:attrNameLst>
                                      </p:cBhvr>
                                      <p:to>
                                        <p:strVal val="visible"/>
                                      </p:to>
                                    </p:set>
                                    <p:anim calcmode="lin" valueType="num">
                                      <p:cBhvr additive="base">
                                        <p:cTn id="103" dur="500" fill="hold"/>
                                        <p:tgtEl>
                                          <p:spTgt spid="29"/>
                                        </p:tgtEl>
                                        <p:attrNameLst>
                                          <p:attrName>ppt_x</p:attrName>
                                        </p:attrNameLst>
                                      </p:cBhvr>
                                      <p:tavLst>
                                        <p:tav tm="0">
                                          <p:val>
                                            <p:strVal val="#ppt_x"/>
                                          </p:val>
                                        </p:tav>
                                        <p:tav tm="100000">
                                          <p:val>
                                            <p:strVal val="#ppt_x"/>
                                          </p:val>
                                        </p:tav>
                                      </p:tavLst>
                                    </p:anim>
                                    <p:anim calcmode="lin" valueType="num">
                                      <p:cBhvr additive="base">
                                        <p:cTn id="10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nodeType="clickEffect">
                                  <p:stCondLst>
                                    <p:cond delay="0"/>
                                  </p:stCondLst>
                                  <p:childTnLst>
                                    <p:set>
                                      <p:cBhvr>
                                        <p:cTn id="108" dur="1" fill="hold">
                                          <p:stCondLst>
                                            <p:cond delay="0"/>
                                          </p:stCondLst>
                                        </p:cTn>
                                        <p:tgtEl>
                                          <p:spTgt spid="4">
                                            <p:txEl>
                                              <p:pRg st="4" end="4"/>
                                            </p:txEl>
                                          </p:spTgt>
                                        </p:tgtEl>
                                        <p:attrNameLst>
                                          <p:attrName>style.visibility</p:attrName>
                                        </p:attrNameLst>
                                      </p:cBhvr>
                                      <p:to>
                                        <p:strVal val="visible"/>
                                      </p:to>
                                    </p:set>
                                    <p:anim calcmode="lin" valueType="num">
                                      <p:cBhvr additive="base">
                                        <p:cTn id="10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4">
                                            <p:txEl>
                                              <p:pRg st="4" end="4"/>
                                            </p:txEl>
                                          </p:spTgt>
                                        </p:tgtEl>
                                        <p:attrNameLst>
                                          <p:attrName>ppt_y</p:attrName>
                                        </p:attrNameLst>
                                      </p:cBhvr>
                                      <p:tavLst>
                                        <p:tav tm="0">
                                          <p:val>
                                            <p:strVal val="1+#ppt_h/2"/>
                                          </p:val>
                                        </p:tav>
                                        <p:tav tm="100000">
                                          <p:val>
                                            <p:strVal val="#ppt_y"/>
                                          </p:val>
                                        </p:tav>
                                      </p:tavLst>
                                    </p:anim>
                                  </p:childTnLst>
                                </p:cTn>
                              </p:par>
                              <p:par>
                                <p:cTn id="111" presetID="2" presetClass="entr" presetSubtype="4" fill="hold" nodeType="withEffect">
                                  <p:stCondLst>
                                    <p:cond delay="0"/>
                                  </p:stCondLst>
                                  <p:childTnLst>
                                    <p:set>
                                      <p:cBhvr>
                                        <p:cTn id="112" dur="1" fill="hold">
                                          <p:stCondLst>
                                            <p:cond delay="0"/>
                                          </p:stCondLst>
                                        </p:cTn>
                                        <p:tgtEl>
                                          <p:spTgt spid="4">
                                            <p:txEl>
                                              <p:pRg st="5" end="5"/>
                                            </p:txEl>
                                          </p:spTgt>
                                        </p:tgtEl>
                                        <p:attrNameLst>
                                          <p:attrName>style.visibility</p:attrName>
                                        </p:attrNameLst>
                                      </p:cBhvr>
                                      <p:to>
                                        <p:strVal val="visible"/>
                                      </p:to>
                                    </p:set>
                                    <p:anim calcmode="lin" valueType="num">
                                      <p:cBhvr additive="base">
                                        <p:cTn id="11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114" dur="500" fill="hold"/>
                                        <p:tgtEl>
                                          <p:spTgt spid="4">
                                            <p:txEl>
                                              <p:pRg st="5" end="5"/>
                                            </p:txEl>
                                          </p:spTgt>
                                        </p:tgtEl>
                                        <p:attrNameLst>
                                          <p:attrName>ppt_y</p:attrName>
                                        </p:attrNameLst>
                                      </p:cBhvr>
                                      <p:tavLst>
                                        <p:tav tm="0">
                                          <p:val>
                                            <p:strVal val="1+#ppt_h/2"/>
                                          </p:val>
                                        </p:tav>
                                        <p:tav tm="100000">
                                          <p:val>
                                            <p:strVal val="#ppt_y"/>
                                          </p:val>
                                        </p:tav>
                                      </p:tavLst>
                                    </p:anim>
                                  </p:childTnLst>
                                </p:cTn>
                              </p:par>
                              <p:par>
                                <p:cTn id="115" presetID="2" presetClass="entr" presetSubtype="4" fill="hold" nodeType="withEffect">
                                  <p:stCondLst>
                                    <p:cond delay="0"/>
                                  </p:stCondLst>
                                  <p:childTnLst>
                                    <p:set>
                                      <p:cBhvr>
                                        <p:cTn id="116" dur="1" fill="hold">
                                          <p:stCondLst>
                                            <p:cond delay="0"/>
                                          </p:stCondLst>
                                        </p:cTn>
                                        <p:tgtEl>
                                          <p:spTgt spid="4">
                                            <p:txEl>
                                              <p:pRg st="6" end="6"/>
                                            </p:txEl>
                                          </p:spTgt>
                                        </p:tgtEl>
                                        <p:attrNameLst>
                                          <p:attrName>style.visibility</p:attrName>
                                        </p:attrNameLst>
                                      </p:cBhvr>
                                      <p:to>
                                        <p:strVal val="visible"/>
                                      </p:to>
                                    </p:set>
                                    <p:anim calcmode="lin" valueType="num">
                                      <p:cBhvr additive="base">
                                        <p:cTn id="11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11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2" presetClass="entr" presetSubtype="4" fill="hold" nodeType="clickEffect">
                                  <p:stCondLst>
                                    <p:cond delay="0"/>
                                  </p:stCondLst>
                                  <p:childTnLst>
                                    <p:set>
                                      <p:cBhvr>
                                        <p:cTn id="122" dur="1" fill="hold">
                                          <p:stCondLst>
                                            <p:cond delay="0"/>
                                          </p:stCondLst>
                                        </p:cTn>
                                        <p:tgtEl>
                                          <p:spTgt spid="4">
                                            <p:txEl>
                                              <p:pRg st="7" end="7"/>
                                            </p:txEl>
                                          </p:spTgt>
                                        </p:tgtEl>
                                        <p:attrNameLst>
                                          <p:attrName>style.visibility</p:attrName>
                                        </p:attrNameLst>
                                      </p:cBhvr>
                                      <p:to>
                                        <p:strVal val="visible"/>
                                      </p:to>
                                    </p:set>
                                    <p:anim calcmode="lin" valueType="num">
                                      <p:cBhvr additive="base">
                                        <p:cTn id="123"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124" dur="500" fill="hold"/>
                                        <p:tgtEl>
                                          <p:spTgt spid="4">
                                            <p:txEl>
                                              <p:pRg st="7" end="7"/>
                                            </p:txEl>
                                          </p:spTgt>
                                        </p:tgtEl>
                                        <p:attrNameLst>
                                          <p:attrName>ppt_y</p:attrName>
                                        </p:attrNameLst>
                                      </p:cBhvr>
                                      <p:tavLst>
                                        <p:tav tm="0">
                                          <p:val>
                                            <p:strVal val="1+#ppt_h/2"/>
                                          </p:val>
                                        </p:tav>
                                        <p:tav tm="100000">
                                          <p:val>
                                            <p:strVal val="#ppt_y"/>
                                          </p:val>
                                        </p:tav>
                                      </p:tavLst>
                                    </p:anim>
                                  </p:childTnLst>
                                </p:cTn>
                              </p:par>
                              <p:par>
                                <p:cTn id="125" presetID="2" presetClass="entr" presetSubtype="4" fill="hold" nodeType="withEffect">
                                  <p:stCondLst>
                                    <p:cond delay="0"/>
                                  </p:stCondLst>
                                  <p:childTnLst>
                                    <p:set>
                                      <p:cBhvr>
                                        <p:cTn id="126" dur="1" fill="hold">
                                          <p:stCondLst>
                                            <p:cond delay="0"/>
                                          </p:stCondLst>
                                        </p:cTn>
                                        <p:tgtEl>
                                          <p:spTgt spid="4">
                                            <p:txEl>
                                              <p:pRg st="8" end="8"/>
                                            </p:txEl>
                                          </p:spTgt>
                                        </p:tgtEl>
                                        <p:attrNameLst>
                                          <p:attrName>style.visibility</p:attrName>
                                        </p:attrNameLst>
                                      </p:cBhvr>
                                      <p:to>
                                        <p:strVal val="visible"/>
                                      </p:to>
                                    </p:set>
                                    <p:anim calcmode="lin" valueType="num">
                                      <p:cBhvr additive="base">
                                        <p:cTn id="127"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128" dur="500" fill="hold"/>
                                        <p:tgtEl>
                                          <p:spTgt spid="4">
                                            <p:txEl>
                                              <p:pRg st="8" end="8"/>
                                            </p:txEl>
                                          </p:spTgt>
                                        </p:tgtEl>
                                        <p:attrNameLst>
                                          <p:attrName>ppt_y</p:attrName>
                                        </p:attrNameLst>
                                      </p:cBhvr>
                                      <p:tavLst>
                                        <p:tav tm="0">
                                          <p:val>
                                            <p:strVal val="1+#ppt_h/2"/>
                                          </p:val>
                                        </p:tav>
                                        <p:tav tm="100000">
                                          <p:val>
                                            <p:strVal val="#ppt_y"/>
                                          </p:val>
                                        </p:tav>
                                      </p:tavLst>
                                    </p:anim>
                                  </p:childTnLst>
                                </p:cTn>
                              </p:par>
                              <p:par>
                                <p:cTn id="129" presetID="2" presetClass="entr" presetSubtype="4" fill="hold" nodeType="withEffect">
                                  <p:stCondLst>
                                    <p:cond delay="0"/>
                                  </p:stCondLst>
                                  <p:childTnLst>
                                    <p:set>
                                      <p:cBhvr>
                                        <p:cTn id="130" dur="1" fill="hold">
                                          <p:stCondLst>
                                            <p:cond delay="0"/>
                                          </p:stCondLst>
                                        </p:cTn>
                                        <p:tgtEl>
                                          <p:spTgt spid="4">
                                            <p:txEl>
                                              <p:pRg st="9" end="9"/>
                                            </p:txEl>
                                          </p:spTgt>
                                        </p:tgtEl>
                                        <p:attrNameLst>
                                          <p:attrName>style.visibility</p:attrName>
                                        </p:attrNameLst>
                                      </p:cBhvr>
                                      <p:to>
                                        <p:strVal val="visible"/>
                                      </p:to>
                                    </p:set>
                                    <p:anim calcmode="lin" valueType="num">
                                      <p:cBhvr additive="base">
                                        <p:cTn id="131"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132"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2" presetClass="entr" presetSubtype="4" fill="hold" nodeType="clickEffect">
                                  <p:stCondLst>
                                    <p:cond delay="0"/>
                                  </p:stCondLst>
                                  <p:childTnLst>
                                    <p:set>
                                      <p:cBhvr>
                                        <p:cTn id="136" dur="1" fill="hold">
                                          <p:stCondLst>
                                            <p:cond delay="0"/>
                                          </p:stCondLst>
                                        </p:cTn>
                                        <p:tgtEl>
                                          <p:spTgt spid="31"/>
                                        </p:tgtEl>
                                        <p:attrNameLst>
                                          <p:attrName>style.visibility</p:attrName>
                                        </p:attrNameLst>
                                      </p:cBhvr>
                                      <p:to>
                                        <p:strVal val="visible"/>
                                      </p:to>
                                    </p:set>
                                    <p:anim calcmode="lin" valueType="num">
                                      <p:cBhvr additive="base">
                                        <p:cTn id="137" dur="500" fill="hold"/>
                                        <p:tgtEl>
                                          <p:spTgt spid="31"/>
                                        </p:tgtEl>
                                        <p:attrNameLst>
                                          <p:attrName>ppt_x</p:attrName>
                                        </p:attrNameLst>
                                      </p:cBhvr>
                                      <p:tavLst>
                                        <p:tav tm="0">
                                          <p:val>
                                            <p:strVal val="#ppt_x"/>
                                          </p:val>
                                        </p:tav>
                                        <p:tav tm="100000">
                                          <p:val>
                                            <p:strVal val="#ppt_x"/>
                                          </p:val>
                                        </p:tav>
                                      </p:tavLst>
                                    </p:anim>
                                    <p:anim calcmode="lin" valueType="num">
                                      <p:cBhvr additive="base">
                                        <p:cTn id="13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2" presetClass="entr" presetSubtype="4" fill="hold" nodeType="clickEffect">
                                  <p:stCondLst>
                                    <p:cond delay="0"/>
                                  </p:stCondLst>
                                  <p:childTnLst>
                                    <p:set>
                                      <p:cBhvr>
                                        <p:cTn id="142" dur="1" fill="hold">
                                          <p:stCondLst>
                                            <p:cond delay="0"/>
                                          </p:stCondLst>
                                        </p:cTn>
                                        <p:tgtEl>
                                          <p:spTgt spid="4">
                                            <p:txEl>
                                              <p:pRg st="16" end="16"/>
                                            </p:txEl>
                                          </p:spTgt>
                                        </p:tgtEl>
                                        <p:attrNameLst>
                                          <p:attrName>style.visibility</p:attrName>
                                        </p:attrNameLst>
                                      </p:cBhvr>
                                      <p:to>
                                        <p:strVal val="visible"/>
                                      </p:to>
                                    </p:set>
                                    <p:anim calcmode="lin" valueType="num">
                                      <p:cBhvr additive="base">
                                        <p:cTn id="143" dur="500" fill="hold"/>
                                        <p:tgtEl>
                                          <p:spTgt spid="4">
                                            <p:txEl>
                                              <p:pRg st="16" end="16"/>
                                            </p:txEl>
                                          </p:spTgt>
                                        </p:tgtEl>
                                        <p:attrNameLst>
                                          <p:attrName>ppt_x</p:attrName>
                                        </p:attrNameLst>
                                      </p:cBhvr>
                                      <p:tavLst>
                                        <p:tav tm="0">
                                          <p:val>
                                            <p:strVal val="#ppt_x"/>
                                          </p:val>
                                        </p:tav>
                                        <p:tav tm="100000">
                                          <p:val>
                                            <p:strVal val="#ppt_x"/>
                                          </p:val>
                                        </p:tav>
                                      </p:tavLst>
                                    </p:anim>
                                    <p:anim calcmode="lin" valueType="num">
                                      <p:cBhvr additive="base">
                                        <p:cTn id="144" dur="500" fill="hold"/>
                                        <p:tgtEl>
                                          <p:spTgt spid="4">
                                            <p:txEl>
                                              <p:pRg st="16" end="16"/>
                                            </p:txEl>
                                          </p:spTgt>
                                        </p:tgtEl>
                                        <p:attrNameLst>
                                          <p:attrName>ppt_y</p:attrName>
                                        </p:attrNameLst>
                                      </p:cBhvr>
                                      <p:tavLst>
                                        <p:tav tm="0">
                                          <p:val>
                                            <p:strVal val="1+#ppt_h/2"/>
                                          </p:val>
                                        </p:tav>
                                        <p:tav tm="100000">
                                          <p:val>
                                            <p:strVal val="#ppt_y"/>
                                          </p:val>
                                        </p:tav>
                                      </p:tavLst>
                                    </p:anim>
                                  </p:childTnLst>
                                </p:cTn>
                              </p:par>
                              <p:par>
                                <p:cTn id="145" presetID="2" presetClass="entr" presetSubtype="4" fill="hold" nodeType="withEffect">
                                  <p:stCondLst>
                                    <p:cond delay="0"/>
                                  </p:stCondLst>
                                  <p:childTnLst>
                                    <p:set>
                                      <p:cBhvr>
                                        <p:cTn id="146" dur="1" fill="hold">
                                          <p:stCondLst>
                                            <p:cond delay="0"/>
                                          </p:stCondLst>
                                        </p:cTn>
                                        <p:tgtEl>
                                          <p:spTgt spid="4">
                                            <p:txEl>
                                              <p:pRg st="17" end="17"/>
                                            </p:txEl>
                                          </p:spTgt>
                                        </p:tgtEl>
                                        <p:attrNameLst>
                                          <p:attrName>style.visibility</p:attrName>
                                        </p:attrNameLst>
                                      </p:cBhvr>
                                      <p:to>
                                        <p:strVal val="visible"/>
                                      </p:to>
                                    </p:set>
                                    <p:anim calcmode="lin" valueType="num">
                                      <p:cBhvr additive="base">
                                        <p:cTn id="147" dur="500" fill="hold"/>
                                        <p:tgtEl>
                                          <p:spTgt spid="4">
                                            <p:txEl>
                                              <p:pRg st="17" end="17"/>
                                            </p:txEl>
                                          </p:spTgt>
                                        </p:tgtEl>
                                        <p:attrNameLst>
                                          <p:attrName>ppt_x</p:attrName>
                                        </p:attrNameLst>
                                      </p:cBhvr>
                                      <p:tavLst>
                                        <p:tav tm="0">
                                          <p:val>
                                            <p:strVal val="#ppt_x"/>
                                          </p:val>
                                        </p:tav>
                                        <p:tav tm="100000">
                                          <p:val>
                                            <p:strVal val="#ppt_x"/>
                                          </p:val>
                                        </p:tav>
                                      </p:tavLst>
                                    </p:anim>
                                    <p:anim calcmode="lin" valueType="num">
                                      <p:cBhvr additive="base">
                                        <p:cTn id="148" dur="500" fill="hold"/>
                                        <p:tgtEl>
                                          <p:spTgt spid="4">
                                            <p:txEl>
                                              <p:pRg st="17" end="17"/>
                                            </p:txEl>
                                          </p:spTgt>
                                        </p:tgtEl>
                                        <p:attrNameLst>
                                          <p:attrName>ppt_y</p:attrName>
                                        </p:attrNameLst>
                                      </p:cBhvr>
                                      <p:tavLst>
                                        <p:tav tm="0">
                                          <p:val>
                                            <p:strVal val="1+#ppt_h/2"/>
                                          </p:val>
                                        </p:tav>
                                        <p:tav tm="100000">
                                          <p:val>
                                            <p:strVal val="#ppt_y"/>
                                          </p:val>
                                        </p:tav>
                                      </p:tavLst>
                                    </p:anim>
                                  </p:childTnLst>
                                </p:cTn>
                              </p:par>
                              <p:par>
                                <p:cTn id="149" presetID="2" presetClass="entr" presetSubtype="4" fill="hold" nodeType="withEffect">
                                  <p:stCondLst>
                                    <p:cond delay="0"/>
                                  </p:stCondLst>
                                  <p:childTnLst>
                                    <p:set>
                                      <p:cBhvr>
                                        <p:cTn id="150" dur="1" fill="hold">
                                          <p:stCondLst>
                                            <p:cond delay="0"/>
                                          </p:stCondLst>
                                        </p:cTn>
                                        <p:tgtEl>
                                          <p:spTgt spid="4">
                                            <p:txEl>
                                              <p:pRg st="18" end="18"/>
                                            </p:txEl>
                                          </p:spTgt>
                                        </p:tgtEl>
                                        <p:attrNameLst>
                                          <p:attrName>style.visibility</p:attrName>
                                        </p:attrNameLst>
                                      </p:cBhvr>
                                      <p:to>
                                        <p:strVal val="visible"/>
                                      </p:to>
                                    </p:set>
                                    <p:anim calcmode="lin" valueType="num">
                                      <p:cBhvr additive="base">
                                        <p:cTn id="151" dur="500" fill="hold"/>
                                        <p:tgtEl>
                                          <p:spTgt spid="4">
                                            <p:txEl>
                                              <p:pRg st="18" end="18"/>
                                            </p:txEl>
                                          </p:spTgt>
                                        </p:tgtEl>
                                        <p:attrNameLst>
                                          <p:attrName>ppt_x</p:attrName>
                                        </p:attrNameLst>
                                      </p:cBhvr>
                                      <p:tavLst>
                                        <p:tav tm="0">
                                          <p:val>
                                            <p:strVal val="#ppt_x"/>
                                          </p:val>
                                        </p:tav>
                                        <p:tav tm="100000">
                                          <p:val>
                                            <p:strVal val="#ppt_x"/>
                                          </p:val>
                                        </p:tav>
                                      </p:tavLst>
                                    </p:anim>
                                    <p:anim calcmode="lin" valueType="num">
                                      <p:cBhvr additive="base">
                                        <p:cTn id="152" dur="500" fill="hold"/>
                                        <p:tgtEl>
                                          <p:spTgt spid="4">
                                            <p:txEl>
                                              <p:pRg st="18" end="18"/>
                                            </p:txEl>
                                          </p:spTgt>
                                        </p:tgtEl>
                                        <p:attrNameLst>
                                          <p:attrName>ppt_y</p:attrName>
                                        </p:attrNameLst>
                                      </p:cBhvr>
                                      <p:tavLst>
                                        <p:tav tm="0">
                                          <p:val>
                                            <p:strVal val="1+#ppt_h/2"/>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2" presetClass="entr" presetSubtype="4" fill="hold" nodeType="clickEffect">
                                  <p:stCondLst>
                                    <p:cond delay="0"/>
                                  </p:stCondLst>
                                  <p:childTnLst>
                                    <p:set>
                                      <p:cBhvr>
                                        <p:cTn id="156" dur="1" fill="hold">
                                          <p:stCondLst>
                                            <p:cond delay="0"/>
                                          </p:stCondLst>
                                        </p:cTn>
                                        <p:tgtEl>
                                          <p:spTgt spid="4">
                                            <p:txEl>
                                              <p:pRg st="19" end="19"/>
                                            </p:txEl>
                                          </p:spTgt>
                                        </p:tgtEl>
                                        <p:attrNameLst>
                                          <p:attrName>style.visibility</p:attrName>
                                        </p:attrNameLst>
                                      </p:cBhvr>
                                      <p:to>
                                        <p:strVal val="visible"/>
                                      </p:to>
                                    </p:set>
                                    <p:anim calcmode="lin" valueType="num">
                                      <p:cBhvr additive="base">
                                        <p:cTn id="157" dur="500" fill="hold"/>
                                        <p:tgtEl>
                                          <p:spTgt spid="4">
                                            <p:txEl>
                                              <p:pRg st="19" end="19"/>
                                            </p:txEl>
                                          </p:spTgt>
                                        </p:tgtEl>
                                        <p:attrNameLst>
                                          <p:attrName>ppt_x</p:attrName>
                                        </p:attrNameLst>
                                      </p:cBhvr>
                                      <p:tavLst>
                                        <p:tav tm="0">
                                          <p:val>
                                            <p:strVal val="#ppt_x"/>
                                          </p:val>
                                        </p:tav>
                                        <p:tav tm="100000">
                                          <p:val>
                                            <p:strVal val="#ppt_x"/>
                                          </p:val>
                                        </p:tav>
                                      </p:tavLst>
                                    </p:anim>
                                    <p:anim calcmode="lin" valueType="num">
                                      <p:cBhvr additive="base">
                                        <p:cTn id="158" dur="500" fill="hold"/>
                                        <p:tgtEl>
                                          <p:spTgt spid="4">
                                            <p:txEl>
                                              <p:pRg st="19" end="19"/>
                                            </p:txEl>
                                          </p:spTgt>
                                        </p:tgtEl>
                                        <p:attrNameLst>
                                          <p:attrName>ppt_y</p:attrName>
                                        </p:attrNameLst>
                                      </p:cBhvr>
                                      <p:tavLst>
                                        <p:tav tm="0">
                                          <p:val>
                                            <p:strVal val="1+#ppt_h/2"/>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2" presetClass="entr" presetSubtype="4" fill="hold" nodeType="clickEffect">
                                  <p:stCondLst>
                                    <p:cond delay="0"/>
                                  </p:stCondLst>
                                  <p:childTnLst>
                                    <p:set>
                                      <p:cBhvr>
                                        <p:cTn id="162" dur="1" fill="hold">
                                          <p:stCondLst>
                                            <p:cond delay="0"/>
                                          </p:stCondLst>
                                        </p:cTn>
                                        <p:tgtEl>
                                          <p:spTgt spid="33"/>
                                        </p:tgtEl>
                                        <p:attrNameLst>
                                          <p:attrName>style.visibility</p:attrName>
                                        </p:attrNameLst>
                                      </p:cBhvr>
                                      <p:to>
                                        <p:strVal val="visible"/>
                                      </p:to>
                                    </p:set>
                                    <p:anim calcmode="lin" valueType="num">
                                      <p:cBhvr additive="base">
                                        <p:cTn id="163" dur="500" fill="hold"/>
                                        <p:tgtEl>
                                          <p:spTgt spid="33"/>
                                        </p:tgtEl>
                                        <p:attrNameLst>
                                          <p:attrName>ppt_x</p:attrName>
                                        </p:attrNameLst>
                                      </p:cBhvr>
                                      <p:tavLst>
                                        <p:tav tm="0">
                                          <p:val>
                                            <p:strVal val="#ppt_x"/>
                                          </p:val>
                                        </p:tav>
                                        <p:tav tm="100000">
                                          <p:val>
                                            <p:strVal val="#ppt_x"/>
                                          </p:val>
                                        </p:tav>
                                      </p:tavLst>
                                    </p:anim>
                                    <p:anim calcmode="lin" valueType="num">
                                      <p:cBhvr additive="base">
                                        <p:cTn id="16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65" fill="hold">
                      <p:stCondLst>
                        <p:cond delay="indefinite"/>
                      </p:stCondLst>
                      <p:childTnLst>
                        <p:par>
                          <p:cTn id="166" fill="hold">
                            <p:stCondLst>
                              <p:cond delay="0"/>
                            </p:stCondLst>
                            <p:childTnLst>
                              <p:par>
                                <p:cTn id="167" presetID="2" presetClass="entr" presetSubtype="4" fill="hold" nodeType="clickEffect">
                                  <p:stCondLst>
                                    <p:cond delay="0"/>
                                  </p:stCondLst>
                                  <p:childTnLst>
                                    <p:set>
                                      <p:cBhvr>
                                        <p:cTn id="168" dur="1" fill="hold">
                                          <p:stCondLst>
                                            <p:cond delay="0"/>
                                          </p:stCondLst>
                                        </p:cTn>
                                        <p:tgtEl>
                                          <p:spTgt spid="4">
                                            <p:txEl>
                                              <p:pRg st="27" end="27"/>
                                            </p:txEl>
                                          </p:spTgt>
                                        </p:tgtEl>
                                        <p:attrNameLst>
                                          <p:attrName>style.visibility</p:attrName>
                                        </p:attrNameLst>
                                      </p:cBhvr>
                                      <p:to>
                                        <p:strVal val="visible"/>
                                      </p:to>
                                    </p:set>
                                    <p:anim calcmode="lin" valueType="num">
                                      <p:cBhvr additive="base">
                                        <p:cTn id="169" dur="500" fill="hold"/>
                                        <p:tgtEl>
                                          <p:spTgt spid="4">
                                            <p:txEl>
                                              <p:pRg st="27" end="27"/>
                                            </p:txEl>
                                          </p:spTgt>
                                        </p:tgtEl>
                                        <p:attrNameLst>
                                          <p:attrName>ppt_x</p:attrName>
                                        </p:attrNameLst>
                                      </p:cBhvr>
                                      <p:tavLst>
                                        <p:tav tm="0">
                                          <p:val>
                                            <p:strVal val="#ppt_x"/>
                                          </p:val>
                                        </p:tav>
                                        <p:tav tm="100000">
                                          <p:val>
                                            <p:strVal val="#ppt_x"/>
                                          </p:val>
                                        </p:tav>
                                      </p:tavLst>
                                    </p:anim>
                                    <p:anim calcmode="lin" valueType="num">
                                      <p:cBhvr additive="base">
                                        <p:cTn id="170" dur="500" fill="hold"/>
                                        <p:tgtEl>
                                          <p:spTgt spid="4">
                                            <p:txEl>
                                              <p:pRg st="27" end="27"/>
                                            </p:txEl>
                                          </p:spTgt>
                                        </p:tgtEl>
                                        <p:attrNameLst>
                                          <p:attrName>ppt_y</p:attrName>
                                        </p:attrNameLst>
                                      </p:cBhvr>
                                      <p:tavLst>
                                        <p:tav tm="0">
                                          <p:val>
                                            <p:strVal val="1+#ppt_h/2"/>
                                          </p:val>
                                        </p:tav>
                                        <p:tav tm="100000">
                                          <p:val>
                                            <p:strVal val="#ppt_y"/>
                                          </p:val>
                                        </p:tav>
                                      </p:tavLst>
                                    </p:anim>
                                  </p:childTnLst>
                                </p:cTn>
                              </p:par>
                            </p:childTnLst>
                          </p:cTn>
                        </p:par>
                      </p:childTnLst>
                    </p:cTn>
                  </p:par>
                  <p:par>
                    <p:cTn id="171" fill="hold">
                      <p:stCondLst>
                        <p:cond delay="indefinite"/>
                      </p:stCondLst>
                      <p:childTnLst>
                        <p:par>
                          <p:cTn id="172" fill="hold">
                            <p:stCondLst>
                              <p:cond delay="0"/>
                            </p:stCondLst>
                            <p:childTnLst>
                              <p:par>
                                <p:cTn id="173" presetID="2" presetClass="entr" presetSubtype="4" fill="hold" nodeType="clickEffect">
                                  <p:stCondLst>
                                    <p:cond delay="0"/>
                                  </p:stCondLst>
                                  <p:childTnLst>
                                    <p:set>
                                      <p:cBhvr>
                                        <p:cTn id="174" dur="1" fill="hold">
                                          <p:stCondLst>
                                            <p:cond delay="0"/>
                                          </p:stCondLst>
                                        </p:cTn>
                                        <p:tgtEl>
                                          <p:spTgt spid="5">
                                            <p:txEl>
                                              <p:pRg st="0" end="0"/>
                                            </p:txEl>
                                          </p:spTgt>
                                        </p:tgtEl>
                                        <p:attrNameLst>
                                          <p:attrName>style.visibility</p:attrName>
                                        </p:attrNameLst>
                                      </p:cBhvr>
                                      <p:to>
                                        <p:strVal val="visible"/>
                                      </p:to>
                                    </p:set>
                                    <p:anim calcmode="lin" valueType="num">
                                      <p:cBhvr additive="base">
                                        <p:cTn id="17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76"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77" presetID="2" presetClass="entr" presetSubtype="4" fill="hold" nodeType="withEffect">
                                  <p:stCondLst>
                                    <p:cond delay="0"/>
                                  </p:stCondLst>
                                  <p:childTnLst>
                                    <p:set>
                                      <p:cBhvr>
                                        <p:cTn id="178" dur="1" fill="hold">
                                          <p:stCondLst>
                                            <p:cond delay="0"/>
                                          </p:stCondLst>
                                        </p:cTn>
                                        <p:tgtEl>
                                          <p:spTgt spid="5">
                                            <p:txEl>
                                              <p:pRg st="1" end="1"/>
                                            </p:txEl>
                                          </p:spTgt>
                                        </p:tgtEl>
                                        <p:attrNameLst>
                                          <p:attrName>style.visibility</p:attrName>
                                        </p:attrNameLst>
                                      </p:cBhvr>
                                      <p:to>
                                        <p:strVal val="visible"/>
                                      </p:to>
                                    </p:set>
                                    <p:anim calcmode="lin" valueType="num">
                                      <p:cBhvr additive="base">
                                        <p:cTn id="17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0"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81" presetID="2" presetClass="entr" presetSubtype="4" fill="hold" nodeType="withEffect">
                                  <p:stCondLst>
                                    <p:cond delay="0"/>
                                  </p:stCondLst>
                                  <p:childTnLst>
                                    <p:set>
                                      <p:cBhvr>
                                        <p:cTn id="182" dur="1" fill="hold">
                                          <p:stCondLst>
                                            <p:cond delay="0"/>
                                          </p:stCondLst>
                                        </p:cTn>
                                        <p:tgtEl>
                                          <p:spTgt spid="5">
                                            <p:txEl>
                                              <p:pRg st="2" end="2"/>
                                            </p:txEl>
                                          </p:spTgt>
                                        </p:tgtEl>
                                        <p:attrNameLst>
                                          <p:attrName>style.visibility</p:attrName>
                                        </p:attrNameLst>
                                      </p:cBhvr>
                                      <p:to>
                                        <p:strVal val="visible"/>
                                      </p:to>
                                    </p:set>
                                    <p:anim calcmode="lin" valueType="num">
                                      <p:cBhvr additive="base">
                                        <p:cTn id="18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85" fill="hold">
                      <p:stCondLst>
                        <p:cond delay="indefinite"/>
                      </p:stCondLst>
                      <p:childTnLst>
                        <p:par>
                          <p:cTn id="186" fill="hold">
                            <p:stCondLst>
                              <p:cond delay="0"/>
                            </p:stCondLst>
                            <p:childTnLst>
                              <p:par>
                                <p:cTn id="187" presetID="2" presetClass="entr" presetSubtype="4" fill="hold" nodeType="clickEffect">
                                  <p:stCondLst>
                                    <p:cond delay="0"/>
                                  </p:stCondLst>
                                  <p:childTnLst>
                                    <p:set>
                                      <p:cBhvr>
                                        <p:cTn id="188" dur="1" fill="hold">
                                          <p:stCondLst>
                                            <p:cond delay="0"/>
                                          </p:stCondLst>
                                        </p:cTn>
                                        <p:tgtEl>
                                          <p:spTgt spid="1034"/>
                                        </p:tgtEl>
                                        <p:attrNameLst>
                                          <p:attrName>style.visibility</p:attrName>
                                        </p:attrNameLst>
                                      </p:cBhvr>
                                      <p:to>
                                        <p:strVal val="visible"/>
                                      </p:to>
                                    </p:set>
                                    <p:anim calcmode="lin" valueType="num">
                                      <p:cBhvr additive="base">
                                        <p:cTn id="189" dur="500" fill="hold"/>
                                        <p:tgtEl>
                                          <p:spTgt spid="1034"/>
                                        </p:tgtEl>
                                        <p:attrNameLst>
                                          <p:attrName>ppt_x</p:attrName>
                                        </p:attrNameLst>
                                      </p:cBhvr>
                                      <p:tavLst>
                                        <p:tav tm="0">
                                          <p:val>
                                            <p:strVal val="#ppt_x"/>
                                          </p:val>
                                        </p:tav>
                                        <p:tav tm="100000">
                                          <p:val>
                                            <p:strVal val="#ppt_x"/>
                                          </p:val>
                                        </p:tav>
                                      </p:tavLst>
                                    </p:anim>
                                    <p:anim calcmode="lin" valueType="num">
                                      <p:cBhvr additive="base">
                                        <p:cTn id="190" dur="500" fill="hold"/>
                                        <p:tgtEl>
                                          <p:spTgt spid="1034"/>
                                        </p:tgtEl>
                                        <p:attrNameLst>
                                          <p:attrName>ppt_y</p:attrName>
                                        </p:attrNameLst>
                                      </p:cBhvr>
                                      <p:tavLst>
                                        <p:tav tm="0">
                                          <p:val>
                                            <p:strVal val="1+#ppt_h/2"/>
                                          </p:val>
                                        </p:tav>
                                        <p:tav tm="100000">
                                          <p:val>
                                            <p:strVal val="#ppt_y"/>
                                          </p:val>
                                        </p:tav>
                                      </p:tavLst>
                                    </p:anim>
                                  </p:childTnLst>
                                </p:cTn>
                              </p:par>
                            </p:childTnLst>
                          </p:cTn>
                        </p:par>
                      </p:childTnLst>
                    </p:cTn>
                  </p:par>
                  <p:par>
                    <p:cTn id="191" fill="hold">
                      <p:stCondLst>
                        <p:cond delay="indefinite"/>
                      </p:stCondLst>
                      <p:childTnLst>
                        <p:par>
                          <p:cTn id="192" fill="hold">
                            <p:stCondLst>
                              <p:cond delay="0"/>
                            </p:stCondLst>
                            <p:childTnLst>
                              <p:par>
                                <p:cTn id="193" presetID="2" presetClass="entr" presetSubtype="4" fill="hold" nodeType="clickEffect">
                                  <p:stCondLst>
                                    <p:cond delay="0"/>
                                  </p:stCondLst>
                                  <p:childTnLst>
                                    <p:set>
                                      <p:cBhvr>
                                        <p:cTn id="194" dur="1" fill="hold">
                                          <p:stCondLst>
                                            <p:cond delay="0"/>
                                          </p:stCondLst>
                                        </p:cTn>
                                        <p:tgtEl>
                                          <p:spTgt spid="5">
                                            <p:txEl>
                                              <p:pRg st="17" end="17"/>
                                            </p:txEl>
                                          </p:spTgt>
                                        </p:tgtEl>
                                        <p:attrNameLst>
                                          <p:attrName>style.visibility</p:attrName>
                                        </p:attrNameLst>
                                      </p:cBhvr>
                                      <p:to>
                                        <p:strVal val="visible"/>
                                      </p:to>
                                    </p:set>
                                    <p:anim calcmode="lin" valueType="num">
                                      <p:cBhvr additive="base">
                                        <p:cTn id="195" dur="500" fill="hold"/>
                                        <p:tgtEl>
                                          <p:spTgt spid="5">
                                            <p:txEl>
                                              <p:pRg st="17" end="17"/>
                                            </p:txEl>
                                          </p:spTgt>
                                        </p:tgtEl>
                                        <p:attrNameLst>
                                          <p:attrName>ppt_x</p:attrName>
                                        </p:attrNameLst>
                                      </p:cBhvr>
                                      <p:tavLst>
                                        <p:tav tm="0">
                                          <p:val>
                                            <p:strVal val="#ppt_x"/>
                                          </p:val>
                                        </p:tav>
                                        <p:tav tm="100000">
                                          <p:val>
                                            <p:strVal val="#ppt_x"/>
                                          </p:val>
                                        </p:tav>
                                      </p:tavLst>
                                    </p:anim>
                                    <p:anim calcmode="lin" valueType="num">
                                      <p:cBhvr additive="base">
                                        <p:cTn id="196" dur="500" fill="hold"/>
                                        <p:tgtEl>
                                          <p:spTgt spid="5">
                                            <p:txEl>
                                              <p:pRg st="17" end="17"/>
                                            </p:txEl>
                                          </p:spTgt>
                                        </p:tgtEl>
                                        <p:attrNameLst>
                                          <p:attrName>ppt_y</p:attrName>
                                        </p:attrNameLst>
                                      </p:cBhvr>
                                      <p:tavLst>
                                        <p:tav tm="0">
                                          <p:val>
                                            <p:strVal val="1+#ppt_h/2"/>
                                          </p:val>
                                        </p:tav>
                                        <p:tav tm="100000">
                                          <p:val>
                                            <p:strVal val="#ppt_y"/>
                                          </p:val>
                                        </p:tav>
                                      </p:tavLst>
                                    </p:anim>
                                  </p:childTnLst>
                                </p:cTn>
                              </p:par>
                            </p:childTnLst>
                          </p:cTn>
                        </p:par>
                      </p:childTnLst>
                    </p:cTn>
                  </p:par>
                  <p:par>
                    <p:cTn id="197" fill="hold">
                      <p:stCondLst>
                        <p:cond delay="indefinite"/>
                      </p:stCondLst>
                      <p:childTnLst>
                        <p:par>
                          <p:cTn id="198" fill="hold">
                            <p:stCondLst>
                              <p:cond delay="0"/>
                            </p:stCondLst>
                            <p:childTnLst>
                              <p:par>
                                <p:cTn id="199" presetID="2" presetClass="entr" presetSubtype="4" fill="hold" nodeType="clickEffect">
                                  <p:stCondLst>
                                    <p:cond delay="0"/>
                                  </p:stCondLst>
                                  <p:childTnLst>
                                    <p:set>
                                      <p:cBhvr>
                                        <p:cTn id="200" dur="1" fill="hold">
                                          <p:stCondLst>
                                            <p:cond delay="0"/>
                                          </p:stCondLst>
                                        </p:cTn>
                                        <p:tgtEl>
                                          <p:spTgt spid="34"/>
                                        </p:tgtEl>
                                        <p:attrNameLst>
                                          <p:attrName>style.visibility</p:attrName>
                                        </p:attrNameLst>
                                      </p:cBhvr>
                                      <p:to>
                                        <p:strVal val="visible"/>
                                      </p:to>
                                    </p:set>
                                    <p:anim calcmode="lin" valueType="num">
                                      <p:cBhvr additive="base">
                                        <p:cTn id="201" dur="500" fill="hold"/>
                                        <p:tgtEl>
                                          <p:spTgt spid="34"/>
                                        </p:tgtEl>
                                        <p:attrNameLst>
                                          <p:attrName>ppt_x</p:attrName>
                                        </p:attrNameLst>
                                      </p:cBhvr>
                                      <p:tavLst>
                                        <p:tav tm="0">
                                          <p:val>
                                            <p:strVal val="#ppt_x"/>
                                          </p:val>
                                        </p:tav>
                                        <p:tav tm="100000">
                                          <p:val>
                                            <p:strVal val="#ppt_x"/>
                                          </p:val>
                                        </p:tav>
                                      </p:tavLst>
                                    </p:anim>
                                    <p:anim calcmode="lin" valueType="num">
                                      <p:cBhvr additive="base">
                                        <p:cTn id="20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203" fill="hold">
                      <p:stCondLst>
                        <p:cond delay="indefinite"/>
                      </p:stCondLst>
                      <p:childTnLst>
                        <p:par>
                          <p:cTn id="204" fill="hold">
                            <p:stCondLst>
                              <p:cond delay="0"/>
                            </p:stCondLst>
                            <p:childTnLst>
                              <p:par>
                                <p:cTn id="205" presetID="2" presetClass="entr" presetSubtype="4" fill="hold" nodeType="clickEffect">
                                  <p:stCondLst>
                                    <p:cond delay="0"/>
                                  </p:stCondLst>
                                  <p:childTnLst>
                                    <p:set>
                                      <p:cBhvr>
                                        <p:cTn id="206" dur="1" fill="hold">
                                          <p:stCondLst>
                                            <p:cond delay="0"/>
                                          </p:stCondLst>
                                        </p:cTn>
                                        <p:tgtEl>
                                          <p:spTgt spid="35"/>
                                        </p:tgtEl>
                                        <p:attrNameLst>
                                          <p:attrName>style.visibility</p:attrName>
                                        </p:attrNameLst>
                                      </p:cBhvr>
                                      <p:to>
                                        <p:strVal val="visible"/>
                                      </p:to>
                                    </p:set>
                                    <p:anim calcmode="lin" valueType="num">
                                      <p:cBhvr additive="base">
                                        <p:cTn id="207" dur="500" fill="hold"/>
                                        <p:tgtEl>
                                          <p:spTgt spid="35"/>
                                        </p:tgtEl>
                                        <p:attrNameLst>
                                          <p:attrName>ppt_x</p:attrName>
                                        </p:attrNameLst>
                                      </p:cBhvr>
                                      <p:tavLst>
                                        <p:tav tm="0">
                                          <p:val>
                                            <p:strVal val="#ppt_x"/>
                                          </p:val>
                                        </p:tav>
                                        <p:tav tm="100000">
                                          <p:val>
                                            <p:strVal val="#ppt_x"/>
                                          </p:val>
                                        </p:tav>
                                      </p:tavLst>
                                    </p:anim>
                                    <p:anim calcmode="lin" valueType="num">
                                      <p:cBhvr additive="base">
                                        <p:cTn id="20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209" fill="hold">
                      <p:stCondLst>
                        <p:cond delay="indefinite"/>
                      </p:stCondLst>
                      <p:childTnLst>
                        <p:par>
                          <p:cTn id="210" fill="hold">
                            <p:stCondLst>
                              <p:cond delay="0"/>
                            </p:stCondLst>
                            <p:childTnLst>
                              <p:par>
                                <p:cTn id="211" presetID="2" presetClass="entr" presetSubtype="4" fill="hold" nodeType="clickEffect">
                                  <p:stCondLst>
                                    <p:cond delay="0"/>
                                  </p:stCondLst>
                                  <p:childTnLst>
                                    <p:set>
                                      <p:cBhvr>
                                        <p:cTn id="212" dur="1" fill="hold">
                                          <p:stCondLst>
                                            <p:cond delay="0"/>
                                          </p:stCondLst>
                                        </p:cTn>
                                        <p:tgtEl>
                                          <p:spTgt spid="36"/>
                                        </p:tgtEl>
                                        <p:attrNameLst>
                                          <p:attrName>style.visibility</p:attrName>
                                        </p:attrNameLst>
                                      </p:cBhvr>
                                      <p:to>
                                        <p:strVal val="visible"/>
                                      </p:to>
                                    </p:set>
                                    <p:anim calcmode="lin" valueType="num">
                                      <p:cBhvr additive="base">
                                        <p:cTn id="213" dur="500" fill="hold"/>
                                        <p:tgtEl>
                                          <p:spTgt spid="36"/>
                                        </p:tgtEl>
                                        <p:attrNameLst>
                                          <p:attrName>ppt_x</p:attrName>
                                        </p:attrNameLst>
                                      </p:cBhvr>
                                      <p:tavLst>
                                        <p:tav tm="0">
                                          <p:val>
                                            <p:strVal val="#ppt_x"/>
                                          </p:val>
                                        </p:tav>
                                        <p:tav tm="100000">
                                          <p:val>
                                            <p:strVal val="#ppt_x"/>
                                          </p:val>
                                        </p:tav>
                                      </p:tavLst>
                                    </p:anim>
                                    <p:anim calcmode="lin" valueType="num">
                                      <p:cBhvr additive="base">
                                        <p:cTn id="214"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215" fill="hold">
                      <p:stCondLst>
                        <p:cond delay="indefinite"/>
                      </p:stCondLst>
                      <p:childTnLst>
                        <p:par>
                          <p:cTn id="216" fill="hold">
                            <p:stCondLst>
                              <p:cond delay="0"/>
                            </p:stCondLst>
                            <p:childTnLst>
                              <p:par>
                                <p:cTn id="217" presetID="2" presetClass="entr" presetSubtype="4" fill="hold" nodeType="clickEffect">
                                  <p:stCondLst>
                                    <p:cond delay="0"/>
                                  </p:stCondLst>
                                  <p:childTnLst>
                                    <p:set>
                                      <p:cBhvr>
                                        <p:cTn id="218" dur="1" fill="hold">
                                          <p:stCondLst>
                                            <p:cond delay="0"/>
                                          </p:stCondLst>
                                        </p:cTn>
                                        <p:tgtEl>
                                          <p:spTgt spid="37"/>
                                        </p:tgtEl>
                                        <p:attrNameLst>
                                          <p:attrName>style.visibility</p:attrName>
                                        </p:attrNameLst>
                                      </p:cBhvr>
                                      <p:to>
                                        <p:strVal val="visible"/>
                                      </p:to>
                                    </p:set>
                                    <p:anim calcmode="lin" valueType="num">
                                      <p:cBhvr additive="base">
                                        <p:cTn id="219" dur="500" fill="hold"/>
                                        <p:tgtEl>
                                          <p:spTgt spid="37"/>
                                        </p:tgtEl>
                                        <p:attrNameLst>
                                          <p:attrName>ppt_x</p:attrName>
                                        </p:attrNameLst>
                                      </p:cBhvr>
                                      <p:tavLst>
                                        <p:tav tm="0">
                                          <p:val>
                                            <p:strVal val="#ppt_x"/>
                                          </p:val>
                                        </p:tav>
                                        <p:tav tm="100000">
                                          <p:val>
                                            <p:strVal val="#ppt_x"/>
                                          </p:val>
                                        </p:tav>
                                      </p:tavLst>
                                    </p:anim>
                                    <p:anim calcmode="lin" valueType="num">
                                      <p:cBhvr additive="base">
                                        <p:cTn id="22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221" fill="hold">
                      <p:stCondLst>
                        <p:cond delay="indefinite"/>
                      </p:stCondLst>
                      <p:childTnLst>
                        <p:par>
                          <p:cTn id="222" fill="hold">
                            <p:stCondLst>
                              <p:cond delay="0"/>
                            </p:stCondLst>
                            <p:childTnLst>
                              <p:par>
                                <p:cTn id="223" presetID="2" presetClass="entr" presetSubtype="4" fill="hold" nodeType="clickEffect">
                                  <p:stCondLst>
                                    <p:cond delay="0"/>
                                  </p:stCondLst>
                                  <p:childTnLst>
                                    <p:set>
                                      <p:cBhvr>
                                        <p:cTn id="224" dur="1" fill="hold">
                                          <p:stCondLst>
                                            <p:cond delay="0"/>
                                          </p:stCondLst>
                                        </p:cTn>
                                        <p:tgtEl>
                                          <p:spTgt spid="38"/>
                                        </p:tgtEl>
                                        <p:attrNameLst>
                                          <p:attrName>style.visibility</p:attrName>
                                        </p:attrNameLst>
                                      </p:cBhvr>
                                      <p:to>
                                        <p:strVal val="visible"/>
                                      </p:to>
                                    </p:set>
                                    <p:anim calcmode="lin" valueType="num">
                                      <p:cBhvr additive="base">
                                        <p:cTn id="225" dur="500" fill="hold"/>
                                        <p:tgtEl>
                                          <p:spTgt spid="38"/>
                                        </p:tgtEl>
                                        <p:attrNameLst>
                                          <p:attrName>ppt_x</p:attrName>
                                        </p:attrNameLst>
                                      </p:cBhvr>
                                      <p:tavLst>
                                        <p:tav tm="0">
                                          <p:val>
                                            <p:strVal val="#ppt_x"/>
                                          </p:val>
                                        </p:tav>
                                        <p:tav tm="100000">
                                          <p:val>
                                            <p:strVal val="#ppt_x"/>
                                          </p:val>
                                        </p:tav>
                                      </p:tavLst>
                                    </p:anim>
                                    <p:anim calcmode="lin" valueType="num">
                                      <p:cBhvr additive="base">
                                        <p:cTn id="226"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227" fill="hold">
                      <p:stCondLst>
                        <p:cond delay="indefinite"/>
                      </p:stCondLst>
                      <p:childTnLst>
                        <p:par>
                          <p:cTn id="228" fill="hold">
                            <p:stCondLst>
                              <p:cond delay="0"/>
                            </p:stCondLst>
                            <p:childTnLst>
                              <p:par>
                                <p:cTn id="229" presetID="2" presetClass="entr" presetSubtype="4" fill="hold" nodeType="clickEffect">
                                  <p:stCondLst>
                                    <p:cond delay="0"/>
                                  </p:stCondLst>
                                  <p:childTnLst>
                                    <p:set>
                                      <p:cBhvr>
                                        <p:cTn id="230" dur="1" fill="hold">
                                          <p:stCondLst>
                                            <p:cond delay="0"/>
                                          </p:stCondLst>
                                        </p:cTn>
                                        <p:tgtEl>
                                          <p:spTgt spid="39"/>
                                        </p:tgtEl>
                                        <p:attrNameLst>
                                          <p:attrName>style.visibility</p:attrName>
                                        </p:attrNameLst>
                                      </p:cBhvr>
                                      <p:to>
                                        <p:strVal val="visible"/>
                                      </p:to>
                                    </p:set>
                                    <p:anim calcmode="lin" valueType="num">
                                      <p:cBhvr additive="base">
                                        <p:cTn id="231" dur="500" fill="hold"/>
                                        <p:tgtEl>
                                          <p:spTgt spid="39"/>
                                        </p:tgtEl>
                                        <p:attrNameLst>
                                          <p:attrName>ppt_x</p:attrName>
                                        </p:attrNameLst>
                                      </p:cBhvr>
                                      <p:tavLst>
                                        <p:tav tm="0">
                                          <p:val>
                                            <p:strVal val="#ppt_x"/>
                                          </p:val>
                                        </p:tav>
                                        <p:tav tm="100000">
                                          <p:val>
                                            <p:strVal val="#ppt_x"/>
                                          </p:val>
                                        </p:tav>
                                      </p:tavLst>
                                    </p:anim>
                                    <p:anim calcmode="lin" valueType="num">
                                      <p:cBhvr additive="base">
                                        <p:cTn id="232"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8CD37573-1DFE-4E54-89FA-09090A537EAD}"/>
              </a:ext>
            </a:extLst>
          </p:cNvPr>
          <p:cNvSpPr>
            <a:spLocks noGrp="1" noChangeArrowheads="1"/>
          </p:cNvSpPr>
          <p:nvPr>
            <p:ph type="title" sz="quarter"/>
            <p:custDataLst>
              <p:tags r:id="rId1"/>
            </p:custDataLst>
          </p:nvPr>
        </p:nvSpPr>
        <p:spPr/>
        <p:txBody>
          <a:bodyPr/>
          <a:lstStyle/>
          <a:p>
            <a:pPr eaLnBrk="1" hangingPunct="1"/>
            <a:r>
              <a:rPr lang="en-US" altLang="en-US"/>
              <a:t>Network Flow</a:t>
            </a:r>
          </a:p>
        </p:txBody>
      </p:sp>
      <p:pic>
        <p:nvPicPr>
          <p:cNvPr id="3075" name="Picture 5" descr="story_pipes">
            <a:extLst>
              <a:ext uri="{FF2B5EF4-FFF2-40B4-BE49-F238E27FC236}">
                <a16:creationId xmlns:a16="http://schemas.microsoft.com/office/drawing/2014/main" id="{E6C90460-DF71-40FC-B6F2-68EA84F4B565}"/>
              </a:ext>
            </a:extLst>
          </p:cNvPr>
          <p:cNvPicPr>
            <a:picLocks noGrp="1" noChangeAspect="1" noChangeArrowheads="1"/>
          </p:cNvPicPr>
          <p:nvPr>
            <p:ph sz="quarter" idx="1"/>
            <p:custDataLst>
              <p:tags r:id="rId2"/>
            </p:custDataLst>
          </p:nvPr>
        </p:nvPicPr>
        <p:blipFill>
          <a:blip r:embed="rId7">
            <a:extLst>
              <a:ext uri="{28A0092B-C50C-407E-A947-70E740481C1C}">
                <a14:useLocalDpi xmlns:a14="http://schemas.microsoft.com/office/drawing/2010/main" val="0"/>
              </a:ext>
            </a:extLst>
          </a:blip>
          <a:srcRect/>
          <a:stretch>
            <a:fillRect/>
          </a:stretch>
        </p:blipFill>
        <p:spPr>
          <a:xfrm>
            <a:off x="2952750" y="1892300"/>
            <a:ext cx="2095500" cy="1600200"/>
          </a:xfrm>
          <a:noFill/>
        </p:spPr>
      </p:pic>
      <p:pic>
        <p:nvPicPr>
          <p:cNvPr id="3076" name="Picture 4" descr="plumbing1">
            <a:extLst>
              <a:ext uri="{FF2B5EF4-FFF2-40B4-BE49-F238E27FC236}">
                <a16:creationId xmlns:a16="http://schemas.microsoft.com/office/drawing/2014/main" id="{BB7E1285-9A3A-4D20-A067-7739F111BCF8}"/>
              </a:ext>
            </a:extLst>
          </p:cNvPr>
          <p:cNvPicPr>
            <a:picLocks noGrp="1" noChangeAspect="1" noChangeArrowheads="1"/>
          </p:cNvPicPr>
          <p:nvPr>
            <p:ph sz="quarter" idx="2"/>
            <p:custDataLst>
              <p:tags r:id="rId3"/>
            </p:custDataLst>
          </p:nvPr>
        </p:nvPicPr>
        <p:blipFill>
          <a:blip r:embed="rId8">
            <a:extLst>
              <a:ext uri="{28A0092B-C50C-407E-A947-70E740481C1C}">
                <a14:useLocalDpi xmlns:a14="http://schemas.microsoft.com/office/drawing/2010/main" val="0"/>
              </a:ext>
            </a:extLst>
          </a:blip>
          <a:srcRect/>
          <a:stretch>
            <a:fillRect/>
          </a:stretch>
        </p:blipFill>
        <p:spPr>
          <a:xfrm>
            <a:off x="6732589" y="1600200"/>
            <a:ext cx="2917825" cy="2185988"/>
          </a:xfrm>
          <a:noFill/>
        </p:spPr>
      </p:pic>
      <p:pic>
        <p:nvPicPr>
          <p:cNvPr id="3077" name="Picture 6" descr="esholt">
            <a:extLst>
              <a:ext uri="{FF2B5EF4-FFF2-40B4-BE49-F238E27FC236}">
                <a16:creationId xmlns:a16="http://schemas.microsoft.com/office/drawing/2014/main" id="{ADEB78BF-3333-4799-B2D0-BC86BE98C78A}"/>
              </a:ext>
            </a:extLst>
          </p:cNvPr>
          <p:cNvPicPr>
            <a:picLocks noGrp="1" noChangeAspect="1" noChangeArrowheads="1"/>
          </p:cNvPicPr>
          <p:nvPr>
            <p:ph sz="quarter" idx="3"/>
            <p:custDataLst>
              <p:tags r:id="rId4"/>
            </p:custDataLst>
          </p:nvPr>
        </p:nvPicPr>
        <p:blipFill>
          <a:blip r:embed="rId9">
            <a:extLst>
              <a:ext uri="{28A0092B-C50C-407E-A947-70E740481C1C}">
                <a14:useLocalDpi xmlns:a14="http://schemas.microsoft.com/office/drawing/2010/main" val="0"/>
              </a:ext>
            </a:extLst>
          </a:blip>
          <a:srcRect/>
          <a:stretch>
            <a:fillRect/>
          </a:stretch>
        </p:blipFill>
        <p:spPr>
          <a:xfrm>
            <a:off x="2957514" y="3989389"/>
            <a:ext cx="2085975" cy="2085975"/>
          </a:xfrm>
          <a:noFill/>
        </p:spPr>
      </p:pic>
      <p:pic>
        <p:nvPicPr>
          <p:cNvPr id="3078" name="Picture 8" descr="pipes">
            <a:extLst>
              <a:ext uri="{FF2B5EF4-FFF2-40B4-BE49-F238E27FC236}">
                <a16:creationId xmlns:a16="http://schemas.microsoft.com/office/drawing/2014/main" id="{1C04613A-7BB5-4716-8659-AF15ED53AB62}"/>
              </a:ext>
            </a:extLst>
          </p:cNvPr>
          <p:cNvPicPr>
            <a:picLocks noGrp="1" noChangeAspect="1" noChangeArrowheads="1"/>
          </p:cNvPicPr>
          <p:nvPr>
            <p:ph sz="quarter" idx="4"/>
            <p:custDataLst>
              <p:tags r:id="rId5"/>
            </p:custDataLst>
          </p:nvPr>
        </p:nvPicPr>
        <p:blipFill>
          <a:blip r:embed="rId10">
            <a:extLst>
              <a:ext uri="{28A0092B-C50C-407E-A947-70E740481C1C}">
                <a14:useLocalDpi xmlns:a14="http://schemas.microsoft.com/office/drawing/2010/main" val="0"/>
              </a:ext>
            </a:extLst>
          </a:blip>
          <a:srcRect/>
          <a:stretch>
            <a:fillRect/>
          </a:stretch>
        </p:blipFill>
        <p:spPr>
          <a:xfrm>
            <a:off x="7469189" y="3938589"/>
            <a:ext cx="1444625" cy="2187575"/>
          </a:xfr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B18B3-550F-440F-B58A-B28DF6AAB1F6}"/>
              </a:ext>
            </a:extLst>
          </p:cNvPr>
          <p:cNvSpPr>
            <a:spLocks noGrp="1"/>
          </p:cNvSpPr>
          <p:nvPr>
            <p:ph type="title"/>
          </p:nvPr>
        </p:nvSpPr>
        <p:spPr/>
        <p:txBody>
          <a:bodyPr/>
          <a:lstStyle/>
          <a:p>
            <a:r>
              <a:rPr lang="en-AU" dirty="0"/>
              <a:t>Directed graphs</a:t>
            </a:r>
          </a:p>
        </p:txBody>
      </p:sp>
      <p:sp>
        <p:nvSpPr>
          <p:cNvPr id="3" name="Content Placeholder 2">
            <a:extLst>
              <a:ext uri="{FF2B5EF4-FFF2-40B4-BE49-F238E27FC236}">
                <a16:creationId xmlns:a16="http://schemas.microsoft.com/office/drawing/2014/main" id="{36A023DD-3C7B-4E39-A083-AFA2E7FBEF16}"/>
              </a:ext>
            </a:extLst>
          </p:cNvPr>
          <p:cNvSpPr>
            <a:spLocks noGrp="1"/>
          </p:cNvSpPr>
          <p:nvPr>
            <p:ph sz="quarter" idx="13"/>
          </p:nvPr>
        </p:nvSpPr>
        <p:spPr>
          <a:xfrm>
            <a:off x="0" y="1900165"/>
            <a:ext cx="6731540" cy="4773010"/>
          </a:xfrm>
        </p:spPr>
        <p:txBody>
          <a:bodyPr>
            <a:normAutofit/>
          </a:bodyPr>
          <a:lstStyle/>
          <a:p>
            <a:r>
              <a:rPr lang="en-US" sz="2400" dirty="0"/>
              <a:t>A </a:t>
            </a:r>
            <a:r>
              <a:rPr lang="en-US" sz="2400" dirty="0">
                <a:solidFill>
                  <a:srgbClr val="FF0000"/>
                </a:solidFill>
              </a:rPr>
              <a:t>directed graph</a:t>
            </a:r>
            <a:r>
              <a:rPr lang="en-US" sz="2400" dirty="0"/>
              <a:t>, or digraph, records directional information on networks using </a:t>
            </a:r>
            <a:r>
              <a:rPr lang="en-US" sz="2400" dirty="0">
                <a:solidFill>
                  <a:srgbClr val="FF0000"/>
                </a:solidFill>
              </a:rPr>
              <a:t>arrows on the edges</a:t>
            </a:r>
            <a:r>
              <a:rPr lang="en-US" sz="2400" dirty="0"/>
              <a:t>. The network on the right shows roads around a city. The vertices are the intersections of the roads and the edges are the possible road connections between the intersections. The arrows show that some of the roads only allow traffic in one direction, while others allow traffic in both directions.</a:t>
            </a:r>
            <a:endParaRPr lang="en-AU" sz="2400" dirty="0"/>
          </a:p>
        </p:txBody>
      </p:sp>
      <p:pic>
        <p:nvPicPr>
          <p:cNvPr id="5" name="Picture 4">
            <a:extLst>
              <a:ext uri="{FF2B5EF4-FFF2-40B4-BE49-F238E27FC236}">
                <a16:creationId xmlns:a16="http://schemas.microsoft.com/office/drawing/2014/main" id="{14747C71-7D5D-4C61-ACE0-A85483461A8E}"/>
              </a:ext>
            </a:extLst>
          </p:cNvPr>
          <p:cNvPicPr>
            <a:picLocks noChangeAspect="1"/>
          </p:cNvPicPr>
          <p:nvPr/>
        </p:nvPicPr>
        <p:blipFill>
          <a:blip r:embed="rId2"/>
          <a:stretch>
            <a:fillRect/>
          </a:stretch>
        </p:blipFill>
        <p:spPr>
          <a:xfrm>
            <a:off x="6731540" y="2797201"/>
            <a:ext cx="5300353" cy="2241727"/>
          </a:xfrm>
          <a:prstGeom prst="rect">
            <a:avLst/>
          </a:prstGeom>
        </p:spPr>
      </p:pic>
    </p:spTree>
    <p:extLst>
      <p:ext uri="{BB962C8B-B14F-4D97-AF65-F5344CB8AC3E}">
        <p14:creationId xmlns:p14="http://schemas.microsoft.com/office/powerpoint/2010/main" val="3211807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212EC-0549-4768-BCB9-514AA3D125D5}"/>
              </a:ext>
            </a:extLst>
          </p:cNvPr>
          <p:cNvSpPr>
            <a:spLocks noGrp="1"/>
          </p:cNvSpPr>
          <p:nvPr>
            <p:ph type="title"/>
          </p:nvPr>
        </p:nvSpPr>
        <p:spPr/>
        <p:txBody>
          <a:bodyPr/>
          <a:lstStyle/>
          <a:p>
            <a:r>
              <a:rPr lang="en-AU" dirty="0"/>
              <a:t>Understanding minimum flow</a:t>
            </a:r>
          </a:p>
        </p:txBody>
      </p:sp>
      <p:sp>
        <p:nvSpPr>
          <p:cNvPr id="3" name="Content Placeholder 2">
            <a:extLst>
              <a:ext uri="{FF2B5EF4-FFF2-40B4-BE49-F238E27FC236}">
                <a16:creationId xmlns:a16="http://schemas.microsoft.com/office/drawing/2014/main" id="{DC928232-DA36-4E49-9A36-CDA15AC54A77}"/>
              </a:ext>
            </a:extLst>
          </p:cNvPr>
          <p:cNvSpPr>
            <a:spLocks noGrp="1"/>
          </p:cNvSpPr>
          <p:nvPr>
            <p:ph sz="quarter" idx="13"/>
          </p:nvPr>
        </p:nvSpPr>
        <p:spPr>
          <a:xfrm>
            <a:off x="777586" y="1861253"/>
            <a:ext cx="10778874" cy="4092075"/>
          </a:xfrm>
        </p:spPr>
        <p:txBody>
          <a:bodyPr/>
          <a:lstStyle/>
          <a:p>
            <a:r>
              <a:rPr lang="en-US" dirty="0"/>
              <a:t>Flow problems involve the transfer or flow of material from one point, called the </a:t>
            </a:r>
            <a:r>
              <a:rPr lang="en-US" dirty="0">
                <a:solidFill>
                  <a:srgbClr val="FF0000"/>
                </a:solidFill>
              </a:rPr>
              <a:t>source</a:t>
            </a:r>
            <a:r>
              <a:rPr lang="en-US" dirty="0"/>
              <a:t>, to another point called the</a:t>
            </a:r>
            <a:r>
              <a:rPr lang="en-US" dirty="0">
                <a:solidFill>
                  <a:srgbClr val="FF0000"/>
                </a:solidFill>
              </a:rPr>
              <a:t> sink</a:t>
            </a:r>
            <a:r>
              <a:rPr lang="en-US" dirty="0"/>
              <a:t>. Examples of this include water flowing through pipes, or traffic flowing along roads.</a:t>
            </a:r>
          </a:p>
          <a:p>
            <a:r>
              <a:rPr lang="en-US" dirty="0">
                <a:solidFill>
                  <a:srgbClr val="FF0000"/>
                </a:solidFill>
              </a:rPr>
              <a:t>source</a:t>
            </a:r>
            <a:r>
              <a:rPr lang="en-US" dirty="0"/>
              <a:t> → flow through network → </a:t>
            </a:r>
            <a:r>
              <a:rPr lang="en-US" dirty="0">
                <a:solidFill>
                  <a:srgbClr val="FF0000"/>
                </a:solidFill>
              </a:rPr>
              <a:t>sink</a:t>
            </a:r>
            <a:endParaRPr lang="en-AU" dirty="0">
              <a:solidFill>
                <a:srgbClr val="FF0000"/>
              </a:solidFill>
            </a:endParaRPr>
          </a:p>
        </p:txBody>
      </p:sp>
      <p:pic>
        <p:nvPicPr>
          <p:cNvPr id="7" name="Picture 6">
            <a:extLst>
              <a:ext uri="{FF2B5EF4-FFF2-40B4-BE49-F238E27FC236}">
                <a16:creationId xmlns:a16="http://schemas.microsoft.com/office/drawing/2014/main" id="{AE0B4C72-1DF6-45E0-8B7B-9777371A1827}"/>
              </a:ext>
            </a:extLst>
          </p:cNvPr>
          <p:cNvPicPr>
            <a:picLocks noChangeAspect="1"/>
          </p:cNvPicPr>
          <p:nvPr/>
        </p:nvPicPr>
        <p:blipFill>
          <a:blip r:embed="rId2"/>
          <a:stretch>
            <a:fillRect/>
          </a:stretch>
        </p:blipFill>
        <p:spPr>
          <a:xfrm>
            <a:off x="3333364" y="3619226"/>
            <a:ext cx="5525271" cy="2048161"/>
          </a:xfrm>
          <a:prstGeom prst="rect">
            <a:avLst/>
          </a:prstGeom>
        </p:spPr>
      </p:pic>
      <p:sp>
        <p:nvSpPr>
          <p:cNvPr id="9" name="TextBox 8">
            <a:extLst>
              <a:ext uri="{FF2B5EF4-FFF2-40B4-BE49-F238E27FC236}">
                <a16:creationId xmlns:a16="http://schemas.microsoft.com/office/drawing/2014/main" id="{5373C203-23C8-4711-82ED-56A4A8D0345E}"/>
              </a:ext>
            </a:extLst>
          </p:cNvPr>
          <p:cNvSpPr txBox="1"/>
          <p:nvPr/>
        </p:nvSpPr>
        <p:spPr>
          <a:xfrm>
            <a:off x="2392378" y="5839373"/>
            <a:ext cx="9436455" cy="400110"/>
          </a:xfrm>
          <a:prstGeom prst="rect">
            <a:avLst/>
          </a:prstGeom>
          <a:noFill/>
        </p:spPr>
        <p:txBody>
          <a:bodyPr wrap="square">
            <a:spAutoFit/>
          </a:bodyPr>
          <a:lstStyle/>
          <a:p>
            <a:r>
              <a:rPr lang="en-US" sz="2000" b="0" i="0" dirty="0">
                <a:solidFill>
                  <a:srgbClr val="000000"/>
                </a:solidFill>
                <a:effectLst/>
                <a:latin typeface="Open Sans" panose="020B0606030504020204" pitchFamily="34" charset="0"/>
              </a:rPr>
              <a:t>The weights of flow problem directed graphs are called </a:t>
            </a:r>
            <a:r>
              <a:rPr lang="en-US" sz="2000" b="1" i="0" dirty="0">
                <a:solidFill>
                  <a:srgbClr val="C41130"/>
                </a:solidFill>
                <a:effectLst/>
                <a:latin typeface="Open Sans" panose="020B0606030504020204" pitchFamily="34" charset="0"/>
              </a:rPr>
              <a:t>capacities</a:t>
            </a:r>
            <a:r>
              <a:rPr lang="en-US" sz="2000" b="0" i="0" dirty="0">
                <a:solidFill>
                  <a:srgbClr val="000000"/>
                </a:solidFill>
                <a:effectLst/>
                <a:latin typeface="Open Sans" panose="020B0606030504020204" pitchFamily="34" charset="0"/>
              </a:rPr>
              <a:t>.</a:t>
            </a:r>
            <a:endParaRPr lang="en-AU" sz="2000" dirty="0"/>
          </a:p>
        </p:txBody>
      </p:sp>
    </p:spTree>
    <p:extLst>
      <p:ext uri="{BB962C8B-B14F-4D97-AF65-F5344CB8AC3E}">
        <p14:creationId xmlns:p14="http://schemas.microsoft.com/office/powerpoint/2010/main" val="2449657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A5219-0D8B-46EC-9205-184A0AE13856}"/>
              </a:ext>
            </a:extLst>
          </p:cNvPr>
          <p:cNvSpPr>
            <a:spLocks noGrp="1"/>
          </p:cNvSpPr>
          <p:nvPr>
            <p:ph type="title"/>
          </p:nvPr>
        </p:nvSpPr>
        <p:spPr/>
        <p:txBody>
          <a:bodyPr/>
          <a:lstStyle/>
          <a:p>
            <a:r>
              <a:rPr lang="en-AU" dirty="0"/>
              <a:t>Maximum flow</a:t>
            </a:r>
          </a:p>
        </p:txBody>
      </p:sp>
      <p:sp>
        <p:nvSpPr>
          <p:cNvPr id="3" name="Content Placeholder 2">
            <a:extLst>
              <a:ext uri="{FF2B5EF4-FFF2-40B4-BE49-F238E27FC236}">
                <a16:creationId xmlns:a16="http://schemas.microsoft.com/office/drawing/2014/main" id="{5F120900-32CE-4158-81F8-C56390D7EB71}"/>
              </a:ext>
            </a:extLst>
          </p:cNvPr>
          <p:cNvSpPr>
            <a:spLocks noGrp="1"/>
          </p:cNvSpPr>
          <p:nvPr>
            <p:ph sz="quarter" idx="13"/>
          </p:nvPr>
        </p:nvSpPr>
        <p:spPr/>
        <p:txBody>
          <a:bodyPr/>
          <a:lstStyle/>
          <a:p>
            <a:r>
              <a:rPr lang="en-US" dirty="0"/>
              <a:t>If pipes of different capacities are connected one after the other, the maximum flow through the pipes is equal to </a:t>
            </a:r>
            <a:r>
              <a:rPr lang="en-US" dirty="0">
                <a:solidFill>
                  <a:srgbClr val="FF0000"/>
                </a:solidFill>
              </a:rPr>
              <a:t>the minimum capacity </a:t>
            </a:r>
            <a:r>
              <a:rPr lang="en-US" dirty="0"/>
              <a:t>of the individual pipes.</a:t>
            </a:r>
            <a:endParaRPr lang="en-AU" dirty="0"/>
          </a:p>
        </p:txBody>
      </p:sp>
      <p:pic>
        <p:nvPicPr>
          <p:cNvPr id="5" name="Picture 4">
            <a:extLst>
              <a:ext uri="{FF2B5EF4-FFF2-40B4-BE49-F238E27FC236}">
                <a16:creationId xmlns:a16="http://schemas.microsoft.com/office/drawing/2014/main" id="{6E776E62-5F82-475F-998B-5DA64DFA2418}"/>
              </a:ext>
            </a:extLst>
          </p:cNvPr>
          <p:cNvPicPr>
            <a:picLocks noChangeAspect="1"/>
          </p:cNvPicPr>
          <p:nvPr/>
        </p:nvPicPr>
        <p:blipFill>
          <a:blip r:embed="rId2"/>
          <a:stretch>
            <a:fillRect/>
          </a:stretch>
        </p:blipFill>
        <p:spPr>
          <a:xfrm>
            <a:off x="2527643" y="3703192"/>
            <a:ext cx="7136714" cy="1951820"/>
          </a:xfrm>
          <a:prstGeom prst="rect">
            <a:avLst/>
          </a:prstGeom>
        </p:spPr>
      </p:pic>
      <p:pic>
        <p:nvPicPr>
          <p:cNvPr id="7" name="Picture 6">
            <a:extLst>
              <a:ext uri="{FF2B5EF4-FFF2-40B4-BE49-F238E27FC236}">
                <a16:creationId xmlns:a16="http://schemas.microsoft.com/office/drawing/2014/main" id="{DFE82061-D979-438D-9358-A336C1D73E1A}"/>
              </a:ext>
            </a:extLst>
          </p:cNvPr>
          <p:cNvPicPr>
            <a:picLocks noChangeAspect="1"/>
          </p:cNvPicPr>
          <p:nvPr/>
        </p:nvPicPr>
        <p:blipFill>
          <a:blip r:embed="rId3"/>
          <a:stretch>
            <a:fillRect/>
          </a:stretch>
        </p:blipFill>
        <p:spPr>
          <a:xfrm>
            <a:off x="5803502" y="3403136"/>
            <a:ext cx="857370" cy="295316"/>
          </a:xfrm>
          <a:prstGeom prst="rect">
            <a:avLst/>
          </a:prstGeom>
        </p:spPr>
      </p:pic>
      <p:pic>
        <p:nvPicPr>
          <p:cNvPr id="9" name="Picture 8">
            <a:extLst>
              <a:ext uri="{FF2B5EF4-FFF2-40B4-BE49-F238E27FC236}">
                <a16:creationId xmlns:a16="http://schemas.microsoft.com/office/drawing/2014/main" id="{8806C6F1-A88D-4D39-9887-0B8F061150E0}"/>
              </a:ext>
            </a:extLst>
          </p:cNvPr>
          <p:cNvPicPr>
            <a:picLocks noChangeAspect="1"/>
          </p:cNvPicPr>
          <p:nvPr/>
        </p:nvPicPr>
        <p:blipFill>
          <a:blip r:embed="rId4"/>
          <a:stretch>
            <a:fillRect/>
          </a:stretch>
        </p:blipFill>
        <p:spPr>
          <a:xfrm>
            <a:off x="3511329" y="4248539"/>
            <a:ext cx="733527" cy="228632"/>
          </a:xfrm>
          <a:prstGeom prst="rect">
            <a:avLst/>
          </a:prstGeom>
        </p:spPr>
      </p:pic>
      <p:pic>
        <p:nvPicPr>
          <p:cNvPr id="11" name="Picture 10">
            <a:extLst>
              <a:ext uri="{FF2B5EF4-FFF2-40B4-BE49-F238E27FC236}">
                <a16:creationId xmlns:a16="http://schemas.microsoft.com/office/drawing/2014/main" id="{3AC0C64D-82DD-4D58-AC44-0C52D2BC6763}"/>
              </a:ext>
            </a:extLst>
          </p:cNvPr>
          <p:cNvPicPr>
            <a:picLocks noChangeAspect="1"/>
          </p:cNvPicPr>
          <p:nvPr/>
        </p:nvPicPr>
        <p:blipFill>
          <a:blip r:embed="rId4"/>
          <a:stretch>
            <a:fillRect/>
          </a:stretch>
        </p:blipFill>
        <p:spPr>
          <a:xfrm>
            <a:off x="7694224" y="4079145"/>
            <a:ext cx="733527" cy="228632"/>
          </a:xfrm>
          <a:prstGeom prst="rect">
            <a:avLst/>
          </a:prstGeom>
        </p:spPr>
      </p:pic>
    </p:spTree>
    <p:extLst>
      <p:ext uri="{BB962C8B-B14F-4D97-AF65-F5344CB8AC3E}">
        <p14:creationId xmlns:p14="http://schemas.microsoft.com/office/powerpoint/2010/main" val="1144122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52F29-745B-40CE-A417-089589AAB6C0}"/>
              </a:ext>
            </a:extLst>
          </p:cNvPr>
          <p:cNvSpPr>
            <a:spLocks noGrp="1"/>
          </p:cNvSpPr>
          <p:nvPr>
            <p:ph type="title"/>
          </p:nvPr>
        </p:nvSpPr>
        <p:spPr>
          <a:xfrm>
            <a:off x="913149" y="0"/>
            <a:ext cx="10364451" cy="879543"/>
          </a:xfrm>
        </p:spPr>
        <p:txBody>
          <a:bodyPr/>
          <a:lstStyle/>
          <a:p>
            <a:r>
              <a:rPr lang="en-AU" dirty="0"/>
              <a:t>Calculating the maximum flow</a:t>
            </a:r>
          </a:p>
        </p:txBody>
      </p:sp>
      <p:sp>
        <p:nvSpPr>
          <p:cNvPr id="3" name="Content Placeholder 2">
            <a:extLst>
              <a:ext uri="{FF2B5EF4-FFF2-40B4-BE49-F238E27FC236}">
                <a16:creationId xmlns:a16="http://schemas.microsoft.com/office/drawing/2014/main" id="{A1B66CC8-B7DC-4C05-893F-DACAC7CE0046}"/>
              </a:ext>
            </a:extLst>
          </p:cNvPr>
          <p:cNvSpPr>
            <a:spLocks noGrp="1"/>
          </p:cNvSpPr>
          <p:nvPr>
            <p:ph sz="quarter" idx="13"/>
          </p:nvPr>
        </p:nvSpPr>
        <p:spPr>
          <a:xfrm>
            <a:off x="0" y="879543"/>
            <a:ext cx="12192000" cy="5501801"/>
          </a:xfrm>
        </p:spPr>
        <p:txBody>
          <a:bodyPr>
            <a:normAutofit/>
          </a:bodyPr>
          <a:lstStyle/>
          <a:p>
            <a:r>
              <a:rPr lang="en-US" dirty="0"/>
              <a:t>In the digraph shown on the right, the vertices A, B, C, D and E: towns. The edges: roads and the weights: the maximum number of cars that can travel on the road each hour. The roads allow only one-way travel.</a:t>
            </a:r>
          </a:p>
          <a:p>
            <a:r>
              <a:rPr lang="en-US" dirty="0"/>
              <a:t>1. Find the maximum traffic flow from A to E through town C.</a:t>
            </a:r>
          </a:p>
          <a:p>
            <a:endParaRPr lang="en-US" dirty="0"/>
          </a:p>
          <a:p>
            <a:endParaRPr lang="en-US" dirty="0"/>
          </a:p>
          <a:p>
            <a:endParaRPr lang="en-US" dirty="0"/>
          </a:p>
          <a:p>
            <a:endParaRPr lang="en-US" dirty="0"/>
          </a:p>
          <a:p>
            <a:endParaRPr lang="en-US" dirty="0"/>
          </a:p>
          <a:p>
            <a:r>
              <a:rPr lang="en-US" dirty="0"/>
              <a:t>The </a:t>
            </a:r>
            <a:r>
              <a:rPr lang="en-US" dirty="0">
                <a:solidFill>
                  <a:srgbClr val="FF0000"/>
                </a:solidFill>
              </a:rPr>
              <a:t>maximum flow </a:t>
            </a:r>
            <a:r>
              <a:rPr lang="en-US" dirty="0"/>
              <a:t>from </a:t>
            </a:r>
            <a:r>
              <a:rPr lang="en-US" dirty="0">
                <a:solidFill>
                  <a:srgbClr val="FF0000"/>
                </a:solidFill>
              </a:rPr>
              <a:t>A to E </a:t>
            </a:r>
            <a:r>
              <a:rPr lang="en-US" dirty="0"/>
              <a:t>through town C is equal to the smallest capacity road along that route. The maximum flow is </a:t>
            </a:r>
            <a:r>
              <a:rPr lang="en-US" dirty="0">
                <a:solidFill>
                  <a:srgbClr val="FF0000"/>
                </a:solidFill>
              </a:rPr>
              <a:t>300 cars </a:t>
            </a:r>
            <a:r>
              <a:rPr lang="en-US" dirty="0"/>
              <a:t>per hour.</a:t>
            </a:r>
          </a:p>
        </p:txBody>
      </p:sp>
      <p:pic>
        <p:nvPicPr>
          <p:cNvPr id="5" name="Picture 4">
            <a:extLst>
              <a:ext uri="{FF2B5EF4-FFF2-40B4-BE49-F238E27FC236}">
                <a16:creationId xmlns:a16="http://schemas.microsoft.com/office/drawing/2014/main" id="{D1210F3A-0F83-4BBA-841D-FA3CFDDAE6A4}"/>
              </a:ext>
            </a:extLst>
          </p:cNvPr>
          <p:cNvPicPr>
            <a:picLocks noChangeAspect="1"/>
          </p:cNvPicPr>
          <p:nvPr/>
        </p:nvPicPr>
        <p:blipFill>
          <a:blip r:embed="rId2"/>
          <a:stretch>
            <a:fillRect/>
          </a:stretch>
        </p:blipFill>
        <p:spPr>
          <a:xfrm>
            <a:off x="0" y="2845556"/>
            <a:ext cx="6095374" cy="2202783"/>
          </a:xfrm>
          <a:prstGeom prst="rect">
            <a:avLst/>
          </a:prstGeom>
        </p:spPr>
      </p:pic>
      <p:pic>
        <p:nvPicPr>
          <p:cNvPr id="7" name="Picture 6">
            <a:extLst>
              <a:ext uri="{FF2B5EF4-FFF2-40B4-BE49-F238E27FC236}">
                <a16:creationId xmlns:a16="http://schemas.microsoft.com/office/drawing/2014/main" id="{1CB9BD2D-A272-4B6C-B987-A1E1B6C887C6}"/>
              </a:ext>
            </a:extLst>
          </p:cNvPr>
          <p:cNvPicPr>
            <a:picLocks noChangeAspect="1"/>
          </p:cNvPicPr>
          <p:nvPr/>
        </p:nvPicPr>
        <p:blipFill>
          <a:blip r:embed="rId3"/>
          <a:stretch>
            <a:fillRect/>
          </a:stretch>
        </p:blipFill>
        <p:spPr>
          <a:xfrm>
            <a:off x="6671737" y="3046531"/>
            <a:ext cx="4943900" cy="1800832"/>
          </a:xfrm>
          <a:prstGeom prst="rect">
            <a:avLst/>
          </a:prstGeom>
        </p:spPr>
      </p:pic>
    </p:spTree>
    <p:extLst>
      <p:ext uri="{BB962C8B-B14F-4D97-AF65-F5344CB8AC3E}">
        <p14:creationId xmlns:p14="http://schemas.microsoft.com/office/powerpoint/2010/main" val="3784368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 calcmode="lin" valueType="num">
                                      <p:cBhvr additive="base">
                                        <p:cTn id="1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52F29-745B-40CE-A417-089589AAB6C0}"/>
              </a:ext>
            </a:extLst>
          </p:cNvPr>
          <p:cNvSpPr>
            <a:spLocks noGrp="1"/>
          </p:cNvSpPr>
          <p:nvPr>
            <p:ph type="title"/>
          </p:nvPr>
        </p:nvSpPr>
        <p:spPr>
          <a:xfrm>
            <a:off x="913149" y="0"/>
            <a:ext cx="10364451" cy="879543"/>
          </a:xfrm>
        </p:spPr>
        <p:txBody>
          <a:bodyPr/>
          <a:lstStyle/>
          <a:p>
            <a:r>
              <a:rPr lang="en-AU" dirty="0"/>
              <a:t>Calculating the maximum flow</a:t>
            </a:r>
          </a:p>
        </p:txBody>
      </p:sp>
      <p:sp>
        <p:nvSpPr>
          <p:cNvPr id="3" name="Content Placeholder 2">
            <a:extLst>
              <a:ext uri="{FF2B5EF4-FFF2-40B4-BE49-F238E27FC236}">
                <a16:creationId xmlns:a16="http://schemas.microsoft.com/office/drawing/2014/main" id="{A1B66CC8-B7DC-4C05-893F-DACAC7CE0046}"/>
              </a:ext>
            </a:extLst>
          </p:cNvPr>
          <p:cNvSpPr>
            <a:spLocks noGrp="1"/>
          </p:cNvSpPr>
          <p:nvPr>
            <p:ph sz="quarter" idx="13"/>
          </p:nvPr>
        </p:nvSpPr>
        <p:spPr>
          <a:xfrm>
            <a:off x="0" y="879543"/>
            <a:ext cx="12192000" cy="5676899"/>
          </a:xfrm>
        </p:spPr>
        <p:txBody>
          <a:bodyPr>
            <a:normAutofit/>
          </a:bodyPr>
          <a:lstStyle/>
          <a:p>
            <a:r>
              <a:rPr lang="en-US" dirty="0"/>
              <a:t>In the digraph shown on the right, the vertices A, B, C, D and E: towns. The edges: roads and the weights: the maximum number of cars that can travel on the road each hour. The roads allow only one-way travel.</a:t>
            </a:r>
          </a:p>
          <a:p>
            <a:r>
              <a:rPr lang="en-US" dirty="0"/>
              <a:t>2. Find the maximum traffic flow from A to E overall.</a:t>
            </a:r>
          </a:p>
          <a:p>
            <a:endParaRPr lang="en-US" dirty="0"/>
          </a:p>
          <a:p>
            <a:endParaRPr lang="en-US" dirty="0"/>
          </a:p>
          <a:p>
            <a:endParaRPr lang="en-US" dirty="0"/>
          </a:p>
          <a:p>
            <a:endParaRPr lang="en-US" dirty="0"/>
          </a:p>
          <a:p>
            <a:endParaRPr lang="en-US" dirty="0"/>
          </a:p>
          <a:p>
            <a:r>
              <a:rPr lang="en-US" dirty="0"/>
              <a:t>The maximum flow from A to E overall is:</a:t>
            </a:r>
          </a:p>
          <a:p>
            <a:r>
              <a:rPr lang="en-US" dirty="0">
                <a:solidFill>
                  <a:srgbClr val="FF0000"/>
                </a:solidFill>
              </a:rPr>
              <a:t>300+150=450 cars per hour</a:t>
            </a:r>
          </a:p>
        </p:txBody>
      </p:sp>
      <p:pic>
        <p:nvPicPr>
          <p:cNvPr id="5" name="Picture 4">
            <a:extLst>
              <a:ext uri="{FF2B5EF4-FFF2-40B4-BE49-F238E27FC236}">
                <a16:creationId xmlns:a16="http://schemas.microsoft.com/office/drawing/2014/main" id="{BA746F53-30AE-4B9D-9867-73249BB095D5}"/>
              </a:ext>
            </a:extLst>
          </p:cNvPr>
          <p:cNvPicPr>
            <a:picLocks noChangeAspect="1"/>
          </p:cNvPicPr>
          <p:nvPr/>
        </p:nvPicPr>
        <p:blipFill>
          <a:blip r:embed="rId2"/>
          <a:stretch>
            <a:fillRect/>
          </a:stretch>
        </p:blipFill>
        <p:spPr>
          <a:xfrm>
            <a:off x="6460378" y="3053387"/>
            <a:ext cx="5349002" cy="751226"/>
          </a:xfrm>
          <a:prstGeom prst="rect">
            <a:avLst/>
          </a:prstGeom>
        </p:spPr>
      </p:pic>
      <p:pic>
        <p:nvPicPr>
          <p:cNvPr id="6" name="Picture 5">
            <a:extLst>
              <a:ext uri="{FF2B5EF4-FFF2-40B4-BE49-F238E27FC236}">
                <a16:creationId xmlns:a16="http://schemas.microsoft.com/office/drawing/2014/main" id="{F1813A36-9B6E-46EC-B8A0-0EB3237F56DC}"/>
              </a:ext>
            </a:extLst>
          </p:cNvPr>
          <p:cNvPicPr>
            <a:picLocks noChangeAspect="1"/>
          </p:cNvPicPr>
          <p:nvPr/>
        </p:nvPicPr>
        <p:blipFill>
          <a:blip r:embed="rId3"/>
          <a:stretch>
            <a:fillRect/>
          </a:stretch>
        </p:blipFill>
        <p:spPr>
          <a:xfrm>
            <a:off x="0" y="2845556"/>
            <a:ext cx="6095374" cy="2202783"/>
          </a:xfrm>
          <a:prstGeom prst="rect">
            <a:avLst/>
          </a:prstGeom>
        </p:spPr>
      </p:pic>
    </p:spTree>
    <p:extLst>
      <p:ext uri="{BB962C8B-B14F-4D97-AF65-F5344CB8AC3E}">
        <p14:creationId xmlns:p14="http://schemas.microsoft.com/office/powerpoint/2010/main" val="3741331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 calcmode="lin" valueType="num">
                                      <p:cBhvr additive="base">
                                        <p:cTn id="1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 calcmode="lin" valueType="num">
                                      <p:cBhvr additive="base">
                                        <p:cTn id="1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Droplet</Template>
  <TotalTime>6458</TotalTime>
  <Words>1618</Words>
  <Application>Microsoft Office PowerPoint</Application>
  <PresentationFormat>Widescreen</PresentationFormat>
  <Paragraphs>306</Paragraphs>
  <Slides>24</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Abadi</vt:lpstr>
      <vt:lpstr>Open Sans</vt:lpstr>
      <vt:lpstr>Arial</vt:lpstr>
      <vt:lpstr>Calibri</vt:lpstr>
      <vt:lpstr>Cambria Math</vt:lpstr>
      <vt:lpstr>Garamond</vt:lpstr>
      <vt:lpstr>Symbol</vt:lpstr>
      <vt:lpstr>Tw Cen MT</vt:lpstr>
      <vt:lpstr>Droplet</vt:lpstr>
      <vt:lpstr>Flow problems</vt:lpstr>
      <vt:lpstr>PowerPoint Presentation</vt:lpstr>
      <vt:lpstr>PowerPoint Presentation</vt:lpstr>
      <vt:lpstr>Network Flow</vt:lpstr>
      <vt:lpstr>Directed graphs</vt:lpstr>
      <vt:lpstr>Understanding minimum flow</vt:lpstr>
      <vt:lpstr>Maximum flow</vt:lpstr>
      <vt:lpstr>Calculating the maximum flow</vt:lpstr>
      <vt:lpstr>Calculating the maximum flow</vt:lpstr>
      <vt:lpstr>Calculating the maximum flow</vt:lpstr>
      <vt:lpstr>Calculating the maximum flow</vt:lpstr>
      <vt:lpstr>Cuts</vt:lpstr>
      <vt:lpstr>Capacity of a cut</vt:lpstr>
      <vt:lpstr>Calculating cut capacity</vt:lpstr>
      <vt:lpstr>Cut, cut capacity and minimum cut capacity</vt:lpstr>
      <vt:lpstr>Calculating maximum flow</vt:lpstr>
      <vt:lpstr> Calculating maximum flow</vt:lpstr>
      <vt:lpstr> Calculating maximum flow</vt:lpstr>
      <vt:lpstr>PowerPoint Presentation</vt:lpstr>
      <vt:lpstr>Ford-Fulkerson Max Flow</vt:lpstr>
      <vt:lpstr>Ford-Fulkerson Max Flow</vt:lpstr>
      <vt:lpstr>Ford-Fulkerson Max Flow</vt:lpstr>
      <vt:lpstr>Ford-Fulkerson Max Flow</vt:lpstr>
      <vt:lpstr>Ford-Fulkerson Max Flow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Flow problems</dc:title>
  <dc:creator>Lyn ZHANG</dc:creator>
  <cp:lastModifiedBy>Lyn ZHANG</cp:lastModifiedBy>
  <cp:revision>35</cp:revision>
  <dcterms:created xsi:type="dcterms:W3CDTF">2021-05-20T08:15:12Z</dcterms:created>
  <dcterms:modified xsi:type="dcterms:W3CDTF">2026-07-01T01:45:39Z</dcterms:modified>
</cp:coreProperties>
</file>