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6"/>
  </p:notesMasterIdLst>
  <p:sldIdLst>
    <p:sldId id="256" r:id="rId2"/>
    <p:sldId id="1073" r:id="rId3"/>
    <p:sldId id="1077" r:id="rId4"/>
    <p:sldId id="908" r:id="rId5"/>
    <p:sldId id="1068" r:id="rId6"/>
    <p:sldId id="1067" r:id="rId7"/>
    <p:sldId id="1071" r:id="rId8"/>
    <p:sldId id="1072" r:id="rId9"/>
    <p:sldId id="257" r:id="rId10"/>
    <p:sldId id="258" r:id="rId11"/>
    <p:sldId id="259" r:id="rId12"/>
    <p:sldId id="1074" r:id="rId13"/>
    <p:sldId id="1075" r:id="rId14"/>
    <p:sldId id="10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 snapToObjects="1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5E4D-A4AE-DD4A-A51F-983E45918334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504C8-A856-ED49-884F-98DF2ED1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BPE80l_Dp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https://dashboard.blooket.com/set/618966a617762f1c1c272b7d</a:t>
            </a:r>
          </a:p>
          <a:p>
            <a:r>
              <a:rPr lang="en-AU" dirty="0"/>
              <a:t>https://create.kahoot.it/details/76de5c72-45ef-4579-ba10-82e06a4bf912</a:t>
            </a:r>
            <a:endParaRPr lang="en-US" dirty="0"/>
          </a:p>
          <a:p>
            <a:r>
              <a:rPr lang="en-AU"/>
              <a:t>https://create.kahoot.it/details/86712fd5-d057-47a6-83dc-58f7a6ab5407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Permutation matrices | General Maths | </a:t>
            </a:r>
            <a:r>
              <a:rPr lang="en-AU">
                <a:hlinkClick r:id="rId3"/>
              </a:rPr>
              <a:t>RouTube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1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89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3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4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2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1074400" cy="4267200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C8F8-BE61-3741-9209-D515E8C1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EEAA-29AC-FC47-B44D-CAC91E1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24600"/>
            <a:ext cx="508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27BD-3A2B-3F43-BC82-4A1C2498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24600"/>
            <a:ext cx="304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977101-477F-C740-BC4F-B15ECF52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94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1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7/16/2026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8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7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LVY1iUZz-q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png"/><Relationship Id="rId4" Type="http://schemas.openxmlformats.org/officeDocument/2006/relationships/image" Target="../media/image9.emf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33D49-E0BD-6248-BDF8-D425C641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105525" cy="23876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FFFFFF"/>
                </a:solidFill>
              </a:rPr>
              <a:t>7E Binary and permutation matrices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CE0C0-6653-7544-B10D-F12FA26A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105525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7E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D7415-26F6-493C-9F78-C591EA1D9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46596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2420-D57A-A747-BF3F-1D79CA5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3E99-F359-D947-8734-6BC1681D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85171"/>
            <a:ext cx="11117942" cy="43022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square</a:t>
            </a:r>
            <a:r>
              <a:rPr lang="en-US" dirty="0"/>
              <a:t> binary matrix in which there is only one ‘1’ in each row and column.</a:t>
            </a:r>
          </a:p>
          <a:p>
            <a:r>
              <a:rPr lang="en-US" dirty="0"/>
              <a:t>The following matrices are examples of permutation matrices.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identity matrix is a special permutation matrix. A permutation matrix can be used to rearrange the elements in another matrix.</a:t>
            </a:r>
          </a:p>
          <a:p>
            <a:r>
              <a:rPr lang="en-US" dirty="0"/>
              <a:t>The word ‘permutation’ means a rearrangement a group of objects, in this case the elements of a matrix, into a different order.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846EA-4A27-2C4D-B731-30C4D612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5" y="2752798"/>
            <a:ext cx="10078556" cy="14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8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2C3C-039F-F14C-8BE8-BB3F3B2F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permutation matrix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4D4A6D-AFE3-A240-98A9-034723804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883" y="1832429"/>
            <a:ext cx="6128173" cy="2449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70693D-0566-484C-A5C5-80083EF87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521" y="1631765"/>
            <a:ext cx="4054021" cy="1267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3CEE4-1050-EE49-B442-914381D17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374" y="3057072"/>
            <a:ext cx="4818743" cy="1453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85E8D-4D3C-4346-89C7-569615F0A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731" y="4511003"/>
            <a:ext cx="7073900" cy="185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72FFAD-9E73-224A-BD53-E74CC66480B6}"/>
                  </a:ext>
                </a:extLst>
              </p:cNvPr>
              <p:cNvSpPr/>
              <p:nvPr/>
            </p:nvSpPr>
            <p:spPr>
              <a:xfrm>
                <a:off x="568369" y="4805691"/>
                <a:ext cx="6870103" cy="40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To leave the matrix </a:t>
                </a:r>
                <a:r>
                  <a:rPr lang="en-AU" dirty="0">
                    <a:solidFill>
                      <a:srgbClr val="000000"/>
                    </a:solidFill>
                    <a:latin typeface="STIXGeneral-Italic" pitchFamily="2" charset="2"/>
                  </a:rPr>
                  <a:t>𝑋</a:t>
                </a:r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 unchanged,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must be an identity matrix.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72FFAD-9E73-224A-BD53-E74CC6648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69" y="4805691"/>
                <a:ext cx="6870103" cy="403124"/>
              </a:xfrm>
              <a:prstGeom prst="rect">
                <a:avLst/>
              </a:prstGeom>
              <a:blipFill>
                <a:blip r:embed="rId7"/>
                <a:stretch>
                  <a:fillRect l="-738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The Most Beautiful Words in Any Presentation are &quot;For Example&quot;">
            <a:extLst>
              <a:ext uri="{FF2B5EF4-FFF2-40B4-BE49-F238E27FC236}">
                <a16:creationId xmlns:a16="http://schemas.microsoft.com/office/drawing/2014/main" id="{6BDA5123-4DD9-464D-A080-88C49D83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573" y="681037"/>
            <a:ext cx="1168227" cy="7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9BE6CC-21B6-0E23-FD0F-0DA457D70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08" y="538038"/>
            <a:ext cx="9971499" cy="5781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29A9CC-8F76-6E19-6EE9-2220CBA519D3}"/>
              </a:ext>
            </a:extLst>
          </p:cNvPr>
          <p:cNvSpPr txBox="1"/>
          <p:nvPr/>
        </p:nvSpPr>
        <p:spPr>
          <a:xfrm>
            <a:off x="661128" y="569961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7.13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8B026C0-D15B-F8E4-AA19-550F9623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76" y="3009418"/>
            <a:ext cx="5085924" cy="38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1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7BF98A-5D93-ABB2-E9A3-0CF514A7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87" y="537952"/>
            <a:ext cx="11153825" cy="5291348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88A7EB7-0D09-8DA3-501E-88D94AAE0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76" y="3009418"/>
            <a:ext cx="5085924" cy="3848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223C02-DDA7-AD36-E932-C29090319032}"/>
              </a:ext>
            </a:extLst>
          </p:cNvPr>
          <p:cNvSpPr txBox="1"/>
          <p:nvPr/>
        </p:nvSpPr>
        <p:spPr>
          <a:xfrm>
            <a:off x="661128" y="569961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7.13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591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360E7D-E70E-4C25-A9E2-94F165E2F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16" y="671234"/>
            <a:ext cx="8701967" cy="5558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68EA3-5E88-8D5F-7C88-BDBCCA2BE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093" y="3308206"/>
            <a:ext cx="4729185" cy="3549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1557A-699D-91A0-93E9-CE5BA719CE0B}"/>
              </a:ext>
            </a:extLst>
          </p:cNvPr>
          <p:cNvSpPr txBox="1"/>
          <p:nvPr/>
        </p:nvSpPr>
        <p:spPr>
          <a:xfrm>
            <a:off x="661128" y="569961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7.13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738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4B6CE-1622-9E4B-8851-424463D8C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43" y="877776"/>
            <a:ext cx="10820590" cy="2988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9A6C0C-F532-08FA-C8B8-BC3152036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942" y="4373655"/>
            <a:ext cx="2867425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6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E485D-901B-0549-163C-3DC1FA3D8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B639F2-1E79-C365-2AE8-B16298D2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2471604"/>
            <a:ext cx="11498280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2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-10886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CD20-3D82-F654-CEEF-2392262F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114800" cy="6857999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dirty="0">
                <a:solidFill>
                  <a:srgbClr val="C00000"/>
                </a:solidFill>
              </a:rPr>
              <a:t>7E: Binary and Permutation matrices.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dirty="0">
                <a:solidFill>
                  <a:srgbClr val="0070C0"/>
                </a:solidFill>
              </a:rPr>
              <a:t>binary matrix</a:t>
            </a:r>
            <a:r>
              <a:rPr lang="en-AU" sz="2000" dirty="0">
                <a:solidFill>
                  <a:schemeClr val="tx1"/>
                </a:solidFill>
              </a:rPr>
              <a:t>: only has 1’s and 0’s as</a:t>
            </a:r>
            <a:br>
              <a:rPr lang="en-AU" sz="2000" dirty="0">
                <a:solidFill>
                  <a:schemeClr val="tx1"/>
                </a:solidFill>
              </a:rPr>
            </a:br>
            <a:r>
              <a:rPr lang="en-AU" sz="2000" dirty="0">
                <a:solidFill>
                  <a:schemeClr val="tx1"/>
                </a:solidFill>
              </a:rPr>
              <a:t>its elements (any size)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dirty="0">
                <a:solidFill>
                  <a:srgbClr val="0070C0"/>
                </a:solidFill>
              </a:rPr>
              <a:t>permutation matrix</a:t>
            </a:r>
            <a:r>
              <a:rPr lang="en-AU" sz="2000" dirty="0">
                <a:solidFill>
                  <a:schemeClr val="tx1"/>
                </a:solidFill>
              </a:rPr>
              <a:t>: (square only)</a:t>
            </a:r>
          </a:p>
          <a:p>
            <a:pPr marL="1440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dirty="0">
                <a:solidFill>
                  <a:schemeClr val="tx1"/>
                </a:solidFill>
              </a:rPr>
              <a:t>- type of binary matrix</a:t>
            </a:r>
            <a:br>
              <a:rPr lang="en-AU" sz="2000" dirty="0">
                <a:solidFill>
                  <a:schemeClr val="tx1"/>
                </a:solidFill>
              </a:rPr>
            </a:br>
            <a:r>
              <a:rPr lang="en-AU" sz="2000" dirty="0">
                <a:solidFill>
                  <a:schemeClr val="tx1"/>
                </a:solidFill>
              </a:rPr>
              <a:t>*only has one 1 in each row and column </a:t>
            </a:r>
          </a:p>
          <a:p>
            <a:pPr marL="1440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dirty="0">
                <a:solidFill>
                  <a:schemeClr val="tx1"/>
                </a:solidFill>
              </a:rPr>
              <a:t>- used to re-arrange elements </a:t>
            </a:r>
          </a:p>
          <a:p>
            <a:pPr marL="486900" lvl="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AU" sz="2000" dirty="0">
              <a:solidFill>
                <a:schemeClr val="tx1"/>
              </a:solidFill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column permutation </a:t>
            </a:r>
            <a:r>
              <a:rPr lang="en-AU" sz="2000" dirty="0">
                <a:solidFill>
                  <a:srgbClr val="0070C0"/>
                </a:solidFill>
              </a:rPr>
              <a:t>rearranges columns  </a:t>
            </a:r>
            <a:r>
              <a:rPr lang="en-AU" sz="2000" dirty="0">
                <a:solidFill>
                  <a:schemeClr val="tx1"/>
                </a:solidFill>
              </a:rPr>
              <a:t>Post multiply (Q × P)  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>
              <a:solidFill>
                <a:schemeClr val="tx1"/>
              </a:solidFill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>
              <a:solidFill>
                <a:schemeClr val="tx1"/>
              </a:solidFill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>
              <a:solidFill>
                <a:schemeClr val="tx1"/>
              </a:solidFill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>
              <a:solidFill>
                <a:schemeClr val="tx1"/>
              </a:solidFill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row permutation </a:t>
            </a:r>
            <a:r>
              <a:rPr lang="en-AU" sz="2000" dirty="0">
                <a:solidFill>
                  <a:srgbClr val="0070C0"/>
                </a:solidFill>
              </a:rPr>
              <a:t>rearranges rows.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>
                <a:solidFill>
                  <a:schemeClr val="tx1"/>
                </a:solidFill>
              </a:rPr>
              <a:t>Pre multiply (P × Q)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AU" sz="2000" kern="100" dirty="0">
                <a:solidFill>
                  <a:schemeClr val="tx1"/>
                </a:solidFill>
                <a:latin typeface="Aptos"/>
                <a:ea typeface="DengXian"/>
                <a:cs typeface="Times New Roman" panose="02020603050405020304" pitchFamily="18" charset="0"/>
              </a:rPr>
            </a:br>
            <a:endParaRPr lang="en-AU" sz="2000" kern="100" dirty="0">
              <a:solidFill>
                <a:schemeClr val="tx1"/>
              </a:solidFill>
              <a:latin typeface="Aptos"/>
              <a:ea typeface="DengXian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examples</a:t>
                </a:r>
                <a:br>
                  <a:rPr lang="en-AU" sz="2000" dirty="0">
                    <a:solidFill>
                      <a:srgbClr val="C00000"/>
                    </a:solidFill>
                  </a:rPr>
                </a:br>
                <a:r>
                  <a:rPr lang="en-AU" sz="2000" dirty="0">
                    <a:solidFill>
                      <a:srgbClr val="C00000"/>
                    </a:solidFill>
                  </a:rPr>
                  <a:t>binary or permutation?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AU" sz="16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16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AU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AU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ar-AE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1600" dirty="0"/>
              </a:p>
              <a:p>
                <a:pPr marL="0" indent="0">
                  <a:buNone/>
                </a:pPr>
                <a:r>
                  <a:rPr lang="en-AU" sz="1400" dirty="0"/>
                  <a:t>binary binary        </a:t>
                </a:r>
                <a:r>
                  <a:rPr lang="en-AU" sz="1400" dirty="0">
                    <a:solidFill>
                      <a:srgbClr val="C00000"/>
                    </a:solidFill>
                  </a:rPr>
                  <a:t>identity</a:t>
                </a:r>
                <a:r>
                  <a:rPr lang="en-AU" sz="1400" dirty="0"/>
                  <a:t>         permutation</a:t>
                </a:r>
                <a:br>
                  <a:rPr lang="en-AU" sz="1400" dirty="0"/>
                </a:br>
                <a:r>
                  <a:rPr lang="en-AU" sz="1400" dirty="0"/>
                  <a:t>                                binary</a:t>
                </a: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create a permutation matrix to rearrange</a:t>
                </a:r>
                <a:r>
                  <a:rPr lang="en-AU" sz="2000" dirty="0"/>
                  <a:t>.</a:t>
                </a: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eqAr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0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eqAr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AU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AU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AU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AU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AU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           4×</a:t>
                </a:r>
                <a:r>
                  <a:rPr lang="en-AU" sz="2000" u="sng" dirty="0"/>
                  <a:t>4</a:t>
                </a:r>
                <a:r>
                  <a:rPr lang="en-AU" sz="2000" dirty="0"/>
                  <a:t>         </a:t>
                </a:r>
                <a:r>
                  <a:rPr lang="en-AU" sz="2000" u="sng" dirty="0"/>
                  <a:t>4</a:t>
                </a:r>
                <a:r>
                  <a:rPr lang="en-AU" sz="2000" dirty="0"/>
                  <a:t>×1       4×1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                           P × Q = 4×1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1395" t="-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2.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AU" sz="2000" dirty="0"/>
                  <a:t> 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AU" sz="2000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     1×4              4×4                    1×4 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sub>
                        </m:sSub>
                        <m:sSub>
                          <m:sSubPr>
                            <m:ctrlPr>
                              <a:rPr lang="en-AU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sub>
                        </m:sSub>
                        <m:sSub>
                          <m:sSubPr>
                            <m:ctrlPr>
                              <a:rPr lang="en-AU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AU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AU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AU" sz="2000" i="1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AU" sz="2000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AU" sz="2000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AU" sz="2000" i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6"/>
                <a:stretch>
                  <a:fillRect l="-1462" t="-35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D4219D5B-5E8D-598C-5E17-A26E99682D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119" y="3733016"/>
            <a:ext cx="3150195" cy="883804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D9732022-FA8D-127E-79F1-ECFFF93972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119" y="5559707"/>
            <a:ext cx="3150195" cy="8582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76B277-BACF-AD72-BCAC-E98FB9DFF679}"/>
              </a:ext>
            </a:extLst>
          </p:cNvPr>
          <p:cNvSpPr txBox="1"/>
          <p:nvPr/>
        </p:nvSpPr>
        <p:spPr>
          <a:xfrm>
            <a:off x="5702819" y="3409851"/>
            <a:ext cx="217032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Rearranging the rows</a:t>
            </a:r>
            <a:br>
              <a:rPr lang="en-AU" dirty="0"/>
            </a:br>
            <a:r>
              <a:rPr lang="en-AU" dirty="0"/>
              <a:t>pre-multiply P × 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1552F-7C44-78CD-3593-6BE8531BC5CD}"/>
              </a:ext>
            </a:extLst>
          </p:cNvPr>
          <p:cNvSpPr txBox="1"/>
          <p:nvPr/>
        </p:nvSpPr>
        <p:spPr>
          <a:xfrm>
            <a:off x="9886855" y="3883882"/>
            <a:ext cx="217032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Rearranging the columns</a:t>
            </a:r>
            <a:br>
              <a:rPr lang="en-AU" dirty="0"/>
            </a:br>
            <a:r>
              <a:rPr lang="en-AU" dirty="0"/>
              <a:t>post multiply (Q × P)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C27CC4-7E8D-B2B5-6129-F6D1E42B0423}"/>
              </a:ext>
            </a:extLst>
          </p:cNvPr>
          <p:cNvSpPr/>
          <p:nvPr/>
        </p:nvSpPr>
        <p:spPr>
          <a:xfrm>
            <a:off x="4203282" y="4356130"/>
            <a:ext cx="1499537" cy="1959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4D4701-CE26-F90F-DA1B-06E8226332FE}"/>
              </a:ext>
            </a:extLst>
          </p:cNvPr>
          <p:cNvSpPr/>
          <p:nvPr/>
        </p:nvSpPr>
        <p:spPr>
          <a:xfrm rot="5400000">
            <a:off x="5325950" y="4708830"/>
            <a:ext cx="1332861" cy="37616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57B302-0E3C-D767-0A3A-B4232CF3EE72}"/>
              </a:ext>
            </a:extLst>
          </p:cNvPr>
          <p:cNvSpPr/>
          <p:nvPr/>
        </p:nvSpPr>
        <p:spPr>
          <a:xfrm>
            <a:off x="4289580" y="4684802"/>
            <a:ext cx="1499537" cy="1959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F3C583-B1AB-FD7F-C23C-60B9D662298C}"/>
              </a:ext>
            </a:extLst>
          </p:cNvPr>
          <p:cNvSpPr/>
          <p:nvPr/>
        </p:nvSpPr>
        <p:spPr>
          <a:xfrm>
            <a:off x="4289580" y="4960224"/>
            <a:ext cx="1499537" cy="1959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E7DE98-E5A4-FF8E-0BA2-A957EDD992FF}"/>
              </a:ext>
            </a:extLst>
          </p:cNvPr>
          <p:cNvSpPr/>
          <p:nvPr/>
        </p:nvSpPr>
        <p:spPr>
          <a:xfrm>
            <a:off x="4278563" y="5257679"/>
            <a:ext cx="1499537" cy="1959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30E2F78-6067-5BBB-6618-BDC2217969B3}"/>
              </a:ext>
            </a:extLst>
          </p:cNvPr>
          <p:cNvSpPr/>
          <p:nvPr/>
        </p:nvSpPr>
        <p:spPr>
          <a:xfrm>
            <a:off x="7980236" y="826266"/>
            <a:ext cx="1329018" cy="3087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9A28AF-E9AF-3BFD-19F1-1152DE6DED12}"/>
              </a:ext>
            </a:extLst>
          </p:cNvPr>
          <p:cNvSpPr/>
          <p:nvPr/>
        </p:nvSpPr>
        <p:spPr>
          <a:xfrm rot="5400000">
            <a:off x="8789840" y="866691"/>
            <a:ext cx="1332861" cy="27884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F9D102-41CE-E2DA-8F8F-4550F2CC2A9B}"/>
              </a:ext>
            </a:extLst>
          </p:cNvPr>
          <p:cNvSpPr/>
          <p:nvPr/>
        </p:nvSpPr>
        <p:spPr>
          <a:xfrm rot="5400000">
            <a:off x="9173597" y="886887"/>
            <a:ext cx="1332861" cy="27884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157CF3-36B1-51ED-4CFE-D39FC2AB5F46}"/>
              </a:ext>
            </a:extLst>
          </p:cNvPr>
          <p:cNvSpPr/>
          <p:nvPr/>
        </p:nvSpPr>
        <p:spPr>
          <a:xfrm rot="5400000">
            <a:off x="9579388" y="896066"/>
            <a:ext cx="1332861" cy="27884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FAC08F-87A5-32F9-9286-0F8561AB831A}"/>
              </a:ext>
            </a:extLst>
          </p:cNvPr>
          <p:cNvSpPr/>
          <p:nvPr/>
        </p:nvSpPr>
        <p:spPr>
          <a:xfrm rot="5400000">
            <a:off x="9974160" y="894228"/>
            <a:ext cx="1332861" cy="27884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3D06D2-B5D6-ED89-C115-2BE4A92E93A6}"/>
                  </a:ext>
                </a:extLst>
              </p:cNvPr>
              <p:cNvSpPr txBox="1"/>
              <p:nvPr/>
            </p:nvSpPr>
            <p:spPr>
              <a:xfrm>
                <a:off x="6904686" y="5527020"/>
                <a:ext cx="3759276" cy="1226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20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eqArr>
                      </m:e>
                    </m:d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3D06D2-B5D6-ED89-C115-2BE4A92E9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686" y="5527020"/>
                <a:ext cx="3759276" cy="1226233"/>
              </a:xfrm>
              <a:prstGeom prst="rect">
                <a:avLst/>
              </a:prstGeom>
              <a:blipFill>
                <a:blip r:embed="rId10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0547BE43-5BD8-6EEF-1782-8104D7B81298}"/>
              </a:ext>
            </a:extLst>
          </p:cNvPr>
          <p:cNvSpPr/>
          <p:nvPr/>
        </p:nvSpPr>
        <p:spPr>
          <a:xfrm rot="2394140">
            <a:off x="5169521" y="1139264"/>
            <a:ext cx="1115563" cy="1734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410" y="-23651"/>
            <a:ext cx="7772400" cy="74168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02508933"/>
              </p:ext>
            </p:extLst>
          </p:nvPr>
        </p:nvGraphicFramePr>
        <p:xfrm>
          <a:off x="490654" y="585981"/>
          <a:ext cx="11151219" cy="6220443"/>
        </p:xfrm>
        <a:graphic>
          <a:graphicData uri="http://schemas.openxmlformats.org/drawingml/2006/table">
            <a:tbl>
              <a:tblPr/>
              <a:tblGrid>
                <a:gridCol w="229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Row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1 row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Column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I column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number of rows equals the number of columns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3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Zero (Null)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all zero entries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Summing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row or column matrix in which all the elements are 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rows of an m × n matrix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, post-multiply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the matrix by 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 × 1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columns of an m × n matrix,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pre-multiply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the matrix by a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 × m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83795"/>
                  </a:ext>
                </a:extLst>
              </a:tr>
            </a:tbl>
          </a:graphicData>
        </a:graphic>
      </p:graphicFrame>
      <p:graphicFrame>
        <p:nvGraphicFramePr>
          <p:cNvPr id="3074" name="Object 38">
            <a:extLst>
              <a:ext uri="{FF2B5EF4-FFF2-40B4-BE49-F238E27FC236}">
                <a16:creationId xmlns:a16="http://schemas.microsoft.com/office/drawing/2014/main" id="{F3325A2F-CC64-6B4D-9553-5669D4BAA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62650"/>
              </p:ext>
            </p:extLst>
          </p:nvPr>
        </p:nvGraphicFramePr>
        <p:xfrm>
          <a:off x="9497550" y="1101860"/>
          <a:ext cx="1752395" cy="45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0" imgH="1244600" progId="Equation.3">
                  <p:embed/>
                </p:oleObj>
              </mc:Choice>
              <mc:Fallback>
                <p:oleObj name="Equation" r:id="rId3" imgW="4826000" imgH="1244600" progId="Equation.3">
                  <p:embed/>
                  <p:pic>
                    <p:nvPicPr>
                      <p:cNvPr id="3074" name="Object 38">
                        <a:extLst>
                          <a:ext uri="{FF2B5EF4-FFF2-40B4-BE49-F238E27FC236}">
                            <a16:creationId xmlns:a16="http://schemas.microsoft.com/office/drawing/2014/main" id="{F3325A2F-CC64-6B4D-9553-5669D4BAA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7550" y="1101860"/>
                        <a:ext cx="1752395" cy="451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9">
            <a:extLst>
              <a:ext uri="{FF2B5EF4-FFF2-40B4-BE49-F238E27FC236}">
                <a16:creationId xmlns:a16="http://schemas.microsoft.com/office/drawing/2014/main" id="{7C7A3BAE-3B58-BD4B-AE3C-E123EC44E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899509"/>
              </p:ext>
            </p:extLst>
          </p:nvPr>
        </p:nvGraphicFramePr>
        <p:xfrm>
          <a:off x="9957513" y="1995257"/>
          <a:ext cx="242016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400" imgH="2565400" progId="Equation.3">
                  <p:embed/>
                </p:oleObj>
              </mc:Choice>
              <mc:Fallback>
                <p:oleObj name="Equation" r:id="rId5" imgW="1168400" imgH="2565400" progId="Equation.3">
                  <p:embed/>
                  <p:pic>
                    <p:nvPicPr>
                      <p:cNvPr id="3075" name="Object 39">
                        <a:extLst>
                          <a:ext uri="{FF2B5EF4-FFF2-40B4-BE49-F238E27FC236}">
                            <a16:creationId xmlns:a16="http://schemas.microsoft.com/office/drawing/2014/main" id="{7C7A3BAE-3B58-BD4B-AE3C-E123EC44E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513" y="1995257"/>
                        <a:ext cx="242016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4">
            <a:extLst>
              <a:ext uri="{FF2B5EF4-FFF2-40B4-BE49-F238E27FC236}">
                <a16:creationId xmlns:a16="http://schemas.microsoft.com/office/drawing/2014/main" id="{68E469AF-0FA7-5E4F-829E-663BD6210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83150"/>
              </p:ext>
            </p:extLst>
          </p:nvPr>
        </p:nvGraphicFramePr>
        <p:xfrm>
          <a:off x="9644525" y="3978564"/>
          <a:ext cx="1035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200" imgH="2565400" progId="Equation.3">
                  <p:embed/>
                </p:oleObj>
              </mc:Choice>
              <mc:Fallback>
                <p:oleObj name="Equation" r:id="rId7" imgW="2489200" imgH="2565400" progId="Equation.3">
                  <p:embed/>
                  <p:pic>
                    <p:nvPicPr>
                      <p:cNvPr id="3077" name="Object 44">
                        <a:extLst>
                          <a:ext uri="{FF2B5EF4-FFF2-40B4-BE49-F238E27FC236}">
                            <a16:creationId xmlns:a16="http://schemas.microsoft.com/office/drawing/2014/main" id="{68E469AF-0FA7-5E4F-829E-663BD6210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4525" y="3978564"/>
                        <a:ext cx="10350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7FEA55-8671-9B41-9A04-212018714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3806" y="2691561"/>
            <a:ext cx="876048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FA380-B144-6D14-2B3F-D388CF4A51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0157" y="5225161"/>
            <a:ext cx="2240181" cy="7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0898"/>
            <a:ext cx="7772400" cy="52205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400786890"/>
                  </p:ext>
                </p:extLst>
              </p:nvPr>
            </p:nvGraphicFramePr>
            <p:xfrm>
              <a:off x="497442" y="506047"/>
              <a:ext cx="11233643" cy="6335390"/>
            </p:xfrm>
            <a:graphic>
              <a:graphicData uri="http://schemas.openxmlformats.org/drawingml/2006/table">
                <a:tbl>
                  <a:tblPr/>
                  <a:tblGrid>
                    <a:gridCol w="3615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59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1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72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866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485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840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8903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square matrix  A  has an inverse if there is a matrix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such that: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= 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400786890"/>
                  </p:ext>
                </p:extLst>
              </p:nvPr>
            </p:nvGraphicFramePr>
            <p:xfrm>
              <a:off x="497442" y="506047"/>
              <a:ext cx="11233643" cy="6335390"/>
            </p:xfrm>
            <a:graphic>
              <a:graphicData uri="http://schemas.openxmlformats.org/drawingml/2006/table">
                <a:tbl>
                  <a:tblPr/>
                  <a:tblGrid>
                    <a:gridCol w="3615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59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1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58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1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840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8903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1855" t="-392453" r="-111636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DE99853-5E66-EF4F-80C6-C5FC71A90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438" y="1073894"/>
            <a:ext cx="3520781" cy="77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0A323-416F-B445-9616-0ED00BDC8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585" y="2048258"/>
            <a:ext cx="2688486" cy="980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070FB-E42C-A04C-9487-D53CE1FFB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127" y="3148070"/>
            <a:ext cx="2869021" cy="980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5C28-9506-0E45-9F11-3D8F5B451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754" y="4472754"/>
            <a:ext cx="3520782" cy="84144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252FEE-A4AC-F14B-A27C-A6F5A9EBC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127" y="5582483"/>
            <a:ext cx="2985618" cy="12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1143000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38407850"/>
              </p:ext>
            </p:extLst>
          </p:nvPr>
        </p:nvGraphicFramePr>
        <p:xfrm>
          <a:off x="585952" y="1040799"/>
          <a:ext cx="11020095" cy="5794747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Triangular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1. An upper triangular matrix: all elements below the leading diagonal are zeros.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2. A lower triangular matrix: all elements above the leading diagonal are zeros.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Binary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special kind of matrix that has only 1s and zeros as its elements.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55662"/>
                  </a:ext>
                </a:extLst>
              </a:tr>
              <a:tr h="154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Permutation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binary matrix in which there is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one ‘1’ in each row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column.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endParaRPr lang="en-US" altLang="en-US" sz="2000" dirty="0"/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5502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529549-33FB-214B-964F-4BAEC943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754" y="1960404"/>
            <a:ext cx="3520783" cy="1062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B79A8-8768-5562-AA06-15F84CB4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564" y="4084534"/>
            <a:ext cx="2953162" cy="67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E7EA4-7F9C-25CE-7CCE-2CF99CC00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721" y="5488542"/>
            <a:ext cx="3200847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24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1143000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09993550"/>
              </p:ext>
            </p:extLst>
          </p:nvPr>
        </p:nvGraphicFramePr>
        <p:xfrm>
          <a:off x="585952" y="1040799"/>
          <a:ext cx="11020095" cy="5471513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Communication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A square binary matrix in which the 1s represent the links in a communication system.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All of the non-zero elements in the </a:t>
                      </a:r>
                      <a:r>
                        <a:rPr lang="en-US" altLang="en-US" sz="1600" dirty="0">
                          <a:solidFill>
                            <a:srgbClr val="0070C0"/>
                          </a:solidFill>
                        </a:rPr>
                        <a:t>leading diagonal </a:t>
                      </a: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of a communication matrix, or its powers, represent redundant links in the 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Dominance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 square binary matrix in which 1s represent one-step dominance between members of a group.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33697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56EF626-F22E-734C-88A2-96946557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195" y="1520979"/>
            <a:ext cx="3076122" cy="1669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1AAD16-78B5-7C10-FD3E-FAD1F050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564" y="4673731"/>
            <a:ext cx="3433384" cy="13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058B-B9EB-9342-BC78-27323A1A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0829E-62C8-EA48-95A4-B98AF8F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binary matrix is a special kind of matrix that has only 1s and zeros as its elements. It is used to investigate communication systems and the ranking of players in sporting competition.</a:t>
            </a:r>
          </a:p>
          <a:p>
            <a:r>
              <a:rPr lang="en-US" dirty="0"/>
              <a:t>The following matrices are examples of binary matrices.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54AF9-AD67-AC48-A695-D87A8D3A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3" y="4389541"/>
            <a:ext cx="10072914" cy="1463917"/>
          </a:xfrm>
          <a:prstGeom prst="rect">
            <a:avLst/>
          </a:prstGeom>
        </p:spPr>
      </p:pic>
      <p:pic>
        <p:nvPicPr>
          <p:cNvPr id="1028" name="Picture 4" descr="ATP Tour Press Release: Five New Names In Year-End Top 10 ATP Rankings |  ATP Tour | Tennis">
            <a:extLst>
              <a:ext uri="{FF2B5EF4-FFF2-40B4-BE49-F238E27FC236}">
                <a16:creationId xmlns:a16="http://schemas.microsoft.com/office/drawing/2014/main" id="{D3A83600-7112-2142-9065-A26302C7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1" y="576375"/>
            <a:ext cx="2728686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27019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EC7179"/>
      </a:accent1>
      <a:accent2>
        <a:srgbClr val="E88651"/>
      </a:accent2>
      <a:accent3>
        <a:srgbClr val="BFA13E"/>
      </a:accent3>
      <a:accent4>
        <a:srgbClr val="98AD3C"/>
      </a:accent4>
      <a:accent5>
        <a:srgbClr val="71B444"/>
      </a:accent5>
      <a:accent6>
        <a:srgbClr val="34BD36"/>
      </a:accent6>
      <a:hlink>
        <a:srgbClr val="568E8A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5957</TotalTime>
  <Words>775</Words>
  <Application>Microsoft Office PowerPoint</Application>
  <PresentationFormat>Widescreen</PresentationFormat>
  <Paragraphs>113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Avenir Next LT Pro</vt:lpstr>
      <vt:lpstr>Open Sans</vt:lpstr>
      <vt:lpstr>Sabon Next LT</vt:lpstr>
      <vt:lpstr>STIXGeneral-Italic</vt:lpstr>
      <vt:lpstr>Arial</vt:lpstr>
      <vt:lpstr>Calibri</vt:lpstr>
      <vt:lpstr>Cambria Math</vt:lpstr>
      <vt:lpstr>Symbol</vt:lpstr>
      <vt:lpstr>Times New Roman</vt:lpstr>
      <vt:lpstr>Wingdings</vt:lpstr>
      <vt:lpstr>LuminousVTI</vt:lpstr>
      <vt:lpstr>Equation</vt:lpstr>
      <vt:lpstr>7E Binary and permutation matrices</vt:lpstr>
      <vt:lpstr>PowerPoint Presentation</vt:lpstr>
      <vt:lpstr>PowerPoint Presentation</vt:lpstr>
      <vt:lpstr>PowerPoint Presentation</vt:lpstr>
      <vt:lpstr>TYPES OF MATRICES</vt:lpstr>
      <vt:lpstr>TYPES OF MATRICES</vt:lpstr>
      <vt:lpstr>TYPES OF MATRICES</vt:lpstr>
      <vt:lpstr>TYPES OF MATRICES</vt:lpstr>
      <vt:lpstr>Binary matrices</vt:lpstr>
      <vt:lpstr>Permutation matrices</vt:lpstr>
      <vt:lpstr>Applying a permutation matrix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Binary, permutation, communication and dominance matrices </dc:title>
  <dc:creator>Yongmei Zhang</dc:creator>
  <cp:lastModifiedBy>Lyn ZHANG</cp:lastModifiedBy>
  <cp:revision>67</cp:revision>
  <dcterms:created xsi:type="dcterms:W3CDTF">2021-04-11T06:23:11Z</dcterms:created>
  <dcterms:modified xsi:type="dcterms:W3CDTF">2026-07-15T22:18:59Z</dcterms:modified>
</cp:coreProperties>
</file>