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6" r:id="rId1"/>
  </p:sldMasterIdLst>
  <p:notesMasterIdLst>
    <p:notesMasterId r:id="rId21"/>
  </p:notesMasterIdLst>
  <p:sldIdLst>
    <p:sldId id="256" r:id="rId2"/>
    <p:sldId id="265" r:id="rId3"/>
    <p:sldId id="909" r:id="rId4"/>
    <p:sldId id="910" r:id="rId5"/>
    <p:sldId id="908" r:id="rId6"/>
    <p:sldId id="281" r:id="rId7"/>
    <p:sldId id="257" r:id="rId8"/>
    <p:sldId id="258" r:id="rId9"/>
    <p:sldId id="259" r:id="rId10"/>
    <p:sldId id="260" r:id="rId11"/>
    <p:sldId id="261" r:id="rId12"/>
    <p:sldId id="262" r:id="rId13"/>
    <p:sldId id="264" r:id="rId14"/>
    <p:sldId id="266" r:id="rId15"/>
    <p:sldId id="267" r:id="rId16"/>
    <p:sldId id="268" r:id="rId17"/>
    <p:sldId id="269" r:id="rId18"/>
    <p:sldId id="270" r:id="rId19"/>
    <p:sldId id="28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53"/>
    <p:restoredTop sz="94540"/>
  </p:normalViewPr>
  <p:slideViewPr>
    <p:cSldViewPr snapToGrid="0" snapToObjects="1">
      <p:cViewPr varScale="1">
        <p:scale>
          <a:sx n="59" d="100"/>
          <a:sy n="59" d="100"/>
        </p:scale>
        <p:origin x="78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970E6C-E891-4946-97BF-EE7F6761B295}" type="datetimeFigureOut">
              <a:rPr lang="en-US" smtClean="0"/>
              <a:t>7/15/2026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C308DF-4D41-C346-B246-3A658BFDB052}" type="slidenum">
              <a:rPr lang="en-US" smtClean="0"/>
              <a:t>‹#›</a:t>
            </a:fld>
            <a:endParaRPr lang="en-US"/>
          </a:p>
        </p:txBody>
      </p:sp>
    </p:spTree>
    <p:extLst>
      <p:ext uri="{BB962C8B-B14F-4D97-AF65-F5344CB8AC3E}">
        <p14:creationId xmlns:p14="http://schemas.microsoft.com/office/powerpoint/2010/main" val="2954130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6085BA-8194-A372-BD76-9BC546A648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16942F-CC71-0005-CB95-F1422F019492}"/>
              </a:ext>
            </a:extLst>
          </p:cNvPr>
          <p:cNvSpPr>
            <a:spLocks noGrp="1" noRot="1" noChangeAspect="1"/>
          </p:cNvSpPr>
          <p:nvPr>
            <p:ph type="sldImg"/>
          </p:nvPr>
        </p:nvSpPr>
        <p:spPr/>
        <p:txBody>
          <a:bodyPr/>
          <a:lstStyle/>
          <a:p>
            <a:endParaRPr lang="en-AU"/>
          </a:p>
        </p:txBody>
      </p:sp>
      <p:sp>
        <p:nvSpPr>
          <p:cNvPr id="3" name="Notes Placeholder 2">
            <a:extLst>
              <a:ext uri="{FF2B5EF4-FFF2-40B4-BE49-F238E27FC236}">
                <a16:creationId xmlns:a16="http://schemas.microsoft.com/office/drawing/2014/main" id="{73F37E99-AE2A-416D-17C9-7DFD69327DE2}"/>
              </a:ext>
            </a:extLst>
          </p:cNvPr>
          <p:cNvSpPr>
            <a:spLocks noGrp="1"/>
          </p:cNvSpPr>
          <p:nvPr>
            <p:ph type="body" idx="1"/>
          </p:nvPr>
        </p:nvSpPr>
        <p:spPr/>
        <p:txBody>
          <a:bodyPr/>
          <a:lstStyle/>
          <a:p>
            <a:r>
              <a:rPr lang="en-AU" dirty="0"/>
              <a:t>Board notes</a:t>
            </a:r>
          </a:p>
        </p:txBody>
      </p:sp>
      <p:sp>
        <p:nvSpPr>
          <p:cNvPr id="4" name="Slide Number Placeholder 3">
            <a:extLst>
              <a:ext uri="{FF2B5EF4-FFF2-40B4-BE49-F238E27FC236}">
                <a16:creationId xmlns:a16="http://schemas.microsoft.com/office/drawing/2014/main" id="{DB93DE35-8F2F-6E3B-2F7F-1C3046CB5E51}"/>
              </a:ext>
            </a:extLst>
          </p:cNvPr>
          <p:cNvSpPr>
            <a:spLocks noGrp="1"/>
          </p:cNvSpPr>
          <p:nvPr>
            <p:ph type="sldNum" sz="quarter" idx="5"/>
          </p:nvPr>
        </p:nvSpPr>
        <p:spPr/>
        <p:txBody>
          <a:bodyPr/>
          <a:lstStyle/>
          <a:p>
            <a:fld id="{E91A9C33-CF83-6341-8FC1-F40E7C9969DB}" type="slidenum">
              <a:rPr lang="en-US" smtClean="0"/>
              <a:t>5</a:t>
            </a:fld>
            <a:endParaRPr lang="en-US"/>
          </a:p>
        </p:txBody>
      </p:sp>
    </p:spTree>
    <p:extLst>
      <p:ext uri="{BB962C8B-B14F-4D97-AF65-F5344CB8AC3E}">
        <p14:creationId xmlns:p14="http://schemas.microsoft.com/office/powerpoint/2010/main" val="3105139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7/15/2026</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7455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7/15/2026</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2925063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7/15/2026</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974703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7/15/2026</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827999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7/15/2026</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5780496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7/15/2026</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661590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7/15/2026</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242205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7/15/2026</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057061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7/15/2026</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671783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7/15/2026</a:t>
            </a:fld>
            <a:endParaRPr lang="en-US" dirty="0"/>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5395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7/15/2026</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0508839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7/15/2026</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spTree>
    <p:extLst>
      <p:ext uri="{BB962C8B-B14F-4D97-AF65-F5344CB8AC3E}">
        <p14:creationId xmlns:p14="http://schemas.microsoft.com/office/powerpoint/2010/main" val="321982166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5" r:id="rId6"/>
    <p:sldLayoutId id="2147483680" r:id="rId7"/>
    <p:sldLayoutId id="2147483681" r:id="rId8"/>
    <p:sldLayoutId id="2147483682" r:id="rId9"/>
    <p:sldLayoutId id="2147483684" r:id="rId10"/>
    <p:sldLayoutId id="2147483683" r:id="rId11"/>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9.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4.png"/></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5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70.pn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34.png"/><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0.png"/><Relationship Id="rId2" Type="http://schemas.openxmlformats.org/officeDocument/2006/relationships/image" Target="../media/image230.pn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0.png"/><Relationship Id="rId4" Type="http://schemas.openxmlformats.org/officeDocument/2006/relationships/image" Target="../media/image40.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p!!Rectangle">
            <a:extLst>
              <a:ext uri="{FF2B5EF4-FFF2-40B4-BE49-F238E27FC236}">
                <a16:creationId xmlns:a16="http://schemas.microsoft.com/office/drawing/2014/main" id="{155D7866-985D-4D23-BF0E-72CA30F5C7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7D2BD6B-55FC-4381-A4A9-043E7D42C3A9}"/>
              </a:ext>
            </a:extLst>
          </p:cNvPr>
          <p:cNvPicPr>
            <a:picLocks noChangeAspect="1"/>
          </p:cNvPicPr>
          <p:nvPr/>
        </p:nvPicPr>
        <p:blipFill rotWithShape="1">
          <a:blip r:embed="rId2"/>
          <a:srcRect b="6250"/>
          <a:stretch/>
        </p:blipFill>
        <p:spPr>
          <a:xfrm>
            <a:off x="20" y="10"/>
            <a:ext cx="12191980" cy="6857990"/>
          </a:xfrm>
          <a:prstGeom prst="rect">
            <a:avLst/>
          </a:prstGeom>
        </p:spPr>
      </p:pic>
      <p:sp>
        <p:nvSpPr>
          <p:cNvPr id="11" name="m!!text rectangle">
            <a:extLst>
              <a:ext uri="{FF2B5EF4-FFF2-40B4-BE49-F238E27FC236}">
                <a16:creationId xmlns:a16="http://schemas.microsoft.com/office/drawing/2014/main" id="{0ADDB668-2CA4-4D2B-9C34-3487CA33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731" y="4716089"/>
            <a:ext cx="6288261" cy="1573149"/>
          </a:xfrm>
          <a:prstGeom prst="rect">
            <a:avLst/>
          </a:prstGeom>
          <a:solidFill>
            <a:schemeClr val="bg1">
              <a:alpha val="95000"/>
            </a:schemeClr>
          </a:solidFill>
          <a:ln w="12700">
            <a:solidFill>
              <a:schemeClr val="tx2">
                <a:lumMod val="10000"/>
                <a:lumOff val="9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D8E2FB-A16E-7E49-B958-66D6F1F1C57F}"/>
              </a:ext>
            </a:extLst>
          </p:cNvPr>
          <p:cNvSpPr>
            <a:spLocks noGrp="1"/>
          </p:cNvSpPr>
          <p:nvPr>
            <p:ph type="ctrTitle"/>
          </p:nvPr>
        </p:nvSpPr>
        <p:spPr>
          <a:xfrm>
            <a:off x="5849388" y="4907629"/>
            <a:ext cx="3212386" cy="1185353"/>
          </a:xfrm>
        </p:spPr>
        <p:txBody>
          <a:bodyPr anchor="ctr">
            <a:normAutofit/>
          </a:bodyPr>
          <a:lstStyle/>
          <a:p>
            <a:r>
              <a:rPr lang="en-US" sz="2600" dirty="0"/>
              <a:t>Introduction to transition matrices</a:t>
            </a:r>
          </a:p>
        </p:txBody>
      </p:sp>
      <p:sp>
        <p:nvSpPr>
          <p:cNvPr id="3" name="Subtitle 2">
            <a:extLst>
              <a:ext uri="{FF2B5EF4-FFF2-40B4-BE49-F238E27FC236}">
                <a16:creationId xmlns:a16="http://schemas.microsoft.com/office/drawing/2014/main" id="{CBEC14C5-876E-8243-A3DA-181AEE27C322}"/>
              </a:ext>
            </a:extLst>
          </p:cNvPr>
          <p:cNvSpPr>
            <a:spLocks noGrp="1"/>
          </p:cNvSpPr>
          <p:nvPr>
            <p:ph type="subTitle" idx="1"/>
          </p:nvPr>
        </p:nvSpPr>
        <p:spPr>
          <a:xfrm>
            <a:off x="9403912" y="4907629"/>
            <a:ext cx="2228641" cy="1185353"/>
          </a:xfrm>
        </p:spPr>
        <p:txBody>
          <a:bodyPr anchor="ctr">
            <a:normAutofit/>
          </a:bodyPr>
          <a:lstStyle/>
          <a:p>
            <a:r>
              <a:rPr lang="en-US" sz="1700" dirty="0"/>
              <a:t>7G</a:t>
            </a:r>
          </a:p>
        </p:txBody>
      </p:sp>
      <p:sp>
        <p:nvSpPr>
          <p:cNvPr id="13" name="m!!accent">
            <a:extLst>
              <a:ext uri="{FF2B5EF4-FFF2-40B4-BE49-F238E27FC236}">
                <a16:creationId xmlns:a16="http://schemas.microsoft.com/office/drawing/2014/main" id="{2568BC19-F052-4108-93E1-6A3D1DEC07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7962" y="5175711"/>
            <a:ext cx="128016" cy="6539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D5FD337D-4D6B-4C8B-B6F5-121097E098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722114" y="5495733"/>
            <a:ext cx="1021458"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9974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par>
                                <p:cTn id="11" presetID="10" presetClass="entr" presetSubtype="0" fill="hold" nodeType="withEffect">
                                  <p:stCondLst>
                                    <p:cond delay="0"/>
                                  </p:stCondLst>
                                  <p:iterate>
                                    <p:tmPct val="10000"/>
                                  </p:iterate>
                                  <p:childTnLst>
                                    <p:set>
                                      <p:cBhvr>
                                        <p:cTn id="12" dur="1" fill="hold">
                                          <p:stCondLst>
                                            <p:cond delay="0"/>
                                          </p:stCondLst>
                                        </p:cTn>
                                        <p:tgtEl>
                                          <p:spTgt spid="4"/>
                                        </p:tgtEl>
                                        <p:attrNameLst>
                                          <p:attrName>style.visibility</p:attrName>
                                        </p:attrNameLst>
                                      </p:cBhvr>
                                      <p:to>
                                        <p:strVal val="visible"/>
                                      </p:to>
                                    </p:set>
                                    <p:animEffect transition="in" filter="fade">
                                      <p:cBhvr>
                                        <p:cTn id="13"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9A243-18C3-6640-886C-D2C63C9F634D}"/>
              </a:ext>
            </a:extLst>
          </p:cNvPr>
          <p:cNvSpPr>
            <a:spLocks noGrp="1"/>
          </p:cNvSpPr>
          <p:nvPr>
            <p:ph type="title"/>
          </p:nvPr>
        </p:nvSpPr>
        <p:spPr>
          <a:xfrm>
            <a:off x="1128094" y="0"/>
            <a:ext cx="10168128" cy="801290"/>
          </a:xfrm>
        </p:spPr>
        <p:txBody>
          <a:bodyPr/>
          <a:lstStyle/>
          <a:p>
            <a:r>
              <a:rPr lang="en-US" dirty="0"/>
              <a:t>Setting up a transition matrix</a:t>
            </a:r>
          </a:p>
        </p:txBody>
      </p:sp>
      <p:sp>
        <p:nvSpPr>
          <p:cNvPr id="3" name="Content Placeholder 2">
            <a:extLst>
              <a:ext uri="{FF2B5EF4-FFF2-40B4-BE49-F238E27FC236}">
                <a16:creationId xmlns:a16="http://schemas.microsoft.com/office/drawing/2014/main" id="{99BDF14D-11DC-C645-A5B0-11F1BBCA34E0}"/>
              </a:ext>
            </a:extLst>
          </p:cNvPr>
          <p:cNvSpPr>
            <a:spLocks noGrp="1"/>
          </p:cNvSpPr>
          <p:nvPr>
            <p:ph idx="1"/>
          </p:nvPr>
        </p:nvSpPr>
        <p:spPr>
          <a:xfrm>
            <a:off x="895778" y="801290"/>
            <a:ext cx="10168128" cy="3694176"/>
          </a:xfrm>
        </p:spPr>
        <p:txBody>
          <a:bodyPr>
            <a:normAutofit/>
          </a:bodyPr>
          <a:lstStyle/>
          <a:p>
            <a:r>
              <a:rPr lang="en-US" sz="2400" dirty="0"/>
              <a:t>The diagram gives the weekly return rates of rental cars at three locations: Albury, Wodonga and Benalla. Construct a transition matrix that describes the week-by-week return rates at each of the three locations. Convert the percentages to proportions.</a:t>
            </a:r>
          </a:p>
        </p:txBody>
      </p:sp>
      <p:pic>
        <p:nvPicPr>
          <p:cNvPr id="5" name="Picture 4">
            <a:extLst>
              <a:ext uri="{FF2B5EF4-FFF2-40B4-BE49-F238E27FC236}">
                <a16:creationId xmlns:a16="http://schemas.microsoft.com/office/drawing/2014/main" id="{EE870FDE-DE2B-8347-BBE3-54C1E4D048A4}"/>
              </a:ext>
            </a:extLst>
          </p:cNvPr>
          <p:cNvPicPr>
            <a:picLocks noChangeAspect="1"/>
          </p:cNvPicPr>
          <p:nvPr/>
        </p:nvPicPr>
        <p:blipFill>
          <a:blip r:embed="rId2"/>
          <a:stretch>
            <a:fillRect/>
          </a:stretch>
        </p:blipFill>
        <p:spPr>
          <a:xfrm>
            <a:off x="2523672" y="2648378"/>
            <a:ext cx="6286500" cy="3923382"/>
          </a:xfrm>
          <a:prstGeom prst="rect">
            <a:avLst/>
          </a:prstGeom>
        </p:spPr>
      </p:pic>
      <p:pic>
        <p:nvPicPr>
          <p:cNvPr id="1026" name="Picture 2" descr="39,046 Example Stock Illustrations, Cliparts and Royalty Free Example  Vectors">
            <a:extLst>
              <a:ext uri="{FF2B5EF4-FFF2-40B4-BE49-F238E27FC236}">
                <a16:creationId xmlns:a16="http://schemas.microsoft.com/office/drawing/2014/main" id="{1438C1AE-871D-5E47-AC31-3CAD177A78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51" y="2648378"/>
            <a:ext cx="1453780" cy="1201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1598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9A243-18C3-6640-886C-D2C63C9F634D}"/>
              </a:ext>
            </a:extLst>
          </p:cNvPr>
          <p:cNvSpPr>
            <a:spLocks noGrp="1"/>
          </p:cNvSpPr>
          <p:nvPr>
            <p:ph type="title"/>
          </p:nvPr>
        </p:nvSpPr>
        <p:spPr>
          <a:xfrm>
            <a:off x="1128094" y="0"/>
            <a:ext cx="10168128" cy="801290"/>
          </a:xfrm>
        </p:spPr>
        <p:txBody>
          <a:bodyPr/>
          <a:lstStyle/>
          <a:p>
            <a:r>
              <a:rPr lang="en-US" dirty="0"/>
              <a:t>Setting up a transition matrix</a:t>
            </a:r>
          </a:p>
        </p:txBody>
      </p:sp>
      <p:pic>
        <p:nvPicPr>
          <p:cNvPr id="5" name="Picture 4">
            <a:extLst>
              <a:ext uri="{FF2B5EF4-FFF2-40B4-BE49-F238E27FC236}">
                <a16:creationId xmlns:a16="http://schemas.microsoft.com/office/drawing/2014/main" id="{EE870FDE-DE2B-8347-BBE3-54C1E4D048A4}"/>
              </a:ext>
            </a:extLst>
          </p:cNvPr>
          <p:cNvPicPr>
            <a:picLocks noChangeAspect="1"/>
          </p:cNvPicPr>
          <p:nvPr/>
        </p:nvPicPr>
        <p:blipFill>
          <a:blip r:embed="rId2"/>
          <a:stretch>
            <a:fillRect/>
          </a:stretch>
        </p:blipFill>
        <p:spPr>
          <a:xfrm>
            <a:off x="3838122" y="720136"/>
            <a:ext cx="4115707" cy="2568598"/>
          </a:xfrm>
          <a:prstGeom prst="rect">
            <a:avLst/>
          </a:prstGeom>
        </p:spPr>
      </p:pic>
      <p:pic>
        <p:nvPicPr>
          <p:cNvPr id="7" name="Picture 6">
            <a:extLst>
              <a:ext uri="{FF2B5EF4-FFF2-40B4-BE49-F238E27FC236}">
                <a16:creationId xmlns:a16="http://schemas.microsoft.com/office/drawing/2014/main" id="{7DDC37FD-B8AE-0D4A-AD00-5B0EA8D67693}"/>
              </a:ext>
            </a:extLst>
          </p:cNvPr>
          <p:cNvPicPr>
            <a:picLocks noChangeAspect="1"/>
          </p:cNvPicPr>
          <p:nvPr/>
        </p:nvPicPr>
        <p:blipFill>
          <a:blip r:embed="rId3"/>
          <a:stretch>
            <a:fillRect/>
          </a:stretch>
        </p:blipFill>
        <p:spPr>
          <a:xfrm>
            <a:off x="2334985" y="3429000"/>
            <a:ext cx="6794500" cy="3082518"/>
          </a:xfrm>
          <a:prstGeom prst="rect">
            <a:avLst/>
          </a:prstGeom>
        </p:spPr>
      </p:pic>
      <p:pic>
        <p:nvPicPr>
          <p:cNvPr id="8" name="Picture 7">
            <a:extLst>
              <a:ext uri="{FF2B5EF4-FFF2-40B4-BE49-F238E27FC236}">
                <a16:creationId xmlns:a16="http://schemas.microsoft.com/office/drawing/2014/main" id="{2C118838-A37B-134F-A36B-E039226F28C8}"/>
              </a:ext>
            </a:extLst>
          </p:cNvPr>
          <p:cNvPicPr>
            <a:picLocks noChangeAspect="1"/>
          </p:cNvPicPr>
          <p:nvPr/>
        </p:nvPicPr>
        <p:blipFill>
          <a:blip r:embed="rId4"/>
          <a:stretch>
            <a:fillRect/>
          </a:stretch>
        </p:blipFill>
        <p:spPr>
          <a:xfrm>
            <a:off x="5827032" y="4818743"/>
            <a:ext cx="537936" cy="1473081"/>
          </a:xfrm>
          <a:prstGeom prst="rect">
            <a:avLst/>
          </a:prstGeom>
        </p:spPr>
      </p:pic>
      <p:pic>
        <p:nvPicPr>
          <p:cNvPr id="9" name="Picture 8">
            <a:extLst>
              <a:ext uri="{FF2B5EF4-FFF2-40B4-BE49-F238E27FC236}">
                <a16:creationId xmlns:a16="http://schemas.microsoft.com/office/drawing/2014/main" id="{7ABD332D-FC71-C34C-8DAB-02ED31B0E245}"/>
              </a:ext>
            </a:extLst>
          </p:cNvPr>
          <p:cNvPicPr>
            <a:picLocks noChangeAspect="1"/>
          </p:cNvPicPr>
          <p:nvPr/>
        </p:nvPicPr>
        <p:blipFill>
          <a:blip r:embed="rId5"/>
          <a:stretch>
            <a:fillRect/>
          </a:stretch>
        </p:blipFill>
        <p:spPr>
          <a:xfrm>
            <a:off x="6937829" y="4818743"/>
            <a:ext cx="1953731" cy="1460376"/>
          </a:xfrm>
          <a:prstGeom prst="rect">
            <a:avLst/>
          </a:prstGeom>
        </p:spPr>
      </p:pic>
      <p:sp>
        <p:nvSpPr>
          <p:cNvPr id="10" name="Rectangle 9">
            <a:extLst>
              <a:ext uri="{FF2B5EF4-FFF2-40B4-BE49-F238E27FC236}">
                <a16:creationId xmlns:a16="http://schemas.microsoft.com/office/drawing/2014/main" id="{F2D8A50A-FCEF-794D-A043-F1ADB931501F}"/>
              </a:ext>
            </a:extLst>
          </p:cNvPr>
          <p:cNvSpPr/>
          <p:nvPr/>
        </p:nvSpPr>
        <p:spPr>
          <a:xfrm>
            <a:off x="116158" y="3477540"/>
            <a:ext cx="6096000" cy="646331"/>
          </a:xfrm>
          <a:prstGeom prst="rect">
            <a:avLst/>
          </a:prstGeom>
        </p:spPr>
        <p:txBody>
          <a:bodyPr>
            <a:spAutoFit/>
          </a:bodyPr>
          <a:lstStyle/>
          <a:p>
            <a:r>
              <a:rPr lang="en-AU" dirty="0">
                <a:solidFill>
                  <a:srgbClr val="000000"/>
                </a:solidFill>
                <a:latin typeface="Open Sans"/>
              </a:rPr>
              <a:t>Mentally check your answer by summing columns; they should sum to 1.</a:t>
            </a:r>
            <a:endParaRPr lang="en-US" dirty="0"/>
          </a:p>
        </p:txBody>
      </p:sp>
      <p:pic>
        <p:nvPicPr>
          <p:cNvPr id="11" name="Picture 2" descr="39,046 Example Stock Illustrations, Cliparts and Royalty Free Example  Vectors">
            <a:extLst>
              <a:ext uri="{FF2B5EF4-FFF2-40B4-BE49-F238E27FC236}">
                <a16:creationId xmlns:a16="http://schemas.microsoft.com/office/drawing/2014/main" id="{A32FB6B5-CC34-EF44-A6DE-26066E43115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6158" y="2086942"/>
            <a:ext cx="1453780" cy="120179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77984017-740D-FC45-630E-03BC70311DC5}"/>
              </a:ext>
            </a:extLst>
          </p:cNvPr>
          <p:cNvPicPr>
            <a:picLocks noChangeAspect="1"/>
          </p:cNvPicPr>
          <p:nvPr/>
        </p:nvPicPr>
        <p:blipFill>
          <a:blip r:embed="rId7"/>
          <a:stretch>
            <a:fillRect/>
          </a:stretch>
        </p:blipFill>
        <p:spPr>
          <a:xfrm>
            <a:off x="9358928" y="4753107"/>
            <a:ext cx="476316" cy="1476581"/>
          </a:xfrm>
          <a:prstGeom prst="rect">
            <a:avLst/>
          </a:prstGeom>
        </p:spPr>
      </p:pic>
      <p:pic>
        <p:nvPicPr>
          <p:cNvPr id="12" name="Picture 11">
            <a:extLst>
              <a:ext uri="{FF2B5EF4-FFF2-40B4-BE49-F238E27FC236}">
                <a16:creationId xmlns:a16="http://schemas.microsoft.com/office/drawing/2014/main" id="{8190CB0F-ADC0-863E-E744-86BA8702E344}"/>
              </a:ext>
            </a:extLst>
          </p:cNvPr>
          <p:cNvPicPr>
            <a:picLocks noChangeAspect="1"/>
          </p:cNvPicPr>
          <p:nvPr/>
        </p:nvPicPr>
        <p:blipFill>
          <a:blip r:embed="rId8"/>
          <a:stretch>
            <a:fillRect/>
          </a:stretch>
        </p:blipFill>
        <p:spPr>
          <a:xfrm>
            <a:off x="9952134" y="5263141"/>
            <a:ext cx="1867161" cy="571580"/>
          </a:xfrm>
          <a:prstGeom prst="rect">
            <a:avLst/>
          </a:prstGeom>
        </p:spPr>
      </p:pic>
      <p:pic>
        <p:nvPicPr>
          <p:cNvPr id="14" name="Picture 13">
            <a:extLst>
              <a:ext uri="{FF2B5EF4-FFF2-40B4-BE49-F238E27FC236}">
                <a16:creationId xmlns:a16="http://schemas.microsoft.com/office/drawing/2014/main" id="{A93F02B3-ACC3-9B52-9FFF-4030D33DB5F9}"/>
              </a:ext>
            </a:extLst>
          </p:cNvPr>
          <p:cNvPicPr>
            <a:picLocks noChangeAspect="1"/>
          </p:cNvPicPr>
          <p:nvPr/>
        </p:nvPicPr>
        <p:blipFill>
          <a:blip r:embed="rId9"/>
          <a:stretch>
            <a:fillRect/>
          </a:stretch>
        </p:blipFill>
        <p:spPr>
          <a:xfrm>
            <a:off x="2032987" y="4732584"/>
            <a:ext cx="3253842" cy="1591897"/>
          </a:xfrm>
          <a:prstGeom prst="rect">
            <a:avLst/>
          </a:prstGeom>
        </p:spPr>
      </p:pic>
    </p:spTree>
    <p:extLst>
      <p:ext uri="{BB962C8B-B14F-4D97-AF65-F5344CB8AC3E}">
        <p14:creationId xmlns:p14="http://schemas.microsoft.com/office/powerpoint/2010/main" val="186830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30CA2-15E5-D24E-8AE1-50D034476A85}"/>
              </a:ext>
            </a:extLst>
          </p:cNvPr>
          <p:cNvSpPr>
            <a:spLocks noGrp="1"/>
          </p:cNvSpPr>
          <p:nvPr>
            <p:ph type="title"/>
          </p:nvPr>
        </p:nvSpPr>
        <p:spPr>
          <a:xfrm>
            <a:off x="1453780" y="0"/>
            <a:ext cx="10168128" cy="685074"/>
          </a:xfrm>
        </p:spPr>
        <p:txBody>
          <a:bodyPr/>
          <a:lstStyle/>
          <a:p>
            <a:r>
              <a:rPr lang="en-US" dirty="0"/>
              <a:t> Setting up a transition matrix</a:t>
            </a:r>
          </a:p>
        </p:txBody>
      </p:sp>
      <p:sp>
        <p:nvSpPr>
          <p:cNvPr id="3" name="Content Placeholder 2">
            <a:extLst>
              <a:ext uri="{FF2B5EF4-FFF2-40B4-BE49-F238E27FC236}">
                <a16:creationId xmlns:a16="http://schemas.microsoft.com/office/drawing/2014/main" id="{A3E4A53B-3697-1C4B-874A-CEE6077382B3}"/>
              </a:ext>
            </a:extLst>
          </p:cNvPr>
          <p:cNvSpPr>
            <a:spLocks noGrp="1"/>
          </p:cNvSpPr>
          <p:nvPr>
            <p:ph idx="1"/>
          </p:nvPr>
        </p:nvSpPr>
        <p:spPr>
          <a:xfrm>
            <a:off x="697861" y="1206645"/>
            <a:ext cx="11044196" cy="5368326"/>
          </a:xfrm>
        </p:spPr>
        <p:txBody>
          <a:bodyPr>
            <a:normAutofit lnSpcReduction="10000"/>
          </a:bodyPr>
          <a:lstStyle/>
          <a:p>
            <a:r>
              <a:rPr lang="en-US" dirty="0"/>
              <a:t>A factory has a large number of machines. Machines can be in one of two states: operating or broken. Broken machines are repaired and come back into operation, and vice versa. On a given day:</a:t>
            </a:r>
          </a:p>
          <a:p>
            <a:r>
              <a:rPr lang="en-US" dirty="0"/>
              <a:t>85% of machines that are operational stay operating</a:t>
            </a:r>
          </a:p>
          <a:p>
            <a:r>
              <a:rPr lang="en-US" dirty="0"/>
              <a:t>15% of machines that are operating break down</a:t>
            </a:r>
          </a:p>
          <a:p>
            <a:r>
              <a:rPr lang="en-US" dirty="0"/>
              <a:t>5% of machines that are broken are repaired and start operating again</a:t>
            </a:r>
          </a:p>
          <a:p>
            <a:r>
              <a:rPr lang="en-US" dirty="0"/>
              <a:t>95% of machines that are broken stay broken.</a:t>
            </a:r>
          </a:p>
          <a:p>
            <a:r>
              <a:rPr lang="en-US" dirty="0"/>
              <a:t>Construct a transition matrix to describe this situation. Use the columns to define the situation at the ‘Start’ of the day and the rows to describe the situation at the ‘End’ of the day.</a:t>
            </a:r>
          </a:p>
          <a:p>
            <a:endParaRPr lang="en-US" dirty="0"/>
          </a:p>
          <a:p>
            <a:endParaRPr lang="en-US" dirty="0"/>
          </a:p>
        </p:txBody>
      </p:sp>
      <p:pic>
        <p:nvPicPr>
          <p:cNvPr id="4" name="Picture 2" descr="39,046 Example Stock Illustrations, Cliparts and Royalty Free Example  Vectors">
            <a:extLst>
              <a:ext uri="{FF2B5EF4-FFF2-40B4-BE49-F238E27FC236}">
                <a16:creationId xmlns:a16="http://schemas.microsoft.com/office/drawing/2014/main" id="{33882B99-9930-B043-91D2-F57B1E3869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53"/>
            <a:ext cx="1453780" cy="1201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9005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30CA2-15E5-D24E-8AE1-50D034476A85}"/>
              </a:ext>
            </a:extLst>
          </p:cNvPr>
          <p:cNvSpPr>
            <a:spLocks noGrp="1"/>
          </p:cNvSpPr>
          <p:nvPr>
            <p:ph type="title"/>
          </p:nvPr>
        </p:nvSpPr>
        <p:spPr>
          <a:xfrm>
            <a:off x="1453780" y="0"/>
            <a:ext cx="10168128" cy="685074"/>
          </a:xfrm>
        </p:spPr>
        <p:txBody>
          <a:bodyPr/>
          <a:lstStyle/>
          <a:p>
            <a:r>
              <a:rPr lang="en-US" dirty="0"/>
              <a:t> Setting up a transition matrix</a:t>
            </a:r>
          </a:p>
        </p:txBody>
      </p:sp>
      <p:sp>
        <p:nvSpPr>
          <p:cNvPr id="3" name="Content Placeholder 2">
            <a:extLst>
              <a:ext uri="{FF2B5EF4-FFF2-40B4-BE49-F238E27FC236}">
                <a16:creationId xmlns:a16="http://schemas.microsoft.com/office/drawing/2014/main" id="{A3E4A53B-3697-1C4B-874A-CEE6077382B3}"/>
              </a:ext>
            </a:extLst>
          </p:cNvPr>
          <p:cNvSpPr>
            <a:spLocks noGrp="1"/>
          </p:cNvSpPr>
          <p:nvPr>
            <p:ph idx="1"/>
          </p:nvPr>
        </p:nvSpPr>
        <p:spPr>
          <a:xfrm>
            <a:off x="1453780" y="800245"/>
            <a:ext cx="9652000" cy="1739755"/>
          </a:xfrm>
        </p:spPr>
        <p:txBody>
          <a:bodyPr>
            <a:normAutofit fontScale="77500" lnSpcReduction="20000"/>
          </a:bodyPr>
          <a:lstStyle/>
          <a:p>
            <a:r>
              <a:rPr lang="en-US" dirty="0"/>
              <a:t>85% of machines that are operational stay operating</a:t>
            </a:r>
          </a:p>
          <a:p>
            <a:r>
              <a:rPr lang="en-US" dirty="0"/>
              <a:t>15% of machines that are operating break down</a:t>
            </a:r>
          </a:p>
          <a:p>
            <a:r>
              <a:rPr lang="en-US" dirty="0"/>
              <a:t>5% of machines that are broken are repaired and start operating again</a:t>
            </a:r>
          </a:p>
          <a:p>
            <a:r>
              <a:rPr lang="en-US" dirty="0"/>
              <a:t>95% of machines that are broken stay broken.</a:t>
            </a:r>
          </a:p>
          <a:p>
            <a:endParaRPr lang="en-US" dirty="0"/>
          </a:p>
          <a:p>
            <a:endParaRPr lang="en-US" dirty="0"/>
          </a:p>
        </p:txBody>
      </p:sp>
      <p:pic>
        <p:nvPicPr>
          <p:cNvPr id="4" name="Picture 2" descr="39,046 Example Stock Illustrations, Cliparts and Royalty Free Example  Vectors">
            <a:extLst>
              <a:ext uri="{FF2B5EF4-FFF2-40B4-BE49-F238E27FC236}">
                <a16:creationId xmlns:a16="http://schemas.microsoft.com/office/drawing/2014/main" id="{33882B99-9930-B043-91D2-F57B1E3869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53"/>
            <a:ext cx="1453780" cy="120179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431A61B2-BB83-3B41-8D8D-517BC8873536}"/>
              </a:ext>
            </a:extLst>
          </p:cNvPr>
          <p:cNvPicPr>
            <a:picLocks noChangeAspect="1"/>
          </p:cNvPicPr>
          <p:nvPr/>
        </p:nvPicPr>
        <p:blipFill>
          <a:blip r:embed="rId3"/>
          <a:stretch>
            <a:fillRect/>
          </a:stretch>
        </p:blipFill>
        <p:spPr>
          <a:xfrm>
            <a:off x="2509157" y="2628755"/>
            <a:ext cx="6680200" cy="3429000"/>
          </a:xfrm>
          <a:prstGeom prst="rect">
            <a:avLst/>
          </a:prstGeom>
        </p:spPr>
      </p:pic>
      <p:pic>
        <p:nvPicPr>
          <p:cNvPr id="6" name="Picture 5">
            <a:extLst>
              <a:ext uri="{FF2B5EF4-FFF2-40B4-BE49-F238E27FC236}">
                <a16:creationId xmlns:a16="http://schemas.microsoft.com/office/drawing/2014/main" id="{DFE07DF8-2021-EE41-B973-E4F63A804E9F}"/>
              </a:ext>
            </a:extLst>
          </p:cNvPr>
          <p:cNvPicPr>
            <a:picLocks noChangeAspect="1"/>
          </p:cNvPicPr>
          <p:nvPr/>
        </p:nvPicPr>
        <p:blipFill>
          <a:blip r:embed="rId4"/>
          <a:stretch>
            <a:fillRect/>
          </a:stretch>
        </p:blipFill>
        <p:spPr>
          <a:xfrm>
            <a:off x="5518150" y="4343255"/>
            <a:ext cx="1155700" cy="1460500"/>
          </a:xfrm>
          <a:prstGeom prst="rect">
            <a:avLst/>
          </a:prstGeom>
        </p:spPr>
      </p:pic>
      <p:pic>
        <p:nvPicPr>
          <p:cNvPr id="7" name="Picture 6">
            <a:extLst>
              <a:ext uri="{FF2B5EF4-FFF2-40B4-BE49-F238E27FC236}">
                <a16:creationId xmlns:a16="http://schemas.microsoft.com/office/drawing/2014/main" id="{C56470A0-566B-2D4D-BE41-6096C452A67F}"/>
              </a:ext>
            </a:extLst>
          </p:cNvPr>
          <p:cNvPicPr>
            <a:picLocks noChangeAspect="1"/>
          </p:cNvPicPr>
          <p:nvPr/>
        </p:nvPicPr>
        <p:blipFill>
          <a:blip r:embed="rId5"/>
          <a:stretch>
            <a:fillRect/>
          </a:stretch>
        </p:blipFill>
        <p:spPr>
          <a:xfrm>
            <a:off x="7503886" y="4317855"/>
            <a:ext cx="1219200" cy="1485900"/>
          </a:xfrm>
          <a:prstGeom prst="rect">
            <a:avLst/>
          </a:prstGeom>
        </p:spPr>
      </p:pic>
      <p:pic>
        <p:nvPicPr>
          <p:cNvPr id="9" name="Picture 8">
            <a:extLst>
              <a:ext uri="{FF2B5EF4-FFF2-40B4-BE49-F238E27FC236}">
                <a16:creationId xmlns:a16="http://schemas.microsoft.com/office/drawing/2014/main" id="{2FEC3E67-8DAC-9613-899A-E728EBFD9D2B}"/>
              </a:ext>
            </a:extLst>
          </p:cNvPr>
          <p:cNvPicPr>
            <a:picLocks noChangeAspect="1"/>
          </p:cNvPicPr>
          <p:nvPr/>
        </p:nvPicPr>
        <p:blipFill>
          <a:blip r:embed="rId6"/>
          <a:stretch>
            <a:fillRect/>
          </a:stretch>
        </p:blipFill>
        <p:spPr>
          <a:xfrm>
            <a:off x="9272095" y="4383169"/>
            <a:ext cx="562053" cy="1333686"/>
          </a:xfrm>
          <a:prstGeom prst="rect">
            <a:avLst/>
          </a:prstGeom>
        </p:spPr>
      </p:pic>
      <p:pic>
        <p:nvPicPr>
          <p:cNvPr id="11" name="Picture 10">
            <a:extLst>
              <a:ext uri="{FF2B5EF4-FFF2-40B4-BE49-F238E27FC236}">
                <a16:creationId xmlns:a16="http://schemas.microsoft.com/office/drawing/2014/main" id="{53F106B8-AF72-0265-DC74-E20B4030DE6F}"/>
              </a:ext>
            </a:extLst>
          </p:cNvPr>
          <p:cNvPicPr>
            <a:picLocks noChangeAspect="1"/>
          </p:cNvPicPr>
          <p:nvPr/>
        </p:nvPicPr>
        <p:blipFill>
          <a:blip r:embed="rId7"/>
          <a:stretch>
            <a:fillRect/>
          </a:stretch>
        </p:blipFill>
        <p:spPr>
          <a:xfrm>
            <a:off x="10019393" y="4581473"/>
            <a:ext cx="1105054" cy="743054"/>
          </a:xfrm>
          <a:prstGeom prst="rect">
            <a:avLst/>
          </a:prstGeom>
        </p:spPr>
      </p:pic>
      <p:pic>
        <p:nvPicPr>
          <p:cNvPr id="13" name="Picture 12">
            <a:extLst>
              <a:ext uri="{FF2B5EF4-FFF2-40B4-BE49-F238E27FC236}">
                <a16:creationId xmlns:a16="http://schemas.microsoft.com/office/drawing/2014/main" id="{9F9E971E-19F5-5CA3-66B9-69B408E22FF6}"/>
              </a:ext>
            </a:extLst>
          </p:cNvPr>
          <p:cNvPicPr>
            <a:picLocks noChangeAspect="1"/>
          </p:cNvPicPr>
          <p:nvPr/>
        </p:nvPicPr>
        <p:blipFill>
          <a:blip r:embed="rId8"/>
          <a:stretch>
            <a:fillRect/>
          </a:stretch>
        </p:blipFill>
        <p:spPr>
          <a:xfrm>
            <a:off x="2509157" y="4286157"/>
            <a:ext cx="2297018" cy="1613900"/>
          </a:xfrm>
          <a:prstGeom prst="rect">
            <a:avLst/>
          </a:prstGeom>
        </p:spPr>
      </p:pic>
    </p:spTree>
    <p:extLst>
      <p:ext uri="{BB962C8B-B14F-4D97-AF65-F5344CB8AC3E}">
        <p14:creationId xmlns:p14="http://schemas.microsoft.com/office/powerpoint/2010/main" val="2786175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ppt_x"/>
                                          </p:val>
                                        </p:tav>
                                        <p:tav tm="100000">
                                          <p:val>
                                            <p:strVal val="#ppt_x"/>
                                          </p:val>
                                        </p:tav>
                                      </p:tavLst>
                                    </p:anim>
                                    <p:anim calcmode="lin" valueType="num">
                                      <p:cBhvr additive="base">
                                        <p:cTn id="4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9277E-BBC3-FB46-A07B-3A2B4CFB3A16}"/>
              </a:ext>
            </a:extLst>
          </p:cNvPr>
          <p:cNvSpPr>
            <a:spLocks noGrp="1"/>
          </p:cNvSpPr>
          <p:nvPr>
            <p:ph type="title"/>
          </p:nvPr>
        </p:nvSpPr>
        <p:spPr>
          <a:xfrm>
            <a:off x="232228" y="0"/>
            <a:ext cx="12192000" cy="714103"/>
          </a:xfrm>
        </p:spPr>
        <p:txBody>
          <a:bodyPr>
            <a:normAutofit/>
          </a:bodyPr>
          <a:lstStyle/>
          <a:p>
            <a:r>
              <a:rPr lang="en-US" sz="3200" dirty="0"/>
              <a:t>Using recursion to generate state matrices step-by-step</a:t>
            </a:r>
          </a:p>
        </p:txBody>
      </p:sp>
      <p:sp>
        <p:nvSpPr>
          <p:cNvPr id="3" name="Content Placeholder 2">
            <a:extLst>
              <a:ext uri="{FF2B5EF4-FFF2-40B4-BE49-F238E27FC236}">
                <a16:creationId xmlns:a16="http://schemas.microsoft.com/office/drawing/2014/main" id="{5B5CD957-BF83-3548-95DB-095EBB5E3A81}"/>
              </a:ext>
            </a:extLst>
          </p:cNvPr>
          <p:cNvSpPr>
            <a:spLocks noGrp="1"/>
          </p:cNvSpPr>
          <p:nvPr>
            <p:ph idx="1"/>
          </p:nvPr>
        </p:nvSpPr>
        <p:spPr>
          <a:xfrm>
            <a:off x="232228" y="2986024"/>
            <a:ext cx="11727543" cy="3694176"/>
          </a:xfrm>
        </p:spPr>
        <p:txBody>
          <a:bodyPr>
            <a:normAutofit/>
          </a:bodyPr>
          <a:lstStyle/>
          <a:p>
            <a:r>
              <a:rPr lang="en-US" dirty="0"/>
              <a:t>‘If we start with 50 cars in Bendigo, and 40 cars in Colac, how many cars will be available for rent at both towns after 1 week, 2 weeks, </a:t>
            </a:r>
            <a:r>
              <a:rPr lang="en-US" dirty="0" err="1"/>
              <a:t>etc</a:t>
            </a:r>
            <a:r>
              <a:rPr lang="en-US" dirty="0"/>
              <a:t>?’</a:t>
            </a:r>
          </a:p>
          <a:p>
            <a:r>
              <a:rPr lang="en-US" dirty="0"/>
              <a:t>We solved this type of problem by using a </a:t>
            </a:r>
            <a:r>
              <a:rPr lang="en-US" dirty="0">
                <a:solidFill>
                  <a:srgbClr val="0070C0"/>
                </a:solidFill>
              </a:rPr>
              <a:t>recurrence relation</a:t>
            </a:r>
            <a:r>
              <a:rPr lang="en-US" dirty="0"/>
              <a:t> to model the growth in our investment year-by-year. We do the same with the car rental problem, the only difference being that we are now working with matrices.</a:t>
            </a:r>
          </a:p>
        </p:txBody>
      </p:sp>
      <p:pic>
        <p:nvPicPr>
          <p:cNvPr id="4" name="Picture 3">
            <a:extLst>
              <a:ext uri="{FF2B5EF4-FFF2-40B4-BE49-F238E27FC236}">
                <a16:creationId xmlns:a16="http://schemas.microsoft.com/office/drawing/2014/main" id="{2C68C303-E3D2-2F48-A0B9-2C6527CF9EFE}"/>
              </a:ext>
            </a:extLst>
          </p:cNvPr>
          <p:cNvPicPr>
            <a:picLocks noChangeAspect="1"/>
          </p:cNvPicPr>
          <p:nvPr/>
        </p:nvPicPr>
        <p:blipFill>
          <a:blip r:embed="rId2"/>
          <a:stretch>
            <a:fillRect/>
          </a:stretch>
        </p:blipFill>
        <p:spPr>
          <a:xfrm>
            <a:off x="3128281" y="876780"/>
            <a:ext cx="5935435" cy="1946567"/>
          </a:xfrm>
          <a:prstGeom prst="rect">
            <a:avLst/>
          </a:prstGeom>
        </p:spPr>
      </p:pic>
    </p:spTree>
    <p:extLst>
      <p:ext uri="{BB962C8B-B14F-4D97-AF65-F5344CB8AC3E}">
        <p14:creationId xmlns:p14="http://schemas.microsoft.com/office/powerpoint/2010/main" val="336448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BC883-D3C5-D04D-8D78-6E76BAC14495}"/>
              </a:ext>
            </a:extLst>
          </p:cNvPr>
          <p:cNvSpPr>
            <a:spLocks noGrp="1"/>
          </p:cNvSpPr>
          <p:nvPr>
            <p:ph type="title"/>
          </p:nvPr>
        </p:nvSpPr>
        <p:spPr>
          <a:xfrm>
            <a:off x="1115568" y="160383"/>
            <a:ext cx="10168128" cy="525417"/>
          </a:xfrm>
        </p:spPr>
        <p:txBody>
          <a:bodyPr>
            <a:normAutofit fontScale="90000"/>
          </a:bodyPr>
          <a:lstStyle/>
          <a:p>
            <a:r>
              <a:rPr lang="en-US" dirty="0"/>
              <a:t>Constructing a matrix recurrence relation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871DA00-FD50-A64F-86C3-089F33A1211A}"/>
                  </a:ext>
                </a:extLst>
              </p:cNvPr>
              <p:cNvSpPr>
                <a:spLocks noGrp="1"/>
              </p:cNvSpPr>
              <p:nvPr>
                <p:ph idx="1"/>
              </p:nvPr>
            </p:nvSpPr>
            <p:spPr>
              <a:xfrm>
                <a:off x="0" y="685800"/>
                <a:ext cx="12192000" cy="6172200"/>
              </a:xfrm>
            </p:spPr>
            <p:txBody>
              <a:bodyPr>
                <a:normAutofit fontScale="70000" lnSpcReduction="20000"/>
              </a:bodyPr>
              <a:lstStyle/>
              <a:p>
                <a:r>
                  <a:rPr lang="en-US" dirty="0"/>
                  <a:t>A recurrence relation must have a starting point. In this case it is the </a:t>
                </a:r>
                <a:r>
                  <a:rPr lang="en-US" dirty="0">
                    <a:solidFill>
                      <a:srgbClr val="FF0000"/>
                    </a:solidFill>
                  </a:rPr>
                  <a:t>initial state matr</a:t>
                </a:r>
                <a:r>
                  <a:rPr lang="en-US" dirty="0"/>
                  <a:t>ix: </a:t>
                </a:r>
                <a14:m>
                  <m:oMath xmlns:m="http://schemas.openxmlformats.org/officeDocument/2006/math">
                    <m:sSub>
                      <m:sSubPr>
                        <m:ctrlPr>
                          <a:rPr lang="en-US" i="1" dirty="0" smtClean="0">
                            <a:latin typeface="Cambria Math" panose="02040503050406030204" pitchFamily="18" charset="0"/>
                          </a:rPr>
                        </m:ctrlPr>
                      </m:sSubPr>
                      <m:e>
                        <m:r>
                          <a:rPr lang="en-AU" b="0" i="1" dirty="0" smtClean="0">
                            <a:latin typeface="Cambria Math" panose="02040503050406030204" pitchFamily="18" charset="0"/>
                          </a:rPr>
                          <m:t>𝑆</m:t>
                        </m:r>
                      </m:e>
                      <m:sub>
                        <m:r>
                          <a:rPr lang="en-AU" b="0" i="1" dirty="0" smtClean="0">
                            <a:latin typeface="Cambria Math" panose="02040503050406030204" pitchFamily="18" charset="0"/>
                          </a:rPr>
                          <m:t>0</m:t>
                        </m:r>
                      </m:sub>
                    </m:sSub>
                  </m:oMath>
                </a14:m>
                <a:r>
                  <a:rPr lang="en-US" dirty="0"/>
                  <a:t>=</a:t>
                </a:r>
                <a14:m>
                  <m:oMath xmlns:m="http://schemas.openxmlformats.org/officeDocument/2006/math">
                    <m:d>
                      <m:dPr>
                        <m:begChr m:val="["/>
                        <m:endChr m:val="]"/>
                        <m:ctrlPr>
                          <a:rPr lang="en-US" i="1" smtClean="0">
                            <a:latin typeface="Cambria Math" panose="02040503050406030204" pitchFamily="18" charset="0"/>
                          </a:rPr>
                        </m:ctrlPr>
                      </m:dPr>
                      <m:e>
                        <m:eqArr>
                          <m:eqArrPr>
                            <m:ctrlPr>
                              <a:rPr lang="en-AU" b="0" i="1" smtClean="0">
                                <a:latin typeface="Cambria Math" panose="02040503050406030204" pitchFamily="18" charset="0"/>
                              </a:rPr>
                            </m:ctrlPr>
                          </m:eqArrPr>
                          <m:e>
                            <m:r>
                              <a:rPr lang="en-AU" b="0" i="1" smtClean="0">
                                <a:latin typeface="Cambria Math" panose="02040503050406030204" pitchFamily="18" charset="0"/>
                              </a:rPr>
                              <m:t>50</m:t>
                            </m:r>
                          </m:e>
                          <m:e>
                            <m:r>
                              <a:rPr lang="en-AU" b="0" i="1" smtClean="0">
                                <a:latin typeface="Cambria Math" panose="02040503050406030204" pitchFamily="18" charset="0"/>
                              </a:rPr>
                              <m:t>40</m:t>
                            </m:r>
                          </m:e>
                        </m:eqArr>
                      </m:e>
                    </m:d>
                  </m:oMath>
                </a14:m>
                <a:endParaRPr lang="en-US" dirty="0"/>
              </a:p>
              <a:p>
                <a:r>
                  <a:rPr lang="en-US" dirty="0">
                    <a:solidFill>
                      <a:srgbClr val="FF9300"/>
                    </a:solidFill>
                  </a:rPr>
                  <a:t>Generating</a:t>
                </a:r>
                <a14:m>
                  <m:oMath xmlns:m="http://schemas.openxmlformats.org/officeDocument/2006/math">
                    <m:sSub>
                      <m:sSubPr>
                        <m:ctrlPr>
                          <a:rPr lang="en-US" i="1" dirty="0">
                            <a:solidFill>
                              <a:srgbClr val="FF9300"/>
                            </a:solidFill>
                            <a:latin typeface="Cambria Math" panose="02040503050406030204" pitchFamily="18" charset="0"/>
                          </a:rPr>
                        </m:ctrlPr>
                      </m:sSubPr>
                      <m:e>
                        <m:r>
                          <a:rPr lang="en-AU" b="0" i="1" dirty="0" smtClean="0">
                            <a:solidFill>
                              <a:srgbClr val="FF9300"/>
                            </a:solidFill>
                            <a:latin typeface="Cambria Math" panose="02040503050406030204" pitchFamily="18" charset="0"/>
                          </a:rPr>
                          <m:t> </m:t>
                        </m:r>
                        <m:r>
                          <a:rPr lang="en-AU" i="1" dirty="0">
                            <a:solidFill>
                              <a:srgbClr val="FF9300"/>
                            </a:solidFill>
                            <a:latin typeface="Cambria Math" panose="02040503050406030204" pitchFamily="18" charset="0"/>
                          </a:rPr>
                          <m:t>𝑆</m:t>
                        </m:r>
                      </m:e>
                      <m:sub>
                        <m:r>
                          <a:rPr lang="en-AU" i="1" dirty="0">
                            <a:solidFill>
                              <a:srgbClr val="FF9300"/>
                            </a:solidFill>
                            <a:latin typeface="Cambria Math" panose="02040503050406030204" pitchFamily="18" charset="0"/>
                          </a:rPr>
                          <m:t>1</m:t>
                        </m:r>
                      </m:sub>
                    </m:sSub>
                  </m:oMath>
                </a14:m>
                <a:r>
                  <a:rPr lang="en-US" dirty="0">
                    <a:sym typeface="Wingdings" pitchFamily="2" charset="2"/>
                  </a:rPr>
                  <a:t> </a:t>
                </a:r>
                <a:r>
                  <a:rPr lang="en-US" dirty="0"/>
                  <a:t>To find out the number of cars in Bendigo and Colac after 1 week, we use the transition matrix 𝑇=</a:t>
                </a:r>
                <a14:m>
                  <m:oMath xmlns:m="http://schemas.openxmlformats.org/officeDocument/2006/math">
                    <m:d>
                      <m:dPr>
                        <m:begChr m:val="["/>
                        <m:endChr m:val="]"/>
                        <m:ctrlPr>
                          <a:rPr lang="en-US" i="1" smtClean="0">
                            <a:latin typeface="Cambria Math" panose="02040503050406030204" pitchFamily="18" charset="0"/>
                          </a:rPr>
                        </m:ctrlPr>
                      </m:dPr>
                      <m:e>
                        <m:m>
                          <m:mPr>
                            <m:mcs>
                              <m:mc>
                                <m:mcPr>
                                  <m:count m:val="2"/>
                                  <m:mcJc m:val="center"/>
                                </m:mcPr>
                              </m:mc>
                            </m:mcs>
                            <m:ctrlPr>
                              <a:rPr lang="en-US" i="1" smtClean="0">
                                <a:latin typeface="Cambria Math" panose="02040503050406030204" pitchFamily="18" charset="0"/>
                              </a:rPr>
                            </m:ctrlPr>
                          </m:mPr>
                          <m:mr>
                            <m:e>
                              <m:r>
                                <m:rPr>
                                  <m:brk m:alnAt="7"/>
                                </m:rPr>
                                <a:rPr lang="en-AU" b="0" i="1" smtClean="0">
                                  <a:latin typeface="Cambria Math" panose="02040503050406030204" pitchFamily="18" charset="0"/>
                                </a:rPr>
                                <m:t>0</m:t>
                              </m:r>
                              <m:r>
                                <a:rPr lang="en-AU" b="0" i="1" smtClean="0">
                                  <a:latin typeface="Cambria Math" panose="02040503050406030204" pitchFamily="18" charset="0"/>
                                </a:rPr>
                                <m:t>.8</m:t>
                              </m:r>
                            </m:e>
                            <m:e>
                              <m:r>
                                <a:rPr lang="en-AU" b="0" i="1" smtClean="0">
                                  <a:latin typeface="Cambria Math" panose="02040503050406030204" pitchFamily="18" charset="0"/>
                                </a:rPr>
                                <m:t>0.1</m:t>
                              </m:r>
                            </m:e>
                          </m:mr>
                          <m:mr>
                            <m:e>
                              <m:r>
                                <a:rPr lang="en-AU" b="0" i="1" smtClean="0">
                                  <a:latin typeface="Cambria Math" panose="02040503050406030204" pitchFamily="18" charset="0"/>
                                </a:rPr>
                                <m:t>0.2</m:t>
                              </m:r>
                            </m:e>
                            <m:e>
                              <m:r>
                                <a:rPr lang="en-AU" b="0" i="1" smtClean="0">
                                  <a:latin typeface="Cambria Math" panose="02040503050406030204" pitchFamily="18" charset="0"/>
                                </a:rPr>
                                <m:t>0.9</m:t>
                              </m:r>
                            </m:e>
                          </m:mr>
                        </m:m>
                      </m:e>
                    </m:d>
                    <m:r>
                      <a:rPr lang="en-AU" b="0" i="0" smtClean="0">
                        <a:latin typeface="Cambria Math" panose="02040503050406030204" pitchFamily="18" charset="0"/>
                      </a:rPr>
                      <m:t> </m:t>
                    </m:r>
                  </m:oMath>
                </a14:m>
                <a:r>
                  <a:rPr lang="en-US" dirty="0"/>
                  <a:t>to generate the </a:t>
                </a:r>
                <a:r>
                  <a:rPr lang="en-US" dirty="0">
                    <a:solidFill>
                      <a:srgbClr val="FF0000"/>
                    </a:solidFill>
                  </a:rPr>
                  <a:t>next state matrix </a:t>
                </a:r>
                <a:r>
                  <a:rPr lang="en-US" dirty="0"/>
                  <a:t>in the sequence, </a:t>
                </a:r>
                <a14:m>
                  <m:oMath xmlns:m="http://schemas.openxmlformats.org/officeDocument/2006/math">
                    <m:sSub>
                      <m:sSubPr>
                        <m:ctrlPr>
                          <a:rPr lang="en-US" i="1" dirty="0" smtClean="0">
                            <a:latin typeface="Cambria Math" panose="02040503050406030204" pitchFamily="18" charset="0"/>
                          </a:rPr>
                        </m:ctrlPr>
                      </m:sSubPr>
                      <m:e>
                        <m:r>
                          <a:rPr lang="en-AU" i="1" dirty="0">
                            <a:latin typeface="Cambria Math" panose="02040503050406030204" pitchFamily="18" charset="0"/>
                          </a:rPr>
                          <m:t>𝑆</m:t>
                        </m:r>
                      </m:e>
                      <m:sub>
                        <m:r>
                          <a:rPr lang="en-AU" b="0" i="1" dirty="0" smtClean="0">
                            <a:latin typeface="Cambria Math" panose="02040503050406030204" pitchFamily="18" charset="0"/>
                          </a:rPr>
                          <m:t>1</m:t>
                        </m:r>
                      </m:sub>
                    </m:sSub>
                    <m:r>
                      <a:rPr lang="en-AU" i="1" dirty="0">
                        <a:latin typeface="Cambria Math" panose="02040503050406030204" pitchFamily="18" charset="0"/>
                      </a:rPr>
                      <m:t> </m:t>
                    </m:r>
                  </m:oMath>
                </a14:m>
                <a:r>
                  <a:rPr lang="en-US" dirty="0"/>
                  <a:t>as follows:</a:t>
                </a:r>
              </a:p>
              <a:p>
                <a:r>
                  <a:rPr lang="en-US" dirty="0"/>
                  <a:t> </a:t>
                </a:r>
                <a14:m>
                  <m:oMath xmlns:m="http://schemas.openxmlformats.org/officeDocument/2006/math">
                    <m:sSub>
                      <m:sSubPr>
                        <m:ctrlPr>
                          <a:rPr lang="en-US" i="1" dirty="0" smtClean="0">
                            <a:solidFill>
                              <a:srgbClr val="0070C0"/>
                            </a:solidFill>
                            <a:latin typeface="Cambria Math" panose="02040503050406030204" pitchFamily="18" charset="0"/>
                          </a:rPr>
                        </m:ctrlPr>
                      </m:sSubPr>
                      <m:e>
                        <m:r>
                          <a:rPr lang="en-AU" i="1" dirty="0">
                            <a:solidFill>
                              <a:srgbClr val="0070C0"/>
                            </a:solidFill>
                            <a:latin typeface="Cambria Math" panose="02040503050406030204" pitchFamily="18" charset="0"/>
                          </a:rPr>
                          <m:t>𝑆</m:t>
                        </m:r>
                      </m:e>
                      <m:sub>
                        <m:r>
                          <a:rPr lang="en-AU" i="1" dirty="0">
                            <a:solidFill>
                              <a:srgbClr val="0070C0"/>
                            </a:solidFill>
                            <a:latin typeface="Cambria Math" panose="02040503050406030204" pitchFamily="18" charset="0"/>
                          </a:rPr>
                          <m:t>1</m:t>
                        </m:r>
                      </m:sub>
                    </m:sSub>
                    <m:r>
                      <a:rPr lang="en-AU" i="1" dirty="0">
                        <a:solidFill>
                          <a:srgbClr val="0070C0"/>
                        </a:solidFill>
                        <a:latin typeface="Cambria Math" panose="02040503050406030204" pitchFamily="18" charset="0"/>
                      </a:rPr>
                      <m:t> </m:t>
                    </m:r>
                  </m:oMath>
                </a14:m>
                <a:r>
                  <a:rPr lang="en-US" dirty="0">
                    <a:solidFill>
                      <a:srgbClr val="0070C0"/>
                    </a:solidFill>
                  </a:rPr>
                  <a:t>=𝑇</a:t>
                </a:r>
                <a14:m>
                  <m:oMath xmlns:m="http://schemas.openxmlformats.org/officeDocument/2006/math">
                    <m:sSub>
                      <m:sSubPr>
                        <m:ctrlPr>
                          <a:rPr lang="en-US" i="1" dirty="0">
                            <a:solidFill>
                              <a:srgbClr val="0070C0"/>
                            </a:solidFill>
                            <a:latin typeface="Cambria Math" panose="02040503050406030204" pitchFamily="18" charset="0"/>
                          </a:rPr>
                        </m:ctrlPr>
                      </m:sSubPr>
                      <m:e>
                        <m:r>
                          <a:rPr lang="en-AU" i="1" dirty="0">
                            <a:solidFill>
                              <a:srgbClr val="0070C0"/>
                            </a:solidFill>
                            <a:latin typeface="Cambria Math" panose="02040503050406030204" pitchFamily="18" charset="0"/>
                          </a:rPr>
                          <m:t>𝑆</m:t>
                        </m:r>
                      </m:e>
                      <m:sub>
                        <m:r>
                          <a:rPr lang="en-AU" b="0" i="1" dirty="0" smtClean="0">
                            <a:solidFill>
                              <a:srgbClr val="0070C0"/>
                            </a:solidFill>
                            <a:latin typeface="Cambria Math" panose="02040503050406030204" pitchFamily="18" charset="0"/>
                          </a:rPr>
                          <m:t>0</m:t>
                        </m:r>
                      </m:sub>
                    </m:sSub>
                    <m:r>
                      <a:rPr lang="en-AU" i="1" dirty="0">
                        <a:solidFill>
                          <a:srgbClr val="0070C0"/>
                        </a:solidFill>
                        <a:latin typeface="Cambria Math" panose="02040503050406030204" pitchFamily="18" charset="0"/>
                      </a:rPr>
                      <m:t> </m:t>
                    </m:r>
                  </m:oMath>
                </a14:m>
                <a:r>
                  <a:rPr lang="en-US" dirty="0"/>
                  <a:t>= </a:t>
                </a:r>
                <a14:m>
                  <m:oMath xmlns:m="http://schemas.openxmlformats.org/officeDocument/2006/math">
                    <m:d>
                      <m:dPr>
                        <m:begChr m:val="["/>
                        <m:endChr m:val="]"/>
                        <m:ctrlPr>
                          <a:rPr lang="en-US" i="1">
                            <a:latin typeface="Cambria Math" panose="02040503050406030204" pitchFamily="18" charset="0"/>
                          </a:rPr>
                        </m:ctrlPr>
                      </m:dPr>
                      <m:e>
                        <m:m>
                          <m:mPr>
                            <m:mcs>
                              <m:mc>
                                <m:mcPr>
                                  <m:count m:val="2"/>
                                  <m:mcJc m:val="center"/>
                                </m:mcPr>
                              </m:mc>
                            </m:mcs>
                            <m:ctrlPr>
                              <a:rPr lang="en-US" i="1">
                                <a:latin typeface="Cambria Math" panose="02040503050406030204" pitchFamily="18" charset="0"/>
                              </a:rPr>
                            </m:ctrlPr>
                          </m:mPr>
                          <m:mr>
                            <m:e>
                              <m:r>
                                <m:rPr>
                                  <m:brk m:alnAt="7"/>
                                </m:rPr>
                                <a:rPr lang="en-AU" i="1">
                                  <a:latin typeface="Cambria Math" panose="02040503050406030204" pitchFamily="18" charset="0"/>
                                </a:rPr>
                                <m:t>0</m:t>
                              </m:r>
                              <m:r>
                                <a:rPr lang="en-AU" i="1">
                                  <a:latin typeface="Cambria Math" panose="02040503050406030204" pitchFamily="18" charset="0"/>
                                </a:rPr>
                                <m:t>.8</m:t>
                              </m:r>
                            </m:e>
                            <m:e>
                              <m:r>
                                <a:rPr lang="en-AU" i="1">
                                  <a:latin typeface="Cambria Math" panose="02040503050406030204" pitchFamily="18" charset="0"/>
                                </a:rPr>
                                <m:t>0.1</m:t>
                              </m:r>
                            </m:e>
                          </m:mr>
                          <m:mr>
                            <m:e>
                              <m:r>
                                <a:rPr lang="en-AU" i="1">
                                  <a:latin typeface="Cambria Math" panose="02040503050406030204" pitchFamily="18" charset="0"/>
                                </a:rPr>
                                <m:t>0.2</m:t>
                              </m:r>
                            </m:e>
                            <m:e>
                              <m:r>
                                <a:rPr lang="en-AU" i="1">
                                  <a:latin typeface="Cambria Math" panose="02040503050406030204" pitchFamily="18" charset="0"/>
                                </a:rPr>
                                <m:t>0.9</m:t>
                              </m:r>
                            </m:e>
                          </m:mr>
                        </m:m>
                      </m:e>
                    </m:d>
                  </m:oMath>
                </a14:m>
                <a:r>
                  <a:rPr lang="en-US" dirty="0"/>
                  <a:t> </a:t>
                </a:r>
                <a14:m>
                  <m:oMath xmlns:m="http://schemas.openxmlformats.org/officeDocument/2006/math">
                    <m:d>
                      <m:dPr>
                        <m:begChr m:val="["/>
                        <m:endChr m:val="]"/>
                        <m:ctrlPr>
                          <a:rPr lang="en-US" i="1">
                            <a:latin typeface="Cambria Math" panose="02040503050406030204" pitchFamily="18" charset="0"/>
                          </a:rPr>
                        </m:ctrlPr>
                      </m:dPr>
                      <m:e>
                        <m:eqArr>
                          <m:eqArrPr>
                            <m:ctrlPr>
                              <a:rPr lang="en-AU" i="1">
                                <a:latin typeface="Cambria Math" panose="02040503050406030204" pitchFamily="18" charset="0"/>
                              </a:rPr>
                            </m:ctrlPr>
                          </m:eqArrPr>
                          <m:e>
                            <m:r>
                              <a:rPr lang="en-AU" i="1">
                                <a:latin typeface="Cambria Math" panose="02040503050406030204" pitchFamily="18" charset="0"/>
                              </a:rPr>
                              <m:t>50</m:t>
                            </m:r>
                          </m:e>
                          <m:e>
                            <m:r>
                              <a:rPr lang="en-AU" i="1">
                                <a:latin typeface="Cambria Math" panose="02040503050406030204" pitchFamily="18" charset="0"/>
                              </a:rPr>
                              <m:t>40</m:t>
                            </m:r>
                          </m:e>
                        </m:eqArr>
                      </m:e>
                    </m:d>
                  </m:oMath>
                </a14:m>
                <a:r>
                  <a:rPr lang="en-US" dirty="0"/>
                  <a:t>= </a:t>
                </a:r>
                <a14:m>
                  <m:oMath xmlns:m="http://schemas.openxmlformats.org/officeDocument/2006/math">
                    <m:d>
                      <m:dPr>
                        <m:begChr m:val="["/>
                        <m:endChr m:val="]"/>
                        <m:ctrlPr>
                          <a:rPr lang="en-US" i="1">
                            <a:latin typeface="Cambria Math" panose="02040503050406030204" pitchFamily="18" charset="0"/>
                          </a:rPr>
                        </m:ctrlPr>
                      </m:dPr>
                      <m:e>
                        <m:eqArr>
                          <m:eqArrPr>
                            <m:ctrlPr>
                              <a:rPr lang="en-US" i="1" dirty="0">
                                <a:latin typeface="Cambria Math" panose="02040503050406030204" pitchFamily="18" charset="0"/>
                              </a:rPr>
                            </m:ctrlPr>
                          </m:eqArrPr>
                          <m:e>
                            <m:r>
                              <m:rPr>
                                <m:nor/>
                              </m:rPr>
                              <a:rPr lang="en-US" dirty="0"/>
                              <m:t>0.8×50+0.1×40</m:t>
                            </m:r>
                          </m:e>
                          <m:e>
                            <m:r>
                              <m:rPr>
                                <m:nor/>
                              </m:rPr>
                              <a:rPr lang="en-US" dirty="0"/>
                              <m:t>0.2×50+0.9×40</m:t>
                            </m:r>
                          </m:e>
                        </m:eqArr>
                      </m:e>
                    </m:d>
                  </m:oMath>
                </a14:m>
                <a:r>
                  <a:rPr lang="en-US" dirty="0"/>
                  <a:t>= </a:t>
                </a:r>
                <a14:m>
                  <m:oMath xmlns:m="http://schemas.openxmlformats.org/officeDocument/2006/math">
                    <m:d>
                      <m:dPr>
                        <m:begChr m:val="["/>
                        <m:endChr m:val="]"/>
                        <m:ctrlPr>
                          <a:rPr lang="en-US" i="1">
                            <a:latin typeface="Cambria Math" panose="02040503050406030204" pitchFamily="18" charset="0"/>
                          </a:rPr>
                        </m:ctrlPr>
                      </m:dPr>
                      <m:e>
                        <m:eqArr>
                          <m:eqArrPr>
                            <m:ctrlPr>
                              <a:rPr lang="en-AU" i="1">
                                <a:latin typeface="Cambria Math" panose="02040503050406030204" pitchFamily="18" charset="0"/>
                              </a:rPr>
                            </m:ctrlPr>
                          </m:eqArrPr>
                          <m:e>
                            <m:r>
                              <a:rPr lang="en-AU" b="0" i="1" smtClean="0">
                                <a:latin typeface="Cambria Math" panose="02040503050406030204" pitchFamily="18" charset="0"/>
                              </a:rPr>
                              <m:t>44</m:t>
                            </m:r>
                          </m:e>
                          <m:e>
                            <m:r>
                              <a:rPr lang="en-AU" i="1">
                                <a:latin typeface="Cambria Math" panose="02040503050406030204" pitchFamily="18" charset="0"/>
                              </a:rPr>
                              <m:t>4</m:t>
                            </m:r>
                            <m:r>
                              <a:rPr lang="en-AU" b="0" i="1" smtClean="0">
                                <a:latin typeface="Cambria Math" panose="02040503050406030204" pitchFamily="18" charset="0"/>
                              </a:rPr>
                              <m:t>6</m:t>
                            </m:r>
                          </m:e>
                        </m:eqArr>
                      </m:e>
                    </m:d>
                    <m:r>
                      <a:rPr lang="en-AU" b="0" i="1" smtClean="0">
                        <a:latin typeface="Cambria Math" panose="02040503050406030204" pitchFamily="18" charset="0"/>
                      </a:rPr>
                      <m:t>. </m:t>
                    </m:r>
                  </m:oMath>
                </a14:m>
                <a:r>
                  <a:rPr lang="en-US" dirty="0"/>
                  <a:t> </a:t>
                </a:r>
              </a:p>
              <a:p>
                <a:r>
                  <a:rPr lang="en-US" dirty="0"/>
                  <a:t>Thus, after 1 week we predict that there will be 44 cars in Bendigo and 46 in Colac.</a:t>
                </a:r>
              </a:p>
              <a:p>
                <a:r>
                  <a:rPr lang="en-US" dirty="0">
                    <a:solidFill>
                      <a:srgbClr val="FF9300"/>
                    </a:solidFill>
                  </a:rPr>
                  <a:t>Generating </a:t>
                </a:r>
                <a14:m>
                  <m:oMath xmlns:m="http://schemas.openxmlformats.org/officeDocument/2006/math">
                    <m:sSub>
                      <m:sSubPr>
                        <m:ctrlPr>
                          <a:rPr lang="en-US" i="1" dirty="0">
                            <a:solidFill>
                              <a:srgbClr val="FF9300"/>
                            </a:solidFill>
                            <a:latin typeface="Cambria Math" panose="02040503050406030204" pitchFamily="18" charset="0"/>
                          </a:rPr>
                        </m:ctrlPr>
                      </m:sSubPr>
                      <m:e>
                        <m:r>
                          <a:rPr lang="en-AU" i="1" dirty="0">
                            <a:solidFill>
                              <a:srgbClr val="FF9300"/>
                            </a:solidFill>
                            <a:latin typeface="Cambria Math" panose="02040503050406030204" pitchFamily="18" charset="0"/>
                          </a:rPr>
                          <m:t>𝑆</m:t>
                        </m:r>
                      </m:e>
                      <m:sub>
                        <m:r>
                          <a:rPr lang="en-AU" b="0" i="1" dirty="0" smtClean="0">
                            <a:solidFill>
                              <a:srgbClr val="FF9300"/>
                            </a:solidFill>
                            <a:latin typeface="Cambria Math" panose="02040503050406030204" pitchFamily="18" charset="0"/>
                          </a:rPr>
                          <m:t>2</m:t>
                        </m:r>
                      </m:sub>
                    </m:sSub>
                    <m:r>
                      <a:rPr lang="en-AU" i="1" dirty="0">
                        <a:solidFill>
                          <a:srgbClr val="FF9300"/>
                        </a:solidFill>
                        <a:latin typeface="Cambria Math" panose="02040503050406030204" pitchFamily="18" charset="0"/>
                      </a:rPr>
                      <m:t> </m:t>
                    </m:r>
                  </m:oMath>
                </a14:m>
                <a:r>
                  <a:rPr lang="en-US" dirty="0">
                    <a:sym typeface="Wingdings" pitchFamily="2" charset="2"/>
                  </a:rPr>
                  <a:t> </a:t>
                </a:r>
                <a:r>
                  <a:rPr lang="en-US" dirty="0"/>
                  <a:t>Following the same pattern, after 2 weeks;</a:t>
                </a:r>
              </a:p>
              <a:p>
                <a14:m>
                  <m:oMath xmlns:m="http://schemas.openxmlformats.org/officeDocument/2006/math">
                    <m:sSub>
                      <m:sSubPr>
                        <m:ctrlPr>
                          <a:rPr lang="en-US" i="1" dirty="0" smtClean="0">
                            <a:solidFill>
                              <a:srgbClr val="0070C0"/>
                            </a:solidFill>
                            <a:latin typeface="Cambria Math" panose="02040503050406030204" pitchFamily="18" charset="0"/>
                          </a:rPr>
                        </m:ctrlPr>
                      </m:sSubPr>
                      <m:e>
                        <m:r>
                          <a:rPr lang="en-AU" i="1" dirty="0">
                            <a:solidFill>
                              <a:srgbClr val="0070C0"/>
                            </a:solidFill>
                            <a:latin typeface="Cambria Math" panose="02040503050406030204" pitchFamily="18" charset="0"/>
                          </a:rPr>
                          <m:t>𝑆</m:t>
                        </m:r>
                      </m:e>
                      <m:sub>
                        <m:r>
                          <a:rPr lang="en-AU" b="0" i="1" dirty="0" smtClean="0">
                            <a:solidFill>
                              <a:srgbClr val="0070C0"/>
                            </a:solidFill>
                            <a:latin typeface="Cambria Math" panose="02040503050406030204" pitchFamily="18" charset="0"/>
                          </a:rPr>
                          <m:t>2</m:t>
                        </m:r>
                      </m:sub>
                    </m:sSub>
                    <m:r>
                      <a:rPr lang="en-AU" i="1" dirty="0">
                        <a:solidFill>
                          <a:srgbClr val="0070C0"/>
                        </a:solidFill>
                        <a:latin typeface="Cambria Math" panose="02040503050406030204" pitchFamily="18" charset="0"/>
                      </a:rPr>
                      <m:t> </m:t>
                    </m:r>
                  </m:oMath>
                </a14:m>
                <a:r>
                  <a:rPr lang="en-US" dirty="0">
                    <a:solidFill>
                      <a:srgbClr val="0070C0"/>
                    </a:solidFill>
                  </a:rPr>
                  <a:t>=𝑇</a:t>
                </a:r>
                <a14:m>
                  <m:oMath xmlns:m="http://schemas.openxmlformats.org/officeDocument/2006/math">
                    <m:sSub>
                      <m:sSubPr>
                        <m:ctrlPr>
                          <a:rPr lang="en-US" i="1" dirty="0">
                            <a:solidFill>
                              <a:srgbClr val="0070C0"/>
                            </a:solidFill>
                            <a:latin typeface="Cambria Math" panose="02040503050406030204" pitchFamily="18" charset="0"/>
                          </a:rPr>
                        </m:ctrlPr>
                      </m:sSubPr>
                      <m:e>
                        <m:r>
                          <a:rPr lang="en-AU" i="1" dirty="0">
                            <a:solidFill>
                              <a:srgbClr val="0070C0"/>
                            </a:solidFill>
                            <a:latin typeface="Cambria Math" panose="02040503050406030204" pitchFamily="18" charset="0"/>
                          </a:rPr>
                          <m:t>𝑆</m:t>
                        </m:r>
                      </m:e>
                      <m:sub>
                        <m:r>
                          <a:rPr lang="en-AU" b="0" i="1" dirty="0" smtClean="0">
                            <a:solidFill>
                              <a:srgbClr val="0070C0"/>
                            </a:solidFill>
                            <a:latin typeface="Cambria Math" panose="02040503050406030204" pitchFamily="18" charset="0"/>
                          </a:rPr>
                          <m:t>1</m:t>
                        </m:r>
                      </m:sub>
                    </m:sSub>
                    <m:r>
                      <a:rPr lang="en-AU" i="1" dirty="0">
                        <a:solidFill>
                          <a:srgbClr val="0070C0"/>
                        </a:solidFill>
                        <a:latin typeface="Cambria Math" panose="02040503050406030204" pitchFamily="18" charset="0"/>
                      </a:rPr>
                      <m:t> </m:t>
                    </m:r>
                  </m:oMath>
                </a14:m>
                <a:r>
                  <a:rPr lang="en-US" dirty="0"/>
                  <a:t>= </a:t>
                </a:r>
                <a14:m>
                  <m:oMath xmlns:m="http://schemas.openxmlformats.org/officeDocument/2006/math">
                    <m:d>
                      <m:dPr>
                        <m:begChr m:val="["/>
                        <m:endChr m:val="]"/>
                        <m:ctrlPr>
                          <a:rPr lang="en-US" i="1">
                            <a:latin typeface="Cambria Math" panose="02040503050406030204" pitchFamily="18" charset="0"/>
                          </a:rPr>
                        </m:ctrlPr>
                      </m:dPr>
                      <m:e>
                        <m:m>
                          <m:mPr>
                            <m:mcs>
                              <m:mc>
                                <m:mcPr>
                                  <m:count m:val="2"/>
                                  <m:mcJc m:val="center"/>
                                </m:mcPr>
                              </m:mc>
                            </m:mcs>
                            <m:ctrlPr>
                              <a:rPr lang="en-US" i="1">
                                <a:latin typeface="Cambria Math" panose="02040503050406030204" pitchFamily="18" charset="0"/>
                              </a:rPr>
                            </m:ctrlPr>
                          </m:mPr>
                          <m:mr>
                            <m:e>
                              <m:r>
                                <m:rPr>
                                  <m:brk m:alnAt="7"/>
                                </m:rPr>
                                <a:rPr lang="en-AU" i="1">
                                  <a:latin typeface="Cambria Math" panose="02040503050406030204" pitchFamily="18" charset="0"/>
                                </a:rPr>
                                <m:t>0</m:t>
                              </m:r>
                              <m:r>
                                <a:rPr lang="en-AU" i="1">
                                  <a:latin typeface="Cambria Math" panose="02040503050406030204" pitchFamily="18" charset="0"/>
                                </a:rPr>
                                <m:t>.8</m:t>
                              </m:r>
                            </m:e>
                            <m:e>
                              <m:r>
                                <a:rPr lang="en-AU" i="1">
                                  <a:latin typeface="Cambria Math" panose="02040503050406030204" pitchFamily="18" charset="0"/>
                                </a:rPr>
                                <m:t>0.1</m:t>
                              </m:r>
                            </m:e>
                          </m:mr>
                          <m:mr>
                            <m:e>
                              <m:r>
                                <a:rPr lang="en-AU" i="1">
                                  <a:latin typeface="Cambria Math" panose="02040503050406030204" pitchFamily="18" charset="0"/>
                                </a:rPr>
                                <m:t>0.2</m:t>
                              </m:r>
                            </m:e>
                            <m:e>
                              <m:r>
                                <a:rPr lang="en-AU" i="1">
                                  <a:latin typeface="Cambria Math" panose="02040503050406030204" pitchFamily="18" charset="0"/>
                                </a:rPr>
                                <m:t>0.9</m:t>
                              </m:r>
                            </m:e>
                          </m:mr>
                        </m:m>
                      </m:e>
                    </m:d>
                  </m:oMath>
                </a14:m>
                <a:r>
                  <a:rPr lang="en-US" dirty="0"/>
                  <a:t> </a:t>
                </a:r>
                <a14:m>
                  <m:oMath xmlns:m="http://schemas.openxmlformats.org/officeDocument/2006/math">
                    <m:d>
                      <m:dPr>
                        <m:begChr m:val="["/>
                        <m:endChr m:val="]"/>
                        <m:ctrlPr>
                          <a:rPr lang="en-US" i="1">
                            <a:latin typeface="Cambria Math" panose="02040503050406030204" pitchFamily="18" charset="0"/>
                          </a:rPr>
                        </m:ctrlPr>
                      </m:dPr>
                      <m:e>
                        <m:eqArr>
                          <m:eqArrPr>
                            <m:ctrlPr>
                              <a:rPr lang="en-AU" i="1">
                                <a:latin typeface="Cambria Math" panose="02040503050406030204" pitchFamily="18" charset="0"/>
                              </a:rPr>
                            </m:ctrlPr>
                          </m:eqArrPr>
                          <m:e>
                            <m:r>
                              <a:rPr lang="en-AU" b="0" i="1" smtClean="0">
                                <a:latin typeface="Cambria Math" panose="02040503050406030204" pitchFamily="18" charset="0"/>
                              </a:rPr>
                              <m:t>44</m:t>
                            </m:r>
                          </m:e>
                          <m:e>
                            <m:r>
                              <a:rPr lang="en-AU" i="1">
                                <a:latin typeface="Cambria Math" panose="02040503050406030204" pitchFamily="18" charset="0"/>
                              </a:rPr>
                              <m:t>4</m:t>
                            </m:r>
                            <m:r>
                              <a:rPr lang="en-AU" b="0" i="1" smtClean="0">
                                <a:latin typeface="Cambria Math" panose="02040503050406030204" pitchFamily="18" charset="0"/>
                              </a:rPr>
                              <m:t>6</m:t>
                            </m:r>
                          </m:e>
                        </m:eqArr>
                      </m:e>
                    </m:d>
                  </m:oMath>
                </a14:m>
                <a:r>
                  <a:rPr lang="en-US" dirty="0"/>
                  <a:t>= </a:t>
                </a:r>
                <a14:m>
                  <m:oMath xmlns:m="http://schemas.openxmlformats.org/officeDocument/2006/math">
                    <m:d>
                      <m:dPr>
                        <m:begChr m:val="["/>
                        <m:endChr m:val="]"/>
                        <m:ctrlPr>
                          <a:rPr lang="en-US" i="1">
                            <a:latin typeface="Cambria Math" panose="02040503050406030204" pitchFamily="18" charset="0"/>
                          </a:rPr>
                        </m:ctrlPr>
                      </m:dPr>
                      <m:e>
                        <m:eqArr>
                          <m:eqArrPr>
                            <m:ctrlPr>
                              <a:rPr lang="en-US" i="1" dirty="0">
                                <a:latin typeface="Cambria Math" panose="02040503050406030204" pitchFamily="18" charset="0"/>
                              </a:rPr>
                            </m:ctrlPr>
                          </m:eqArrPr>
                          <m:e>
                            <m:r>
                              <m:rPr>
                                <m:nor/>
                              </m:rPr>
                              <a:rPr lang="en-US" dirty="0"/>
                              <m:t>0.8×</m:t>
                            </m:r>
                            <m:r>
                              <m:rPr>
                                <m:nor/>
                              </m:rPr>
                              <a:rPr lang="en-AU" b="0" i="0" dirty="0" smtClean="0"/>
                              <m:t>44</m:t>
                            </m:r>
                            <m:r>
                              <m:rPr>
                                <m:nor/>
                              </m:rPr>
                              <a:rPr lang="en-US" dirty="0"/>
                              <m:t>+0.1×4</m:t>
                            </m:r>
                            <m:r>
                              <a:rPr lang="en-AU" b="0" i="1" dirty="0" smtClean="0">
                                <a:latin typeface="Cambria Math" panose="02040503050406030204" pitchFamily="18" charset="0"/>
                              </a:rPr>
                              <m:t>6</m:t>
                            </m:r>
                          </m:e>
                          <m:e>
                            <m:r>
                              <m:rPr>
                                <m:nor/>
                              </m:rPr>
                              <a:rPr lang="en-US" dirty="0"/>
                              <m:t>0.2×</m:t>
                            </m:r>
                            <m:r>
                              <m:rPr>
                                <m:nor/>
                              </m:rPr>
                              <a:rPr lang="en-AU" b="0" i="0" dirty="0" smtClean="0"/>
                              <m:t>44</m:t>
                            </m:r>
                            <m:r>
                              <m:rPr>
                                <m:nor/>
                              </m:rPr>
                              <a:rPr lang="en-US" dirty="0"/>
                              <m:t>+0.9×4</m:t>
                            </m:r>
                            <m:r>
                              <a:rPr lang="en-AU" b="0" i="1" dirty="0" smtClean="0">
                                <a:latin typeface="Cambria Math" panose="02040503050406030204" pitchFamily="18" charset="0"/>
                              </a:rPr>
                              <m:t>6</m:t>
                            </m:r>
                          </m:e>
                        </m:eqArr>
                      </m:e>
                    </m:d>
                  </m:oMath>
                </a14:m>
                <a:r>
                  <a:rPr lang="en-US" dirty="0"/>
                  <a:t>= </a:t>
                </a:r>
                <a14:m>
                  <m:oMath xmlns:m="http://schemas.openxmlformats.org/officeDocument/2006/math">
                    <m:d>
                      <m:dPr>
                        <m:begChr m:val="["/>
                        <m:endChr m:val="]"/>
                        <m:ctrlPr>
                          <a:rPr lang="en-US" i="1">
                            <a:latin typeface="Cambria Math" panose="02040503050406030204" pitchFamily="18" charset="0"/>
                          </a:rPr>
                        </m:ctrlPr>
                      </m:dPr>
                      <m:e>
                        <m:eqArr>
                          <m:eqArrPr>
                            <m:ctrlPr>
                              <a:rPr lang="en-AU" i="1">
                                <a:latin typeface="Cambria Math" panose="02040503050406030204" pitchFamily="18" charset="0"/>
                              </a:rPr>
                            </m:ctrlPr>
                          </m:eqArrPr>
                          <m:e>
                            <m:r>
                              <a:rPr lang="en-AU" b="0" i="1" smtClean="0">
                                <a:latin typeface="Cambria Math" panose="02040503050406030204" pitchFamily="18" charset="0"/>
                              </a:rPr>
                              <m:t>39.8</m:t>
                            </m:r>
                          </m:e>
                          <m:e>
                            <m:r>
                              <a:rPr lang="en-AU" b="0" i="1" smtClean="0">
                                <a:latin typeface="Cambria Math" panose="02040503050406030204" pitchFamily="18" charset="0"/>
                              </a:rPr>
                              <m:t>50.2</m:t>
                            </m:r>
                          </m:e>
                        </m:eqArr>
                      </m:e>
                    </m:d>
                    <m:r>
                      <a:rPr lang="en-AU" i="1">
                        <a:latin typeface="Cambria Math" panose="02040503050406030204" pitchFamily="18" charset="0"/>
                      </a:rPr>
                      <m:t>. </m:t>
                    </m:r>
                  </m:oMath>
                </a14:m>
                <a:endParaRPr lang="en-US" dirty="0"/>
              </a:p>
              <a:p>
                <a:r>
                  <a:rPr lang="en-US" dirty="0"/>
                  <a:t>Thus, after 2 weeks we predict that there will be 39.8 cars in Bendigo and 50.2 in Colac.</a:t>
                </a:r>
              </a:p>
              <a:p>
                <a:r>
                  <a:rPr lang="en-US" dirty="0">
                    <a:solidFill>
                      <a:srgbClr val="FF9300"/>
                    </a:solidFill>
                  </a:rPr>
                  <a:t>Generating </a:t>
                </a:r>
                <a14:m>
                  <m:oMath xmlns:m="http://schemas.openxmlformats.org/officeDocument/2006/math">
                    <m:sSub>
                      <m:sSubPr>
                        <m:ctrlPr>
                          <a:rPr lang="en-US" i="1" dirty="0">
                            <a:solidFill>
                              <a:srgbClr val="FF9300"/>
                            </a:solidFill>
                            <a:latin typeface="Cambria Math" panose="02040503050406030204" pitchFamily="18" charset="0"/>
                          </a:rPr>
                        </m:ctrlPr>
                      </m:sSubPr>
                      <m:e>
                        <m:r>
                          <a:rPr lang="en-AU" i="1" dirty="0">
                            <a:solidFill>
                              <a:srgbClr val="FF9300"/>
                            </a:solidFill>
                            <a:latin typeface="Cambria Math" panose="02040503050406030204" pitchFamily="18" charset="0"/>
                          </a:rPr>
                          <m:t>𝑆</m:t>
                        </m:r>
                      </m:e>
                      <m:sub>
                        <m:r>
                          <a:rPr lang="en-AU" b="0" i="1" dirty="0" smtClean="0">
                            <a:solidFill>
                              <a:srgbClr val="FF9300"/>
                            </a:solidFill>
                            <a:latin typeface="Cambria Math" panose="02040503050406030204" pitchFamily="18" charset="0"/>
                          </a:rPr>
                          <m:t>3</m:t>
                        </m:r>
                      </m:sub>
                    </m:sSub>
                    <m:r>
                      <a:rPr lang="en-AU" i="1" dirty="0">
                        <a:solidFill>
                          <a:srgbClr val="FF9300"/>
                        </a:solidFill>
                        <a:latin typeface="Cambria Math" panose="02040503050406030204" pitchFamily="18" charset="0"/>
                      </a:rPr>
                      <m:t> </m:t>
                    </m:r>
                  </m:oMath>
                </a14:m>
                <a:r>
                  <a:rPr lang="en-US" dirty="0">
                    <a:sym typeface="Wingdings" pitchFamily="2" charset="2"/>
                  </a:rPr>
                  <a:t> </a:t>
                </a:r>
                <a:r>
                  <a:rPr lang="en-US" dirty="0"/>
                  <a:t>After 3 weeks:</a:t>
                </a:r>
              </a:p>
              <a:p>
                <a14:m>
                  <m:oMath xmlns:m="http://schemas.openxmlformats.org/officeDocument/2006/math">
                    <m:sSub>
                      <m:sSubPr>
                        <m:ctrlPr>
                          <a:rPr lang="en-US" i="1" dirty="0" smtClean="0">
                            <a:solidFill>
                              <a:srgbClr val="0070C0"/>
                            </a:solidFill>
                            <a:latin typeface="Cambria Math" panose="02040503050406030204" pitchFamily="18" charset="0"/>
                          </a:rPr>
                        </m:ctrlPr>
                      </m:sSubPr>
                      <m:e>
                        <m:r>
                          <a:rPr lang="en-AU" i="1" dirty="0">
                            <a:solidFill>
                              <a:srgbClr val="0070C0"/>
                            </a:solidFill>
                            <a:latin typeface="Cambria Math" panose="02040503050406030204" pitchFamily="18" charset="0"/>
                          </a:rPr>
                          <m:t>𝑆</m:t>
                        </m:r>
                      </m:e>
                      <m:sub>
                        <m:r>
                          <a:rPr lang="en-AU" b="0" i="1" dirty="0" smtClean="0">
                            <a:solidFill>
                              <a:srgbClr val="0070C0"/>
                            </a:solidFill>
                            <a:latin typeface="Cambria Math" panose="02040503050406030204" pitchFamily="18" charset="0"/>
                          </a:rPr>
                          <m:t>3</m:t>
                        </m:r>
                      </m:sub>
                    </m:sSub>
                    <m:r>
                      <a:rPr lang="en-AU" i="1" dirty="0">
                        <a:solidFill>
                          <a:srgbClr val="0070C0"/>
                        </a:solidFill>
                        <a:latin typeface="Cambria Math" panose="02040503050406030204" pitchFamily="18" charset="0"/>
                      </a:rPr>
                      <m:t> </m:t>
                    </m:r>
                  </m:oMath>
                </a14:m>
                <a:r>
                  <a:rPr lang="en-US" dirty="0">
                    <a:solidFill>
                      <a:srgbClr val="0070C0"/>
                    </a:solidFill>
                  </a:rPr>
                  <a:t>=𝑇</a:t>
                </a:r>
                <a14:m>
                  <m:oMath xmlns:m="http://schemas.openxmlformats.org/officeDocument/2006/math">
                    <m:sSub>
                      <m:sSubPr>
                        <m:ctrlPr>
                          <a:rPr lang="en-US" i="1" dirty="0">
                            <a:solidFill>
                              <a:srgbClr val="0070C0"/>
                            </a:solidFill>
                            <a:latin typeface="Cambria Math" panose="02040503050406030204" pitchFamily="18" charset="0"/>
                          </a:rPr>
                        </m:ctrlPr>
                      </m:sSubPr>
                      <m:e>
                        <m:r>
                          <a:rPr lang="en-AU" i="1" dirty="0">
                            <a:solidFill>
                              <a:srgbClr val="0070C0"/>
                            </a:solidFill>
                            <a:latin typeface="Cambria Math" panose="02040503050406030204" pitchFamily="18" charset="0"/>
                          </a:rPr>
                          <m:t>𝑆</m:t>
                        </m:r>
                      </m:e>
                      <m:sub>
                        <m:r>
                          <a:rPr lang="en-AU" b="0" i="1" dirty="0" smtClean="0">
                            <a:solidFill>
                              <a:srgbClr val="0070C0"/>
                            </a:solidFill>
                            <a:latin typeface="Cambria Math" panose="02040503050406030204" pitchFamily="18" charset="0"/>
                          </a:rPr>
                          <m:t>2</m:t>
                        </m:r>
                      </m:sub>
                    </m:sSub>
                    <m:r>
                      <a:rPr lang="en-AU" i="1" dirty="0">
                        <a:solidFill>
                          <a:srgbClr val="0070C0"/>
                        </a:solidFill>
                        <a:latin typeface="Cambria Math" panose="02040503050406030204" pitchFamily="18" charset="0"/>
                      </a:rPr>
                      <m:t> </m:t>
                    </m:r>
                  </m:oMath>
                </a14:m>
                <a:r>
                  <a:rPr lang="en-US" dirty="0"/>
                  <a:t>= </a:t>
                </a:r>
                <a14:m>
                  <m:oMath xmlns:m="http://schemas.openxmlformats.org/officeDocument/2006/math">
                    <m:d>
                      <m:dPr>
                        <m:begChr m:val="["/>
                        <m:endChr m:val="]"/>
                        <m:ctrlPr>
                          <a:rPr lang="en-US" i="1">
                            <a:latin typeface="Cambria Math" panose="02040503050406030204" pitchFamily="18" charset="0"/>
                          </a:rPr>
                        </m:ctrlPr>
                      </m:dPr>
                      <m:e>
                        <m:m>
                          <m:mPr>
                            <m:mcs>
                              <m:mc>
                                <m:mcPr>
                                  <m:count m:val="2"/>
                                  <m:mcJc m:val="center"/>
                                </m:mcPr>
                              </m:mc>
                            </m:mcs>
                            <m:ctrlPr>
                              <a:rPr lang="en-US" i="1">
                                <a:latin typeface="Cambria Math" panose="02040503050406030204" pitchFamily="18" charset="0"/>
                              </a:rPr>
                            </m:ctrlPr>
                          </m:mPr>
                          <m:mr>
                            <m:e>
                              <m:r>
                                <m:rPr>
                                  <m:brk m:alnAt="7"/>
                                </m:rPr>
                                <a:rPr lang="en-AU" i="1">
                                  <a:latin typeface="Cambria Math" panose="02040503050406030204" pitchFamily="18" charset="0"/>
                                </a:rPr>
                                <m:t>0</m:t>
                              </m:r>
                              <m:r>
                                <a:rPr lang="en-AU" i="1">
                                  <a:latin typeface="Cambria Math" panose="02040503050406030204" pitchFamily="18" charset="0"/>
                                </a:rPr>
                                <m:t>.8</m:t>
                              </m:r>
                            </m:e>
                            <m:e>
                              <m:r>
                                <a:rPr lang="en-AU" i="1">
                                  <a:latin typeface="Cambria Math" panose="02040503050406030204" pitchFamily="18" charset="0"/>
                                </a:rPr>
                                <m:t>0.1</m:t>
                              </m:r>
                            </m:e>
                          </m:mr>
                          <m:mr>
                            <m:e>
                              <m:r>
                                <a:rPr lang="en-AU" i="1">
                                  <a:latin typeface="Cambria Math" panose="02040503050406030204" pitchFamily="18" charset="0"/>
                                </a:rPr>
                                <m:t>0.2</m:t>
                              </m:r>
                            </m:e>
                            <m:e>
                              <m:r>
                                <a:rPr lang="en-AU" i="1">
                                  <a:latin typeface="Cambria Math" panose="02040503050406030204" pitchFamily="18" charset="0"/>
                                </a:rPr>
                                <m:t>0.9</m:t>
                              </m:r>
                            </m:e>
                          </m:mr>
                        </m:m>
                      </m:e>
                    </m:d>
                    <m:d>
                      <m:dPr>
                        <m:begChr m:val="["/>
                        <m:endChr m:val="]"/>
                        <m:ctrlPr>
                          <a:rPr lang="en-US" i="1">
                            <a:latin typeface="Cambria Math" panose="02040503050406030204" pitchFamily="18" charset="0"/>
                          </a:rPr>
                        </m:ctrlPr>
                      </m:dPr>
                      <m:e>
                        <m:eqArr>
                          <m:eqArrPr>
                            <m:ctrlPr>
                              <a:rPr lang="en-AU" i="1">
                                <a:latin typeface="Cambria Math" panose="02040503050406030204" pitchFamily="18" charset="0"/>
                              </a:rPr>
                            </m:ctrlPr>
                          </m:eqArrPr>
                          <m:e>
                            <m:r>
                              <a:rPr lang="en-AU" i="1">
                                <a:latin typeface="Cambria Math" panose="02040503050406030204" pitchFamily="18" charset="0"/>
                              </a:rPr>
                              <m:t>39.8</m:t>
                            </m:r>
                          </m:e>
                          <m:e>
                            <m:r>
                              <a:rPr lang="en-AU" i="1">
                                <a:latin typeface="Cambria Math" panose="02040503050406030204" pitchFamily="18" charset="0"/>
                              </a:rPr>
                              <m:t>50.2</m:t>
                            </m:r>
                          </m:e>
                        </m:eqArr>
                      </m:e>
                    </m:d>
                  </m:oMath>
                </a14:m>
                <a:r>
                  <a:rPr lang="en-US" dirty="0"/>
                  <a:t>= </a:t>
                </a:r>
                <a14:m>
                  <m:oMath xmlns:m="http://schemas.openxmlformats.org/officeDocument/2006/math">
                    <m:d>
                      <m:dPr>
                        <m:begChr m:val="["/>
                        <m:endChr m:val="]"/>
                        <m:ctrlPr>
                          <a:rPr lang="en-US" i="1">
                            <a:latin typeface="Cambria Math" panose="02040503050406030204" pitchFamily="18" charset="0"/>
                          </a:rPr>
                        </m:ctrlPr>
                      </m:dPr>
                      <m:e>
                        <m:eqArr>
                          <m:eqArrPr>
                            <m:ctrlPr>
                              <a:rPr lang="en-US" i="1" dirty="0">
                                <a:latin typeface="Cambria Math" panose="02040503050406030204" pitchFamily="18" charset="0"/>
                              </a:rPr>
                            </m:ctrlPr>
                          </m:eqArrPr>
                          <m:e>
                            <m:r>
                              <m:rPr>
                                <m:nor/>
                              </m:rPr>
                              <a:rPr lang="en-US" dirty="0"/>
                              <m:t>0.8×</m:t>
                            </m:r>
                            <m:r>
                              <m:rPr>
                                <m:nor/>
                              </m:rPr>
                              <a:rPr lang="en-AU" b="0" i="0" dirty="0" smtClean="0"/>
                              <m:t>39.8</m:t>
                            </m:r>
                            <m:r>
                              <m:rPr>
                                <m:nor/>
                              </m:rPr>
                              <a:rPr lang="en-US" dirty="0"/>
                              <m:t>+0.1×</m:t>
                            </m:r>
                            <m:r>
                              <a:rPr lang="en-AU" b="0" i="1" dirty="0" smtClean="0">
                                <a:latin typeface="Cambria Math" panose="02040503050406030204" pitchFamily="18" charset="0"/>
                              </a:rPr>
                              <m:t>50.2</m:t>
                            </m:r>
                          </m:e>
                          <m:e>
                            <m:r>
                              <m:rPr>
                                <m:nor/>
                              </m:rPr>
                              <a:rPr lang="en-US" dirty="0"/>
                              <m:t>0.2×</m:t>
                            </m:r>
                            <m:r>
                              <m:rPr>
                                <m:nor/>
                              </m:rPr>
                              <a:rPr lang="en-AU" b="0" i="0" dirty="0" smtClean="0"/>
                              <m:t>39.8</m:t>
                            </m:r>
                            <m:r>
                              <m:rPr>
                                <m:nor/>
                              </m:rPr>
                              <a:rPr lang="en-US" dirty="0"/>
                              <m:t>+0.9×</m:t>
                            </m:r>
                            <m:r>
                              <a:rPr lang="en-AU" b="0" i="1" dirty="0" smtClean="0">
                                <a:latin typeface="Cambria Math" panose="02040503050406030204" pitchFamily="18" charset="0"/>
                              </a:rPr>
                              <m:t>50.2</m:t>
                            </m:r>
                          </m:e>
                        </m:eqArr>
                      </m:e>
                    </m:d>
                  </m:oMath>
                </a14:m>
                <a:r>
                  <a:rPr lang="en-US" dirty="0"/>
                  <a:t>= </a:t>
                </a:r>
                <a14:m>
                  <m:oMath xmlns:m="http://schemas.openxmlformats.org/officeDocument/2006/math">
                    <m:d>
                      <m:dPr>
                        <m:begChr m:val="["/>
                        <m:endChr m:val="]"/>
                        <m:ctrlPr>
                          <a:rPr lang="en-US" i="1">
                            <a:latin typeface="Cambria Math" panose="02040503050406030204" pitchFamily="18" charset="0"/>
                          </a:rPr>
                        </m:ctrlPr>
                      </m:dPr>
                      <m:e>
                        <m:eqArr>
                          <m:eqArrPr>
                            <m:ctrlPr>
                              <a:rPr lang="en-AU" i="1">
                                <a:latin typeface="Cambria Math" panose="02040503050406030204" pitchFamily="18" charset="0"/>
                              </a:rPr>
                            </m:ctrlPr>
                          </m:eqArrPr>
                          <m:e>
                            <m:r>
                              <a:rPr lang="en-AU" b="0" i="1" smtClean="0">
                                <a:latin typeface="Cambria Math" panose="02040503050406030204" pitchFamily="18" charset="0"/>
                              </a:rPr>
                              <m:t>36.9</m:t>
                            </m:r>
                          </m:e>
                          <m:e>
                            <m:r>
                              <a:rPr lang="en-AU" b="0" i="1" smtClean="0">
                                <a:latin typeface="Cambria Math" panose="02040503050406030204" pitchFamily="18" charset="0"/>
                              </a:rPr>
                              <m:t>53.1</m:t>
                            </m:r>
                          </m:e>
                        </m:eqArr>
                      </m:e>
                    </m:d>
                    <m:r>
                      <a:rPr lang="en-AU" i="1">
                        <a:latin typeface="Cambria Math" panose="02040503050406030204" pitchFamily="18" charset="0"/>
                      </a:rPr>
                      <m:t>.</m:t>
                    </m:r>
                  </m:oMath>
                </a14:m>
                <a:endParaRPr lang="en-US" dirty="0"/>
              </a:p>
              <a:p>
                <a:r>
                  <a:rPr lang="en-US" dirty="0"/>
                  <a:t>Thus, after 3 weeks we predict that there will be 36.9 cars in Bendigo and 53.1 in Colac.</a:t>
                </a:r>
              </a:p>
              <a:p>
                <a:r>
                  <a:rPr lang="en-US" dirty="0"/>
                  <a:t>A pattern is now emerging. So far we have seen that: </a:t>
                </a:r>
                <a14:m>
                  <m:oMath xmlns:m="http://schemas.openxmlformats.org/officeDocument/2006/math">
                    <m:sSub>
                      <m:sSubPr>
                        <m:ctrlPr>
                          <a:rPr lang="en-US" i="1" dirty="0" smtClean="0">
                            <a:solidFill>
                              <a:srgbClr val="0070C0"/>
                            </a:solidFill>
                            <a:latin typeface="Cambria Math" panose="02040503050406030204" pitchFamily="18" charset="0"/>
                          </a:rPr>
                        </m:ctrlPr>
                      </m:sSubPr>
                      <m:e>
                        <m:r>
                          <a:rPr lang="en-AU" i="1" dirty="0">
                            <a:solidFill>
                              <a:srgbClr val="0070C0"/>
                            </a:solidFill>
                            <a:latin typeface="Cambria Math" panose="02040503050406030204" pitchFamily="18" charset="0"/>
                          </a:rPr>
                          <m:t>𝑆</m:t>
                        </m:r>
                      </m:e>
                      <m:sub>
                        <m:r>
                          <a:rPr lang="en-AU" i="1" dirty="0">
                            <a:solidFill>
                              <a:srgbClr val="0070C0"/>
                            </a:solidFill>
                            <a:latin typeface="Cambria Math" panose="02040503050406030204" pitchFamily="18" charset="0"/>
                          </a:rPr>
                          <m:t>1</m:t>
                        </m:r>
                      </m:sub>
                    </m:sSub>
                    <m:r>
                      <a:rPr lang="en-AU" i="1" dirty="0">
                        <a:solidFill>
                          <a:srgbClr val="0070C0"/>
                        </a:solidFill>
                        <a:latin typeface="Cambria Math" panose="02040503050406030204" pitchFamily="18" charset="0"/>
                      </a:rPr>
                      <m:t> </m:t>
                    </m:r>
                  </m:oMath>
                </a14:m>
                <a:r>
                  <a:rPr lang="en-US" dirty="0">
                    <a:solidFill>
                      <a:srgbClr val="0070C0"/>
                    </a:solidFill>
                  </a:rPr>
                  <a:t>=𝑇</a:t>
                </a:r>
                <a14:m>
                  <m:oMath xmlns:m="http://schemas.openxmlformats.org/officeDocument/2006/math">
                    <m:sSub>
                      <m:sSubPr>
                        <m:ctrlPr>
                          <a:rPr lang="en-US" i="1" dirty="0">
                            <a:solidFill>
                              <a:srgbClr val="0070C0"/>
                            </a:solidFill>
                            <a:latin typeface="Cambria Math" panose="02040503050406030204" pitchFamily="18" charset="0"/>
                          </a:rPr>
                        </m:ctrlPr>
                      </m:sSubPr>
                      <m:e>
                        <m:r>
                          <a:rPr lang="en-AU" i="1" dirty="0">
                            <a:solidFill>
                              <a:srgbClr val="0070C0"/>
                            </a:solidFill>
                            <a:latin typeface="Cambria Math" panose="02040503050406030204" pitchFamily="18" charset="0"/>
                          </a:rPr>
                          <m:t>𝑆</m:t>
                        </m:r>
                      </m:e>
                      <m:sub>
                        <m:r>
                          <a:rPr lang="en-AU" i="1" dirty="0">
                            <a:solidFill>
                              <a:srgbClr val="0070C0"/>
                            </a:solidFill>
                            <a:latin typeface="Cambria Math" panose="02040503050406030204" pitchFamily="18" charset="0"/>
                          </a:rPr>
                          <m:t>0</m:t>
                        </m:r>
                      </m:sub>
                    </m:sSub>
                    <m:r>
                      <a:rPr lang="en-AU" i="1" dirty="0">
                        <a:solidFill>
                          <a:srgbClr val="0070C0"/>
                        </a:solidFill>
                        <a:latin typeface="Cambria Math" panose="02040503050406030204" pitchFamily="18" charset="0"/>
                      </a:rPr>
                      <m:t> </m:t>
                    </m:r>
                  </m:oMath>
                </a14:m>
                <a:r>
                  <a:rPr lang="en-US" dirty="0">
                    <a:solidFill>
                      <a:srgbClr val="0070C0"/>
                    </a:solidFill>
                  </a:rPr>
                  <a:t>, </a:t>
                </a:r>
                <a14:m>
                  <m:oMath xmlns:m="http://schemas.openxmlformats.org/officeDocument/2006/math">
                    <m:sSub>
                      <m:sSubPr>
                        <m:ctrlPr>
                          <a:rPr lang="en-US" i="1" dirty="0">
                            <a:solidFill>
                              <a:srgbClr val="0070C0"/>
                            </a:solidFill>
                            <a:latin typeface="Cambria Math" panose="02040503050406030204" pitchFamily="18" charset="0"/>
                          </a:rPr>
                        </m:ctrlPr>
                      </m:sSubPr>
                      <m:e>
                        <m:r>
                          <a:rPr lang="en-AU" i="1" dirty="0">
                            <a:solidFill>
                              <a:srgbClr val="0070C0"/>
                            </a:solidFill>
                            <a:latin typeface="Cambria Math" panose="02040503050406030204" pitchFamily="18" charset="0"/>
                          </a:rPr>
                          <m:t>𝑆</m:t>
                        </m:r>
                      </m:e>
                      <m:sub>
                        <m:r>
                          <a:rPr lang="en-AU" i="1" dirty="0">
                            <a:solidFill>
                              <a:srgbClr val="0070C0"/>
                            </a:solidFill>
                            <a:latin typeface="Cambria Math" panose="02040503050406030204" pitchFamily="18" charset="0"/>
                          </a:rPr>
                          <m:t>2</m:t>
                        </m:r>
                      </m:sub>
                    </m:sSub>
                    <m:r>
                      <a:rPr lang="en-AU" i="1" dirty="0">
                        <a:solidFill>
                          <a:srgbClr val="0070C0"/>
                        </a:solidFill>
                        <a:latin typeface="Cambria Math" panose="02040503050406030204" pitchFamily="18" charset="0"/>
                      </a:rPr>
                      <m:t> </m:t>
                    </m:r>
                  </m:oMath>
                </a14:m>
                <a:r>
                  <a:rPr lang="en-US" dirty="0">
                    <a:solidFill>
                      <a:srgbClr val="0070C0"/>
                    </a:solidFill>
                  </a:rPr>
                  <a:t>=𝑇</a:t>
                </a:r>
                <a14:m>
                  <m:oMath xmlns:m="http://schemas.openxmlformats.org/officeDocument/2006/math">
                    <m:sSub>
                      <m:sSubPr>
                        <m:ctrlPr>
                          <a:rPr lang="en-US" i="1" dirty="0">
                            <a:solidFill>
                              <a:srgbClr val="0070C0"/>
                            </a:solidFill>
                            <a:latin typeface="Cambria Math" panose="02040503050406030204" pitchFamily="18" charset="0"/>
                          </a:rPr>
                        </m:ctrlPr>
                      </m:sSubPr>
                      <m:e>
                        <m:r>
                          <a:rPr lang="en-AU" i="1" dirty="0">
                            <a:solidFill>
                              <a:srgbClr val="0070C0"/>
                            </a:solidFill>
                            <a:latin typeface="Cambria Math" panose="02040503050406030204" pitchFamily="18" charset="0"/>
                          </a:rPr>
                          <m:t>𝑆</m:t>
                        </m:r>
                      </m:e>
                      <m:sub>
                        <m:r>
                          <a:rPr lang="en-AU" i="1" dirty="0">
                            <a:solidFill>
                              <a:srgbClr val="0070C0"/>
                            </a:solidFill>
                            <a:latin typeface="Cambria Math" panose="02040503050406030204" pitchFamily="18" charset="0"/>
                          </a:rPr>
                          <m:t>1</m:t>
                        </m:r>
                      </m:sub>
                    </m:sSub>
                    <m:r>
                      <a:rPr lang="en-AU" i="1" dirty="0">
                        <a:solidFill>
                          <a:srgbClr val="0070C0"/>
                        </a:solidFill>
                        <a:latin typeface="Cambria Math" panose="02040503050406030204" pitchFamily="18" charset="0"/>
                      </a:rPr>
                      <m:t> </m:t>
                    </m:r>
                  </m:oMath>
                </a14:m>
                <a:r>
                  <a:rPr lang="en-US" dirty="0">
                    <a:solidFill>
                      <a:srgbClr val="0070C0"/>
                    </a:solidFill>
                  </a:rPr>
                  <a:t>, </a:t>
                </a:r>
                <a14:m>
                  <m:oMath xmlns:m="http://schemas.openxmlformats.org/officeDocument/2006/math">
                    <m:sSub>
                      <m:sSubPr>
                        <m:ctrlPr>
                          <a:rPr lang="en-US" i="1" dirty="0">
                            <a:solidFill>
                              <a:srgbClr val="0070C0"/>
                            </a:solidFill>
                            <a:latin typeface="Cambria Math" panose="02040503050406030204" pitchFamily="18" charset="0"/>
                          </a:rPr>
                        </m:ctrlPr>
                      </m:sSubPr>
                      <m:e>
                        <m:r>
                          <a:rPr lang="en-AU" i="1" dirty="0">
                            <a:solidFill>
                              <a:srgbClr val="0070C0"/>
                            </a:solidFill>
                            <a:latin typeface="Cambria Math" panose="02040503050406030204" pitchFamily="18" charset="0"/>
                          </a:rPr>
                          <m:t>𝑆</m:t>
                        </m:r>
                      </m:e>
                      <m:sub>
                        <m:r>
                          <a:rPr lang="en-AU" i="1" dirty="0">
                            <a:solidFill>
                              <a:srgbClr val="0070C0"/>
                            </a:solidFill>
                            <a:latin typeface="Cambria Math" panose="02040503050406030204" pitchFamily="18" charset="0"/>
                          </a:rPr>
                          <m:t>3</m:t>
                        </m:r>
                      </m:sub>
                    </m:sSub>
                    <m:r>
                      <a:rPr lang="en-AU" i="1" dirty="0">
                        <a:solidFill>
                          <a:srgbClr val="0070C0"/>
                        </a:solidFill>
                        <a:latin typeface="Cambria Math" panose="02040503050406030204" pitchFamily="18" charset="0"/>
                      </a:rPr>
                      <m:t> </m:t>
                    </m:r>
                  </m:oMath>
                </a14:m>
                <a:r>
                  <a:rPr lang="en-US" dirty="0">
                    <a:solidFill>
                      <a:srgbClr val="0070C0"/>
                    </a:solidFill>
                  </a:rPr>
                  <a:t>=𝑇</a:t>
                </a:r>
                <a14:m>
                  <m:oMath xmlns:m="http://schemas.openxmlformats.org/officeDocument/2006/math">
                    <m:sSub>
                      <m:sSubPr>
                        <m:ctrlPr>
                          <a:rPr lang="en-US" i="1" dirty="0">
                            <a:solidFill>
                              <a:srgbClr val="0070C0"/>
                            </a:solidFill>
                            <a:latin typeface="Cambria Math" panose="02040503050406030204" pitchFamily="18" charset="0"/>
                          </a:rPr>
                        </m:ctrlPr>
                      </m:sSubPr>
                      <m:e>
                        <m:r>
                          <a:rPr lang="en-AU" i="1" dirty="0">
                            <a:solidFill>
                              <a:srgbClr val="0070C0"/>
                            </a:solidFill>
                            <a:latin typeface="Cambria Math" panose="02040503050406030204" pitchFamily="18" charset="0"/>
                          </a:rPr>
                          <m:t>𝑆</m:t>
                        </m:r>
                      </m:e>
                      <m:sub>
                        <m:r>
                          <a:rPr lang="en-AU" i="1" dirty="0">
                            <a:solidFill>
                              <a:srgbClr val="0070C0"/>
                            </a:solidFill>
                            <a:latin typeface="Cambria Math" panose="02040503050406030204" pitchFamily="18" charset="0"/>
                          </a:rPr>
                          <m:t>2</m:t>
                        </m:r>
                      </m:sub>
                    </m:sSub>
                    <m:r>
                      <a:rPr lang="en-AU" i="1" dirty="0">
                        <a:solidFill>
                          <a:srgbClr val="0070C0"/>
                        </a:solidFill>
                        <a:latin typeface="Cambria Math" panose="02040503050406030204" pitchFamily="18" charset="0"/>
                      </a:rPr>
                      <m:t> </m:t>
                    </m:r>
                  </m:oMath>
                </a14:m>
                <a:endParaRPr lang="en-AU" dirty="0"/>
              </a:p>
              <a:p>
                <a:r>
                  <a:rPr lang="en-US" dirty="0"/>
                  <a:t>If we continue this pattern we have: </a:t>
                </a:r>
                <a14:m>
                  <m:oMath xmlns:m="http://schemas.openxmlformats.org/officeDocument/2006/math">
                    <m:sSub>
                      <m:sSubPr>
                        <m:ctrlPr>
                          <a:rPr lang="en-US" i="1" dirty="0" smtClean="0">
                            <a:solidFill>
                              <a:srgbClr val="0070C0"/>
                            </a:solidFill>
                            <a:latin typeface="Cambria Math" panose="02040503050406030204" pitchFamily="18" charset="0"/>
                          </a:rPr>
                        </m:ctrlPr>
                      </m:sSubPr>
                      <m:e>
                        <m:r>
                          <a:rPr lang="en-AU" i="1" dirty="0">
                            <a:solidFill>
                              <a:srgbClr val="0070C0"/>
                            </a:solidFill>
                            <a:latin typeface="Cambria Math" panose="02040503050406030204" pitchFamily="18" charset="0"/>
                          </a:rPr>
                          <m:t>𝑆</m:t>
                        </m:r>
                      </m:e>
                      <m:sub>
                        <m:r>
                          <a:rPr lang="en-AU" b="0" i="1" dirty="0" smtClean="0">
                            <a:solidFill>
                              <a:srgbClr val="0070C0"/>
                            </a:solidFill>
                            <a:latin typeface="Cambria Math" panose="02040503050406030204" pitchFamily="18" charset="0"/>
                          </a:rPr>
                          <m:t>4</m:t>
                        </m:r>
                      </m:sub>
                    </m:sSub>
                    <m:r>
                      <a:rPr lang="en-AU" i="1" dirty="0">
                        <a:solidFill>
                          <a:srgbClr val="0070C0"/>
                        </a:solidFill>
                        <a:latin typeface="Cambria Math" panose="02040503050406030204" pitchFamily="18" charset="0"/>
                      </a:rPr>
                      <m:t> </m:t>
                    </m:r>
                  </m:oMath>
                </a14:m>
                <a:r>
                  <a:rPr lang="en-US" dirty="0">
                    <a:solidFill>
                      <a:srgbClr val="0070C0"/>
                    </a:solidFill>
                  </a:rPr>
                  <a:t>=𝑇</a:t>
                </a:r>
                <a14:m>
                  <m:oMath xmlns:m="http://schemas.openxmlformats.org/officeDocument/2006/math">
                    <m:sSub>
                      <m:sSubPr>
                        <m:ctrlPr>
                          <a:rPr lang="en-US" i="1" dirty="0">
                            <a:solidFill>
                              <a:srgbClr val="0070C0"/>
                            </a:solidFill>
                            <a:latin typeface="Cambria Math" panose="02040503050406030204" pitchFamily="18" charset="0"/>
                          </a:rPr>
                        </m:ctrlPr>
                      </m:sSubPr>
                      <m:e>
                        <m:r>
                          <a:rPr lang="en-AU" i="1" dirty="0">
                            <a:solidFill>
                              <a:srgbClr val="0070C0"/>
                            </a:solidFill>
                            <a:latin typeface="Cambria Math" panose="02040503050406030204" pitchFamily="18" charset="0"/>
                          </a:rPr>
                          <m:t>𝑆</m:t>
                        </m:r>
                      </m:e>
                      <m:sub>
                        <m:r>
                          <a:rPr lang="en-AU" b="0" i="1" dirty="0" smtClean="0">
                            <a:solidFill>
                              <a:srgbClr val="0070C0"/>
                            </a:solidFill>
                            <a:latin typeface="Cambria Math" panose="02040503050406030204" pitchFamily="18" charset="0"/>
                          </a:rPr>
                          <m:t>3</m:t>
                        </m:r>
                      </m:sub>
                    </m:sSub>
                    <m:r>
                      <a:rPr lang="en-AU" i="1" dirty="0">
                        <a:solidFill>
                          <a:srgbClr val="0070C0"/>
                        </a:solidFill>
                        <a:latin typeface="Cambria Math" panose="02040503050406030204" pitchFamily="18" charset="0"/>
                      </a:rPr>
                      <m:t> </m:t>
                    </m:r>
                  </m:oMath>
                </a14:m>
                <a:r>
                  <a:rPr lang="en-US" dirty="0">
                    <a:solidFill>
                      <a:srgbClr val="0070C0"/>
                    </a:solidFill>
                  </a:rPr>
                  <a:t>, </a:t>
                </a:r>
                <a14:m>
                  <m:oMath xmlns:m="http://schemas.openxmlformats.org/officeDocument/2006/math">
                    <m:sSub>
                      <m:sSubPr>
                        <m:ctrlPr>
                          <a:rPr lang="en-US" i="1" dirty="0">
                            <a:solidFill>
                              <a:srgbClr val="0070C0"/>
                            </a:solidFill>
                            <a:latin typeface="Cambria Math" panose="02040503050406030204" pitchFamily="18" charset="0"/>
                          </a:rPr>
                        </m:ctrlPr>
                      </m:sSubPr>
                      <m:e>
                        <m:r>
                          <a:rPr lang="en-AU" i="1" dirty="0">
                            <a:solidFill>
                              <a:srgbClr val="0070C0"/>
                            </a:solidFill>
                            <a:latin typeface="Cambria Math" panose="02040503050406030204" pitchFamily="18" charset="0"/>
                          </a:rPr>
                          <m:t>𝑆</m:t>
                        </m:r>
                      </m:e>
                      <m:sub>
                        <m:r>
                          <a:rPr lang="en-AU" b="0" i="1" dirty="0" smtClean="0">
                            <a:solidFill>
                              <a:srgbClr val="0070C0"/>
                            </a:solidFill>
                            <a:latin typeface="Cambria Math" panose="02040503050406030204" pitchFamily="18" charset="0"/>
                          </a:rPr>
                          <m:t>5</m:t>
                        </m:r>
                      </m:sub>
                    </m:sSub>
                    <m:r>
                      <a:rPr lang="en-AU" i="1" dirty="0">
                        <a:solidFill>
                          <a:srgbClr val="0070C0"/>
                        </a:solidFill>
                        <a:latin typeface="Cambria Math" panose="02040503050406030204" pitchFamily="18" charset="0"/>
                      </a:rPr>
                      <m:t> </m:t>
                    </m:r>
                  </m:oMath>
                </a14:m>
                <a:r>
                  <a:rPr lang="en-US" dirty="0">
                    <a:solidFill>
                      <a:srgbClr val="0070C0"/>
                    </a:solidFill>
                  </a:rPr>
                  <a:t>=𝑇</a:t>
                </a:r>
                <a14:m>
                  <m:oMath xmlns:m="http://schemas.openxmlformats.org/officeDocument/2006/math">
                    <m:sSub>
                      <m:sSubPr>
                        <m:ctrlPr>
                          <a:rPr lang="en-US" i="1" dirty="0">
                            <a:solidFill>
                              <a:srgbClr val="0070C0"/>
                            </a:solidFill>
                            <a:latin typeface="Cambria Math" panose="02040503050406030204" pitchFamily="18" charset="0"/>
                          </a:rPr>
                        </m:ctrlPr>
                      </m:sSubPr>
                      <m:e>
                        <m:r>
                          <a:rPr lang="en-AU" i="1" dirty="0">
                            <a:solidFill>
                              <a:srgbClr val="0070C0"/>
                            </a:solidFill>
                            <a:latin typeface="Cambria Math" panose="02040503050406030204" pitchFamily="18" charset="0"/>
                          </a:rPr>
                          <m:t>𝑆</m:t>
                        </m:r>
                      </m:e>
                      <m:sub>
                        <m:r>
                          <a:rPr lang="en-AU" b="0" i="1" dirty="0" smtClean="0">
                            <a:solidFill>
                              <a:srgbClr val="0070C0"/>
                            </a:solidFill>
                            <a:latin typeface="Cambria Math" panose="02040503050406030204" pitchFamily="18" charset="0"/>
                          </a:rPr>
                          <m:t>4</m:t>
                        </m:r>
                      </m:sub>
                    </m:sSub>
                    <m:r>
                      <a:rPr lang="en-AU" i="1" dirty="0">
                        <a:solidFill>
                          <a:srgbClr val="0070C0"/>
                        </a:solidFill>
                        <a:latin typeface="Cambria Math" panose="02040503050406030204" pitchFamily="18" charset="0"/>
                      </a:rPr>
                      <m:t> </m:t>
                    </m:r>
                  </m:oMath>
                </a14:m>
                <a:r>
                  <a:rPr lang="en-US" dirty="0"/>
                  <a:t>or, more generally, </a:t>
                </a:r>
                <a14:m>
                  <m:oMath xmlns:m="http://schemas.openxmlformats.org/officeDocument/2006/math">
                    <m:sSub>
                      <m:sSubPr>
                        <m:ctrlPr>
                          <a:rPr lang="en-US" i="1" dirty="0" smtClean="0">
                            <a:solidFill>
                              <a:srgbClr val="0070C0"/>
                            </a:solidFill>
                            <a:latin typeface="Cambria Math" panose="02040503050406030204" pitchFamily="18" charset="0"/>
                          </a:rPr>
                        </m:ctrlPr>
                      </m:sSubPr>
                      <m:e>
                        <m:r>
                          <a:rPr lang="en-AU" i="1" dirty="0">
                            <a:solidFill>
                              <a:srgbClr val="0070C0"/>
                            </a:solidFill>
                            <a:latin typeface="Cambria Math" panose="02040503050406030204" pitchFamily="18" charset="0"/>
                          </a:rPr>
                          <m:t>𝑆</m:t>
                        </m:r>
                      </m:e>
                      <m:sub>
                        <m:r>
                          <a:rPr lang="en-AU" b="0" i="1" dirty="0" smtClean="0">
                            <a:solidFill>
                              <a:srgbClr val="0070C0"/>
                            </a:solidFill>
                            <a:latin typeface="Cambria Math" panose="02040503050406030204" pitchFamily="18" charset="0"/>
                          </a:rPr>
                          <m:t>𝑛</m:t>
                        </m:r>
                        <m:r>
                          <a:rPr lang="en-AU" b="0" i="1" dirty="0" smtClean="0">
                            <a:solidFill>
                              <a:srgbClr val="0070C0"/>
                            </a:solidFill>
                            <a:latin typeface="Cambria Math" panose="02040503050406030204" pitchFamily="18" charset="0"/>
                          </a:rPr>
                          <m:t>+1</m:t>
                        </m:r>
                      </m:sub>
                    </m:sSub>
                    <m:r>
                      <a:rPr lang="en-AU" i="1" dirty="0">
                        <a:solidFill>
                          <a:srgbClr val="0070C0"/>
                        </a:solidFill>
                        <a:latin typeface="Cambria Math" panose="02040503050406030204" pitchFamily="18" charset="0"/>
                      </a:rPr>
                      <m:t> </m:t>
                    </m:r>
                  </m:oMath>
                </a14:m>
                <a:r>
                  <a:rPr lang="en-US" dirty="0">
                    <a:solidFill>
                      <a:srgbClr val="0070C0"/>
                    </a:solidFill>
                  </a:rPr>
                  <a:t>=𝑇</a:t>
                </a:r>
                <a14:m>
                  <m:oMath xmlns:m="http://schemas.openxmlformats.org/officeDocument/2006/math">
                    <m:sSub>
                      <m:sSubPr>
                        <m:ctrlPr>
                          <a:rPr lang="en-US" i="1" dirty="0">
                            <a:solidFill>
                              <a:srgbClr val="0070C0"/>
                            </a:solidFill>
                            <a:latin typeface="Cambria Math" panose="02040503050406030204" pitchFamily="18" charset="0"/>
                          </a:rPr>
                        </m:ctrlPr>
                      </m:sSubPr>
                      <m:e>
                        <m:r>
                          <a:rPr lang="en-AU" i="1" dirty="0">
                            <a:solidFill>
                              <a:srgbClr val="0070C0"/>
                            </a:solidFill>
                            <a:latin typeface="Cambria Math" panose="02040503050406030204" pitchFamily="18" charset="0"/>
                          </a:rPr>
                          <m:t>𝑆</m:t>
                        </m:r>
                      </m:e>
                      <m:sub>
                        <m:r>
                          <a:rPr lang="en-AU" b="0" i="1" dirty="0" smtClean="0">
                            <a:solidFill>
                              <a:srgbClr val="0070C0"/>
                            </a:solidFill>
                            <a:latin typeface="Cambria Math" panose="02040503050406030204" pitchFamily="18" charset="0"/>
                          </a:rPr>
                          <m:t>𝑛</m:t>
                        </m:r>
                      </m:sub>
                    </m:sSub>
                    <m:r>
                      <a:rPr lang="en-AU" i="1" dirty="0">
                        <a:solidFill>
                          <a:srgbClr val="0070C0"/>
                        </a:solidFill>
                        <a:latin typeface="Cambria Math" panose="02040503050406030204" pitchFamily="18" charset="0"/>
                      </a:rPr>
                      <m:t> </m:t>
                    </m:r>
                  </m:oMath>
                </a14:m>
                <a:r>
                  <a:rPr lang="en-US" dirty="0"/>
                  <a:t>.</a:t>
                </a:r>
              </a:p>
            </p:txBody>
          </p:sp>
        </mc:Choice>
        <mc:Fallback xmlns="">
          <p:sp>
            <p:nvSpPr>
              <p:cNvPr id="3" name="Content Placeholder 2">
                <a:extLst>
                  <a:ext uri="{FF2B5EF4-FFF2-40B4-BE49-F238E27FC236}">
                    <a16:creationId xmlns:a16="http://schemas.microsoft.com/office/drawing/2014/main" id="{4871DA00-FD50-A64F-86C3-089F33A1211A}"/>
                  </a:ext>
                </a:extLst>
              </p:cNvPr>
              <p:cNvSpPr>
                <a:spLocks noGrp="1" noRot="1" noChangeAspect="1" noMove="1" noResize="1" noEditPoints="1" noAdjustHandles="1" noChangeArrowheads="1" noChangeShapeType="1" noTextEdit="1"/>
              </p:cNvSpPr>
              <p:nvPr>
                <p:ph idx="1"/>
              </p:nvPr>
            </p:nvSpPr>
            <p:spPr>
              <a:xfrm>
                <a:off x="0" y="685800"/>
                <a:ext cx="12192000" cy="6172200"/>
              </a:xfrm>
              <a:blipFill>
                <a:blip r:embed="rId2"/>
                <a:stretch>
                  <a:fillRect l="-416" t="-206"/>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660C67C5-3900-8C43-BD8F-C6447140E6C0}"/>
              </a:ext>
            </a:extLst>
          </p:cNvPr>
          <p:cNvPicPr>
            <a:picLocks noChangeAspect="1"/>
          </p:cNvPicPr>
          <p:nvPr/>
        </p:nvPicPr>
        <p:blipFill>
          <a:blip r:embed="rId3"/>
          <a:stretch>
            <a:fillRect/>
          </a:stretch>
        </p:blipFill>
        <p:spPr>
          <a:xfrm>
            <a:off x="7224486" y="4524478"/>
            <a:ext cx="4633686" cy="866671"/>
          </a:xfrm>
          <a:prstGeom prst="rect">
            <a:avLst/>
          </a:prstGeom>
        </p:spPr>
      </p:pic>
      <p:pic>
        <p:nvPicPr>
          <p:cNvPr id="5" name="Picture 4">
            <a:extLst>
              <a:ext uri="{FF2B5EF4-FFF2-40B4-BE49-F238E27FC236}">
                <a16:creationId xmlns:a16="http://schemas.microsoft.com/office/drawing/2014/main" id="{7434CEB7-F94E-B54F-80CE-9BC813C45145}"/>
              </a:ext>
            </a:extLst>
          </p:cNvPr>
          <p:cNvPicPr>
            <a:picLocks noChangeAspect="1"/>
          </p:cNvPicPr>
          <p:nvPr/>
        </p:nvPicPr>
        <p:blipFill>
          <a:blip r:embed="rId4"/>
          <a:stretch>
            <a:fillRect/>
          </a:stretch>
        </p:blipFill>
        <p:spPr>
          <a:xfrm>
            <a:off x="8338909" y="3169224"/>
            <a:ext cx="2662919" cy="873323"/>
          </a:xfrm>
          <a:prstGeom prst="rect">
            <a:avLst/>
          </a:prstGeom>
        </p:spPr>
      </p:pic>
      <p:sp>
        <p:nvSpPr>
          <p:cNvPr id="6" name="TextBox 5">
            <a:extLst>
              <a:ext uri="{FF2B5EF4-FFF2-40B4-BE49-F238E27FC236}">
                <a16:creationId xmlns:a16="http://schemas.microsoft.com/office/drawing/2014/main" id="{81279A00-8A87-44F3-AD8B-5641DBA6A7B6}"/>
              </a:ext>
            </a:extLst>
          </p:cNvPr>
          <p:cNvSpPr txBox="1"/>
          <p:nvPr/>
        </p:nvSpPr>
        <p:spPr>
          <a:xfrm>
            <a:off x="8872331" y="1918400"/>
            <a:ext cx="2985841" cy="584775"/>
          </a:xfrm>
          <a:prstGeom prst="rect">
            <a:avLst/>
          </a:prstGeom>
          <a:noFill/>
        </p:spPr>
        <p:txBody>
          <a:bodyPr wrap="square" rtlCol="0">
            <a:spAutoFit/>
          </a:bodyPr>
          <a:lstStyle/>
          <a:p>
            <a:r>
              <a:rPr lang="en-US" sz="3200" dirty="0">
                <a:highlight>
                  <a:srgbClr val="00FF00"/>
                </a:highlight>
              </a:rPr>
              <a:t>CAS Notes 7.5</a:t>
            </a:r>
            <a:endParaRPr lang="en-AU" sz="3200" dirty="0">
              <a:highlight>
                <a:srgbClr val="00FF00"/>
              </a:highlight>
            </a:endParaRPr>
          </a:p>
        </p:txBody>
      </p:sp>
      <p:sp>
        <p:nvSpPr>
          <p:cNvPr id="7" name="TextBox 6">
            <a:extLst>
              <a:ext uri="{FF2B5EF4-FFF2-40B4-BE49-F238E27FC236}">
                <a16:creationId xmlns:a16="http://schemas.microsoft.com/office/drawing/2014/main" id="{9465B8FD-739D-97A2-A25C-8F63444CF4EA}"/>
              </a:ext>
            </a:extLst>
          </p:cNvPr>
          <p:cNvSpPr txBox="1"/>
          <p:nvPr/>
        </p:nvSpPr>
        <p:spPr>
          <a:xfrm>
            <a:off x="8872331" y="2527461"/>
            <a:ext cx="2985841" cy="584775"/>
          </a:xfrm>
          <a:prstGeom prst="rect">
            <a:avLst/>
          </a:prstGeom>
          <a:noFill/>
        </p:spPr>
        <p:txBody>
          <a:bodyPr wrap="square" rtlCol="0">
            <a:spAutoFit/>
          </a:bodyPr>
          <a:lstStyle/>
          <a:p>
            <a:r>
              <a:rPr lang="en-US" sz="3200" dirty="0">
                <a:highlight>
                  <a:srgbClr val="00FF00"/>
                </a:highlight>
              </a:rPr>
              <a:t>CAS Notes 7.9</a:t>
            </a:r>
            <a:endParaRPr lang="en-AU" sz="3200" dirty="0">
              <a:highlight>
                <a:srgbClr val="00FF00"/>
              </a:highlight>
            </a:endParaRPr>
          </a:p>
        </p:txBody>
      </p:sp>
    </p:spTree>
    <p:extLst>
      <p:ext uri="{BB962C8B-B14F-4D97-AF65-F5344CB8AC3E}">
        <p14:creationId xmlns:p14="http://schemas.microsoft.com/office/powerpoint/2010/main" val="1335689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 calcmode="lin" valueType="num">
                                      <p:cBhvr additive="base">
                                        <p:cTn id="4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additive="base">
                                        <p:cTn id="4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10" end="10"/>
                                            </p:txEl>
                                          </p:spTgt>
                                        </p:tgtEl>
                                        <p:attrNameLst>
                                          <p:attrName>style.visibility</p:attrName>
                                        </p:attrNameLst>
                                      </p:cBhvr>
                                      <p:to>
                                        <p:strVal val="visible"/>
                                      </p:to>
                                    </p:set>
                                    <p:anim calcmode="lin" valueType="num">
                                      <p:cBhvr additive="base">
                                        <p:cTn id="5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11" end="11"/>
                                            </p:txEl>
                                          </p:spTgt>
                                        </p:tgtEl>
                                        <p:attrNameLst>
                                          <p:attrName>style.visibility</p:attrName>
                                        </p:attrNameLst>
                                      </p:cBhvr>
                                      <p:to>
                                        <p:strVal val="visible"/>
                                      </p:to>
                                    </p:set>
                                    <p:anim calcmode="lin" valueType="num">
                                      <p:cBhvr additive="base">
                                        <p:cTn id="61"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additive="base">
                                        <p:cTn id="67" dur="500" fill="hold"/>
                                        <p:tgtEl>
                                          <p:spTgt spid="4"/>
                                        </p:tgtEl>
                                        <p:attrNameLst>
                                          <p:attrName>ppt_x</p:attrName>
                                        </p:attrNameLst>
                                      </p:cBhvr>
                                      <p:tavLst>
                                        <p:tav tm="0">
                                          <p:val>
                                            <p:strVal val="#ppt_x"/>
                                          </p:val>
                                        </p:tav>
                                        <p:tav tm="100000">
                                          <p:val>
                                            <p:strVal val="#ppt_x"/>
                                          </p:val>
                                        </p:tav>
                                      </p:tavLst>
                                    </p:anim>
                                    <p:anim calcmode="lin" valueType="num">
                                      <p:cBhvr additive="base">
                                        <p:cTn id="6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BC883-D3C5-D04D-8D78-6E76BAC14495}"/>
              </a:ext>
            </a:extLst>
          </p:cNvPr>
          <p:cNvSpPr>
            <a:spLocks noGrp="1"/>
          </p:cNvSpPr>
          <p:nvPr>
            <p:ph type="title"/>
          </p:nvPr>
        </p:nvSpPr>
        <p:spPr>
          <a:xfrm>
            <a:off x="0" y="160383"/>
            <a:ext cx="12192000" cy="525417"/>
          </a:xfrm>
        </p:spPr>
        <p:txBody>
          <a:bodyPr>
            <a:noAutofit/>
          </a:bodyPr>
          <a:lstStyle/>
          <a:p>
            <a:r>
              <a:rPr lang="en-US" sz="3000" dirty="0"/>
              <a:t>Using a recursion relation to calculate state matrices step-by-step</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871DA00-FD50-A64F-86C3-089F33A1211A}"/>
                  </a:ext>
                </a:extLst>
              </p:cNvPr>
              <p:cNvSpPr>
                <a:spLocks noGrp="1"/>
              </p:cNvSpPr>
              <p:nvPr>
                <p:ph idx="1"/>
              </p:nvPr>
            </p:nvSpPr>
            <p:spPr>
              <a:xfrm>
                <a:off x="0" y="685800"/>
                <a:ext cx="12192000" cy="2743200"/>
              </a:xfrm>
            </p:spPr>
            <p:txBody>
              <a:bodyPr>
                <a:normAutofit fontScale="77500" lnSpcReduction="20000"/>
              </a:bodyPr>
              <a:lstStyle/>
              <a:p>
                <a:r>
                  <a:rPr lang="en-US" dirty="0"/>
                  <a:t>The factory has a large number of machines. The machines can be in one of two states: operating (𝑂) or broken (𝐵). Broken machines are repaired and come back into operation and vice versa.</a:t>
                </a:r>
              </a:p>
              <a:p>
                <a:r>
                  <a:rPr lang="en-US" dirty="0"/>
                  <a:t>At the start, 80 machines are operating and 20 are broken.</a:t>
                </a:r>
              </a:p>
              <a:p>
                <a:r>
                  <a:rPr lang="en-US" dirty="0"/>
                  <a:t>Use the recursion relation. </a:t>
                </a:r>
                <a14:m>
                  <m:oMath xmlns:m="http://schemas.openxmlformats.org/officeDocument/2006/math">
                    <m:sSub>
                      <m:sSubPr>
                        <m:ctrlPr>
                          <a:rPr lang="en-US" i="1" dirty="0" smtClean="0">
                            <a:solidFill>
                              <a:srgbClr val="0070C0"/>
                            </a:solidFill>
                            <a:latin typeface="Cambria Math" panose="02040503050406030204" pitchFamily="18" charset="0"/>
                          </a:rPr>
                        </m:ctrlPr>
                      </m:sSubPr>
                      <m:e>
                        <m:r>
                          <a:rPr lang="en-AU" i="1" dirty="0">
                            <a:solidFill>
                              <a:srgbClr val="0070C0"/>
                            </a:solidFill>
                            <a:latin typeface="Cambria Math" panose="02040503050406030204" pitchFamily="18" charset="0"/>
                          </a:rPr>
                          <m:t>𝑆</m:t>
                        </m:r>
                      </m:e>
                      <m:sub>
                        <m:r>
                          <a:rPr lang="en-AU" b="0" i="1" dirty="0" smtClean="0">
                            <a:solidFill>
                              <a:srgbClr val="0070C0"/>
                            </a:solidFill>
                            <a:latin typeface="Cambria Math" panose="02040503050406030204" pitchFamily="18" charset="0"/>
                          </a:rPr>
                          <m:t>0</m:t>
                        </m:r>
                      </m:sub>
                    </m:sSub>
                    <m:r>
                      <a:rPr lang="en-AU" i="1" dirty="0">
                        <a:solidFill>
                          <a:srgbClr val="0070C0"/>
                        </a:solidFill>
                        <a:latin typeface="Cambria Math" panose="02040503050406030204" pitchFamily="18" charset="0"/>
                      </a:rPr>
                      <m:t> </m:t>
                    </m:r>
                  </m:oMath>
                </a14:m>
                <a:r>
                  <a:rPr lang="en-US" dirty="0">
                    <a:solidFill>
                      <a:srgbClr val="0070C0"/>
                    </a:solidFill>
                  </a:rPr>
                  <a:t>= </a:t>
                </a:r>
                <a:r>
                  <a:rPr lang="en-US" dirty="0" err="1">
                    <a:solidFill>
                      <a:srgbClr val="0070C0"/>
                    </a:solidFill>
                  </a:rPr>
                  <a:t>intial</a:t>
                </a:r>
                <a:r>
                  <a:rPr lang="en-US" dirty="0">
                    <a:solidFill>
                      <a:srgbClr val="0070C0"/>
                    </a:solidFill>
                  </a:rPr>
                  <a:t> value, </a:t>
                </a:r>
                <a14:m>
                  <m:oMath xmlns:m="http://schemas.openxmlformats.org/officeDocument/2006/math">
                    <m:sSub>
                      <m:sSubPr>
                        <m:ctrlPr>
                          <a:rPr lang="en-US" i="1" dirty="0">
                            <a:solidFill>
                              <a:srgbClr val="0070C0"/>
                            </a:solidFill>
                            <a:latin typeface="Cambria Math" panose="02040503050406030204" pitchFamily="18" charset="0"/>
                          </a:rPr>
                        </m:ctrlPr>
                      </m:sSubPr>
                      <m:e>
                        <m:r>
                          <a:rPr lang="en-AU" i="1" dirty="0">
                            <a:solidFill>
                              <a:srgbClr val="0070C0"/>
                            </a:solidFill>
                            <a:latin typeface="Cambria Math" panose="02040503050406030204" pitchFamily="18" charset="0"/>
                          </a:rPr>
                          <m:t>𝑆</m:t>
                        </m:r>
                      </m:e>
                      <m:sub>
                        <m:r>
                          <a:rPr lang="en-AU" i="1" dirty="0">
                            <a:solidFill>
                              <a:srgbClr val="0070C0"/>
                            </a:solidFill>
                            <a:latin typeface="Cambria Math" panose="02040503050406030204" pitchFamily="18" charset="0"/>
                          </a:rPr>
                          <m:t>𝑛</m:t>
                        </m:r>
                        <m:r>
                          <a:rPr lang="en-AU" i="1" dirty="0">
                            <a:solidFill>
                              <a:srgbClr val="0070C0"/>
                            </a:solidFill>
                            <a:latin typeface="Cambria Math" panose="02040503050406030204" pitchFamily="18" charset="0"/>
                          </a:rPr>
                          <m:t>+1</m:t>
                        </m:r>
                      </m:sub>
                    </m:sSub>
                    <m:r>
                      <a:rPr lang="en-AU" i="1" dirty="0">
                        <a:solidFill>
                          <a:srgbClr val="0070C0"/>
                        </a:solidFill>
                        <a:latin typeface="Cambria Math" panose="02040503050406030204" pitchFamily="18" charset="0"/>
                      </a:rPr>
                      <m:t> </m:t>
                    </m:r>
                  </m:oMath>
                </a14:m>
                <a:r>
                  <a:rPr lang="en-US" dirty="0">
                    <a:solidFill>
                      <a:srgbClr val="0070C0"/>
                    </a:solidFill>
                  </a:rPr>
                  <a:t>=𝑇</a:t>
                </a:r>
                <a14:m>
                  <m:oMath xmlns:m="http://schemas.openxmlformats.org/officeDocument/2006/math">
                    <m:sSub>
                      <m:sSubPr>
                        <m:ctrlPr>
                          <a:rPr lang="en-US" i="1" dirty="0">
                            <a:solidFill>
                              <a:srgbClr val="0070C0"/>
                            </a:solidFill>
                            <a:latin typeface="Cambria Math" panose="02040503050406030204" pitchFamily="18" charset="0"/>
                          </a:rPr>
                        </m:ctrlPr>
                      </m:sSubPr>
                      <m:e>
                        <m:r>
                          <a:rPr lang="en-AU" i="1" dirty="0">
                            <a:solidFill>
                              <a:srgbClr val="0070C0"/>
                            </a:solidFill>
                            <a:latin typeface="Cambria Math" panose="02040503050406030204" pitchFamily="18" charset="0"/>
                          </a:rPr>
                          <m:t>𝑆</m:t>
                        </m:r>
                      </m:e>
                      <m:sub>
                        <m:r>
                          <a:rPr lang="en-AU" i="1" dirty="0">
                            <a:solidFill>
                              <a:srgbClr val="0070C0"/>
                            </a:solidFill>
                            <a:latin typeface="Cambria Math" panose="02040503050406030204" pitchFamily="18" charset="0"/>
                          </a:rPr>
                          <m:t>𝑛</m:t>
                        </m:r>
                      </m:sub>
                    </m:sSub>
                    <m:r>
                      <a:rPr lang="en-AU" i="1" dirty="0">
                        <a:solidFill>
                          <a:srgbClr val="0070C0"/>
                        </a:solidFill>
                        <a:latin typeface="Cambria Math" panose="02040503050406030204" pitchFamily="18" charset="0"/>
                      </a:rPr>
                      <m:t> </m:t>
                    </m:r>
                  </m:oMath>
                </a14:m>
                <a:endParaRPr lang="en-AU" dirty="0">
                  <a:solidFill>
                    <a:srgbClr val="0070C0"/>
                  </a:solidFill>
                </a:endParaRPr>
              </a:p>
              <a:p>
                <a:r>
                  <a:rPr lang="en-US" dirty="0"/>
                  <a:t>Where </a:t>
                </a:r>
                <a14:m>
                  <m:oMath xmlns:m="http://schemas.openxmlformats.org/officeDocument/2006/math">
                    <m:sSub>
                      <m:sSubPr>
                        <m:ctrlPr>
                          <a:rPr lang="en-US" i="1" dirty="0">
                            <a:solidFill>
                              <a:srgbClr val="0070C0"/>
                            </a:solidFill>
                            <a:latin typeface="Cambria Math" panose="02040503050406030204" pitchFamily="18" charset="0"/>
                          </a:rPr>
                        </m:ctrlPr>
                      </m:sSubPr>
                      <m:e>
                        <m:r>
                          <a:rPr lang="en-AU" i="1" dirty="0">
                            <a:solidFill>
                              <a:srgbClr val="0070C0"/>
                            </a:solidFill>
                            <a:latin typeface="Cambria Math" panose="02040503050406030204" pitchFamily="18" charset="0"/>
                          </a:rPr>
                          <m:t>𝑆</m:t>
                        </m:r>
                      </m:e>
                      <m:sub>
                        <m:r>
                          <a:rPr lang="en-AU" i="1" dirty="0">
                            <a:solidFill>
                              <a:srgbClr val="0070C0"/>
                            </a:solidFill>
                            <a:latin typeface="Cambria Math" panose="02040503050406030204" pitchFamily="18" charset="0"/>
                          </a:rPr>
                          <m:t>0</m:t>
                        </m:r>
                      </m:sub>
                    </m:sSub>
                    <m:r>
                      <a:rPr lang="en-AU" i="1" dirty="0">
                        <a:solidFill>
                          <a:srgbClr val="0070C0"/>
                        </a:solidFill>
                        <a:latin typeface="Cambria Math" panose="02040503050406030204" pitchFamily="18" charset="0"/>
                      </a:rPr>
                      <m:t> </m:t>
                    </m:r>
                  </m:oMath>
                </a14:m>
                <a:r>
                  <a:rPr lang="en-US" dirty="0">
                    <a:solidFill>
                      <a:srgbClr val="0070C0"/>
                    </a:solidFill>
                  </a:rPr>
                  <a:t>=</a:t>
                </a:r>
                <a14:m>
                  <m:oMath xmlns:m="http://schemas.openxmlformats.org/officeDocument/2006/math">
                    <m:d>
                      <m:dPr>
                        <m:begChr m:val="["/>
                        <m:endChr m:val="]"/>
                        <m:ctrlPr>
                          <a:rPr lang="en-US" i="1" smtClean="0">
                            <a:solidFill>
                              <a:srgbClr val="0070C0"/>
                            </a:solidFill>
                            <a:latin typeface="Cambria Math" panose="02040503050406030204" pitchFamily="18" charset="0"/>
                          </a:rPr>
                        </m:ctrlPr>
                      </m:dPr>
                      <m:e>
                        <m:eqArr>
                          <m:eqArrPr>
                            <m:ctrlPr>
                              <a:rPr lang="en-AU" b="0" i="1" smtClean="0">
                                <a:solidFill>
                                  <a:srgbClr val="0070C0"/>
                                </a:solidFill>
                                <a:latin typeface="Cambria Math" panose="02040503050406030204" pitchFamily="18" charset="0"/>
                              </a:rPr>
                            </m:ctrlPr>
                          </m:eqArrPr>
                          <m:e>
                            <m:r>
                              <a:rPr lang="en-AU" b="0" i="1" smtClean="0">
                                <a:solidFill>
                                  <a:srgbClr val="0070C0"/>
                                </a:solidFill>
                                <a:latin typeface="Cambria Math" panose="02040503050406030204" pitchFamily="18" charset="0"/>
                              </a:rPr>
                              <m:t>80</m:t>
                            </m:r>
                          </m:e>
                          <m:e>
                            <m:r>
                              <a:rPr lang="en-AU" b="0" i="1" smtClean="0">
                                <a:solidFill>
                                  <a:srgbClr val="0070C0"/>
                                </a:solidFill>
                                <a:latin typeface="Cambria Math" panose="02040503050406030204" pitchFamily="18" charset="0"/>
                              </a:rPr>
                              <m:t>20</m:t>
                            </m:r>
                          </m:e>
                        </m:eqArr>
                      </m:e>
                    </m:d>
                  </m:oMath>
                </a14:m>
                <a:r>
                  <a:rPr lang="en-US" dirty="0">
                    <a:solidFill>
                      <a:srgbClr val="0070C0"/>
                    </a:solidFill>
                  </a:rPr>
                  <a:t> , T=</a:t>
                </a:r>
                <a14:m>
                  <m:oMath xmlns:m="http://schemas.openxmlformats.org/officeDocument/2006/math">
                    <m:d>
                      <m:dPr>
                        <m:begChr m:val="["/>
                        <m:endChr m:val="]"/>
                        <m:ctrlPr>
                          <a:rPr lang="en-US" i="1" smtClean="0">
                            <a:solidFill>
                              <a:srgbClr val="0070C0"/>
                            </a:solidFill>
                            <a:latin typeface="Cambria Math" panose="02040503050406030204" pitchFamily="18" charset="0"/>
                          </a:rPr>
                        </m:ctrlPr>
                      </m:dPr>
                      <m:e>
                        <m:m>
                          <m:mPr>
                            <m:mcs>
                              <m:mc>
                                <m:mcPr>
                                  <m:count m:val="2"/>
                                  <m:mcJc m:val="center"/>
                                </m:mcPr>
                              </m:mc>
                            </m:mcs>
                            <m:ctrlPr>
                              <a:rPr lang="en-US" i="1" smtClean="0">
                                <a:solidFill>
                                  <a:srgbClr val="0070C0"/>
                                </a:solidFill>
                                <a:latin typeface="Cambria Math" panose="02040503050406030204" pitchFamily="18" charset="0"/>
                              </a:rPr>
                            </m:ctrlPr>
                          </m:mPr>
                          <m:mr>
                            <m:e>
                              <m:r>
                                <m:rPr>
                                  <m:brk m:alnAt="7"/>
                                </m:rPr>
                                <a:rPr lang="en-AU" b="0" i="1" smtClean="0">
                                  <a:solidFill>
                                    <a:srgbClr val="0070C0"/>
                                  </a:solidFill>
                                  <a:latin typeface="Cambria Math" panose="02040503050406030204" pitchFamily="18" charset="0"/>
                                </a:rPr>
                                <m:t>0</m:t>
                              </m:r>
                              <m:r>
                                <a:rPr lang="en-AU" b="0" i="1" smtClean="0">
                                  <a:solidFill>
                                    <a:srgbClr val="0070C0"/>
                                  </a:solidFill>
                                  <a:latin typeface="Cambria Math" panose="02040503050406030204" pitchFamily="18" charset="0"/>
                                </a:rPr>
                                <m:t>.85</m:t>
                              </m:r>
                            </m:e>
                            <m:e>
                              <m:r>
                                <a:rPr lang="en-AU" b="0" i="1" smtClean="0">
                                  <a:solidFill>
                                    <a:srgbClr val="0070C0"/>
                                  </a:solidFill>
                                  <a:latin typeface="Cambria Math" panose="02040503050406030204" pitchFamily="18" charset="0"/>
                                </a:rPr>
                                <m:t>0.05</m:t>
                              </m:r>
                            </m:e>
                          </m:mr>
                          <m:mr>
                            <m:e>
                              <m:r>
                                <a:rPr lang="en-AU" b="0" i="1" smtClean="0">
                                  <a:solidFill>
                                    <a:srgbClr val="0070C0"/>
                                  </a:solidFill>
                                  <a:latin typeface="Cambria Math" panose="02040503050406030204" pitchFamily="18" charset="0"/>
                                </a:rPr>
                                <m:t>0.15</m:t>
                              </m:r>
                            </m:e>
                            <m:e>
                              <m:r>
                                <a:rPr lang="en-AU" b="0" i="1" smtClean="0">
                                  <a:solidFill>
                                    <a:srgbClr val="0070C0"/>
                                  </a:solidFill>
                                  <a:latin typeface="Cambria Math" panose="02040503050406030204" pitchFamily="18" charset="0"/>
                                </a:rPr>
                                <m:t>0.95</m:t>
                              </m:r>
                            </m:e>
                          </m:mr>
                        </m:m>
                      </m:e>
                    </m:d>
                  </m:oMath>
                </a14:m>
                <a:endParaRPr lang="en-US" dirty="0"/>
              </a:p>
              <a:p>
                <a:r>
                  <a:rPr lang="en-US" dirty="0"/>
                  <a:t>to determine the number of operational and broken machines after 1 day and after 3 days.</a:t>
                </a:r>
              </a:p>
            </p:txBody>
          </p:sp>
        </mc:Choice>
        <mc:Fallback xmlns="">
          <p:sp>
            <p:nvSpPr>
              <p:cNvPr id="3" name="Content Placeholder 2">
                <a:extLst>
                  <a:ext uri="{FF2B5EF4-FFF2-40B4-BE49-F238E27FC236}">
                    <a16:creationId xmlns:a16="http://schemas.microsoft.com/office/drawing/2014/main" id="{4871DA00-FD50-A64F-86C3-089F33A1211A}"/>
                  </a:ext>
                </a:extLst>
              </p:cNvPr>
              <p:cNvSpPr>
                <a:spLocks noGrp="1" noRot="1" noChangeAspect="1" noMove="1" noResize="1" noEditPoints="1" noAdjustHandles="1" noChangeArrowheads="1" noChangeShapeType="1" noTextEdit="1"/>
              </p:cNvSpPr>
              <p:nvPr>
                <p:ph idx="1"/>
              </p:nvPr>
            </p:nvSpPr>
            <p:spPr>
              <a:xfrm>
                <a:off x="0" y="685800"/>
                <a:ext cx="12192000" cy="2743200"/>
              </a:xfrm>
              <a:blipFill>
                <a:blip r:embed="rId2"/>
                <a:stretch>
                  <a:fillRect l="-550" t="-3111" r="-700" b="-889"/>
                </a:stretch>
              </a:blipFill>
            </p:spPr>
            <p:txBody>
              <a:bodyPr/>
              <a:lstStyle/>
              <a:p>
                <a:r>
                  <a:rPr lang="en-AU">
                    <a:noFill/>
                  </a:rPr>
                  <a:t> </a:t>
                </a:r>
              </a:p>
            </p:txBody>
          </p:sp>
        </mc:Fallback>
      </mc:AlternateContent>
      <p:pic>
        <p:nvPicPr>
          <p:cNvPr id="4" name="Picture 3">
            <a:extLst>
              <a:ext uri="{FF2B5EF4-FFF2-40B4-BE49-F238E27FC236}">
                <a16:creationId xmlns:a16="http://schemas.microsoft.com/office/drawing/2014/main" id="{212487BA-0F08-F348-A2EE-26682D63F579}"/>
              </a:ext>
            </a:extLst>
          </p:cNvPr>
          <p:cNvPicPr>
            <a:picLocks noChangeAspect="1"/>
          </p:cNvPicPr>
          <p:nvPr/>
        </p:nvPicPr>
        <p:blipFill>
          <a:blip r:embed="rId3"/>
          <a:stretch>
            <a:fillRect/>
          </a:stretch>
        </p:blipFill>
        <p:spPr>
          <a:xfrm>
            <a:off x="511629" y="3220357"/>
            <a:ext cx="5740400" cy="939800"/>
          </a:xfrm>
          <a:prstGeom prst="rect">
            <a:avLst/>
          </a:prstGeom>
        </p:spPr>
      </p:pic>
      <p:pic>
        <p:nvPicPr>
          <p:cNvPr id="6" name="Picture 5">
            <a:extLst>
              <a:ext uri="{FF2B5EF4-FFF2-40B4-BE49-F238E27FC236}">
                <a16:creationId xmlns:a16="http://schemas.microsoft.com/office/drawing/2014/main" id="{2DE59B92-3DBA-C74E-B375-BCE9702DF706}"/>
              </a:ext>
            </a:extLst>
          </p:cNvPr>
          <p:cNvPicPr>
            <a:picLocks noChangeAspect="1"/>
          </p:cNvPicPr>
          <p:nvPr/>
        </p:nvPicPr>
        <p:blipFill>
          <a:blip r:embed="rId4"/>
          <a:stretch>
            <a:fillRect/>
          </a:stretch>
        </p:blipFill>
        <p:spPr>
          <a:xfrm>
            <a:off x="511629" y="4372128"/>
            <a:ext cx="6096000" cy="908807"/>
          </a:xfrm>
          <a:prstGeom prst="rect">
            <a:avLst/>
          </a:prstGeom>
        </p:spPr>
      </p:pic>
      <p:pic>
        <p:nvPicPr>
          <p:cNvPr id="7" name="Picture 6">
            <a:extLst>
              <a:ext uri="{FF2B5EF4-FFF2-40B4-BE49-F238E27FC236}">
                <a16:creationId xmlns:a16="http://schemas.microsoft.com/office/drawing/2014/main" id="{F8A15E62-E3BF-A748-9007-2728B3298E28}"/>
              </a:ext>
            </a:extLst>
          </p:cNvPr>
          <p:cNvPicPr>
            <a:picLocks noChangeAspect="1"/>
          </p:cNvPicPr>
          <p:nvPr/>
        </p:nvPicPr>
        <p:blipFill>
          <a:blip r:embed="rId5"/>
          <a:stretch>
            <a:fillRect/>
          </a:stretch>
        </p:blipFill>
        <p:spPr>
          <a:xfrm>
            <a:off x="347436" y="5554130"/>
            <a:ext cx="6822621" cy="992381"/>
          </a:xfrm>
          <a:prstGeom prst="rect">
            <a:avLst/>
          </a:prstGeom>
        </p:spPr>
      </p:pic>
      <p:sp>
        <p:nvSpPr>
          <p:cNvPr id="8" name="Rectangle 7">
            <a:extLst>
              <a:ext uri="{FF2B5EF4-FFF2-40B4-BE49-F238E27FC236}">
                <a16:creationId xmlns:a16="http://schemas.microsoft.com/office/drawing/2014/main" id="{78F79CFD-BF9F-8E49-956A-ACABB12D5EDC}"/>
              </a:ext>
            </a:extLst>
          </p:cNvPr>
          <p:cNvSpPr/>
          <p:nvPr/>
        </p:nvSpPr>
        <p:spPr>
          <a:xfrm>
            <a:off x="6977743" y="3440951"/>
            <a:ext cx="4836886" cy="830997"/>
          </a:xfrm>
          <a:prstGeom prst="rect">
            <a:avLst/>
          </a:prstGeom>
        </p:spPr>
        <p:txBody>
          <a:bodyPr wrap="square">
            <a:spAutoFit/>
          </a:bodyPr>
          <a:lstStyle/>
          <a:p>
            <a:r>
              <a:rPr lang="en-AU" sz="2400" dirty="0">
                <a:solidFill>
                  <a:srgbClr val="009EC6"/>
                </a:solidFill>
                <a:latin typeface="Abadi"/>
              </a:rPr>
              <a:t>After 1 day, 69 machines are operational and 31 are broken.</a:t>
            </a:r>
            <a:endParaRPr lang="en-US" sz="2400" dirty="0">
              <a:latin typeface="Abadi"/>
            </a:endParaRPr>
          </a:p>
        </p:txBody>
      </p:sp>
      <p:sp>
        <p:nvSpPr>
          <p:cNvPr id="9" name="Rectangle 8">
            <a:extLst>
              <a:ext uri="{FF2B5EF4-FFF2-40B4-BE49-F238E27FC236}">
                <a16:creationId xmlns:a16="http://schemas.microsoft.com/office/drawing/2014/main" id="{EC583E6A-7A7D-124D-9C65-1EB7EAA352E5}"/>
              </a:ext>
            </a:extLst>
          </p:cNvPr>
          <p:cNvSpPr/>
          <p:nvPr/>
        </p:nvSpPr>
        <p:spPr>
          <a:xfrm>
            <a:off x="7558314" y="5634821"/>
            <a:ext cx="4532086" cy="830997"/>
          </a:xfrm>
          <a:prstGeom prst="rect">
            <a:avLst/>
          </a:prstGeom>
        </p:spPr>
        <p:txBody>
          <a:bodyPr wrap="square">
            <a:spAutoFit/>
          </a:bodyPr>
          <a:lstStyle/>
          <a:p>
            <a:r>
              <a:rPr lang="en-AU" sz="2400" dirty="0">
                <a:solidFill>
                  <a:srgbClr val="009EC6"/>
                </a:solidFill>
                <a:latin typeface="Abadi"/>
              </a:rPr>
              <a:t>After 3 days, 53 machines are operating and 47 are broken.</a:t>
            </a:r>
            <a:endParaRPr lang="en-US" sz="2400" dirty="0">
              <a:latin typeface="Abadi"/>
            </a:endParaRPr>
          </a:p>
        </p:txBody>
      </p:sp>
      <p:pic>
        <p:nvPicPr>
          <p:cNvPr id="10" name="Picture 2" descr="39,046 Example Stock Illustrations, Cliparts and Royalty Free Example  Vectors">
            <a:extLst>
              <a:ext uri="{FF2B5EF4-FFF2-40B4-BE49-F238E27FC236}">
                <a16:creationId xmlns:a16="http://schemas.microsoft.com/office/drawing/2014/main" id="{C3357F4B-B922-1548-83C9-E1BB3E4A059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36620" y="1352182"/>
            <a:ext cx="1453780" cy="1201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4405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AEAE4-CB9E-2343-BA82-4BAB8B865E6B}"/>
              </a:ext>
            </a:extLst>
          </p:cNvPr>
          <p:cNvSpPr>
            <a:spLocks noGrp="1"/>
          </p:cNvSpPr>
          <p:nvPr>
            <p:ph type="title"/>
          </p:nvPr>
        </p:nvSpPr>
        <p:spPr>
          <a:xfrm>
            <a:off x="1171593" y="137886"/>
            <a:ext cx="10168128" cy="1179576"/>
          </a:xfrm>
        </p:spPr>
        <p:txBody>
          <a:bodyPr>
            <a:normAutofit fontScale="90000"/>
          </a:bodyPr>
          <a:lstStyle/>
          <a:p>
            <a:r>
              <a:rPr lang="en-US" dirty="0"/>
              <a:t>A rule for determining the state matrix of a system after 𝐧 steps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76A1BE7-A10E-4945-8578-C0E6F00D134E}"/>
                  </a:ext>
                </a:extLst>
              </p:cNvPr>
              <p:cNvSpPr>
                <a:spLocks noGrp="1"/>
              </p:cNvSpPr>
              <p:nvPr>
                <p:ph idx="1"/>
              </p:nvPr>
            </p:nvSpPr>
            <p:spPr>
              <a:xfrm>
                <a:off x="783771" y="1317462"/>
                <a:ext cx="11074400" cy="5402652"/>
              </a:xfrm>
            </p:spPr>
            <p:txBody>
              <a:bodyPr>
                <a:normAutofit fontScale="85000" lnSpcReduction="20000"/>
              </a:bodyPr>
              <a:lstStyle/>
              <a:p>
                <a:r>
                  <a:rPr lang="en-US" dirty="0"/>
                  <a:t>While we can use the recurrence relation:</a:t>
                </a:r>
              </a:p>
              <a:p>
                <a14:m>
                  <m:oMath xmlns:m="http://schemas.openxmlformats.org/officeDocument/2006/math">
                    <m:sSub>
                      <m:sSubPr>
                        <m:ctrlPr>
                          <a:rPr lang="en-US" i="1" dirty="0">
                            <a:solidFill>
                              <a:srgbClr val="0070C0"/>
                            </a:solidFill>
                            <a:latin typeface="Cambria Math" panose="02040503050406030204" pitchFamily="18" charset="0"/>
                          </a:rPr>
                        </m:ctrlPr>
                      </m:sSubPr>
                      <m:e>
                        <m:r>
                          <a:rPr lang="en-AU" i="1" dirty="0">
                            <a:solidFill>
                              <a:srgbClr val="0070C0"/>
                            </a:solidFill>
                            <a:latin typeface="Cambria Math" panose="02040503050406030204" pitchFamily="18" charset="0"/>
                          </a:rPr>
                          <m:t>𝑆</m:t>
                        </m:r>
                      </m:e>
                      <m:sub>
                        <m:r>
                          <a:rPr lang="en-AU" i="1" dirty="0">
                            <a:solidFill>
                              <a:srgbClr val="0070C0"/>
                            </a:solidFill>
                            <a:latin typeface="Cambria Math" panose="02040503050406030204" pitchFamily="18" charset="0"/>
                          </a:rPr>
                          <m:t>0</m:t>
                        </m:r>
                      </m:sub>
                    </m:sSub>
                    <m:r>
                      <a:rPr lang="en-AU" i="1" dirty="0">
                        <a:solidFill>
                          <a:srgbClr val="0070C0"/>
                        </a:solidFill>
                        <a:latin typeface="Cambria Math" panose="02040503050406030204" pitchFamily="18" charset="0"/>
                      </a:rPr>
                      <m:t> </m:t>
                    </m:r>
                  </m:oMath>
                </a14:m>
                <a:r>
                  <a:rPr lang="en-US" dirty="0">
                    <a:solidFill>
                      <a:srgbClr val="0070C0"/>
                    </a:solidFill>
                  </a:rPr>
                  <a:t>= </a:t>
                </a:r>
                <a:r>
                  <a:rPr lang="en-US" dirty="0" err="1">
                    <a:solidFill>
                      <a:srgbClr val="0070C0"/>
                    </a:solidFill>
                  </a:rPr>
                  <a:t>intial</a:t>
                </a:r>
                <a:r>
                  <a:rPr lang="en-US" dirty="0">
                    <a:solidFill>
                      <a:srgbClr val="0070C0"/>
                    </a:solidFill>
                  </a:rPr>
                  <a:t> value, </a:t>
                </a:r>
                <a14:m>
                  <m:oMath xmlns:m="http://schemas.openxmlformats.org/officeDocument/2006/math">
                    <m:sSub>
                      <m:sSubPr>
                        <m:ctrlPr>
                          <a:rPr lang="en-US" i="1" dirty="0">
                            <a:solidFill>
                              <a:srgbClr val="0070C0"/>
                            </a:solidFill>
                            <a:latin typeface="Cambria Math" panose="02040503050406030204" pitchFamily="18" charset="0"/>
                          </a:rPr>
                        </m:ctrlPr>
                      </m:sSubPr>
                      <m:e>
                        <m:r>
                          <a:rPr lang="en-AU" i="1" dirty="0">
                            <a:solidFill>
                              <a:srgbClr val="0070C0"/>
                            </a:solidFill>
                            <a:latin typeface="Cambria Math" panose="02040503050406030204" pitchFamily="18" charset="0"/>
                          </a:rPr>
                          <m:t>𝑆</m:t>
                        </m:r>
                      </m:e>
                      <m:sub>
                        <m:r>
                          <a:rPr lang="en-AU" i="1" dirty="0">
                            <a:solidFill>
                              <a:srgbClr val="0070C0"/>
                            </a:solidFill>
                            <a:latin typeface="Cambria Math" panose="02040503050406030204" pitchFamily="18" charset="0"/>
                          </a:rPr>
                          <m:t>𝑛</m:t>
                        </m:r>
                        <m:r>
                          <a:rPr lang="en-AU" i="1" dirty="0">
                            <a:solidFill>
                              <a:srgbClr val="0070C0"/>
                            </a:solidFill>
                            <a:latin typeface="Cambria Math" panose="02040503050406030204" pitchFamily="18" charset="0"/>
                          </a:rPr>
                          <m:t>+1</m:t>
                        </m:r>
                      </m:sub>
                    </m:sSub>
                    <m:r>
                      <a:rPr lang="en-AU" i="1" dirty="0">
                        <a:solidFill>
                          <a:srgbClr val="0070C0"/>
                        </a:solidFill>
                        <a:latin typeface="Cambria Math" panose="02040503050406030204" pitchFamily="18" charset="0"/>
                      </a:rPr>
                      <m:t> </m:t>
                    </m:r>
                  </m:oMath>
                </a14:m>
                <a:r>
                  <a:rPr lang="en-US" dirty="0">
                    <a:solidFill>
                      <a:srgbClr val="0070C0"/>
                    </a:solidFill>
                  </a:rPr>
                  <a:t>=𝑇</a:t>
                </a:r>
                <a14:m>
                  <m:oMath xmlns:m="http://schemas.openxmlformats.org/officeDocument/2006/math">
                    <m:sSub>
                      <m:sSubPr>
                        <m:ctrlPr>
                          <a:rPr lang="en-US" i="1" dirty="0">
                            <a:solidFill>
                              <a:srgbClr val="0070C0"/>
                            </a:solidFill>
                            <a:latin typeface="Cambria Math" panose="02040503050406030204" pitchFamily="18" charset="0"/>
                          </a:rPr>
                        </m:ctrlPr>
                      </m:sSubPr>
                      <m:e>
                        <m:r>
                          <a:rPr lang="en-AU" i="1" dirty="0">
                            <a:solidFill>
                              <a:srgbClr val="0070C0"/>
                            </a:solidFill>
                            <a:latin typeface="Cambria Math" panose="02040503050406030204" pitchFamily="18" charset="0"/>
                          </a:rPr>
                          <m:t>𝑆</m:t>
                        </m:r>
                      </m:e>
                      <m:sub>
                        <m:r>
                          <a:rPr lang="en-AU" i="1" dirty="0">
                            <a:solidFill>
                              <a:srgbClr val="0070C0"/>
                            </a:solidFill>
                            <a:latin typeface="Cambria Math" panose="02040503050406030204" pitchFamily="18" charset="0"/>
                          </a:rPr>
                          <m:t>𝑛</m:t>
                        </m:r>
                      </m:sub>
                    </m:sSub>
                    <m:r>
                      <a:rPr lang="en-AU" i="1" dirty="0">
                        <a:solidFill>
                          <a:srgbClr val="0070C0"/>
                        </a:solidFill>
                        <a:latin typeface="Cambria Math" panose="02040503050406030204" pitchFamily="18" charset="0"/>
                      </a:rPr>
                      <m:t> </m:t>
                    </m:r>
                  </m:oMath>
                </a14:m>
                <a:endParaRPr lang="en-US" dirty="0"/>
              </a:p>
              <a:p>
                <a:r>
                  <a:rPr lang="en-US" dirty="0"/>
                  <a:t>to generate state matrices step-by-step, there is a more efficient method when need to determine the state matrix after a large number of steps. If we follow through the process step-by-step we have:</a:t>
                </a:r>
              </a:p>
              <a:p>
                <a14:m>
                  <m:oMath xmlns:m="http://schemas.openxmlformats.org/officeDocument/2006/math">
                    <m:sSub>
                      <m:sSubPr>
                        <m:ctrlPr>
                          <a:rPr lang="en-US" i="1" dirty="0" smtClean="0">
                            <a:solidFill>
                              <a:srgbClr val="0070C0"/>
                            </a:solidFill>
                            <a:latin typeface="Cambria Math" panose="02040503050406030204" pitchFamily="18" charset="0"/>
                          </a:rPr>
                        </m:ctrlPr>
                      </m:sSubPr>
                      <m:e>
                        <m:r>
                          <a:rPr lang="en-AU" i="1" dirty="0">
                            <a:solidFill>
                              <a:srgbClr val="0070C0"/>
                            </a:solidFill>
                            <a:latin typeface="Cambria Math" panose="02040503050406030204" pitchFamily="18" charset="0"/>
                          </a:rPr>
                          <m:t>𝑆</m:t>
                        </m:r>
                      </m:e>
                      <m:sub>
                        <m:r>
                          <a:rPr lang="en-AU" i="1" dirty="0">
                            <a:solidFill>
                              <a:srgbClr val="0070C0"/>
                            </a:solidFill>
                            <a:latin typeface="Cambria Math" panose="02040503050406030204" pitchFamily="18" charset="0"/>
                          </a:rPr>
                          <m:t>1</m:t>
                        </m:r>
                      </m:sub>
                    </m:sSub>
                    <m:r>
                      <a:rPr lang="en-AU" i="1" dirty="0">
                        <a:solidFill>
                          <a:srgbClr val="0070C0"/>
                        </a:solidFill>
                        <a:latin typeface="Cambria Math" panose="02040503050406030204" pitchFamily="18" charset="0"/>
                      </a:rPr>
                      <m:t> </m:t>
                    </m:r>
                  </m:oMath>
                </a14:m>
                <a:r>
                  <a:rPr lang="en-US" dirty="0">
                    <a:solidFill>
                      <a:srgbClr val="0070C0"/>
                    </a:solidFill>
                  </a:rPr>
                  <a:t>=𝑇</a:t>
                </a:r>
                <a14:m>
                  <m:oMath xmlns:m="http://schemas.openxmlformats.org/officeDocument/2006/math">
                    <m:sSub>
                      <m:sSubPr>
                        <m:ctrlPr>
                          <a:rPr lang="en-US" i="1" dirty="0">
                            <a:solidFill>
                              <a:srgbClr val="0070C0"/>
                            </a:solidFill>
                            <a:latin typeface="Cambria Math" panose="02040503050406030204" pitchFamily="18" charset="0"/>
                          </a:rPr>
                        </m:ctrlPr>
                      </m:sSubPr>
                      <m:e>
                        <m:r>
                          <a:rPr lang="en-AU" i="1" dirty="0">
                            <a:solidFill>
                              <a:srgbClr val="0070C0"/>
                            </a:solidFill>
                            <a:latin typeface="Cambria Math" panose="02040503050406030204" pitchFamily="18" charset="0"/>
                          </a:rPr>
                          <m:t>𝑆</m:t>
                        </m:r>
                      </m:e>
                      <m:sub>
                        <m:r>
                          <a:rPr lang="en-AU" b="0" i="1" dirty="0" smtClean="0">
                            <a:solidFill>
                              <a:srgbClr val="0070C0"/>
                            </a:solidFill>
                            <a:latin typeface="Cambria Math" panose="02040503050406030204" pitchFamily="18" charset="0"/>
                          </a:rPr>
                          <m:t>0</m:t>
                        </m:r>
                      </m:sub>
                    </m:sSub>
                    <m:r>
                      <a:rPr lang="en-AU" i="1" dirty="0">
                        <a:solidFill>
                          <a:srgbClr val="0070C0"/>
                        </a:solidFill>
                        <a:latin typeface="Cambria Math" panose="02040503050406030204" pitchFamily="18" charset="0"/>
                      </a:rPr>
                      <m:t> </m:t>
                    </m:r>
                  </m:oMath>
                </a14:m>
                <a:r>
                  <a:rPr lang="en-US" dirty="0">
                    <a:solidFill>
                      <a:srgbClr val="0070C0"/>
                    </a:solidFill>
                  </a:rPr>
                  <a:t>, </a:t>
                </a:r>
              </a:p>
              <a:p>
                <a14:m>
                  <m:oMath xmlns:m="http://schemas.openxmlformats.org/officeDocument/2006/math">
                    <m:sSub>
                      <m:sSubPr>
                        <m:ctrlPr>
                          <a:rPr lang="en-US" i="1" dirty="0">
                            <a:solidFill>
                              <a:srgbClr val="0070C0"/>
                            </a:solidFill>
                            <a:latin typeface="Cambria Math" panose="02040503050406030204" pitchFamily="18" charset="0"/>
                          </a:rPr>
                        </m:ctrlPr>
                      </m:sSubPr>
                      <m:e>
                        <m:r>
                          <a:rPr lang="en-AU" i="1" dirty="0">
                            <a:solidFill>
                              <a:srgbClr val="0070C0"/>
                            </a:solidFill>
                            <a:latin typeface="Cambria Math" panose="02040503050406030204" pitchFamily="18" charset="0"/>
                          </a:rPr>
                          <m:t>𝑆</m:t>
                        </m:r>
                      </m:e>
                      <m:sub>
                        <m:r>
                          <a:rPr lang="en-AU" b="0" i="1" dirty="0" smtClean="0">
                            <a:solidFill>
                              <a:srgbClr val="0070C0"/>
                            </a:solidFill>
                            <a:latin typeface="Cambria Math" panose="02040503050406030204" pitchFamily="18" charset="0"/>
                          </a:rPr>
                          <m:t>2</m:t>
                        </m:r>
                      </m:sub>
                    </m:sSub>
                    <m:r>
                      <a:rPr lang="en-AU" i="1" dirty="0">
                        <a:solidFill>
                          <a:srgbClr val="0070C0"/>
                        </a:solidFill>
                        <a:latin typeface="Cambria Math" panose="02040503050406030204" pitchFamily="18" charset="0"/>
                      </a:rPr>
                      <m:t> </m:t>
                    </m:r>
                  </m:oMath>
                </a14:m>
                <a:r>
                  <a:rPr lang="en-US" dirty="0">
                    <a:solidFill>
                      <a:srgbClr val="0070C0"/>
                    </a:solidFill>
                  </a:rPr>
                  <a:t>=𝑇</a:t>
                </a:r>
                <a14:m>
                  <m:oMath xmlns:m="http://schemas.openxmlformats.org/officeDocument/2006/math">
                    <m:sSub>
                      <m:sSubPr>
                        <m:ctrlPr>
                          <a:rPr lang="en-US" i="1" dirty="0">
                            <a:solidFill>
                              <a:srgbClr val="0070C0"/>
                            </a:solidFill>
                            <a:latin typeface="Cambria Math" panose="02040503050406030204" pitchFamily="18" charset="0"/>
                          </a:rPr>
                        </m:ctrlPr>
                      </m:sSubPr>
                      <m:e>
                        <m:r>
                          <a:rPr lang="en-AU" i="1" dirty="0">
                            <a:solidFill>
                              <a:srgbClr val="0070C0"/>
                            </a:solidFill>
                            <a:latin typeface="Cambria Math" panose="02040503050406030204" pitchFamily="18" charset="0"/>
                          </a:rPr>
                          <m:t>𝑆</m:t>
                        </m:r>
                      </m:e>
                      <m:sub>
                        <m:r>
                          <a:rPr lang="en-AU" b="0" i="1" dirty="0" smtClean="0">
                            <a:solidFill>
                              <a:srgbClr val="0070C0"/>
                            </a:solidFill>
                            <a:latin typeface="Cambria Math" panose="02040503050406030204" pitchFamily="18" charset="0"/>
                          </a:rPr>
                          <m:t>1</m:t>
                        </m:r>
                      </m:sub>
                    </m:sSub>
                    <m:r>
                      <a:rPr lang="en-AU" i="1" dirty="0">
                        <a:solidFill>
                          <a:srgbClr val="0070C0"/>
                        </a:solidFill>
                        <a:latin typeface="Cambria Math" panose="02040503050406030204" pitchFamily="18" charset="0"/>
                      </a:rPr>
                      <m:t> </m:t>
                    </m:r>
                  </m:oMath>
                </a14:m>
                <a:r>
                  <a:rPr lang="en-US" dirty="0">
                    <a:solidFill>
                      <a:srgbClr val="0070C0"/>
                    </a:solidFill>
                  </a:rPr>
                  <a:t>= 𝑇(𝑇</a:t>
                </a:r>
                <a14:m>
                  <m:oMath xmlns:m="http://schemas.openxmlformats.org/officeDocument/2006/math">
                    <m:sSub>
                      <m:sSubPr>
                        <m:ctrlPr>
                          <a:rPr lang="en-US" i="1" dirty="0">
                            <a:solidFill>
                              <a:srgbClr val="0070C0"/>
                            </a:solidFill>
                            <a:latin typeface="Cambria Math" panose="02040503050406030204" pitchFamily="18" charset="0"/>
                          </a:rPr>
                        </m:ctrlPr>
                      </m:sSubPr>
                      <m:e>
                        <m:r>
                          <a:rPr lang="en-AU" i="1" dirty="0">
                            <a:solidFill>
                              <a:srgbClr val="0070C0"/>
                            </a:solidFill>
                            <a:latin typeface="Cambria Math" panose="02040503050406030204" pitchFamily="18" charset="0"/>
                          </a:rPr>
                          <m:t>𝑆</m:t>
                        </m:r>
                      </m:e>
                      <m:sub>
                        <m:r>
                          <a:rPr lang="en-AU" i="1" dirty="0">
                            <a:solidFill>
                              <a:srgbClr val="0070C0"/>
                            </a:solidFill>
                            <a:latin typeface="Cambria Math" panose="02040503050406030204" pitchFamily="18" charset="0"/>
                          </a:rPr>
                          <m:t>0</m:t>
                        </m:r>
                      </m:sub>
                    </m:sSub>
                    <m:r>
                      <a:rPr lang="en-AU" b="0" i="1" dirty="0" smtClean="0">
                        <a:solidFill>
                          <a:srgbClr val="0070C0"/>
                        </a:solidFill>
                        <a:latin typeface="Cambria Math" panose="02040503050406030204" pitchFamily="18" charset="0"/>
                      </a:rPr>
                      <m:t>)</m:t>
                    </m:r>
                    <m:r>
                      <a:rPr lang="en-AU" i="1" dirty="0">
                        <a:solidFill>
                          <a:srgbClr val="0070C0"/>
                        </a:solidFill>
                        <a:latin typeface="Cambria Math" panose="02040503050406030204" pitchFamily="18" charset="0"/>
                      </a:rPr>
                      <m:t> </m:t>
                    </m:r>
                  </m:oMath>
                </a14:m>
                <a:r>
                  <a:rPr lang="en-US" dirty="0">
                    <a:solidFill>
                      <a:srgbClr val="0070C0"/>
                    </a:solidFill>
                  </a:rPr>
                  <a:t>= </a:t>
                </a:r>
                <a14:m>
                  <m:oMath xmlns:m="http://schemas.openxmlformats.org/officeDocument/2006/math">
                    <m:sSup>
                      <m:sSupPr>
                        <m:ctrlPr>
                          <a:rPr lang="en-US" i="1" smtClean="0">
                            <a:solidFill>
                              <a:srgbClr val="0070C0"/>
                            </a:solidFill>
                            <a:latin typeface="Cambria Math" panose="02040503050406030204" pitchFamily="18" charset="0"/>
                          </a:rPr>
                        </m:ctrlPr>
                      </m:sSupPr>
                      <m:e>
                        <m:r>
                          <a:rPr lang="en-AU" b="0" i="1" smtClean="0">
                            <a:solidFill>
                              <a:srgbClr val="0070C0"/>
                            </a:solidFill>
                            <a:latin typeface="Cambria Math" panose="02040503050406030204" pitchFamily="18" charset="0"/>
                          </a:rPr>
                          <m:t>𝑇</m:t>
                        </m:r>
                      </m:e>
                      <m:sup>
                        <m:r>
                          <a:rPr lang="en-AU" b="0" i="1" smtClean="0">
                            <a:solidFill>
                              <a:srgbClr val="0070C0"/>
                            </a:solidFill>
                            <a:latin typeface="Cambria Math" panose="02040503050406030204" pitchFamily="18" charset="0"/>
                          </a:rPr>
                          <m:t>2</m:t>
                        </m:r>
                      </m:sup>
                    </m:sSup>
                    <m:sSub>
                      <m:sSubPr>
                        <m:ctrlPr>
                          <a:rPr lang="en-US" i="1" dirty="0">
                            <a:solidFill>
                              <a:srgbClr val="0070C0"/>
                            </a:solidFill>
                            <a:latin typeface="Cambria Math" panose="02040503050406030204" pitchFamily="18" charset="0"/>
                          </a:rPr>
                        </m:ctrlPr>
                      </m:sSubPr>
                      <m:e>
                        <m:r>
                          <a:rPr lang="en-AU" i="1" dirty="0">
                            <a:solidFill>
                              <a:srgbClr val="0070C0"/>
                            </a:solidFill>
                            <a:latin typeface="Cambria Math" panose="02040503050406030204" pitchFamily="18" charset="0"/>
                          </a:rPr>
                          <m:t>𝑆</m:t>
                        </m:r>
                      </m:e>
                      <m:sub>
                        <m:r>
                          <a:rPr lang="en-AU" i="1" dirty="0">
                            <a:solidFill>
                              <a:srgbClr val="0070C0"/>
                            </a:solidFill>
                            <a:latin typeface="Cambria Math" panose="02040503050406030204" pitchFamily="18" charset="0"/>
                          </a:rPr>
                          <m:t>0</m:t>
                        </m:r>
                      </m:sub>
                    </m:sSub>
                    <m:r>
                      <a:rPr lang="en-AU" i="1" dirty="0">
                        <a:solidFill>
                          <a:srgbClr val="0070C0"/>
                        </a:solidFill>
                        <a:latin typeface="Cambria Math" panose="02040503050406030204" pitchFamily="18" charset="0"/>
                      </a:rPr>
                      <m:t> </m:t>
                    </m:r>
                  </m:oMath>
                </a14:m>
                <a:endParaRPr lang="en-US" dirty="0">
                  <a:solidFill>
                    <a:srgbClr val="0070C0"/>
                  </a:solidFill>
                </a:endParaRPr>
              </a:p>
              <a:p>
                <a14:m>
                  <m:oMath xmlns:m="http://schemas.openxmlformats.org/officeDocument/2006/math">
                    <m:sSub>
                      <m:sSubPr>
                        <m:ctrlPr>
                          <a:rPr lang="en-US" i="1" dirty="0">
                            <a:solidFill>
                              <a:srgbClr val="0070C0"/>
                            </a:solidFill>
                            <a:latin typeface="Cambria Math" panose="02040503050406030204" pitchFamily="18" charset="0"/>
                          </a:rPr>
                        </m:ctrlPr>
                      </m:sSubPr>
                      <m:e>
                        <m:r>
                          <a:rPr lang="en-AU" i="1" dirty="0">
                            <a:solidFill>
                              <a:srgbClr val="0070C0"/>
                            </a:solidFill>
                            <a:latin typeface="Cambria Math" panose="02040503050406030204" pitchFamily="18" charset="0"/>
                          </a:rPr>
                          <m:t>𝑆</m:t>
                        </m:r>
                      </m:e>
                      <m:sub>
                        <m:r>
                          <a:rPr lang="en-AU" b="0" i="1" dirty="0" smtClean="0">
                            <a:solidFill>
                              <a:srgbClr val="0070C0"/>
                            </a:solidFill>
                            <a:latin typeface="Cambria Math" panose="02040503050406030204" pitchFamily="18" charset="0"/>
                          </a:rPr>
                          <m:t>3</m:t>
                        </m:r>
                      </m:sub>
                    </m:sSub>
                    <m:r>
                      <a:rPr lang="en-AU" i="1" dirty="0">
                        <a:solidFill>
                          <a:srgbClr val="0070C0"/>
                        </a:solidFill>
                        <a:latin typeface="Cambria Math" panose="02040503050406030204" pitchFamily="18" charset="0"/>
                      </a:rPr>
                      <m:t> </m:t>
                    </m:r>
                  </m:oMath>
                </a14:m>
                <a:r>
                  <a:rPr lang="en-US" dirty="0">
                    <a:solidFill>
                      <a:srgbClr val="0070C0"/>
                    </a:solidFill>
                  </a:rPr>
                  <a:t>=𝑇</a:t>
                </a:r>
                <a14:m>
                  <m:oMath xmlns:m="http://schemas.openxmlformats.org/officeDocument/2006/math">
                    <m:sSub>
                      <m:sSubPr>
                        <m:ctrlPr>
                          <a:rPr lang="en-US" i="1" dirty="0">
                            <a:solidFill>
                              <a:srgbClr val="0070C0"/>
                            </a:solidFill>
                            <a:latin typeface="Cambria Math" panose="02040503050406030204" pitchFamily="18" charset="0"/>
                          </a:rPr>
                        </m:ctrlPr>
                      </m:sSubPr>
                      <m:e>
                        <m:r>
                          <a:rPr lang="en-AU" i="1" dirty="0">
                            <a:solidFill>
                              <a:srgbClr val="0070C0"/>
                            </a:solidFill>
                            <a:latin typeface="Cambria Math" panose="02040503050406030204" pitchFamily="18" charset="0"/>
                          </a:rPr>
                          <m:t>𝑆</m:t>
                        </m:r>
                      </m:e>
                      <m:sub>
                        <m:r>
                          <a:rPr lang="en-AU" b="0" i="1" dirty="0" smtClean="0">
                            <a:solidFill>
                              <a:srgbClr val="0070C0"/>
                            </a:solidFill>
                            <a:latin typeface="Cambria Math" panose="02040503050406030204" pitchFamily="18" charset="0"/>
                          </a:rPr>
                          <m:t>2</m:t>
                        </m:r>
                      </m:sub>
                    </m:sSub>
                    <m:r>
                      <a:rPr lang="en-AU" i="1" dirty="0">
                        <a:solidFill>
                          <a:srgbClr val="0070C0"/>
                        </a:solidFill>
                        <a:latin typeface="Cambria Math" panose="02040503050406030204" pitchFamily="18" charset="0"/>
                      </a:rPr>
                      <m:t> </m:t>
                    </m:r>
                  </m:oMath>
                </a14:m>
                <a:r>
                  <a:rPr lang="en-US" dirty="0">
                    <a:solidFill>
                      <a:srgbClr val="0070C0"/>
                    </a:solidFill>
                  </a:rPr>
                  <a:t>= 𝑇(𝑇</a:t>
                </a:r>
                <a14:m>
                  <m:oMath xmlns:m="http://schemas.openxmlformats.org/officeDocument/2006/math">
                    <m:sSub>
                      <m:sSubPr>
                        <m:ctrlPr>
                          <a:rPr lang="en-US" i="1" dirty="0">
                            <a:solidFill>
                              <a:srgbClr val="0070C0"/>
                            </a:solidFill>
                            <a:latin typeface="Cambria Math" panose="02040503050406030204" pitchFamily="18" charset="0"/>
                          </a:rPr>
                        </m:ctrlPr>
                      </m:sSubPr>
                      <m:e>
                        <m:r>
                          <a:rPr lang="en-AU" i="1" dirty="0">
                            <a:solidFill>
                              <a:srgbClr val="0070C0"/>
                            </a:solidFill>
                            <a:latin typeface="Cambria Math" panose="02040503050406030204" pitchFamily="18" charset="0"/>
                          </a:rPr>
                          <m:t>𝑆</m:t>
                        </m:r>
                      </m:e>
                      <m:sub>
                        <m:r>
                          <a:rPr lang="en-AU" b="0" i="1" dirty="0" smtClean="0">
                            <a:solidFill>
                              <a:srgbClr val="0070C0"/>
                            </a:solidFill>
                            <a:latin typeface="Cambria Math" panose="02040503050406030204" pitchFamily="18" charset="0"/>
                          </a:rPr>
                          <m:t>1</m:t>
                        </m:r>
                      </m:sub>
                    </m:sSub>
                    <m:r>
                      <a:rPr lang="en-AU" i="1" dirty="0">
                        <a:solidFill>
                          <a:srgbClr val="0070C0"/>
                        </a:solidFill>
                        <a:latin typeface="Cambria Math" panose="02040503050406030204" pitchFamily="18" charset="0"/>
                      </a:rPr>
                      <m:t>) </m:t>
                    </m:r>
                  </m:oMath>
                </a14:m>
                <a:r>
                  <a:rPr lang="en-US" dirty="0">
                    <a:solidFill>
                      <a:srgbClr val="0070C0"/>
                    </a:solidFill>
                  </a:rPr>
                  <a:t>= </a:t>
                </a:r>
                <a14:m>
                  <m:oMath xmlns:m="http://schemas.openxmlformats.org/officeDocument/2006/math">
                    <m:sSup>
                      <m:sSupPr>
                        <m:ctrlPr>
                          <a:rPr lang="en-US" i="1">
                            <a:solidFill>
                              <a:srgbClr val="0070C0"/>
                            </a:solidFill>
                            <a:latin typeface="Cambria Math" panose="02040503050406030204" pitchFamily="18" charset="0"/>
                          </a:rPr>
                        </m:ctrlPr>
                      </m:sSupPr>
                      <m:e>
                        <m:r>
                          <a:rPr lang="en-AU" i="1">
                            <a:solidFill>
                              <a:srgbClr val="0070C0"/>
                            </a:solidFill>
                            <a:latin typeface="Cambria Math" panose="02040503050406030204" pitchFamily="18" charset="0"/>
                          </a:rPr>
                          <m:t>𝑇</m:t>
                        </m:r>
                      </m:e>
                      <m:sup>
                        <m:r>
                          <a:rPr lang="en-AU" i="1">
                            <a:solidFill>
                              <a:srgbClr val="0070C0"/>
                            </a:solidFill>
                            <a:latin typeface="Cambria Math" panose="02040503050406030204" pitchFamily="18" charset="0"/>
                          </a:rPr>
                          <m:t>2</m:t>
                        </m:r>
                      </m:sup>
                    </m:sSup>
                    <m:sSub>
                      <m:sSubPr>
                        <m:ctrlPr>
                          <a:rPr lang="en-US" i="1" dirty="0">
                            <a:solidFill>
                              <a:srgbClr val="0070C0"/>
                            </a:solidFill>
                            <a:latin typeface="Cambria Math" panose="02040503050406030204" pitchFamily="18" charset="0"/>
                          </a:rPr>
                        </m:ctrlPr>
                      </m:sSubPr>
                      <m:e>
                        <m:r>
                          <a:rPr lang="en-AU" i="1" dirty="0">
                            <a:solidFill>
                              <a:srgbClr val="0070C0"/>
                            </a:solidFill>
                            <a:latin typeface="Cambria Math" panose="02040503050406030204" pitchFamily="18" charset="0"/>
                          </a:rPr>
                          <m:t>𝑆</m:t>
                        </m:r>
                      </m:e>
                      <m:sub>
                        <m:r>
                          <a:rPr lang="en-AU" b="0" i="1" dirty="0" smtClean="0">
                            <a:solidFill>
                              <a:srgbClr val="0070C0"/>
                            </a:solidFill>
                            <a:latin typeface="Cambria Math" panose="02040503050406030204" pitchFamily="18" charset="0"/>
                          </a:rPr>
                          <m:t>1</m:t>
                        </m:r>
                      </m:sub>
                    </m:sSub>
                    <m:r>
                      <a:rPr lang="en-AU" i="1" dirty="0">
                        <a:solidFill>
                          <a:srgbClr val="0070C0"/>
                        </a:solidFill>
                        <a:latin typeface="Cambria Math" panose="02040503050406030204" pitchFamily="18" charset="0"/>
                      </a:rPr>
                      <m:t> </m:t>
                    </m:r>
                  </m:oMath>
                </a14:m>
                <a:r>
                  <a:rPr lang="en-US" dirty="0">
                    <a:solidFill>
                      <a:srgbClr val="0070C0"/>
                    </a:solidFill>
                  </a:rPr>
                  <a:t>= </a:t>
                </a:r>
                <a14:m>
                  <m:oMath xmlns:m="http://schemas.openxmlformats.org/officeDocument/2006/math">
                    <m:sSup>
                      <m:sSupPr>
                        <m:ctrlPr>
                          <a:rPr lang="en-US" i="1">
                            <a:solidFill>
                              <a:srgbClr val="0070C0"/>
                            </a:solidFill>
                            <a:latin typeface="Cambria Math" panose="02040503050406030204" pitchFamily="18" charset="0"/>
                          </a:rPr>
                        </m:ctrlPr>
                      </m:sSupPr>
                      <m:e>
                        <m:r>
                          <a:rPr lang="en-AU" i="1">
                            <a:solidFill>
                              <a:srgbClr val="0070C0"/>
                            </a:solidFill>
                            <a:latin typeface="Cambria Math" panose="02040503050406030204" pitchFamily="18" charset="0"/>
                          </a:rPr>
                          <m:t>𝑇</m:t>
                        </m:r>
                      </m:e>
                      <m:sup>
                        <m:r>
                          <a:rPr lang="en-AU" i="1">
                            <a:solidFill>
                              <a:srgbClr val="0070C0"/>
                            </a:solidFill>
                            <a:latin typeface="Cambria Math" panose="02040503050406030204" pitchFamily="18" charset="0"/>
                          </a:rPr>
                          <m:t>2</m:t>
                        </m:r>
                      </m:sup>
                    </m:sSup>
                  </m:oMath>
                </a14:m>
                <a:r>
                  <a:rPr lang="en-US" dirty="0">
                    <a:solidFill>
                      <a:srgbClr val="0070C0"/>
                    </a:solidFill>
                  </a:rPr>
                  <a:t> (𝑇</a:t>
                </a:r>
                <a14:m>
                  <m:oMath xmlns:m="http://schemas.openxmlformats.org/officeDocument/2006/math">
                    <m:sSub>
                      <m:sSubPr>
                        <m:ctrlPr>
                          <a:rPr lang="en-US" i="1" dirty="0">
                            <a:solidFill>
                              <a:srgbClr val="0070C0"/>
                            </a:solidFill>
                            <a:latin typeface="Cambria Math" panose="02040503050406030204" pitchFamily="18" charset="0"/>
                          </a:rPr>
                        </m:ctrlPr>
                      </m:sSubPr>
                      <m:e>
                        <m:r>
                          <a:rPr lang="en-AU" i="1" dirty="0">
                            <a:solidFill>
                              <a:srgbClr val="0070C0"/>
                            </a:solidFill>
                            <a:latin typeface="Cambria Math" panose="02040503050406030204" pitchFamily="18" charset="0"/>
                          </a:rPr>
                          <m:t>𝑆</m:t>
                        </m:r>
                      </m:e>
                      <m:sub>
                        <m:r>
                          <a:rPr lang="en-AU" i="1" dirty="0">
                            <a:solidFill>
                              <a:srgbClr val="0070C0"/>
                            </a:solidFill>
                            <a:latin typeface="Cambria Math" panose="02040503050406030204" pitchFamily="18" charset="0"/>
                          </a:rPr>
                          <m:t>0</m:t>
                        </m:r>
                      </m:sub>
                    </m:sSub>
                    <m:r>
                      <a:rPr lang="en-AU" i="1" dirty="0">
                        <a:solidFill>
                          <a:srgbClr val="0070C0"/>
                        </a:solidFill>
                        <a:latin typeface="Cambria Math" panose="02040503050406030204" pitchFamily="18" charset="0"/>
                      </a:rPr>
                      <m:t>) </m:t>
                    </m:r>
                  </m:oMath>
                </a14:m>
                <a:r>
                  <a:rPr lang="en-US" dirty="0">
                    <a:solidFill>
                      <a:srgbClr val="0070C0"/>
                    </a:solidFill>
                  </a:rPr>
                  <a:t>= </a:t>
                </a:r>
                <a14:m>
                  <m:oMath xmlns:m="http://schemas.openxmlformats.org/officeDocument/2006/math">
                    <m:sSup>
                      <m:sSupPr>
                        <m:ctrlPr>
                          <a:rPr lang="en-US" i="1">
                            <a:solidFill>
                              <a:srgbClr val="0070C0"/>
                            </a:solidFill>
                            <a:latin typeface="Cambria Math" panose="02040503050406030204" pitchFamily="18" charset="0"/>
                          </a:rPr>
                        </m:ctrlPr>
                      </m:sSupPr>
                      <m:e>
                        <m:r>
                          <a:rPr lang="en-AU" i="1">
                            <a:solidFill>
                              <a:srgbClr val="0070C0"/>
                            </a:solidFill>
                            <a:latin typeface="Cambria Math" panose="02040503050406030204" pitchFamily="18" charset="0"/>
                          </a:rPr>
                          <m:t>𝑇</m:t>
                        </m:r>
                      </m:e>
                      <m:sup>
                        <m:r>
                          <a:rPr lang="en-AU" b="0" i="1" smtClean="0">
                            <a:solidFill>
                              <a:srgbClr val="0070C0"/>
                            </a:solidFill>
                            <a:latin typeface="Cambria Math" panose="02040503050406030204" pitchFamily="18" charset="0"/>
                          </a:rPr>
                          <m:t>3</m:t>
                        </m:r>
                      </m:sup>
                    </m:sSup>
                    <m:sSub>
                      <m:sSubPr>
                        <m:ctrlPr>
                          <a:rPr lang="en-US" i="1" dirty="0">
                            <a:solidFill>
                              <a:srgbClr val="0070C0"/>
                            </a:solidFill>
                            <a:latin typeface="Cambria Math" panose="02040503050406030204" pitchFamily="18" charset="0"/>
                          </a:rPr>
                        </m:ctrlPr>
                      </m:sSubPr>
                      <m:e>
                        <m:r>
                          <a:rPr lang="en-AU" i="1" dirty="0">
                            <a:solidFill>
                              <a:srgbClr val="0070C0"/>
                            </a:solidFill>
                            <a:latin typeface="Cambria Math" panose="02040503050406030204" pitchFamily="18" charset="0"/>
                          </a:rPr>
                          <m:t>𝑆</m:t>
                        </m:r>
                      </m:e>
                      <m:sub>
                        <m:r>
                          <a:rPr lang="en-AU" i="1" dirty="0">
                            <a:solidFill>
                              <a:srgbClr val="0070C0"/>
                            </a:solidFill>
                            <a:latin typeface="Cambria Math" panose="02040503050406030204" pitchFamily="18" charset="0"/>
                          </a:rPr>
                          <m:t>0</m:t>
                        </m:r>
                      </m:sub>
                    </m:sSub>
                  </m:oMath>
                </a14:m>
                <a:endParaRPr lang="en-US" dirty="0">
                  <a:solidFill>
                    <a:srgbClr val="0070C0"/>
                  </a:solidFill>
                </a:endParaRPr>
              </a:p>
              <a:p>
                <a:r>
                  <a:rPr lang="en-US" dirty="0"/>
                  <a:t>Continuing the process</a:t>
                </a:r>
              </a:p>
              <a:p>
                <a14:m>
                  <m:oMath xmlns:m="http://schemas.openxmlformats.org/officeDocument/2006/math">
                    <m:sSub>
                      <m:sSubPr>
                        <m:ctrlPr>
                          <a:rPr lang="en-US" i="1" dirty="0" smtClean="0">
                            <a:solidFill>
                              <a:srgbClr val="0070C0"/>
                            </a:solidFill>
                            <a:latin typeface="Cambria Math" panose="02040503050406030204" pitchFamily="18" charset="0"/>
                          </a:rPr>
                        </m:ctrlPr>
                      </m:sSubPr>
                      <m:e>
                        <m:r>
                          <a:rPr lang="en-AU" i="1" dirty="0">
                            <a:solidFill>
                              <a:srgbClr val="0070C0"/>
                            </a:solidFill>
                            <a:latin typeface="Cambria Math" panose="02040503050406030204" pitchFamily="18" charset="0"/>
                          </a:rPr>
                          <m:t>𝑆</m:t>
                        </m:r>
                      </m:e>
                      <m:sub>
                        <m:r>
                          <a:rPr lang="en-AU" b="0" i="1" dirty="0" smtClean="0">
                            <a:solidFill>
                              <a:srgbClr val="0070C0"/>
                            </a:solidFill>
                            <a:latin typeface="Cambria Math" panose="02040503050406030204" pitchFamily="18" charset="0"/>
                          </a:rPr>
                          <m:t>4</m:t>
                        </m:r>
                      </m:sub>
                    </m:sSub>
                    <m:r>
                      <a:rPr lang="en-AU" b="0" i="0" dirty="0" smtClean="0">
                        <a:solidFill>
                          <a:srgbClr val="0070C0"/>
                        </a:solidFill>
                        <a:latin typeface="Cambria Math" panose="02040503050406030204" pitchFamily="18" charset="0"/>
                      </a:rPr>
                      <m:t>=</m:t>
                    </m:r>
                  </m:oMath>
                </a14:m>
                <a:r>
                  <a:rPr lang="en-US" dirty="0">
                    <a:solidFill>
                      <a:srgbClr val="0070C0"/>
                    </a:solidFill>
                  </a:rPr>
                  <a:t> </a:t>
                </a:r>
                <a14:m>
                  <m:oMath xmlns:m="http://schemas.openxmlformats.org/officeDocument/2006/math">
                    <m:sSup>
                      <m:sSupPr>
                        <m:ctrlPr>
                          <a:rPr lang="en-US" i="1">
                            <a:solidFill>
                              <a:srgbClr val="0070C0"/>
                            </a:solidFill>
                            <a:latin typeface="Cambria Math" panose="02040503050406030204" pitchFamily="18" charset="0"/>
                          </a:rPr>
                        </m:ctrlPr>
                      </m:sSupPr>
                      <m:e>
                        <m:r>
                          <a:rPr lang="en-AU" i="1">
                            <a:solidFill>
                              <a:srgbClr val="0070C0"/>
                            </a:solidFill>
                            <a:latin typeface="Cambria Math" panose="02040503050406030204" pitchFamily="18" charset="0"/>
                          </a:rPr>
                          <m:t>𝑇</m:t>
                        </m:r>
                      </m:e>
                      <m:sup>
                        <m:r>
                          <a:rPr lang="en-AU" b="0" i="1" smtClean="0">
                            <a:solidFill>
                              <a:srgbClr val="0070C0"/>
                            </a:solidFill>
                            <a:latin typeface="Cambria Math" panose="02040503050406030204" pitchFamily="18" charset="0"/>
                          </a:rPr>
                          <m:t>4</m:t>
                        </m:r>
                      </m:sup>
                    </m:sSup>
                    <m:sSub>
                      <m:sSubPr>
                        <m:ctrlPr>
                          <a:rPr lang="en-US" i="1" dirty="0">
                            <a:solidFill>
                              <a:srgbClr val="0070C0"/>
                            </a:solidFill>
                            <a:latin typeface="Cambria Math" panose="02040503050406030204" pitchFamily="18" charset="0"/>
                          </a:rPr>
                        </m:ctrlPr>
                      </m:sSubPr>
                      <m:e>
                        <m:r>
                          <a:rPr lang="en-AU" i="1" dirty="0">
                            <a:solidFill>
                              <a:srgbClr val="0070C0"/>
                            </a:solidFill>
                            <a:latin typeface="Cambria Math" panose="02040503050406030204" pitchFamily="18" charset="0"/>
                          </a:rPr>
                          <m:t>𝑆</m:t>
                        </m:r>
                      </m:e>
                      <m:sub>
                        <m:r>
                          <a:rPr lang="en-AU" i="1" dirty="0">
                            <a:solidFill>
                              <a:srgbClr val="0070C0"/>
                            </a:solidFill>
                            <a:latin typeface="Cambria Math" panose="02040503050406030204" pitchFamily="18" charset="0"/>
                          </a:rPr>
                          <m:t>0</m:t>
                        </m:r>
                      </m:sub>
                    </m:sSub>
                    <m:r>
                      <a:rPr lang="en-AU" i="1" dirty="0">
                        <a:solidFill>
                          <a:srgbClr val="0070C0"/>
                        </a:solidFill>
                        <a:latin typeface="Cambria Math" panose="02040503050406030204" pitchFamily="18" charset="0"/>
                      </a:rPr>
                      <m:t> </m:t>
                    </m:r>
                  </m:oMath>
                </a14:m>
                <a:endParaRPr lang="en-US" dirty="0">
                  <a:solidFill>
                    <a:srgbClr val="0070C0"/>
                  </a:solidFill>
                </a:endParaRPr>
              </a:p>
              <a:p>
                <a14:m>
                  <m:oMath xmlns:m="http://schemas.openxmlformats.org/officeDocument/2006/math">
                    <m:sSub>
                      <m:sSubPr>
                        <m:ctrlPr>
                          <a:rPr lang="en-US" i="1" dirty="0">
                            <a:solidFill>
                              <a:srgbClr val="0070C0"/>
                            </a:solidFill>
                            <a:latin typeface="Cambria Math" panose="02040503050406030204" pitchFamily="18" charset="0"/>
                          </a:rPr>
                        </m:ctrlPr>
                      </m:sSubPr>
                      <m:e>
                        <m:r>
                          <a:rPr lang="en-AU" i="1" dirty="0">
                            <a:solidFill>
                              <a:srgbClr val="0070C0"/>
                            </a:solidFill>
                            <a:latin typeface="Cambria Math" panose="02040503050406030204" pitchFamily="18" charset="0"/>
                          </a:rPr>
                          <m:t>𝑆</m:t>
                        </m:r>
                      </m:e>
                      <m:sub>
                        <m:r>
                          <a:rPr lang="en-AU" b="0" i="1" dirty="0" smtClean="0">
                            <a:solidFill>
                              <a:srgbClr val="0070C0"/>
                            </a:solidFill>
                            <a:latin typeface="Cambria Math" panose="02040503050406030204" pitchFamily="18" charset="0"/>
                          </a:rPr>
                          <m:t>5</m:t>
                        </m:r>
                      </m:sub>
                    </m:sSub>
                    <m:r>
                      <a:rPr lang="en-AU" dirty="0">
                        <a:solidFill>
                          <a:srgbClr val="0070C0"/>
                        </a:solidFill>
                        <a:latin typeface="Cambria Math" panose="02040503050406030204" pitchFamily="18" charset="0"/>
                      </a:rPr>
                      <m:t>=</m:t>
                    </m:r>
                  </m:oMath>
                </a14:m>
                <a:r>
                  <a:rPr lang="en-US" dirty="0">
                    <a:solidFill>
                      <a:srgbClr val="0070C0"/>
                    </a:solidFill>
                  </a:rPr>
                  <a:t> </a:t>
                </a:r>
                <a14:m>
                  <m:oMath xmlns:m="http://schemas.openxmlformats.org/officeDocument/2006/math">
                    <m:sSup>
                      <m:sSupPr>
                        <m:ctrlPr>
                          <a:rPr lang="en-US" i="1">
                            <a:solidFill>
                              <a:srgbClr val="0070C0"/>
                            </a:solidFill>
                            <a:latin typeface="Cambria Math" panose="02040503050406030204" pitchFamily="18" charset="0"/>
                          </a:rPr>
                        </m:ctrlPr>
                      </m:sSupPr>
                      <m:e>
                        <m:r>
                          <a:rPr lang="en-AU" i="1">
                            <a:solidFill>
                              <a:srgbClr val="0070C0"/>
                            </a:solidFill>
                            <a:latin typeface="Cambria Math" panose="02040503050406030204" pitchFamily="18" charset="0"/>
                          </a:rPr>
                          <m:t>𝑇</m:t>
                        </m:r>
                      </m:e>
                      <m:sup>
                        <m:r>
                          <a:rPr lang="en-AU" b="0" i="1" smtClean="0">
                            <a:solidFill>
                              <a:srgbClr val="0070C0"/>
                            </a:solidFill>
                            <a:latin typeface="Cambria Math" panose="02040503050406030204" pitchFamily="18" charset="0"/>
                          </a:rPr>
                          <m:t>5</m:t>
                        </m:r>
                      </m:sup>
                    </m:sSup>
                    <m:sSub>
                      <m:sSubPr>
                        <m:ctrlPr>
                          <a:rPr lang="en-US" i="1" dirty="0">
                            <a:solidFill>
                              <a:srgbClr val="0070C0"/>
                            </a:solidFill>
                            <a:latin typeface="Cambria Math" panose="02040503050406030204" pitchFamily="18" charset="0"/>
                          </a:rPr>
                        </m:ctrlPr>
                      </m:sSubPr>
                      <m:e>
                        <m:r>
                          <a:rPr lang="en-AU" i="1" dirty="0">
                            <a:solidFill>
                              <a:srgbClr val="0070C0"/>
                            </a:solidFill>
                            <a:latin typeface="Cambria Math" panose="02040503050406030204" pitchFamily="18" charset="0"/>
                          </a:rPr>
                          <m:t>𝑆</m:t>
                        </m:r>
                      </m:e>
                      <m:sub>
                        <m:r>
                          <a:rPr lang="en-AU" i="1" dirty="0">
                            <a:solidFill>
                              <a:srgbClr val="0070C0"/>
                            </a:solidFill>
                            <a:latin typeface="Cambria Math" panose="02040503050406030204" pitchFamily="18" charset="0"/>
                          </a:rPr>
                          <m:t>0</m:t>
                        </m:r>
                      </m:sub>
                    </m:sSub>
                    <m:r>
                      <a:rPr lang="en-AU" i="1" dirty="0">
                        <a:solidFill>
                          <a:srgbClr val="0070C0"/>
                        </a:solidFill>
                        <a:latin typeface="Cambria Math" panose="02040503050406030204" pitchFamily="18" charset="0"/>
                      </a:rPr>
                      <m:t> </m:t>
                    </m:r>
                  </m:oMath>
                </a14:m>
                <a:endParaRPr lang="en-US" dirty="0">
                  <a:solidFill>
                    <a:srgbClr val="0070C0"/>
                  </a:solidFill>
                </a:endParaRPr>
              </a:p>
              <a:p>
                <a:r>
                  <a:rPr lang="en-US" dirty="0"/>
                  <a:t>or more generally, </a:t>
                </a:r>
                <a14:m>
                  <m:oMath xmlns:m="http://schemas.openxmlformats.org/officeDocument/2006/math">
                    <m:sSub>
                      <m:sSubPr>
                        <m:ctrlPr>
                          <a:rPr lang="en-US" i="1" dirty="0" smtClean="0">
                            <a:solidFill>
                              <a:srgbClr val="0070C0"/>
                            </a:solidFill>
                            <a:latin typeface="Cambria Math" panose="02040503050406030204" pitchFamily="18" charset="0"/>
                          </a:rPr>
                        </m:ctrlPr>
                      </m:sSubPr>
                      <m:e>
                        <m:r>
                          <a:rPr lang="en-AU" i="1" dirty="0">
                            <a:solidFill>
                              <a:srgbClr val="0070C0"/>
                            </a:solidFill>
                            <a:latin typeface="Cambria Math" panose="02040503050406030204" pitchFamily="18" charset="0"/>
                          </a:rPr>
                          <m:t>𝑆</m:t>
                        </m:r>
                      </m:e>
                      <m:sub>
                        <m:r>
                          <a:rPr lang="en-AU" b="0" i="1" dirty="0" smtClean="0">
                            <a:solidFill>
                              <a:srgbClr val="0070C0"/>
                            </a:solidFill>
                            <a:latin typeface="Cambria Math" panose="02040503050406030204" pitchFamily="18" charset="0"/>
                          </a:rPr>
                          <m:t>𝑛</m:t>
                        </m:r>
                      </m:sub>
                    </m:sSub>
                    <m:r>
                      <a:rPr lang="en-AU" dirty="0">
                        <a:solidFill>
                          <a:srgbClr val="0070C0"/>
                        </a:solidFill>
                        <a:latin typeface="Cambria Math" panose="02040503050406030204" pitchFamily="18" charset="0"/>
                      </a:rPr>
                      <m:t>=</m:t>
                    </m:r>
                  </m:oMath>
                </a14:m>
                <a:r>
                  <a:rPr lang="en-US" dirty="0">
                    <a:solidFill>
                      <a:srgbClr val="0070C0"/>
                    </a:solidFill>
                  </a:rPr>
                  <a:t> </a:t>
                </a:r>
                <a14:m>
                  <m:oMath xmlns:m="http://schemas.openxmlformats.org/officeDocument/2006/math">
                    <m:sSup>
                      <m:sSupPr>
                        <m:ctrlPr>
                          <a:rPr lang="en-US" i="1">
                            <a:solidFill>
                              <a:srgbClr val="0070C0"/>
                            </a:solidFill>
                            <a:latin typeface="Cambria Math" panose="02040503050406030204" pitchFamily="18" charset="0"/>
                          </a:rPr>
                        </m:ctrlPr>
                      </m:sSupPr>
                      <m:e>
                        <m:r>
                          <a:rPr lang="en-AU" i="1">
                            <a:solidFill>
                              <a:srgbClr val="0070C0"/>
                            </a:solidFill>
                            <a:latin typeface="Cambria Math" panose="02040503050406030204" pitchFamily="18" charset="0"/>
                          </a:rPr>
                          <m:t>𝑇</m:t>
                        </m:r>
                      </m:e>
                      <m:sup>
                        <m:r>
                          <a:rPr lang="en-AU" b="0" i="1" smtClean="0">
                            <a:solidFill>
                              <a:srgbClr val="0070C0"/>
                            </a:solidFill>
                            <a:latin typeface="Cambria Math" panose="02040503050406030204" pitchFamily="18" charset="0"/>
                          </a:rPr>
                          <m:t>𝑛</m:t>
                        </m:r>
                      </m:sup>
                    </m:sSup>
                    <m:sSub>
                      <m:sSubPr>
                        <m:ctrlPr>
                          <a:rPr lang="en-US" i="1" dirty="0">
                            <a:solidFill>
                              <a:srgbClr val="0070C0"/>
                            </a:solidFill>
                            <a:latin typeface="Cambria Math" panose="02040503050406030204" pitchFamily="18" charset="0"/>
                          </a:rPr>
                        </m:ctrlPr>
                      </m:sSubPr>
                      <m:e>
                        <m:r>
                          <a:rPr lang="en-AU" i="1" dirty="0">
                            <a:solidFill>
                              <a:srgbClr val="0070C0"/>
                            </a:solidFill>
                            <a:latin typeface="Cambria Math" panose="02040503050406030204" pitchFamily="18" charset="0"/>
                          </a:rPr>
                          <m:t>𝑆</m:t>
                        </m:r>
                      </m:e>
                      <m:sub>
                        <m:r>
                          <a:rPr lang="en-AU" i="1" dirty="0">
                            <a:solidFill>
                              <a:srgbClr val="0070C0"/>
                            </a:solidFill>
                            <a:latin typeface="Cambria Math" panose="02040503050406030204" pitchFamily="18" charset="0"/>
                          </a:rPr>
                          <m:t>0</m:t>
                        </m:r>
                      </m:sub>
                    </m:sSub>
                    <m:r>
                      <a:rPr lang="en-AU" i="1" dirty="0">
                        <a:solidFill>
                          <a:srgbClr val="0070C0"/>
                        </a:solidFill>
                        <a:latin typeface="Cambria Math" panose="02040503050406030204" pitchFamily="18" charset="0"/>
                      </a:rPr>
                      <m:t> </m:t>
                    </m:r>
                  </m:oMath>
                </a14:m>
                <a:endParaRPr lang="en-US" dirty="0">
                  <a:solidFill>
                    <a:srgbClr val="0070C0"/>
                  </a:solidFill>
                </a:endParaRPr>
              </a:p>
              <a:p>
                <a:endParaRPr lang="en-US" dirty="0"/>
              </a:p>
            </p:txBody>
          </p:sp>
        </mc:Choice>
        <mc:Fallback xmlns="">
          <p:sp>
            <p:nvSpPr>
              <p:cNvPr id="3" name="Content Placeholder 2">
                <a:extLst>
                  <a:ext uri="{FF2B5EF4-FFF2-40B4-BE49-F238E27FC236}">
                    <a16:creationId xmlns:a16="http://schemas.microsoft.com/office/drawing/2014/main" id="{C76A1BE7-A10E-4945-8578-C0E6F00D134E}"/>
                  </a:ext>
                </a:extLst>
              </p:cNvPr>
              <p:cNvSpPr>
                <a:spLocks noGrp="1" noRot="1" noChangeAspect="1" noMove="1" noResize="1" noEditPoints="1" noAdjustHandles="1" noChangeArrowheads="1" noChangeShapeType="1" noTextEdit="1"/>
              </p:cNvSpPr>
              <p:nvPr>
                <p:ph idx="1"/>
              </p:nvPr>
            </p:nvSpPr>
            <p:spPr>
              <a:xfrm>
                <a:off x="783771" y="1317462"/>
                <a:ext cx="11074400" cy="5402652"/>
              </a:xfrm>
              <a:blipFill>
                <a:blip r:embed="rId2"/>
                <a:stretch>
                  <a:fillRect l="-687" t="-1643" r="-344"/>
                </a:stretch>
              </a:blipFill>
            </p:spPr>
            <p:txBody>
              <a:bodyPr/>
              <a:lstStyle/>
              <a:p>
                <a:r>
                  <a:rPr lang="en-US">
                    <a:noFill/>
                  </a:rPr>
                  <a:t> </a:t>
                </a:r>
              </a:p>
            </p:txBody>
          </p:sp>
        </mc:Fallback>
      </mc:AlternateContent>
      <p:pic>
        <p:nvPicPr>
          <p:cNvPr id="8" name="Picture 7">
            <a:extLst>
              <a:ext uri="{FF2B5EF4-FFF2-40B4-BE49-F238E27FC236}">
                <a16:creationId xmlns:a16="http://schemas.microsoft.com/office/drawing/2014/main" id="{1EBB9A7E-EB07-AF82-E6D6-768B2B8F20EA}"/>
              </a:ext>
            </a:extLst>
          </p:cNvPr>
          <p:cNvPicPr>
            <a:picLocks noChangeAspect="1"/>
          </p:cNvPicPr>
          <p:nvPr/>
        </p:nvPicPr>
        <p:blipFill>
          <a:blip r:embed="rId3"/>
          <a:stretch>
            <a:fillRect/>
          </a:stretch>
        </p:blipFill>
        <p:spPr>
          <a:xfrm>
            <a:off x="5149228" y="4840352"/>
            <a:ext cx="6948222" cy="1668935"/>
          </a:xfrm>
          <a:prstGeom prst="rect">
            <a:avLst/>
          </a:prstGeom>
        </p:spPr>
      </p:pic>
    </p:spTree>
    <p:extLst>
      <p:ext uri="{BB962C8B-B14F-4D97-AF65-F5344CB8AC3E}">
        <p14:creationId xmlns:p14="http://schemas.microsoft.com/office/powerpoint/2010/main" val="1642445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 calcmode="lin" valueType="num">
                                      <p:cBhvr additive="base">
                                        <p:cTn id="4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ppt_x"/>
                                          </p:val>
                                        </p:tav>
                                        <p:tav tm="100000">
                                          <p:val>
                                            <p:strVal val="#ppt_x"/>
                                          </p:val>
                                        </p:tav>
                                      </p:tavLst>
                                    </p:anim>
                                    <p:anim calcmode="lin" valueType="num">
                                      <p:cBhvr additive="base">
                                        <p:cTn id="5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52FE2AC0-2560-FD48-8334-5B2F037C66D3}"/>
                  </a:ext>
                </a:extLst>
              </p:cNvPr>
              <p:cNvSpPr>
                <a:spLocks noGrp="1"/>
              </p:cNvSpPr>
              <p:nvPr>
                <p:ph type="title"/>
              </p:nvPr>
            </p:nvSpPr>
            <p:spPr>
              <a:xfrm>
                <a:off x="638629" y="0"/>
                <a:ext cx="11553371" cy="1179576"/>
              </a:xfrm>
            </p:spPr>
            <p:txBody>
              <a:bodyPr>
                <a:normAutofit fontScale="90000"/>
              </a:bodyPr>
              <a:lstStyle/>
              <a:p>
                <a:r>
                  <a:rPr lang="en-US" dirty="0"/>
                  <a:t>Determining the 𝑛</a:t>
                </a:r>
                <a:r>
                  <a:rPr lang="en-US" dirty="0" err="1"/>
                  <a:t>th</a:t>
                </a:r>
                <a:r>
                  <a:rPr lang="en-US" dirty="0"/>
                  <a:t> state of a system using the rule </a:t>
                </a:r>
                <a14:m>
                  <m:oMath xmlns:m="http://schemas.openxmlformats.org/officeDocument/2006/math">
                    <m:sSub>
                      <m:sSubPr>
                        <m:ctrlPr>
                          <a:rPr lang="en-US" i="1" dirty="0" smtClean="0">
                            <a:latin typeface="Cambria Math" panose="02040503050406030204" pitchFamily="18" charset="0"/>
                          </a:rPr>
                        </m:ctrlPr>
                      </m:sSubPr>
                      <m:e>
                        <m:r>
                          <a:rPr lang="en-AU" b="1" i="1" dirty="0" smtClean="0">
                            <a:latin typeface="Cambria Math" panose="02040503050406030204" pitchFamily="18" charset="0"/>
                          </a:rPr>
                          <m:t>𝑺</m:t>
                        </m:r>
                      </m:e>
                      <m:sub>
                        <m:r>
                          <a:rPr lang="en-AU" b="1" i="1" dirty="0" smtClean="0">
                            <a:latin typeface="Cambria Math" panose="02040503050406030204" pitchFamily="18" charset="0"/>
                          </a:rPr>
                          <m:t>𝒏</m:t>
                        </m:r>
                      </m:sub>
                    </m:sSub>
                  </m:oMath>
                </a14:m>
                <a:r>
                  <a:rPr lang="en-US" dirty="0"/>
                  <a:t>=</a:t>
                </a:r>
                <a14:m>
                  <m:oMath xmlns:m="http://schemas.openxmlformats.org/officeDocument/2006/math">
                    <m:sSup>
                      <m:sSupPr>
                        <m:ctrlPr>
                          <a:rPr lang="en-US" i="1" dirty="0" smtClean="0">
                            <a:latin typeface="Cambria Math" panose="02040503050406030204" pitchFamily="18" charset="0"/>
                          </a:rPr>
                        </m:ctrlPr>
                      </m:sSupPr>
                      <m:e>
                        <m:r>
                          <a:rPr lang="en-AU" b="1" i="1" dirty="0" smtClean="0">
                            <a:latin typeface="Cambria Math" panose="02040503050406030204" pitchFamily="18" charset="0"/>
                          </a:rPr>
                          <m:t>𝑻</m:t>
                        </m:r>
                      </m:e>
                      <m:sup>
                        <m:r>
                          <a:rPr lang="en-AU" b="1" i="1" dirty="0" smtClean="0">
                            <a:latin typeface="Cambria Math" panose="02040503050406030204" pitchFamily="18" charset="0"/>
                          </a:rPr>
                          <m:t>𝒏</m:t>
                        </m:r>
                      </m:sup>
                    </m:sSup>
                    <m:sSub>
                      <m:sSubPr>
                        <m:ctrlPr>
                          <a:rPr lang="en-US" i="1" dirty="0">
                            <a:latin typeface="Cambria Math" panose="02040503050406030204" pitchFamily="18" charset="0"/>
                          </a:rPr>
                        </m:ctrlPr>
                      </m:sSubPr>
                      <m:e>
                        <m:r>
                          <a:rPr lang="en-AU" i="1" dirty="0">
                            <a:latin typeface="Cambria Math" panose="02040503050406030204" pitchFamily="18" charset="0"/>
                          </a:rPr>
                          <m:t>𝑺</m:t>
                        </m:r>
                      </m:e>
                      <m:sub>
                        <m:r>
                          <a:rPr lang="en-AU" b="1" i="1" dirty="0" smtClean="0">
                            <a:latin typeface="Cambria Math" panose="02040503050406030204" pitchFamily="18" charset="0"/>
                          </a:rPr>
                          <m:t>𝟎</m:t>
                        </m:r>
                      </m:sub>
                    </m:sSub>
                  </m:oMath>
                </a14:m>
                <a:endParaRPr lang="en-US" dirty="0"/>
              </a:p>
            </p:txBody>
          </p:sp>
        </mc:Choice>
        <mc:Fallback xmlns="">
          <p:sp>
            <p:nvSpPr>
              <p:cNvPr id="2" name="Title 1">
                <a:extLst>
                  <a:ext uri="{FF2B5EF4-FFF2-40B4-BE49-F238E27FC236}">
                    <a16:creationId xmlns:a16="http://schemas.microsoft.com/office/drawing/2014/main" id="{52FE2AC0-2560-FD48-8334-5B2F037C66D3}"/>
                  </a:ext>
                </a:extLst>
              </p:cNvPr>
              <p:cNvSpPr>
                <a:spLocks noGrp="1" noRot="1" noChangeAspect="1" noMove="1" noResize="1" noEditPoints="1" noAdjustHandles="1" noChangeArrowheads="1" noChangeShapeType="1" noTextEdit="1"/>
              </p:cNvSpPr>
              <p:nvPr>
                <p:ph type="title"/>
              </p:nvPr>
            </p:nvSpPr>
            <p:spPr>
              <a:xfrm>
                <a:off x="638629" y="0"/>
                <a:ext cx="11553371" cy="1179576"/>
              </a:xfrm>
              <a:blipFill>
                <a:blip r:embed="rId2"/>
                <a:stretch>
                  <a:fillRect l="-1647" t="-9574" b="-148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96CE7D1-348E-0343-98E5-DAB5506BB1C6}"/>
                  </a:ext>
                </a:extLst>
              </p:cNvPr>
              <p:cNvSpPr>
                <a:spLocks noGrp="1"/>
              </p:cNvSpPr>
              <p:nvPr>
                <p:ph idx="1"/>
              </p:nvPr>
            </p:nvSpPr>
            <p:spPr>
              <a:xfrm>
                <a:off x="166914" y="1179576"/>
                <a:ext cx="11858171" cy="5322824"/>
              </a:xfrm>
            </p:spPr>
            <p:txBody>
              <a:bodyPr>
                <a:normAutofit fontScale="92500" lnSpcReduction="10000"/>
              </a:bodyPr>
              <a:lstStyle/>
              <a:p>
                <a:r>
                  <a:rPr lang="en-US" dirty="0"/>
                  <a:t>The factory has a large number of machines. The machines can be in one of two states: operating (𝑂) or broken (𝐵). Broken machines are repaired and come back into operation and vice versa.</a:t>
                </a:r>
              </a:p>
              <a:p>
                <a:r>
                  <a:rPr lang="en-US" dirty="0"/>
                  <a:t>Initially, 80 machines are operating and 20 are broken, so:</a:t>
                </a:r>
              </a:p>
              <a:p>
                <a14:m>
                  <m:oMath xmlns:m="http://schemas.openxmlformats.org/officeDocument/2006/math">
                    <m:sSub>
                      <m:sSubPr>
                        <m:ctrlPr>
                          <a:rPr lang="en-US" i="1" dirty="0">
                            <a:latin typeface="Cambria Math" panose="02040503050406030204" pitchFamily="18" charset="0"/>
                          </a:rPr>
                        </m:ctrlPr>
                      </m:sSubPr>
                      <m:e>
                        <m:r>
                          <a:rPr lang="en-AU" i="1" dirty="0">
                            <a:latin typeface="Cambria Math" panose="02040503050406030204" pitchFamily="18" charset="0"/>
                          </a:rPr>
                          <m:t>𝑺</m:t>
                        </m:r>
                      </m:e>
                      <m:sub>
                        <m:r>
                          <a:rPr lang="en-AU" b="1" i="1" dirty="0">
                            <a:latin typeface="Cambria Math" panose="02040503050406030204" pitchFamily="18" charset="0"/>
                          </a:rPr>
                          <m:t>𝟎</m:t>
                        </m:r>
                      </m:sub>
                    </m:sSub>
                    <m:r>
                      <a:rPr lang="en-AU" b="1" i="1" dirty="0">
                        <a:latin typeface="Cambria Math" panose="02040503050406030204" pitchFamily="18" charset="0"/>
                      </a:rPr>
                      <m:t> </m:t>
                    </m:r>
                  </m:oMath>
                </a14:m>
                <a:r>
                  <a:rPr lang="en-US" dirty="0"/>
                  <a:t>=</a:t>
                </a:r>
                <a14:m>
                  <m:oMath xmlns:m="http://schemas.openxmlformats.org/officeDocument/2006/math">
                    <m:d>
                      <m:dPr>
                        <m:begChr m:val="["/>
                        <m:endChr m:val="]"/>
                        <m:ctrlPr>
                          <a:rPr lang="en-US" i="1" dirty="0" smtClean="0">
                            <a:latin typeface="Cambria Math" panose="02040503050406030204" pitchFamily="18" charset="0"/>
                          </a:rPr>
                        </m:ctrlPr>
                      </m:dPr>
                      <m:e>
                        <m:eqArr>
                          <m:eqArrPr>
                            <m:ctrlPr>
                              <a:rPr lang="en-AU" b="0" i="1" dirty="0" smtClean="0">
                                <a:latin typeface="Cambria Math" panose="02040503050406030204" pitchFamily="18" charset="0"/>
                              </a:rPr>
                            </m:ctrlPr>
                          </m:eqArrPr>
                          <m:e>
                            <m:r>
                              <a:rPr lang="en-AU" b="0" i="1" dirty="0" smtClean="0">
                                <a:latin typeface="Cambria Math" panose="02040503050406030204" pitchFamily="18" charset="0"/>
                              </a:rPr>
                              <m:t>80</m:t>
                            </m:r>
                          </m:e>
                          <m:e>
                            <m:r>
                              <a:rPr lang="en-AU" b="0" i="1" dirty="0" smtClean="0">
                                <a:latin typeface="Cambria Math" panose="02040503050406030204" pitchFamily="18" charset="0"/>
                              </a:rPr>
                              <m:t>20</m:t>
                            </m:r>
                          </m:e>
                        </m:eqArr>
                      </m:e>
                    </m:d>
                  </m:oMath>
                </a14:m>
                <a:r>
                  <a:rPr lang="en-US" dirty="0"/>
                  <a:t> and </a:t>
                </a:r>
                <a:r>
                  <a:rPr lang="en-US" b="1" dirty="0"/>
                  <a:t>𝑇</a:t>
                </a:r>
                <a:r>
                  <a:rPr lang="en-US" dirty="0"/>
                  <a:t>=</a:t>
                </a:r>
                <a14:m>
                  <m:oMath xmlns:m="http://schemas.openxmlformats.org/officeDocument/2006/math">
                    <m:d>
                      <m:dPr>
                        <m:begChr m:val="["/>
                        <m:endChr m:val="]"/>
                        <m:ctrlPr>
                          <a:rPr lang="en-US" i="1" smtClean="0">
                            <a:latin typeface="Cambria Math" panose="02040503050406030204" pitchFamily="18" charset="0"/>
                          </a:rPr>
                        </m:ctrlPr>
                      </m:dPr>
                      <m:e>
                        <m:m>
                          <m:mPr>
                            <m:mcs>
                              <m:mc>
                                <m:mcPr>
                                  <m:count m:val="2"/>
                                  <m:mcJc m:val="center"/>
                                </m:mcPr>
                              </m:mc>
                            </m:mcs>
                            <m:ctrlPr>
                              <a:rPr lang="en-US" i="1" smtClean="0">
                                <a:latin typeface="Cambria Math" panose="02040503050406030204" pitchFamily="18" charset="0"/>
                              </a:rPr>
                            </m:ctrlPr>
                          </m:mPr>
                          <m:mr>
                            <m:e>
                              <m:r>
                                <m:rPr>
                                  <m:brk m:alnAt="7"/>
                                </m:rPr>
                                <a:rPr lang="en-AU" b="0" i="1" smtClean="0">
                                  <a:latin typeface="Cambria Math" panose="02040503050406030204" pitchFamily="18" charset="0"/>
                                </a:rPr>
                                <m:t>0</m:t>
                              </m:r>
                              <m:r>
                                <a:rPr lang="en-AU" b="0" i="1" smtClean="0">
                                  <a:latin typeface="Cambria Math" panose="02040503050406030204" pitchFamily="18" charset="0"/>
                                </a:rPr>
                                <m:t>.85</m:t>
                              </m:r>
                            </m:e>
                            <m:e>
                              <m:r>
                                <a:rPr lang="en-AU" b="0" i="1" smtClean="0">
                                  <a:latin typeface="Cambria Math" panose="02040503050406030204" pitchFamily="18" charset="0"/>
                                </a:rPr>
                                <m:t>0.05</m:t>
                              </m:r>
                            </m:e>
                          </m:mr>
                          <m:mr>
                            <m:e>
                              <m:r>
                                <a:rPr lang="en-AU" b="0" i="1" smtClean="0">
                                  <a:latin typeface="Cambria Math" panose="02040503050406030204" pitchFamily="18" charset="0"/>
                                </a:rPr>
                                <m:t>0.15</m:t>
                              </m:r>
                            </m:e>
                            <m:e>
                              <m:r>
                                <a:rPr lang="en-AU" b="0" i="1" smtClean="0">
                                  <a:latin typeface="Cambria Math" panose="02040503050406030204" pitchFamily="18" charset="0"/>
                                </a:rPr>
                                <m:t>0.95</m:t>
                              </m:r>
                            </m:e>
                          </m:mr>
                        </m:m>
                      </m:e>
                    </m:d>
                  </m:oMath>
                </a14:m>
                <a:endParaRPr lang="en-AU" dirty="0"/>
              </a:p>
              <a:p>
                <a:r>
                  <a:rPr lang="en-US" dirty="0"/>
                  <a:t>Determine the number of operational and broken machines after 10 days.</a:t>
                </a:r>
              </a:p>
              <a:p>
                <a14:m>
                  <m:oMath xmlns:m="http://schemas.openxmlformats.org/officeDocument/2006/math">
                    <m:sSub>
                      <m:sSubPr>
                        <m:ctrlPr>
                          <a:rPr lang="en-US" i="1" dirty="0">
                            <a:latin typeface="Cambria Math" panose="02040503050406030204" pitchFamily="18" charset="0"/>
                          </a:rPr>
                        </m:ctrlPr>
                      </m:sSubPr>
                      <m:e>
                        <m:r>
                          <a:rPr lang="en-AU" b="1" i="1" dirty="0">
                            <a:latin typeface="Cambria Math" panose="02040503050406030204" pitchFamily="18" charset="0"/>
                          </a:rPr>
                          <m:t>𝑺</m:t>
                        </m:r>
                      </m:e>
                      <m:sub>
                        <m:r>
                          <a:rPr lang="en-AU" b="1" i="1" dirty="0">
                            <a:latin typeface="Cambria Math" panose="02040503050406030204" pitchFamily="18" charset="0"/>
                          </a:rPr>
                          <m:t>𝒏</m:t>
                        </m:r>
                      </m:sub>
                    </m:sSub>
                  </m:oMath>
                </a14:m>
                <a:r>
                  <a:rPr lang="en-US" dirty="0"/>
                  <a:t>=</a:t>
                </a:r>
                <a14:m>
                  <m:oMath xmlns:m="http://schemas.openxmlformats.org/officeDocument/2006/math">
                    <m:sSup>
                      <m:sSupPr>
                        <m:ctrlPr>
                          <a:rPr lang="en-US" i="1" dirty="0">
                            <a:latin typeface="Cambria Math" panose="02040503050406030204" pitchFamily="18" charset="0"/>
                          </a:rPr>
                        </m:ctrlPr>
                      </m:sSupPr>
                      <m:e>
                        <m:r>
                          <a:rPr lang="en-AU" b="1" i="1" dirty="0">
                            <a:latin typeface="Cambria Math" panose="02040503050406030204" pitchFamily="18" charset="0"/>
                          </a:rPr>
                          <m:t>𝑻</m:t>
                        </m:r>
                      </m:e>
                      <m:sup>
                        <m:r>
                          <a:rPr lang="en-AU" b="1" i="1" dirty="0">
                            <a:latin typeface="Cambria Math" panose="02040503050406030204" pitchFamily="18" charset="0"/>
                          </a:rPr>
                          <m:t>𝒏</m:t>
                        </m:r>
                      </m:sup>
                    </m:sSup>
                    <m:sSub>
                      <m:sSubPr>
                        <m:ctrlPr>
                          <a:rPr lang="en-US" i="1" dirty="0">
                            <a:latin typeface="Cambria Math" panose="02040503050406030204" pitchFamily="18" charset="0"/>
                          </a:rPr>
                        </m:ctrlPr>
                      </m:sSubPr>
                      <m:e>
                        <m:r>
                          <a:rPr lang="en-AU" i="1" dirty="0">
                            <a:latin typeface="Cambria Math" panose="02040503050406030204" pitchFamily="18" charset="0"/>
                          </a:rPr>
                          <m:t>𝑺</m:t>
                        </m:r>
                      </m:e>
                      <m:sub>
                        <m:r>
                          <a:rPr lang="en-AU" b="1" i="1" dirty="0">
                            <a:latin typeface="Cambria Math" panose="02040503050406030204" pitchFamily="18" charset="0"/>
                          </a:rPr>
                          <m:t>𝟎</m:t>
                        </m:r>
                      </m:sub>
                    </m:sSub>
                  </m:oMath>
                </a14:m>
                <a:endParaRPr lang="en-US" dirty="0"/>
              </a:p>
              <a:p>
                <a14:m>
                  <m:oMath xmlns:m="http://schemas.openxmlformats.org/officeDocument/2006/math">
                    <m:sSub>
                      <m:sSubPr>
                        <m:ctrlPr>
                          <a:rPr lang="en-US" i="1" dirty="0">
                            <a:latin typeface="Cambria Math" panose="02040503050406030204" pitchFamily="18" charset="0"/>
                          </a:rPr>
                        </m:ctrlPr>
                      </m:sSubPr>
                      <m:e>
                        <m:r>
                          <a:rPr lang="en-AU" b="1" i="1" dirty="0">
                            <a:latin typeface="Cambria Math" panose="02040503050406030204" pitchFamily="18" charset="0"/>
                          </a:rPr>
                          <m:t>𝑺</m:t>
                        </m:r>
                      </m:e>
                      <m:sub>
                        <m:r>
                          <a:rPr lang="en-AU" b="1" i="1" dirty="0" smtClean="0">
                            <a:latin typeface="Cambria Math" panose="02040503050406030204" pitchFamily="18" charset="0"/>
                          </a:rPr>
                          <m:t>𝟏𝟎</m:t>
                        </m:r>
                      </m:sub>
                    </m:sSub>
                  </m:oMath>
                </a14:m>
                <a:r>
                  <a:rPr lang="en-US" dirty="0"/>
                  <a:t>=</a:t>
                </a:r>
                <a14:m>
                  <m:oMath xmlns:m="http://schemas.openxmlformats.org/officeDocument/2006/math">
                    <m:sSup>
                      <m:sSupPr>
                        <m:ctrlPr>
                          <a:rPr lang="en-US" i="1" dirty="0">
                            <a:latin typeface="Cambria Math" panose="02040503050406030204" pitchFamily="18" charset="0"/>
                          </a:rPr>
                        </m:ctrlPr>
                      </m:sSupPr>
                      <m:e>
                        <m:r>
                          <a:rPr lang="en-AU" b="1" i="1" dirty="0">
                            <a:latin typeface="Cambria Math" panose="02040503050406030204" pitchFamily="18" charset="0"/>
                          </a:rPr>
                          <m:t>𝑻</m:t>
                        </m:r>
                      </m:e>
                      <m:sup>
                        <m:r>
                          <a:rPr lang="en-AU" b="1" i="1" dirty="0" smtClean="0">
                            <a:latin typeface="Cambria Math" panose="02040503050406030204" pitchFamily="18" charset="0"/>
                          </a:rPr>
                          <m:t>𝟏𝟎</m:t>
                        </m:r>
                      </m:sup>
                    </m:sSup>
                    <m:sSub>
                      <m:sSubPr>
                        <m:ctrlPr>
                          <a:rPr lang="en-US" i="1" dirty="0">
                            <a:latin typeface="Cambria Math" panose="02040503050406030204" pitchFamily="18" charset="0"/>
                          </a:rPr>
                        </m:ctrlPr>
                      </m:sSubPr>
                      <m:e>
                        <m:r>
                          <a:rPr lang="en-AU" i="1" dirty="0">
                            <a:latin typeface="Cambria Math" panose="02040503050406030204" pitchFamily="18" charset="0"/>
                          </a:rPr>
                          <m:t>𝑺</m:t>
                        </m:r>
                      </m:e>
                      <m:sub>
                        <m:r>
                          <a:rPr lang="en-AU" b="1" i="1" dirty="0">
                            <a:latin typeface="Cambria Math" panose="02040503050406030204" pitchFamily="18" charset="0"/>
                          </a:rPr>
                          <m:t>𝟎</m:t>
                        </m:r>
                      </m:sub>
                    </m:sSub>
                  </m:oMath>
                </a14:m>
                <a:r>
                  <a:rPr lang="en-US" dirty="0"/>
                  <a:t>=</a:t>
                </a:r>
                <a14:m>
                  <m:oMath xmlns:m="http://schemas.openxmlformats.org/officeDocument/2006/math">
                    <m:d>
                      <m:dPr>
                        <m:begChr m:val="["/>
                        <m:endChr m:val="]"/>
                        <m:ctrlPr>
                          <a:rPr lang="en-US" i="1" dirty="0" smtClean="0">
                            <a:latin typeface="Cambria Math" panose="02040503050406030204" pitchFamily="18" charset="0"/>
                          </a:rPr>
                        </m:ctrlPr>
                      </m:dPr>
                      <m:e>
                        <m:eqArr>
                          <m:eqArrPr>
                            <m:ctrlPr>
                              <a:rPr lang="en-AU" b="0" i="1" dirty="0" smtClean="0">
                                <a:latin typeface="Cambria Math" panose="02040503050406030204" pitchFamily="18" charset="0"/>
                              </a:rPr>
                            </m:ctrlPr>
                          </m:eqArrPr>
                          <m:e>
                            <m:r>
                              <a:rPr lang="en-AU" b="0" i="1" dirty="0" smtClean="0">
                                <a:latin typeface="Cambria Math" panose="02040503050406030204" pitchFamily="18" charset="0"/>
                              </a:rPr>
                              <m:t>30.9</m:t>
                            </m:r>
                          </m:e>
                          <m:e>
                            <m:r>
                              <a:rPr lang="en-AU" b="0" i="1" dirty="0" smtClean="0">
                                <a:latin typeface="Cambria Math" panose="02040503050406030204" pitchFamily="18" charset="0"/>
                              </a:rPr>
                              <m:t>69.1</m:t>
                            </m:r>
                          </m:e>
                        </m:eqArr>
                      </m:e>
                    </m:d>
                  </m:oMath>
                </a14:m>
                <a:endParaRPr lang="en-US" dirty="0"/>
              </a:p>
              <a:p>
                <a:r>
                  <a:rPr lang="en-US" dirty="0"/>
                  <a:t>After 10 days, 31 machines will be operational and 69 broken.</a:t>
                </a:r>
              </a:p>
            </p:txBody>
          </p:sp>
        </mc:Choice>
        <mc:Fallback xmlns="">
          <p:sp>
            <p:nvSpPr>
              <p:cNvPr id="3" name="Content Placeholder 2">
                <a:extLst>
                  <a:ext uri="{FF2B5EF4-FFF2-40B4-BE49-F238E27FC236}">
                    <a16:creationId xmlns:a16="http://schemas.microsoft.com/office/drawing/2014/main" id="{E96CE7D1-348E-0343-98E5-DAB5506BB1C6}"/>
                  </a:ext>
                </a:extLst>
              </p:cNvPr>
              <p:cNvSpPr>
                <a:spLocks noGrp="1" noRot="1" noChangeAspect="1" noMove="1" noResize="1" noEditPoints="1" noAdjustHandles="1" noChangeArrowheads="1" noChangeShapeType="1" noTextEdit="1"/>
              </p:cNvSpPr>
              <p:nvPr>
                <p:ph idx="1"/>
              </p:nvPr>
            </p:nvSpPr>
            <p:spPr>
              <a:xfrm>
                <a:off x="166914" y="1179576"/>
                <a:ext cx="11858171" cy="5322824"/>
              </a:xfrm>
              <a:blipFill>
                <a:blip r:embed="rId3"/>
                <a:stretch>
                  <a:fillRect l="-748" t="-1190" r="-321"/>
                </a:stretch>
              </a:blipFill>
            </p:spPr>
            <p:txBody>
              <a:bodyPr/>
              <a:lstStyle/>
              <a:p>
                <a:r>
                  <a:rPr lang="en-US">
                    <a:noFill/>
                  </a:rPr>
                  <a:t> </a:t>
                </a:r>
              </a:p>
            </p:txBody>
          </p:sp>
        </mc:Fallback>
      </mc:AlternateContent>
      <p:pic>
        <p:nvPicPr>
          <p:cNvPr id="6" name="Picture 2" descr="39,046 Example Stock Illustrations, Cliparts and Royalty Free Example  Vectors">
            <a:extLst>
              <a:ext uri="{FF2B5EF4-FFF2-40B4-BE49-F238E27FC236}">
                <a16:creationId xmlns:a16="http://schemas.microsoft.com/office/drawing/2014/main" id="{5DB50641-118A-FF4A-832C-D9DB7DDB7B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71305" y="2325692"/>
            <a:ext cx="1453780" cy="120179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1B390D5B-BB8B-40DC-9846-65832D01DE42}"/>
              </a:ext>
            </a:extLst>
          </p:cNvPr>
          <p:cNvSpPr txBox="1"/>
          <p:nvPr/>
        </p:nvSpPr>
        <p:spPr>
          <a:xfrm>
            <a:off x="9039244" y="619088"/>
            <a:ext cx="2985841" cy="584775"/>
          </a:xfrm>
          <a:prstGeom prst="rect">
            <a:avLst/>
          </a:prstGeom>
          <a:noFill/>
        </p:spPr>
        <p:txBody>
          <a:bodyPr wrap="square" rtlCol="0">
            <a:spAutoFit/>
          </a:bodyPr>
          <a:lstStyle/>
          <a:p>
            <a:r>
              <a:rPr lang="en-US" sz="3200" dirty="0">
                <a:highlight>
                  <a:srgbClr val="00FF00"/>
                </a:highlight>
              </a:rPr>
              <a:t>CAS Notes 7.6</a:t>
            </a:r>
            <a:endParaRPr lang="en-AU" sz="3200" dirty="0">
              <a:highlight>
                <a:srgbClr val="00FF00"/>
              </a:highlight>
            </a:endParaRPr>
          </a:p>
        </p:txBody>
      </p:sp>
      <p:sp>
        <p:nvSpPr>
          <p:cNvPr id="4" name="TextBox 3">
            <a:extLst>
              <a:ext uri="{FF2B5EF4-FFF2-40B4-BE49-F238E27FC236}">
                <a16:creationId xmlns:a16="http://schemas.microsoft.com/office/drawing/2014/main" id="{B6DFC37A-6874-A336-76C6-C0AC1A10864B}"/>
              </a:ext>
            </a:extLst>
          </p:cNvPr>
          <p:cNvSpPr txBox="1"/>
          <p:nvPr/>
        </p:nvSpPr>
        <p:spPr>
          <a:xfrm>
            <a:off x="9039243" y="5292972"/>
            <a:ext cx="2985841" cy="584775"/>
          </a:xfrm>
          <a:prstGeom prst="rect">
            <a:avLst/>
          </a:prstGeom>
          <a:noFill/>
        </p:spPr>
        <p:txBody>
          <a:bodyPr wrap="square" rtlCol="0">
            <a:spAutoFit/>
          </a:bodyPr>
          <a:lstStyle/>
          <a:p>
            <a:r>
              <a:rPr lang="en-US" sz="3200" dirty="0">
                <a:highlight>
                  <a:srgbClr val="00FF00"/>
                </a:highlight>
              </a:rPr>
              <a:t>CAS Notes 7.9</a:t>
            </a:r>
            <a:endParaRPr lang="en-AU" sz="3200" dirty="0">
              <a:highlight>
                <a:srgbClr val="00FF00"/>
              </a:highlight>
            </a:endParaRPr>
          </a:p>
        </p:txBody>
      </p:sp>
    </p:spTree>
    <p:extLst>
      <p:ext uri="{BB962C8B-B14F-4D97-AF65-F5344CB8AC3E}">
        <p14:creationId xmlns:p14="http://schemas.microsoft.com/office/powerpoint/2010/main" val="548050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8403E35-75B8-F436-1755-F5B6E4B02596}"/>
              </a:ext>
            </a:extLst>
          </p:cNvPr>
          <p:cNvPicPr>
            <a:picLocks noChangeAspect="1"/>
          </p:cNvPicPr>
          <p:nvPr/>
        </p:nvPicPr>
        <p:blipFill>
          <a:blip r:embed="rId2"/>
          <a:stretch>
            <a:fillRect/>
          </a:stretch>
        </p:blipFill>
        <p:spPr>
          <a:xfrm>
            <a:off x="0" y="0"/>
            <a:ext cx="6662057" cy="3476794"/>
          </a:xfrm>
          <a:prstGeom prst="rect">
            <a:avLst/>
          </a:prstGeom>
        </p:spPr>
      </p:pic>
      <p:pic>
        <p:nvPicPr>
          <p:cNvPr id="9" name="Picture 8">
            <a:extLst>
              <a:ext uri="{FF2B5EF4-FFF2-40B4-BE49-F238E27FC236}">
                <a16:creationId xmlns:a16="http://schemas.microsoft.com/office/drawing/2014/main" id="{CF187F95-A767-AC19-D0C0-94A6AE4B2772}"/>
              </a:ext>
            </a:extLst>
          </p:cNvPr>
          <p:cNvPicPr>
            <a:picLocks noChangeAspect="1"/>
          </p:cNvPicPr>
          <p:nvPr/>
        </p:nvPicPr>
        <p:blipFill>
          <a:blip r:embed="rId3"/>
          <a:stretch>
            <a:fillRect/>
          </a:stretch>
        </p:blipFill>
        <p:spPr>
          <a:xfrm>
            <a:off x="0" y="3476794"/>
            <a:ext cx="7098956" cy="3305451"/>
          </a:xfrm>
          <a:prstGeom prst="rect">
            <a:avLst/>
          </a:prstGeom>
        </p:spPr>
      </p:pic>
    </p:spTree>
    <p:extLst>
      <p:ext uri="{BB962C8B-B14F-4D97-AF65-F5344CB8AC3E}">
        <p14:creationId xmlns:p14="http://schemas.microsoft.com/office/powerpoint/2010/main" val="15797897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2C3D774-8C38-D75D-0B84-E4F2EF2BC5C9}"/>
              </a:ext>
            </a:extLst>
          </p:cNvPr>
          <p:cNvPicPr>
            <a:picLocks noChangeAspect="1"/>
          </p:cNvPicPr>
          <p:nvPr/>
        </p:nvPicPr>
        <p:blipFill>
          <a:blip r:embed="rId2"/>
          <a:stretch>
            <a:fillRect/>
          </a:stretch>
        </p:blipFill>
        <p:spPr>
          <a:xfrm>
            <a:off x="215082" y="30995"/>
            <a:ext cx="10354761" cy="6757185"/>
          </a:xfrm>
          <a:prstGeom prst="rect">
            <a:avLst/>
          </a:prstGeom>
        </p:spPr>
      </p:pic>
    </p:spTree>
    <p:extLst>
      <p:ext uri="{BB962C8B-B14F-4D97-AF65-F5344CB8AC3E}">
        <p14:creationId xmlns:p14="http://schemas.microsoft.com/office/powerpoint/2010/main" val="4169932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D5F8903-F584-7EDE-8C9A-C318F4A5987E}"/>
              </a:ext>
            </a:extLst>
          </p:cNvPr>
          <p:cNvPicPr>
            <a:picLocks noChangeAspect="1"/>
          </p:cNvPicPr>
          <p:nvPr/>
        </p:nvPicPr>
        <p:blipFill>
          <a:blip r:embed="rId2"/>
          <a:stretch>
            <a:fillRect/>
          </a:stretch>
        </p:blipFill>
        <p:spPr>
          <a:xfrm>
            <a:off x="0" y="1412051"/>
            <a:ext cx="12192000" cy="4033897"/>
          </a:xfrm>
          <a:prstGeom prst="rect">
            <a:avLst/>
          </a:prstGeom>
        </p:spPr>
      </p:pic>
    </p:spTree>
    <p:extLst>
      <p:ext uri="{BB962C8B-B14F-4D97-AF65-F5344CB8AC3E}">
        <p14:creationId xmlns:p14="http://schemas.microsoft.com/office/powerpoint/2010/main" val="704988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8AC3179-9D01-9CC4-E287-35F58B0A82F3}"/>
              </a:ext>
            </a:extLst>
          </p:cNvPr>
          <p:cNvPicPr>
            <a:picLocks noChangeAspect="1"/>
          </p:cNvPicPr>
          <p:nvPr/>
        </p:nvPicPr>
        <p:blipFill>
          <a:blip r:embed="rId2"/>
          <a:stretch>
            <a:fillRect/>
          </a:stretch>
        </p:blipFill>
        <p:spPr>
          <a:xfrm>
            <a:off x="0" y="1754015"/>
            <a:ext cx="12192000" cy="3349969"/>
          </a:xfrm>
          <a:prstGeom prst="rect">
            <a:avLst/>
          </a:prstGeom>
        </p:spPr>
      </p:pic>
    </p:spTree>
    <p:extLst>
      <p:ext uri="{BB962C8B-B14F-4D97-AF65-F5344CB8AC3E}">
        <p14:creationId xmlns:p14="http://schemas.microsoft.com/office/powerpoint/2010/main" val="3569323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C0D3C8-C66F-1488-08FF-E83DDEE614D3}"/>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75E22438-28EC-7B0E-8819-380B905B8C87}"/>
              </a:ext>
            </a:extLst>
          </p:cNvPr>
          <p:cNvPicPr>
            <a:picLocks noChangeAspect="1"/>
          </p:cNvPicPr>
          <p:nvPr/>
        </p:nvPicPr>
        <p:blipFill>
          <a:blip r:embed="rId3"/>
          <a:stretch>
            <a:fillRect/>
          </a:stretch>
        </p:blipFill>
        <p:spPr>
          <a:xfrm>
            <a:off x="-27597" y="-10886"/>
            <a:ext cx="12192000" cy="6858000"/>
          </a:xfrm>
          <a:prstGeom prst="rect">
            <a:avLst/>
          </a:prstGeom>
        </p:spPr>
      </p:pic>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4D4CD20-3D82-F654-CEEF-2392262F206B}"/>
                  </a:ext>
                </a:extLst>
              </p:cNvPr>
              <p:cNvSpPr>
                <a:spLocks noGrp="1"/>
              </p:cNvSpPr>
              <p:nvPr>
                <p:ph idx="1"/>
              </p:nvPr>
            </p:nvSpPr>
            <p:spPr>
              <a:xfrm>
                <a:off x="0" y="0"/>
                <a:ext cx="4114800" cy="6857999"/>
              </a:xfrm>
              <a:ln w="12700">
                <a:solidFill>
                  <a:schemeClr val="tx1"/>
                </a:solidFill>
              </a:ln>
            </p:spPr>
            <p:txBody>
              <a:bodyPr>
                <a:noAutofit/>
              </a:bodyPr>
              <a:lstStyle/>
              <a:p>
                <a:pPr marL="0" indent="0">
                  <a:lnSpc>
                    <a:spcPct val="100000"/>
                  </a:lnSpc>
                  <a:spcBef>
                    <a:spcPts val="0"/>
                  </a:spcBef>
                  <a:buNone/>
                </a:pPr>
                <a:r>
                  <a:rPr lang="en-AU" sz="1600" dirty="0">
                    <a:solidFill>
                      <a:srgbClr val="C00000"/>
                    </a:solidFill>
                  </a:rPr>
                  <a:t>7G: transition matrices</a:t>
                </a:r>
              </a:p>
              <a:p>
                <a:pPr marL="0" indent="0">
                  <a:lnSpc>
                    <a:spcPct val="100000"/>
                  </a:lnSpc>
                  <a:spcBef>
                    <a:spcPts val="0"/>
                  </a:spcBef>
                  <a:buNone/>
                </a:pPr>
                <a:r>
                  <a:rPr lang="en-AU" sz="1600" dirty="0">
                    <a:solidFill>
                      <a:srgbClr val="0070C0"/>
                    </a:solidFill>
                  </a:rPr>
                  <a:t>State matrix:</a:t>
                </a:r>
              </a:p>
              <a:p>
                <a:pPr>
                  <a:lnSpc>
                    <a:spcPct val="100000"/>
                  </a:lnSpc>
                  <a:spcBef>
                    <a:spcPts val="0"/>
                  </a:spcBef>
                </a:pPr>
                <a:r>
                  <a:rPr lang="en-AU" sz="1600" dirty="0"/>
                  <a:t>column matrix </a:t>
                </a:r>
              </a:p>
              <a:p>
                <a:pPr>
                  <a:lnSpc>
                    <a:spcPct val="100000"/>
                  </a:lnSpc>
                  <a:spcBef>
                    <a:spcPts val="0"/>
                  </a:spcBef>
                </a:pPr>
                <a:r>
                  <a:rPr lang="en-AU" sz="1600" dirty="0"/>
                  <a:t>population at a given time </a:t>
                </a:r>
              </a:p>
              <a:p>
                <a:pPr marL="0" indent="0">
                  <a:lnSpc>
                    <a:spcPct val="100000"/>
                  </a:lnSpc>
                  <a:spcBef>
                    <a:spcPts val="0"/>
                  </a:spcBef>
                  <a:buNone/>
                </a:pPr>
                <a:r>
                  <a:rPr lang="en-AU" sz="1600" dirty="0">
                    <a:solidFill>
                      <a:srgbClr val="0070C0"/>
                    </a:solidFill>
                  </a:rPr>
                  <a:t>initial state matrix:</a:t>
                </a:r>
              </a:p>
              <a:p>
                <a:pPr>
                  <a:lnSpc>
                    <a:spcPct val="100000"/>
                  </a:lnSpc>
                  <a:spcBef>
                    <a:spcPts val="0"/>
                  </a:spcBef>
                </a:pPr>
                <a:r>
                  <a:rPr lang="en-AU" sz="1600" dirty="0"/>
                  <a:t>initial / starting population </a:t>
                </a:r>
              </a:p>
              <a:p>
                <a:pPr marL="0" indent="0">
                  <a:lnSpc>
                    <a:spcPct val="100000"/>
                  </a:lnSpc>
                  <a:spcBef>
                    <a:spcPts val="0"/>
                  </a:spcBef>
                  <a:buNone/>
                </a:pPr>
                <a:r>
                  <a:rPr lang="en-AU" sz="1600" dirty="0">
                    <a:solidFill>
                      <a:srgbClr val="0070C0"/>
                    </a:solidFill>
                  </a:rPr>
                  <a:t>transition matrix:</a:t>
                </a:r>
              </a:p>
              <a:p>
                <a:pPr>
                  <a:lnSpc>
                    <a:spcPct val="100000"/>
                  </a:lnSpc>
                  <a:spcBef>
                    <a:spcPts val="0"/>
                  </a:spcBef>
                </a:pPr>
                <a:r>
                  <a:rPr lang="en-AU" sz="1600" dirty="0"/>
                  <a:t>states change over time </a:t>
                </a:r>
              </a:p>
              <a:p>
                <a:pPr>
                  <a:lnSpc>
                    <a:spcPct val="100000"/>
                  </a:lnSpc>
                  <a:spcBef>
                    <a:spcPts val="0"/>
                  </a:spcBef>
                </a:pPr>
                <a:r>
                  <a:rPr lang="en-AU" sz="1600" dirty="0"/>
                  <a:t>always SQUARE </a:t>
                </a:r>
              </a:p>
              <a:p>
                <a:pPr>
                  <a:lnSpc>
                    <a:spcPct val="100000"/>
                  </a:lnSpc>
                  <a:spcBef>
                    <a:spcPts val="0"/>
                  </a:spcBef>
                </a:pPr>
                <a:r>
                  <a:rPr lang="en-AU" sz="1600" dirty="0"/>
                  <a:t>columns MUST add up to 1 </a:t>
                </a:r>
              </a:p>
              <a:p>
                <a:pPr marL="0" indent="0">
                  <a:lnSpc>
                    <a:spcPct val="100000"/>
                  </a:lnSpc>
                  <a:spcBef>
                    <a:spcPts val="0"/>
                  </a:spcBef>
                  <a:buNone/>
                </a:pPr>
                <a:r>
                  <a:rPr lang="en-AU" sz="1600" b="1" u="sng" dirty="0"/>
                  <a:t>labelling</a:t>
                </a:r>
                <a:r>
                  <a:rPr lang="en-AU" sz="1600" b="1" dirty="0"/>
                  <a:t>:      </a:t>
                </a:r>
                <a:r>
                  <a:rPr lang="en-AU" sz="1600" dirty="0">
                    <a:solidFill>
                      <a:srgbClr val="0070C0"/>
                    </a:solidFill>
                  </a:rPr>
                  <a:t>now</a:t>
                </a:r>
              </a:p>
              <a:p>
                <a:pPr marL="0" indent="0">
                  <a:lnSpc>
                    <a:spcPct val="100000"/>
                  </a:lnSpc>
                  <a:spcBef>
                    <a:spcPts val="0"/>
                  </a:spcBef>
                  <a:buNone/>
                </a:pPr>
                <a:r>
                  <a:rPr lang="en-AU" sz="1600" dirty="0">
                    <a:solidFill>
                      <a:srgbClr val="0070C0"/>
                    </a:solidFill>
                  </a:rPr>
                  <a:t>                      A  B</a:t>
                </a:r>
              </a:p>
              <a:p>
                <a:pPr marL="0" indent="0">
                  <a:lnSpc>
                    <a:spcPct val="100000"/>
                  </a:lnSpc>
                  <a:spcBef>
                    <a:spcPts val="0"/>
                  </a:spcBef>
                  <a:buNone/>
                </a:pPr>
                <a:r>
                  <a:rPr lang="en-AU" sz="1600" dirty="0">
                    <a:solidFill>
                      <a:srgbClr val="0070C0"/>
                    </a:solidFill>
                  </a:rPr>
                  <a:t>            </a:t>
                </a:r>
                <a14:m>
                  <m:oMath xmlns:m="http://schemas.openxmlformats.org/officeDocument/2006/math">
                    <m:r>
                      <a:rPr lang="en-AU" sz="1600" i="1" smtClean="0">
                        <a:solidFill>
                          <a:srgbClr val="0070C0"/>
                        </a:solidFill>
                        <a:latin typeface="Cambria Math" panose="02040503050406030204" pitchFamily="18" charset="0"/>
                      </a:rPr>
                      <m:t>𝑇</m:t>
                    </m:r>
                    <m:r>
                      <a:rPr lang="en-AU" sz="1600" i="1" smtClean="0">
                        <a:solidFill>
                          <a:srgbClr val="0070C0"/>
                        </a:solidFill>
                        <a:latin typeface="Cambria Math" panose="02040503050406030204" pitchFamily="18" charset="0"/>
                      </a:rPr>
                      <m:t>=</m:t>
                    </m:r>
                    <m:d>
                      <m:dPr>
                        <m:begChr m:val="["/>
                        <m:endChr m:val="]"/>
                        <m:ctrlPr>
                          <a:rPr lang="en-AU" sz="1600" i="1">
                            <a:solidFill>
                              <a:srgbClr val="0070C0"/>
                            </a:solidFill>
                            <a:latin typeface="Cambria Math" panose="02040503050406030204" pitchFamily="18" charset="0"/>
                          </a:rPr>
                        </m:ctrlPr>
                      </m:dPr>
                      <m:e>
                        <m:eqArr>
                          <m:eqArrPr>
                            <m:ctrlPr>
                              <a:rPr lang="en-AU" sz="1600" i="1">
                                <a:solidFill>
                                  <a:srgbClr val="0070C0"/>
                                </a:solidFill>
                                <a:latin typeface="Cambria Math" panose="02040503050406030204" pitchFamily="18" charset="0"/>
                              </a:rPr>
                            </m:ctrlPr>
                          </m:eqArrPr>
                          <m:e/>
                          <m:e/>
                        </m:eqArr>
                        <m:eqArr>
                          <m:eqArrPr>
                            <m:ctrlPr>
                              <a:rPr lang="en-AU" sz="1600" i="1">
                                <a:solidFill>
                                  <a:srgbClr val="0070C0"/>
                                </a:solidFill>
                                <a:latin typeface="Cambria Math" panose="02040503050406030204" pitchFamily="18" charset="0"/>
                              </a:rPr>
                            </m:ctrlPr>
                          </m:eqArrPr>
                          <m:e/>
                          <m:e/>
                        </m:eqArr>
                      </m:e>
                    </m:d>
                  </m:oMath>
                </a14:m>
                <a:r>
                  <a:rPr lang="en-AU" sz="1600" dirty="0">
                    <a:solidFill>
                      <a:srgbClr val="0070C0"/>
                    </a:solidFill>
                  </a:rPr>
                  <a:t> </a:t>
                </a:r>
                <a14:m>
                  <m:oMath xmlns:m="http://schemas.openxmlformats.org/officeDocument/2006/math">
                    <m:eqArr>
                      <m:eqArrPr>
                        <m:ctrlPr>
                          <a:rPr lang="en-AU" sz="1600" i="1">
                            <a:solidFill>
                              <a:srgbClr val="0070C0"/>
                            </a:solidFill>
                            <a:latin typeface="Cambria Math" panose="02040503050406030204" pitchFamily="18" charset="0"/>
                          </a:rPr>
                        </m:ctrlPr>
                      </m:eqArrPr>
                      <m:e>
                        <m:r>
                          <a:rPr lang="en-AU" sz="1600" i="1">
                            <a:solidFill>
                              <a:srgbClr val="0070C0"/>
                            </a:solidFill>
                            <a:latin typeface="Cambria Math" panose="02040503050406030204" pitchFamily="18" charset="0"/>
                          </a:rPr>
                          <m:t>𝐴</m:t>
                        </m:r>
                      </m:e>
                      <m:e>
                        <m:r>
                          <a:rPr lang="en-AU" sz="1600" i="1">
                            <a:solidFill>
                              <a:srgbClr val="0070C0"/>
                            </a:solidFill>
                            <a:latin typeface="Cambria Math" panose="02040503050406030204" pitchFamily="18" charset="0"/>
                          </a:rPr>
                          <m:t>𝐵</m:t>
                        </m:r>
                      </m:e>
                    </m:eqArr>
                  </m:oMath>
                </a14:m>
                <a:endParaRPr lang="en-AU" sz="1600" dirty="0"/>
              </a:p>
              <a:p>
                <a:pPr marL="0" indent="0">
                  <a:lnSpc>
                    <a:spcPct val="100000"/>
                  </a:lnSpc>
                  <a:spcBef>
                    <a:spcPts val="0"/>
                  </a:spcBef>
                  <a:buNone/>
                </a:pPr>
                <a:r>
                  <a:rPr lang="en-AU" sz="1600" dirty="0">
                    <a:solidFill>
                      <a:srgbClr val="C00000"/>
                    </a:solidFill>
                  </a:rPr>
                  <a:t>only decimals inside a transition matrix (0-1)</a:t>
                </a:r>
              </a:p>
              <a:p>
                <a:pPr marL="0" indent="0">
                  <a:lnSpc>
                    <a:spcPct val="100000"/>
                  </a:lnSpc>
                  <a:spcBef>
                    <a:spcPts val="0"/>
                  </a:spcBef>
                  <a:buNone/>
                </a:pPr>
                <a:r>
                  <a:rPr lang="en-AU" sz="1600" dirty="0">
                    <a:solidFill>
                      <a:srgbClr val="0070C0"/>
                    </a:solidFill>
                  </a:rPr>
                  <a:t>calculating state matrices:</a:t>
                </a:r>
              </a:p>
              <a:p>
                <a:pPr>
                  <a:lnSpc>
                    <a:spcPct val="100000"/>
                  </a:lnSpc>
                  <a:spcBef>
                    <a:spcPts val="0"/>
                  </a:spcBef>
                </a:pPr>
                <a:r>
                  <a:rPr lang="en-AU" sz="1600" dirty="0"/>
                  <a:t>to find the next state </a:t>
                </a:r>
              </a:p>
              <a:p>
                <a:pPr>
                  <a:lnSpc>
                    <a:spcPct val="100000"/>
                  </a:lnSpc>
                  <a:spcBef>
                    <a:spcPts val="0"/>
                  </a:spcBef>
                </a:pPr>
                <a:r>
                  <a:rPr lang="en-AU" sz="1600" dirty="0"/>
                  <a:t>use recursion                  </a:t>
                </a:r>
                <a:r>
                  <a:rPr lang="en-AU" sz="1600" dirty="0">
                    <a:solidFill>
                      <a:srgbClr val="C00000"/>
                    </a:solidFill>
                  </a:rPr>
                  <a:t>(step by step) </a:t>
                </a:r>
              </a:p>
              <a:p>
                <a:pPr marL="0" indent="0">
                  <a:lnSpc>
                    <a:spcPct val="100000"/>
                  </a:lnSpc>
                  <a:spcBef>
                    <a:spcPts val="0"/>
                  </a:spcBef>
                  <a:buNone/>
                </a:pPr>
                <a14:m>
                  <m:oMath xmlns:m="http://schemas.openxmlformats.org/officeDocument/2006/math">
                    <m:sSub>
                      <m:sSubPr>
                        <m:ctrlPr>
                          <a:rPr lang="en-AU" sz="1600" i="1" smtClean="0">
                            <a:solidFill>
                              <a:srgbClr val="C00000"/>
                            </a:solidFill>
                            <a:latin typeface="Cambria Math" panose="02040503050406030204" pitchFamily="18" charset="0"/>
                          </a:rPr>
                        </m:ctrlPr>
                      </m:sSubPr>
                      <m:e>
                        <m:r>
                          <a:rPr lang="en-AU" sz="1600" i="1">
                            <a:solidFill>
                              <a:srgbClr val="C00000"/>
                            </a:solidFill>
                            <a:latin typeface="Cambria Math" panose="02040503050406030204" pitchFamily="18" charset="0"/>
                          </a:rPr>
                          <m:t>𝑆</m:t>
                        </m:r>
                      </m:e>
                      <m:sub>
                        <m:r>
                          <a:rPr lang="en-AU" sz="1600" i="1">
                            <a:solidFill>
                              <a:srgbClr val="C00000"/>
                            </a:solidFill>
                            <a:latin typeface="Cambria Math" panose="02040503050406030204" pitchFamily="18" charset="0"/>
                          </a:rPr>
                          <m:t>0</m:t>
                        </m:r>
                      </m:sub>
                    </m:sSub>
                    <m:r>
                      <a:rPr lang="en-AU" sz="1600" i="1">
                        <a:solidFill>
                          <a:srgbClr val="C00000"/>
                        </a:solidFill>
                        <a:latin typeface="Cambria Math" panose="02040503050406030204" pitchFamily="18" charset="0"/>
                      </a:rPr>
                      <m:t>=</m:t>
                    </m:r>
                  </m:oMath>
                </a14:m>
                <a:r>
                  <a:rPr lang="en-AU" sz="1600" i="1" dirty="0">
                    <a:solidFill>
                      <a:srgbClr val="C00000"/>
                    </a:solidFill>
                    <a:latin typeface="Cambria Math" panose="02040503050406030204" pitchFamily="18" charset="0"/>
                  </a:rPr>
                  <a:t> </a:t>
                </a:r>
                <a:r>
                  <a:rPr lang="en-AU" sz="1600" dirty="0">
                    <a:solidFill>
                      <a:srgbClr val="C00000"/>
                    </a:solidFill>
                    <a:latin typeface="Cambria Math" panose="02040503050406030204" pitchFamily="18" charset="0"/>
                  </a:rPr>
                  <a:t>initial state, </a:t>
                </a:r>
                <a:r>
                  <a:rPr lang="en-AU" sz="1600" i="1" dirty="0">
                    <a:solidFill>
                      <a:srgbClr val="C00000"/>
                    </a:solidFill>
                    <a:latin typeface="Cambria Math" panose="02040503050406030204" pitchFamily="18" charset="0"/>
                  </a:rPr>
                  <a:t>  </a:t>
                </a:r>
                <a14:m>
                  <m:oMath xmlns:m="http://schemas.openxmlformats.org/officeDocument/2006/math">
                    <m:sSub>
                      <m:sSubPr>
                        <m:ctrlPr>
                          <a:rPr lang="en-AU" sz="1600" i="1">
                            <a:solidFill>
                              <a:srgbClr val="C00000"/>
                            </a:solidFill>
                            <a:latin typeface="Cambria Math" panose="02040503050406030204" pitchFamily="18" charset="0"/>
                          </a:rPr>
                        </m:ctrlPr>
                      </m:sSubPr>
                      <m:e>
                        <m:r>
                          <a:rPr lang="en-AU" sz="1600" i="1">
                            <a:solidFill>
                              <a:srgbClr val="C00000"/>
                            </a:solidFill>
                            <a:latin typeface="Cambria Math" panose="02040503050406030204" pitchFamily="18" charset="0"/>
                          </a:rPr>
                          <m:t>𝑆</m:t>
                        </m:r>
                      </m:e>
                      <m:sub>
                        <m:r>
                          <a:rPr lang="en-AU" sz="1600" i="1">
                            <a:solidFill>
                              <a:srgbClr val="C00000"/>
                            </a:solidFill>
                            <a:latin typeface="Cambria Math" panose="02040503050406030204" pitchFamily="18" charset="0"/>
                          </a:rPr>
                          <m:t>𝑛</m:t>
                        </m:r>
                        <m:r>
                          <a:rPr lang="en-AU" sz="1600" i="1">
                            <a:solidFill>
                              <a:srgbClr val="C00000"/>
                            </a:solidFill>
                            <a:latin typeface="Cambria Math" panose="02040503050406030204" pitchFamily="18" charset="0"/>
                          </a:rPr>
                          <m:t>+</m:t>
                        </m:r>
                        <m:r>
                          <a:rPr lang="en-AU" sz="1600" i="1">
                            <a:solidFill>
                              <a:srgbClr val="C00000"/>
                            </a:solidFill>
                            <a:latin typeface="Cambria Math" panose="02040503050406030204" pitchFamily="18" charset="0"/>
                          </a:rPr>
                          <m:t>1</m:t>
                        </m:r>
                      </m:sub>
                    </m:sSub>
                    <m:r>
                      <a:rPr lang="en-AU" sz="1600" i="1">
                        <a:solidFill>
                          <a:srgbClr val="C00000"/>
                        </a:solidFill>
                        <a:latin typeface="Cambria Math" panose="02040503050406030204" pitchFamily="18" charset="0"/>
                      </a:rPr>
                      <m:t>=</m:t>
                    </m:r>
                    <m:r>
                      <a:rPr lang="en-AU" sz="1600" i="1">
                        <a:solidFill>
                          <a:srgbClr val="C00000"/>
                        </a:solidFill>
                        <a:latin typeface="Cambria Math" panose="02040503050406030204" pitchFamily="18" charset="0"/>
                      </a:rPr>
                      <m:t>𝑇</m:t>
                    </m:r>
                    <m:r>
                      <a:rPr lang="en-AU" sz="1600" i="1">
                        <a:solidFill>
                          <a:srgbClr val="C00000"/>
                        </a:solidFill>
                        <a:latin typeface="Cambria Math" panose="02040503050406030204" pitchFamily="18" charset="0"/>
                      </a:rPr>
                      <m:t>×</m:t>
                    </m:r>
                    <m:sSub>
                      <m:sSubPr>
                        <m:ctrlPr>
                          <a:rPr lang="en-AU" sz="1600" i="1">
                            <a:solidFill>
                              <a:srgbClr val="C00000"/>
                            </a:solidFill>
                            <a:latin typeface="Cambria Math" panose="02040503050406030204" pitchFamily="18" charset="0"/>
                          </a:rPr>
                        </m:ctrlPr>
                      </m:sSubPr>
                      <m:e>
                        <m:r>
                          <a:rPr lang="en-AU" sz="1600" i="1">
                            <a:solidFill>
                              <a:srgbClr val="C00000"/>
                            </a:solidFill>
                            <a:latin typeface="Cambria Math" panose="02040503050406030204" pitchFamily="18" charset="0"/>
                          </a:rPr>
                          <m:t>𝑆</m:t>
                        </m:r>
                      </m:e>
                      <m:sub>
                        <m:r>
                          <a:rPr lang="en-AU" sz="1600" i="1">
                            <a:solidFill>
                              <a:srgbClr val="C00000"/>
                            </a:solidFill>
                            <a:latin typeface="Cambria Math" panose="02040503050406030204" pitchFamily="18" charset="0"/>
                          </a:rPr>
                          <m:t>𝑛</m:t>
                        </m:r>
                      </m:sub>
                    </m:sSub>
                  </m:oMath>
                </a14:m>
                <a:endParaRPr lang="en-AU" sz="1600" dirty="0"/>
              </a:p>
              <a:p>
                <a:pPr marL="0" indent="0">
                  <a:lnSpc>
                    <a:spcPct val="100000"/>
                  </a:lnSpc>
                  <a:spcBef>
                    <a:spcPts val="0"/>
                  </a:spcBef>
                  <a:buNone/>
                </a:pPr>
                <a:r>
                  <a:rPr lang="en-AU" sz="1600" dirty="0"/>
                  <a:t>                </a:t>
                </a:r>
                <a:r>
                  <a:rPr lang="en-AU" sz="1600" dirty="0">
                    <a:solidFill>
                      <a:srgbClr val="C00000"/>
                    </a:solidFill>
                  </a:rPr>
                  <a:t>matrix</a:t>
                </a:r>
              </a:p>
              <a:p>
                <a:pPr marL="0" indent="0">
                  <a:lnSpc>
                    <a:spcPct val="100000"/>
                  </a:lnSpc>
                  <a:spcBef>
                    <a:spcPts val="0"/>
                  </a:spcBef>
                  <a:buNone/>
                </a:pPr>
                <a:endParaRPr lang="en-AU" sz="1600" dirty="0"/>
              </a:p>
              <a:p>
                <a:pPr marL="0" indent="0">
                  <a:lnSpc>
                    <a:spcPct val="100000"/>
                  </a:lnSpc>
                  <a:spcBef>
                    <a:spcPts val="0"/>
                  </a:spcBef>
                  <a:buNone/>
                </a:pPr>
                <a:endParaRPr lang="en-AU" sz="1600" dirty="0"/>
              </a:p>
              <a:p>
                <a:pPr marL="0" indent="0">
                  <a:spcBef>
                    <a:spcPts val="0"/>
                  </a:spcBef>
                  <a:buNone/>
                </a:pPr>
                <a:r>
                  <a:rPr lang="en-AU" sz="1600" b="1" dirty="0"/>
                  <a:t>rule: </a:t>
                </a:r>
                <a:r>
                  <a:rPr lang="en-AU" sz="1600" dirty="0"/>
                  <a:t>(find future values faster)</a:t>
                </a:r>
              </a:p>
              <a:p>
                <a:pPr marL="0" indent="0">
                  <a:spcBef>
                    <a:spcPts val="0"/>
                  </a:spcBef>
                  <a:buNone/>
                </a:pPr>
                <a14:m>
                  <m:oMathPara xmlns:m="http://schemas.openxmlformats.org/officeDocument/2006/math">
                    <m:oMathParaPr>
                      <m:jc m:val="centerGroup"/>
                    </m:oMathParaPr>
                    <m:oMath xmlns:m="http://schemas.openxmlformats.org/officeDocument/2006/math">
                      <m:sSub>
                        <m:sSubPr>
                          <m:ctrlPr>
                            <a:rPr lang="en-AU" sz="1600" i="1">
                              <a:solidFill>
                                <a:srgbClr val="C00000"/>
                              </a:solidFill>
                              <a:latin typeface="Cambria Math" panose="02040503050406030204" pitchFamily="18" charset="0"/>
                            </a:rPr>
                          </m:ctrlPr>
                        </m:sSubPr>
                        <m:e>
                          <m:r>
                            <a:rPr lang="en-AU" sz="1600" i="1">
                              <a:solidFill>
                                <a:srgbClr val="C00000"/>
                              </a:solidFill>
                              <a:latin typeface="Cambria Math" panose="02040503050406030204" pitchFamily="18" charset="0"/>
                            </a:rPr>
                            <m:t>𝑆</m:t>
                          </m:r>
                        </m:e>
                        <m:sub>
                          <m:r>
                            <a:rPr lang="en-AU" sz="1600" i="1">
                              <a:solidFill>
                                <a:srgbClr val="C00000"/>
                              </a:solidFill>
                              <a:latin typeface="Cambria Math" panose="02040503050406030204" pitchFamily="18" charset="0"/>
                            </a:rPr>
                            <m:t>𝑛</m:t>
                          </m:r>
                        </m:sub>
                      </m:sSub>
                      <m:r>
                        <a:rPr lang="en-AU" sz="1600" i="1">
                          <a:solidFill>
                            <a:srgbClr val="C00000"/>
                          </a:solidFill>
                          <a:latin typeface="Cambria Math" panose="02040503050406030204" pitchFamily="18" charset="0"/>
                        </a:rPr>
                        <m:t>=</m:t>
                      </m:r>
                      <m:sSup>
                        <m:sSupPr>
                          <m:ctrlPr>
                            <a:rPr lang="en-AU" sz="1600" i="1">
                              <a:solidFill>
                                <a:srgbClr val="C00000"/>
                              </a:solidFill>
                              <a:latin typeface="Cambria Math" panose="02040503050406030204" pitchFamily="18" charset="0"/>
                            </a:rPr>
                          </m:ctrlPr>
                        </m:sSupPr>
                        <m:e>
                          <m:r>
                            <a:rPr lang="en-AU" sz="1600" i="1">
                              <a:solidFill>
                                <a:srgbClr val="C00000"/>
                              </a:solidFill>
                              <a:latin typeface="Cambria Math" panose="02040503050406030204" pitchFamily="18" charset="0"/>
                            </a:rPr>
                            <m:t>𝑇</m:t>
                          </m:r>
                        </m:e>
                        <m:sup>
                          <m:r>
                            <a:rPr lang="en-AU" sz="1600" i="1">
                              <a:solidFill>
                                <a:srgbClr val="C00000"/>
                              </a:solidFill>
                              <a:latin typeface="Cambria Math" panose="02040503050406030204" pitchFamily="18" charset="0"/>
                            </a:rPr>
                            <m:t>𝑛</m:t>
                          </m:r>
                        </m:sup>
                      </m:sSup>
                      <m:r>
                        <a:rPr lang="en-AU" sz="1600" i="1">
                          <a:solidFill>
                            <a:srgbClr val="C00000"/>
                          </a:solidFill>
                          <a:latin typeface="Cambria Math" panose="02040503050406030204" pitchFamily="18" charset="0"/>
                        </a:rPr>
                        <m:t>×</m:t>
                      </m:r>
                      <m:sSub>
                        <m:sSubPr>
                          <m:ctrlPr>
                            <a:rPr lang="en-AU" sz="1600" i="1">
                              <a:solidFill>
                                <a:srgbClr val="C00000"/>
                              </a:solidFill>
                              <a:latin typeface="Cambria Math" panose="02040503050406030204" pitchFamily="18" charset="0"/>
                            </a:rPr>
                          </m:ctrlPr>
                        </m:sSubPr>
                        <m:e>
                          <m:r>
                            <a:rPr lang="en-AU" sz="1600" i="1">
                              <a:solidFill>
                                <a:srgbClr val="C00000"/>
                              </a:solidFill>
                              <a:latin typeface="Cambria Math" panose="02040503050406030204" pitchFamily="18" charset="0"/>
                            </a:rPr>
                            <m:t>𝑆</m:t>
                          </m:r>
                        </m:e>
                        <m:sub>
                          <m:r>
                            <a:rPr lang="en-AU" sz="1600" i="1">
                              <a:solidFill>
                                <a:srgbClr val="C00000"/>
                              </a:solidFill>
                              <a:latin typeface="Cambria Math" panose="02040503050406030204" pitchFamily="18" charset="0"/>
                            </a:rPr>
                            <m:t>0</m:t>
                          </m:r>
                        </m:sub>
                      </m:sSub>
                    </m:oMath>
                  </m:oMathPara>
                </a14:m>
                <a:endParaRPr lang="en-AU" sz="1600" dirty="0"/>
              </a:p>
              <a:p>
                <a:pPr marL="0" indent="0">
                  <a:spcBef>
                    <a:spcPts val="0"/>
                  </a:spcBef>
                  <a:buNone/>
                </a:pPr>
                <a:r>
                  <a:rPr lang="en-AU" sz="1400" dirty="0"/>
                  <a:t>n = time frame interested in.</a:t>
                </a:r>
              </a:p>
              <a:p>
                <a:pPr marL="0" indent="0">
                  <a:lnSpc>
                    <a:spcPct val="100000"/>
                  </a:lnSpc>
                  <a:spcBef>
                    <a:spcPts val="0"/>
                  </a:spcBef>
                  <a:buNone/>
                </a:pPr>
                <a:r>
                  <a:rPr lang="en-AU" sz="1600" dirty="0">
                    <a:solidFill>
                      <a:srgbClr val="C00000"/>
                    </a:solidFill>
                  </a:rPr>
                  <a:t>example: </a:t>
                </a:r>
                <a:r>
                  <a:rPr lang="en-AU" sz="1600" dirty="0"/>
                  <a:t>people can be happy (H), neither happy or sad (N) or sad (S)</a:t>
                </a:r>
              </a:p>
              <a:p>
                <a:pPr marL="0" indent="0">
                  <a:lnSpc>
                    <a:spcPct val="100000"/>
                  </a:lnSpc>
                  <a:spcBef>
                    <a:spcPts val="0"/>
                  </a:spcBef>
                  <a:buNone/>
                </a:pPr>
                <a:endParaRPr lang="en-AU" sz="1600" dirty="0"/>
              </a:p>
              <a:p>
                <a:pPr marL="72000" indent="0">
                  <a:lnSpc>
                    <a:spcPct val="100000"/>
                  </a:lnSpc>
                  <a:spcBef>
                    <a:spcPts val="0"/>
                  </a:spcBef>
                  <a:buNone/>
                </a:pPr>
                <a:endParaRPr lang="en-AU" sz="1600" dirty="0">
                  <a:solidFill>
                    <a:schemeClr val="tx1">
                      <a:alpha val="70000"/>
                    </a:schemeClr>
                  </a:solidFill>
                </a:endParaRPr>
              </a:p>
            </p:txBody>
          </p:sp>
        </mc:Choice>
        <mc:Fallback xmlns="">
          <p:sp>
            <p:nvSpPr>
              <p:cNvPr id="3" name="Content Placeholder 2">
                <a:extLst>
                  <a:ext uri="{FF2B5EF4-FFF2-40B4-BE49-F238E27FC236}">
                    <a16:creationId xmlns:a16="http://schemas.microsoft.com/office/drawing/2014/main" id="{34D4CD20-3D82-F654-CEEF-2392262F206B}"/>
                  </a:ext>
                </a:extLst>
              </p:cNvPr>
              <p:cNvSpPr>
                <a:spLocks noGrp="1" noRot="1" noChangeAspect="1" noMove="1" noResize="1" noEditPoints="1" noAdjustHandles="1" noChangeArrowheads="1" noChangeShapeType="1" noTextEdit="1"/>
              </p:cNvSpPr>
              <p:nvPr>
                <p:ph idx="1"/>
              </p:nvPr>
            </p:nvSpPr>
            <p:spPr>
              <a:xfrm>
                <a:off x="0" y="0"/>
                <a:ext cx="4114800" cy="6857999"/>
              </a:xfrm>
              <a:blipFill>
                <a:blip r:embed="rId4"/>
                <a:stretch>
                  <a:fillRect l="-591" t="-177"/>
                </a:stretch>
              </a:blipFill>
              <a:ln w="12700">
                <a:solidFill>
                  <a:schemeClr val="tx1"/>
                </a:solidFill>
              </a:ln>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95B37304-7374-4069-10BE-1FFA78B2AE8E}"/>
                  </a:ext>
                </a:extLst>
              </p:cNvPr>
              <p:cNvSpPr txBox="1">
                <a:spLocks/>
              </p:cNvSpPr>
              <p:nvPr/>
            </p:nvSpPr>
            <p:spPr>
              <a:xfrm>
                <a:off x="4114800" y="-10885"/>
                <a:ext cx="3918858" cy="6857999"/>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endParaRPr lang="en-AU" sz="1600" dirty="0">
                  <a:solidFill>
                    <a:srgbClr val="C00000"/>
                  </a:solidFill>
                </a:endParaRPr>
              </a:p>
              <a:p>
                <a:pPr marL="0" indent="0">
                  <a:spcBef>
                    <a:spcPts val="0"/>
                  </a:spcBef>
                  <a:buNone/>
                </a:pPr>
                <a:endParaRPr lang="en-AU" sz="1600" dirty="0">
                  <a:solidFill>
                    <a:srgbClr val="C00000"/>
                  </a:solidFill>
                </a:endParaRPr>
              </a:p>
              <a:p>
                <a:pPr marL="0" indent="0">
                  <a:spcBef>
                    <a:spcPts val="0"/>
                  </a:spcBef>
                  <a:buNone/>
                </a:pPr>
                <a:endParaRPr lang="en-AU" sz="1600" dirty="0">
                  <a:solidFill>
                    <a:srgbClr val="C00000"/>
                  </a:solidFill>
                </a:endParaRPr>
              </a:p>
              <a:p>
                <a:pPr marL="0" indent="0">
                  <a:spcBef>
                    <a:spcPts val="0"/>
                  </a:spcBef>
                  <a:buNone/>
                </a:pPr>
                <a:endParaRPr lang="en-AU" sz="1600" dirty="0">
                  <a:solidFill>
                    <a:srgbClr val="C00000"/>
                  </a:solidFill>
                </a:endParaRPr>
              </a:p>
              <a:p>
                <a:pPr marL="0" indent="0">
                  <a:spcBef>
                    <a:spcPts val="0"/>
                  </a:spcBef>
                  <a:buNone/>
                </a:pPr>
                <a:r>
                  <a:rPr lang="en-AU" sz="1600" dirty="0">
                    <a:solidFill>
                      <a:srgbClr val="C00000"/>
                    </a:solidFill>
                  </a:rPr>
                  <a:t>a. </a:t>
                </a:r>
                <a:r>
                  <a:rPr lang="en-AU" sz="1600" dirty="0">
                    <a:solidFill>
                      <a:srgbClr val="0070C0"/>
                    </a:solidFill>
                  </a:rPr>
                  <a:t>complete T    </a:t>
                </a:r>
                <a:r>
                  <a:rPr lang="en-AU" sz="1600" dirty="0">
                    <a:solidFill>
                      <a:srgbClr val="C00000"/>
                    </a:solidFill>
                  </a:rPr>
                  <a:t>today</a:t>
                </a:r>
              </a:p>
              <a:p>
                <a:pPr marL="0" indent="0">
                  <a:spcBef>
                    <a:spcPts val="0"/>
                  </a:spcBef>
                  <a:buNone/>
                </a:pPr>
                <a:r>
                  <a:rPr lang="en-AU" sz="1600" dirty="0">
                    <a:solidFill>
                      <a:srgbClr val="C00000"/>
                    </a:solidFill>
                  </a:rPr>
                  <a:t>             H         N         S</a:t>
                </a:r>
              </a:p>
              <a:p>
                <a:pPr marL="0" indent="0">
                  <a:spcBef>
                    <a:spcPts val="0"/>
                  </a:spcBef>
                  <a:buNone/>
                </a:pPr>
                <a14:m>
                  <m:oMathPara xmlns:m="http://schemas.openxmlformats.org/officeDocument/2006/math">
                    <m:oMathParaPr>
                      <m:jc m:val="left"/>
                    </m:oMathParaPr>
                    <m:oMath xmlns:m="http://schemas.openxmlformats.org/officeDocument/2006/math">
                      <m:r>
                        <a:rPr lang="en-AU" sz="1600" i="1">
                          <a:solidFill>
                            <a:srgbClr val="C00000"/>
                          </a:solidFill>
                          <a:latin typeface="Cambria Math" panose="02040503050406030204" pitchFamily="18" charset="0"/>
                        </a:rPr>
                        <m:t>𝑇</m:t>
                      </m:r>
                      <m:r>
                        <a:rPr lang="en-AU" sz="1600" i="1">
                          <a:solidFill>
                            <a:srgbClr val="C00000"/>
                          </a:solidFill>
                          <a:latin typeface="Cambria Math" panose="02040503050406030204" pitchFamily="18" charset="0"/>
                        </a:rPr>
                        <m:t>=</m:t>
                      </m:r>
                      <m:d>
                        <m:dPr>
                          <m:begChr m:val="["/>
                          <m:endChr m:val="]"/>
                          <m:ctrlPr>
                            <a:rPr lang="en-AU" sz="1600" i="1">
                              <a:solidFill>
                                <a:srgbClr val="C00000"/>
                              </a:solidFill>
                              <a:latin typeface="Cambria Math" panose="02040503050406030204" pitchFamily="18" charset="0"/>
                            </a:rPr>
                          </m:ctrlPr>
                        </m:dPr>
                        <m:e>
                          <m:m>
                            <m:mPr>
                              <m:plcHide m:val="on"/>
                              <m:mcs>
                                <m:mc>
                                  <m:mcPr>
                                    <m:count m:val="3"/>
                                    <m:mcJc m:val="center"/>
                                  </m:mcPr>
                                </m:mc>
                              </m:mcs>
                              <m:ctrlPr>
                                <a:rPr lang="en-AU" sz="1600" i="1" smtClean="0">
                                  <a:solidFill>
                                    <a:srgbClr val="0070C0"/>
                                  </a:solidFill>
                                  <a:latin typeface="Cambria Math" panose="02040503050406030204" pitchFamily="18" charset="0"/>
                                </a:rPr>
                              </m:ctrlPr>
                            </m:mPr>
                            <m:mr>
                              <m:e>
                                <m:r>
                                  <a:rPr lang="en-AU" sz="1600" i="1">
                                    <a:solidFill>
                                      <a:srgbClr val="0070C0"/>
                                    </a:solidFill>
                                    <a:latin typeface="Cambria Math" panose="02040503050406030204" pitchFamily="18" charset="0"/>
                                  </a:rPr>
                                  <m:t>0</m:t>
                                </m:r>
                                <m:r>
                                  <a:rPr lang="en-AU" sz="1600" i="1">
                                    <a:solidFill>
                                      <a:srgbClr val="0070C0"/>
                                    </a:solidFill>
                                    <a:latin typeface="Cambria Math" panose="02040503050406030204" pitchFamily="18" charset="0"/>
                                  </a:rPr>
                                  <m:t>.</m:t>
                                </m:r>
                                <m:r>
                                  <a:rPr lang="en-AU" sz="1600" i="1">
                                    <a:solidFill>
                                      <a:srgbClr val="0070C0"/>
                                    </a:solidFill>
                                    <a:latin typeface="Cambria Math" panose="02040503050406030204" pitchFamily="18" charset="0"/>
                                  </a:rPr>
                                  <m:t>8</m:t>
                                </m:r>
                              </m:e>
                              <m:e>
                                <m:r>
                                  <a:rPr lang="en-AU" sz="1600" i="1">
                                    <a:solidFill>
                                      <a:srgbClr val="0070C0"/>
                                    </a:solidFill>
                                    <a:latin typeface="Cambria Math" panose="02040503050406030204" pitchFamily="18" charset="0"/>
                                  </a:rPr>
                                  <m:t>0</m:t>
                                </m:r>
                                <m:r>
                                  <a:rPr lang="en-AU" sz="1600" i="1">
                                    <a:solidFill>
                                      <a:srgbClr val="0070C0"/>
                                    </a:solidFill>
                                    <a:latin typeface="Cambria Math" panose="02040503050406030204" pitchFamily="18" charset="0"/>
                                  </a:rPr>
                                  <m:t>.</m:t>
                                </m:r>
                                <m:r>
                                  <a:rPr lang="en-AU" sz="1600" i="1">
                                    <a:solidFill>
                                      <a:srgbClr val="0070C0"/>
                                    </a:solidFill>
                                    <a:latin typeface="Cambria Math" panose="02040503050406030204" pitchFamily="18" charset="0"/>
                                  </a:rPr>
                                  <m:t>4</m:t>
                                </m:r>
                              </m:e>
                              <m:e>
                                <m:r>
                                  <a:rPr lang="en-AU" sz="1600" i="1">
                                    <a:solidFill>
                                      <a:srgbClr val="0070C0"/>
                                    </a:solidFill>
                                    <a:latin typeface="Cambria Math" panose="02040503050406030204" pitchFamily="18" charset="0"/>
                                  </a:rPr>
                                  <m:t>0</m:t>
                                </m:r>
                                <m:r>
                                  <a:rPr lang="en-AU" sz="1600" i="1">
                                    <a:solidFill>
                                      <a:srgbClr val="0070C0"/>
                                    </a:solidFill>
                                    <a:latin typeface="Cambria Math" panose="02040503050406030204" pitchFamily="18" charset="0"/>
                                  </a:rPr>
                                  <m:t>.</m:t>
                                </m:r>
                                <m:r>
                                  <a:rPr lang="en-AU" sz="1600" i="1">
                                    <a:solidFill>
                                      <a:srgbClr val="0070C0"/>
                                    </a:solidFill>
                                    <a:latin typeface="Cambria Math" panose="02040503050406030204" pitchFamily="18" charset="0"/>
                                  </a:rPr>
                                  <m:t>35</m:t>
                                </m:r>
                              </m:e>
                            </m:mr>
                            <m:mr>
                              <m:e>
                                <m:r>
                                  <a:rPr lang="en-AU" sz="1600" i="1">
                                    <a:solidFill>
                                      <a:srgbClr val="0070C0"/>
                                    </a:solidFill>
                                    <a:latin typeface="Cambria Math" panose="02040503050406030204" pitchFamily="18" charset="0"/>
                                  </a:rPr>
                                  <m:t>0</m:t>
                                </m:r>
                                <m:r>
                                  <a:rPr lang="en-AU" sz="1600" i="1">
                                    <a:solidFill>
                                      <a:srgbClr val="0070C0"/>
                                    </a:solidFill>
                                    <a:latin typeface="Cambria Math" panose="02040503050406030204" pitchFamily="18" charset="0"/>
                                  </a:rPr>
                                  <m:t>.</m:t>
                                </m:r>
                                <m:r>
                                  <a:rPr lang="en-AU" sz="1600" i="1">
                                    <a:solidFill>
                                      <a:srgbClr val="0070C0"/>
                                    </a:solidFill>
                                    <a:latin typeface="Cambria Math" panose="02040503050406030204" pitchFamily="18" charset="0"/>
                                  </a:rPr>
                                  <m:t>15</m:t>
                                </m:r>
                              </m:e>
                              <m:e>
                                <m:r>
                                  <a:rPr lang="en-AU" sz="1600" i="1">
                                    <a:solidFill>
                                      <a:srgbClr val="0070C0"/>
                                    </a:solidFill>
                                    <a:latin typeface="Cambria Math" panose="02040503050406030204" pitchFamily="18" charset="0"/>
                                  </a:rPr>
                                  <m:t>0</m:t>
                                </m:r>
                                <m:r>
                                  <a:rPr lang="en-AU" sz="1600" i="1">
                                    <a:solidFill>
                                      <a:srgbClr val="0070C0"/>
                                    </a:solidFill>
                                    <a:latin typeface="Cambria Math" panose="02040503050406030204" pitchFamily="18" charset="0"/>
                                  </a:rPr>
                                  <m:t>.</m:t>
                                </m:r>
                                <m:r>
                                  <a:rPr lang="en-AU" sz="1600" i="1">
                                    <a:solidFill>
                                      <a:srgbClr val="0070C0"/>
                                    </a:solidFill>
                                    <a:latin typeface="Cambria Math" panose="02040503050406030204" pitchFamily="18" charset="0"/>
                                  </a:rPr>
                                  <m:t>3</m:t>
                                </m:r>
                              </m:e>
                              <m:e>
                                <m:r>
                                  <a:rPr lang="en-AU" sz="1600" i="1">
                                    <a:solidFill>
                                      <a:srgbClr val="0070C0"/>
                                    </a:solidFill>
                                    <a:latin typeface="Cambria Math" panose="02040503050406030204" pitchFamily="18" charset="0"/>
                                  </a:rPr>
                                  <m:t>0</m:t>
                                </m:r>
                                <m:r>
                                  <a:rPr lang="en-AU" sz="1600" i="1">
                                    <a:solidFill>
                                      <a:srgbClr val="0070C0"/>
                                    </a:solidFill>
                                    <a:latin typeface="Cambria Math" panose="02040503050406030204" pitchFamily="18" charset="0"/>
                                  </a:rPr>
                                  <m:t>.</m:t>
                                </m:r>
                                <m:r>
                                  <a:rPr lang="en-AU" sz="1600" i="1">
                                    <a:solidFill>
                                      <a:srgbClr val="0070C0"/>
                                    </a:solidFill>
                                    <a:latin typeface="Cambria Math" panose="02040503050406030204" pitchFamily="18" charset="0"/>
                                  </a:rPr>
                                  <m:t>4</m:t>
                                </m:r>
                              </m:e>
                            </m:mr>
                            <m:mr>
                              <m:e>
                                <m:r>
                                  <a:rPr lang="en-AU" sz="1600" i="1">
                                    <a:solidFill>
                                      <a:srgbClr val="0070C0"/>
                                    </a:solidFill>
                                    <a:latin typeface="Cambria Math" panose="02040503050406030204" pitchFamily="18" charset="0"/>
                                  </a:rPr>
                                  <m:t>0</m:t>
                                </m:r>
                                <m:r>
                                  <a:rPr lang="en-AU" sz="1600" i="1">
                                    <a:solidFill>
                                      <a:srgbClr val="0070C0"/>
                                    </a:solidFill>
                                    <a:latin typeface="Cambria Math" panose="02040503050406030204" pitchFamily="18" charset="0"/>
                                  </a:rPr>
                                  <m:t>.</m:t>
                                </m:r>
                                <m:r>
                                  <a:rPr lang="en-AU" sz="1600" i="1">
                                    <a:solidFill>
                                      <a:srgbClr val="0070C0"/>
                                    </a:solidFill>
                                    <a:latin typeface="Cambria Math" panose="02040503050406030204" pitchFamily="18" charset="0"/>
                                  </a:rPr>
                                  <m:t>05</m:t>
                                </m:r>
                              </m:e>
                              <m:e>
                                <m:r>
                                  <a:rPr lang="en-AU" sz="1600" i="1">
                                    <a:solidFill>
                                      <a:srgbClr val="0070C0"/>
                                    </a:solidFill>
                                    <a:latin typeface="Cambria Math" panose="02040503050406030204" pitchFamily="18" charset="0"/>
                                  </a:rPr>
                                  <m:t>0</m:t>
                                </m:r>
                                <m:r>
                                  <a:rPr lang="en-AU" sz="1600" i="1">
                                    <a:solidFill>
                                      <a:srgbClr val="0070C0"/>
                                    </a:solidFill>
                                    <a:latin typeface="Cambria Math" panose="02040503050406030204" pitchFamily="18" charset="0"/>
                                  </a:rPr>
                                  <m:t>.</m:t>
                                </m:r>
                                <m:r>
                                  <a:rPr lang="en-AU" sz="1600" i="1">
                                    <a:solidFill>
                                      <a:srgbClr val="0070C0"/>
                                    </a:solidFill>
                                    <a:latin typeface="Cambria Math" panose="02040503050406030204" pitchFamily="18" charset="0"/>
                                  </a:rPr>
                                  <m:t>3</m:t>
                                </m:r>
                              </m:e>
                              <m:e>
                                <m:r>
                                  <a:rPr lang="en-AU" sz="1600" i="1">
                                    <a:solidFill>
                                      <a:srgbClr val="0070C0"/>
                                    </a:solidFill>
                                    <a:latin typeface="Cambria Math" panose="02040503050406030204" pitchFamily="18" charset="0"/>
                                  </a:rPr>
                                  <m:t>0</m:t>
                                </m:r>
                                <m:r>
                                  <a:rPr lang="en-AU" sz="1600" i="1">
                                    <a:solidFill>
                                      <a:srgbClr val="0070C0"/>
                                    </a:solidFill>
                                    <a:latin typeface="Cambria Math" panose="02040503050406030204" pitchFamily="18" charset="0"/>
                                  </a:rPr>
                                  <m:t>.</m:t>
                                </m:r>
                                <m:r>
                                  <a:rPr lang="en-AU" sz="1600" b="0" i="1" smtClean="0">
                                    <a:solidFill>
                                      <a:srgbClr val="0070C0"/>
                                    </a:solidFill>
                                    <a:latin typeface="Cambria Math" panose="02040503050406030204" pitchFamily="18" charset="0"/>
                                  </a:rPr>
                                  <m:t>2</m:t>
                                </m:r>
                                <m:r>
                                  <a:rPr lang="en-AU" sz="1600" i="1">
                                    <a:solidFill>
                                      <a:srgbClr val="0070C0"/>
                                    </a:solidFill>
                                    <a:latin typeface="Cambria Math" panose="02040503050406030204" pitchFamily="18" charset="0"/>
                                  </a:rPr>
                                  <m:t>5</m:t>
                                </m:r>
                              </m:e>
                            </m:mr>
                          </m:m>
                        </m:e>
                      </m:d>
                    </m:oMath>
                  </m:oMathPara>
                </a14:m>
                <a:endParaRPr lang="en-AU" sz="1600" dirty="0"/>
              </a:p>
              <a:p>
                <a:pPr marL="0" indent="0">
                  <a:spcBef>
                    <a:spcPts val="0"/>
                  </a:spcBef>
                  <a:buNone/>
                </a:pPr>
                <a:r>
                  <a:rPr lang="en-AU" sz="1600" dirty="0"/>
                  <a:t>0.05 = 5%</a:t>
                </a:r>
              </a:p>
              <a:p>
                <a:pPr marL="0" indent="0">
                  <a:spcBef>
                    <a:spcPts val="0"/>
                  </a:spcBef>
                  <a:buNone/>
                </a:pPr>
                <a:r>
                  <a:rPr lang="en-AU" sz="1600" dirty="0">
                    <a:solidFill>
                      <a:srgbClr val="C00000"/>
                    </a:solidFill>
                  </a:rPr>
                  <a:t>b</a:t>
                </a:r>
                <a:r>
                  <a:rPr lang="en-AU" sz="1600" dirty="0"/>
                  <a:t>. </a:t>
                </a:r>
                <a:r>
                  <a:rPr lang="en-AU" sz="1600" dirty="0">
                    <a:solidFill>
                      <a:srgbClr val="0070C0"/>
                    </a:solidFill>
                  </a:rPr>
                  <a:t>on a given day 1200 ppl are happy,</a:t>
                </a:r>
                <a:br>
                  <a:rPr lang="en-AU" sz="1600" dirty="0">
                    <a:solidFill>
                      <a:srgbClr val="0070C0"/>
                    </a:solidFill>
                  </a:rPr>
                </a:br>
                <a:r>
                  <a:rPr lang="en-AU" sz="1600" dirty="0">
                    <a:solidFill>
                      <a:srgbClr val="0070C0"/>
                    </a:solidFill>
                  </a:rPr>
                  <a:t>600 are neither and 200 are sad, construct </a:t>
                </a:r>
                <a14:m>
                  <m:oMath xmlns:m="http://schemas.openxmlformats.org/officeDocument/2006/math">
                    <m:sSub>
                      <m:sSubPr>
                        <m:ctrlPr>
                          <a:rPr lang="en-AU" sz="1600" i="1">
                            <a:solidFill>
                              <a:srgbClr val="0070C0"/>
                            </a:solidFill>
                            <a:latin typeface="Cambria Math" panose="02040503050406030204" pitchFamily="18" charset="0"/>
                          </a:rPr>
                        </m:ctrlPr>
                      </m:sSubPr>
                      <m:e>
                        <m:r>
                          <a:rPr lang="en-AU" sz="1600" i="1">
                            <a:solidFill>
                              <a:srgbClr val="0070C0"/>
                            </a:solidFill>
                            <a:latin typeface="Cambria Math" panose="02040503050406030204" pitchFamily="18" charset="0"/>
                          </a:rPr>
                          <m:t>𝑆</m:t>
                        </m:r>
                      </m:e>
                      <m:sub>
                        <m:r>
                          <a:rPr lang="en-AU" sz="1600" i="1">
                            <a:solidFill>
                              <a:srgbClr val="0070C0"/>
                            </a:solidFill>
                            <a:latin typeface="Cambria Math" panose="02040503050406030204" pitchFamily="18" charset="0"/>
                          </a:rPr>
                          <m:t>0</m:t>
                        </m:r>
                      </m:sub>
                    </m:sSub>
                  </m:oMath>
                </a14:m>
                <a:endParaRPr lang="en-AU" sz="1600" dirty="0"/>
              </a:p>
              <a:p>
                <a:pPr marL="0" indent="0">
                  <a:spcBef>
                    <a:spcPts val="0"/>
                  </a:spcBef>
                  <a:buNone/>
                </a:pPr>
                <a14:m>
                  <m:oMathPara xmlns:m="http://schemas.openxmlformats.org/officeDocument/2006/math">
                    <m:oMathParaPr>
                      <m:jc m:val="left"/>
                    </m:oMathParaPr>
                    <m:oMath xmlns:m="http://schemas.openxmlformats.org/officeDocument/2006/math">
                      <m:sSub>
                        <m:sSubPr>
                          <m:ctrlPr>
                            <a:rPr lang="en-AU" sz="1600" i="1" smtClean="0">
                              <a:solidFill>
                                <a:srgbClr val="C00000"/>
                              </a:solidFill>
                              <a:latin typeface="Cambria Math" panose="02040503050406030204" pitchFamily="18" charset="0"/>
                            </a:rPr>
                          </m:ctrlPr>
                        </m:sSubPr>
                        <m:e>
                          <m:r>
                            <a:rPr lang="en-AU" sz="1600" i="1">
                              <a:solidFill>
                                <a:srgbClr val="C00000"/>
                              </a:solidFill>
                              <a:latin typeface="Cambria Math" panose="02040503050406030204" pitchFamily="18" charset="0"/>
                            </a:rPr>
                            <m:t>𝑆</m:t>
                          </m:r>
                        </m:e>
                        <m:sub>
                          <m:r>
                            <a:rPr lang="en-AU" sz="1600" i="1">
                              <a:solidFill>
                                <a:srgbClr val="C00000"/>
                              </a:solidFill>
                              <a:latin typeface="Cambria Math" panose="02040503050406030204" pitchFamily="18" charset="0"/>
                            </a:rPr>
                            <m:t>0</m:t>
                          </m:r>
                        </m:sub>
                      </m:sSub>
                      <m:r>
                        <a:rPr lang="en-AU" sz="1600" i="1">
                          <a:solidFill>
                            <a:srgbClr val="C00000"/>
                          </a:solidFill>
                          <a:latin typeface="Cambria Math" panose="02040503050406030204" pitchFamily="18" charset="0"/>
                        </a:rPr>
                        <m:t>=</m:t>
                      </m:r>
                      <m:d>
                        <m:dPr>
                          <m:begChr m:val="["/>
                          <m:endChr m:val="]"/>
                          <m:ctrlPr>
                            <a:rPr lang="en-AU" sz="1600" i="1">
                              <a:solidFill>
                                <a:srgbClr val="C00000"/>
                              </a:solidFill>
                              <a:latin typeface="Cambria Math" panose="02040503050406030204" pitchFamily="18" charset="0"/>
                            </a:rPr>
                          </m:ctrlPr>
                        </m:dPr>
                        <m:e>
                          <m:eqArr>
                            <m:eqArrPr>
                              <m:ctrlPr>
                                <a:rPr lang="en-AU" sz="1600" i="1" smtClean="0">
                                  <a:solidFill>
                                    <a:schemeClr val="tx1"/>
                                  </a:solidFill>
                                  <a:latin typeface="Cambria Math" panose="02040503050406030204" pitchFamily="18" charset="0"/>
                                </a:rPr>
                              </m:ctrlPr>
                            </m:eqArrPr>
                            <m:e>
                              <m:r>
                                <a:rPr lang="en-AU" sz="1600" i="1">
                                  <a:solidFill>
                                    <a:schemeClr val="tx1"/>
                                  </a:solidFill>
                                  <a:latin typeface="Cambria Math" panose="02040503050406030204" pitchFamily="18" charset="0"/>
                                </a:rPr>
                                <m:t>1200</m:t>
                              </m:r>
                            </m:e>
                            <m:e>
                              <m:r>
                                <a:rPr lang="en-AU" sz="1600" i="1">
                                  <a:solidFill>
                                    <a:schemeClr val="tx1"/>
                                  </a:solidFill>
                                  <a:latin typeface="Cambria Math" panose="02040503050406030204" pitchFamily="18" charset="0"/>
                                </a:rPr>
                                <m:t>600</m:t>
                              </m:r>
                            </m:e>
                            <m:e>
                              <m:r>
                                <a:rPr lang="en-AU" sz="1600" i="1">
                                  <a:solidFill>
                                    <a:schemeClr val="tx1"/>
                                  </a:solidFill>
                                  <a:latin typeface="Cambria Math" panose="02040503050406030204" pitchFamily="18" charset="0"/>
                                </a:rPr>
                                <m:t>200</m:t>
                              </m:r>
                            </m:e>
                          </m:eqArr>
                        </m:e>
                      </m:d>
                    </m:oMath>
                  </m:oMathPara>
                </a14:m>
                <a:endParaRPr lang="en-AU" sz="1600" dirty="0">
                  <a:solidFill>
                    <a:srgbClr val="C00000"/>
                  </a:solidFill>
                </a:endParaRPr>
              </a:p>
              <a:p>
                <a:pPr marL="0" indent="0">
                  <a:spcBef>
                    <a:spcPts val="0"/>
                  </a:spcBef>
                  <a:buNone/>
                </a:pPr>
                <a:r>
                  <a:rPr lang="en-AU" sz="1600" dirty="0">
                    <a:solidFill>
                      <a:srgbClr val="C00000"/>
                    </a:solidFill>
                  </a:rPr>
                  <a:t>c</a:t>
                </a:r>
                <a:r>
                  <a:rPr lang="en-AU" sz="1600" dirty="0"/>
                  <a:t>. </a:t>
                </a:r>
                <a:r>
                  <a:rPr lang="en-AU" sz="1600" dirty="0">
                    <a:solidFill>
                      <a:srgbClr val="0070C0"/>
                    </a:solidFill>
                  </a:rPr>
                  <a:t>how many people are happy, neither or sad tomorrow?</a:t>
                </a:r>
              </a:p>
              <a:p>
                <a:pPr marL="0" indent="0">
                  <a:spcBef>
                    <a:spcPts val="0"/>
                  </a:spcBef>
                  <a:buNone/>
                </a:pPr>
                <a14:m>
                  <m:oMathPara xmlns:m="http://schemas.openxmlformats.org/officeDocument/2006/math">
                    <m:oMathParaPr>
                      <m:jc m:val="left"/>
                    </m:oMathParaPr>
                    <m:oMath xmlns:m="http://schemas.openxmlformats.org/officeDocument/2006/math">
                      <m:sSub>
                        <m:sSubPr>
                          <m:ctrlPr>
                            <a:rPr lang="en-AU" sz="1600" i="1">
                              <a:latin typeface="Cambria Math" panose="02040503050406030204" pitchFamily="18" charset="0"/>
                            </a:rPr>
                          </m:ctrlPr>
                        </m:sSubPr>
                        <m:e>
                          <m:r>
                            <a:rPr lang="en-AU" sz="1600" i="1">
                              <a:latin typeface="Cambria Math" panose="02040503050406030204" pitchFamily="18" charset="0"/>
                            </a:rPr>
                            <m:t>𝑆</m:t>
                          </m:r>
                        </m:e>
                        <m:sub>
                          <m:r>
                            <a:rPr lang="en-AU" sz="1600" i="1">
                              <a:latin typeface="Cambria Math" panose="02040503050406030204" pitchFamily="18" charset="0"/>
                            </a:rPr>
                            <m:t>1</m:t>
                          </m:r>
                        </m:sub>
                      </m:sSub>
                      <m:r>
                        <a:rPr lang="en-AU" sz="1600" i="1">
                          <a:latin typeface="Cambria Math" panose="02040503050406030204" pitchFamily="18" charset="0"/>
                        </a:rPr>
                        <m:t>=</m:t>
                      </m:r>
                      <m:r>
                        <a:rPr lang="en-AU" sz="1600" i="1">
                          <a:latin typeface="Cambria Math" panose="02040503050406030204" pitchFamily="18" charset="0"/>
                        </a:rPr>
                        <m:t>𝑇</m:t>
                      </m:r>
                      <m:r>
                        <a:rPr lang="en-AU" sz="1600" i="1">
                          <a:latin typeface="Cambria Math" panose="02040503050406030204" pitchFamily="18" charset="0"/>
                        </a:rPr>
                        <m:t>×</m:t>
                      </m:r>
                      <m:sSub>
                        <m:sSubPr>
                          <m:ctrlPr>
                            <a:rPr lang="en-AU" sz="1600" i="1">
                              <a:latin typeface="Cambria Math" panose="02040503050406030204" pitchFamily="18" charset="0"/>
                            </a:rPr>
                          </m:ctrlPr>
                        </m:sSubPr>
                        <m:e>
                          <m:r>
                            <a:rPr lang="en-AU" sz="1600" i="1">
                              <a:latin typeface="Cambria Math" panose="02040503050406030204" pitchFamily="18" charset="0"/>
                            </a:rPr>
                            <m:t>𝑆</m:t>
                          </m:r>
                        </m:e>
                        <m:sub>
                          <m:r>
                            <a:rPr lang="en-AU" sz="1600" i="1">
                              <a:latin typeface="Cambria Math" panose="02040503050406030204" pitchFamily="18" charset="0"/>
                            </a:rPr>
                            <m:t>0</m:t>
                          </m:r>
                        </m:sub>
                      </m:sSub>
                      <m:r>
                        <a:rPr lang="en-AU" sz="1600" i="1">
                          <a:latin typeface="Cambria Math" panose="02040503050406030204" pitchFamily="18" charset="0"/>
                        </a:rPr>
                        <m:t>=</m:t>
                      </m:r>
                      <m:d>
                        <m:dPr>
                          <m:begChr m:val="["/>
                          <m:endChr m:val="]"/>
                          <m:ctrlPr>
                            <a:rPr lang="en-AU" sz="1600" i="1">
                              <a:latin typeface="Cambria Math" panose="02040503050406030204" pitchFamily="18" charset="0"/>
                            </a:rPr>
                          </m:ctrlPr>
                        </m:dPr>
                        <m:e>
                          <m:eqArr>
                            <m:eqArrPr>
                              <m:ctrlPr>
                                <a:rPr lang="en-AU" sz="1600" i="1">
                                  <a:latin typeface="Cambria Math" panose="02040503050406030204" pitchFamily="18" charset="0"/>
                                </a:rPr>
                              </m:ctrlPr>
                            </m:eqArrPr>
                            <m:e>
                              <m:r>
                                <a:rPr lang="en-AU" sz="1600" i="1">
                                  <a:latin typeface="Cambria Math" panose="02040503050406030204" pitchFamily="18" charset="0"/>
                                </a:rPr>
                                <m:t>1270</m:t>
                              </m:r>
                            </m:e>
                            <m:e>
                              <m:r>
                                <a:rPr lang="en-AU" sz="1600" i="1">
                                  <a:latin typeface="Cambria Math" panose="02040503050406030204" pitchFamily="18" charset="0"/>
                                </a:rPr>
                                <m:t>440</m:t>
                              </m:r>
                            </m:e>
                            <m:e>
                              <m:r>
                                <a:rPr lang="en-AU" sz="1600" i="1">
                                  <a:latin typeface="Cambria Math" panose="02040503050406030204" pitchFamily="18" charset="0"/>
                                </a:rPr>
                                <m:t>290</m:t>
                              </m:r>
                            </m:e>
                          </m:eqArr>
                        </m:e>
                      </m:d>
                    </m:oMath>
                  </m:oMathPara>
                </a14:m>
                <a:endParaRPr lang="en-AU" sz="1600" dirty="0"/>
              </a:p>
              <a:p>
                <a:pPr marL="0" indent="0">
                  <a:spcBef>
                    <a:spcPts val="0"/>
                  </a:spcBef>
                  <a:buNone/>
                </a:pPr>
                <a:r>
                  <a:rPr lang="en-AU" sz="1600" dirty="0">
                    <a:solidFill>
                      <a:srgbClr val="C00000"/>
                    </a:solidFill>
                  </a:rPr>
                  <a:t>d. </a:t>
                </a:r>
                <a:r>
                  <a:rPr lang="en-AU" sz="1600" dirty="0">
                    <a:solidFill>
                      <a:srgbClr val="0070C0"/>
                    </a:solidFill>
                  </a:rPr>
                  <a:t>how many people are happy, neither or</a:t>
                </a:r>
                <a:br>
                  <a:rPr lang="en-AU" sz="1600" dirty="0">
                    <a:solidFill>
                      <a:srgbClr val="0070C0"/>
                    </a:solidFill>
                  </a:rPr>
                </a:br>
                <a:r>
                  <a:rPr lang="en-AU" sz="1600" dirty="0">
                    <a:solidFill>
                      <a:srgbClr val="0070C0"/>
                    </a:solidFill>
                  </a:rPr>
                  <a:t>sad in 5 days time?</a:t>
                </a:r>
              </a:p>
              <a:p>
                <a:pPr marL="0" indent="0">
                  <a:spcBef>
                    <a:spcPts val="0"/>
                  </a:spcBef>
                  <a:buNone/>
                </a:pPr>
                <a14:m>
                  <m:oMathPara xmlns:m="http://schemas.openxmlformats.org/officeDocument/2006/math">
                    <m:oMathParaPr>
                      <m:jc m:val="left"/>
                    </m:oMathParaPr>
                    <m:oMath xmlns:m="http://schemas.openxmlformats.org/officeDocument/2006/math">
                      <m:sSub>
                        <m:sSubPr>
                          <m:ctrlPr>
                            <a:rPr lang="en-AU" sz="1600" i="1">
                              <a:latin typeface="Cambria Math" panose="02040503050406030204" pitchFamily="18" charset="0"/>
                            </a:rPr>
                          </m:ctrlPr>
                        </m:sSubPr>
                        <m:e>
                          <m:r>
                            <a:rPr lang="en-AU" sz="1600" i="1">
                              <a:latin typeface="Cambria Math" panose="02040503050406030204" pitchFamily="18" charset="0"/>
                            </a:rPr>
                            <m:t>𝑆</m:t>
                          </m:r>
                        </m:e>
                        <m:sub>
                          <m:r>
                            <a:rPr lang="en-AU" sz="1600" i="1">
                              <a:latin typeface="Cambria Math" panose="02040503050406030204" pitchFamily="18" charset="0"/>
                            </a:rPr>
                            <m:t>5</m:t>
                          </m:r>
                        </m:sub>
                      </m:sSub>
                      <m:r>
                        <a:rPr lang="en-AU" sz="1600" i="1">
                          <a:latin typeface="Cambria Math" panose="02040503050406030204" pitchFamily="18" charset="0"/>
                        </a:rPr>
                        <m:t>=</m:t>
                      </m:r>
                      <m:sSup>
                        <m:sSupPr>
                          <m:ctrlPr>
                            <a:rPr lang="en-AU" sz="1600" i="1">
                              <a:latin typeface="Cambria Math" panose="02040503050406030204" pitchFamily="18" charset="0"/>
                            </a:rPr>
                          </m:ctrlPr>
                        </m:sSupPr>
                        <m:e>
                          <m:r>
                            <a:rPr lang="en-AU" sz="1600" i="1">
                              <a:latin typeface="Cambria Math" panose="02040503050406030204" pitchFamily="18" charset="0"/>
                            </a:rPr>
                            <m:t>𝑇</m:t>
                          </m:r>
                        </m:e>
                        <m:sup>
                          <m:r>
                            <a:rPr lang="en-AU" sz="1600" i="1">
                              <a:latin typeface="Cambria Math" panose="02040503050406030204" pitchFamily="18" charset="0"/>
                            </a:rPr>
                            <m:t>5</m:t>
                          </m:r>
                        </m:sup>
                      </m:sSup>
                      <m:r>
                        <a:rPr lang="en-AU" sz="1600" i="1">
                          <a:latin typeface="Cambria Math" panose="02040503050406030204" pitchFamily="18" charset="0"/>
                        </a:rPr>
                        <m:t>×</m:t>
                      </m:r>
                      <m:sSub>
                        <m:sSubPr>
                          <m:ctrlPr>
                            <a:rPr lang="en-AU" sz="1600" i="1">
                              <a:latin typeface="Cambria Math" panose="02040503050406030204" pitchFamily="18" charset="0"/>
                            </a:rPr>
                          </m:ctrlPr>
                        </m:sSubPr>
                        <m:e>
                          <m:r>
                            <a:rPr lang="en-AU" sz="1600" i="1">
                              <a:latin typeface="Cambria Math" panose="02040503050406030204" pitchFamily="18" charset="0"/>
                            </a:rPr>
                            <m:t>𝑆</m:t>
                          </m:r>
                        </m:e>
                        <m:sub>
                          <m:r>
                            <a:rPr lang="en-AU" sz="1600" i="1">
                              <a:latin typeface="Cambria Math" panose="02040503050406030204" pitchFamily="18" charset="0"/>
                            </a:rPr>
                            <m:t>0</m:t>
                          </m:r>
                        </m:sub>
                      </m:sSub>
                      <m:r>
                        <a:rPr lang="en-AU" sz="1600" i="1">
                          <a:latin typeface="Cambria Math" panose="02040503050406030204" pitchFamily="18" charset="0"/>
                        </a:rPr>
                        <m:t>=</m:t>
                      </m:r>
                      <m:d>
                        <m:dPr>
                          <m:begChr m:val="["/>
                          <m:endChr m:val="]"/>
                          <m:ctrlPr>
                            <a:rPr lang="en-AU" sz="1600" i="1">
                              <a:latin typeface="Cambria Math" panose="02040503050406030204" pitchFamily="18" charset="0"/>
                            </a:rPr>
                          </m:ctrlPr>
                        </m:dPr>
                        <m:e>
                          <m:eqArr>
                            <m:eqArrPr>
                              <m:ctrlPr>
                                <a:rPr lang="en-AU" sz="1600" i="1">
                                  <a:latin typeface="Cambria Math" panose="02040503050406030204" pitchFamily="18" charset="0"/>
                                </a:rPr>
                              </m:ctrlPr>
                            </m:eqArrPr>
                            <m:e>
                              <m:r>
                                <a:rPr lang="en-AU" sz="1600" i="1">
                                  <a:latin typeface="Cambria Math" panose="02040503050406030204" pitchFamily="18" charset="0"/>
                                </a:rPr>
                                <m:t>1310</m:t>
                              </m:r>
                            </m:e>
                            <m:e>
                              <m:r>
                                <a:rPr lang="en-AU" sz="1600" i="1">
                                  <a:latin typeface="Cambria Math" panose="02040503050406030204" pitchFamily="18" charset="0"/>
                                </a:rPr>
                                <m:t>430</m:t>
                              </m:r>
                            </m:e>
                            <m:e>
                              <m:r>
                                <a:rPr lang="en-AU" sz="1600" i="1">
                                  <a:latin typeface="Cambria Math" panose="02040503050406030204" pitchFamily="18" charset="0"/>
                                </a:rPr>
                                <m:t>260</m:t>
                              </m:r>
                            </m:e>
                          </m:eqArr>
                        </m:e>
                      </m:d>
                    </m:oMath>
                  </m:oMathPara>
                </a14:m>
                <a:endParaRPr lang="en-AU" sz="1600" dirty="0"/>
              </a:p>
              <a:p>
                <a:pPr marL="0" indent="0">
                  <a:spcBef>
                    <a:spcPts val="0"/>
                  </a:spcBef>
                  <a:buNone/>
                </a:pPr>
                <a:endParaRPr lang="en-AU" sz="1600" dirty="0"/>
              </a:p>
              <a:p>
                <a:pPr marL="0" indent="0">
                  <a:spcBef>
                    <a:spcPts val="0"/>
                  </a:spcBef>
                  <a:buNone/>
                </a:pPr>
                <a:r>
                  <a:rPr lang="en-AU" sz="1600" dirty="0">
                    <a:solidFill>
                      <a:srgbClr val="C00000"/>
                    </a:solidFill>
                  </a:rPr>
                  <a:t>Leslie matrix</a:t>
                </a:r>
              </a:p>
              <a:p>
                <a:pPr marL="0" indent="0" algn="ctr">
                  <a:spcBef>
                    <a:spcPts val="0"/>
                  </a:spcBef>
                  <a:buNone/>
                </a:pPr>
                <a:r>
                  <a:rPr lang="en-AU" sz="1600" dirty="0">
                    <a:solidFill>
                      <a:schemeClr val="tx1"/>
                    </a:solidFill>
                    <a:latin typeface="Cambria Math" panose="02040503050406030204" pitchFamily="18" charset="0"/>
                  </a:rPr>
                  <a:t>   RR </a:t>
                </a:r>
                <a:r>
                  <a:rPr lang="en-AU" sz="1600" i="1" dirty="0">
                    <a:solidFill>
                      <a:schemeClr val="tx1"/>
                    </a:solidFill>
                    <a:latin typeface="Cambria Math" panose="02040503050406030204" pitchFamily="18" charset="0"/>
                  </a:rPr>
                  <a:t>             </a:t>
                </a:r>
                <a14:m>
                  <m:oMath xmlns:m="http://schemas.openxmlformats.org/officeDocument/2006/math">
                    <m:sSub>
                      <m:sSubPr>
                        <m:ctrlPr>
                          <a:rPr lang="en-AU" sz="1600" i="1">
                            <a:solidFill>
                              <a:schemeClr val="tx1"/>
                            </a:solidFill>
                            <a:latin typeface="Cambria Math" panose="02040503050406030204" pitchFamily="18" charset="0"/>
                          </a:rPr>
                        </m:ctrlPr>
                      </m:sSubPr>
                      <m:e>
                        <m:r>
                          <a:rPr lang="en-AU" sz="1600" i="1">
                            <a:solidFill>
                              <a:schemeClr val="tx1"/>
                            </a:solidFill>
                            <a:latin typeface="Cambria Math" panose="02040503050406030204" pitchFamily="18" charset="0"/>
                          </a:rPr>
                          <m:t>𝑆</m:t>
                        </m:r>
                      </m:e>
                      <m:sub>
                        <m:r>
                          <a:rPr lang="en-AU" sz="1600" i="1">
                            <a:solidFill>
                              <a:schemeClr val="tx1"/>
                            </a:solidFill>
                            <a:latin typeface="Cambria Math" panose="02040503050406030204" pitchFamily="18" charset="0"/>
                          </a:rPr>
                          <m:t>𝑛</m:t>
                        </m:r>
                        <m:r>
                          <a:rPr lang="en-AU" sz="1600" i="1">
                            <a:solidFill>
                              <a:schemeClr val="tx1"/>
                            </a:solidFill>
                            <a:latin typeface="Cambria Math" panose="02040503050406030204" pitchFamily="18" charset="0"/>
                          </a:rPr>
                          <m:t>+</m:t>
                        </m:r>
                        <m:r>
                          <a:rPr lang="en-AU" sz="1600" i="1">
                            <a:solidFill>
                              <a:schemeClr val="tx1"/>
                            </a:solidFill>
                            <a:latin typeface="Cambria Math" panose="02040503050406030204" pitchFamily="18" charset="0"/>
                          </a:rPr>
                          <m:t>1</m:t>
                        </m:r>
                      </m:sub>
                    </m:sSub>
                    <m:r>
                      <a:rPr lang="en-AU" sz="1600" i="1">
                        <a:solidFill>
                          <a:schemeClr val="tx1"/>
                        </a:solidFill>
                        <a:latin typeface="Cambria Math" panose="02040503050406030204" pitchFamily="18" charset="0"/>
                      </a:rPr>
                      <m:t>=</m:t>
                    </m:r>
                    <m:r>
                      <a:rPr lang="en-AU" sz="1600" b="0" i="1" smtClean="0">
                        <a:solidFill>
                          <a:schemeClr val="tx1"/>
                        </a:solidFill>
                        <a:latin typeface="Cambria Math" panose="02040503050406030204" pitchFamily="18" charset="0"/>
                      </a:rPr>
                      <m:t>𝐿</m:t>
                    </m:r>
                    <m:r>
                      <a:rPr lang="en-AU" sz="1600" i="1">
                        <a:solidFill>
                          <a:schemeClr val="tx1"/>
                        </a:solidFill>
                        <a:latin typeface="Cambria Math" panose="02040503050406030204" pitchFamily="18" charset="0"/>
                      </a:rPr>
                      <m:t>×</m:t>
                    </m:r>
                    <m:sSub>
                      <m:sSubPr>
                        <m:ctrlPr>
                          <a:rPr lang="en-AU" sz="1600" i="1">
                            <a:solidFill>
                              <a:schemeClr val="tx1"/>
                            </a:solidFill>
                            <a:latin typeface="Cambria Math" panose="02040503050406030204" pitchFamily="18" charset="0"/>
                          </a:rPr>
                        </m:ctrlPr>
                      </m:sSubPr>
                      <m:e>
                        <m:r>
                          <a:rPr lang="en-AU" sz="1600" i="1">
                            <a:solidFill>
                              <a:schemeClr val="tx1"/>
                            </a:solidFill>
                            <a:latin typeface="Cambria Math" panose="02040503050406030204" pitchFamily="18" charset="0"/>
                          </a:rPr>
                          <m:t>𝑆</m:t>
                        </m:r>
                      </m:e>
                      <m:sub>
                        <m:r>
                          <a:rPr lang="en-AU" sz="1600" i="1">
                            <a:solidFill>
                              <a:schemeClr val="tx1"/>
                            </a:solidFill>
                            <a:latin typeface="Cambria Math" panose="02040503050406030204" pitchFamily="18" charset="0"/>
                          </a:rPr>
                          <m:t>𝑛</m:t>
                        </m:r>
                      </m:sub>
                    </m:sSub>
                  </m:oMath>
                </a14:m>
                <a:endParaRPr lang="en-AU" sz="1600" i="1" dirty="0">
                  <a:solidFill>
                    <a:schemeClr val="tx1"/>
                  </a:solidFill>
                  <a:latin typeface="Cambria Math" panose="02040503050406030204" pitchFamily="18" charset="0"/>
                </a:endParaRPr>
              </a:p>
              <a:p>
                <a:pPr marL="0" indent="0" algn="ctr">
                  <a:spcBef>
                    <a:spcPts val="0"/>
                  </a:spcBef>
                  <a:buNone/>
                </a:pPr>
                <a:r>
                  <a:rPr lang="en-AU" sz="1600" dirty="0">
                    <a:solidFill>
                      <a:schemeClr val="tx1"/>
                    </a:solidFill>
                  </a:rPr>
                  <a:t>Rule           </a:t>
                </a:r>
                <a14:m>
                  <m:oMath xmlns:m="http://schemas.openxmlformats.org/officeDocument/2006/math">
                    <m:sSub>
                      <m:sSubPr>
                        <m:ctrlPr>
                          <a:rPr lang="en-AU" sz="1600" i="1">
                            <a:solidFill>
                              <a:schemeClr val="tx1"/>
                            </a:solidFill>
                            <a:latin typeface="Cambria Math" panose="02040503050406030204" pitchFamily="18" charset="0"/>
                          </a:rPr>
                        </m:ctrlPr>
                      </m:sSubPr>
                      <m:e>
                        <m:r>
                          <a:rPr lang="en-AU" sz="1600" i="1">
                            <a:solidFill>
                              <a:schemeClr val="tx1"/>
                            </a:solidFill>
                            <a:latin typeface="Cambria Math" panose="02040503050406030204" pitchFamily="18" charset="0"/>
                          </a:rPr>
                          <m:t>𝑆</m:t>
                        </m:r>
                      </m:e>
                      <m:sub>
                        <m:r>
                          <a:rPr lang="en-AU" sz="1600" i="1">
                            <a:solidFill>
                              <a:schemeClr val="tx1"/>
                            </a:solidFill>
                            <a:latin typeface="Cambria Math" panose="02040503050406030204" pitchFamily="18" charset="0"/>
                          </a:rPr>
                          <m:t>𝑛</m:t>
                        </m:r>
                      </m:sub>
                    </m:sSub>
                    <m:r>
                      <a:rPr lang="en-AU" sz="1600" i="1">
                        <a:solidFill>
                          <a:schemeClr val="tx1"/>
                        </a:solidFill>
                        <a:latin typeface="Cambria Math" panose="02040503050406030204" pitchFamily="18" charset="0"/>
                      </a:rPr>
                      <m:t>=</m:t>
                    </m:r>
                    <m:sSup>
                      <m:sSupPr>
                        <m:ctrlPr>
                          <a:rPr lang="en-AU" sz="1600" i="1">
                            <a:solidFill>
                              <a:schemeClr val="tx1"/>
                            </a:solidFill>
                            <a:latin typeface="Cambria Math" panose="02040503050406030204" pitchFamily="18" charset="0"/>
                          </a:rPr>
                        </m:ctrlPr>
                      </m:sSupPr>
                      <m:e>
                        <m:r>
                          <a:rPr lang="en-AU" sz="1600" b="0" i="1" smtClean="0">
                            <a:solidFill>
                              <a:schemeClr val="tx1"/>
                            </a:solidFill>
                            <a:latin typeface="Cambria Math" panose="02040503050406030204" pitchFamily="18" charset="0"/>
                          </a:rPr>
                          <m:t>𝐿</m:t>
                        </m:r>
                      </m:e>
                      <m:sup>
                        <m:r>
                          <a:rPr lang="en-AU" sz="1600" i="1">
                            <a:solidFill>
                              <a:schemeClr val="tx1"/>
                            </a:solidFill>
                            <a:latin typeface="Cambria Math" panose="02040503050406030204" pitchFamily="18" charset="0"/>
                          </a:rPr>
                          <m:t>𝑛</m:t>
                        </m:r>
                      </m:sup>
                    </m:sSup>
                    <m:r>
                      <a:rPr lang="en-AU" sz="1600" i="1">
                        <a:solidFill>
                          <a:schemeClr val="tx1"/>
                        </a:solidFill>
                        <a:latin typeface="Cambria Math" panose="02040503050406030204" pitchFamily="18" charset="0"/>
                      </a:rPr>
                      <m:t>×</m:t>
                    </m:r>
                    <m:sSub>
                      <m:sSubPr>
                        <m:ctrlPr>
                          <a:rPr lang="en-AU" sz="1600" i="1">
                            <a:solidFill>
                              <a:schemeClr val="tx1"/>
                            </a:solidFill>
                            <a:latin typeface="Cambria Math" panose="02040503050406030204" pitchFamily="18" charset="0"/>
                          </a:rPr>
                        </m:ctrlPr>
                      </m:sSubPr>
                      <m:e>
                        <m:r>
                          <a:rPr lang="en-AU" sz="1600" i="1">
                            <a:solidFill>
                              <a:schemeClr val="tx1"/>
                            </a:solidFill>
                            <a:latin typeface="Cambria Math" panose="02040503050406030204" pitchFamily="18" charset="0"/>
                          </a:rPr>
                          <m:t>𝑆</m:t>
                        </m:r>
                      </m:e>
                      <m:sub>
                        <m:r>
                          <a:rPr lang="en-AU" sz="1600" i="1">
                            <a:solidFill>
                              <a:schemeClr val="tx1"/>
                            </a:solidFill>
                            <a:latin typeface="Cambria Math" panose="02040503050406030204" pitchFamily="18" charset="0"/>
                          </a:rPr>
                          <m:t>0</m:t>
                        </m:r>
                      </m:sub>
                    </m:sSub>
                  </m:oMath>
                </a14:m>
                <a:endParaRPr lang="en-AU" sz="1600" dirty="0">
                  <a:solidFill>
                    <a:schemeClr val="tx1"/>
                  </a:solidFill>
                </a:endParaRPr>
              </a:p>
              <a:p>
                <a:pPr marL="0" indent="0">
                  <a:spcBef>
                    <a:spcPts val="0"/>
                  </a:spcBef>
                  <a:buNone/>
                </a:pPr>
                <a:endParaRPr lang="en-AU" sz="1600" dirty="0">
                  <a:solidFill>
                    <a:srgbClr val="C00000"/>
                  </a:solidFill>
                </a:endParaRPr>
              </a:p>
            </p:txBody>
          </p:sp>
        </mc:Choice>
        <mc:Fallback xmlns="">
          <p:sp>
            <p:nvSpPr>
              <p:cNvPr id="4" name="Content Placeholder 2">
                <a:extLst>
                  <a:ext uri="{FF2B5EF4-FFF2-40B4-BE49-F238E27FC236}">
                    <a16:creationId xmlns:a16="http://schemas.microsoft.com/office/drawing/2014/main" id="{95B37304-7374-4069-10BE-1FFA78B2AE8E}"/>
                  </a:ext>
                </a:extLst>
              </p:cNvPr>
              <p:cNvSpPr txBox="1">
                <a:spLocks noRot="1" noChangeAspect="1" noMove="1" noResize="1" noEditPoints="1" noAdjustHandles="1" noChangeArrowheads="1" noChangeShapeType="1" noTextEdit="1"/>
              </p:cNvSpPr>
              <p:nvPr/>
            </p:nvSpPr>
            <p:spPr>
              <a:xfrm>
                <a:off x="4114800" y="-10885"/>
                <a:ext cx="3918858" cy="6857999"/>
              </a:xfrm>
              <a:prstGeom prst="rect">
                <a:avLst/>
              </a:prstGeom>
              <a:blipFill>
                <a:blip r:embed="rId5"/>
                <a:stretch>
                  <a:fillRect l="-620" b="-532"/>
                </a:stretch>
              </a:blipFill>
              <a:ln>
                <a:solidFill>
                  <a:schemeClr val="tx1"/>
                </a:solidFill>
              </a:ln>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5" name="Content Placeholder 2">
                <a:extLst>
                  <a:ext uri="{FF2B5EF4-FFF2-40B4-BE49-F238E27FC236}">
                    <a16:creationId xmlns:a16="http://schemas.microsoft.com/office/drawing/2014/main" id="{42051D3C-7A48-8351-0B57-9A61ED2FD331}"/>
                  </a:ext>
                </a:extLst>
              </p:cNvPr>
              <p:cNvSpPr txBox="1">
                <a:spLocks/>
              </p:cNvSpPr>
              <p:nvPr/>
            </p:nvSpPr>
            <p:spPr>
              <a:xfrm>
                <a:off x="8033658" y="0"/>
                <a:ext cx="4158344" cy="6847114"/>
              </a:xfrm>
              <a:prstGeom prst="rect">
                <a:avLst/>
              </a:prstGeom>
              <a:ln w="12700">
                <a:solidFill>
                  <a:schemeClr val="tx1"/>
                </a:solidFill>
              </a:ln>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AU" sz="1600" dirty="0">
                    <a:solidFill>
                      <a:srgbClr val="C00000"/>
                    </a:solidFill>
                  </a:rPr>
                  <a:t>Leslie matrix example.</a:t>
                </a:r>
              </a:p>
              <a:p>
                <a:pPr marL="0" indent="0">
                  <a:spcBef>
                    <a:spcPts val="0"/>
                  </a:spcBef>
                  <a:buNone/>
                </a:pPr>
                <a:endParaRPr lang="en-AU" sz="1600" dirty="0"/>
              </a:p>
              <a:p>
                <a:pPr marL="0" indent="0">
                  <a:spcBef>
                    <a:spcPts val="0"/>
                  </a:spcBef>
                  <a:buNone/>
                </a:pPr>
                <a:endParaRPr lang="en-AU" sz="1600" dirty="0"/>
              </a:p>
              <a:p>
                <a:pPr marL="0" indent="0">
                  <a:spcBef>
                    <a:spcPts val="0"/>
                  </a:spcBef>
                  <a:buNone/>
                </a:pPr>
                <a:endParaRPr lang="en-AU" sz="1600" dirty="0"/>
              </a:p>
              <a:p>
                <a:pPr marL="0" indent="0">
                  <a:spcBef>
                    <a:spcPts val="0"/>
                  </a:spcBef>
                  <a:buNone/>
                </a:pPr>
                <a:endParaRPr lang="en-AU" sz="1600" dirty="0"/>
              </a:p>
              <a:p>
                <a:pPr marL="0" indent="0">
                  <a:spcBef>
                    <a:spcPts val="0"/>
                  </a:spcBef>
                  <a:buNone/>
                </a:pPr>
                <a:endParaRPr lang="en-AU" sz="1600" dirty="0"/>
              </a:p>
              <a:p>
                <a:pPr marL="0" indent="0">
                  <a:spcBef>
                    <a:spcPts val="0"/>
                  </a:spcBef>
                  <a:buNone/>
                </a:pPr>
                <a:r>
                  <a:rPr lang="en-AU" sz="1600" dirty="0"/>
                  <a:t>fighting fish population</a:t>
                </a:r>
              </a:p>
              <a:p>
                <a:pPr marL="0" indent="0">
                  <a:spcBef>
                    <a:spcPts val="0"/>
                  </a:spcBef>
                  <a:buNone/>
                </a:pPr>
                <a:r>
                  <a:rPr lang="en-AU" sz="1600" dirty="0">
                    <a:solidFill>
                      <a:srgbClr val="0070C0"/>
                    </a:solidFill>
                  </a:rPr>
                  <a:t>                       age</a:t>
                </a:r>
              </a:p>
              <a:p>
                <a:pPr marL="0" indent="0">
                  <a:spcBef>
                    <a:spcPts val="0"/>
                  </a:spcBef>
                  <a:buNone/>
                </a:pPr>
                <a:r>
                  <a:rPr lang="en-AU" sz="1600" dirty="0">
                    <a:solidFill>
                      <a:srgbClr val="0070C0"/>
                    </a:solidFill>
                  </a:rPr>
                  <a:t>             0          1          2</a:t>
                </a:r>
              </a:p>
              <a:p>
                <a:pPr marL="0" indent="0">
                  <a:spcBef>
                    <a:spcPts val="0"/>
                  </a:spcBef>
                  <a:buNone/>
                </a:pPr>
                <a14:m>
                  <m:oMath xmlns:m="http://schemas.openxmlformats.org/officeDocument/2006/math">
                    <m:r>
                      <a:rPr lang="en-AU" sz="1600" b="0" i="1" smtClean="0">
                        <a:solidFill>
                          <a:srgbClr val="0070C0"/>
                        </a:solidFill>
                        <a:latin typeface="Cambria Math" panose="02040503050406030204" pitchFamily="18" charset="0"/>
                      </a:rPr>
                      <m:t>𝐿</m:t>
                    </m:r>
                    <m:r>
                      <a:rPr lang="en-AU" sz="1600" i="1">
                        <a:solidFill>
                          <a:srgbClr val="0070C0"/>
                        </a:solidFill>
                        <a:latin typeface="Cambria Math" panose="02040503050406030204" pitchFamily="18" charset="0"/>
                      </a:rPr>
                      <m:t>=</m:t>
                    </m:r>
                    <m:d>
                      <m:dPr>
                        <m:begChr m:val="["/>
                        <m:endChr m:val="]"/>
                        <m:ctrlPr>
                          <a:rPr lang="en-AU" sz="1600" i="1">
                            <a:solidFill>
                              <a:srgbClr val="0070C0"/>
                            </a:solidFill>
                            <a:latin typeface="Cambria Math" panose="02040503050406030204" pitchFamily="18" charset="0"/>
                          </a:rPr>
                        </m:ctrlPr>
                      </m:dPr>
                      <m:e>
                        <m:m>
                          <m:mPr>
                            <m:plcHide m:val="on"/>
                            <m:mcs>
                              <m:mc>
                                <m:mcPr>
                                  <m:count m:val="3"/>
                                  <m:mcJc m:val="center"/>
                                </m:mcPr>
                              </m:mc>
                            </m:mcs>
                            <m:ctrlPr>
                              <a:rPr lang="en-AU" sz="1600" i="1">
                                <a:solidFill>
                                  <a:srgbClr val="0070C0"/>
                                </a:solidFill>
                                <a:latin typeface="Cambria Math" panose="02040503050406030204" pitchFamily="18" charset="0"/>
                              </a:rPr>
                            </m:ctrlPr>
                          </m:mPr>
                          <m:mr>
                            <m:e>
                              <m:r>
                                <a:rPr lang="en-AU" sz="1600" i="1">
                                  <a:solidFill>
                                    <a:srgbClr val="0070C0"/>
                                  </a:solidFill>
                                  <a:latin typeface="Cambria Math" panose="02040503050406030204" pitchFamily="18" charset="0"/>
                                </a:rPr>
                                <m:t>0</m:t>
                              </m:r>
                              <m:r>
                                <a:rPr lang="en-AU" sz="1600" i="1">
                                  <a:solidFill>
                                    <a:srgbClr val="0070C0"/>
                                  </a:solidFill>
                                  <a:latin typeface="Cambria Math" panose="02040503050406030204" pitchFamily="18" charset="0"/>
                                </a:rPr>
                                <m:t>.</m:t>
                              </m:r>
                              <m:r>
                                <a:rPr lang="en-AU" sz="1600" b="0" i="1" smtClean="0">
                                  <a:solidFill>
                                    <a:srgbClr val="0070C0"/>
                                  </a:solidFill>
                                  <a:latin typeface="Cambria Math" panose="02040503050406030204" pitchFamily="18" charset="0"/>
                                </a:rPr>
                                <m:t>05</m:t>
                              </m:r>
                            </m:e>
                            <m:e>
                              <m:r>
                                <a:rPr lang="en-AU" sz="1600" i="1">
                                  <a:solidFill>
                                    <a:srgbClr val="0070C0"/>
                                  </a:solidFill>
                                  <a:latin typeface="Cambria Math" panose="02040503050406030204" pitchFamily="18" charset="0"/>
                                </a:rPr>
                                <m:t>0</m:t>
                              </m:r>
                              <m:r>
                                <a:rPr lang="en-AU" sz="1600" i="1">
                                  <a:solidFill>
                                    <a:srgbClr val="0070C0"/>
                                  </a:solidFill>
                                  <a:latin typeface="Cambria Math" panose="02040503050406030204" pitchFamily="18" charset="0"/>
                                </a:rPr>
                                <m:t>.</m:t>
                              </m:r>
                              <m:r>
                                <a:rPr lang="en-AU" sz="1600" b="0" i="1" smtClean="0">
                                  <a:solidFill>
                                    <a:srgbClr val="0070C0"/>
                                  </a:solidFill>
                                  <a:latin typeface="Cambria Math" panose="02040503050406030204" pitchFamily="18" charset="0"/>
                                </a:rPr>
                                <m:t>80</m:t>
                              </m:r>
                            </m:e>
                            <m:e>
                              <m:r>
                                <a:rPr lang="en-AU" sz="1600" i="1">
                                  <a:solidFill>
                                    <a:srgbClr val="0070C0"/>
                                  </a:solidFill>
                                  <a:latin typeface="Cambria Math" panose="02040503050406030204" pitchFamily="18" charset="0"/>
                                </a:rPr>
                                <m:t>0</m:t>
                              </m:r>
                              <m:r>
                                <a:rPr lang="en-AU" sz="1600" i="1">
                                  <a:solidFill>
                                    <a:srgbClr val="0070C0"/>
                                  </a:solidFill>
                                  <a:latin typeface="Cambria Math" panose="02040503050406030204" pitchFamily="18" charset="0"/>
                                </a:rPr>
                                <m:t>.</m:t>
                              </m:r>
                              <m:r>
                                <a:rPr lang="en-AU" sz="1600" b="0" i="1" smtClean="0">
                                  <a:solidFill>
                                    <a:srgbClr val="0070C0"/>
                                  </a:solidFill>
                                  <a:latin typeface="Cambria Math" panose="02040503050406030204" pitchFamily="18" charset="0"/>
                                </a:rPr>
                                <m:t>90</m:t>
                              </m:r>
                            </m:e>
                          </m:mr>
                          <m:mr>
                            <m:e>
                              <m:r>
                                <a:rPr lang="en-AU" sz="1600" i="1">
                                  <a:solidFill>
                                    <a:srgbClr val="0070C0"/>
                                  </a:solidFill>
                                  <a:latin typeface="Cambria Math" panose="02040503050406030204" pitchFamily="18" charset="0"/>
                                </a:rPr>
                                <m:t>0</m:t>
                              </m:r>
                              <m:r>
                                <a:rPr lang="en-AU" sz="1600" i="1">
                                  <a:solidFill>
                                    <a:srgbClr val="0070C0"/>
                                  </a:solidFill>
                                  <a:latin typeface="Cambria Math" panose="02040503050406030204" pitchFamily="18" charset="0"/>
                                </a:rPr>
                                <m:t>.</m:t>
                              </m:r>
                              <m:r>
                                <a:rPr lang="en-AU" sz="1600" b="0" i="1" smtClean="0">
                                  <a:solidFill>
                                    <a:srgbClr val="0070C0"/>
                                  </a:solidFill>
                                  <a:latin typeface="Cambria Math" panose="02040503050406030204" pitchFamily="18" charset="0"/>
                                </a:rPr>
                                <m:t>8</m:t>
                              </m:r>
                              <m:r>
                                <a:rPr lang="en-AU" sz="1600" i="1">
                                  <a:solidFill>
                                    <a:srgbClr val="0070C0"/>
                                  </a:solidFill>
                                  <a:latin typeface="Cambria Math" panose="02040503050406030204" pitchFamily="18" charset="0"/>
                                </a:rPr>
                                <m:t>5</m:t>
                              </m:r>
                            </m:e>
                            <m:e>
                              <m:r>
                                <a:rPr lang="en-AU" sz="1600" i="1">
                                  <a:solidFill>
                                    <a:srgbClr val="0070C0"/>
                                  </a:solidFill>
                                  <a:latin typeface="Cambria Math" panose="02040503050406030204" pitchFamily="18" charset="0"/>
                                </a:rPr>
                                <m:t>0</m:t>
                              </m:r>
                            </m:e>
                            <m:e>
                              <m:r>
                                <a:rPr lang="en-AU" sz="1600" i="1">
                                  <a:solidFill>
                                    <a:srgbClr val="0070C0"/>
                                  </a:solidFill>
                                  <a:latin typeface="Cambria Math" panose="02040503050406030204" pitchFamily="18" charset="0"/>
                                </a:rPr>
                                <m:t>0</m:t>
                              </m:r>
                            </m:e>
                          </m:mr>
                          <m:mr>
                            <m:e>
                              <m:r>
                                <a:rPr lang="en-AU" sz="1600" i="1">
                                  <a:solidFill>
                                    <a:srgbClr val="0070C0"/>
                                  </a:solidFill>
                                  <a:latin typeface="Cambria Math" panose="02040503050406030204" pitchFamily="18" charset="0"/>
                                </a:rPr>
                                <m:t>0</m:t>
                              </m:r>
                            </m:e>
                            <m:e>
                              <m:r>
                                <a:rPr lang="en-AU" sz="1600" i="1">
                                  <a:solidFill>
                                    <a:srgbClr val="0070C0"/>
                                  </a:solidFill>
                                  <a:latin typeface="Cambria Math" panose="02040503050406030204" pitchFamily="18" charset="0"/>
                                </a:rPr>
                                <m:t>0</m:t>
                              </m:r>
                              <m:r>
                                <a:rPr lang="en-AU" sz="1600" i="1">
                                  <a:solidFill>
                                    <a:srgbClr val="0070C0"/>
                                  </a:solidFill>
                                  <a:latin typeface="Cambria Math" panose="02040503050406030204" pitchFamily="18" charset="0"/>
                                </a:rPr>
                                <m:t>.</m:t>
                              </m:r>
                              <m:r>
                                <a:rPr lang="en-AU" sz="1600" b="0" i="1" smtClean="0">
                                  <a:solidFill>
                                    <a:srgbClr val="0070C0"/>
                                  </a:solidFill>
                                  <a:latin typeface="Cambria Math" panose="02040503050406030204" pitchFamily="18" charset="0"/>
                                </a:rPr>
                                <m:t>75</m:t>
                              </m:r>
                            </m:e>
                            <m:e>
                              <m:r>
                                <a:rPr lang="en-AU" sz="1600" i="1">
                                  <a:solidFill>
                                    <a:srgbClr val="0070C0"/>
                                  </a:solidFill>
                                  <a:latin typeface="Cambria Math" panose="02040503050406030204" pitchFamily="18" charset="0"/>
                                </a:rPr>
                                <m:t>0</m:t>
                              </m:r>
                            </m:e>
                          </m:mr>
                        </m:m>
                      </m:e>
                    </m:d>
                  </m:oMath>
                </a14:m>
                <a:r>
                  <a:rPr lang="en-AU" sz="1600" dirty="0">
                    <a:solidFill>
                      <a:srgbClr val="0070C0"/>
                    </a:solidFill>
                  </a:rPr>
                  <a:t>             </a:t>
                </a:r>
                <a14:m>
                  <m:oMath xmlns:m="http://schemas.openxmlformats.org/officeDocument/2006/math">
                    <m:sSub>
                      <m:sSubPr>
                        <m:ctrlPr>
                          <a:rPr lang="en-AU" sz="1600" i="1">
                            <a:solidFill>
                              <a:srgbClr val="0070C0"/>
                            </a:solidFill>
                            <a:latin typeface="Cambria Math" panose="02040503050406030204" pitchFamily="18" charset="0"/>
                          </a:rPr>
                        </m:ctrlPr>
                      </m:sSubPr>
                      <m:e>
                        <m:r>
                          <a:rPr lang="en-AU" sz="1600" i="1">
                            <a:solidFill>
                              <a:srgbClr val="0070C0"/>
                            </a:solidFill>
                            <a:latin typeface="Cambria Math" panose="02040503050406030204" pitchFamily="18" charset="0"/>
                          </a:rPr>
                          <m:t>𝑆</m:t>
                        </m:r>
                      </m:e>
                      <m:sub>
                        <m:r>
                          <a:rPr lang="en-AU" sz="1600" i="1">
                            <a:solidFill>
                              <a:srgbClr val="0070C0"/>
                            </a:solidFill>
                            <a:latin typeface="Cambria Math" panose="02040503050406030204" pitchFamily="18" charset="0"/>
                          </a:rPr>
                          <m:t>0</m:t>
                        </m:r>
                      </m:sub>
                    </m:sSub>
                    <m:r>
                      <a:rPr lang="en-AU" sz="1600" i="1">
                        <a:solidFill>
                          <a:srgbClr val="0070C0"/>
                        </a:solidFill>
                        <a:latin typeface="Cambria Math" panose="02040503050406030204" pitchFamily="18" charset="0"/>
                      </a:rPr>
                      <m:t>=</m:t>
                    </m:r>
                    <m:d>
                      <m:dPr>
                        <m:begChr m:val="["/>
                        <m:endChr m:val="]"/>
                        <m:ctrlPr>
                          <a:rPr lang="en-AU" sz="1600" i="1">
                            <a:solidFill>
                              <a:srgbClr val="0070C0"/>
                            </a:solidFill>
                            <a:latin typeface="Cambria Math" panose="02040503050406030204" pitchFamily="18" charset="0"/>
                          </a:rPr>
                        </m:ctrlPr>
                      </m:dPr>
                      <m:e>
                        <m:eqArr>
                          <m:eqArrPr>
                            <m:ctrlPr>
                              <a:rPr lang="en-AU" sz="1600" i="1">
                                <a:solidFill>
                                  <a:srgbClr val="0070C0"/>
                                </a:solidFill>
                                <a:latin typeface="Cambria Math" panose="02040503050406030204" pitchFamily="18" charset="0"/>
                              </a:rPr>
                            </m:ctrlPr>
                          </m:eqArrPr>
                          <m:e>
                            <m:r>
                              <a:rPr lang="en-AU" sz="1600" b="0" i="1" smtClean="0">
                                <a:solidFill>
                                  <a:srgbClr val="0070C0"/>
                                </a:solidFill>
                                <a:latin typeface="Cambria Math" panose="02040503050406030204" pitchFamily="18" charset="0"/>
                              </a:rPr>
                              <m:t>5</m:t>
                            </m:r>
                            <m:r>
                              <a:rPr lang="en-AU" sz="1600" i="1">
                                <a:solidFill>
                                  <a:srgbClr val="0070C0"/>
                                </a:solidFill>
                                <a:latin typeface="Cambria Math" panose="02040503050406030204" pitchFamily="18" charset="0"/>
                              </a:rPr>
                              <m:t>0</m:t>
                            </m:r>
                          </m:e>
                          <m:e>
                            <m:r>
                              <a:rPr lang="en-AU" sz="1600" b="0" i="1" smtClean="0">
                                <a:solidFill>
                                  <a:srgbClr val="0070C0"/>
                                </a:solidFill>
                                <a:latin typeface="Cambria Math" panose="02040503050406030204" pitchFamily="18" charset="0"/>
                              </a:rPr>
                              <m:t>4</m:t>
                            </m:r>
                            <m:r>
                              <a:rPr lang="en-AU" sz="1600" i="1">
                                <a:solidFill>
                                  <a:srgbClr val="0070C0"/>
                                </a:solidFill>
                                <a:latin typeface="Cambria Math" panose="02040503050406030204" pitchFamily="18" charset="0"/>
                              </a:rPr>
                              <m:t>0</m:t>
                            </m:r>
                          </m:e>
                          <m:e>
                            <m:r>
                              <a:rPr lang="en-AU" sz="1600" b="0" i="1" smtClean="0">
                                <a:solidFill>
                                  <a:srgbClr val="0070C0"/>
                                </a:solidFill>
                                <a:latin typeface="Cambria Math" panose="02040503050406030204" pitchFamily="18" charset="0"/>
                              </a:rPr>
                              <m:t>3</m:t>
                            </m:r>
                            <m:r>
                              <a:rPr lang="en-AU" sz="1600" i="1">
                                <a:solidFill>
                                  <a:srgbClr val="0070C0"/>
                                </a:solidFill>
                                <a:latin typeface="Cambria Math" panose="02040503050406030204" pitchFamily="18" charset="0"/>
                              </a:rPr>
                              <m:t>0</m:t>
                            </m:r>
                          </m:e>
                        </m:eqArr>
                      </m:e>
                    </m:d>
                  </m:oMath>
                </a14:m>
                <a:endParaRPr lang="en-AU" sz="1600" dirty="0"/>
              </a:p>
              <a:p>
                <a:pPr marL="0" indent="0">
                  <a:spcBef>
                    <a:spcPts val="0"/>
                  </a:spcBef>
                  <a:buNone/>
                </a:pPr>
                <a:endParaRPr lang="en-AU" sz="1600" dirty="0"/>
              </a:p>
              <a:p>
                <a:pPr marL="0" indent="0">
                  <a:spcBef>
                    <a:spcPts val="0"/>
                  </a:spcBef>
                  <a:buNone/>
                </a:pPr>
                <a:r>
                  <a:rPr lang="en-AU" sz="1600" dirty="0">
                    <a:solidFill>
                      <a:srgbClr val="C00000"/>
                    </a:solidFill>
                  </a:rPr>
                  <a:t>a. interpret </a:t>
                </a:r>
                <a14:m>
                  <m:oMath xmlns:m="http://schemas.openxmlformats.org/officeDocument/2006/math">
                    <m:sSub>
                      <m:sSubPr>
                        <m:ctrlPr>
                          <a:rPr lang="en-AU" sz="1600" i="1">
                            <a:solidFill>
                              <a:srgbClr val="C00000"/>
                            </a:solidFill>
                            <a:latin typeface="Cambria Math" panose="02040503050406030204" pitchFamily="18" charset="0"/>
                          </a:rPr>
                        </m:ctrlPr>
                      </m:sSubPr>
                      <m:e>
                        <m:r>
                          <a:rPr lang="en-AU" sz="1600" b="0" i="1" smtClean="0">
                            <a:solidFill>
                              <a:srgbClr val="C00000"/>
                            </a:solidFill>
                            <a:latin typeface="Cambria Math" panose="02040503050406030204" pitchFamily="18" charset="0"/>
                          </a:rPr>
                          <m:t>𝐿</m:t>
                        </m:r>
                      </m:e>
                      <m:sub>
                        <m:r>
                          <a:rPr lang="en-AU" sz="1600" b="0" i="1" smtClean="0">
                            <a:solidFill>
                              <a:srgbClr val="C00000"/>
                            </a:solidFill>
                            <a:latin typeface="Cambria Math" panose="02040503050406030204" pitchFamily="18" charset="0"/>
                          </a:rPr>
                          <m:t>21</m:t>
                        </m:r>
                      </m:sub>
                    </m:sSub>
                  </m:oMath>
                </a14:m>
                <a:r>
                  <a:rPr lang="en-AU" sz="1600" dirty="0">
                    <a:solidFill>
                      <a:srgbClr val="C00000"/>
                    </a:solidFill>
                  </a:rPr>
                  <a:t>   </a:t>
                </a:r>
                <a:r>
                  <a:rPr lang="en-AU" sz="1600" dirty="0"/>
                  <a:t>0.85 survival rate of less than 1 year old.</a:t>
                </a:r>
              </a:p>
              <a:p>
                <a:pPr marL="0" indent="0">
                  <a:spcBef>
                    <a:spcPts val="0"/>
                  </a:spcBef>
                  <a:buNone/>
                </a:pPr>
                <a:endParaRPr lang="en-AU" sz="1600" dirty="0"/>
              </a:p>
              <a:p>
                <a:pPr marL="0" indent="0">
                  <a:spcBef>
                    <a:spcPts val="0"/>
                  </a:spcBef>
                  <a:buNone/>
                </a:pPr>
                <a:r>
                  <a:rPr lang="en-AU" sz="1600" dirty="0">
                    <a:solidFill>
                      <a:srgbClr val="C00000"/>
                    </a:solidFill>
                  </a:rPr>
                  <a:t>b. Interpret </a:t>
                </a:r>
                <a14:m>
                  <m:oMath xmlns:m="http://schemas.openxmlformats.org/officeDocument/2006/math">
                    <m:sSub>
                      <m:sSubPr>
                        <m:ctrlPr>
                          <a:rPr lang="en-AU" sz="1600" i="1">
                            <a:solidFill>
                              <a:srgbClr val="C00000"/>
                            </a:solidFill>
                            <a:latin typeface="Cambria Math" panose="02040503050406030204" pitchFamily="18" charset="0"/>
                          </a:rPr>
                        </m:ctrlPr>
                      </m:sSubPr>
                      <m:e>
                        <m:r>
                          <a:rPr lang="en-AU" sz="1600" i="1">
                            <a:solidFill>
                              <a:srgbClr val="C00000"/>
                            </a:solidFill>
                            <a:latin typeface="Cambria Math" panose="02040503050406030204" pitchFamily="18" charset="0"/>
                          </a:rPr>
                          <m:t>𝐿</m:t>
                        </m:r>
                      </m:e>
                      <m:sub>
                        <m:r>
                          <a:rPr lang="en-AU" sz="1600" i="1">
                            <a:solidFill>
                              <a:srgbClr val="C00000"/>
                            </a:solidFill>
                            <a:latin typeface="Cambria Math" panose="02040503050406030204" pitchFamily="18" charset="0"/>
                          </a:rPr>
                          <m:t>1</m:t>
                        </m:r>
                        <m:r>
                          <a:rPr lang="en-AU" sz="1600" b="0" i="1" smtClean="0">
                            <a:solidFill>
                              <a:srgbClr val="C00000"/>
                            </a:solidFill>
                            <a:latin typeface="Cambria Math" panose="02040503050406030204" pitchFamily="18" charset="0"/>
                          </a:rPr>
                          <m:t>3</m:t>
                        </m:r>
                      </m:sub>
                    </m:sSub>
                  </m:oMath>
                </a14:m>
                <a:r>
                  <a:rPr lang="en-AU" sz="1600" dirty="0">
                    <a:solidFill>
                      <a:srgbClr val="C00000"/>
                    </a:solidFill>
                  </a:rPr>
                  <a:t>   </a:t>
                </a:r>
                <a:r>
                  <a:rPr lang="en-AU" sz="1600" dirty="0"/>
                  <a:t>0.90 fertility rate of 2-year-old fish</a:t>
                </a:r>
              </a:p>
              <a:p>
                <a:pPr marL="0" indent="0">
                  <a:spcBef>
                    <a:spcPts val="0"/>
                  </a:spcBef>
                  <a:buNone/>
                </a:pPr>
                <a:endParaRPr lang="en-AU" sz="1600" dirty="0"/>
              </a:p>
              <a:p>
                <a:pPr marL="0" indent="0">
                  <a:spcBef>
                    <a:spcPts val="0"/>
                  </a:spcBef>
                  <a:buNone/>
                </a:pPr>
                <a:r>
                  <a:rPr lang="en-AU" sz="1600" dirty="0">
                    <a:solidFill>
                      <a:srgbClr val="C00000"/>
                    </a:solidFill>
                  </a:rPr>
                  <a:t>c. fish population in 2 years?</a:t>
                </a:r>
              </a:p>
              <a:p>
                <a:pPr marL="0" indent="0">
                  <a:spcBef>
                    <a:spcPts val="0"/>
                  </a:spcBef>
                  <a:buNone/>
                </a:pPr>
                <a14:m>
                  <m:oMath xmlns:m="http://schemas.openxmlformats.org/officeDocument/2006/math">
                    <m:sSub>
                      <m:sSubPr>
                        <m:ctrlPr>
                          <a:rPr lang="en-AU" sz="1600" i="1" smtClean="0">
                            <a:solidFill>
                              <a:srgbClr val="0070C0"/>
                            </a:solidFill>
                            <a:latin typeface="Cambria Math" panose="02040503050406030204" pitchFamily="18" charset="0"/>
                          </a:rPr>
                        </m:ctrlPr>
                      </m:sSubPr>
                      <m:e>
                        <m:r>
                          <a:rPr lang="en-AU" sz="1600" i="1">
                            <a:solidFill>
                              <a:srgbClr val="0070C0"/>
                            </a:solidFill>
                            <a:latin typeface="Cambria Math" panose="02040503050406030204" pitchFamily="18" charset="0"/>
                          </a:rPr>
                          <m:t>𝑆</m:t>
                        </m:r>
                      </m:e>
                      <m:sub>
                        <m:r>
                          <a:rPr lang="en-AU" sz="1600" b="0" i="1" smtClean="0">
                            <a:solidFill>
                              <a:srgbClr val="0070C0"/>
                            </a:solidFill>
                            <a:latin typeface="Cambria Math" panose="02040503050406030204" pitchFamily="18" charset="0"/>
                          </a:rPr>
                          <m:t>2</m:t>
                        </m:r>
                      </m:sub>
                    </m:sSub>
                    <m:r>
                      <a:rPr lang="en-AU" sz="1600" i="1">
                        <a:solidFill>
                          <a:srgbClr val="0070C0"/>
                        </a:solidFill>
                        <a:latin typeface="Cambria Math" panose="02040503050406030204" pitchFamily="18" charset="0"/>
                      </a:rPr>
                      <m:t>=</m:t>
                    </m:r>
                    <m:sSup>
                      <m:sSupPr>
                        <m:ctrlPr>
                          <a:rPr lang="en-AU" sz="1600" i="1">
                            <a:solidFill>
                              <a:srgbClr val="0070C0"/>
                            </a:solidFill>
                            <a:latin typeface="Cambria Math" panose="02040503050406030204" pitchFamily="18" charset="0"/>
                          </a:rPr>
                        </m:ctrlPr>
                      </m:sSupPr>
                      <m:e>
                        <m:r>
                          <a:rPr lang="en-AU" sz="1600" i="1">
                            <a:solidFill>
                              <a:srgbClr val="0070C0"/>
                            </a:solidFill>
                            <a:latin typeface="Cambria Math" panose="02040503050406030204" pitchFamily="18" charset="0"/>
                          </a:rPr>
                          <m:t>𝐿</m:t>
                        </m:r>
                      </m:e>
                      <m:sup>
                        <m:r>
                          <a:rPr lang="en-AU" sz="1600" b="0" i="1" smtClean="0">
                            <a:solidFill>
                              <a:srgbClr val="0070C0"/>
                            </a:solidFill>
                            <a:latin typeface="Cambria Math" panose="02040503050406030204" pitchFamily="18" charset="0"/>
                          </a:rPr>
                          <m:t>2</m:t>
                        </m:r>
                      </m:sup>
                    </m:sSup>
                    <m:r>
                      <a:rPr lang="en-AU" sz="1600" i="1">
                        <a:solidFill>
                          <a:srgbClr val="0070C0"/>
                        </a:solidFill>
                        <a:latin typeface="Cambria Math" panose="02040503050406030204" pitchFamily="18" charset="0"/>
                      </a:rPr>
                      <m:t>×</m:t>
                    </m:r>
                    <m:sSub>
                      <m:sSubPr>
                        <m:ctrlPr>
                          <a:rPr lang="en-AU" sz="1600" i="1">
                            <a:solidFill>
                              <a:srgbClr val="0070C0"/>
                            </a:solidFill>
                            <a:latin typeface="Cambria Math" panose="02040503050406030204" pitchFamily="18" charset="0"/>
                          </a:rPr>
                        </m:ctrlPr>
                      </m:sSubPr>
                      <m:e>
                        <m:r>
                          <a:rPr lang="en-AU" sz="1600" i="1">
                            <a:solidFill>
                              <a:srgbClr val="0070C0"/>
                            </a:solidFill>
                            <a:latin typeface="Cambria Math" panose="02040503050406030204" pitchFamily="18" charset="0"/>
                          </a:rPr>
                          <m:t>𝑆</m:t>
                        </m:r>
                      </m:e>
                      <m:sub>
                        <m:r>
                          <a:rPr lang="en-AU" sz="1600" i="1">
                            <a:solidFill>
                              <a:srgbClr val="0070C0"/>
                            </a:solidFill>
                            <a:latin typeface="Cambria Math" panose="02040503050406030204" pitchFamily="18" charset="0"/>
                          </a:rPr>
                          <m:t>0</m:t>
                        </m:r>
                      </m:sub>
                    </m:sSub>
                    <m:r>
                      <a:rPr lang="en-AU" sz="1600" i="1">
                        <a:solidFill>
                          <a:srgbClr val="0070C0"/>
                        </a:solidFill>
                        <a:latin typeface="Cambria Math" panose="02040503050406030204" pitchFamily="18" charset="0"/>
                      </a:rPr>
                      <m:t>=</m:t>
                    </m:r>
                    <m:d>
                      <m:dPr>
                        <m:begChr m:val="["/>
                        <m:endChr m:val="]"/>
                        <m:ctrlPr>
                          <a:rPr lang="en-AU" sz="1600" i="1">
                            <a:solidFill>
                              <a:srgbClr val="0070C0"/>
                            </a:solidFill>
                            <a:latin typeface="Cambria Math" panose="02040503050406030204" pitchFamily="18" charset="0"/>
                          </a:rPr>
                        </m:ctrlPr>
                      </m:dPr>
                      <m:e>
                        <m:eqArr>
                          <m:eqArrPr>
                            <m:ctrlPr>
                              <a:rPr lang="en-AU" sz="1600" i="1">
                                <a:solidFill>
                                  <a:srgbClr val="0070C0"/>
                                </a:solidFill>
                                <a:latin typeface="Cambria Math" panose="02040503050406030204" pitchFamily="18" charset="0"/>
                              </a:rPr>
                            </m:ctrlPr>
                          </m:eqArrPr>
                          <m:e>
                            <m:r>
                              <a:rPr lang="en-AU" sz="1600" b="0" i="1" smtClean="0">
                                <a:solidFill>
                                  <a:srgbClr val="0070C0"/>
                                </a:solidFill>
                                <a:latin typeface="Cambria Math" panose="02040503050406030204" pitchFamily="18" charset="0"/>
                              </a:rPr>
                              <m:t>64</m:t>
                            </m:r>
                          </m:e>
                          <m:e>
                            <m:r>
                              <a:rPr lang="en-AU" sz="1600" b="0" i="1" smtClean="0">
                                <a:solidFill>
                                  <a:srgbClr val="0070C0"/>
                                </a:solidFill>
                                <a:latin typeface="Cambria Math" panose="02040503050406030204" pitchFamily="18" charset="0"/>
                              </a:rPr>
                              <m:t>52</m:t>
                            </m:r>
                          </m:e>
                          <m:e>
                            <m:r>
                              <a:rPr lang="en-AU" sz="1600" b="0" i="1" smtClean="0">
                                <a:solidFill>
                                  <a:srgbClr val="0070C0"/>
                                </a:solidFill>
                                <a:latin typeface="Cambria Math" panose="02040503050406030204" pitchFamily="18" charset="0"/>
                              </a:rPr>
                              <m:t>32</m:t>
                            </m:r>
                          </m:e>
                        </m:eqArr>
                      </m:e>
                    </m:d>
                  </m:oMath>
                </a14:m>
                <a:r>
                  <a:rPr lang="en-AU" sz="1600" dirty="0">
                    <a:solidFill>
                      <a:srgbClr val="0070C0"/>
                    </a:solidFill>
                  </a:rPr>
                  <a:t>           64 + 52 + 32 = 148</a:t>
                </a:r>
              </a:p>
              <a:p>
                <a:pPr marL="0" indent="0">
                  <a:spcBef>
                    <a:spcPts val="0"/>
                  </a:spcBef>
                  <a:buNone/>
                </a:pPr>
                <a:endParaRPr lang="en-AU" sz="1600" dirty="0"/>
              </a:p>
              <a:p>
                <a:pPr marL="0" indent="0">
                  <a:spcBef>
                    <a:spcPts val="0"/>
                  </a:spcBef>
                  <a:buNone/>
                </a:pPr>
                <a:r>
                  <a:rPr lang="en-AU" sz="1600" dirty="0">
                    <a:solidFill>
                      <a:srgbClr val="C00000"/>
                    </a:solidFill>
                  </a:rPr>
                  <a:t>d. Calculate </a:t>
                </a:r>
                <a14:m>
                  <m:oMath xmlns:m="http://schemas.openxmlformats.org/officeDocument/2006/math">
                    <m:sSub>
                      <m:sSubPr>
                        <m:ctrlPr>
                          <a:rPr lang="en-AU" sz="1600" i="1">
                            <a:solidFill>
                              <a:srgbClr val="C00000"/>
                            </a:solidFill>
                            <a:latin typeface="Cambria Math" panose="02040503050406030204" pitchFamily="18" charset="0"/>
                          </a:rPr>
                        </m:ctrlPr>
                      </m:sSubPr>
                      <m:e>
                        <m:r>
                          <a:rPr lang="en-AU" sz="1600" i="1">
                            <a:solidFill>
                              <a:srgbClr val="C00000"/>
                            </a:solidFill>
                            <a:latin typeface="Cambria Math" panose="02040503050406030204" pitchFamily="18" charset="0"/>
                          </a:rPr>
                          <m:t>𝑆</m:t>
                        </m:r>
                      </m:e>
                      <m:sub>
                        <m:r>
                          <a:rPr lang="en-AU" sz="1600" i="1">
                            <a:solidFill>
                              <a:srgbClr val="C00000"/>
                            </a:solidFill>
                            <a:latin typeface="Cambria Math" panose="02040503050406030204" pitchFamily="18" charset="0"/>
                          </a:rPr>
                          <m:t>8</m:t>
                        </m:r>
                      </m:sub>
                    </m:sSub>
                  </m:oMath>
                </a14:m>
                <a:r>
                  <a:rPr lang="en-AU" sz="1600" dirty="0">
                    <a:solidFill>
                      <a:srgbClr val="C00000"/>
                    </a:solidFill>
                  </a:rPr>
                  <a:t> </a:t>
                </a:r>
              </a:p>
              <a:p>
                <a:pPr marL="0" indent="0">
                  <a:spcBef>
                    <a:spcPts val="0"/>
                  </a:spcBef>
                  <a:buNone/>
                </a:pPr>
                <a14:m>
                  <m:oMathPara xmlns:m="http://schemas.openxmlformats.org/officeDocument/2006/math">
                    <m:oMathParaPr>
                      <m:jc m:val="left"/>
                    </m:oMathParaPr>
                    <m:oMath xmlns:m="http://schemas.openxmlformats.org/officeDocument/2006/math">
                      <m:sSub>
                        <m:sSubPr>
                          <m:ctrlPr>
                            <a:rPr lang="en-AU" sz="1600" i="1" smtClean="0">
                              <a:solidFill>
                                <a:srgbClr val="0070C0"/>
                              </a:solidFill>
                              <a:latin typeface="Cambria Math" panose="02040503050406030204" pitchFamily="18" charset="0"/>
                            </a:rPr>
                          </m:ctrlPr>
                        </m:sSubPr>
                        <m:e>
                          <m:r>
                            <a:rPr lang="en-AU" sz="1600" i="1">
                              <a:solidFill>
                                <a:srgbClr val="0070C0"/>
                              </a:solidFill>
                              <a:latin typeface="Cambria Math" panose="02040503050406030204" pitchFamily="18" charset="0"/>
                            </a:rPr>
                            <m:t>𝑆</m:t>
                          </m:r>
                        </m:e>
                        <m:sub>
                          <m:r>
                            <a:rPr lang="en-AU" sz="1600" b="0" i="1" smtClean="0">
                              <a:solidFill>
                                <a:srgbClr val="0070C0"/>
                              </a:solidFill>
                              <a:latin typeface="Cambria Math" panose="02040503050406030204" pitchFamily="18" charset="0"/>
                            </a:rPr>
                            <m:t>8</m:t>
                          </m:r>
                        </m:sub>
                      </m:sSub>
                      <m:r>
                        <a:rPr lang="en-AU" sz="1600" i="1">
                          <a:solidFill>
                            <a:srgbClr val="0070C0"/>
                          </a:solidFill>
                          <a:latin typeface="Cambria Math" panose="02040503050406030204" pitchFamily="18" charset="0"/>
                        </a:rPr>
                        <m:t>=</m:t>
                      </m:r>
                      <m:sSup>
                        <m:sSupPr>
                          <m:ctrlPr>
                            <a:rPr lang="en-AU" sz="1600" i="1">
                              <a:solidFill>
                                <a:srgbClr val="0070C0"/>
                              </a:solidFill>
                              <a:latin typeface="Cambria Math" panose="02040503050406030204" pitchFamily="18" charset="0"/>
                            </a:rPr>
                          </m:ctrlPr>
                        </m:sSupPr>
                        <m:e>
                          <m:r>
                            <a:rPr lang="en-AU" sz="1600" b="0" i="1" smtClean="0">
                              <a:solidFill>
                                <a:srgbClr val="0070C0"/>
                              </a:solidFill>
                              <a:latin typeface="Cambria Math" panose="02040503050406030204" pitchFamily="18" charset="0"/>
                            </a:rPr>
                            <m:t>𝐿</m:t>
                          </m:r>
                        </m:e>
                        <m:sup>
                          <m:r>
                            <a:rPr lang="en-AU" sz="1600" b="0" i="1" smtClean="0">
                              <a:solidFill>
                                <a:srgbClr val="0070C0"/>
                              </a:solidFill>
                              <a:latin typeface="Cambria Math" panose="02040503050406030204" pitchFamily="18" charset="0"/>
                            </a:rPr>
                            <m:t>8</m:t>
                          </m:r>
                        </m:sup>
                      </m:sSup>
                      <m:r>
                        <a:rPr lang="en-AU" sz="1600" i="1">
                          <a:solidFill>
                            <a:srgbClr val="0070C0"/>
                          </a:solidFill>
                          <a:latin typeface="Cambria Math" panose="02040503050406030204" pitchFamily="18" charset="0"/>
                        </a:rPr>
                        <m:t>×</m:t>
                      </m:r>
                      <m:sSub>
                        <m:sSubPr>
                          <m:ctrlPr>
                            <a:rPr lang="en-AU" sz="1600" i="1">
                              <a:solidFill>
                                <a:srgbClr val="0070C0"/>
                              </a:solidFill>
                              <a:latin typeface="Cambria Math" panose="02040503050406030204" pitchFamily="18" charset="0"/>
                            </a:rPr>
                          </m:ctrlPr>
                        </m:sSubPr>
                        <m:e>
                          <m:r>
                            <a:rPr lang="en-AU" sz="1600" i="1">
                              <a:solidFill>
                                <a:srgbClr val="0070C0"/>
                              </a:solidFill>
                              <a:latin typeface="Cambria Math" panose="02040503050406030204" pitchFamily="18" charset="0"/>
                            </a:rPr>
                            <m:t>𝑆</m:t>
                          </m:r>
                        </m:e>
                        <m:sub>
                          <m:r>
                            <a:rPr lang="en-AU" sz="1600" i="1">
                              <a:solidFill>
                                <a:srgbClr val="0070C0"/>
                              </a:solidFill>
                              <a:latin typeface="Cambria Math" panose="02040503050406030204" pitchFamily="18" charset="0"/>
                            </a:rPr>
                            <m:t>0</m:t>
                          </m:r>
                        </m:sub>
                      </m:sSub>
                      <m:r>
                        <a:rPr lang="en-AU" sz="1600" i="1">
                          <a:solidFill>
                            <a:srgbClr val="0070C0"/>
                          </a:solidFill>
                          <a:latin typeface="Cambria Math" panose="02040503050406030204" pitchFamily="18" charset="0"/>
                        </a:rPr>
                        <m:t>=</m:t>
                      </m:r>
                      <m:d>
                        <m:dPr>
                          <m:begChr m:val="["/>
                          <m:endChr m:val="]"/>
                          <m:ctrlPr>
                            <a:rPr lang="en-AU" sz="1600" i="1">
                              <a:solidFill>
                                <a:srgbClr val="0070C0"/>
                              </a:solidFill>
                              <a:latin typeface="Cambria Math" panose="02040503050406030204" pitchFamily="18" charset="0"/>
                            </a:rPr>
                          </m:ctrlPr>
                        </m:dPr>
                        <m:e>
                          <m:eqArr>
                            <m:eqArrPr>
                              <m:ctrlPr>
                                <a:rPr lang="en-AU" sz="1600" i="1">
                                  <a:solidFill>
                                    <a:srgbClr val="0070C0"/>
                                  </a:solidFill>
                                  <a:latin typeface="Cambria Math" panose="02040503050406030204" pitchFamily="18" charset="0"/>
                                </a:rPr>
                              </m:ctrlPr>
                            </m:eqArrPr>
                            <m:e>
                              <m:r>
                                <a:rPr lang="en-AU" sz="1600" b="0" i="1" smtClean="0">
                                  <a:solidFill>
                                    <a:srgbClr val="0070C0"/>
                                  </a:solidFill>
                                  <a:latin typeface="Cambria Math" panose="02040503050406030204" pitchFamily="18" charset="0"/>
                                </a:rPr>
                                <m:t>128</m:t>
                              </m:r>
                            </m:e>
                            <m:e>
                              <m:r>
                                <a:rPr lang="en-AU" sz="1600" b="0" i="1" smtClean="0">
                                  <a:solidFill>
                                    <a:srgbClr val="0070C0"/>
                                  </a:solidFill>
                                  <a:latin typeface="Cambria Math" panose="02040503050406030204" pitchFamily="18" charset="0"/>
                                </a:rPr>
                                <m:t>97</m:t>
                              </m:r>
                            </m:e>
                            <m:e>
                              <m:r>
                                <a:rPr lang="en-AU" sz="1600" b="0" i="1" smtClean="0">
                                  <a:solidFill>
                                    <a:srgbClr val="0070C0"/>
                                  </a:solidFill>
                                  <a:latin typeface="Cambria Math" panose="02040503050406030204" pitchFamily="18" charset="0"/>
                                </a:rPr>
                                <m:t>66</m:t>
                              </m:r>
                            </m:e>
                          </m:eqArr>
                        </m:e>
                      </m:d>
                    </m:oMath>
                  </m:oMathPara>
                </a14:m>
                <a:br>
                  <a:rPr lang="en-AU" sz="1600" dirty="0"/>
                </a:br>
                <a:endParaRPr lang="en-AU" sz="1600" dirty="0"/>
              </a:p>
              <a:p>
                <a:pPr marL="0" indent="0">
                  <a:spcBef>
                    <a:spcPts val="0"/>
                  </a:spcBef>
                  <a:buNone/>
                </a:pPr>
                <a:br>
                  <a:rPr lang="en-AU" sz="1600" dirty="0"/>
                </a:br>
                <a:endParaRPr lang="en-AU" sz="1600" dirty="0"/>
              </a:p>
            </p:txBody>
          </p:sp>
        </mc:Choice>
        <mc:Fallback xmlns="">
          <p:sp>
            <p:nvSpPr>
              <p:cNvPr id="5" name="Content Placeholder 2">
                <a:extLst>
                  <a:ext uri="{FF2B5EF4-FFF2-40B4-BE49-F238E27FC236}">
                    <a16:creationId xmlns:a16="http://schemas.microsoft.com/office/drawing/2014/main" id="{42051D3C-7A48-8351-0B57-9A61ED2FD331}"/>
                  </a:ext>
                </a:extLst>
              </p:cNvPr>
              <p:cNvSpPr txBox="1">
                <a:spLocks noRot="1" noChangeAspect="1" noMove="1" noResize="1" noEditPoints="1" noAdjustHandles="1" noChangeArrowheads="1" noChangeShapeType="1" noTextEdit="1"/>
              </p:cNvSpPr>
              <p:nvPr/>
            </p:nvSpPr>
            <p:spPr>
              <a:xfrm>
                <a:off x="8033658" y="0"/>
                <a:ext cx="4158344" cy="6847114"/>
              </a:xfrm>
              <a:prstGeom prst="rect">
                <a:avLst/>
              </a:prstGeom>
              <a:blipFill>
                <a:blip r:embed="rId6"/>
                <a:stretch>
                  <a:fillRect l="-731" t="-178" r="-1170"/>
                </a:stretch>
              </a:blipFill>
              <a:ln w="12700">
                <a:solidFill>
                  <a:schemeClr val="tx1"/>
                </a:solidFill>
              </a:ln>
            </p:spPr>
            <p:txBody>
              <a:bodyPr/>
              <a:lstStyle/>
              <a:p>
                <a:r>
                  <a:rPr lang="en-AU">
                    <a:noFill/>
                  </a:rPr>
                  <a:t> </a:t>
                </a:r>
              </a:p>
            </p:txBody>
          </p:sp>
        </mc:Fallback>
      </mc:AlternateContent>
      <p:sp>
        <p:nvSpPr>
          <p:cNvPr id="16" name="TextBox 15">
            <a:extLst>
              <a:ext uri="{FF2B5EF4-FFF2-40B4-BE49-F238E27FC236}">
                <a16:creationId xmlns:a16="http://schemas.microsoft.com/office/drawing/2014/main" id="{11117028-1756-FA01-1475-60824D0D8E8B}"/>
              </a:ext>
            </a:extLst>
          </p:cNvPr>
          <p:cNvSpPr txBox="1"/>
          <p:nvPr/>
        </p:nvSpPr>
        <p:spPr>
          <a:xfrm>
            <a:off x="6173920" y="1443316"/>
            <a:ext cx="326571" cy="830997"/>
          </a:xfrm>
          <a:prstGeom prst="rect">
            <a:avLst/>
          </a:prstGeom>
          <a:noFill/>
        </p:spPr>
        <p:txBody>
          <a:bodyPr wrap="square" rtlCol="0">
            <a:spAutoFit/>
          </a:bodyPr>
          <a:lstStyle/>
          <a:p>
            <a:r>
              <a:rPr lang="en-AU" sz="1600" dirty="0">
                <a:solidFill>
                  <a:srgbClr val="C00000"/>
                </a:solidFill>
              </a:rPr>
              <a:t>H</a:t>
            </a:r>
          </a:p>
          <a:p>
            <a:r>
              <a:rPr lang="en-AU" sz="1600" dirty="0">
                <a:solidFill>
                  <a:srgbClr val="C00000"/>
                </a:solidFill>
              </a:rPr>
              <a:t>N</a:t>
            </a:r>
          </a:p>
          <a:p>
            <a:r>
              <a:rPr lang="en-AU" sz="1600" dirty="0">
                <a:solidFill>
                  <a:srgbClr val="C00000"/>
                </a:solidFill>
              </a:rPr>
              <a:t>S</a:t>
            </a:r>
          </a:p>
        </p:txBody>
      </p:sp>
      <p:sp>
        <p:nvSpPr>
          <p:cNvPr id="6" name="TextBox 5">
            <a:extLst>
              <a:ext uri="{FF2B5EF4-FFF2-40B4-BE49-F238E27FC236}">
                <a16:creationId xmlns:a16="http://schemas.microsoft.com/office/drawing/2014/main" id="{69CC20B1-95BC-C6C8-F502-B9B734150C0F}"/>
              </a:ext>
            </a:extLst>
          </p:cNvPr>
          <p:cNvSpPr txBox="1"/>
          <p:nvPr/>
        </p:nvSpPr>
        <p:spPr>
          <a:xfrm>
            <a:off x="1809487" y="3057399"/>
            <a:ext cx="763399" cy="307777"/>
          </a:xfrm>
          <a:prstGeom prst="rect">
            <a:avLst/>
          </a:prstGeom>
          <a:noFill/>
        </p:spPr>
        <p:txBody>
          <a:bodyPr wrap="square" rtlCol="0">
            <a:spAutoFit/>
          </a:bodyPr>
          <a:lstStyle/>
          <a:p>
            <a:r>
              <a:rPr lang="en-AU" sz="1400" dirty="0">
                <a:solidFill>
                  <a:srgbClr val="0070C0"/>
                </a:solidFill>
              </a:rPr>
              <a:t>next</a:t>
            </a:r>
          </a:p>
        </p:txBody>
      </p:sp>
      <p:sp>
        <p:nvSpPr>
          <p:cNvPr id="7" name="TextBox 6">
            <a:extLst>
              <a:ext uri="{FF2B5EF4-FFF2-40B4-BE49-F238E27FC236}">
                <a16:creationId xmlns:a16="http://schemas.microsoft.com/office/drawing/2014/main" id="{C2070DBF-32EB-3172-BABA-0FAAC8DBACA1}"/>
              </a:ext>
            </a:extLst>
          </p:cNvPr>
          <p:cNvSpPr txBox="1"/>
          <p:nvPr/>
        </p:nvSpPr>
        <p:spPr>
          <a:xfrm>
            <a:off x="2317897" y="2581285"/>
            <a:ext cx="1752175" cy="646331"/>
          </a:xfrm>
          <a:prstGeom prst="rect">
            <a:avLst/>
          </a:prstGeom>
          <a:noFill/>
        </p:spPr>
        <p:txBody>
          <a:bodyPr wrap="square" rtlCol="0">
            <a:spAutoFit/>
          </a:bodyPr>
          <a:lstStyle/>
          <a:p>
            <a:r>
              <a:rPr lang="en-AU" sz="1200" dirty="0">
                <a:solidFill>
                  <a:srgbClr val="0070C0"/>
                </a:solidFill>
              </a:rPr>
              <a:t>other language:</a:t>
            </a:r>
            <a:br>
              <a:rPr lang="en-AU" sz="1200" dirty="0">
                <a:solidFill>
                  <a:srgbClr val="0070C0"/>
                </a:solidFill>
              </a:rPr>
            </a:br>
            <a:r>
              <a:rPr lang="en-AU" sz="1200" dirty="0">
                <a:solidFill>
                  <a:srgbClr val="0070C0"/>
                </a:solidFill>
              </a:rPr>
              <a:t>“today” / “tomorrow”</a:t>
            </a:r>
            <a:br>
              <a:rPr lang="en-AU" sz="1200" dirty="0">
                <a:solidFill>
                  <a:srgbClr val="0070C0"/>
                </a:solidFill>
              </a:rPr>
            </a:br>
            <a:r>
              <a:rPr lang="en-AU" sz="1200" dirty="0">
                <a:solidFill>
                  <a:srgbClr val="0070C0"/>
                </a:solidFill>
              </a:rPr>
              <a:t>“from” / “to”</a:t>
            </a:r>
          </a:p>
        </p:txBody>
      </p:sp>
      <p:sp>
        <p:nvSpPr>
          <p:cNvPr id="8" name="TextBox 7">
            <a:extLst>
              <a:ext uri="{FF2B5EF4-FFF2-40B4-BE49-F238E27FC236}">
                <a16:creationId xmlns:a16="http://schemas.microsoft.com/office/drawing/2014/main" id="{D9A66DC9-AD24-52DA-DAF8-CE9A08E6C3FF}"/>
              </a:ext>
            </a:extLst>
          </p:cNvPr>
          <p:cNvSpPr txBox="1"/>
          <p:nvPr/>
        </p:nvSpPr>
        <p:spPr>
          <a:xfrm>
            <a:off x="1223512" y="4843125"/>
            <a:ext cx="882343" cy="461665"/>
          </a:xfrm>
          <a:prstGeom prst="rect">
            <a:avLst/>
          </a:prstGeom>
          <a:noFill/>
        </p:spPr>
        <p:txBody>
          <a:bodyPr wrap="square" rtlCol="0">
            <a:spAutoFit/>
          </a:bodyPr>
          <a:lstStyle/>
          <a:p>
            <a:r>
              <a:rPr lang="en-AU" sz="1200" dirty="0">
                <a:solidFill>
                  <a:srgbClr val="0070C0"/>
                </a:solidFill>
              </a:rPr>
              <a:t>find next</a:t>
            </a:r>
            <a:br>
              <a:rPr lang="en-AU" sz="1200" dirty="0">
                <a:solidFill>
                  <a:srgbClr val="0070C0"/>
                </a:solidFill>
              </a:rPr>
            </a:br>
            <a:r>
              <a:rPr lang="en-AU" sz="1200" dirty="0">
                <a:solidFill>
                  <a:srgbClr val="0070C0"/>
                </a:solidFill>
              </a:rPr>
              <a:t>state</a:t>
            </a:r>
          </a:p>
        </p:txBody>
      </p:sp>
      <p:sp>
        <p:nvSpPr>
          <p:cNvPr id="9" name="TextBox 8">
            <a:extLst>
              <a:ext uri="{FF2B5EF4-FFF2-40B4-BE49-F238E27FC236}">
                <a16:creationId xmlns:a16="http://schemas.microsoft.com/office/drawing/2014/main" id="{A42D886A-E1BD-B347-0C6F-C877CA8627B2}"/>
              </a:ext>
            </a:extLst>
          </p:cNvPr>
          <p:cNvSpPr txBox="1"/>
          <p:nvPr/>
        </p:nvSpPr>
        <p:spPr>
          <a:xfrm>
            <a:off x="1985983" y="4823097"/>
            <a:ext cx="882343" cy="461665"/>
          </a:xfrm>
          <a:prstGeom prst="rect">
            <a:avLst/>
          </a:prstGeom>
          <a:noFill/>
        </p:spPr>
        <p:txBody>
          <a:bodyPr wrap="square" rtlCol="0">
            <a:spAutoFit/>
          </a:bodyPr>
          <a:lstStyle/>
          <a:p>
            <a:r>
              <a:rPr lang="en-AU" sz="1200" dirty="0">
                <a:solidFill>
                  <a:srgbClr val="0070C0"/>
                </a:solidFill>
              </a:rPr>
              <a:t>transition</a:t>
            </a:r>
            <a:br>
              <a:rPr lang="en-AU" sz="1200" dirty="0">
                <a:solidFill>
                  <a:srgbClr val="0070C0"/>
                </a:solidFill>
              </a:rPr>
            </a:br>
            <a:r>
              <a:rPr lang="en-AU" sz="1200" dirty="0">
                <a:solidFill>
                  <a:srgbClr val="0070C0"/>
                </a:solidFill>
              </a:rPr>
              <a:t>matrix</a:t>
            </a:r>
          </a:p>
        </p:txBody>
      </p:sp>
      <p:sp>
        <p:nvSpPr>
          <p:cNvPr id="10" name="TextBox 9">
            <a:extLst>
              <a:ext uri="{FF2B5EF4-FFF2-40B4-BE49-F238E27FC236}">
                <a16:creationId xmlns:a16="http://schemas.microsoft.com/office/drawing/2014/main" id="{57F1B78D-FBA6-703C-18CF-DF0B38AF0B09}"/>
              </a:ext>
            </a:extLst>
          </p:cNvPr>
          <p:cNvSpPr txBox="1"/>
          <p:nvPr/>
        </p:nvSpPr>
        <p:spPr>
          <a:xfrm>
            <a:off x="2930128" y="4829917"/>
            <a:ext cx="763400" cy="461665"/>
          </a:xfrm>
          <a:prstGeom prst="rect">
            <a:avLst/>
          </a:prstGeom>
          <a:noFill/>
        </p:spPr>
        <p:txBody>
          <a:bodyPr wrap="square" rtlCol="0">
            <a:spAutoFit/>
          </a:bodyPr>
          <a:lstStyle/>
          <a:p>
            <a:r>
              <a:rPr lang="en-AU" sz="1200" dirty="0">
                <a:solidFill>
                  <a:srgbClr val="0070C0"/>
                </a:solidFill>
              </a:rPr>
              <a:t>previous</a:t>
            </a:r>
            <a:br>
              <a:rPr lang="en-AU" sz="1200" dirty="0">
                <a:solidFill>
                  <a:srgbClr val="0070C0"/>
                </a:solidFill>
              </a:rPr>
            </a:br>
            <a:r>
              <a:rPr lang="en-AU" sz="1200" dirty="0">
                <a:solidFill>
                  <a:srgbClr val="0070C0"/>
                </a:solidFill>
              </a:rPr>
              <a:t>state</a:t>
            </a:r>
          </a:p>
        </p:txBody>
      </p:sp>
      <p:cxnSp>
        <p:nvCxnSpPr>
          <p:cNvPr id="12" name="Straight Arrow Connector 11">
            <a:extLst>
              <a:ext uri="{FF2B5EF4-FFF2-40B4-BE49-F238E27FC236}">
                <a16:creationId xmlns:a16="http://schemas.microsoft.com/office/drawing/2014/main" id="{6B24F383-8608-63F2-D134-1D6514719BC3}"/>
              </a:ext>
            </a:extLst>
          </p:cNvPr>
          <p:cNvCxnSpPr>
            <a:cxnSpLocks/>
          </p:cNvCxnSpPr>
          <p:nvPr/>
        </p:nvCxnSpPr>
        <p:spPr>
          <a:xfrm>
            <a:off x="1521178" y="2601711"/>
            <a:ext cx="865825" cy="141489"/>
          </a:xfrm>
          <a:prstGeom prst="straightConnector1">
            <a:avLst/>
          </a:prstGeom>
          <a:ln w="19050" cap="flat" cmpd="sng" algn="ctr">
            <a:solidFill>
              <a:schemeClr val="accent3"/>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3" name="Straight Arrow Connector 12">
            <a:extLst>
              <a:ext uri="{FF2B5EF4-FFF2-40B4-BE49-F238E27FC236}">
                <a16:creationId xmlns:a16="http://schemas.microsoft.com/office/drawing/2014/main" id="{0F4F2676-0327-D1F5-19D6-8D8394F2BCBB}"/>
              </a:ext>
            </a:extLst>
          </p:cNvPr>
          <p:cNvCxnSpPr>
            <a:cxnSpLocks/>
            <a:endCxn id="7" idx="1"/>
          </p:cNvCxnSpPr>
          <p:nvPr/>
        </p:nvCxnSpPr>
        <p:spPr>
          <a:xfrm flipV="1">
            <a:off x="2030699" y="2904451"/>
            <a:ext cx="287198" cy="258115"/>
          </a:xfrm>
          <a:prstGeom prst="straightConnector1">
            <a:avLst/>
          </a:prstGeom>
          <a:ln w="19050" cap="flat" cmpd="sng" algn="ctr">
            <a:solidFill>
              <a:schemeClr val="accent3"/>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1" name="Straight Arrow Connector 20">
            <a:extLst>
              <a:ext uri="{FF2B5EF4-FFF2-40B4-BE49-F238E27FC236}">
                <a16:creationId xmlns:a16="http://schemas.microsoft.com/office/drawing/2014/main" id="{817C691F-624A-2578-0DA7-2EFFF5DB5C4A}"/>
              </a:ext>
            </a:extLst>
          </p:cNvPr>
          <p:cNvCxnSpPr>
            <a:cxnSpLocks/>
          </p:cNvCxnSpPr>
          <p:nvPr/>
        </p:nvCxnSpPr>
        <p:spPr>
          <a:xfrm flipV="1">
            <a:off x="1319263" y="3263180"/>
            <a:ext cx="0" cy="203992"/>
          </a:xfrm>
          <a:prstGeom prst="straightConnector1">
            <a:avLst/>
          </a:prstGeom>
          <a:ln w="19050" cap="flat" cmpd="sng" algn="ctr">
            <a:solidFill>
              <a:srgbClr val="C0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3" name="Straight Arrow Connector 22">
            <a:extLst>
              <a:ext uri="{FF2B5EF4-FFF2-40B4-BE49-F238E27FC236}">
                <a16:creationId xmlns:a16="http://schemas.microsoft.com/office/drawing/2014/main" id="{524B9791-25CB-A7EA-A531-AC106BBDDCFD}"/>
              </a:ext>
            </a:extLst>
          </p:cNvPr>
          <p:cNvCxnSpPr>
            <a:cxnSpLocks/>
          </p:cNvCxnSpPr>
          <p:nvPr/>
        </p:nvCxnSpPr>
        <p:spPr>
          <a:xfrm flipV="1">
            <a:off x="1594784" y="4621853"/>
            <a:ext cx="229800" cy="232987"/>
          </a:xfrm>
          <a:prstGeom prst="straightConnector1">
            <a:avLst/>
          </a:prstGeom>
          <a:ln w="19050" cap="flat" cmpd="sng" algn="ctr">
            <a:solidFill>
              <a:schemeClr val="accent3"/>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7" name="Straight Arrow Connector 26">
            <a:extLst>
              <a:ext uri="{FF2B5EF4-FFF2-40B4-BE49-F238E27FC236}">
                <a16:creationId xmlns:a16="http://schemas.microsoft.com/office/drawing/2014/main" id="{B6937CF3-5887-D90E-D790-943CEAFA850C}"/>
              </a:ext>
            </a:extLst>
          </p:cNvPr>
          <p:cNvCxnSpPr>
            <a:cxnSpLocks/>
          </p:cNvCxnSpPr>
          <p:nvPr/>
        </p:nvCxnSpPr>
        <p:spPr>
          <a:xfrm flipV="1">
            <a:off x="2293604" y="4636616"/>
            <a:ext cx="100040" cy="242861"/>
          </a:xfrm>
          <a:prstGeom prst="straightConnector1">
            <a:avLst/>
          </a:prstGeom>
          <a:ln w="19050" cap="flat" cmpd="sng" algn="ctr">
            <a:solidFill>
              <a:schemeClr val="accent3"/>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0" name="Straight Arrow Connector 29">
            <a:extLst>
              <a:ext uri="{FF2B5EF4-FFF2-40B4-BE49-F238E27FC236}">
                <a16:creationId xmlns:a16="http://schemas.microsoft.com/office/drawing/2014/main" id="{FB632E19-C178-E89E-7E09-DFD69DB5C963}"/>
              </a:ext>
            </a:extLst>
          </p:cNvPr>
          <p:cNvCxnSpPr>
            <a:cxnSpLocks/>
          </p:cNvCxnSpPr>
          <p:nvPr/>
        </p:nvCxnSpPr>
        <p:spPr>
          <a:xfrm flipH="1" flipV="1">
            <a:off x="2856127" y="4621277"/>
            <a:ext cx="480753" cy="208640"/>
          </a:xfrm>
          <a:prstGeom prst="straightConnector1">
            <a:avLst/>
          </a:prstGeom>
          <a:ln w="19050" cap="flat" cmpd="sng" algn="ctr">
            <a:solidFill>
              <a:schemeClr val="accent3"/>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34" name="Rectangle 33">
            <a:extLst>
              <a:ext uri="{FF2B5EF4-FFF2-40B4-BE49-F238E27FC236}">
                <a16:creationId xmlns:a16="http://schemas.microsoft.com/office/drawing/2014/main" id="{B729AA3E-E14E-E88A-33EF-BB3600E69049}"/>
              </a:ext>
            </a:extLst>
          </p:cNvPr>
          <p:cNvSpPr/>
          <p:nvPr/>
        </p:nvSpPr>
        <p:spPr>
          <a:xfrm>
            <a:off x="79432" y="4384355"/>
            <a:ext cx="2875748" cy="456291"/>
          </a:xfrm>
          <a:prstGeom prst="rect">
            <a:avLst/>
          </a:prstGeom>
          <a:noFill/>
          <a:ln>
            <a:solidFill>
              <a:srgbClr val="0070C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AU"/>
          </a:p>
        </p:txBody>
      </p:sp>
      <p:sp>
        <p:nvSpPr>
          <p:cNvPr id="35" name="Rectangle 34">
            <a:extLst>
              <a:ext uri="{FF2B5EF4-FFF2-40B4-BE49-F238E27FC236}">
                <a16:creationId xmlns:a16="http://schemas.microsoft.com/office/drawing/2014/main" id="{698D81BE-0481-23D7-DC37-5CA7F740AA33}"/>
              </a:ext>
            </a:extLst>
          </p:cNvPr>
          <p:cNvSpPr/>
          <p:nvPr/>
        </p:nvSpPr>
        <p:spPr>
          <a:xfrm>
            <a:off x="1402197" y="5625821"/>
            <a:ext cx="1274900" cy="260657"/>
          </a:xfrm>
          <a:prstGeom prst="rect">
            <a:avLst/>
          </a:prstGeom>
          <a:noFill/>
          <a:ln>
            <a:solidFill>
              <a:srgbClr val="0070C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AU"/>
          </a:p>
        </p:txBody>
      </p:sp>
      <p:sp>
        <p:nvSpPr>
          <p:cNvPr id="36" name="TextBox 35">
            <a:extLst>
              <a:ext uri="{FF2B5EF4-FFF2-40B4-BE49-F238E27FC236}">
                <a16:creationId xmlns:a16="http://schemas.microsoft.com/office/drawing/2014/main" id="{2C1C7794-8255-6ADC-6528-33266F240880}"/>
              </a:ext>
            </a:extLst>
          </p:cNvPr>
          <p:cNvSpPr txBox="1"/>
          <p:nvPr/>
        </p:nvSpPr>
        <p:spPr>
          <a:xfrm>
            <a:off x="6153043" y="5076635"/>
            <a:ext cx="326571" cy="830997"/>
          </a:xfrm>
          <a:prstGeom prst="rect">
            <a:avLst/>
          </a:prstGeom>
          <a:noFill/>
        </p:spPr>
        <p:txBody>
          <a:bodyPr wrap="square" rtlCol="0">
            <a:spAutoFit/>
          </a:bodyPr>
          <a:lstStyle/>
          <a:p>
            <a:r>
              <a:rPr lang="en-AU" sz="1600" dirty="0">
                <a:solidFill>
                  <a:srgbClr val="C00000"/>
                </a:solidFill>
              </a:rPr>
              <a:t>H</a:t>
            </a:r>
          </a:p>
          <a:p>
            <a:r>
              <a:rPr lang="en-AU" sz="1600" dirty="0">
                <a:solidFill>
                  <a:srgbClr val="C00000"/>
                </a:solidFill>
              </a:rPr>
              <a:t>N</a:t>
            </a:r>
          </a:p>
          <a:p>
            <a:r>
              <a:rPr lang="en-AU" sz="1600" dirty="0">
                <a:solidFill>
                  <a:srgbClr val="C00000"/>
                </a:solidFill>
              </a:rPr>
              <a:t>S</a:t>
            </a:r>
          </a:p>
        </p:txBody>
      </p:sp>
      <p:sp>
        <p:nvSpPr>
          <p:cNvPr id="37" name="TextBox 36">
            <a:extLst>
              <a:ext uri="{FF2B5EF4-FFF2-40B4-BE49-F238E27FC236}">
                <a16:creationId xmlns:a16="http://schemas.microsoft.com/office/drawing/2014/main" id="{4DDB4FFD-B3E1-F05D-AC27-B410900460FE}"/>
              </a:ext>
            </a:extLst>
          </p:cNvPr>
          <p:cNvSpPr txBox="1"/>
          <p:nvPr/>
        </p:nvSpPr>
        <p:spPr>
          <a:xfrm>
            <a:off x="6450487" y="1670081"/>
            <a:ext cx="1201016" cy="584775"/>
          </a:xfrm>
          <a:prstGeom prst="rect">
            <a:avLst/>
          </a:prstGeom>
          <a:noFill/>
        </p:spPr>
        <p:txBody>
          <a:bodyPr wrap="square" rtlCol="0">
            <a:spAutoFit/>
          </a:bodyPr>
          <a:lstStyle/>
          <a:p>
            <a:r>
              <a:rPr lang="en-AU" sz="1600" dirty="0">
                <a:solidFill>
                  <a:srgbClr val="C00000"/>
                </a:solidFill>
              </a:rPr>
              <a:t>tomorrow</a:t>
            </a:r>
          </a:p>
          <a:p>
            <a:endParaRPr lang="en-AU" sz="1600" dirty="0">
              <a:solidFill>
                <a:srgbClr val="C00000"/>
              </a:solidFill>
            </a:endParaRPr>
          </a:p>
        </p:txBody>
      </p:sp>
      <p:pic>
        <p:nvPicPr>
          <p:cNvPr id="42" name="Picture 41">
            <a:extLst>
              <a:ext uri="{FF2B5EF4-FFF2-40B4-BE49-F238E27FC236}">
                <a16:creationId xmlns:a16="http://schemas.microsoft.com/office/drawing/2014/main" id="{9B473C9B-0E52-3C4F-C157-B183486730D3}"/>
              </a:ext>
            </a:extLst>
          </p:cNvPr>
          <p:cNvPicPr>
            <a:picLocks noChangeAspect="1"/>
          </p:cNvPicPr>
          <p:nvPr/>
        </p:nvPicPr>
        <p:blipFill>
          <a:blip r:embed="rId7"/>
          <a:stretch>
            <a:fillRect/>
          </a:stretch>
        </p:blipFill>
        <p:spPr>
          <a:xfrm>
            <a:off x="4942080" y="10886"/>
            <a:ext cx="2070252" cy="1006104"/>
          </a:xfrm>
          <a:prstGeom prst="rect">
            <a:avLst/>
          </a:prstGeom>
        </p:spPr>
      </p:pic>
      <p:sp>
        <p:nvSpPr>
          <p:cNvPr id="43" name="TextBox 42">
            <a:extLst>
              <a:ext uri="{FF2B5EF4-FFF2-40B4-BE49-F238E27FC236}">
                <a16:creationId xmlns:a16="http://schemas.microsoft.com/office/drawing/2014/main" id="{6E5F45FD-024E-12AE-169A-AEDD34733760}"/>
              </a:ext>
            </a:extLst>
          </p:cNvPr>
          <p:cNvSpPr txBox="1"/>
          <p:nvPr/>
        </p:nvSpPr>
        <p:spPr>
          <a:xfrm>
            <a:off x="5202715" y="2858142"/>
            <a:ext cx="326571" cy="830997"/>
          </a:xfrm>
          <a:prstGeom prst="rect">
            <a:avLst/>
          </a:prstGeom>
          <a:noFill/>
        </p:spPr>
        <p:txBody>
          <a:bodyPr wrap="square" rtlCol="0">
            <a:spAutoFit/>
          </a:bodyPr>
          <a:lstStyle/>
          <a:p>
            <a:r>
              <a:rPr lang="en-AU" sz="1600" dirty="0">
                <a:solidFill>
                  <a:srgbClr val="C00000"/>
                </a:solidFill>
              </a:rPr>
              <a:t>H</a:t>
            </a:r>
          </a:p>
          <a:p>
            <a:r>
              <a:rPr lang="en-AU" sz="1600" dirty="0">
                <a:solidFill>
                  <a:srgbClr val="C00000"/>
                </a:solidFill>
              </a:rPr>
              <a:t>N</a:t>
            </a:r>
          </a:p>
          <a:p>
            <a:r>
              <a:rPr lang="en-AU" sz="1600" dirty="0">
                <a:solidFill>
                  <a:srgbClr val="C00000"/>
                </a:solidFill>
              </a:rPr>
              <a:t>S</a:t>
            </a:r>
          </a:p>
        </p:txBody>
      </p:sp>
      <p:sp>
        <p:nvSpPr>
          <p:cNvPr id="44" name="TextBox 43">
            <a:extLst>
              <a:ext uri="{FF2B5EF4-FFF2-40B4-BE49-F238E27FC236}">
                <a16:creationId xmlns:a16="http://schemas.microsoft.com/office/drawing/2014/main" id="{FC3965CC-4E87-A911-7D8F-33DBF10FCD71}"/>
              </a:ext>
            </a:extLst>
          </p:cNvPr>
          <p:cNvSpPr txBox="1"/>
          <p:nvPr/>
        </p:nvSpPr>
        <p:spPr>
          <a:xfrm>
            <a:off x="6006467" y="3937466"/>
            <a:ext cx="326571" cy="830997"/>
          </a:xfrm>
          <a:prstGeom prst="rect">
            <a:avLst/>
          </a:prstGeom>
          <a:noFill/>
        </p:spPr>
        <p:txBody>
          <a:bodyPr wrap="square" rtlCol="0">
            <a:spAutoFit/>
          </a:bodyPr>
          <a:lstStyle/>
          <a:p>
            <a:r>
              <a:rPr lang="en-AU" sz="1600" dirty="0">
                <a:solidFill>
                  <a:srgbClr val="C00000"/>
                </a:solidFill>
              </a:rPr>
              <a:t>H</a:t>
            </a:r>
          </a:p>
          <a:p>
            <a:r>
              <a:rPr lang="en-AU" sz="1600" dirty="0">
                <a:solidFill>
                  <a:srgbClr val="C00000"/>
                </a:solidFill>
              </a:rPr>
              <a:t>N</a:t>
            </a:r>
          </a:p>
          <a:p>
            <a:r>
              <a:rPr lang="en-AU" sz="1600" dirty="0">
                <a:solidFill>
                  <a:srgbClr val="C00000"/>
                </a:solidFill>
              </a:rPr>
              <a:t>S</a:t>
            </a:r>
          </a:p>
        </p:txBody>
      </p:sp>
      <p:sp>
        <p:nvSpPr>
          <p:cNvPr id="48" name="TextBox 47">
            <a:extLst>
              <a:ext uri="{FF2B5EF4-FFF2-40B4-BE49-F238E27FC236}">
                <a16:creationId xmlns:a16="http://schemas.microsoft.com/office/drawing/2014/main" id="{4EE8F9A5-28F1-2924-950D-8B3D7267D735}"/>
              </a:ext>
            </a:extLst>
          </p:cNvPr>
          <p:cNvSpPr txBox="1"/>
          <p:nvPr/>
        </p:nvSpPr>
        <p:spPr>
          <a:xfrm>
            <a:off x="9984059" y="5899004"/>
            <a:ext cx="326571" cy="830997"/>
          </a:xfrm>
          <a:prstGeom prst="rect">
            <a:avLst/>
          </a:prstGeom>
          <a:noFill/>
        </p:spPr>
        <p:txBody>
          <a:bodyPr wrap="square" rtlCol="0">
            <a:spAutoFit/>
          </a:bodyPr>
          <a:lstStyle/>
          <a:p>
            <a:r>
              <a:rPr lang="en-AU" sz="1600" dirty="0">
                <a:solidFill>
                  <a:srgbClr val="0070C0"/>
                </a:solidFill>
              </a:rPr>
              <a:t>0</a:t>
            </a:r>
          </a:p>
          <a:p>
            <a:r>
              <a:rPr lang="en-AU" sz="1600" dirty="0">
                <a:solidFill>
                  <a:srgbClr val="0070C0"/>
                </a:solidFill>
              </a:rPr>
              <a:t>1</a:t>
            </a:r>
          </a:p>
          <a:p>
            <a:r>
              <a:rPr lang="en-AU" sz="1600" dirty="0">
                <a:solidFill>
                  <a:srgbClr val="0070C0"/>
                </a:solidFill>
              </a:rPr>
              <a:t>2</a:t>
            </a:r>
          </a:p>
        </p:txBody>
      </p:sp>
      <p:sp>
        <p:nvSpPr>
          <p:cNvPr id="49" name="TextBox 48">
            <a:extLst>
              <a:ext uri="{FF2B5EF4-FFF2-40B4-BE49-F238E27FC236}">
                <a16:creationId xmlns:a16="http://schemas.microsoft.com/office/drawing/2014/main" id="{44A86A21-0158-F2A1-D9A6-92551D68930E}"/>
              </a:ext>
            </a:extLst>
          </p:cNvPr>
          <p:cNvSpPr txBox="1"/>
          <p:nvPr/>
        </p:nvSpPr>
        <p:spPr>
          <a:xfrm>
            <a:off x="9818487" y="4738346"/>
            <a:ext cx="326571" cy="830997"/>
          </a:xfrm>
          <a:prstGeom prst="rect">
            <a:avLst/>
          </a:prstGeom>
          <a:noFill/>
        </p:spPr>
        <p:txBody>
          <a:bodyPr wrap="square" rtlCol="0">
            <a:spAutoFit/>
          </a:bodyPr>
          <a:lstStyle/>
          <a:p>
            <a:r>
              <a:rPr lang="en-AU" sz="1600" dirty="0">
                <a:solidFill>
                  <a:srgbClr val="0070C0"/>
                </a:solidFill>
              </a:rPr>
              <a:t>0</a:t>
            </a:r>
          </a:p>
          <a:p>
            <a:r>
              <a:rPr lang="en-AU" sz="1600" dirty="0">
                <a:solidFill>
                  <a:srgbClr val="0070C0"/>
                </a:solidFill>
              </a:rPr>
              <a:t>1</a:t>
            </a:r>
          </a:p>
          <a:p>
            <a:r>
              <a:rPr lang="en-AU" sz="1600" dirty="0">
                <a:solidFill>
                  <a:srgbClr val="0070C0"/>
                </a:solidFill>
              </a:rPr>
              <a:t>2</a:t>
            </a:r>
          </a:p>
        </p:txBody>
      </p:sp>
      <p:sp>
        <p:nvSpPr>
          <p:cNvPr id="55" name="Rectangle 54">
            <a:extLst>
              <a:ext uri="{FF2B5EF4-FFF2-40B4-BE49-F238E27FC236}">
                <a16:creationId xmlns:a16="http://schemas.microsoft.com/office/drawing/2014/main" id="{412AB2F2-9CF6-DBEB-FBC1-01CD03A9E74F}"/>
              </a:ext>
            </a:extLst>
          </p:cNvPr>
          <p:cNvSpPr/>
          <p:nvPr/>
        </p:nvSpPr>
        <p:spPr>
          <a:xfrm>
            <a:off x="4997647" y="6308821"/>
            <a:ext cx="2260857" cy="469937"/>
          </a:xfrm>
          <a:prstGeom prst="rect">
            <a:avLst/>
          </a:prstGeom>
          <a:noFill/>
          <a:ln>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AU" dirty="0"/>
          </a:p>
        </p:txBody>
      </p:sp>
      <p:sp>
        <p:nvSpPr>
          <p:cNvPr id="56" name="TextBox 55">
            <a:extLst>
              <a:ext uri="{FF2B5EF4-FFF2-40B4-BE49-F238E27FC236}">
                <a16:creationId xmlns:a16="http://schemas.microsoft.com/office/drawing/2014/main" id="{29AD6339-D435-68DE-39FE-784E08FA2406}"/>
              </a:ext>
            </a:extLst>
          </p:cNvPr>
          <p:cNvSpPr txBox="1"/>
          <p:nvPr/>
        </p:nvSpPr>
        <p:spPr>
          <a:xfrm>
            <a:off x="10145058" y="2165786"/>
            <a:ext cx="326571" cy="830997"/>
          </a:xfrm>
          <a:prstGeom prst="rect">
            <a:avLst/>
          </a:prstGeom>
          <a:noFill/>
        </p:spPr>
        <p:txBody>
          <a:bodyPr wrap="square" rtlCol="0">
            <a:spAutoFit/>
          </a:bodyPr>
          <a:lstStyle/>
          <a:p>
            <a:r>
              <a:rPr lang="en-AU" sz="1600" dirty="0">
                <a:solidFill>
                  <a:srgbClr val="0070C0"/>
                </a:solidFill>
              </a:rPr>
              <a:t>0</a:t>
            </a:r>
          </a:p>
          <a:p>
            <a:r>
              <a:rPr lang="en-AU" sz="1600" dirty="0">
                <a:solidFill>
                  <a:srgbClr val="0070C0"/>
                </a:solidFill>
              </a:rPr>
              <a:t>1</a:t>
            </a:r>
          </a:p>
          <a:p>
            <a:r>
              <a:rPr lang="en-AU" sz="1600" dirty="0">
                <a:solidFill>
                  <a:srgbClr val="0070C0"/>
                </a:solidFill>
              </a:rPr>
              <a:t>2</a:t>
            </a:r>
          </a:p>
        </p:txBody>
      </p:sp>
      <p:sp>
        <p:nvSpPr>
          <p:cNvPr id="57" name="TextBox 56">
            <a:extLst>
              <a:ext uri="{FF2B5EF4-FFF2-40B4-BE49-F238E27FC236}">
                <a16:creationId xmlns:a16="http://schemas.microsoft.com/office/drawing/2014/main" id="{8F95D1BA-8656-B174-C583-F56EC2603AFB}"/>
              </a:ext>
            </a:extLst>
          </p:cNvPr>
          <p:cNvSpPr txBox="1"/>
          <p:nvPr/>
        </p:nvSpPr>
        <p:spPr>
          <a:xfrm>
            <a:off x="11607939" y="2155287"/>
            <a:ext cx="326571" cy="830997"/>
          </a:xfrm>
          <a:prstGeom prst="rect">
            <a:avLst/>
          </a:prstGeom>
          <a:noFill/>
        </p:spPr>
        <p:txBody>
          <a:bodyPr wrap="square" rtlCol="0">
            <a:spAutoFit/>
          </a:bodyPr>
          <a:lstStyle/>
          <a:p>
            <a:r>
              <a:rPr lang="en-AU" sz="1600" dirty="0">
                <a:solidFill>
                  <a:srgbClr val="0070C0"/>
                </a:solidFill>
              </a:rPr>
              <a:t>0</a:t>
            </a:r>
          </a:p>
          <a:p>
            <a:r>
              <a:rPr lang="en-AU" sz="1600" dirty="0">
                <a:solidFill>
                  <a:srgbClr val="0070C0"/>
                </a:solidFill>
              </a:rPr>
              <a:t>1</a:t>
            </a:r>
          </a:p>
          <a:p>
            <a:r>
              <a:rPr lang="en-AU" sz="1600" dirty="0">
                <a:solidFill>
                  <a:srgbClr val="0070C0"/>
                </a:solidFill>
              </a:rPr>
              <a:t>2</a:t>
            </a:r>
          </a:p>
        </p:txBody>
      </p:sp>
      <p:pic>
        <p:nvPicPr>
          <p:cNvPr id="59" name="Picture 58">
            <a:extLst>
              <a:ext uri="{FF2B5EF4-FFF2-40B4-BE49-F238E27FC236}">
                <a16:creationId xmlns:a16="http://schemas.microsoft.com/office/drawing/2014/main" id="{E01E719A-F979-74DF-1376-A523D032B39E}"/>
              </a:ext>
            </a:extLst>
          </p:cNvPr>
          <p:cNvPicPr>
            <a:picLocks noChangeAspect="1"/>
          </p:cNvPicPr>
          <p:nvPr/>
        </p:nvPicPr>
        <p:blipFill>
          <a:blip r:embed="rId8"/>
          <a:stretch>
            <a:fillRect/>
          </a:stretch>
        </p:blipFill>
        <p:spPr>
          <a:xfrm>
            <a:off x="8415813" y="320199"/>
            <a:ext cx="3009054" cy="974805"/>
          </a:xfrm>
          <a:prstGeom prst="rect">
            <a:avLst/>
          </a:prstGeom>
        </p:spPr>
      </p:pic>
      <p:sp>
        <p:nvSpPr>
          <p:cNvPr id="60" name="Oval 59">
            <a:extLst>
              <a:ext uri="{FF2B5EF4-FFF2-40B4-BE49-F238E27FC236}">
                <a16:creationId xmlns:a16="http://schemas.microsoft.com/office/drawing/2014/main" id="{6D442D4F-45FF-66DF-8E2B-F82E0419369A}"/>
              </a:ext>
            </a:extLst>
          </p:cNvPr>
          <p:cNvSpPr/>
          <p:nvPr/>
        </p:nvSpPr>
        <p:spPr>
          <a:xfrm>
            <a:off x="8517699" y="2442575"/>
            <a:ext cx="491049" cy="27557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490390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additive="base">
                                        <p:cTn id="3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additive="base">
                                        <p:cTn id="4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 calcmode="lin" valueType="num">
                                      <p:cBhvr additive="base">
                                        <p:cTn id="4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3">
                                            <p:txEl>
                                              <p:pRg st="11" end="11"/>
                                            </p:txEl>
                                          </p:spTgt>
                                        </p:tgtEl>
                                        <p:attrNameLst>
                                          <p:attrName>style.visibility</p:attrName>
                                        </p:attrNameLst>
                                      </p:cBhvr>
                                      <p:to>
                                        <p:strVal val="visible"/>
                                      </p:to>
                                    </p:set>
                                    <p:anim calcmode="lin" valueType="num">
                                      <p:cBhvr additive="base">
                                        <p:cTn id="5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3">
                                            <p:txEl>
                                              <p:pRg st="12" end="12"/>
                                            </p:txEl>
                                          </p:spTgt>
                                        </p:tgtEl>
                                        <p:attrNameLst>
                                          <p:attrName>style.visibility</p:attrName>
                                        </p:attrNameLst>
                                      </p:cBhvr>
                                      <p:to>
                                        <p:strVal val="visible"/>
                                      </p:to>
                                    </p:set>
                                    <p:anim calcmode="lin" valueType="num">
                                      <p:cBhvr additive="base">
                                        <p:cTn id="57"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6"/>
                                        </p:tgtEl>
                                        <p:attrNameLst>
                                          <p:attrName>style.visibility</p:attrName>
                                        </p:attrNameLst>
                                      </p:cBhvr>
                                      <p:to>
                                        <p:strVal val="visible"/>
                                      </p:to>
                                    </p:set>
                                    <p:anim calcmode="lin" valueType="num">
                                      <p:cBhvr additive="base">
                                        <p:cTn id="63" dur="500" fill="hold"/>
                                        <p:tgtEl>
                                          <p:spTgt spid="6"/>
                                        </p:tgtEl>
                                        <p:attrNameLst>
                                          <p:attrName>ppt_x</p:attrName>
                                        </p:attrNameLst>
                                      </p:cBhvr>
                                      <p:tavLst>
                                        <p:tav tm="0">
                                          <p:val>
                                            <p:strVal val="#ppt_x"/>
                                          </p:val>
                                        </p:tav>
                                        <p:tav tm="100000">
                                          <p:val>
                                            <p:strVal val="#ppt_x"/>
                                          </p:val>
                                        </p:tav>
                                      </p:tavLst>
                                    </p:anim>
                                    <p:anim calcmode="lin" valueType="num">
                                      <p:cBhvr additive="base">
                                        <p:cTn id="64" dur="500" fill="hold"/>
                                        <p:tgtEl>
                                          <p:spTgt spid="6"/>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3">
                                            <p:txEl>
                                              <p:pRg st="13" end="13"/>
                                            </p:txEl>
                                          </p:spTgt>
                                        </p:tgtEl>
                                        <p:attrNameLst>
                                          <p:attrName>style.visibility</p:attrName>
                                        </p:attrNameLst>
                                      </p:cBhvr>
                                      <p:to>
                                        <p:strVal val="visible"/>
                                      </p:to>
                                    </p:set>
                                    <p:anim calcmode="lin" valueType="num">
                                      <p:cBhvr additive="base">
                                        <p:cTn id="67"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additive="base">
                                        <p:cTn id="73" dur="500" fill="hold"/>
                                        <p:tgtEl>
                                          <p:spTgt spid="12"/>
                                        </p:tgtEl>
                                        <p:attrNameLst>
                                          <p:attrName>ppt_x</p:attrName>
                                        </p:attrNameLst>
                                      </p:cBhvr>
                                      <p:tavLst>
                                        <p:tav tm="0">
                                          <p:val>
                                            <p:strVal val="#ppt_x"/>
                                          </p:val>
                                        </p:tav>
                                        <p:tav tm="100000">
                                          <p:val>
                                            <p:strVal val="#ppt_x"/>
                                          </p:val>
                                        </p:tav>
                                      </p:tavLst>
                                    </p:anim>
                                    <p:anim calcmode="lin" valueType="num">
                                      <p:cBhvr additive="base">
                                        <p:cTn id="7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13"/>
                                        </p:tgtEl>
                                        <p:attrNameLst>
                                          <p:attrName>style.visibility</p:attrName>
                                        </p:attrNameLst>
                                      </p:cBhvr>
                                      <p:to>
                                        <p:strVal val="visible"/>
                                      </p:to>
                                    </p:set>
                                    <p:anim calcmode="lin" valueType="num">
                                      <p:cBhvr additive="base">
                                        <p:cTn id="79" dur="500" fill="hold"/>
                                        <p:tgtEl>
                                          <p:spTgt spid="13"/>
                                        </p:tgtEl>
                                        <p:attrNameLst>
                                          <p:attrName>ppt_x</p:attrName>
                                        </p:attrNameLst>
                                      </p:cBhvr>
                                      <p:tavLst>
                                        <p:tav tm="0">
                                          <p:val>
                                            <p:strVal val="#ppt_x"/>
                                          </p:val>
                                        </p:tav>
                                        <p:tav tm="100000">
                                          <p:val>
                                            <p:strVal val="#ppt_x"/>
                                          </p:val>
                                        </p:tav>
                                      </p:tavLst>
                                    </p:anim>
                                    <p:anim calcmode="lin" valueType="num">
                                      <p:cBhvr additive="base">
                                        <p:cTn id="8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7"/>
                                        </p:tgtEl>
                                        <p:attrNameLst>
                                          <p:attrName>style.visibility</p:attrName>
                                        </p:attrNameLst>
                                      </p:cBhvr>
                                      <p:to>
                                        <p:strVal val="visible"/>
                                      </p:to>
                                    </p:set>
                                    <p:anim calcmode="lin" valueType="num">
                                      <p:cBhvr additive="base">
                                        <p:cTn id="85" dur="500" fill="hold"/>
                                        <p:tgtEl>
                                          <p:spTgt spid="7"/>
                                        </p:tgtEl>
                                        <p:attrNameLst>
                                          <p:attrName>ppt_x</p:attrName>
                                        </p:attrNameLst>
                                      </p:cBhvr>
                                      <p:tavLst>
                                        <p:tav tm="0">
                                          <p:val>
                                            <p:strVal val="#ppt_x"/>
                                          </p:val>
                                        </p:tav>
                                        <p:tav tm="100000">
                                          <p:val>
                                            <p:strVal val="#ppt_x"/>
                                          </p:val>
                                        </p:tav>
                                      </p:tavLst>
                                    </p:anim>
                                    <p:anim calcmode="lin" valueType="num">
                                      <p:cBhvr additive="base">
                                        <p:cTn id="8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21"/>
                                        </p:tgtEl>
                                        <p:attrNameLst>
                                          <p:attrName>style.visibility</p:attrName>
                                        </p:attrNameLst>
                                      </p:cBhvr>
                                      <p:to>
                                        <p:strVal val="visible"/>
                                      </p:to>
                                    </p:set>
                                    <p:anim calcmode="lin" valueType="num">
                                      <p:cBhvr additive="base">
                                        <p:cTn id="91" dur="500" fill="hold"/>
                                        <p:tgtEl>
                                          <p:spTgt spid="21"/>
                                        </p:tgtEl>
                                        <p:attrNameLst>
                                          <p:attrName>ppt_x</p:attrName>
                                        </p:attrNameLst>
                                      </p:cBhvr>
                                      <p:tavLst>
                                        <p:tav tm="0">
                                          <p:val>
                                            <p:strVal val="#ppt_x"/>
                                          </p:val>
                                        </p:tav>
                                        <p:tav tm="100000">
                                          <p:val>
                                            <p:strVal val="#ppt_x"/>
                                          </p:val>
                                        </p:tav>
                                      </p:tavLst>
                                    </p:anim>
                                    <p:anim calcmode="lin" valueType="num">
                                      <p:cBhvr additive="base">
                                        <p:cTn id="9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3">
                                            <p:txEl>
                                              <p:pRg st="14" end="14"/>
                                            </p:txEl>
                                          </p:spTgt>
                                        </p:tgtEl>
                                        <p:attrNameLst>
                                          <p:attrName>style.visibility</p:attrName>
                                        </p:attrNameLst>
                                      </p:cBhvr>
                                      <p:to>
                                        <p:strVal val="visible"/>
                                      </p:to>
                                    </p:set>
                                    <p:anim calcmode="lin" valueType="num">
                                      <p:cBhvr additive="base">
                                        <p:cTn id="97"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3">
                                            <p:txEl>
                                              <p:pRg st="14" end="14"/>
                                            </p:txEl>
                                          </p:spTgt>
                                        </p:tgtEl>
                                        <p:attrNameLst>
                                          <p:attrName>ppt_y</p:attrName>
                                        </p:attrNameLst>
                                      </p:cBhvr>
                                      <p:tavLst>
                                        <p:tav tm="0">
                                          <p:val>
                                            <p:strVal val="1+#ppt_h/2"/>
                                          </p:val>
                                        </p:tav>
                                        <p:tav tm="100000">
                                          <p:val>
                                            <p:strVal val="#ppt_y"/>
                                          </p:val>
                                        </p:tav>
                                      </p:tavLst>
                                    </p:anim>
                                  </p:childTnLst>
                                </p:cTn>
                              </p:par>
                              <p:par>
                                <p:cTn id="99" presetID="2" presetClass="entr" presetSubtype="4" fill="hold" nodeType="withEffect">
                                  <p:stCondLst>
                                    <p:cond delay="0"/>
                                  </p:stCondLst>
                                  <p:childTnLst>
                                    <p:set>
                                      <p:cBhvr>
                                        <p:cTn id="100" dur="1" fill="hold">
                                          <p:stCondLst>
                                            <p:cond delay="0"/>
                                          </p:stCondLst>
                                        </p:cTn>
                                        <p:tgtEl>
                                          <p:spTgt spid="3">
                                            <p:txEl>
                                              <p:pRg st="15" end="15"/>
                                            </p:txEl>
                                          </p:spTgt>
                                        </p:tgtEl>
                                        <p:attrNameLst>
                                          <p:attrName>style.visibility</p:attrName>
                                        </p:attrNameLst>
                                      </p:cBhvr>
                                      <p:to>
                                        <p:strVal val="visible"/>
                                      </p:to>
                                    </p:set>
                                    <p:anim calcmode="lin" valueType="num">
                                      <p:cBhvr additive="base">
                                        <p:cTn id="101"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3">
                                            <p:txEl>
                                              <p:pRg st="15" end="15"/>
                                            </p:txEl>
                                          </p:spTgt>
                                        </p:tgtEl>
                                        <p:attrNameLst>
                                          <p:attrName>ppt_y</p:attrName>
                                        </p:attrNameLst>
                                      </p:cBhvr>
                                      <p:tavLst>
                                        <p:tav tm="0">
                                          <p:val>
                                            <p:strVal val="1+#ppt_h/2"/>
                                          </p:val>
                                        </p:tav>
                                        <p:tav tm="100000">
                                          <p:val>
                                            <p:strVal val="#ppt_y"/>
                                          </p:val>
                                        </p:tav>
                                      </p:tavLst>
                                    </p:anim>
                                  </p:childTnLst>
                                </p:cTn>
                              </p:par>
                              <p:par>
                                <p:cTn id="103" presetID="2" presetClass="entr" presetSubtype="4" fill="hold" nodeType="withEffect">
                                  <p:stCondLst>
                                    <p:cond delay="0"/>
                                  </p:stCondLst>
                                  <p:childTnLst>
                                    <p:set>
                                      <p:cBhvr>
                                        <p:cTn id="104" dur="1" fill="hold">
                                          <p:stCondLst>
                                            <p:cond delay="0"/>
                                          </p:stCondLst>
                                        </p:cTn>
                                        <p:tgtEl>
                                          <p:spTgt spid="3">
                                            <p:txEl>
                                              <p:pRg st="16" end="16"/>
                                            </p:txEl>
                                          </p:spTgt>
                                        </p:tgtEl>
                                        <p:attrNameLst>
                                          <p:attrName>style.visibility</p:attrName>
                                        </p:attrNameLst>
                                      </p:cBhvr>
                                      <p:to>
                                        <p:strVal val="visible"/>
                                      </p:to>
                                    </p:set>
                                    <p:anim calcmode="lin" valueType="num">
                                      <p:cBhvr additive="base">
                                        <p:cTn id="105" dur="500" fill="hold"/>
                                        <p:tgtEl>
                                          <p:spTgt spid="3">
                                            <p:txEl>
                                              <p:pRg st="16" end="16"/>
                                            </p:txEl>
                                          </p:spTgt>
                                        </p:tgtEl>
                                        <p:attrNameLst>
                                          <p:attrName>ppt_x</p:attrName>
                                        </p:attrNameLst>
                                      </p:cBhvr>
                                      <p:tavLst>
                                        <p:tav tm="0">
                                          <p:val>
                                            <p:strVal val="#ppt_x"/>
                                          </p:val>
                                        </p:tav>
                                        <p:tav tm="100000">
                                          <p:val>
                                            <p:strVal val="#ppt_x"/>
                                          </p:val>
                                        </p:tav>
                                      </p:tavLst>
                                    </p:anim>
                                    <p:anim calcmode="lin" valueType="num">
                                      <p:cBhvr additive="base">
                                        <p:cTn id="106" dur="500" fill="hold"/>
                                        <p:tgtEl>
                                          <p:spTgt spid="3">
                                            <p:txEl>
                                              <p:pRg st="16" end="16"/>
                                            </p:txEl>
                                          </p:spTgt>
                                        </p:tgtEl>
                                        <p:attrNameLst>
                                          <p:attrName>ppt_y</p:attrName>
                                        </p:attrNameLst>
                                      </p:cBhvr>
                                      <p:tavLst>
                                        <p:tav tm="0">
                                          <p:val>
                                            <p:strVal val="1+#ppt_h/2"/>
                                          </p:val>
                                        </p:tav>
                                        <p:tav tm="100000">
                                          <p:val>
                                            <p:strVal val="#ppt_y"/>
                                          </p:val>
                                        </p:tav>
                                      </p:tavLst>
                                    </p:anim>
                                  </p:childTnLst>
                                </p:cTn>
                              </p:par>
                              <p:par>
                                <p:cTn id="107" presetID="2" presetClass="entr" presetSubtype="4" fill="hold" nodeType="withEffect">
                                  <p:stCondLst>
                                    <p:cond delay="0"/>
                                  </p:stCondLst>
                                  <p:childTnLst>
                                    <p:set>
                                      <p:cBhvr>
                                        <p:cTn id="108" dur="1" fill="hold">
                                          <p:stCondLst>
                                            <p:cond delay="0"/>
                                          </p:stCondLst>
                                        </p:cTn>
                                        <p:tgtEl>
                                          <p:spTgt spid="3">
                                            <p:txEl>
                                              <p:pRg st="17" end="17"/>
                                            </p:txEl>
                                          </p:spTgt>
                                        </p:tgtEl>
                                        <p:attrNameLst>
                                          <p:attrName>style.visibility</p:attrName>
                                        </p:attrNameLst>
                                      </p:cBhvr>
                                      <p:to>
                                        <p:strVal val="visible"/>
                                      </p:to>
                                    </p:set>
                                    <p:anim calcmode="lin" valueType="num">
                                      <p:cBhvr additive="base">
                                        <p:cTn id="109" dur="500" fill="hold"/>
                                        <p:tgtEl>
                                          <p:spTgt spid="3">
                                            <p:txEl>
                                              <p:pRg st="17" end="17"/>
                                            </p:txEl>
                                          </p:spTgt>
                                        </p:tgtEl>
                                        <p:attrNameLst>
                                          <p:attrName>ppt_x</p:attrName>
                                        </p:attrNameLst>
                                      </p:cBhvr>
                                      <p:tavLst>
                                        <p:tav tm="0">
                                          <p:val>
                                            <p:strVal val="#ppt_x"/>
                                          </p:val>
                                        </p:tav>
                                        <p:tav tm="100000">
                                          <p:val>
                                            <p:strVal val="#ppt_x"/>
                                          </p:val>
                                        </p:tav>
                                      </p:tavLst>
                                    </p:anim>
                                    <p:anim calcmode="lin" valueType="num">
                                      <p:cBhvr additive="base">
                                        <p:cTn id="110" dur="500" fill="hold"/>
                                        <p:tgtEl>
                                          <p:spTgt spid="3">
                                            <p:txEl>
                                              <p:pRg st="17" end="17"/>
                                            </p:txEl>
                                          </p:spTgt>
                                        </p:tgtEl>
                                        <p:attrNameLst>
                                          <p:attrName>ppt_y</p:attrName>
                                        </p:attrNameLst>
                                      </p:cBhvr>
                                      <p:tavLst>
                                        <p:tav tm="0">
                                          <p:val>
                                            <p:strVal val="1+#ppt_h/2"/>
                                          </p:val>
                                        </p:tav>
                                        <p:tav tm="100000">
                                          <p:val>
                                            <p:strVal val="#ppt_y"/>
                                          </p:val>
                                        </p:tav>
                                      </p:tavLst>
                                    </p:anim>
                                  </p:childTnLst>
                                </p:cTn>
                              </p:par>
                              <p:par>
                                <p:cTn id="111" presetID="2" presetClass="entr" presetSubtype="4" fill="hold" nodeType="withEffect">
                                  <p:stCondLst>
                                    <p:cond delay="0"/>
                                  </p:stCondLst>
                                  <p:childTnLst>
                                    <p:set>
                                      <p:cBhvr>
                                        <p:cTn id="112" dur="1" fill="hold">
                                          <p:stCondLst>
                                            <p:cond delay="0"/>
                                          </p:stCondLst>
                                        </p:cTn>
                                        <p:tgtEl>
                                          <p:spTgt spid="3">
                                            <p:txEl>
                                              <p:pRg st="18" end="18"/>
                                            </p:txEl>
                                          </p:spTgt>
                                        </p:tgtEl>
                                        <p:attrNameLst>
                                          <p:attrName>style.visibility</p:attrName>
                                        </p:attrNameLst>
                                      </p:cBhvr>
                                      <p:to>
                                        <p:strVal val="visible"/>
                                      </p:to>
                                    </p:set>
                                    <p:anim calcmode="lin" valueType="num">
                                      <p:cBhvr additive="base">
                                        <p:cTn id="113" dur="500" fill="hold"/>
                                        <p:tgtEl>
                                          <p:spTgt spid="3">
                                            <p:txEl>
                                              <p:pRg st="18" end="18"/>
                                            </p:txEl>
                                          </p:spTgt>
                                        </p:tgtEl>
                                        <p:attrNameLst>
                                          <p:attrName>ppt_x</p:attrName>
                                        </p:attrNameLst>
                                      </p:cBhvr>
                                      <p:tavLst>
                                        <p:tav tm="0">
                                          <p:val>
                                            <p:strVal val="#ppt_x"/>
                                          </p:val>
                                        </p:tav>
                                        <p:tav tm="100000">
                                          <p:val>
                                            <p:strVal val="#ppt_x"/>
                                          </p:val>
                                        </p:tav>
                                      </p:tavLst>
                                    </p:anim>
                                    <p:anim calcmode="lin" valueType="num">
                                      <p:cBhvr additive="base">
                                        <p:cTn id="114" dur="500" fill="hold"/>
                                        <p:tgtEl>
                                          <p:spTgt spid="3">
                                            <p:txEl>
                                              <p:pRg st="18" end="18"/>
                                            </p:txEl>
                                          </p:spTgt>
                                        </p:tgtEl>
                                        <p:attrNameLst>
                                          <p:attrName>ppt_y</p:attrName>
                                        </p:attrNameLst>
                                      </p:cBhvr>
                                      <p:tavLst>
                                        <p:tav tm="0">
                                          <p:val>
                                            <p:strVal val="1+#ppt_h/2"/>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2" presetClass="entr" presetSubtype="4" fill="hold" grpId="0" nodeType="clickEffect">
                                  <p:stCondLst>
                                    <p:cond delay="0"/>
                                  </p:stCondLst>
                                  <p:childTnLst>
                                    <p:set>
                                      <p:cBhvr>
                                        <p:cTn id="118" dur="1" fill="hold">
                                          <p:stCondLst>
                                            <p:cond delay="0"/>
                                          </p:stCondLst>
                                        </p:cTn>
                                        <p:tgtEl>
                                          <p:spTgt spid="34"/>
                                        </p:tgtEl>
                                        <p:attrNameLst>
                                          <p:attrName>style.visibility</p:attrName>
                                        </p:attrNameLst>
                                      </p:cBhvr>
                                      <p:to>
                                        <p:strVal val="visible"/>
                                      </p:to>
                                    </p:set>
                                    <p:anim calcmode="lin" valueType="num">
                                      <p:cBhvr additive="base">
                                        <p:cTn id="119" dur="500" fill="hold"/>
                                        <p:tgtEl>
                                          <p:spTgt spid="34"/>
                                        </p:tgtEl>
                                        <p:attrNameLst>
                                          <p:attrName>ppt_x</p:attrName>
                                        </p:attrNameLst>
                                      </p:cBhvr>
                                      <p:tavLst>
                                        <p:tav tm="0">
                                          <p:val>
                                            <p:strVal val="#ppt_x"/>
                                          </p:val>
                                        </p:tav>
                                        <p:tav tm="100000">
                                          <p:val>
                                            <p:strVal val="#ppt_x"/>
                                          </p:val>
                                        </p:tav>
                                      </p:tavLst>
                                    </p:anim>
                                    <p:anim calcmode="lin" valueType="num">
                                      <p:cBhvr additive="base">
                                        <p:cTn id="120"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2" presetClass="entr" presetSubtype="4" fill="hold" nodeType="clickEffect">
                                  <p:stCondLst>
                                    <p:cond delay="0"/>
                                  </p:stCondLst>
                                  <p:childTnLst>
                                    <p:set>
                                      <p:cBhvr>
                                        <p:cTn id="124" dur="1" fill="hold">
                                          <p:stCondLst>
                                            <p:cond delay="0"/>
                                          </p:stCondLst>
                                        </p:cTn>
                                        <p:tgtEl>
                                          <p:spTgt spid="23"/>
                                        </p:tgtEl>
                                        <p:attrNameLst>
                                          <p:attrName>style.visibility</p:attrName>
                                        </p:attrNameLst>
                                      </p:cBhvr>
                                      <p:to>
                                        <p:strVal val="visible"/>
                                      </p:to>
                                    </p:set>
                                    <p:anim calcmode="lin" valueType="num">
                                      <p:cBhvr additive="base">
                                        <p:cTn id="125" dur="500" fill="hold"/>
                                        <p:tgtEl>
                                          <p:spTgt spid="23"/>
                                        </p:tgtEl>
                                        <p:attrNameLst>
                                          <p:attrName>ppt_x</p:attrName>
                                        </p:attrNameLst>
                                      </p:cBhvr>
                                      <p:tavLst>
                                        <p:tav tm="0">
                                          <p:val>
                                            <p:strVal val="#ppt_x"/>
                                          </p:val>
                                        </p:tav>
                                        <p:tav tm="100000">
                                          <p:val>
                                            <p:strVal val="#ppt_x"/>
                                          </p:val>
                                        </p:tav>
                                      </p:tavLst>
                                    </p:anim>
                                    <p:anim calcmode="lin" valueType="num">
                                      <p:cBhvr additive="base">
                                        <p:cTn id="12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27" fill="hold">
                      <p:stCondLst>
                        <p:cond delay="indefinite"/>
                      </p:stCondLst>
                      <p:childTnLst>
                        <p:par>
                          <p:cTn id="128" fill="hold">
                            <p:stCondLst>
                              <p:cond delay="0"/>
                            </p:stCondLst>
                            <p:childTnLst>
                              <p:par>
                                <p:cTn id="129" presetID="2" presetClass="entr" presetSubtype="4" fill="hold" grpId="0" nodeType="clickEffect">
                                  <p:stCondLst>
                                    <p:cond delay="0"/>
                                  </p:stCondLst>
                                  <p:childTnLst>
                                    <p:set>
                                      <p:cBhvr>
                                        <p:cTn id="130" dur="1" fill="hold">
                                          <p:stCondLst>
                                            <p:cond delay="0"/>
                                          </p:stCondLst>
                                        </p:cTn>
                                        <p:tgtEl>
                                          <p:spTgt spid="8"/>
                                        </p:tgtEl>
                                        <p:attrNameLst>
                                          <p:attrName>style.visibility</p:attrName>
                                        </p:attrNameLst>
                                      </p:cBhvr>
                                      <p:to>
                                        <p:strVal val="visible"/>
                                      </p:to>
                                    </p:set>
                                    <p:anim calcmode="lin" valueType="num">
                                      <p:cBhvr additive="base">
                                        <p:cTn id="131" dur="500" fill="hold"/>
                                        <p:tgtEl>
                                          <p:spTgt spid="8"/>
                                        </p:tgtEl>
                                        <p:attrNameLst>
                                          <p:attrName>ppt_x</p:attrName>
                                        </p:attrNameLst>
                                      </p:cBhvr>
                                      <p:tavLst>
                                        <p:tav tm="0">
                                          <p:val>
                                            <p:strVal val="#ppt_x"/>
                                          </p:val>
                                        </p:tav>
                                        <p:tav tm="100000">
                                          <p:val>
                                            <p:strVal val="#ppt_x"/>
                                          </p:val>
                                        </p:tav>
                                      </p:tavLst>
                                    </p:anim>
                                    <p:anim calcmode="lin" valueType="num">
                                      <p:cBhvr additive="base">
                                        <p:cTn id="1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3" fill="hold">
                      <p:stCondLst>
                        <p:cond delay="indefinite"/>
                      </p:stCondLst>
                      <p:childTnLst>
                        <p:par>
                          <p:cTn id="134" fill="hold">
                            <p:stCondLst>
                              <p:cond delay="0"/>
                            </p:stCondLst>
                            <p:childTnLst>
                              <p:par>
                                <p:cTn id="135" presetID="2" presetClass="entr" presetSubtype="4" fill="hold" nodeType="clickEffect">
                                  <p:stCondLst>
                                    <p:cond delay="0"/>
                                  </p:stCondLst>
                                  <p:childTnLst>
                                    <p:set>
                                      <p:cBhvr>
                                        <p:cTn id="136" dur="1" fill="hold">
                                          <p:stCondLst>
                                            <p:cond delay="0"/>
                                          </p:stCondLst>
                                        </p:cTn>
                                        <p:tgtEl>
                                          <p:spTgt spid="27"/>
                                        </p:tgtEl>
                                        <p:attrNameLst>
                                          <p:attrName>style.visibility</p:attrName>
                                        </p:attrNameLst>
                                      </p:cBhvr>
                                      <p:to>
                                        <p:strVal val="visible"/>
                                      </p:to>
                                    </p:set>
                                    <p:anim calcmode="lin" valueType="num">
                                      <p:cBhvr additive="base">
                                        <p:cTn id="137" dur="500" fill="hold"/>
                                        <p:tgtEl>
                                          <p:spTgt spid="27"/>
                                        </p:tgtEl>
                                        <p:attrNameLst>
                                          <p:attrName>ppt_x</p:attrName>
                                        </p:attrNameLst>
                                      </p:cBhvr>
                                      <p:tavLst>
                                        <p:tav tm="0">
                                          <p:val>
                                            <p:strVal val="#ppt_x"/>
                                          </p:val>
                                        </p:tav>
                                        <p:tav tm="100000">
                                          <p:val>
                                            <p:strVal val="#ppt_x"/>
                                          </p:val>
                                        </p:tav>
                                      </p:tavLst>
                                    </p:anim>
                                    <p:anim calcmode="lin" valueType="num">
                                      <p:cBhvr additive="base">
                                        <p:cTn id="13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39" fill="hold">
                      <p:stCondLst>
                        <p:cond delay="indefinite"/>
                      </p:stCondLst>
                      <p:childTnLst>
                        <p:par>
                          <p:cTn id="140" fill="hold">
                            <p:stCondLst>
                              <p:cond delay="0"/>
                            </p:stCondLst>
                            <p:childTnLst>
                              <p:par>
                                <p:cTn id="141" presetID="2" presetClass="entr" presetSubtype="4" fill="hold" grpId="0" nodeType="clickEffect">
                                  <p:stCondLst>
                                    <p:cond delay="0"/>
                                  </p:stCondLst>
                                  <p:childTnLst>
                                    <p:set>
                                      <p:cBhvr>
                                        <p:cTn id="142" dur="1" fill="hold">
                                          <p:stCondLst>
                                            <p:cond delay="0"/>
                                          </p:stCondLst>
                                        </p:cTn>
                                        <p:tgtEl>
                                          <p:spTgt spid="9"/>
                                        </p:tgtEl>
                                        <p:attrNameLst>
                                          <p:attrName>style.visibility</p:attrName>
                                        </p:attrNameLst>
                                      </p:cBhvr>
                                      <p:to>
                                        <p:strVal val="visible"/>
                                      </p:to>
                                    </p:set>
                                    <p:anim calcmode="lin" valueType="num">
                                      <p:cBhvr additive="base">
                                        <p:cTn id="143" dur="500" fill="hold"/>
                                        <p:tgtEl>
                                          <p:spTgt spid="9"/>
                                        </p:tgtEl>
                                        <p:attrNameLst>
                                          <p:attrName>ppt_x</p:attrName>
                                        </p:attrNameLst>
                                      </p:cBhvr>
                                      <p:tavLst>
                                        <p:tav tm="0">
                                          <p:val>
                                            <p:strVal val="#ppt_x"/>
                                          </p:val>
                                        </p:tav>
                                        <p:tav tm="100000">
                                          <p:val>
                                            <p:strVal val="#ppt_x"/>
                                          </p:val>
                                        </p:tav>
                                      </p:tavLst>
                                    </p:anim>
                                    <p:anim calcmode="lin" valueType="num">
                                      <p:cBhvr additive="base">
                                        <p:cTn id="1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5" fill="hold">
                      <p:stCondLst>
                        <p:cond delay="indefinite"/>
                      </p:stCondLst>
                      <p:childTnLst>
                        <p:par>
                          <p:cTn id="146" fill="hold">
                            <p:stCondLst>
                              <p:cond delay="0"/>
                            </p:stCondLst>
                            <p:childTnLst>
                              <p:par>
                                <p:cTn id="147" presetID="2" presetClass="entr" presetSubtype="4" fill="hold" nodeType="clickEffect">
                                  <p:stCondLst>
                                    <p:cond delay="0"/>
                                  </p:stCondLst>
                                  <p:childTnLst>
                                    <p:set>
                                      <p:cBhvr>
                                        <p:cTn id="148" dur="1" fill="hold">
                                          <p:stCondLst>
                                            <p:cond delay="0"/>
                                          </p:stCondLst>
                                        </p:cTn>
                                        <p:tgtEl>
                                          <p:spTgt spid="30"/>
                                        </p:tgtEl>
                                        <p:attrNameLst>
                                          <p:attrName>style.visibility</p:attrName>
                                        </p:attrNameLst>
                                      </p:cBhvr>
                                      <p:to>
                                        <p:strVal val="visible"/>
                                      </p:to>
                                    </p:set>
                                    <p:anim calcmode="lin" valueType="num">
                                      <p:cBhvr additive="base">
                                        <p:cTn id="149" dur="500" fill="hold"/>
                                        <p:tgtEl>
                                          <p:spTgt spid="30"/>
                                        </p:tgtEl>
                                        <p:attrNameLst>
                                          <p:attrName>ppt_x</p:attrName>
                                        </p:attrNameLst>
                                      </p:cBhvr>
                                      <p:tavLst>
                                        <p:tav tm="0">
                                          <p:val>
                                            <p:strVal val="#ppt_x"/>
                                          </p:val>
                                        </p:tav>
                                        <p:tav tm="100000">
                                          <p:val>
                                            <p:strVal val="#ppt_x"/>
                                          </p:val>
                                        </p:tav>
                                      </p:tavLst>
                                    </p:anim>
                                    <p:anim calcmode="lin" valueType="num">
                                      <p:cBhvr additive="base">
                                        <p:cTn id="150"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51" fill="hold">
                      <p:stCondLst>
                        <p:cond delay="indefinite"/>
                      </p:stCondLst>
                      <p:childTnLst>
                        <p:par>
                          <p:cTn id="152" fill="hold">
                            <p:stCondLst>
                              <p:cond delay="0"/>
                            </p:stCondLst>
                            <p:childTnLst>
                              <p:par>
                                <p:cTn id="153" presetID="2" presetClass="entr" presetSubtype="4" fill="hold" grpId="0" nodeType="clickEffect">
                                  <p:stCondLst>
                                    <p:cond delay="0"/>
                                  </p:stCondLst>
                                  <p:childTnLst>
                                    <p:set>
                                      <p:cBhvr>
                                        <p:cTn id="154" dur="1" fill="hold">
                                          <p:stCondLst>
                                            <p:cond delay="0"/>
                                          </p:stCondLst>
                                        </p:cTn>
                                        <p:tgtEl>
                                          <p:spTgt spid="10"/>
                                        </p:tgtEl>
                                        <p:attrNameLst>
                                          <p:attrName>style.visibility</p:attrName>
                                        </p:attrNameLst>
                                      </p:cBhvr>
                                      <p:to>
                                        <p:strVal val="visible"/>
                                      </p:to>
                                    </p:set>
                                    <p:anim calcmode="lin" valueType="num">
                                      <p:cBhvr additive="base">
                                        <p:cTn id="155" dur="500" fill="hold"/>
                                        <p:tgtEl>
                                          <p:spTgt spid="10"/>
                                        </p:tgtEl>
                                        <p:attrNameLst>
                                          <p:attrName>ppt_x</p:attrName>
                                        </p:attrNameLst>
                                      </p:cBhvr>
                                      <p:tavLst>
                                        <p:tav tm="0">
                                          <p:val>
                                            <p:strVal val="#ppt_x"/>
                                          </p:val>
                                        </p:tav>
                                        <p:tav tm="100000">
                                          <p:val>
                                            <p:strVal val="#ppt_x"/>
                                          </p:val>
                                        </p:tav>
                                      </p:tavLst>
                                    </p:anim>
                                    <p:anim calcmode="lin" valueType="num">
                                      <p:cBhvr additive="base">
                                        <p:cTn id="15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7" fill="hold">
                      <p:stCondLst>
                        <p:cond delay="indefinite"/>
                      </p:stCondLst>
                      <p:childTnLst>
                        <p:par>
                          <p:cTn id="158" fill="hold">
                            <p:stCondLst>
                              <p:cond delay="0"/>
                            </p:stCondLst>
                            <p:childTnLst>
                              <p:par>
                                <p:cTn id="159" presetID="2" presetClass="entr" presetSubtype="4" fill="hold" nodeType="clickEffect">
                                  <p:stCondLst>
                                    <p:cond delay="0"/>
                                  </p:stCondLst>
                                  <p:childTnLst>
                                    <p:set>
                                      <p:cBhvr>
                                        <p:cTn id="160" dur="1" fill="hold">
                                          <p:stCondLst>
                                            <p:cond delay="0"/>
                                          </p:stCondLst>
                                        </p:cTn>
                                        <p:tgtEl>
                                          <p:spTgt spid="3">
                                            <p:txEl>
                                              <p:pRg st="21" end="21"/>
                                            </p:txEl>
                                          </p:spTgt>
                                        </p:tgtEl>
                                        <p:attrNameLst>
                                          <p:attrName>style.visibility</p:attrName>
                                        </p:attrNameLst>
                                      </p:cBhvr>
                                      <p:to>
                                        <p:strVal val="visible"/>
                                      </p:to>
                                    </p:set>
                                    <p:anim calcmode="lin" valueType="num">
                                      <p:cBhvr additive="base">
                                        <p:cTn id="161" dur="500" fill="hold"/>
                                        <p:tgtEl>
                                          <p:spTgt spid="3">
                                            <p:txEl>
                                              <p:pRg st="21" end="21"/>
                                            </p:txEl>
                                          </p:spTgt>
                                        </p:tgtEl>
                                        <p:attrNameLst>
                                          <p:attrName>ppt_x</p:attrName>
                                        </p:attrNameLst>
                                      </p:cBhvr>
                                      <p:tavLst>
                                        <p:tav tm="0">
                                          <p:val>
                                            <p:strVal val="#ppt_x"/>
                                          </p:val>
                                        </p:tav>
                                        <p:tav tm="100000">
                                          <p:val>
                                            <p:strVal val="#ppt_x"/>
                                          </p:val>
                                        </p:tav>
                                      </p:tavLst>
                                    </p:anim>
                                    <p:anim calcmode="lin" valueType="num">
                                      <p:cBhvr additive="base">
                                        <p:cTn id="162" dur="500" fill="hold"/>
                                        <p:tgtEl>
                                          <p:spTgt spid="3">
                                            <p:txEl>
                                              <p:pRg st="21" end="21"/>
                                            </p:txEl>
                                          </p:spTgt>
                                        </p:tgtEl>
                                        <p:attrNameLst>
                                          <p:attrName>ppt_y</p:attrName>
                                        </p:attrNameLst>
                                      </p:cBhvr>
                                      <p:tavLst>
                                        <p:tav tm="0">
                                          <p:val>
                                            <p:strVal val="1+#ppt_h/2"/>
                                          </p:val>
                                        </p:tav>
                                        <p:tav tm="100000">
                                          <p:val>
                                            <p:strVal val="#ppt_y"/>
                                          </p:val>
                                        </p:tav>
                                      </p:tavLst>
                                    </p:anim>
                                  </p:childTnLst>
                                </p:cTn>
                              </p:par>
                              <p:par>
                                <p:cTn id="163" presetID="2" presetClass="entr" presetSubtype="4" fill="hold" nodeType="withEffect">
                                  <p:stCondLst>
                                    <p:cond delay="0"/>
                                  </p:stCondLst>
                                  <p:childTnLst>
                                    <p:set>
                                      <p:cBhvr>
                                        <p:cTn id="164" dur="1" fill="hold">
                                          <p:stCondLst>
                                            <p:cond delay="0"/>
                                          </p:stCondLst>
                                        </p:cTn>
                                        <p:tgtEl>
                                          <p:spTgt spid="3">
                                            <p:txEl>
                                              <p:pRg st="22" end="22"/>
                                            </p:txEl>
                                          </p:spTgt>
                                        </p:tgtEl>
                                        <p:attrNameLst>
                                          <p:attrName>style.visibility</p:attrName>
                                        </p:attrNameLst>
                                      </p:cBhvr>
                                      <p:to>
                                        <p:strVal val="visible"/>
                                      </p:to>
                                    </p:set>
                                    <p:anim calcmode="lin" valueType="num">
                                      <p:cBhvr additive="base">
                                        <p:cTn id="165" dur="500" fill="hold"/>
                                        <p:tgtEl>
                                          <p:spTgt spid="3">
                                            <p:txEl>
                                              <p:pRg st="22" end="22"/>
                                            </p:txEl>
                                          </p:spTgt>
                                        </p:tgtEl>
                                        <p:attrNameLst>
                                          <p:attrName>ppt_x</p:attrName>
                                        </p:attrNameLst>
                                      </p:cBhvr>
                                      <p:tavLst>
                                        <p:tav tm="0">
                                          <p:val>
                                            <p:strVal val="#ppt_x"/>
                                          </p:val>
                                        </p:tav>
                                        <p:tav tm="100000">
                                          <p:val>
                                            <p:strVal val="#ppt_x"/>
                                          </p:val>
                                        </p:tav>
                                      </p:tavLst>
                                    </p:anim>
                                    <p:anim calcmode="lin" valueType="num">
                                      <p:cBhvr additive="base">
                                        <p:cTn id="166" dur="500" fill="hold"/>
                                        <p:tgtEl>
                                          <p:spTgt spid="3">
                                            <p:txEl>
                                              <p:pRg st="22" end="22"/>
                                            </p:txEl>
                                          </p:spTgt>
                                        </p:tgtEl>
                                        <p:attrNameLst>
                                          <p:attrName>ppt_y</p:attrName>
                                        </p:attrNameLst>
                                      </p:cBhvr>
                                      <p:tavLst>
                                        <p:tav tm="0">
                                          <p:val>
                                            <p:strVal val="1+#ppt_h/2"/>
                                          </p:val>
                                        </p:tav>
                                        <p:tav tm="100000">
                                          <p:val>
                                            <p:strVal val="#ppt_y"/>
                                          </p:val>
                                        </p:tav>
                                      </p:tavLst>
                                    </p:anim>
                                  </p:childTnLst>
                                </p:cTn>
                              </p:par>
                              <p:par>
                                <p:cTn id="167" presetID="2" presetClass="entr" presetSubtype="4" fill="hold" nodeType="withEffect">
                                  <p:stCondLst>
                                    <p:cond delay="0"/>
                                  </p:stCondLst>
                                  <p:childTnLst>
                                    <p:set>
                                      <p:cBhvr>
                                        <p:cTn id="168" dur="1" fill="hold">
                                          <p:stCondLst>
                                            <p:cond delay="0"/>
                                          </p:stCondLst>
                                        </p:cTn>
                                        <p:tgtEl>
                                          <p:spTgt spid="3">
                                            <p:txEl>
                                              <p:pRg st="23" end="23"/>
                                            </p:txEl>
                                          </p:spTgt>
                                        </p:tgtEl>
                                        <p:attrNameLst>
                                          <p:attrName>style.visibility</p:attrName>
                                        </p:attrNameLst>
                                      </p:cBhvr>
                                      <p:to>
                                        <p:strVal val="visible"/>
                                      </p:to>
                                    </p:set>
                                    <p:anim calcmode="lin" valueType="num">
                                      <p:cBhvr additive="base">
                                        <p:cTn id="169" dur="500" fill="hold"/>
                                        <p:tgtEl>
                                          <p:spTgt spid="3">
                                            <p:txEl>
                                              <p:pRg st="23" end="23"/>
                                            </p:txEl>
                                          </p:spTgt>
                                        </p:tgtEl>
                                        <p:attrNameLst>
                                          <p:attrName>ppt_x</p:attrName>
                                        </p:attrNameLst>
                                      </p:cBhvr>
                                      <p:tavLst>
                                        <p:tav tm="0">
                                          <p:val>
                                            <p:strVal val="#ppt_x"/>
                                          </p:val>
                                        </p:tav>
                                        <p:tav tm="100000">
                                          <p:val>
                                            <p:strVal val="#ppt_x"/>
                                          </p:val>
                                        </p:tav>
                                      </p:tavLst>
                                    </p:anim>
                                    <p:anim calcmode="lin" valueType="num">
                                      <p:cBhvr additive="base">
                                        <p:cTn id="170" dur="500" fill="hold"/>
                                        <p:tgtEl>
                                          <p:spTgt spid="3">
                                            <p:txEl>
                                              <p:pRg st="23" end="23"/>
                                            </p:txEl>
                                          </p:spTgt>
                                        </p:tgtEl>
                                        <p:attrNameLst>
                                          <p:attrName>ppt_y</p:attrName>
                                        </p:attrNameLst>
                                      </p:cBhvr>
                                      <p:tavLst>
                                        <p:tav tm="0">
                                          <p:val>
                                            <p:strVal val="1+#ppt_h/2"/>
                                          </p:val>
                                        </p:tav>
                                        <p:tav tm="100000">
                                          <p:val>
                                            <p:strVal val="#ppt_y"/>
                                          </p:val>
                                        </p:tav>
                                      </p:tavLst>
                                    </p:anim>
                                  </p:childTnLst>
                                </p:cTn>
                              </p:par>
                            </p:childTnLst>
                          </p:cTn>
                        </p:par>
                      </p:childTnLst>
                    </p:cTn>
                  </p:par>
                  <p:par>
                    <p:cTn id="171" fill="hold">
                      <p:stCondLst>
                        <p:cond delay="indefinite"/>
                      </p:stCondLst>
                      <p:childTnLst>
                        <p:par>
                          <p:cTn id="172" fill="hold">
                            <p:stCondLst>
                              <p:cond delay="0"/>
                            </p:stCondLst>
                            <p:childTnLst>
                              <p:par>
                                <p:cTn id="173" presetID="2" presetClass="entr" presetSubtype="4" fill="hold" grpId="0" nodeType="clickEffect">
                                  <p:stCondLst>
                                    <p:cond delay="0"/>
                                  </p:stCondLst>
                                  <p:childTnLst>
                                    <p:set>
                                      <p:cBhvr>
                                        <p:cTn id="174" dur="1" fill="hold">
                                          <p:stCondLst>
                                            <p:cond delay="0"/>
                                          </p:stCondLst>
                                        </p:cTn>
                                        <p:tgtEl>
                                          <p:spTgt spid="35"/>
                                        </p:tgtEl>
                                        <p:attrNameLst>
                                          <p:attrName>style.visibility</p:attrName>
                                        </p:attrNameLst>
                                      </p:cBhvr>
                                      <p:to>
                                        <p:strVal val="visible"/>
                                      </p:to>
                                    </p:set>
                                    <p:anim calcmode="lin" valueType="num">
                                      <p:cBhvr additive="base">
                                        <p:cTn id="175" dur="500" fill="hold"/>
                                        <p:tgtEl>
                                          <p:spTgt spid="35"/>
                                        </p:tgtEl>
                                        <p:attrNameLst>
                                          <p:attrName>ppt_x</p:attrName>
                                        </p:attrNameLst>
                                      </p:cBhvr>
                                      <p:tavLst>
                                        <p:tav tm="0">
                                          <p:val>
                                            <p:strVal val="#ppt_x"/>
                                          </p:val>
                                        </p:tav>
                                        <p:tav tm="100000">
                                          <p:val>
                                            <p:strVal val="#ppt_x"/>
                                          </p:val>
                                        </p:tav>
                                      </p:tavLst>
                                    </p:anim>
                                    <p:anim calcmode="lin" valueType="num">
                                      <p:cBhvr additive="base">
                                        <p:cTn id="176"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177" fill="hold">
                      <p:stCondLst>
                        <p:cond delay="indefinite"/>
                      </p:stCondLst>
                      <p:childTnLst>
                        <p:par>
                          <p:cTn id="178" fill="hold">
                            <p:stCondLst>
                              <p:cond delay="0"/>
                            </p:stCondLst>
                            <p:childTnLst>
                              <p:par>
                                <p:cTn id="179" presetID="2" presetClass="entr" presetSubtype="4" fill="hold" nodeType="clickEffect">
                                  <p:stCondLst>
                                    <p:cond delay="0"/>
                                  </p:stCondLst>
                                  <p:childTnLst>
                                    <p:set>
                                      <p:cBhvr>
                                        <p:cTn id="180" dur="1" fill="hold">
                                          <p:stCondLst>
                                            <p:cond delay="0"/>
                                          </p:stCondLst>
                                        </p:cTn>
                                        <p:tgtEl>
                                          <p:spTgt spid="3">
                                            <p:txEl>
                                              <p:pRg st="24" end="24"/>
                                            </p:txEl>
                                          </p:spTgt>
                                        </p:tgtEl>
                                        <p:attrNameLst>
                                          <p:attrName>style.visibility</p:attrName>
                                        </p:attrNameLst>
                                      </p:cBhvr>
                                      <p:to>
                                        <p:strVal val="visible"/>
                                      </p:to>
                                    </p:set>
                                    <p:anim calcmode="lin" valueType="num">
                                      <p:cBhvr additive="base">
                                        <p:cTn id="181" dur="500" fill="hold"/>
                                        <p:tgtEl>
                                          <p:spTgt spid="3">
                                            <p:txEl>
                                              <p:pRg st="24" end="24"/>
                                            </p:txEl>
                                          </p:spTgt>
                                        </p:tgtEl>
                                        <p:attrNameLst>
                                          <p:attrName>ppt_x</p:attrName>
                                        </p:attrNameLst>
                                      </p:cBhvr>
                                      <p:tavLst>
                                        <p:tav tm="0">
                                          <p:val>
                                            <p:strVal val="#ppt_x"/>
                                          </p:val>
                                        </p:tav>
                                        <p:tav tm="100000">
                                          <p:val>
                                            <p:strVal val="#ppt_x"/>
                                          </p:val>
                                        </p:tav>
                                      </p:tavLst>
                                    </p:anim>
                                    <p:anim calcmode="lin" valueType="num">
                                      <p:cBhvr additive="base">
                                        <p:cTn id="182" dur="500" fill="hold"/>
                                        <p:tgtEl>
                                          <p:spTgt spid="3">
                                            <p:txEl>
                                              <p:pRg st="24" end="24"/>
                                            </p:txEl>
                                          </p:spTgt>
                                        </p:tgtEl>
                                        <p:attrNameLst>
                                          <p:attrName>ppt_y</p:attrName>
                                        </p:attrNameLst>
                                      </p:cBhvr>
                                      <p:tavLst>
                                        <p:tav tm="0">
                                          <p:val>
                                            <p:strVal val="1+#ppt_h/2"/>
                                          </p:val>
                                        </p:tav>
                                        <p:tav tm="100000">
                                          <p:val>
                                            <p:strVal val="#ppt_y"/>
                                          </p:val>
                                        </p:tav>
                                      </p:tavLst>
                                    </p:anim>
                                  </p:childTnLst>
                                </p:cTn>
                              </p:par>
                            </p:childTnLst>
                          </p:cTn>
                        </p:par>
                      </p:childTnLst>
                    </p:cTn>
                  </p:par>
                  <p:par>
                    <p:cTn id="183" fill="hold">
                      <p:stCondLst>
                        <p:cond delay="indefinite"/>
                      </p:stCondLst>
                      <p:childTnLst>
                        <p:par>
                          <p:cTn id="184" fill="hold">
                            <p:stCondLst>
                              <p:cond delay="0"/>
                            </p:stCondLst>
                            <p:childTnLst>
                              <p:par>
                                <p:cTn id="185" presetID="2" presetClass="entr" presetSubtype="4" fill="hold" nodeType="clickEffect">
                                  <p:stCondLst>
                                    <p:cond delay="0"/>
                                  </p:stCondLst>
                                  <p:childTnLst>
                                    <p:set>
                                      <p:cBhvr>
                                        <p:cTn id="186" dur="1" fill="hold">
                                          <p:stCondLst>
                                            <p:cond delay="0"/>
                                          </p:stCondLst>
                                        </p:cTn>
                                        <p:tgtEl>
                                          <p:spTgt spid="42"/>
                                        </p:tgtEl>
                                        <p:attrNameLst>
                                          <p:attrName>style.visibility</p:attrName>
                                        </p:attrNameLst>
                                      </p:cBhvr>
                                      <p:to>
                                        <p:strVal val="visible"/>
                                      </p:to>
                                    </p:set>
                                    <p:anim calcmode="lin" valueType="num">
                                      <p:cBhvr additive="base">
                                        <p:cTn id="187" dur="500" fill="hold"/>
                                        <p:tgtEl>
                                          <p:spTgt spid="42"/>
                                        </p:tgtEl>
                                        <p:attrNameLst>
                                          <p:attrName>ppt_x</p:attrName>
                                        </p:attrNameLst>
                                      </p:cBhvr>
                                      <p:tavLst>
                                        <p:tav tm="0">
                                          <p:val>
                                            <p:strVal val="#ppt_x"/>
                                          </p:val>
                                        </p:tav>
                                        <p:tav tm="100000">
                                          <p:val>
                                            <p:strVal val="#ppt_x"/>
                                          </p:val>
                                        </p:tav>
                                      </p:tavLst>
                                    </p:anim>
                                    <p:anim calcmode="lin" valueType="num">
                                      <p:cBhvr additive="base">
                                        <p:cTn id="188"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189" fill="hold">
                      <p:stCondLst>
                        <p:cond delay="indefinite"/>
                      </p:stCondLst>
                      <p:childTnLst>
                        <p:par>
                          <p:cTn id="190" fill="hold">
                            <p:stCondLst>
                              <p:cond delay="0"/>
                            </p:stCondLst>
                            <p:childTnLst>
                              <p:par>
                                <p:cTn id="191" presetID="2" presetClass="entr" presetSubtype="4" fill="hold" nodeType="clickEffect">
                                  <p:stCondLst>
                                    <p:cond delay="0"/>
                                  </p:stCondLst>
                                  <p:childTnLst>
                                    <p:set>
                                      <p:cBhvr>
                                        <p:cTn id="192" dur="1" fill="hold">
                                          <p:stCondLst>
                                            <p:cond delay="0"/>
                                          </p:stCondLst>
                                        </p:cTn>
                                        <p:tgtEl>
                                          <p:spTgt spid="4">
                                            <p:txEl>
                                              <p:pRg st="4" end="4"/>
                                            </p:txEl>
                                          </p:spTgt>
                                        </p:tgtEl>
                                        <p:attrNameLst>
                                          <p:attrName>style.visibility</p:attrName>
                                        </p:attrNameLst>
                                      </p:cBhvr>
                                      <p:to>
                                        <p:strVal val="visible"/>
                                      </p:to>
                                    </p:set>
                                    <p:anim calcmode="lin" valueType="num">
                                      <p:cBhvr additive="base">
                                        <p:cTn id="19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94" dur="500" fill="hold"/>
                                        <p:tgtEl>
                                          <p:spTgt spid="4">
                                            <p:txEl>
                                              <p:pRg st="4" end="4"/>
                                            </p:txEl>
                                          </p:spTgt>
                                        </p:tgtEl>
                                        <p:attrNameLst>
                                          <p:attrName>ppt_y</p:attrName>
                                        </p:attrNameLst>
                                      </p:cBhvr>
                                      <p:tavLst>
                                        <p:tav tm="0">
                                          <p:val>
                                            <p:strVal val="1+#ppt_h/2"/>
                                          </p:val>
                                        </p:tav>
                                        <p:tav tm="100000">
                                          <p:val>
                                            <p:strVal val="#ppt_y"/>
                                          </p:val>
                                        </p:tav>
                                      </p:tavLst>
                                    </p:anim>
                                  </p:childTnLst>
                                </p:cTn>
                              </p:par>
                              <p:par>
                                <p:cTn id="195" presetID="2" presetClass="entr" presetSubtype="4" fill="hold" nodeType="withEffect">
                                  <p:stCondLst>
                                    <p:cond delay="0"/>
                                  </p:stCondLst>
                                  <p:childTnLst>
                                    <p:set>
                                      <p:cBhvr>
                                        <p:cTn id="196" dur="1" fill="hold">
                                          <p:stCondLst>
                                            <p:cond delay="0"/>
                                          </p:stCondLst>
                                        </p:cTn>
                                        <p:tgtEl>
                                          <p:spTgt spid="4">
                                            <p:txEl>
                                              <p:pRg st="5" end="5"/>
                                            </p:txEl>
                                          </p:spTgt>
                                        </p:tgtEl>
                                        <p:attrNameLst>
                                          <p:attrName>style.visibility</p:attrName>
                                        </p:attrNameLst>
                                      </p:cBhvr>
                                      <p:to>
                                        <p:strVal val="visible"/>
                                      </p:to>
                                    </p:set>
                                    <p:anim calcmode="lin" valueType="num">
                                      <p:cBhvr additive="base">
                                        <p:cTn id="19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198" dur="500" fill="hold"/>
                                        <p:tgtEl>
                                          <p:spTgt spid="4">
                                            <p:txEl>
                                              <p:pRg st="5" end="5"/>
                                            </p:txEl>
                                          </p:spTgt>
                                        </p:tgtEl>
                                        <p:attrNameLst>
                                          <p:attrName>ppt_y</p:attrName>
                                        </p:attrNameLst>
                                      </p:cBhvr>
                                      <p:tavLst>
                                        <p:tav tm="0">
                                          <p:val>
                                            <p:strVal val="1+#ppt_h/2"/>
                                          </p:val>
                                        </p:tav>
                                        <p:tav tm="100000">
                                          <p:val>
                                            <p:strVal val="#ppt_y"/>
                                          </p:val>
                                        </p:tav>
                                      </p:tavLst>
                                    </p:anim>
                                  </p:childTnLst>
                                </p:cTn>
                              </p:par>
                              <p:par>
                                <p:cTn id="199" presetID="2" presetClass="entr" presetSubtype="4" fill="hold" nodeType="withEffect">
                                  <p:stCondLst>
                                    <p:cond delay="0"/>
                                  </p:stCondLst>
                                  <p:childTnLst>
                                    <p:set>
                                      <p:cBhvr>
                                        <p:cTn id="200" dur="1" fill="hold">
                                          <p:stCondLst>
                                            <p:cond delay="0"/>
                                          </p:stCondLst>
                                        </p:cTn>
                                        <p:tgtEl>
                                          <p:spTgt spid="4">
                                            <p:txEl>
                                              <p:pRg st="6" end="6"/>
                                            </p:txEl>
                                          </p:spTgt>
                                        </p:tgtEl>
                                        <p:attrNameLst>
                                          <p:attrName>style.visibility</p:attrName>
                                        </p:attrNameLst>
                                      </p:cBhvr>
                                      <p:to>
                                        <p:strVal val="visible"/>
                                      </p:to>
                                    </p:set>
                                    <p:anim calcmode="lin" valueType="num">
                                      <p:cBhvr additive="base">
                                        <p:cTn id="201"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02" dur="500" fill="hold"/>
                                        <p:tgtEl>
                                          <p:spTgt spid="4">
                                            <p:txEl>
                                              <p:pRg st="6" end="6"/>
                                            </p:txEl>
                                          </p:spTgt>
                                        </p:tgtEl>
                                        <p:attrNameLst>
                                          <p:attrName>ppt_y</p:attrName>
                                        </p:attrNameLst>
                                      </p:cBhvr>
                                      <p:tavLst>
                                        <p:tav tm="0">
                                          <p:val>
                                            <p:strVal val="1+#ppt_h/2"/>
                                          </p:val>
                                        </p:tav>
                                        <p:tav tm="100000">
                                          <p:val>
                                            <p:strVal val="#ppt_y"/>
                                          </p:val>
                                        </p:tav>
                                      </p:tavLst>
                                    </p:anim>
                                  </p:childTnLst>
                                </p:cTn>
                              </p:par>
                              <p:par>
                                <p:cTn id="203" presetID="2" presetClass="entr" presetSubtype="4" fill="hold" nodeType="withEffect">
                                  <p:stCondLst>
                                    <p:cond delay="0"/>
                                  </p:stCondLst>
                                  <p:childTnLst>
                                    <p:set>
                                      <p:cBhvr>
                                        <p:cTn id="204" dur="1" fill="hold">
                                          <p:stCondLst>
                                            <p:cond delay="0"/>
                                          </p:stCondLst>
                                        </p:cTn>
                                        <p:tgtEl>
                                          <p:spTgt spid="4">
                                            <p:txEl>
                                              <p:pRg st="7" end="7"/>
                                            </p:txEl>
                                          </p:spTgt>
                                        </p:tgtEl>
                                        <p:attrNameLst>
                                          <p:attrName>style.visibility</p:attrName>
                                        </p:attrNameLst>
                                      </p:cBhvr>
                                      <p:to>
                                        <p:strVal val="visible"/>
                                      </p:to>
                                    </p:set>
                                    <p:anim calcmode="lin" valueType="num">
                                      <p:cBhvr additive="base">
                                        <p:cTn id="205"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206"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07" fill="hold">
                      <p:stCondLst>
                        <p:cond delay="indefinite"/>
                      </p:stCondLst>
                      <p:childTnLst>
                        <p:par>
                          <p:cTn id="208" fill="hold">
                            <p:stCondLst>
                              <p:cond delay="0"/>
                            </p:stCondLst>
                            <p:childTnLst>
                              <p:par>
                                <p:cTn id="209" presetID="2" presetClass="entr" presetSubtype="4" fill="hold" grpId="0" nodeType="clickEffect">
                                  <p:stCondLst>
                                    <p:cond delay="0"/>
                                  </p:stCondLst>
                                  <p:childTnLst>
                                    <p:set>
                                      <p:cBhvr>
                                        <p:cTn id="210" dur="1" fill="hold">
                                          <p:stCondLst>
                                            <p:cond delay="0"/>
                                          </p:stCondLst>
                                        </p:cTn>
                                        <p:tgtEl>
                                          <p:spTgt spid="16"/>
                                        </p:tgtEl>
                                        <p:attrNameLst>
                                          <p:attrName>style.visibility</p:attrName>
                                        </p:attrNameLst>
                                      </p:cBhvr>
                                      <p:to>
                                        <p:strVal val="visible"/>
                                      </p:to>
                                    </p:set>
                                    <p:anim calcmode="lin" valueType="num">
                                      <p:cBhvr additive="base">
                                        <p:cTn id="211" dur="500" fill="hold"/>
                                        <p:tgtEl>
                                          <p:spTgt spid="16"/>
                                        </p:tgtEl>
                                        <p:attrNameLst>
                                          <p:attrName>ppt_x</p:attrName>
                                        </p:attrNameLst>
                                      </p:cBhvr>
                                      <p:tavLst>
                                        <p:tav tm="0">
                                          <p:val>
                                            <p:strVal val="#ppt_x"/>
                                          </p:val>
                                        </p:tav>
                                        <p:tav tm="100000">
                                          <p:val>
                                            <p:strVal val="#ppt_x"/>
                                          </p:val>
                                        </p:tav>
                                      </p:tavLst>
                                    </p:anim>
                                    <p:anim calcmode="lin" valueType="num">
                                      <p:cBhvr additive="base">
                                        <p:cTn id="21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13" fill="hold">
                      <p:stCondLst>
                        <p:cond delay="indefinite"/>
                      </p:stCondLst>
                      <p:childTnLst>
                        <p:par>
                          <p:cTn id="214" fill="hold">
                            <p:stCondLst>
                              <p:cond delay="0"/>
                            </p:stCondLst>
                            <p:childTnLst>
                              <p:par>
                                <p:cTn id="215" presetID="2" presetClass="entr" presetSubtype="4" fill="hold" grpId="0" nodeType="clickEffect">
                                  <p:stCondLst>
                                    <p:cond delay="0"/>
                                  </p:stCondLst>
                                  <p:childTnLst>
                                    <p:set>
                                      <p:cBhvr>
                                        <p:cTn id="216" dur="1" fill="hold">
                                          <p:stCondLst>
                                            <p:cond delay="0"/>
                                          </p:stCondLst>
                                        </p:cTn>
                                        <p:tgtEl>
                                          <p:spTgt spid="37"/>
                                        </p:tgtEl>
                                        <p:attrNameLst>
                                          <p:attrName>style.visibility</p:attrName>
                                        </p:attrNameLst>
                                      </p:cBhvr>
                                      <p:to>
                                        <p:strVal val="visible"/>
                                      </p:to>
                                    </p:set>
                                    <p:anim calcmode="lin" valueType="num">
                                      <p:cBhvr additive="base">
                                        <p:cTn id="217" dur="500" fill="hold"/>
                                        <p:tgtEl>
                                          <p:spTgt spid="37"/>
                                        </p:tgtEl>
                                        <p:attrNameLst>
                                          <p:attrName>ppt_x</p:attrName>
                                        </p:attrNameLst>
                                      </p:cBhvr>
                                      <p:tavLst>
                                        <p:tav tm="0">
                                          <p:val>
                                            <p:strVal val="#ppt_x"/>
                                          </p:val>
                                        </p:tav>
                                        <p:tav tm="100000">
                                          <p:val>
                                            <p:strVal val="#ppt_x"/>
                                          </p:val>
                                        </p:tav>
                                      </p:tavLst>
                                    </p:anim>
                                    <p:anim calcmode="lin" valueType="num">
                                      <p:cBhvr additive="base">
                                        <p:cTn id="218"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219" fill="hold">
                      <p:stCondLst>
                        <p:cond delay="indefinite"/>
                      </p:stCondLst>
                      <p:childTnLst>
                        <p:par>
                          <p:cTn id="220" fill="hold">
                            <p:stCondLst>
                              <p:cond delay="0"/>
                            </p:stCondLst>
                            <p:childTnLst>
                              <p:par>
                                <p:cTn id="221" presetID="2" presetClass="entr" presetSubtype="4" fill="hold" nodeType="clickEffect">
                                  <p:stCondLst>
                                    <p:cond delay="0"/>
                                  </p:stCondLst>
                                  <p:childTnLst>
                                    <p:set>
                                      <p:cBhvr>
                                        <p:cTn id="222" dur="1" fill="hold">
                                          <p:stCondLst>
                                            <p:cond delay="0"/>
                                          </p:stCondLst>
                                        </p:cTn>
                                        <p:tgtEl>
                                          <p:spTgt spid="4">
                                            <p:txEl>
                                              <p:pRg st="8" end="8"/>
                                            </p:txEl>
                                          </p:spTgt>
                                        </p:tgtEl>
                                        <p:attrNameLst>
                                          <p:attrName>style.visibility</p:attrName>
                                        </p:attrNameLst>
                                      </p:cBhvr>
                                      <p:to>
                                        <p:strVal val="visible"/>
                                      </p:to>
                                    </p:set>
                                    <p:anim calcmode="lin" valueType="num">
                                      <p:cBhvr additive="base">
                                        <p:cTn id="223"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224" dur="500" fill="hold"/>
                                        <p:tgtEl>
                                          <p:spTgt spid="4">
                                            <p:txEl>
                                              <p:pRg st="8" end="8"/>
                                            </p:txEl>
                                          </p:spTgt>
                                        </p:tgtEl>
                                        <p:attrNameLst>
                                          <p:attrName>ppt_y</p:attrName>
                                        </p:attrNameLst>
                                      </p:cBhvr>
                                      <p:tavLst>
                                        <p:tav tm="0">
                                          <p:val>
                                            <p:strVal val="1+#ppt_h/2"/>
                                          </p:val>
                                        </p:tav>
                                        <p:tav tm="100000">
                                          <p:val>
                                            <p:strVal val="#ppt_y"/>
                                          </p:val>
                                        </p:tav>
                                      </p:tavLst>
                                    </p:anim>
                                  </p:childTnLst>
                                </p:cTn>
                              </p:par>
                              <p:par>
                                <p:cTn id="225" presetID="2" presetClass="entr" presetSubtype="4" fill="hold" nodeType="withEffect">
                                  <p:stCondLst>
                                    <p:cond delay="0"/>
                                  </p:stCondLst>
                                  <p:childTnLst>
                                    <p:set>
                                      <p:cBhvr>
                                        <p:cTn id="226" dur="1" fill="hold">
                                          <p:stCondLst>
                                            <p:cond delay="0"/>
                                          </p:stCondLst>
                                        </p:cTn>
                                        <p:tgtEl>
                                          <p:spTgt spid="4">
                                            <p:txEl>
                                              <p:pRg st="9" end="9"/>
                                            </p:txEl>
                                          </p:spTgt>
                                        </p:tgtEl>
                                        <p:attrNameLst>
                                          <p:attrName>style.visibility</p:attrName>
                                        </p:attrNameLst>
                                      </p:cBhvr>
                                      <p:to>
                                        <p:strVal val="visible"/>
                                      </p:to>
                                    </p:set>
                                    <p:anim calcmode="lin" valueType="num">
                                      <p:cBhvr additive="base">
                                        <p:cTn id="227"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228"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229" fill="hold">
                      <p:stCondLst>
                        <p:cond delay="indefinite"/>
                      </p:stCondLst>
                      <p:childTnLst>
                        <p:par>
                          <p:cTn id="230" fill="hold">
                            <p:stCondLst>
                              <p:cond delay="0"/>
                            </p:stCondLst>
                            <p:childTnLst>
                              <p:par>
                                <p:cTn id="231" presetID="2" presetClass="entr" presetSubtype="4" fill="hold" grpId="0" nodeType="clickEffect">
                                  <p:stCondLst>
                                    <p:cond delay="0"/>
                                  </p:stCondLst>
                                  <p:childTnLst>
                                    <p:set>
                                      <p:cBhvr>
                                        <p:cTn id="232" dur="1" fill="hold">
                                          <p:stCondLst>
                                            <p:cond delay="0"/>
                                          </p:stCondLst>
                                        </p:cTn>
                                        <p:tgtEl>
                                          <p:spTgt spid="43"/>
                                        </p:tgtEl>
                                        <p:attrNameLst>
                                          <p:attrName>style.visibility</p:attrName>
                                        </p:attrNameLst>
                                      </p:cBhvr>
                                      <p:to>
                                        <p:strVal val="visible"/>
                                      </p:to>
                                    </p:set>
                                    <p:anim calcmode="lin" valueType="num">
                                      <p:cBhvr additive="base">
                                        <p:cTn id="233" dur="500" fill="hold"/>
                                        <p:tgtEl>
                                          <p:spTgt spid="43"/>
                                        </p:tgtEl>
                                        <p:attrNameLst>
                                          <p:attrName>ppt_x</p:attrName>
                                        </p:attrNameLst>
                                      </p:cBhvr>
                                      <p:tavLst>
                                        <p:tav tm="0">
                                          <p:val>
                                            <p:strVal val="#ppt_x"/>
                                          </p:val>
                                        </p:tav>
                                        <p:tav tm="100000">
                                          <p:val>
                                            <p:strVal val="#ppt_x"/>
                                          </p:val>
                                        </p:tav>
                                      </p:tavLst>
                                    </p:anim>
                                    <p:anim calcmode="lin" valueType="num">
                                      <p:cBhvr additive="base">
                                        <p:cTn id="234"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235" fill="hold">
                      <p:stCondLst>
                        <p:cond delay="indefinite"/>
                      </p:stCondLst>
                      <p:childTnLst>
                        <p:par>
                          <p:cTn id="236" fill="hold">
                            <p:stCondLst>
                              <p:cond delay="0"/>
                            </p:stCondLst>
                            <p:childTnLst>
                              <p:par>
                                <p:cTn id="237" presetID="2" presetClass="entr" presetSubtype="4" fill="hold" nodeType="clickEffect">
                                  <p:stCondLst>
                                    <p:cond delay="0"/>
                                  </p:stCondLst>
                                  <p:childTnLst>
                                    <p:set>
                                      <p:cBhvr>
                                        <p:cTn id="238" dur="1" fill="hold">
                                          <p:stCondLst>
                                            <p:cond delay="0"/>
                                          </p:stCondLst>
                                        </p:cTn>
                                        <p:tgtEl>
                                          <p:spTgt spid="4">
                                            <p:txEl>
                                              <p:pRg st="10" end="10"/>
                                            </p:txEl>
                                          </p:spTgt>
                                        </p:tgtEl>
                                        <p:attrNameLst>
                                          <p:attrName>style.visibility</p:attrName>
                                        </p:attrNameLst>
                                      </p:cBhvr>
                                      <p:to>
                                        <p:strVal val="visible"/>
                                      </p:to>
                                    </p:set>
                                    <p:anim calcmode="lin" valueType="num">
                                      <p:cBhvr additive="base">
                                        <p:cTn id="239"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240" dur="500" fill="hold"/>
                                        <p:tgtEl>
                                          <p:spTgt spid="4">
                                            <p:txEl>
                                              <p:pRg st="10" end="10"/>
                                            </p:txEl>
                                          </p:spTgt>
                                        </p:tgtEl>
                                        <p:attrNameLst>
                                          <p:attrName>ppt_y</p:attrName>
                                        </p:attrNameLst>
                                      </p:cBhvr>
                                      <p:tavLst>
                                        <p:tav tm="0">
                                          <p:val>
                                            <p:strVal val="1+#ppt_h/2"/>
                                          </p:val>
                                        </p:tav>
                                        <p:tav tm="100000">
                                          <p:val>
                                            <p:strVal val="#ppt_y"/>
                                          </p:val>
                                        </p:tav>
                                      </p:tavLst>
                                    </p:anim>
                                  </p:childTnLst>
                                </p:cTn>
                              </p:par>
                              <p:par>
                                <p:cTn id="241" presetID="2" presetClass="entr" presetSubtype="4" fill="hold" nodeType="withEffect">
                                  <p:stCondLst>
                                    <p:cond delay="0"/>
                                  </p:stCondLst>
                                  <p:childTnLst>
                                    <p:set>
                                      <p:cBhvr>
                                        <p:cTn id="242" dur="1" fill="hold">
                                          <p:stCondLst>
                                            <p:cond delay="0"/>
                                          </p:stCondLst>
                                        </p:cTn>
                                        <p:tgtEl>
                                          <p:spTgt spid="4">
                                            <p:txEl>
                                              <p:pRg st="11" end="11"/>
                                            </p:txEl>
                                          </p:spTgt>
                                        </p:tgtEl>
                                        <p:attrNameLst>
                                          <p:attrName>style.visibility</p:attrName>
                                        </p:attrNameLst>
                                      </p:cBhvr>
                                      <p:to>
                                        <p:strVal val="visible"/>
                                      </p:to>
                                    </p:set>
                                    <p:anim calcmode="lin" valueType="num">
                                      <p:cBhvr additive="base">
                                        <p:cTn id="243" dur="500" fill="hold"/>
                                        <p:tgtEl>
                                          <p:spTgt spid="4">
                                            <p:txEl>
                                              <p:pRg st="11" end="11"/>
                                            </p:txEl>
                                          </p:spTgt>
                                        </p:tgtEl>
                                        <p:attrNameLst>
                                          <p:attrName>ppt_x</p:attrName>
                                        </p:attrNameLst>
                                      </p:cBhvr>
                                      <p:tavLst>
                                        <p:tav tm="0">
                                          <p:val>
                                            <p:strVal val="#ppt_x"/>
                                          </p:val>
                                        </p:tav>
                                        <p:tav tm="100000">
                                          <p:val>
                                            <p:strVal val="#ppt_x"/>
                                          </p:val>
                                        </p:tav>
                                      </p:tavLst>
                                    </p:anim>
                                    <p:anim calcmode="lin" valueType="num">
                                      <p:cBhvr additive="base">
                                        <p:cTn id="244" dur="500" fill="hold"/>
                                        <p:tgtEl>
                                          <p:spTgt spid="4">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245" fill="hold">
                      <p:stCondLst>
                        <p:cond delay="indefinite"/>
                      </p:stCondLst>
                      <p:childTnLst>
                        <p:par>
                          <p:cTn id="246" fill="hold">
                            <p:stCondLst>
                              <p:cond delay="0"/>
                            </p:stCondLst>
                            <p:childTnLst>
                              <p:par>
                                <p:cTn id="247" presetID="2" presetClass="entr" presetSubtype="4" fill="hold" grpId="0" nodeType="clickEffect">
                                  <p:stCondLst>
                                    <p:cond delay="0"/>
                                  </p:stCondLst>
                                  <p:childTnLst>
                                    <p:set>
                                      <p:cBhvr>
                                        <p:cTn id="248" dur="1" fill="hold">
                                          <p:stCondLst>
                                            <p:cond delay="0"/>
                                          </p:stCondLst>
                                        </p:cTn>
                                        <p:tgtEl>
                                          <p:spTgt spid="44"/>
                                        </p:tgtEl>
                                        <p:attrNameLst>
                                          <p:attrName>style.visibility</p:attrName>
                                        </p:attrNameLst>
                                      </p:cBhvr>
                                      <p:to>
                                        <p:strVal val="visible"/>
                                      </p:to>
                                    </p:set>
                                    <p:anim calcmode="lin" valueType="num">
                                      <p:cBhvr additive="base">
                                        <p:cTn id="249" dur="500" fill="hold"/>
                                        <p:tgtEl>
                                          <p:spTgt spid="44"/>
                                        </p:tgtEl>
                                        <p:attrNameLst>
                                          <p:attrName>ppt_x</p:attrName>
                                        </p:attrNameLst>
                                      </p:cBhvr>
                                      <p:tavLst>
                                        <p:tav tm="0">
                                          <p:val>
                                            <p:strVal val="#ppt_x"/>
                                          </p:val>
                                        </p:tav>
                                        <p:tav tm="100000">
                                          <p:val>
                                            <p:strVal val="#ppt_x"/>
                                          </p:val>
                                        </p:tav>
                                      </p:tavLst>
                                    </p:anim>
                                    <p:anim calcmode="lin" valueType="num">
                                      <p:cBhvr additive="base">
                                        <p:cTn id="250"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251" fill="hold">
                      <p:stCondLst>
                        <p:cond delay="indefinite"/>
                      </p:stCondLst>
                      <p:childTnLst>
                        <p:par>
                          <p:cTn id="252" fill="hold">
                            <p:stCondLst>
                              <p:cond delay="0"/>
                            </p:stCondLst>
                            <p:childTnLst>
                              <p:par>
                                <p:cTn id="253" presetID="2" presetClass="entr" presetSubtype="4" fill="hold" nodeType="clickEffect">
                                  <p:stCondLst>
                                    <p:cond delay="0"/>
                                  </p:stCondLst>
                                  <p:childTnLst>
                                    <p:set>
                                      <p:cBhvr>
                                        <p:cTn id="254" dur="1" fill="hold">
                                          <p:stCondLst>
                                            <p:cond delay="0"/>
                                          </p:stCondLst>
                                        </p:cTn>
                                        <p:tgtEl>
                                          <p:spTgt spid="4">
                                            <p:txEl>
                                              <p:pRg st="12" end="12"/>
                                            </p:txEl>
                                          </p:spTgt>
                                        </p:tgtEl>
                                        <p:attrNameLst>
                                          <p:attrName>style.visibility</p:attrName>
                                        </p:attrNameLst>
                                      </p:cBhvr>
                                      <p:to>
                                        <p:strVal val="visible"/>
                                      </p:to>
                                    </p:set>
                                    <p:anim calcmode="lin" valueType="num">
                                      <p:cBhvr additive="base">
                                        <p:cTn id="255" dur="500" fill="hold"/>
                                        <p:tgtEl>
                                          <p:spTgt spid="4">
                                            <p:txEl>
                                              <p:pRg st="12" end="12"/>
                                            </p:txEl>
                                          </p:spTgt>
                                        </p:tgtEl>
                                        <p:attrNameLst>
                                          <p:attrName>ppt_x</p:attrName>
                                        </p:attrNameLst>
                                      </p:cBhvr>
                                      <p:tavLst>
                                        <p:tav tm="0">
                                          <p:val>
                                            <p:strVal val="#ppt_x"/>
                                          </p:val>
                                        </p:tav>
                                        <p:tav tm="100000">
                                          <p:val>
                                            <p:strVal val="#ppt_x"/>
                                          </p:val>
                                        </p:tav>
                                      </p:tavLst>
                                    </p:anim>
                                    <p:anim calcmode="lin" valueType="num">
                                      <p:cBhvr additive="base">
                                        <p:cTn id="256" dur="500" fill="hold"/>
                                        <p:tgtEl>
                                          <p:spTgt spid="4">
                                            <p:txEl>
                                              <p:pRg st="12" end="12"/>
                                            </p:txEl>
                                          </p:spTgt>
                                        </p:tgtEl>
                                        <p:attrNameLst>
                                          <p:attrName>ppt_y</p:attrName>
                                        </p:attrNameLst>
                                      </p:cBhvr>
                                      <p:tavLst>
                                        <p:tav tm="0">
                                          <p:val>
                                            <p:strVal val="1+#ppt_h/2"/>
                                          </p:val>
                                        </p:tav>
                                        <p:tav tm="100000">
                                          <p:val>
                                            <p:strVal val="#ppt_y"/>
                                          </p:val>
                                        </p:tav>
                                      </p:tavLst>
                                    </p:anim>
                                  </p:childTnLst>
                                </p:cTn>
                              </p:par>
                              <p:par>
                                <p:cTn id="257" presetID="2" presetClass="entr" presetSubtype="4" fill="hold" nodeType="withEffect">
                                  <p:stCondLst>
                                    <p:cond delay="0"/>
                                  </p:stCondLst>
                                  <p:childTnLst>
                                    <p:set>
                                      <p:cBhvr>
                                        <p:cTn id="258" dur="1" fill="hold">
                                          <p:stCondLst>
                                            <p:cond delay="0"/>
                                          </p:stCondLst>
                                        </p:cTn>
                                        <p:tgtEl>
                                          <p:spTgt spid="4">
                                            <p:txEl>
                                              <p:pRg st="13" end="13"/>
                                            </p:txEl>
                                          </p:spTgt>
                                        </p:tgtEl>
                                        <p:attrNameLst>
                                          <p:attrName>style.visibility</p:attrName>
                                        </p:attrNameLst>
                                      </p:cBhvr>
                                      <p:to>
                                        <p:strVal val="visible"/>
                                      </p:to>
                                    </p:set>
                                    <p:anim calcmode="lin" valueType="num">
                                      <p:cBhvr additive="base">
                                        <p:cTn id="259" dur="500" fill="hold"/>
                                        <p:tgtEl>
                                          <p:spTgt spid="4">
                                            <p:txEl>
                                              <p:pRg st="13" end="13"/>
                                            </p:txEl>
                                          </p:spTgt>
                                        </p:tgtEl>
                                        <p:attrNameLst>
                                          <p:attrName>ppt_x</p:attrName>
                                        </p:attrNameLst>
                                      </p:cBhvr>
                                      <p:tavLst>
                                        <p:tav tm="0">
                                          <p:val>
                                            <p:strVal val="#ppt_x"/>
                                          </p:val>
                                        </p:tav>
                                        <p:tav tm="100000">
                                          <p:val>
                                            <p:strVal val="#ppt_x"/>
                                          </p:val>
                                        </p:tav>
                                      </p:tavLst>
                                    </p:anim>
                                    <p:anim calcmode="lin" valueType="num">
                                      <p:cBhvr additive="base">
                                        <p:cTn id="260" dur="500" fill="hold"/>
                                        <p:tgtEl>
                                          <p:spTgt spid="4">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261" fill="hold">
                      <p:stCondLst>
                        <p:cond delay="indefinite"/>
                      </p:stCondLst>
                      <p:childTnLst>
                        <p:par>
                          <p:cTn id="262" fill="hold">
                            <p:stCondLst>
                              <p:cond delay="0"/>
                            </p:stCondLst>
                            <p:childTnLst>
                              <p:par>
                                <p:cTn id="263" presetID="2" presetClass="entr" presetSubtype="4" fill="hold" grpId="0" nodeType="clickEffect">
                                  <p:stCondLst>
                                    <p:cond delay="0"/>
                                  </p:stCondLst>
                                  <p:childTnLst>
                                    <p:set>
                                      <p:cBhvr>
                                        <p:cTn id="264" dur="1" fill="hold">
                                          <p:stCondLst>
                                            <p:cond delay="0"/>
                                          </p:stCondLst>
                                        </p:cTn>
                                        <p:tgtEl>
                                          <p:spTgt spid="36"/>
                                        </p:tgtEl>
                                        <p:attrNameLst>
                                          <p:attrName>style.visibility</p:attrName>
                                        </p:attrNameLst>
                                      </p:cBhvr>
                                      <p:to>
                                        <p:strVal val="visible"/>
                                      </p:to>
                                    </p:set>
                                    <p:anim calcmode="lin" valueType="num">
                                      <p:cBhvr additive="base">
                                        <p:cTn id="265" dur="500" fill="hold"/>
                                        <p:tgtEl>
                                          <p:spTgt spid="36"/>
                                        </p:tgtEl>
                                        <p:attrNameLst>
                                          <p:attrName>ppt_x</p:attrName>
                                        </p:attrNameLst>
                                      </p:cBhvr>
                                      <p:tavLst>
                                        <p:tav tm="0">
                                          <p:val>
                                            <p:strVal val="#ppt_x"/>
                                          </p:val>
                                        </p:tav>
                                        <p:tav tm="100000">
                                          <p:val>
                                            <p:strVal val="#ppt_x"/>
                                          </p:val>
                                        </p:tav>
                                      </p:tavLst>
                                    </p:anim>
                                    <p:anim calcmode="lin" valueType="num">
                                      <p:cBhvr additive="base">
                                        <p:cTn id="266"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267" fill="hold">
                      <p:stCondLst>
                        <p:cond delay="indefinite"/>
                      </p:stCondLst>
                      <p:childTnLst>
                        <p:par>
                          <p:cTn id="268" fill="hold">
                            <p:stCondLst>
                              <p:cond delay="0"/>
                            </p:stCondLst>
                            <p:childTnLst>
                              <p:par>
                                <p:cTn id="269" presetID="2" presetClass="entr" presetSubtype="4" fill="hold" nodeType="clickEffect">
                                  <p:stCondLst>
                                    <p:cond delay="0"/>
                                  </p:stCondLst>
                                  <p:childTnLst>
                                    <p:set>
                                      <p:cBhvr>
                                        <p:cTn id="270" dur="1" fill="hold">
                                          <p:stCondLst>
                                            <p:cond delay="0"/>
                                          </p:stCondLst>
                                        </p:cTn>
                                        <p:tgtEl>
                                          <p:spTgt spid="4">
                                            <p:txEl>
                                              <p:pRg st="15" end="15"/>
                                            </p:txEl>
                                          </p:spTgt>
                                        </p:tgtEl>
                                        <p:attrNameLst>
                                          <p:attrName>style.visibility</p:attrName>
                                        </p:attrNameLst>
                                      </p:cBhvr>
                                      <p:to>
                                        <p:strVal val="visible"/>
                                      </p:to>
                                    </p:set>
                                    <p:anim calcmode="lin" valueType="num">
                                      <p:cBhvr additive="base">
                                        <p:cTn id="271" dur="500" fill="hold"/>
                                        <p:tgtEl>
                                          <p:spTgt spid="4">
                                            <p:txEl>
                                              <p:pRg st="15" end="15"/>
                                            </p:txEl>
                                          </p:spTgt>
                                        </p:tgtEl>
                                        <p:attrNameLst>
                                          <p:attrName>ppt_x</p:attrName>
                                        </p:attrNameLst>
                                      </p:cBhvr>
                                      <p:tavLst>
                                        <p:tav tm="0">
                                          <p:val>
                                            <p:strVal val="#ppt_x"/>
                                          </p:val>
                                        </p:tav>
                                        <p:tav tm="100000">
                                          <p:val>
                                            <p:strVal val="#ppt_x"/>
                                          </p:val>
                                        </p:tav>
                                      </p:tavLst>
                                    </p:anim>
                                    <p:anim calcmode="lin" valueType="num">
                                      <p:cBhvr additive="base">
                                        <p:cTn id="272" dur="500" fill="hold"/>
                                        <p:tgtEl>
                                          <p:spTgt spid="4">
                                            <p:txEl>
                                              <p:pRg st="15" end="15"/>
                                            </p:txEl>
                                          </p:spTgt>
                                        </p:tgtEl>
                                        <p:attrNameLst>
                                          <p:attrName>ppt_y</p:attrName>
                                        </p:attrNameLst>
                                      </p:cBhvr>
                                      <p:tavLst>
                                        <p:tav tm="0">
                                          <p:val>
                                            <p:strVal val="1+#ppt_h/2"/>
                                          </p:val>
                                        </p:tav>
                                        <p:tav tm="100000">
                                          <p:val>
                                            <p:strVal val="#ppt_y"/>
                                          </p:val>
                                        </p:tav>
                                      </p:tavLst>
                                    </p:anim>
                                  </p:childTnLst>
                                </p:cTn>
                              </p:par>
                              <p:par>
                                <p:cTn id="273" presetID="2" presetClass="entr" presetSubtype="4" fill="hold" nodeType="withEffect">
                                  <p:stCondLst>
                                    <p:cond delay="0"/>
                                  </p:stCondLst>
                                  <p:childTnLst>
                                    <p:set>
                                      <p:cBhvr>
                                        <p:cTn id="274" dur="1" fill="hold">
                                          <p:stCondLst>
                                            <p:cond delay="0"/>
                                          </p:stCondLst>
                                        </p:cTn>
                                        <p:tgtEl>
                                          <p:spTgt spid="4">
                                            <p:txEl>
                                              <p:pRg st="16" end="16"/>
                                            </p:txEl>
                                          </p:spTgt>
                                        </p:tgtEl>
                                        <p:attrNameLst>
                                          <p:attrName>style.visibility</p:attrName>
                                        </p:attrNameLst>
                                      </p:cBhvr>
                                      <p:to>
                                        <p:strVal val="visible"/>
                                      </p:to>
                                    </p:set>
                                    <p:anim calcmode="lin" valueType="num">
                                      <p:cBhvr additive="base">
                                        <p:cTn id="275" dur="500" fill="hold"/>
                                        <p:tgtEl>
                                          <p:spTgt spid="4">
                                            <p:txEl>
                                              <p:pRg st="16" end="16"/>
                                            </p:txEl>
                                          </p:spTgt>
                                        </p:tgtEl>
                                        <p:attrNameLst>
                                          <p:attrName>ppt_x</p:attrName>
                                        </p:attrNameLst>
                                      </p:cBhvr>
                                      <p:tavLst>
                                        <p:tav tm="0">
                                          <p:val>
                                            <p:strVal val="#ppt_x"/>
                                          </p:val>
                                        </p:tav>
                                        <p:tav tm="100000">
                                          <p:val>
                                            <p:strVal val="#ppt_x"/>
                                          </p:val>
                                        </p:tav>
                                      </p:tavLst>
                                    </p:anim>
                                    <p:anim calcmode="lin" valueType="num">
                                      <p:cBhvr additive="base">
                                        <p:cTn id="276" dur="500" fill="hold"/>
                                        <p:tgtEl>
                                          <p:spTgt spid="4">
                                            <p:txEl>
                                              <p:pRg st="16" end="16"/>
                                            </p:txEl>
                                          </p:spTgt>
                                        </p:tgtEl>
                                        <p:attrNameLst>
                                          <p:attrName>ppt_y</p:attrName>
                                        </p:attrNameLst>
                                      </p:cBhvr>
                                      <p:tavLst>
                                        <p:tav tm="0">
                                          <p:val>
                                            <p:strVal val="1+#ppt_h/2"/>
                                          </p:val>
                                        </p:tav>
                                        <p:tav tm="100000">
                                          <p:val>
                                            <p:strVal val="#ppt_y"/>
                                          </p:val>
                                        </p:tav>
                                      </p:tavLst>
                                    </p:anim>
                                  </p:childTnLst>
                                </p:cTn>
                              </p:par>
                              <p:par>
                                <p:cTn id="277" presetID="2" presetClass="entr" presetSubtype="4" fill="hold" nodeType="withEffect">
                                  <p:stCondLst>
                                    <p:cond delay="0"/>
                                  </p:stCondLst>
                                  <p:childTnLst>
                                    <p:set>
                                      <p:cBhvr>
                                        <p:cTn id="278" dur="1" fill="hold">
                                          <p:stCondLst>
                                            <p:cond delay="0"/>
                                          </p:stCondLst>
                                        </p:cTn>
                                        <p:tgtEl>
                                          <p:spTgt spid="4">
                                            <p:txEl>
                                              <p:pRg st="17" end="17"/>
                                            </p:txEl>
                                          </p:spTgt>
                                        </p:tgtEl>
                                        <p:attrNameLst>
                                          <p:attrName>style.visibility</p:attrName>
                                        </p:attrNameLst>
                                      </p:cBhvr>
                                      <p:to>
                                        <p:strVal val="visible"/>
                                      </p:to>
                                    </p:set>
                                    <p:anim calcmode="lin" valueType="num">
                                      <p:cBhvr additive="base">
                                        <p:cTn id="279" dur="500" fill="hold"/>
                                        <p:tgtEl>
                                          <p:spTgt spid="4">
                                            <p:txEl>
                                              <p:pRg st="17" end="17"/>
                                            </p:txEl>
                                          </p:spTgt>
                                        </p:tgtEl>
                                        <p:attrNameLst>
                                          <p:attrName>ppt_x</p:attrName>
                                        </p:attrNameLst>
                                      </p:cBhvr>
                                      <p:tavLst>
                                        <p:tav tm="0">
                                          <p:val>
                                            <p:strVal val="#ppt_x"/>
                                          </p:val>
                                        </p:tav>
                                        <p:tav tm="100000">
                                          <p:val>
                                            <p:strVal val="#ppt_x"/>
                                          </p:val>
                                        </p:tav>
                                      </p:tavLst>
                                    </p:anim>
                                    <p:anim calcmode="lin" valueType="num">
                                      <p:cBhvr additive="base">
                                        <p:cTn id="280" dur="500" fill="hold"/>
                                        <p:tgtEl>
                                          <p:spTgt spid="4">
                                            <p:txEl>
                                              <p:pRg st="17" end="17"/>
                                            </p:txEl>
                                          </p:spTgt>
                                        </p:tgtEl>
                                        <p:attrNameLst>
                                          <p:attrName>ppt_y</p:attrName>
                                        </p:attrNameLst>
                                      </p:cBhvr>
                                      <p:tavLst>
                                        <p:tav tm="0">
                                          <p:val>
                                            <p:strVal val="1+#ppt_h/2"/>
                                          </p:val>
                                        </p:tav>
                                        <p:tav tm="100000">
                                          <p:val>
                                            <p:strVal val="#ppt_y"/>
                                          </p:val>
                                        </p:tav>
                                      </p:tavLst>
                                    </p:anim>
                                  </p:childTnLst>
                                </p:cTn>
                              </p:par>
                            </p:childTnLst>
                          </p:cTn>
                        </p:par>
                      </p:childTnLst>
                    </p:cTn>
                  </p:par>
                  <p:par>
                    <p:cTn id="281" fill="hold">
                      <p:stCondLst>
                        <p:cond delay="indefinite"/>
                      </p:stCondLst>
                      <p:childTnLst>
                        <p:par>
                          <p:cTn id="282" fill="hold">
                            <p:stCondLst>
                              <p:cond delay="0"/>
                            </p:stCondLst>
                            <p:childTnLst>
                              <p:par>
                                <p:cTn id="283" presetID="2" presetClass="entr" presetSubtype="4" fill="hold" grpId="0" nodeType="clickEffect">
                                  <p:stCondLst>
                                    <p:cond delay="0"/>
                                  </p:stCondLst>
                                  <p:childTnLst>
                                    <p:set>
                                      <p:cBhvr>
                                        <p:cTn id="284" dur="1" fill="hold">
                                          <p:stCondLst>
                                            <p:cond delay="0"/>
                                          </p:stCondLst>
                                        </p:cTn>
                                        <p:tgtEl>
                                          <p:spTgt spid="55"/>
                                        </p:tgtEl>
                                        <p:attrNameLst>
                                          <p:attrName>style.visibility</p:attrName>
                                        </p:attrNameLst>
                                      </p:cBhvr>
                                      <p:to>
                                        <p:strVal val="visible"/>
                                      </p:to>
                                    </p:set>
                                    <p:anim calcmode="lin" valueType="num">
                                      <p:cBhvr additive="base">
                                        <p:cTn id="285" dur="500" fill="hold"/>
                                        <p:tgtEl>
                                          <p:spTgt spid="55"/>
                                        </p:tgtEl>
                                        <p:attrNameLst>
                                          <p:attrName>ppt_x</p:attrName>
                                        </p:attrNameLst>
                                      </p:cBhvr>
                                      <p:tavLst>
                                        <p:tav tm="0">
                                          <p:val>
                                            <p:strVal val="#ppt_x"/>
                                          </p:val>
                                        </p:tav>
                                        <p:tav tm="100000">
                                          <p:val>
                                            <p:strVal val="#ppt_x"/>
                                          </p:val>
                                        </p:tav>
                                      </p:tavLst>
                                    </p:anim>
                                    <p:anim calcmode="lin" valueType="num">
                                      <p:cBhvr additive="base">
                                        <p:cTn id="286"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par>
                    <p:cTn id="287" fill="hold">
                      <p:stCondLst>
                        <p:cond delay="indefinite"/>
                      </p:stCondLst>
                      <p:childTnLst>
                        <p:par>
                          <p:cTn id="288" fill="hold">
                            <p:stCondLst>
                              <p:cond delay="0"/>
                            </p:stCondLst>
                            <p:childTnLst>
                              <p:par>
                                <p:cTn id="289" presetID="2" presetClass="entr" presetSubtype="4" fill="hold" nodeType="clickEffect">
                                  <p:stCondLst>
                                    <p:cond delay="0"/>
                                  </p:stCondLst>
                                  <p:childTnLst>
                                    <p:set>
                                      <p:cBhvr>
                                        <p:cTn id="290" dur="1" fill="hold">
                                          <p:stCondLst>
                                            <p:cond delay="0"/>
                                          </p:stCondLst>
                                        </p:cTn>
                                        <p:tgtEl>
                                          <p:spTgt spid="5">
                                            <p:txEl>
                                              <p:pRg st="0" end="0"/>
                                            </p:txEl>
                                          </p:spTgt>
                                        </p:tgtEl>
                                        <p:attrNameLst>
                                          <p:attrName>style.visibility</p:attrName>
                                        </p:attrNameLst>
                                      </p:cBhvr>
                                      <p:to>
                                        <p:strVal val="visible"/>
                                      </p:to>
                                    </p:set>
                                    <p:anim calcmode="lin" valueType="num">
                                      <p:cBhvr additive="base">
                                        <p:cTn id="29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92"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93" fill="hold">
                      <p:stCondLst>
                        <p:cond delay="indefinite"/>
                      </p:stCondLst>
                      <p:childTnLst>
                        <p:par>
                          <p:cTn id="294" fill="hold">
                            <p:stCondLst>
                              <p:cond delay="0"/>
                            </p:stCondLst>
                            <p:childTnLst>
                              <p:par>
                                <p:cTn id="295" presetID="2" presetClass="entr" presetSubtype="4" fill="hold" nodeType="clickEffect">
                                  <p:stCondLst>
                                    <p:cond delay="0"/>
                                  </p:stCondLst>
                                  <p:childTnLst>
                                    <p:set>
                                      <p:cBhvr>
                                        <p:cTn id="296" dur="1" fill="hold">
                                          <p:stCondLst>
                                            <p:cond delay="0"/>
                                          </p:stCondLst>
                                        </p:cTn>
                                        <p:tgtEl>
                                          <p:spTgt spid="59"/>
                                        </p:tgtEl>
                                        <p:attrNameLst>
                                          <p:attrName>style.visibility</p:attrName>
                                        </p:attrNameLst>
                                      </p:cBhvr>
                                      <p:to>
                                        <p:strVal val="visible"/>
                                      </p:to>
                                    </p:set>
                                    <p:anim calcmode="lin" valueType="num">
                                      <p:cBhvr additive="base">
                                        <p:cTn id="297" dur="500" fill="hold"/>
                                        <p:tgtEl>
                                          <p:spTgt spid="59"/>
                                        </p:tgtEl>
                                        <p:attrNameLst>
                                          <p:attrName>ppt_x</p:attrName>
                                        </p:attrNameLst>
                                      </p:cBhvr>
                                      <p:tavLst>
                                        <p:tav tm="0">
                                          <p:val>
                                            <p:strVal val="#ppt_x"/>
                                          </p:val>
                                        </p:tav>
                                        <p:tav tm="100000">
                                          <p:val>
                                            <p:strVal val="#ppt_x"/>
                                          </p:val>
                                        </p:tav>
                                      </p:tavLst>
                                    </p:anim>
                                    <p:anim calcmode="lin" valueType="num">
                                      <p:cBhvr additive="base">
                                        <p:cTn id="298"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par>
                    <p:cTn id="299" fill="hold">
                      <p:stCondLst>
                        <p:cond delay="indefinite"/>
                      </p:stCondLst>
                      <p:childTnLst>
                        <p:par>
                          <p:cTn id="300" fill="hold">
                            <p:stCondLst>
                              <p:cond delay="0"/>
                            </p:stCondLst>
                            <p:childTnLst>
                              <p:par>
                                <p:cTn id="301" presetID="2" presetClass="entr" presetSubtype="4" fill="hold" nodeType="clickEffect">
                                  <p:stCondLst>
                                    <p:cond delay="0"/>
                                  </p:stCondLst>
                                  <p:childTnLst>
                                    <p:set>
                                      <p:cBhvr>
                                        <p:cTn id="302" dur="1" fill="hold">
                                          <p:stCondLst>
                                            <p:cond delay="0"/>
                                          </p:stCondLst>
                                        </p:cTn>
                                        <p:tgtEl>
                                          <p:spTgt spid="5">
                                            <p:txEl>
                                              <p:pRg st="6" end="6"/>
                                            </p:txEl>
                                          </p:spTgt>
                                        </p:tgtEl>
                                        <p:attrNameLst>
                                          <p:attrName>style.visibility</p:attrName>
                                        </p:attrNameLst>
                                      </p:cBhvr>
                                      <p:to>
                                        <p:strVal val="visible"/>
                                      </p:to>
                                    </p:set>
                                    <p:anim calcmode="lin" valueType="num">
                                      <p:cBhvr additive="base">
                                        <p:cTn id="30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04" dur="500" fill="hold"/>
                                        <p:tgtEl>
                                          <p:spTgt spid="5">
                                            <p:txEl>
                                              <p:pRg st="6" end="6"/>
                                            </p:txEl>
                                          </p:spTgt>
                                        </p:tgtEl>
                                        <p:attrNameLst>
                                          <p:attrName>ppt_y</p:attrName>
                                        </p:attrNameLst>
                                      </p:cBhvr>
                                      <p:tavLst>
                                        <p:tav tm="0">
                                          <p:val>
                                            <p:strVal val="1+#ppt_h/2"/>
                                          </p:val>
                                        </p:tav>
                                        <p:tav tm="100000">
                                          <p:val>
                                            <p:strVal val="#ppt_y"/>
                                          </p:val>
                                        </p:tav>
                                      </p:tavLst>
                                    </p:anim>
                                  </p:childTnLst>
                                </p:cTn>
                              </p:par>
                              <p:par>
                                <p:cTn id="305" presetID="2" presetClass="entr" presetSubtype="4" fill="hold" nodeType="withEffect">
                                  <p:stCondLst>
                                    <p:cond delay="0"/>
                                  </p:stCondLst>
                                  <p:childTnLst>
                                    <p:set>
                                      <p:cBhvr>
                                        <p:cTn id="306" dur="1" fill="hold">
                                          <p:stCondLst>
                                            <p:cond delay="0"/>
                                          </p:stCondLst>
                                        </p:cTn>
                                        <p:tgtEl>
                                          <p:spTgt spid="5">
                                            <p:txEl>
                                              <p:pRg st="7" end="7"/>
                                            </p:txEl>
                                          </p:spTgt>
                                        </p:tgtEl>
                                        <p:attrNameLst>
                                          <p:attrName>style.visibility</p:attrName>
                                        </p:attrNameLst>
                                      </p:cBhvr>
                                      <p:to>
                                        <p:strVal val="visible"/>
                                      </p:to>
                                    </p:set>
                                    <p:anim calcmode="lin" valueType="num">
                                      <p:cBhvr additive="base">
                                        <p:cTn id="307"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308" dur="500" fill="hold"/>
                                        <p:tgtEl>
                                          <p:spTgt spid="5">
                                            <p:txEl>
                                              <p:pRg st="7" end="7"/>
                                            </p:txEl>
                                          </p:spTgt>
                                        </p:tgtEl>
                                        <p:attrNameLst>
                                          <p:attrName>ppt_y</p:attrName>
                                        </p:attrNameLst>
                                      </p:cBhvr>
                                      <p:tavLst>
                                        <p:tav tm="0">
                                          <p:val>
                                            <p:strVal val="1+#ppt_h/2"/>
                                          </p:val>
                                        </p:tav>
                                        <p:tav tm="100000">
                                          <p:val>
                                            <p:strVal val="#ppt_y"/>
                                          </p:val>
                                        </p:tav>
                                      </p:tavLst>
                                    </p:anim>
                                  </p:childTnLst>
                                </p:cTn>
                              </p:par>
                              <p:par>
                                <p:cTn id="309" presetID="2" presetClass="entr" presetSubtype="4" fill="hold" nodeType="withEffect">
                                  <p:stCondLst>
                                    <p:cond delay="0"/>
                                  </p:stCondLst>
                                  <p:childTnLst>
                                    <p:set>
                                      <p:cBhvr>
                                        <p:cTn id="310" dur="1" fill="hold">
                                          <p:stCondLst>
                                            <p:cond delay="0"/>
                                          </p:stCondLst>
                                        </p:cTn>
                                        <p:tgtEl>
                                          <p:spTgt spid="5">
                                            <p:txEl>
                                              <p:pRg st="8" end="8"/>
                                            </p:txEl>
                                          </p:spTgt>
                                        </p:tgtEl>
                                        <p:attrNameLst>
                                          <p:attrName>style.visibility</p:attrName>
                                        </p:attrNameLst>
                                      </p:cBhvr>
                                      <p:to>
                                        <p:strVal val="visible"/>
                                      </p:to>
                                    </p:set>
                                    <p:anim calcmode="lin" valueType="num">
                                      <p:cBhvr additive="base">
                                        <p:cTn id="311"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312" dur="500" fill="hold"/>
                                        <p:tgtEl>
                                          <p:spTgt spid="5">
                                            <p:txEl>
                                              <p:pRg st="8" end="8"/>
                                            </p:txEl>
                                          </p:spTgt>
                                        </p:tgtEl>
                                        <p:attrNameLst>
                                          <p:attrName>ppt_y</p:attrName>
                                        </p:attrNameLst>
                                      </p:cBhvr>
                                      <p:tavLst>
                                        <p:tav tm="0">
                                          <p:val>
                                            <p:strVal val="1+#ppt_h/2"/>
                                          </p:val>
                                        </p:tav>
                                        <p:tav tm="100000">
                                          <p:val>
                                            <p:strVal val="#ppt_y"/>
                                          </p:val>
                                        </p:tav>
                                      </p:tavLst>
                                    </p:anim>
                                  </p:childTnLst>
                                </p:cTn>
                              </p:par>
                              <p:par>
                                <p:cTn id="313" presetID="2" presetClass="entr" presetSubtype="4" fill="hold" nodeType="withEffect">
                                  <p:stCondLst>
                                    <p:cond delay="0"/>
                                  </p:stCondLst>
                                  <p:childTnLst>
                                    <p:set>
                                      <p:cBhvr>
                                        <p:cTn id="314" dur="1" fill="hold">
                                          <p:stCondLst>
                                            <p:cond delay="0"/>
                                          </p:stCondLst>
                                        </p:cTn>
                                        <p:tgtEl>
                                          <p:spTgt spid="5">
                                            <p:txEl>
                                              <p:pRg st="9" end="9"/>
                                            </p:txEl>
                                          </p:spTgt>
                                        </p:tgtEl>
                                        <p:attrNameLst>
                                          <p:attrName>style.visibility</p:attrName>
                                        </p:attrNameLst>
                                      </p:cBhvr>
                                      <p:to>
                                        <p:strVal val="visible"/>
                                      </p:to>
                                    </p:set>
                                    <p:anim calcmode="lin" valueType="num">
                                      <p:cBhvr additive="base">
                                        <p:cTn id="315"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316"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17" fill="hold">
                      <p:stCondLst>
                        <p:cond delay="indefinite"/>
                      </p:stCondLst>
                      <p:childTnLst>
                        <p:par>
                          <p:cTn id="318" fill="hold">
                            <p:stCondLst>
                              <p:cond delay="0"/>
                            </p:stCondLst>
                            <p:childTnLst>
                              <p:par>
                                <p:cTn id="319" presetID="2" presetClass="entr" presetSubtype="4" fill="hold" grpId="0" nodeType="clickEffect">
                                  <p:stCondLst>
                                    <p:cond delay="0"/>
                                  </p:stCondLst>
                                  <p:childTnLst>
                                    <p:set>
                                      <p:cBhvr>
                                        <p:cTn id="320" dur="1" fill="hold">
                                          <p:stCondLst>
                                            <p:cond delay="0"/>
                                          </p:stCondLst>
                                        </p:cTn>
                                        <p:tgtEl>
                                          <p:spTgt spid="56"/>
                                        </p:tgtEl>
                                        <p:attrNameLst>
                                          <p:attrName>style.visibility</p:attrName>
                                        </p:attrNameLst>
                                      </p:cBhvr>
                                      <p:to>
                                        <p:strVal val="visible"/>
                                      </p:to>
                                    </p:set>
                                    <p:anim calcmode="lin" valueType="num">
                                      <p:cBhvr additive="base">
                                        <p:cTn id="321" dur="500" fill="hold"/>
                                        <p:tgtEl>
                                          <p:spTgt spid="56"/>
                                        </p:tgtEl>
                                        <p:attrNameLst>
                                          <p:attrName>ppt_x</p:attrName>
                                        </p:attrNameLst>
                                      </p:cBhvr>
                                      <p:tavLst>
                                        <p:tav tm="0">
                                          <p:val>
                                            <p:strVal val="#ppt_x"/>
                                          </p:val>
                                        </p:tav>
                                        <p:tav tm="100000">
                                          <p:val>
                                            <p:strVal val="#ppt_x"/>
                                          </p:val>
                                        </p:tav>
                                      </p:tavLst>
                                    </p:anim>
                                    <p:anim calcmode="lin" valueType="num">
                                      <p:cBhvr additive="base">
                                        <p:cTn id="322"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323" fill="hold">
                      <p:stCondLst>
                        <p:cond delay="indefinite"/>
                      </p:stCondLst>
                      <p:childTnLst>
                        <p:par>
                          <p:cTn id="324" fill="hold">
                            <p:stCondLst>
                              <p:cond delay="0"/>
                            </p:stCondLst>
                            <p:childTnLst>
                              <p:par>
                                <p:cTn id="325" presetID="2" presetClass="entr" presetSubtype="4" fill="hold" grpId="0" nodeType="clickEffect">
                                  <p:stCondLst>
                                    <p:cond delay="0"/>
                                  </p:stCondLst>
                                  <p:childTnLst>
                                    <p:set>
                                      <p:cBhvr>
                                        <p:cTn id="326" dur="1" fill="hold">
                                          <p:stCondLst>
                                            <p:cond delay="0"/>
                                          </p:stCondLst>
                                        </p:cTn>
                                        <p:tgtEl>
                                          <p:spTgt spid="57"/>
                                        </p:tgtEl>
                                        <p:attrNameLst>
                                          <p:attrName>style.visibility</p:attrName>
                                        </p:attrNameLst>
                                      </p:cBhvr>
                                      <p:to>
                                        <p:strVal val="visible"/>
                                      </p:to>
                                    </p:set>
                                    <p:anim calcmode="lin" valueType="num">
                                      <p:cBhvr additive="base">
                                        <p:cTn id="327" dur="500" fill="hold"/>
                                        <p:tgtEl>
                                          <p:spTgt spid="57"/>
                                        </p:tgtEl>
                                        <p:attrNameLst>
                                          <p:attrName>ppt_x</p:attrName>
                                        </p:attrNameLst>
                                      </p:cBhvr>
                                      <p:tavLst>
                                        <p:tav tm="0">
                                          <p:val>
                                            <p:strVal val="#ppt_x"/>
                                          </p:val>
                                        </p:tav>
                                        <p:tav tm="100000">
                                          <p:val>
                                            <p:strVal val="#ppt_x"/>
                                          </p:val>
                                        </p:tav>
                                      </p:tavLst>
                                    </p:anim>
                                    <p:anim calcmode="lin" valueType="num">
                                      <p:cBhvr additive="base">
                                        <p:cTn id="328"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par>
                    <p:cTn id="329" fill="hold">
                      <p:stCondLst>
                        <p:cond delay="indefinite"/>
                      </p:stCondLst>
                      <p:childTnLst>
                        <p:par>
                          <p:cTn id="330" fill="hold">
                            <p:stCondLst>
                              <p:cond delay="0"/>
                            </p:stCondLst>
                            <p:childTnLst>
                              <p:par>
                                <p:cTn id="331" presetID="2" presetClass="entr" presetSubtype="4" fill="hold" grpId="0" nodeType="clickEffect">
                                  <p:stCondLst>
                                    <p:cond delay="0"/>
                                  </p:stCondLst>
                                  <p:childTnLst>
                                    <p:set>
                                      <p:cBhvr>
                                        <p:cTn id="332" dur="1" fill="hold">
                                          <p:stCondLst>
                                            <p:cond delay="0"/>
                                          </p:stCondLst>
                                        </p:cTn>
                                        <p:tgtEl>
                                          <p:spTgt spid="60"/>
                                        </p:tgtEl>
                                        <p:attrNameLst>
                                          <p:attrName>style.visibility</p:attrName>
                                        </p:attrNameLst>
                                      </p:cBhvr>
                                      <p:to>
                                        <p:strVal val="visible"/>
                                      </p:to>
                                    </p:set>
                                    <p:anim calcmode="lin" valueType="num">
                                      <p:cBhvr additive="base">
                                        <p:cTn id="333" dur="500" fill="hold"/>
                                        <p:tgtEl>
                                          <p:spTgt spid="60"/>
                                        </p:tgtEl>
                                        <p:attrNameLst>
                                          <p:attrName>ppt_x</p:attrName>
                                        </p:attrNameLst>
                                      </p:cBhvr>
                                      <p:tavLst>
                                        <p:tav tm="0">
                                          <p:val>
                                            <p:strVal val="#ppt_x"/>
                                          </p:val>
                                        </p:tav>
                                        <p:tav tm="100000">
                                          <p:val>
                                            <p:strVal val="#ppt_x"/>
                                          </p:val>
                                        </p:tav>
                                      </p:tavLst>
                                    </p:anim>
                                    <p:anim calcmode="lin" valueType="num">
                                      <p:cBhvr additive="base">
                                        <p:cTn id="334" dur="500" fill="hold"/>
                                        <p:tgtEl>
                                          <p:spTgt spid="60"/>
                                        </p:tgtEl>
                                        <p:attrNameLst>
                                          <p:attrName>ppt_y</p:attrName>
                                        </p:attrNameLst>
                                      </p:cBhvr>
                                      <p:tavLst>
                                        <p:tav tm="0">
                                          <p:val>
                                            <p:strVal val="1+#ppt_h/2"/>
                                          </p:val>
                                        </p:tav>
                                        <p:tav tm="100000">
                                          <p:val>
                                            <p:strVal val="#ppt_y"/>
                                          </p:val>
                                        </p:tav>
                                      </p:tavLst>
                                    </p:anim>
                                  </p:childTnLst>
                                </p:cTn>
                              </p:par>
                            </p:childTnLst>
                          </p:cTn>
                        </p:par>
                      </p:childTnLst>
                    </p:cTn>
                  </p:par>
                  <p:par>
                    <p:cTn id="335" fill="hold">
                      <p:stCondLst>
                        <p:cond delay="indefinite"/>
                      </p:stCondLst>
                      <p:childTnLst>
                        <p:par>
                          <p:cTn id="336" fill="hold">
                            <p:stCondLst>
                              <p:cond delay="0"/>
                            </p:stCondLst>
                            <p:childTnLst>
                              <p:par>
                                <p:cTn id="337" presetID="2" presetClass="entr" presetSubtype="4" fill="hold" nodeType="clickEffect">
                                  <p:stCondLst>
                                    <p:cond delay="0"/>
                                  </p:stCondLst>
                                  <p:childTnLst>
                                    <p:set>
                                      <p:cBhvr>
                                        <p:cTn id="338" dur="1" fill="hold">
                                          <p:stCondLst>
                                            <p:cond delay="0"/>
                                          </p:stCondLst>
                                        </p:cTn>
                                        <p:tgtEl>
                                          <p:spTgt spid="5">
                                            <p:txEl>
                                              <p:pRg st="11" end="11"/>
                                            </p:txEl>
                                          </p:spTgt>
                                        </p:tgtEl>
                                        <p:attrNameLst>
                                          <p:attrName>style.visibility</p:attrName>
                                        </p:attrNameLst>
                                      </p:cBhvr>
                                      <p:to>
                                        <p:strVal val="visible"/>
                                      </p:to>
                                    </p:set>
                                    <p:anim calcmode="lin" valueType="num">
                                      <p:cBhvr additive="base">
                                        <p:cTn id="339"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340" dur="500" fill="hold"/>
                                        <p:tgtEl>
                                          <p:spTgt spid="5">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341" fill="hold">
                      <p:stCondLst>
                        <p:cond delay="indefinite"/>
                      </p:stCondLst>
                      <p:childTnLst>
                        <p:par>
                          <p:cTn id="342" fill="hold">
                            <p:stCondLst>
                              <p:cond delay="0"/>
                            </p:stCondLst>
                            <p:childTnLst>
                              <p:par>
                                <p:cTn id="343" presetID="2" presetClass="entr" presetSubtype="4" fill="hold" nodeType="clickEffect">
                                  <p:stCondLst>
                                    <p:cond delay="0"/>
                                  </p:stCondLst>
                                  <p:childTnLst>
                                    <p:set>
                                      <p:cBhvr>
                                        <p:cTn id="344" dur="1" fill="hold">
                                          <p:stCondLst>
                                            <p:cond delay="0"/>
                                          </p:stCondLst>
                                        </p:cTn>
                                        <p:tgtEl>
                                          <p:spTgt spid="5">
                                            <p:txEl>
                                              <p:pRg st="13" end="13"/>
                                            </p:txEl>
                                          </p:spTgt>
                                        </p:tgtEl>
                                        <p:attrNameLst>
                                          <p:attrName>style.visibility</p:attrName>
                                        </p:attrNameLst>
                                      </p:cBhvr>
                                      <p:to>
                                        <p:strVal val="visible"/>
                                      </p:to>
                                    </p:set>
                                    <p:anim calcmode="lin" valueType="num">
                                      <p:cBhvr additive="base">
                                        <p:cTn id="345" dur="500" fill="hold"/>
                                        <p:tgtEl>
                                          <p:spTgt spid="5">
                                            <p:txEl>
                                              <p:pRg st="13" end="13"/>
                                            </p:txEl>
                                          </p:spTgt>
                                        </p:tgtEl>
                                        <p:attrNameLst>
                                          <p:attrName>ppt_x</p:attrName>
                                        </p:attrNameLst>
                                      </p:cBhvr>
                                      <p:tavLst>
                                        <p:tav tm="0">
                                          <p:val>
                                            <p:strVal val="#ppt_x"/>
                                          </p:val>
                                        </p:tav>
                                        <p:tav tm="100000">
                                          <p:val>
                                            <p:strVal val="#ppt_x"/>
                                          </p:val>
                                        </p:tav>
                                      </p:tavLst>
                                    </p:anim>
                                    <p:anim calcmode="lin" valueType="num">
                                      <p:cBhvr additive="base">
                                        <p:cTn id="346" dur="500" fill="hold"/>
                                        <p:tgtEl>
                                          <p:spTgt spid="5">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347" fill="hold">
                      <p:stCondLst>
                        <p:cond delay="indefinite"/>
                      </p:stCondLst>
                      <p:childTnLst>
                        <p:par>
                          <p:cTn id="348" fill="hold">
                            <p:stCondLst>
                              <p:cond delay="0"/>
                            </p:stCondLst>
                            <p:childTnLst>
                              <p:par>
                                <p:cTn id="349" presetID="2" presetClass="entr" presetSubtype="4" fill="hold" nodeType="clickEffect">
                                  <p:stCondLst>
                                    <p:cond delay="0"/>
                                  </p:stCondLst>
                                  <p:childTnLst>
                                    <p:set>
                                      <p:cBhvr>
                                        <p:cTn id="350" dur="1" fill="hold">
                                          <p:stCondLst>
                                            <p:cond delay="0"/>
                                          </p:stCondLst>
                                        </p:cTn>
                                        <p:tgtEl>
                                          <p:spTgt spid="5">
                                            <p:txEl>
                                              <p:pRg st="15" end="15"/>
                                            </p:txEl>
                                          </p:spTgt>
                                        </p:tgtEl>
                                        <p:attrNameLst>
                                          <p:attrName>style.visibility</p:attrName>
                                        </p:attrNameLst>
                                      </p:cBhvr>
                                      <p:to>
                                        <p:strVal val="visible"/>
                                      </p:to>
                                    </p:set>
                                    <p:anim calcmode="lin" valueType="num">
                                      <p:cBhvr additive="base">
                                        <p:cTn id="351" dur="500" fill="hold"/>
                                        <p:tgtEl>
                                          <p:spTgt spid="5">
                                            <p:txEl>
                                              <p:pRg st="15" end="15"/>
                                            </p:txEl>
                                          </p:spTgt>
                                        </p:tgtEl>
                                        <p:attrNameLst>
                                          <p:attrName>ppt_x</p:attrName>
                                        </p:attrNameLst>
                                      </p:cBhvr>
                                      <p:tavLst>
                                        <p:tav tm="0">
                                          <p:val>
                                            <p:strVal val="#ppt_x"/>
                                          </p:val>
                                        </p:tav>
                                        <p:tav tm="100000">
                                          <p:val>
                                            <p:strVal val="#ppt_x"/>
                                          </p:val>
                                        </p:tav>
                                      </p:tavLst>
                                    </p:anim>
                                    <p:anim calcmode="lin" valueType="num">
                                      <p:cBhvr additive="base">
                                        <p:cTn id="352" dur="500" fill="hold"/>
                                        <p:tgtEl>
                                          <p:spTgt spid="5">
                                            <p:txEl>
                                              <p:pRg st="15" end="15"/>
                                            </p:txEl>
                                          </p:spTgt>
                                        </p:tgtEl>
                                        <p:attrNameLst>
                                          <p:attrName>ppt_y</p:attrName>
                                        </p:attrNameLst>
                                      </p:cBhvr>
                                      <p:tavLst>
                                        <p:tav tm="0">
                                          <p:val>
                                            <p:strVal val="1+#ppt_h/2"/>
                                          </p:val>
                                        </p:tav>
                                        <p:tav tm="100000">
                                          <p:val>
                                            <p:strVal val="#ppt_y"/>
                                          </p:val>
                                        </p:tav>
                                      </p:tavLst>
                                    </p:anim>
                                  </p:childTnLst>
                                </p:cTn>
                              </p:par>
                              <p:par>
                                <p:cTn id="353" presetID="2" presetClass="entr" presetSubtype="4" fill="hold" nodeType="withEffect">
                                  <p:stCondLst>
                                    <p:cond delay="0"/>
                                  </p:stCondLst>
                                  <p:childTnLst>
                                    <p:set>
                                      <p:cBhvr>
                                        <p:cTn id="354" dur="1" fill="hold">
                                          <p:stCondLst>
                                            <p:cond delay="0"/>
                                          </p:stCondLst>
                                        </p:cTn>
                                        <p:tgtEl>
                                          <p:spTgt spid="5">
                                            <p:txEl>
                                              <p:pRg st="16" end="16"/>
                                            </p:txEl>
                                          </p:spTgt>
                                        </p:tgtEl>
                                        <p:attrNameLst>
                                          <p:attrName>style.visibility</p:attrName>
                                        </p:attrNameLst>
                                      </p:cBhvr>
                                      <p:to>
                                        <p:strVal val="visible"/>
                                      </p:to>
                                    </p:set>
                                    <p:anim calcmode="lin" valueType="num">
                                      <p:cBhvr additive="base">
                                        <p:cTn id="355" dur="500" fill="hold"/>
                                        <p:tgtEl>
                                          <p:spTgt spid="5">
                                            <p:txEl>
                                              <p:pRg st="16" end="16"/>
                                            </p:txEl>
                                          </p:spTgt>
                                        </p:tgtEl>
                                        <p:attrNameLst>
                                          <p:attrName>ppt_x</p:attrName>
                                        </p:attrNameLst>
                                      </p:cBhvr>
                                      <p:tavLst>
                                        <p:tav tm="0">
                                          <p:val>
                                            <p:strVal val="#ppt_x"/>
                                          </p:val>
                                        </p:tav>
                                        <p:tav tm="100000">
                                          <p:val>
                                            <p:strVal val="#ppt_x"/>
                                          </p:val>
                                        </p:tav>
                                      </p:tavLst>
                                    </p:anim>
                                    <p:anim calcmode="lin" valueType="num">
                                      <p:cBhvr additive="base">
                                        <p:cTn id="356" dur="500" fill="hold"/>
                                        <p:tgtEl>
                                          <p:spTgt spid="5">
                                            <p:txEl>
                                              <p:pRg st="16" end="16"/>
                                            </p:txEl>
                                          </p:spTgt>
                                        </p:tgtEl>
                                        <p:attrNameLst>
                                          <p:attrName>ppt_y</p:attrName>
                                        </p:attrNameLst>
                                      </p:cBhvr>
                                      <p:tavLst>
                                        <p:tav tm="0">
                                          <p:val>
                                            <p:strVal val="1+#ppt_h/2"/>
                                          </p:val>
                                        </p:tav>
                                        <p:tav tm="100000">
                                          <p:val>
                                            <p:strVal val="#ppt_y"/>
                                          </p:val>
                                        </p:tav>
                                      </p:tavLst>
                                    </p:anim>
                                  </p:childTnLst>
                                </p:cTn>
                              </p:par>
                            </p:childTnLst>
                          </p:cTn>
                        </p:par>
                      </p:childTnLst>
                    </p:cTn>
                  </p:par>
                  <p:par>
                    <p:cTn id="357" fill="hold">
                      <p:stCondLst>
                        <p:cond delay="indefinite"/>
                      </p:stCondLst>
                      <p:childTnLst>
                        <p:par>
                          <p:cTn id="358" fill="hold">
                            <p:stCondLst>
                              <p:cond delay="0"/>
                            </p:stCondLst>
                            <p:childTnLst>
                              <p:par>
                                <p:cTn id="359" presetID="2" presetClass="entr" presetSubtype="4" fill="hold" grpId="0" nodeType="clickEffect">
                                  <p:stCondLst>
                                    <p:cond delay="0"/>
                                  </p:stCondLst>
                                  <p:childTnLst>
                                    <p:set>
                                      <p:cBhvr>
                                        <p:cTn id="360" dur="1" fill="hold">
                                          <p:stCondLst>
                                            <p:cond delay="0"/>
                                          </p:stCondLst>
                                        </p:cTn>
                                        <p:tgtEl>
                                          <p:spTgt spid="49"/>
                                        </p:tgtEl>
                                        <p:attrNameLst>
                                          <p:attrName>style.visibility</p:attrName>
                                        </p:attrNameLst>
                                      </p:cBhvr>
                                      <p:to>
                                        <p:strVal val="visible"/>
                                      </p:to>
                                    </p:set>
                                    <p:anim calcmode="lin" valueType="num">
                                      <p:cBhvr additive="base">
                                        <p:cTn id="361" dur="500" fill="hold"/>
                                        <p:tgtEl>
                                          <p:spTgt spid="49"/>
                                        </p:tgtEl>
                                        <p:attrNameLst>
                                          <p:attrName>ppt_x</p:attrName>
                                        </p:attrNameLst>
                                      </p:cBhvr>
                                      <p:tavLst>
                                        <p:tav tm="0">
                                          <p:val>
                                            <p:strVal val="#ppt_x"/>
                                          </p:val>
                                        </p:tav>
                                        <p:tav tm="100000">
                                          <p:val>
                                            <p:strVal val="#ppt_x"/>
                                          </p:val>
                                        </p:tav>
                                      </p:tavLst>
                                    </p:anim>
                                    <p:anim calcmode="lin" valueType="num">
                                      <p:cBhvr additive="base">
                                        <p:cTn id="362"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363" fill="hold">
                      <p:stCondLst>
                        <p:cond delay="indefinite"/>
                      </p:stCondLst>
                      <p:childTnLst>
                        <p:par>
                          <p:cTn id="364" fill="hold">
                            <p:stCondLst>
                              <p:cond delay="0"/>
                            </p:stCondLst>
                            <p:childTnLst>
                              <p:par>
                                <p:cTn id="365" presetID="2" presetClass="entr" presetSubtype="4" fill="hold" nodeType="clickEffect">
                                  <p:stCondLst>
                                    <p:cond delay="0"/>
                                  </p:stCondLst>
                                  <p:childTnLst>
                                    <p:set>
                                      <p:cBhvr>
                                        <p:cTn id="366" dur="1" fill="hold">
                                          <p:stCondLst>
                                            <p:cond delay="0"/>
                                          </p:stCondLst>
                                        </p:cTn>
                                        <p:tgtEl>
                                          <p:spTgt spid="5">
                                            <p:txEl>
                                              <p:pRg st="18" end="18"/>
                                            </p:txEl>
                                          </p:spTgt>
                                        </p:tgtEl>
                                        <p:attrNameLst>
                                          <p:attrName>style.visibility</p:attrName>
                                        </p:attrNameLst>
                                      </p:cBhvr>
                                      <p:to>
                                        <p:strVal val="visible"/>
                                      </p:to>
                                    </p:set>
                                    <p:anim calcmode="lin" valueType="num">
                                      <p:cBhvr additive="base">
                                        <p:cTn id="367" dur="500" fill="hold"/>
                                        <p:tgtEl>
                                          <p:spTgt spid="5">
                                            <p:txEl>
                                              <p:pRg st="18" end="18"/>
                                            </p:txEl>
                                          </p:spTgt>
                                        </p:tgtEl>
                                        <p:attrNameLst>
                                          <p:attrName>ppt_x</p:attrName>
                                        </p:attrNameLst>
                                      </p:cBhvr>
                                      <p:tavLst>
                                        <p:tav tm="0">
                                          <p:val>
                                            <p:strVal val="#ppt_x"/>
                                          </p:val>
                                        </p:tav>
                                        <p:tav tm="100000">
                                          <p:val>
                                            <p:strVal val="#ppt_x"/>
                                          </p:val>
                                        </p:tav>
                                      </p:tavLst>
                                    </p:anim>
                                    <p:anim calcmode="lin" valueType="num">
                                      <p:cBhvr additive="base">
                                        <p:cTn id="368" dur="500" fill="hold"/>
                                        <p:tgtEl>
                                          <p:spTgt spid="5">
                                            <p:txEl>
                                              <p:pRg st="18" end="18"/>
                                            </p:txEl>
                                          </p:spTgt>
                                        </p:tgtEl>
                                        <p:attrNameLst>
                                          <p:attrName>ppt_y</p:attrName>
                                        </p:attrNameLst>
                                      </p:cBhvr>
                                      <p:tavLst>
                                        <p:tav tm="0">
                                          <p:val>
                                            <p:strVal val="1+#ppt_h/2"/>
                                          </p:val>
                                        </p:tav>
                                        <p:tav tm="100000">
                                          <p:val>
                                            <p:strVal val="#ppt_y"/>
                                          </p:val>
                                        </p:tav>
                                      </p:tavLst>
                                    </p:anim>
                                  </p:childTnLst>
                                </p:cTn>
                              </p:par>
                              <p:par>
                                <p:cTn id="369" presetID="2" presetClass="entr" presetSubtype="4" fill="hold" nodeType="withEffect">
                                  <p:stCondLst>
                                    <p:cond delay="0"/>
                                  </p:stCondLst>
                                  <p:childTnLst>
                                    <p:set>
                                      <p:cBhvr>
                                        <p:cTn id="370" dur="1" fill="hold">
                                          <p:stCondLst>
                                            <p:cond delay="0"/>
                                          </p:stCondLst>
                                        </p:cTn>
                                        <p:tgtEl>
                                          <p:spTgt spid="5">
                                            <p:txEl>
                                              <p:pRg st="19" end="19"/>
                                            </p:txEl>
                                          </p:spTgt>
                                        </p:tgtEl>
                                        <p:attrNameLst>
                                          <p:attrName>style.visibility</p:attrName>
                                        </p:attrNameLst>
                                      </p:cBhvr>
                                      <p:to>
                                        <p:strVal val="visible"/>
                                      </p:to>
                                    </p:set>
                                    <p:anim calcmode="lin" valueType="num">
                                      <p:cBhvr additive="base">
                                        <p:cTn id="371" dur="500" fill="hold"/>
                                        <p:tgtEl>
                                          <p:spTgt spid="5">
                                            <p:txEl>
                                              <p:pRg st="19" end="19"/>
                                            </p:txEl>
                                          </p:spTgt>
                                        </p:tgtEl>
                                        <p:attrNameLst>
                                          <p:attrName>ppt_x</p:attrName>
                                        </p:attrNameLst>
                                      </p:cBhvr>
                                      <p:tavLst>
                                        <p:tav tm="0">
                                          <p:val>
                                            <p:strVal val="#ppt_x"/>
                                          </p:val>
                                        </p:tav>
                                        <p:tav tm="100000">
                                          <p:val>
                                            <p:strVal val="#ppt_x"/>
                                          </p:val>
                                        </p:tav>
                                      </p:tavLst>
                                    </p:anim>
                                    <p:anim calcmode="lin" valueType="num">
                                      <p:cBhvr additive="base">
                                        <p:cTn id="372" dur="500" fill="hold"/>
                                        <p:tgtEl>
                                          <p:spTgt spid="5">
                                            <p:txEl>
                                              <p:pRg st="19" end="19"/>
                                            </p:txEl>
                                          </p:spTgt>
                                        </p:tgtEl>
                                        <p:attrNameLst>
                                          <p:attrName>ppt_y</p:attrName>
                                        </p:attrNameLst>
                                      </p:cBhvr>
                                      <p:tavLst>
                                        <p:tav tm="0">
                                          <p:val>
                                            <p:strVal val="1+#ppt_h/2"/>
                                          </p:val>
                                        </p:tav>
                                        <p:tav tm="100000">
                                          <p:val>
                                            <p:strVal val="#ppt_y"/>
                                          </p:val>
                                        </p:tav>
                                      </p:tavLst>
                                    </p:anim>
                                  </p:childTnLst>
                                </p:cTn>
                              </p:par>
                            </p:childTnLst>
                          </p:cTn>
                        </p:par>
                      </p:childTnLst>
                    </p:cTn>
                  </p:par>
                  <p:par>
                    <p:cTn id="373" fill="hold">
                      <p:stCondLst>
                        <p:cond delay="indefinite"/>
                      </p:stCondLst>
                      <p:childTnLst>
                        <p:par>
                          <p:cTn id="374" fill="hold">
                            <p:stCondLst>
                              <p:cond delay="0"/>
                            </p:stCondLst>
                            <p:childTnLst>
                              <p:par>
                                <p:cTn id="375" presetID="2" presetClass="entr" presetSubtype="4" fill="hold" grpId="0" nodeType="clickEffect">
                                  <p:stCondLst>
                                    <p:cond delay="0"/>
                                  </p:stCondLst>
                                  <p:childTnLst>
                                    <p:set>
                                      <p:cBhvr>
                                        <p:cTn id="376" dur="1" fill="hold">
                                          <p:stCondLst>
                                            <p:cond delay="0"/>
                                          </p:stCondLst>
                                        </p:cTn>
                                        <p:tgtEl>
                                          <p:spTgt spid="48"/>
                                        </p:tgtEl>
                                        <p:attrNameLst>
                                          <p:attrName>style.visibility</p:attrName>
                                        </p:attrNameLst>
                                      </p:cBhvr>
                                      <p:to>
                                        <p:strVal val="visible"/>
                                      </p:to>
                                    </p:set>
                                    <p:anim calcmode="lin" valueType="num">
                                      <p:cBhvr additive="base">
                                        <p:cTn id="377" dur="500" fill="hold"/>
                                        <p:tgtEl>
                                          <p:spTgt spid="48"/>
                                        </p:tgtEl>
                                        <p:attrNameLst>
                                          <p:attrName>ppt_x</p:attrName>
                                        </p:attrNameLst>
                                      </p:cBhvr>
                                      <p:tavLst>
                                        <p:tav tm="0">
                                          <p:val>
                                            <p:strVal val="#ppt_x"/>
                                          </p:val>
                                        </p:tav>
                                        <p:tav tm="100000">
                                          <p:val>
                                            <p:strVal val="#ppt_x"/>
                                          </p:val>
                                        </p:tav>
                                      </p:tavLst>
                                    </p:anim>
                                    <p:anim calcmode="lin" valueType="num">
                                      <p:cBhvr additive="base">
                                        <p:cTn id="378"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6" grpId="0"/>
      <p:bldP spid="7" grpId="0"/>
      <p:bldP spid="8" grpId="0"/>
      <p:bldP spid="9" grpId="0"/>
      <p:bldP spid="10" grpId="0"/>
      <p:bldP spid="34" grpId="0" animBg="1"/>
      <p:bldP spid="35" grpId="0" animBg="1"/>
      <p:bldP spid="36" grpId="0"/>
      <p:bldP spid="37" grpId="0"/>
      <p:bldP spid="43" grpId="0"/>
      <p:bldP spid="44" grpId="0"/>
      <p:bldP spid="48" grpId="0"/>
      <p:bldP spid="49" grpId="0"/>
      <p:bldP spid="55" grpId="0" animBg="1"/>
      <p:bldP spid="56" grpId="0"/>
      <p:bldP spid="57" grpId="0"/>
      <p:bldP spid="6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745D10B-628D-996F-D930-C87BD150C040}"/>
              </a:ext>
            </a:extLst>
          </p:cNvPr>
          <p:cNvPicPr>
            <a:picLocks noChangeAspect="1"/>
          </p:cNvPicPr>
          <p:nvPr/>
        </p:nvPicPr>
        <p:blipFill>
          <a:blip r:embed="rId2"/>
          <a:stretch>
            <a:fillRect/>
          </a:stretch>
        </p:blipFill>
        <p:spPr>
          <a:xfrm>
            <a:off x="0" y="313142"/>
            <a:ext cx="8901010" cy="6316258"/>
          </a:xfrm>
          <a:prstGeom prst="rect">
            <a:avLst/>
          </a:prstGeom>
        </p:spPr>
      </p:pic>
      <p:pic>
        <p:nvPicPr>
          <p:cNvPr id="7" name="Picture 6">
            <a:extLst>
              <a:ext uri="{FF2B5EF4-FFF2-40B4-BE49-F238E27FC236}">
                <a16:creationId xmlns:a16="http://schemas.microsoft.com/office/drawing/2014/main" id="{363F41D5-C0A2-1B99-D206-B061520FCD11}"/>
              </a:ext>
            </a:extLst>
          </p:cNvPr>
          <p:cNvPicPr>
            <a:picLocks noChangeAspect="1"/>
          </p:cNvPicPr>
          <p:nvPr/>
        </p:nvPicPr>
        <p:blipFill>
          <a:blip r:embed="rId3"/>
          <a:stretch>
            <a:fillRect/>
          </a:stretch>
        </p:blipFill>
        <p:spPr>
          <a:xfrm>
            <a:off x="8505595" y="864793"/>
            <a:ext cx="3296110" cy="1105054"/>
          </a:xfrm>
          <a:prstGeom prst="rect">
            <a:avLst/>
          </a:prstGeom>
        </p:spPr>
      </p:pic>
      <p:pic>
        <p:nvPicPr>
          <p:cNvPr id="9" name="Picture 8">
            <a:extLst>
              <a:ext uri="{FF2B5EF4-FFF2-40B4-BE49-F238E27FC236}">
                <a16:creationId xmlns:a16="http://schemas.microsoft.com/office/drawing/2014/main" id="{88771E54-10C1-CC9A-8017-D5D18933F188}"/>
              </a:ext>
            </a:extLst>
          </p:cNvPr>
          <p:cNvPicPr>
            <a:picLocks noChangeAspect="1"/>
          </p:cNvPicPr>
          <p:nvPr/>
        </p:nvPicPr>
        <p:blipFill>
          <a:blip r:embed="rId4"/>
          <a:stretch>
            <a:fillRect/>
          </a:stretch>
        </p:blipFill>
        <p:spPr>
          <a:xfrm>
            <a:off x="7454542" y="5343128"/>
            <a:ext cx="4605197" cy="1300158"/>
          </a:xfrm>
          <a:prstGeom prst="rect">
            <a:avLst/>
          </a:prstGeom>
        </p:spPr>
      </p:pic>
    </p:spTree>
    <p:extLst>
      <p:ext uri="{BB962C8B-B14F-4D97-AF65-F5344CB8AC3E}">
        <p14:creationId xmlns:p14="http://schemas.microsoft.com/office/powerpoint/2010/main" val="3648330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9A243-18C3-6640-886C-D2C63C9F634D}"/>
              </a:ext>
            </a:extLst>
          </p:cNvPr>
          <p:cNvSpPr>
            <a:spLocks noGrp="1"/>
          </p:cNvSpPr>
          <p:nvPr>
            <p:ph type="title"/>
          </p:nvPr>
        </p:nvSpPr>
        <p:spPr>
          <a:xfrm>
            <a:off x="1128094" y="0"/>
            <a:ext cx="10168128" cy="801290"/>
          </a:xfrm>
        </p:spPr>
        <p:txBody>
          <a:bodyPr/>
          <a:lstStyle/>
          <a:p>
            <a:r>
              <a:rPr lang="en-US" dirty="0"/>
              <a:t>Setting up a transition matrix</a:t>
            </a:r>
          </a:p>
        </p:txBody>
      </p:sp>
      <p:sp>
        <p:nvSpPr>
          <p:cNvPr id="3" name="Content Placeholder 2">
            <a:extLst>
              <a:ext uri="{FF2B5EF4-FFF2-40B4-BE49-F238E27FC236}">
                <a16:creationId xmlns:a16="http://schemas.microsoft.com/office/drawing/2014/main" id="{99BDF14D-11DC-C645-A5B0-11F1BBCA34E0}"/>
              </a:ext>
            </a:extLst>
          </p:cNvPr>
          <p:cNvSpPr>
            <a:spLocks noGrp="1"/>
          </p:cNvSpPr>
          <p:nvPr>
            <p:ph idx="1"/>
          </p:nvPr>
        </p:nvSpPr>
        <p:spPr>
          <a:xfrm>
            <a:off x="895778" y="801290"/>
            <a:ext cx="10168128" cy="3694176"/>
          </a:xfrm>
        </p:spPr>
        <p:txBody>
          <a:bodyPr>
            <a:normAutofit/>
          </a:bodyPr>
          <a:lstStyle/>
          <a:p>
            <a:r>
              <a:rPr lang="en-US" sz="2400" dirty="0"/>
              <a:t>A car rental firm has two branches: one in Bendigo and one in Colac. Cars are usually rented and returned in the same town. However, a small percentage of cars rented in Bendigo each week are returned in Colac, and vice versa. The diagram below describes what happens on a weekly basis.</a:t>
            </a:r>
          </a:p>
        </p:txBody>
      </p:sp>
      <p:pic>
        <p:nvPicPr>
          <p:cNvPr id="4" name="Picture 3">
            <a:extLst>
              <a:ext uri="{FF2B5EF4-FFF2-40B4-BE49-F238E27FC236}">
                <a16:creationId xmlns:a16="http://schemas.microsoft.com/office/drawing/2014/main" id="{6506094C-130F-1B44-8F03-4FC761C5A848}"/>
              </a:ext>
            </a:extLst>
          </p:cNvPr>
          <p:cNvPicPr>
            <a:picLocks noChangeAspect="1"/>
          </p:cNvPicPr>
          <p:nvPr/>
        </p:nvPicPr>
        <p:blipFill>
          <a:blip r:embed="rId2"/>
          <a:stretch>
            <a:fillRect/>
          </a:stretch>
        </p:blipFill>
        <p:spPr>
          <a:xfrm>
            <a:off x="2323236" y="3047181"/>
            <a:ext cx="7777843" cy="2550798"/>
          </a:xfrm>
          <a:prstGeom prst="rect">
            <a:avLst/>
          </a:prstGeom>
        </p:spPr>
      </p:pic>
    </p:spTree>
    <p:extLst>
      <p:ext uri="{BB962C8B-B14F-4D97-AF65-F5344CB8AC3E}">
        <p14:creationId xmlns:p14="http://schemas.microsoft.com/office/powerpoint/2010/main" val="112120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9A243-18C3-6640-886C-D2C63C9F634D}"/>
              </a:ext>
            </a:extLst>
          </p:cNvPr>
          <p:cNvSpPr>
            <a:spLocks noGrp="1"/>
          </p:cNvSpPr>
          <p:nvPr>
            <p:ph type="title"/>
          </p:nvPr>
        </p:nvSpPr>
        <p:spPr>
          <a:xfrm>
            <a:off x="1128094" y="0"/>
            <a:ext cx="10168128" cy="801290"/>
          </a:xfrm>
        </p:spPr>
        <p:txBody>
          <a:bodyPr/>
          <a:lstStyle/>
          <a:p>
            <a:r>
              <a:rPr lang="en-US" dirty="0"/>
              <a:t>Setting up a transition matrix</a:t>
            </a:r>
          </a:p>
        </p:txBody>
      </p:sp>
      <p:pic>
        <p:nvPicPr>
          <p:cNvPr id="4" name="Picture 3">
            <a:extLst>
              <a:ext uri="{FF2B5EF4-FFF2-40B4-BE49-F238E27FC236}">
                <a16:creationId xmlns:a16="http://schemas.microsoft.com/office/drawing/2014/main" id="{6506094C-130F-1B44-8F03-4FC761C5A848}"/>
              </a:ext>
            </a:extLst>
          </p:cNvPr>
          <p:cNvPicPr>
            <a:picLocks noChangeAspect="1"/>
          </p:cNvPicPr>
          <p:nvPr/>
        </p:nvPicPr>
        <p:blipFill>
          <a:blip r:embed="rId2"/>
          <a:stretch>
            <a:fillRect/>
          </a:stretch>
        </p:blipFill>
        <p:spPr>
          <a:xfrm>
            <a:off x="2207078" y="801290"/>
            <a:ext cx="7777843" cy="2550798"/>
          </a:xfrm>
          <a:prstGeom prst="rect">
            <a:avLst/>
          </a:prstGeom>
        </p:spPr>
      </p:pic>
      <p:sp>
        <p:nvSpPr>
          <p:cNvPr id="3" name="Content Placeholder 2">
            <a:extLst>
              <a:ext uri="{FF2B5EF4-FFF2-40B4-BE49-F238E27FC236}">
                <a16:creationId xmlns:a16="http://schemas.microsoft.com/office/drawing/2014/main" id="{99BDF14D-11DC-C645-A5B0-11F1BBCA34E0}"/>
              </a:ext>
            </a:extLst>
          </p:cNvPr>
          <p:cNvSpPr>
            <a:spLocks noGrp="1"/>
          </p:cNvSpPr>
          <p:nvPr>
            <p:ph idx="1"/>
          </p:nvPr>
        </p:nvSpPr>
        <p:spPr>
          <a:xfrm>
            <a:off x="0" y="3136188"/>
            <a:ext cx="12192000" cy="3694176"/>
          </a:xfrm>
        </p:spPr>
        <p:txBody>
          <a:bodyPr>
            <a:normAutofit/>
          </a:bodyPr>
          <a:lstStyle/>
          <a:p>
            <a:r>
              <a:rPr lang="en-US" sz="2400" dirty="0"/>
              <a:t>What does this diagram tell us?</a:t>
            </a:r>
          </a:p>
          <a:p>
            <a:r>
              <a:rPr lang="en-US" sz="2400" dirty="0"/>
              <a:t>From week to week:</a:t>
            </a:r>
          </a:p>
          <a:p>
            <a:r>
              <a:rPr lang="en-US" sz="2400" dirty="0"/>
              <a:t>0.8 (or 80%) of cars rented each week in Bendigo are returned to Bendigo</a:t>
            </a:r>
          </a:p>
          <a:p>
            <a:r>
              <a:rPr lang="en-US" sz="2400" dirty="0"/>
              <a:t>0.2 (or 20%) of cars rented each week in Bendigo are returned to Colac</a:t>
            </a:r>
          </a:p>
          <a:p>
            <a:r>
              <a:rPr lang="en-US" sz="2400" dirty="0"/>
              <a:t>0.1 (or 10%) of cars rented each week in Colac are returned to Bendigo</a:t>
            </a:r>
          </a:p>
          <a:p>
            <a:r>
              <a:rPr lang="en-US" sz="2400" dirty="0"/>
              <a:t>0.9 (or 90%) of cars rented each week in Colac are returned to Colac.</a:t>
            </a:r>
          </a:p>
        </p:txBody>
      </p:sp>
    </p:spTree>
    <p:extLst>
      <p:ext uri="{BB962C8B-B14F-4D97-AF65-F5344CB8AC3E}">
        <p14:creationId xmlns:p14="http://schemas.microsoft.com/office/powerpoint/2010/main" val="3926609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B95A7F0-FB3A-B642-84D2-087F08614153}"/>
              </a:ext>
            </a:extLst>
          </p:cNvPr>
          <p:cNvPicPr>
            <a:picLocks noChangeAspect="1"/>
          </p:cNvPicPr>
          <p:nvPr/>
        </p:nvPicPr>
        <p:blipFill>
          <a:blip r:embed="rId2"/>
          <a:stretch>
            <a:fillRect/>
          </a:stretch>
        </p:blipFill>
        <p:spPr>
          <a:xfrm>
            <a:off x="1260929" y="2876158"/>
            <a:ext cx="4835072" cy="1431798"/>
          </a:xfrm>
          <a:prstGeom prst="rect">
            <a:avLst/>
          </a:prstGeom>
        </p:spPr>
      </p:pic>
      <p:sp>
        <p:nvSpPr>
          <p:cNvPr id="2" name="Title 1">
            <a:extLst>
              <a:ext uri="{FF2B5EF4-FFF2-40B4-BE49-F238E27FC236}">
                <a16:creationId xmlns:a16="http://schemas.microsoft.com/office/drawing/2014/main" id="{B1C9A243-18C3-6640-886C-D2C63C9F634D}"/>
              </a:ext>
            </a:extLst>
          </p:cNvPr>
          <p:cNvSpPr>
            <a:spLocks noGrp="1"/>
          </p:cNvSpPr>
          <p:nvPr>
            <p:ph type="title"/>
          </p:nvPr>
        </p:nvSpPr>
        <p:spPr>
          <a:xfrm>
            <a:off x="1128094" y="0"/>
            <a:ext cx="10168128" cy="801290"/>
          </a:xfrm>
        </p:spPr>
        <p:txBody>
          <a:bodyPr/>
          <a:lstStyle/>
          <a:p>
            <a:r>
              <a:rPr lang="en-US" dirty="0"/>
              <a:t>A transition matrix</a:t>
            </a:r>
          </a:p>
        </p:txBody>
      </p:sp>
      <p:pic>
        <p:nvPicPr>
          <p:cNvPr id="4" name="Picture 3">
            <a:extLst>
              <a:ext uri="{FF2B5EF4-FFF2-40B4-BE49-F238E27FC236}">
                <a16:creationId xmlns:a16="http://schemas.microsoft.com/office/drawing/2014/main" id="{6506094C-130F-1B44-8F03-4FC761C5A848}"/>
              </a:ext>
            </a:extLst>
          </p:cNvPr>
          <p:cNvPicPr>
            <a:picLocks noChangeAspect="1"/>
          </p:cNvPicPr>
          <p:nvPr/>
        </p:nvPicPr>
        <p:blipFill>
          <a:blip r:embed="rId3"/>
          <a:stretch>
            <a:fillRect/>
          </a:stretch>
        </p:blipFill>
        <p:spPr>
          <a:xfrm>
            <a:off x="4035880" y="607235"/>
            <a:ext cx="5935435" cy="1946567"/>
          </a:xfrm>
          <a:prstGeom prst="rect">
            <a:avLst/>
          </a:prstGeom>
        </p:spPr>
      </p:pic>
      <p:sp>
        <p:nvSpPr>
          <p:cNvPr id="3" name="Content Placeholder 2">
            <a:extLst>
              <a:ext uri="{FF2B5EF4-FFF2-40B4-BE49-F238E27FC236}">
                <a16:creationId xmlns:a16="http://schemas.microsoft.com/office/drawing/2014/main" id="{99BDF14D-11DC-C645-A5B0-11F1BBCA34E0}"/>
              </a:ext>
            </a:extLst>
          </p:cNvPr>
          <p:cNvSpPr>
            <a:spLocks noGrp="1"/>
          </p:cNvSpPr>
          <p:nvPr>
            <p:ph idx="1"/>
          </p:nvPr>
        </p:nvSpPr>
        <p:spPr>
          <a:xfrm>
            <a:off x="0" y="2582830"/>
            <a:ext cx="12192000" cy="4304198"/>
          </a:xfrm>
        </p:spPr>
        <p:txBody>
          <a:bodyPr>
            <a:normAutofit fontScale="62500" lnSpcReduction="20000"/>
          </a:bodyPr>
          <a:lstStyle/>
          <a:p>
            <a:r>
              <a:rPr lang="en-US" sz="3800" dirty="0"/>
              <a:t>The percentages (written as proportions) are </a:t>
            </a:r>
            <a:r>
              <a:rPr lang="en-US" sz="3800" dirty="0" err="1"/>
              <a:t>summarised</a:t>
            </a:r>
            <a:r>
              <a:rPr lang="en-US" sz="3800" dirty="0"/>
              <a:t> in the form of the matrix below.</a:t>
            </a:r>
          </a:p>
          <a:p>
            <a:endParaRPr lang="en-US" sz="3800" dirty="0"/>
          </a:p>
          <a:p>
            <a:endParaRPr lang="en-US" sz="3800" dirty="0"/>
          </a:p>
          <a:p>
            <a:pPr marL="0" indent="0">
              <a:buNone/>
            </a:pPr>
            <a:endParaRPr lang="en-US" sz="3800" dirty="0"/>
          </a:p>
          <a:p>
            <a:r>
              <a:rPr lang="en-US" sz="3800" dirty="0"/>
              <a:t>This matrix is an example of a </a:t>
            </a:r>
            <a:r>
              <a:rPr lang="en-US" sz="3800" dirty="0">
                <a:solidFill>
                  <a:srgbClr val="FF0000"/>
                </a:solidFill>
              </a:rPr>
              <a:t>transition matrix (T)</a:t>
            </a:r>
            <a:r>
              <a:rPr lang="en-US" sz="3800" dirty="0"/>
              <a:t>.</a:t>
            </a:r>
            <a:r>
              <a:rPr lang="en-US" sz="3800" dirty="0">
                <a:solidFill>
                  <a:srgbClr val="FF0000"/>
                </a:solidFill>
              </a:rPr>
              <a:t> </a:t>
            </a:r>
            <a:r>
              <a:rPr lang="en-US" sz="3800" dirty="0"/>
              <a:t>It describes the way in which transitions are made between two states:</a:t>
            </a:r>
          </a:p>
          <a:p>
            <a:r>
              <a:rPr lang="en-US" sz="3800" dirty="0"/>
              <a:t>state 1: the rental car is based in Bendigo.</a:t>
            </a:r>
          </a:p>
          <a:p>
            <a:r>
              <a:rPr lang="en-US" sz="3800" dirty="0"/>
              <a:t>state 2: the rental car is based in Colac.</a:t>
            </a:r>
          </a:p>
          <a:p>
            <a:r>
              <a:rPr lang="en-US" sz="2400" dirty="0"/>
              <a:t>Note: In this situation, where the total number of cars remains constant, the columns in a transitional matrix will always add to one (100%). For example, if 80% of cars are returned to Bendigo, then 20% must be returned to Colac.</a:t>
            </a:r>
          </a:p>
        </p:txBody>
      </p:sp>
      <p:pic>
        <p:nvPicPr>
          <p:cNvPr id="7" name="Picture 6">
            <a:extLst>
              <a:ext uri="{FF2B5EF4-FFF2-40B4-BE49-F238E27FC236}">
                <a16:creationId xmlns:a16="http://schemas.microsoft.com/office/drawing/2014/main" id="{6A542F47-D0BB-CB9D-4711-EF04EA4E7552}"/>
              </a:ext>
            </a:extLst>
          </p:cNvPr>
          <p:cNvPicPr>
            <a:picLocks noChangeAspect="1"/>
          </p:cNvPicPr>
          <p:nvPr/>
        </p:nvPicPr>
        <p:blipFill>
          <a:blip r:embed="rId4"/>
          <a:stretch>
            <a:fillRect/>
          </a:stretch>
        </p:blipFill>
        <p:spPr>
          <a:xfrm>
            <a:off x="6131264" y="3592057"/>
            <a:ext cx="828791" cy="571580"/>
          </a:xfrm>
          <a:prstGeom prst="rect">
            <a:avLst/>
          </a:prstGeom>
        </p:spPr>
      </p:pic>
      <p:pic>
        <p:nvPicPr>
          <p:cNvPr id="9" name="Picture 8">
            <a:extLst>
              <a:ext uri="{FF2B5EF4-FFF2-40B4-BE49-F238E27FC236}">
                <a16:creationId xmlns:a16="http://schemas.microsoft.com/office/drawing/2014/main" id="{AF3EA4BB-F735-6DD3-BD77-48D08757A164}"/>
              </a:ext>
            </a:extLst>
          </p:cNvPr>
          <p:cNvPicPr>
            <a:picLocks noChangeAspect="1"/>
          </p:cNvPicPr>
          <p:nvPr/>
        </p:nvPicPr>
        <p:blipFill>
          <a:blip r:embed="rId5"/>
          <a:stretch>
            <a:fillRect/>
          </a:stretch>
        </p:blipFill>
        <p:spPr>
          <a:xfrm>
            <a:off x="7085156" y="3687320"/>
            <a:ext cx="1200318" cy="381053"/>
          </a:xfrm>
          <a:prstGeom prst="rect">
            <a:avLst/>
          </a:prstGeom>
        </p:spPr>
      </p:pic>
      <p:pic>
        <p:nvPicPr>
          <p:cNvPr id="11" name="Picture 10">
            <a:extLst>
              <a:ext uri="{FF2B5EF4-FFF2-40B4-BE49-F238E27FC236}">
                <a16:creationId xmlns:a16="http://schemas.microsoft.com/office/drawing/2014/main" id="{49116E30-0A93-776E-5822-C22635B54C0F}"/>
              </a:ext>
            </a:extLst>
          </p:cNvPr>
          <p:cNvPicPr>
            <a:picLocks noChangeAspect="1"/>
          </p:cNvPicPr>
          <p:nvPr/>
        </p:nvPicPr>
        <p:blipFill>
          <a:blip r:embed="rId6"/>
          <a:stretch>
            <a:fillRect/>
          </a:stretch>
        </p:blipFill>
        <p:spPr>
          <a:xfrm>
            <a:off x="1225666" y="3405247"/>
            <a:ext cx="2608858" cy="931737"/>
          </a:xfrm>
          <a:prstGeom prst="rect">
            <a:avLst/>
          </a:prstGeom>
        </p:spPr>
      </p:pic>
    </p:spTree>
    <p:extLst>
      <p:ext uri="{BB962C8B-B14F-4D97-AF65-F5344CB8AC3E}">
        <p14:creationId xmlns:p14="http://schemas.microsoft.com/office/powerpoint/2010/main" val="2809345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500" fill="hold"/>
                                        <p:tgtEl>
                                          <p:spTgt spid="5"/>
                                        </p:tgtEl>
                                        <p:attrNameLst>
                                          <p:attrName>ppt_x</p:attrName>
                                        </p:attrNameLst>
                                      </p:cBhvr>
                                      <p:tavLst>
                                        <p:tav tm="0">
                                          <p:val>
                                            <p:strVal val="#ppt_x"/>
                                          </p:val>
                                        </p:tav>
                                        <p:tav tm="100000">
                                          <p:val>
                                            <p:strVal val="#ppt_x"/>
                                          </p:val>
                                        </p:tav>
                                      </p:tavLst>
                                    </p:anim>
                                    <p:anim calcmode="lin" valueType="num">
                                      <p:cBhvr additive="base">
                                        <p:cTn id="4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AccentBoxVTI">
  <a:themeElements>
    <a:clrScheme name="AnalogousFromLightSeedRightStep">
      <a:dk1>
        <a:srgbClr val="000000"/>
      </a:dk1>
      <a:lt1>
        <a:srgbClr val="FFFFFF"/>
      </a:lt1>
      <a:dk2>
        <a:srgbClr val="242941"/>
      </a:dk2>
      <a:lt2>
        <a:srgbClr val="E8E2E2"/>
      </a:lt2>
      <a:accent1>
        <a:srgbClr val="4DB0B2"/>
      </a:accent1>
      <a:accent2>
        <a:srgbClr val="59A5E0"/>
      </a:accent2>
      <a:accent3>
        <a:srgbClr val="7787E5"/>
      </a:accent3>
      <a:accent4>
        <a:srgbClr val="7D59E0"/>
      </a:accent4>
      <a:accent5>
        <a:srgbClr val="C377E5"/>
      </a:accent5>
      <a:accent6>
        <a:srgbClr val="E059D2"/>
      </a:accent6>
      <a:hlink>
        <a:srgbClr val="AE6B69"/>
      </a:hlink>
      <a:folHlink>
        <a:srgbClr val="7F7F7F"/>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8140</TotalTime>
  <Words>1571</Words>
  <Application>Microsoft Office PowerPoint</Application>
  <PresentationFormat>Widescreen</PresentationFormat>
  <Paragraphs>179</Paragraphs>
  <Slides>19</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Abadi</vt:lpstr>
      <vt:lpstr>Avenir Next LT Pro</vt:lpstr>
      <vt:lpstr>Open Sans</vt:lpstr>
      <vt:lpstr>Arial</vt:lpstr>
      <vt:lpstr>Calibri</vt:lpstr>
      <vt:lpstr>Cambria Math</vt:lpstr>
      <vt:lpstr>Wingdings</vt:lpstr>
      <vt:lpstr>AccentBoxVTI</vt:lpstr>
      <vt:lpstr>Introduction to transition matrices</vt:lpstr>
      <vt:lpstr>PowerPoint Presentation</vt:lpstr>
      <vt:lpstr>PowerPoint Presentation</vt:lpstr>
      <vt:lpstr>PowerPoint Presentation</vt:lpstr>
      <vt:lpstr>PowerPoint Presentation</vt:lpstr>
      <vt:lpstr>PowerPoint Presentation</vt:lpstr>
      <vt:lpstr>Setting up a transition matrix</vt:lpstr>
      <vt:lpstr>Setting up a transition matrix</vt:lpstr>
      <vt:lpstr>A transition matrix</vt:lpstr>
      <vt:lpstr>Setting up a transition matrix</vt:lpstr>
      <vt:lpstr>Setting up a transition matrix</vt:lpstr>
      <vt:lpstr> Setting up a transition matrix</vt:lpstr>
      <vt:lpstr> Setting up a transition matrix</vt:lpstr>
      <vt:lpstr>Using recursion to generate state matrices step-by-step</vt:lpstr>
      <vt:lpstr>Constructing a matrix recurrence relation</vt:lpstr>
      <vt:lpstr>Using a recursion relation to calculate state matrices step-by-step</vt:lpstr>
      <vt:lpstr>A rule for determining the state matrix of a system after 𝐧 steps</vt:lpstr>
      <vt:lpstr>Determining the 𝑛th state of a system using the rule S_n=T^n S_0</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Transition matrices and their applications</dc:title>
  <dc:creator>Yongmei Zhang</dc:creator>
  <cp:lastModifiedBy>Lyn ZHANG</cp:lastModifiedBy>
  <cp:revision>57</cp:revision>
  <dcterms:created xsi:type="dcterms:W3CDTF">2021-04-11T11:34:33Z</dcterms:created>
  <dcterms:modified xsi:type="dcterms:W3CDTF">2026-07-15T22:21:15Z</dcterms:modified>
</cp:coreProperties>
</file>