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3446" r:id="rId2"/>
    <p:sldId id="3450" r:id="rId3"/>
    <p:sldId id="3472" r:id="rId4"/>
    <p:sldId id="347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-2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3C600-FEA1-4436-AB89-BF829EAFDD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8D9D39B-227A-4B0C-8331-93CEE5C7CAB7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CA" sz="2000" b="0" u="sng" dirty="0">
              <a:solidFill>
                <a:schemeClr val="tx1"/>
              </a:solidFill>
              <a:latin typeface="Avenir Next LT Pro" panose="020B0504020202020204" pitchFamily="34" charset="0"/>
            </a:rPr>
            <a:t>Policy Development  </a:t>
          </a:r>
        </a:p>
        <a:p>
          <a:pPr>
            <a:lnSpc>
              <a:spcPct val="100000"/>
            </a:lnSpc>
          </a:pPr>
          <a:r>
            <a:rPr lang="en-CA" sz="1600" b="0" dirty="0">
              <a:solidFill>
                <a:schemeClr val="tx1"/>
              </a:solidFill>
              <a:latin typeface="Avenir Next LT Pro" panose="020B0504020202020204" pitchFamily="34" charset="0"/>
            </a:rPr>
            <a:t>Defining Energy Strategies at Business and/or Asset Level - Defined Energy Policies – Fix Objectives - Planning &amp; Communication</a:t>
          </a:r>
        </a:p>
      </dgm:t>
    </dgm:pt>
    <dgm:pt modelId="{90C68EF8-97A5-4E60-B55E-57201BC44DBB}" type="parTrans" cxnId="{FCFCE487-E324-4DE7-B13C-A40CD4B1136C}">
      <dgm:prSet/>
      <dgm:spPr/>
      <dgm:t>
        <a:bodyPr/>
        <a:lstStyle/>
        <a:p>
          <a:endParaRPr lang="en-CA"/>
        </a:p>
      </dgm:t>
    </dgm:pt>
    <dgm:pt modelId="{0BC4ACC5-DCD3-43CD-926F-B9612EEEDFB0}" type="sibTrans" cxnId="{FCFCE487-E324-4DE7-B13C-A40CD4B1136C}">
      <dgm:prSet/>
      <dgm:spPr/>
      <dgm:t>
        <a:bodyPr/>
        <a:lstStyle/>
        <a:p>
          <a:endParaRPr lang="en-CA"/>
        </a:p>
      </dgm:t>
    </dgm:pt>
    <dgm:pt modelId="{632B5803-EFE1-4C3F-BAD9-7689880A9671}">
      <dgm:prSet phldrT="[Text]" custT="1"/>
      <dgm:spPr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>
            <a:lnSpc>
              <a:spcPct val="100000"/>
            </a:lnSpc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Cross Functional Management Process </a:t>
          </a:r>
        </a:p>
        <a:p>
          <a:pPr>
            <a:lnSpc>
              <a:spcPct val="100000"/>
            </a:lnSpc>
          </a:pPr>
          <a:r>
            <a:rPr lang="en-CA" sz="1600" b="0" u="none" kern="1200" dirty="0">
              <a:solidFill>
                <a:schemeClr val="tx1"/>
              </a:solidFill>
              <a:latin typeface="Avenir Next LT Pro" panose="020B0504020202020204" pitchFamily="34" charset="0"/>
            </a:rPr>
            <a:t>Aligned to International Standards – Functionally Integrated - Phases Include; Poli</a:t>
          </a:r>
          <a:r>
            <a:rPr lang="en-CA" sz="1600" b="0" kern="1200" dirty="0">
              <a:solidFill>
                <a:schemeClr val="tx1"/>
              </a:solidFill>
              <a:latin typeface="Avenir Next LT Pro" panose="020B0504020202020204" pitchFamily="34" charset="0"/>
            </a:rPr>
            <a:t>cy Development  – Perform Energy Audit – Analyze Findings – Create Improvement plans – Monitor &amp; Sustain </a:t>
          </a:r>
          <a:endParaRPr lang="en-CA" sz="1600" b="0" kern="1200" dirty="0">
            <a:solidFill>
              <a:prstClr val="black"/>
            </a:solidFill>
            <a:latin typeface="Avenir Next LT Pro" panose="020B0504020202020204" pitchFamily="34" charset="0"/>
            <a:ea typeface="+mn-ea"/>
            <a:cs typeface="+mn-cs"/>
          </a:endParaRPr>
        </a:p>
      </dgm:t>
    </dgm:pt>
    <dgm:pt modelId="{C4E93141-81E5-4731-96E3-B454AB4E98B8}" type="parTrans" cxnId="{022129DF-B1C4-465F-ACA2-FB5668D100A5}">
      <dgm:prSet/>
      <dgm:spPr/>
      <dgm:t>
        <a:bodyPr/>
        <a:lstStyle/>
        <a:p>
          <a:endParaRPr lang="en-CA"/>
        </a:p>
      </dgm:t>
    </dgm:pt>
    <dgm:pt modelId="{5ECBDC42-A36E-47C7-AEBF-344880CDE217}" type="sibTrans" cxnId="{022129DF-B1C4-465F-ACA2-FB5668D100A5}">
      <dgm:prSet/>
      <dgm:spPr/>
      <dgm:t>
        <a:bodyPr/>
        <a:lstStyle/>
        <a:p>
          <a:endParaRPr lang="en-CA"/>
        </a:p>
      </dgm:t>
    </dgm:pt>
    <dgm:pt modelId="{30577AB0-D734-481B-8FF6-49FFA115B1D0}">
      <dgm:prSet phldrT="[Text]" custT="1"/>
      <dgm:spPr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>
            <a:lnSpc>
              <a:spcPct val="100000"/>
            </a:lnSpc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Supportive Organization Model</a:t>
          </a:r>
        </a:p>
        <a:p>
          <a:pPr>
            <a:lnSpc>
              <a:spcPct val="100000"/>
            </a:lnSpc>
          </a:pPr>
          <a:r>
            <a:rPr lang="en-CA" sz="1600" b="0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Defined Org. Structure – Leadership Expectations - Pre-defined Roles and Responsibilities - Creating EnMS Commitment Culture &amp; Behavioral Expectations </a:t>
          </a:r>
        </a:p>
      </dgm:t>
    </dgm:pt>
    <dgm:pt modelId="{0E8C5173-876E-439D-AF22-78FB20F0CFFB}" type="parTrans" cxnId="{360A2B41-8281-4BAC-AA57-BF06CB421AD0}">
      <dgm:prSet/>
      <dgm:spPr/>
      <dgm:t>
        <a:bodyPr/>
        <a:lstStyle/>
        <a:p>
          <a:endParaRPr lang="en-CA"/>
        </a:p>
      </dgm:t>
    </dgm:pt>
    <dgm:pt modelId="{861C063E-8027-42DC-A777-09ECA17F7983}" type="sibTrans" cxnId="{360A2B41-8281-4BAC-AA57-BF06CB421AD0}">
      <dgm:prSet/>
      <dgm:spPr/>
      <dgm:t>
        <a:bodyPr/>
        <a:lstStyle/>
        <a:p>
          <a:endParaRPr lang="en-CA"/>
        </a:p>
      </dgm:t>
    </dgm:pt>
    <dgm:pt modelId="{BB571ECB-BF70-4EC6-952A-146A6B428C4A}">
      <dgm:prSet phldrT="[Text]" custT="1"/>
      <dgm:spPr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>
            <a:lnSpc>
              <a:spcPct val="100000"/>
            </a:lnSpc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Utilization &amp; Performance Measures </a:t>
          </a:r>
        </a:p>
        <a:p>
          <a:pPr>
            <a:lnSpc>
              <a:spcPct val="100000"/>
            </a:lnSpc>
          </a:pPr>
          <a:r>
            <a:rPr lang="en-CA" sz="1600" b="0" kern="1200" dirty="0">
              <a:latin typeface="Avenir Next LT Pro" panose="020B0504020202020204" pitchFamily="34" charset="0"/>
            </a:rPr>
            <a:t>Identification of Losses at Facility, Asset Area, Energy System and Equipment Levels - Asset Performance Tracking – Feasibility &amp; Bench Marking – Financial Requirements – EnMS Payback Indicators</a:t>
          </a:r>
        </a:p>
      </dgm:t>
    </dgm:pt>
    <dgm:pt modelId="{7C7675BE-636E-497B-85FB-DBD63FABFA7C}" type="parTrans" cxnId="{D345FE0E-118E-4152-91F3-120091BA9DF5}">
      <dgm:prSet/>
      <dgm:spPr/>
      <dgm:t>
        <a:bodyPr/>
        <a:lstStyle/>
        <a:p>
          <a:endParaRPr lang="en-CA"/>
        </a:p>
      </dgm:t>
    </dgm:pt>
    <dgm:pt modelId="{D7BA18C4-9A99-48BE-B71F-6D294E7ADFE2}" type="sibTrans" cxnId="{D345FE0E-118E-4152-91F3-120091BA9DF5}">
      <dgm:prSet/>
      <dgm:spPr/>
      <dgm:t>
        <a:bodyPr/>
        <a:lstStyle/>
        <a:p>
          <a:endParaRPr lang="en-CA"/>
        </a:p>
      </dgm:t>
    </dgm:pt>
    <dgm:pt modelId="{B7563743-7836-4394-A47C-F065E58FA27E}">
      <dgm:prSet phldrT="[Text]" custT="1"/>
      <dgm:spPr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>
            <a:lnSpc>
              <a:spcPct val="100000"/>
            </a:lnSpc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EnMS Process Implementation &amp; Training </a:t>
          </a:r>
        </a:p>
        <a:p>
          <a:pPr>
            <a:lnSpc>
              <a:spcPct val="100000"/>
            </a:lnSpc>
          </a:pPr>
          <a:r>
            <a:rPr lang="en-US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Pre-defined Implementation Process – Assessment of Facility / Organization – Prepare &amp; Train the </a:t>
          </a:r>
          <a:r>
            <a:rPr lang="en-CA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Organization</a:t>
          </a:r>
          <a:r>
            <a:rPr lang="en-US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 – Deploying the Implementation Plan</a:t>
          </a:r>
          <a:endParaRPr lang="en-CA" sz="1600" b="0" kern="1200" dirty="0">
            <a:solidFill>
              <a:prstClr val="black"/>
            </a:solidFill>
            <a:latin typeface="Avenir Next LT Pro" panose="020B0504020202020204" pitchFamily="34" charset="0"/>
            <a:ea typeface="+mn-ea"/>
            <a:cs typeface="+mn-cs"/>
          </a:endParaRPr>
        </a:p>
      </dgm:t>
    </dgm:pt>
    <dgm:pt modelId="{8486B237-BB72-4AC4-AEB2-A3E37E1BBAE3}" type="parTrans" cxnId="{5E2107F1-61A0-4BD8-B166-F2DFE3ACC186}">
      <dgm:prSet/>
      <dgm:spPr/>
      <dgm:t>
        <a:bodyPr/>
        <a:lstStyle/>
        <a:p>
          <a:endParaRPr lang="en-CA"/>
        </a:p>
      </dgm:t>
    </dgm:pt>
    <dgm:pt modelId="{3E3667BB-5D1D-4413-99BD-2EAC080B6FBB}" type="sibTrans" cxnId="{5E2107F1-61A0-4BD8-B166-F2DFE3ACC186}">
      <dgm:prSet/>
      <dgm:spPr/>
      <dgm:t>
        <a:bodyPr/>
        <a:lstStyle/>
        <a:p>
          <a:endParaRPr lang="en-CA"/>
        </a:p>
      </dgm:t>
    </dgm:pt>
    <dgm:pt modelId="{64E6E2D3-BC7A-47EA-A478-9B813E380E94}" type="pres">
      <dgm:prSet presAssocID="{B6D3C600-FEA1-4436-AB89-BF829EAFDD94}" presName="root" presStyleCnt="0">
        <dgm:presLayoutVars>
          <dgm:dir/>
          <dgm:resizeHandles val="exact"/>
        </dgm:presLayoutVars>
      </dgm:prSet>
      <dgm:spPr/>
    </dgm:pt>
    <dgm:pt modelId="{405129E5-3FF5-45B9-AA2D-A66FA59DEB7F}" type="pres">
      <dgm:prSet presAssocID="{28D9D39B-227A-4B0C-8331-93CEE5C7CAB7}" presName="compNode" presStyleCnt="0"/>
      <dgm:spPr/>
    </dgm:pt>
    <dgm:pt modelId="{9E31F541-2F13-4459-8F71-8A9B404F2D5A}" type="pres">
      <dgm:prSet presAssocID="{28D9D39B-227A-4B0C-8331-93CEE5C7CAB7}" presName="bgRect" presStyleLbl="bgShp" presStyleIdx="0" presStyleCnt="5"/>
      <dgm:spPr/>
    </dgm:pt>
    <dgm:pt modelId="{25A76842-54ED-4711-A9AF-A6EA9D08EDB3}" type="pres">
      <dgm:prSet presAssocID="{28D9D39B-227A-4B0C-8331-93CEE5C7CA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A1D08C7-6A28-48A6-8834-905DBAD0B233}" type="pres">
      <dgm:prSet presAssocID="{28D9D39B-227A-4B0C-8331-93CEE5C7CAB7}" presName="spaceRect" presStyleCnt="0"/>
      <dgm:spPr/>
    </dgm:pt>
    <dgm:pt modelId="{2E0E1556-3DAF-4CAC-A99A-70BC85950170}" type="pres">
      <dgm:prSet presAssocID="{28D9D39B-227A-4B0C-8331-93CEE5C7CAB7}" presName="parTx" presStyleLbl="revTx" presStyleIdx="0" presStyleCnt="5" custLinFactNeighborX="670" custLinFactNeighborY="-469">
        <dgm:presLayoutVars>
          <dgm:chMax val="0"/>
          <dgm:chPref val="0"/>
        </dgm:presLayoutVars>
      </dgm:prSet>
      <dgm:spPr/>
    </dgm:pt>
    <dgm:pt modelId="{4EAFFF19-F025-4134-9888-574448DC7FBF}" type="pres">
      <dgm:prSet presAssocID="{0BC4ACC5-DCD3-43CD-926F-B9612EEEDFB0}" presName="sibTrans" presStyleCnt="0"/>
      <dgm:spPr/>
    </dgm:pt>
    <dgm:pt modelId="{91482D3C-AB68-4778-AF4D-F919A5F18B4E}" type="pres">
      <dgm:prSet presAssocID="{632B5803-EFE1-4C3F-BAD9-7689880A9671}" presName="compNode" presStyleCnt="0"/>
      <dgm:spPr/>
    </dgm:pt>
    <dgm:pt modelId="{C9755C58-3FA1-4190-B3E1-EFFBDE5C086F}" type="pres">
      <dgm:prSet presAssocID="{632B5803-EFE1-4C3F-BAD9-7689880A9671}" presName="bgRect" presStyleLbl="bgShp" presStyleIdx="1" presStyleCnt="5"/>
      <dgm:spPr/>
    </dgm:pt>
    <dgm:pt modelId="{542FBEDB-3B88-4A49-9BE0-B663ED18E847}" type="pres">
      <dgm:prSet presAssocID="{632B5803-EFE1-4C3F-BAD9-7689880A96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0BC9148-2526-4979-9DE3-5E92857CD9A1}" type="pres">
      <dgm:prSet presAssocID="{632B5803-EFE1-4C3F-BAD9-7689880A9671}" presName="spaceRect" presStyleCnt="0"/>
      <dgm:spPr/>
    </dgm:pt>
    <dgm:pt modelId="{6E0FE81B-C29A-44C1-85A8-EE63B9A84E89}" type="pres">
      <dgm:prSet presAssocID="{632B5803-EFE1-4C3F-BAD9-7689880A9671}" presName="parTx" presStyleLbl="revTx" presStyleIdx="1" presStyleCnt="5">
        <dgm:presLayoutVars>
          <dgm:chMax val="0"/>
          <dgm:chPref val="0"/>
        </dgm:presLayoutVars>
      </dgm:prSet>
      <dgm:spPr/>
    </dgm:pt>
    <dgm:pt modelId="{51192D0A-E7EA-4FF0-804A-A8AFAA0F04BF}" type="pres">
      <dgm:prSet presAssocID="{5ECBDC42-A36E-47C7-AEBF-344880CDE217}" presName="sibTrans" presStyleCnt="0"/>
      <dgm:spPr/>
    </dgm:pt>
    <dgm:pt modelId="{CB2AAE85-2F1D-4A6A-A1B7-3E903DA5C5AA}" type="pres">
      <dgm:prSet presAssocID="{30577AB0-D734-481B-8FF6-49FFA115B1D0}" presName="compNode" presStyleCnt="0"/>
      <dgm:spPr/>
    </dgm:pt>
    <dgm:pt modelId="{802B08D6-92BC-4774-A93B-06FD080E2CA0}" type="pres">
      <dgm:prSet presAssocID="{30577AB0-D734-481B-8FF6-49FFA115B1D0}" presName="bgRect" presStyleLbl="bgShp" presStyleIdx="2" presStyleCnt="5"/>
      <dgm:spPr/>
    </dgm:pt>
    <dgm:pt modelId="{C1FE7558-BFBA-4AD8-9982-FD4C0B78CF5A}" type="pres">
      <dgm:prSet presAssocID="{30577AB0-D734-481B-8FF6-49FFA115B1D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83A95A3-5EDC-453A-B75A-44CA48DD6DE4}" type="pres">
      <dgm:prSet presAssocID="{30577AB0-D734-481B-8FF6-49FFA115B1D0}" presName="spaceRect" presStyleCnt="0"/>
      <dgm:spPr/>
    </dgm:pt>
    <dgm:pt modelId="{1958DF92-12C6-404F-A2D7-2FD592B0921A}" type="pres">
      <dgm:prSet presAssocID="{30577AB0-D734-481B-8FF6-49FFA115B1D0}" presName="parTx" presStyleLbl="revTx" presStyleIdx="2" presStyleCnt="5">
        <dgm:presLayoutVars>
          <dgm:chMax val="0"/>
          <dgm:chPref val="0"/>
        </dgm:presLayoutVars>
      </dgm:prSet>
      <dgm:spPr/>
    </dgm:pt>
    <dgm:pt modelId="{F2D6453C-3943-484E-90CA-EA6CB85BC557}" type="pres">
      <dgm:prSet presAssocID="{861C063E-8027-42DC-A777-09ECA17F7983}" presName="sibTrans" presStyleCnt="0"/>
      <dgm:spPr/>
    </dgm:pt>
    <dgm:pt modelId="{489952E6-5D7A-4A59-A432-8983477FF2DE}" type="pres">
      <dgm:prSet presAssocID="{BB571ECB-BF70-4EC6-952A-146A6B428C4A}" presName="compNode" presStyleCnt="0"/>
      <dgm:spPr/>
    </dgm:pt>
    <dgm:pt modelId="{361B497F-98BC-44B2-BE75-ADD8D482D141}" type="pres">
      <dgm:prSet presAssocID="{BB571ECB-BF70-4EC6-952A-146A6B428C4A}" presName="bgRect" presStyleLbl="bgShp" presStyleIdx="3" presStyleCnt="5"/>
      <dgm:spPr/>
    </dgm:pt>
    <dgm:pt modelId="{033F020D-3325-445B-8723-FC7AAFBED6CB}" type="pres">
      <dgm:prSet presAssocID="{BB571ECB-BF70-4EC6-952A-146A6B428C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72BD5131-356B-4499-A797-8A6F7B6A484E}" type="pres">
      <dgm:prSet presAssocID="{BB571ECB-BF70-4EC6-952A-146A6B428C4A}" presName="spaceRect" presStyleCnt="0"/>
      <dgm:spPr/>
    </dgm:pt>
    <dgm:pt modelId="{3AFE16AE-5DA0-4CF5-BDFA-0F4D7EC388C6}" type="pres">
      <dgm:prSet presAssocID="{BB571ECB-BF70-4EC6-952A-146A6B428C4A}" presName="parTx" presStyleLbl="revTx" presStyleIdx="3" presStyleCnt="5">
        <dgm:presLayoutVars>
          <dgm:chMax val="0"/>
          <dgm:chPref val="0"/>
        </dgm:presLayoutVars>
      </dgm:prSet>
      <dgm:spPr/>
    </dgm:pt>
    <dgm:pt modelId="{2A60E8D8-B02F-4255-A262-197B57DFB54E}" type="pres">
      <dgm:prSet presAssocID="{D7BA18C4-9A99-48BE-B71F-6D294E7ADFE2}" presName="sibTrans" presStyleCnt="0"/>
      <dgm:spPr/>
    </dgm:pt>
    <dgm:pt modelId="{D6F2485A-083A-4690-9B77-0DE034637035}" type="pres">
      <dgm:prSet presAssocID="{B7563743-7836-4394-A47C-F065E58FA27E}" presName="compNode" presStyleCnt="0"/>
      <dgm:spPr/>
    </dgm:pt>
    <dgm:pt modelId="{8AFD5085-257B-4A4D-A04C-1292F1F6B731}" type="pres">
      <dgm:prSet presAssocID="{B7563743-7836-4394-A47C-F065E58FA27E}" presName="bgRect" presStyleLbl="bgShp" presStyleIdx="4" presStyleCnt="5"/>
      <dgm:spPr/>
    </dgm:pt>
    <dgm:pt modelId="{A0B2C184-903C-40E8-8335-7E53FC60D031}" type="pres">
      <dgm:prSet presAssocID="{B7563743-7836-4394-A47C-F065E58FA2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04E3002-107D-4A2C-BC6E-2851BE76BA7C}" type="pres">
      <dgm:prSet presAssocID="{B7563743-7836-4394-A47C-F065E58FA27E}" presName="spaceRect" presStyleCnt="0"/>
      <dgm:spPr/>
    </dgm:pt>
    <dgm:pt modelId="{ADB9287A-1A81-4AC9-AF14-46B9B80560BA}" type="pres">
      <dgm:prSet presAssocID="{B7563743-7836-4394-A47C-F065E58FA27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345FE0E-118E-4152-91F3-120091BA9DF5}" srcId="{B6D3C600-FEA1-4436-AB89-BF829EAFDD94}" destId="{BB571ECB-BF70-4EC6-952A-146A6B428C4A}" srcOrd="3" destOrd="0" parTransId="{7C7675BE-636E-497B-85FB-DBD63FABFA7C}" sibTransId="{D7BA18C4-9A99-48BE-B71F-6D294E7ADFE2}"/>
    <dgm:cxn modelId="{5ED26910-EDDE-4BA2-9C36-501CC713F206}" type="presOf" srcId="{BB571ECB-BF70-4EC6-952A-146A6B428C4A}" destId="{3AFE16AE-5DA0-4CF5-BDFA-0F4D7EC388C6}" srcOrd="0" destOrd="0" presId="urn:microsoft.com/office/officeart/2018/2/layout/IconVerticalSolidList"/>
    <dgm:cxn modelId="{686DB63D-B2B7-42F8-BA98-F8F425F8832C}" type="presOf" srcId="{632B5803-EFE1-4C3F-BAD9-7689880A9671}" destId="{6E0FE81B-C29A-44C1-85A8-EE63B9A84E89}" srcOrd="0" destOrd="0" presId="urn:microsoft.com/office/officeart/2018/2/layout/IconVerticalSolidList"/>
    <dgm:cxn modelId="{1614ED3E-F981-4141-960F-72AA2C006401}" type="presOf" srcId="{30577AB0-D734-481B-8FF6-49FFA115B1D0}" destId="{1958DF92-12C6-404F-A2D7-2FD592B0921A}" srcOrd="0" destOrd="0" presId="urn:microsoft.com/office/officeart/2018/2/layout/IconVerticalSolidList"/>
    <dgm:cxn modelId="{360A2B41-8281-4BAC-AA57-BF06CB421AD0}" srcId="{B6D3C600-FEA1-4436-AB89-BF829EAFDD94}" destId="{30577AB0-D734-481B-8FF6-49FFA115B1D0}" srcOrd="2" destOrd="0" parTransId="{0E8C5173-876E-439D-AF22-78FB20F0CFFB}" sibTransId="{861C063E-8027-42DC-A777-09ECA17F7983}"/>
    <dgm:cxn modelId="{05D46070-00BD-4BD1-A881-B5D80F25726B}" type="presOf" srcId="{B7563743-7836-4394-A47C-F065E58FA27E}" destId="{ADB9287A-1A81-4AC9-AF14-46B9B80560BA}" srcOrd="0" destOrd="0" presId="urn:microsoft.com/office/officeart/2018/2/layout/IconVerticalSolidList"/>
    <dgm:cxn modelId="{FCFCE487-E324-4DE7-B13C-A40CD4B1136C}" srcId="{B6D3C600-FEA1-4436-AB89-BF829EAFDD94}" destId="{28D9D39B-227A-4B0C-8331-93CEE5C7CAB7}" srcOrd="0" destOrd="0" parTransId="{90C68EF8-97A5-4E60-B55E-57201BC44DBB}" sibTransId="{0BC4ACC5-DCD3-43CD-926F-B9612EEEDFB0}"/>
    <dgm:cxn modelId="{A834BBB9-B479-4623-931B-D9D8F5E57577}" type="presOf" srcId="{28D9D39B-227A-4B0C-8331-93CEE5C7CAB7}" destId="{2E0E1556-3DAF-4CAC-A99A-70BC85950170}" srcOrd="0" destOrd="0" presId="urn:microsoft.com/office/officeart/2018/2/layout/IconVerticalSolidList"/>
    <dgm:cxn modelId="{C5D4D0DE-4F78-4F9B-B2AF-ED5EE5C46330}" type="presOf" srcId="{B6D3C600-FEA1-4436-AB89-BF829EAFDD94}" destId="{64E6E2D3-BC7A-47EA-A478-9B813E380E94}" srcOrd="0" destOrd="0" presId="urn:microsoft.com/office/officeart/2018/2/layout/IconVerticalSolidList"/>
    <dgm:cxn modelId="{022129DF-B1C4-465F-ACA2-FB5668D100A5}" srcId="{B6D3C600-FEA1-4436-AB89-BF829EAFDD94}" destId="{632B5803-EFE1-4C3F-BAD9-7689880A9671}" srcOrd="1" destOrd="0" parTransId="{C4E93141-81E5-4731-96E3-B454AB4E98B8}" sibTransId="{5ECBDC42-A36E-47C7-AEBF-344880CDE217}"/>
    <dgm:cxn modelId="{5E2107F1-61A0-4BD8-B166-F2DFE3ACC186}" srcId="{B6D3C600-FEA1-4436-AB89-BF829EAFDD94}" destId="{B7563743-7836-4394-A47C-F065E58FA27E}" srcOrd="4" destOrd="0" parTransId="{8486B237-BB72-4AC4-AEB2-A3E37E1BBAE3}" sibTransId="{3E3667BB-5D1D-4413-99BD-2EAC080B6FBB}"/>
    <dgm:cxn modelId="{EBCD854D-6A7F-4C35-A4B9-00CCFDEAE3D7}" type="presParOf" srcId="{64E6E2D3-BC7A-47EA-A478-9B813E380E94}" destId="{405129E5-3FF5-45B9-AA2D-A66FA59DEB7F}" srcOrd="0" destOrd="0" presId="urn:microsoft.com/office/officeart/2018/2/layout/IconVerticalSolidList"/>
    <dgm:cxn modelId="{13CAB8DA-F4BF-436C-8C90-3037FD38EB55}" type="presParOf" srcId="{405129E5-3FF5-45B9-AA2D-A66FA59DEB7F}" destId="{9E31F541-2F13-4459-8F71-8A9B404F2D5A}" srcOrd="0" destOrd="0" presId="urn:microsoft.com/office/officeart/2018/2/layout/IconVerticalSolidList"/>
    <dgm:cxn modelId="{E9294035-7730-4D66-8E57-0F21E45B2BC0}" type="presParOf" srcId="{405129E5-3FF5-45B9-AA2D-A66FA59DEB7F}" destId="{25A76842-54ED-4711-A9AF-A6EA9D08EDB3}" srcOrd="1" destOrd="0" presId="urn:microsoft.com/office/officeart/2018/2/layout/IconVerticalSolidList"/>
    <dgm:cxn modelId="{23EDEB93-0515-49BA-9B6A-DC4E5EC858AD}" type="presParOf" srcId="{405129E5-3FF5-45B9-AA2D-A66FA59DEB7F}" destId="{2A1D08C7-6A28-48A6-8834-905DBAD0B233}" srcOrd="2" destOrd="0" presId="urn:microsoft.com/office/officeart/2018/2/layout/IconVerticalSolidList"/>
    <dgm:cxn modelId="{B666B87B-067B-4798-AEF4-82483FEF7435}" type="presParOf" srcId="{405129E5-3FF5-45B9-AA2D-A66FA59DEB7F}" destId="{2E0E1556-3DAF-4CAC-A99A-70BC85950170}" srcOrd="3" destOrd="0" presId="urn:microsoft.com/office/officeart/2018/2/layout/IconVerticalSolidList"/>
    <dgm:cxn modelId="{274C389D-8D47-43C7-8427-AC3957C959A4}" type="presParOf" srcId="{64E6E2D3-BC7A-47EA-A478-9B813E380E94}" destId="{4EAFFF19-F025-4134-9888-574448DC7FBF}" srcOrd="1" destOrd="0" presId="urn:microsoft.com/office/officeart/2018/2/layout/IconVerticalSolidList"/>
    <dgm:cxn modelId="{A1A58B7B-C0C1-4428-B855-1D68F06453E1}" type="presParOf" srcId="{64E6E2D3-BC7A-47EA-A478-9B813E380E94}" destId="{91482D3C-AB68-4778-AF4D-F919A5F18B4E}" srcOrd="2" destOrd="0" presId="urn:microsoft.com/office/officeart/2018/2/layout/IconVerticalSolidList"/>
    <dgm:cxn modelId="{298B98C8-B9C2-474A-815E-0DAC1D05D5B0}" type="presParOf" srcId="{91482D3C-AB68-4778-AF4D-F919A5F18B4E}" destId="{C9755C58-3FA1-4190-B3E1-EFFBDE5C086F}" srcOrd="0" destOrd="0" presId="urn:microsoft.com/office/officeart/2018/2/layout/IconVerticalSolidList"/>
    <dgm:cxn modelId="{D637AC7A-72AC-43CB-98A8-96510D755F34}" type="presParOf" srcId="{91482D3C-AB68-4778-AF4D-F919A5F18B4E}" destId="{542FBEDB-3B88-4A49-9BE0-B663ED18E847}" srcOrd="1" destOrd="0" presId="urn:microsoft.com/office/officeart/2018/2/layout/IconVerticalSolidList"/>
    <dgm:cxn modelId="{125AC5F6-C82B-4A4A-8E08-E3E970936E25}" type="presParOf" srcId="{91482D3C-AB68-4778-AF4D-F919A5F18B4E}" destId="{20BC9148-2526-4979-9DE3-5E92857CD9A1}" srcOrd="2" destOrd="0" presId="urn:microsoft.com/office/officeart/2018/2/layout/IconVerticalSolidList"/>
    <dgm:cxn modelId="{51BF9DE0-3680-4EAD-8B76-FAAC5EB2EC2F}" type="presParOf" srcId="{91482D3C-AB68-4778-AF4D-F919A5F18B4E}" destId="{6E0FE81B-C29A-44C1-85A8-EE63B9A84E89}" srcOrd="3" destOrd="0" presId="urn:microsoft.com/office/officeart/2018/2/layout/IconVerticalSolidList"/>
    <dgm:cxn modelId="{33CE33B4-8976-486F-B028-6FA27656DB9F}" type="presParOf" srcId="{64E6E2D3-BC7A-47EA-A478-9B813E380E94}" destId="{51192D0A-E7EA-4FF0-804A-A8AFAA0F04BF}" srcOrd="3" destOrd="0" presId="urn:microsoft.com/office/officeart/2018/2/layout/IconVerticalSolidList"/>
    <dgm:cxn modelId="{EE7741B9-5185-45B6-809A-A2323F136880}" type="presParOf" srcId="{64E6E2D3-BC7A-47EA-A478-9B813E380E94}" destId="{CB2AAE85-2F1D-4A6A-A1B7-3E903DA5C5AA}" srcOrd="4" destOrd="0" presId="urn:microsoft.com/office/officeart/2018/2/layout/IconVerticalSolidList"/>
    <dgm:cxn modelId="{F8E1E246-344E-4836-B8B4-5BFC019C010D}" type="presParOf" srcId="{CB2AAE85-2F1D-4A6A-A1B7-3E903DA5C5AA}" destId="{802B08D6-92BC-4774-A93B-06FD080E2CA0}" srcOrd="0" destOrd="0" presId="urn:microsoft.com/office/officeart/2018/2/layout/IconVerticalSolidList"/>
    <dgm:cxn modelId="{FB807630-C8A8-4949-95A6-D0BA69119837}" type="presParOf" srcId="{CB2AAE85-2F1D-4A6A-A1B7-3E903DA5C5AA}" destId="{C1FE7558-BFBA-4AD8-9982-FD4C0B78CF5A}" srcOrd="1" destOrd="0" presId="urn:microsoft.com/office/officeart/2018/2/layout/IconVerticalSolidList"/>
    <dgm:cxn modelId="{4BBA3AF1-15F1-4833-B7F8-B822FE4D7C0C}" type="presParOf" srcId="{CB2AAE85-2F1D-4A6A-A1B7-3E903DA5C5AA}" destId="{383A95A3-5EDC-453A-B75A-44CA48DD6DE4}" srcOrd="2" destOrd="0" presId="urn:microsoft.com/office/officeart/2018/2/layout/IconVerticalSolidList"/>
    <dgm:cxn modelId="{609E13A9-6DDD-490F-A838-F673729F399B}" type="presParOf" srcId="{CB2AAE85-2F1D-4A6A-A1B7-3E903DA5C5AA}" destId="{1958DF92-12C6-404F-A2D7-2FD592B0921A}" srcOrd="3" destOrd="0" presId="urn:microsoft.com/office/officeart/2018/2/layout/IconVerticalSolidList"/>
    <dgm:cxn modelId="{7005AB38-1202-47C7-87B8-1C2590AAAA96}" type="presParOf" srcId="{64E6E2D3-BC7A-47EA-A478-9B813E380E94}" destId="{F2D6453C-3943-484E-90CA-EA6CB85BC557}" srcOrd="5" destOrd="0" presId="urn:microsoft.com/office/officeart/2018/2/layout/IconVerticalSolidList"/>
    <dgm:cxn modelId="{F1EF6A1C-C522-4E3E-88AF-01060288C635}" type="presParOf" srcId="{64E6E2D3-BC7A-47EA-A478-9B813E380E94}" destId="{489952E6-5D7A-4A59-A432-8983477FF2DE}" srcOrd="6" destOrd="0" presId="urn:microsoft.com/office/officeart/2018/2/layout/IconVerticalSolidList"/>
    <dgm:cxn modelId="{7CBCE1D9-FD42-40BE-8E66-CF2B0C970FFC}" type="presParOf" srcId="{489952E6-5D7A-4A59-A432-8983477FF2DE}" destId="{361B497F-98BC-44B2-BE75-ADD8D482D141}" srcOrd="0" destOrd="0" presId="urn:microsoft.com/office/officeart/2018/2/layout/IconVerticalSolidList"/>
    <dgm:cxn modelId="{A4E36F25-B5AE-4983-987D-FFA7BE42A5C5}" type="presParOf" srcId="{489952E6-5D7A-4A59-A432-8983477FF2DE}" destId="{033F020D-3325-445B-8723-FC7AAFBED6CB}" srcOrd="1" destOrd="0" presId="urn:microsoft.com/office/officeart/2018/2/layout/IconVerticalSolidList"/>
    <dgm:cxn modelId="{B70EEDBF-4E43-4C36-B4B2-077DF112FC22}" type="presParOf" srcId="{489952E6-5D7A-4A59-A432-8983477FF2DE}" destId="{72BD5131-356B-4499-A797-8A6F7B6A484E}" srcOrd="2" destOrd="0" presId="urn:microsoft.com/office/officeart/2018/2/layout/IconVerticalSolidList"/>
    <dgm:cxn modelId="{CF529301-5A1F-4131-AB6C-C1A6DAE0FCAD}" type="presParOf" srcId="{489952E6-5D7A-4A59-A432-8983477FF2DE}" destId="{3AFE16AE-5DA0-4CF5-BDFA-0F4D7EC388C6}" srcOrd="3" destOrd="0" presId="urn:microsoft.com/office/officeart/2018/2/layout/IconVerticalSolidList"/>
    <dgm:cxn modelId="{CC795F86-37D0-4904-BCA4-A2EE8AFA3CDF}" type="presParOf" srcId="{64E6E2D3-BC7A-47EA-A478-9B813E380E94}" destId="{2A60E8D8-B02F-4255-A262-197B57DFB54E}" srcOrd="7" destOrd="0" presId="urn:microsoft.com/office/officeart/2018/2/layout/IconVerticalSolidList"/>
    <dgm:cxn modelId="{FF1DC3A6-E238-4DE6-B69C-34E6B685AE03}" type="presParOf" srcId="{64E6E2D3-BC7A-47EA-A478-9B813E380E94}" destId="{D6F2485A-083A-4690-9B77-0DE034637035}" srcOrd="8" destOrd="0" presId="urn:microsoft.com/office/officeart/2018/2/layout/IconVerticalSolidList"/>
    <dgm:cxn modelId="{30714F16-D653-4AE6-9C8C-73514F85B9F9}" type="presParOf" srcId="{D6F2485A-083A-4690-9B77-0DE034637035}" destId="{8AFD5085-257B-4A4D-A04C-1292F1F6B731}" srcOrd="0" destOrd="0" presId="urn:microsoft.com/office/officeart/2018/2/layout/IconVerticalSolidList"/>
    <dgm:cxn modelId="{24F270EF-6E4A-48B2-96E7-A6359979E11F}" type="presParOf" srcId="{D6F2485A-083A-4690-9B77-0DE034637035}" destId="{A0B2C184-903C-40E8-8335-7E53FC60D031}" srcOrd="1" destOrd="0" presId="urn:microsoft.com/office/officeart/2018/2/layout/IconVerticalSolidList"/>
    <dgm:cxn modelId="{5AD3F678-15CD-4C84-B86C-2D65ED2F9EC7}" type="presParOf" srcId="{D6F2485A-083A-4690-9B77-0DE034637035}" destId="{F04E3002-107D-4A2C-BC6E-2851BE76BA7C}" srcOrd="2" destOrd="0" presId="urn:microsoft.com/office/officeart/2018/2/layout/IconVerticalSolidList"/>
    <dgm:cxn modelId="{7A12C3D7-2BC0-4680-BD25-5CBF7E4C0B44}" type="presParOf" srcId="{D6F2485A-083A-4690-9B77-0DE034637035}" destId="{ADB9287A-1A81-4AC9-AF14-46B9B80560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1F541-2F13-4459-8F71-8A9B404F2D5A}">
      <dsp:nvSpPr>
        <dsp:cNvPr id="0" name=""/>
        <dsp:cNvSpPr/>
      </dsp:nvSpPr>
      <dsp:spPr>
        <a:xfrm>
          <a:off x="0" y="6875"/>
          <a:ext cx="10870871" cy="703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76842-54ED-4711-A9AF-A6EA9D08EDB3}">
      <dsp:nvSpPr>
        <dsp:cNvPr id="0" name=""/>
        <dsp:cNvSpPr/>
      </dsp:nvSpPr>
      <dsp:spPr>
        <a:xfrm>
          <a:off x="212681" y="165067"/>
          <a:ext cx="387071" cy="386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E1556-3DAF-4CAC-A99A-70BC85950170}">
      <dsp:nvSpPr>
        <dsp:cNvPr id="0" name=""/>
        <dsp:cNvSpPr/>
      </dsp:nvSpPr>
      <dsp:spPr>
        <a:xfrm>
          <a:off x="879093" y="2650"/>
          <a:ext cx="9949157" cy="90081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37" tIns="95337" rIns="95337" bIns="953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u="sng" kern="1200" dirty="0">
              <a:solidFill>
                <a:schemeClr val="tx1"/>
              </a:solidFill>
              <a:latin typeface="Avenir Next LT Pro" panose="020B0504020202020204" pitchFamily="34" charset="0"/>
            </a:rPr>
            <a:t>Policy Development 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tx1"/>
              </a:solidFill>
              <a:latin typeface="Avenir Next LT Pro" panose="020B0504020202020204" pitchFamily="34" charset="0"/>
            </a:rPr>
            <a:t>Defining Energy Strategies at Business and/or Asset Level - Defined Energy Policies – Fix Objectives - Planning &amp; Communication</a:t>
          </a:r>
        </a:p>
      </dsp:txBody>
      <dsp:txXfrm>
        <a:off x="879093" y="2650"/>
        <a:ext cx="9949157" cy="900819"/>
      </dsp:txXfrm>
    </dsp:sp>
    <dsp:sp modelId="{C9755C58-3FA1-4190-B3E1-EFFBDE5C086F}">
      <dsp:nvSpPr>
        <dsp:cNvPr id="0" name=""/>
        <dsp:cNvSpPr/>
      </dsp:nvSpPr>
      <dsp:spPr>
        <a:xfrm>
          <a:off x="0" y="1132899"/>
          <a:ext cx="10870871" cy="703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FBEDB-3B88-4A49-9BE0-B663ED18E847}">
      <dsp:nvSpPr>
        <dsp:cNvPr id="0" name=""/>
        <dsp:cNvSpPr/>
      </dsp:nvSpPr>
      <dsp:spPr>
        <a:xfrm>
          <a:off x="212681" y="1291092"/>
          <a:ext cx="387071" cy="386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FE81B-C29A-44C1-85A8-EE63B9A84E89}">
      <dsp:nvSpPr>
        <dsp:cNvPr id="0" name=""/>
        <dsp:cNvSpPr/>
      </dsp:nvSpPr>
      <dsp:spPr>
        <a:xfrm>
          <a:off x="812433" y="1132899"/>
          <a:ext cx="9949157" cy="900819"/>
        </a:xfrm>
        <a:prstGeom prst="rect">
          <a:avLst/>
        </a:prstGeom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Cross Functional Management Process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u="none" kern="1200" dirty="0">
              <a:solidFill>
                <a:schemeClr val="tx1"/>
              </a:solidFill>
              <a:latin typeface="Avenir Next LT Pro" panose="020B0504020202020204" pitchFamily="34" charset="0"/>
            </a:rPr>
            <a:t>Aligned to International Standards – Functionally Integrated - Phases Include; Poli</a:t>
          </a:r>
          <a:r>
            <a:rPr lang="en-CA" sz="1600" b="0" kern="1200" dirty="0">
              <a:solidFill>
                <a:schemeClr val="tx1"/>
              </a:solidFill>
              <a:latin typeface="Avenir Next LT Pro" panose="020B0504020202020204" pitchFamily="34" charset="0"/>
            </a:rPr>
            <a:t>cy Development  – Perform Energy Audit – Analyze Findings – Create Improvement plans – Monitor &amp; Sustain </a:t>
          </a:r>
          <a:endParaRPr lang="en-CA" sz="1600" b="0" kern="1200" dirty="0">
            <a:solidFill>
              <a:prstClr val="black"/>
            </a:solidFill>
            <a:latin typeface="Avenir Next LT Pro" panose="020B0504020202020204" pitchFamily="34" charset="0"/>
            <a:ea typeface="+mn-ea"/>
            <a:cs typeface="+mn-cs"/>
          </a:endParaRPr>
        </a:p>
      </dsp:txBody>
      <dsp:txXfrm>
        <a:off x="812433" y="1132899"/>
        <a:ext cx="9949157" cy="900819"/>
      </dsp:txXfrm>
    </dsp:sp>
    <dsp:sp modelId="{802B08D6-92BC-4774-A93B-06FD080E2CA0}">
      <dsp:nvSpPr>
        <dsp:cNvPr id="0" name=""/>
        <dsp:cNvSpPr/>
      </dsp:nvSpPr>
      <dsp:spPr>
        <a:xfrm>
          <a:off x="0" y="2258923"/>
          <a:ext cx="10870871" cy="703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E7558-BFBA-4AD8-9982-FD4C0B78CF5A}">
      <dsp:nvSpPr>
        <dsp:cNvPr id="0" name=""/>
        <dsp:cNvSpPr/>
      </dsp:nvSpPr>
      <dsp:spPr>
        <a:xfrm>
          <a:off x="212681" y="2417116"/>
          <a:ext cx="387071" cy="3866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8DF92-12C6-404F-A2D7-2FD592B0921A}">
      <dsp:nvSpPr>
        <dsp:cNvPr id="0" name=""/>
        <dsp:cNvSpPr/>
      </dsp:nvSpPr>
      <dsp:spPr>
        <a:xfrm>
          <a:off x="812433" y="2258923"/>
          <a:ext cx="9949157" cy="900819"/>
        </a:xfrm>
        <a:prstGeom prst="rect">
          <a:avLst/>
        </a:prstGeom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Supportive Organization Model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Defined Org. Structure – Leadership Expectations - Pre-defined Roles and Responsibilities - Creating EnMS Commitment Culture &amp; Behavioral Expectations </a:t>
          </a:r>
        </a:p>
      </dsp:txBody>
      <dsp:txXfrm>
        <a:off x="812433" y="2258923"/>
        <a:ext cx="9949157" cy="900819"/>
      </dsp:txXfrm>
    </dsp:sp>
    <dsp:sp modelId="{361B497F-98BC-44B2-BE75-ADD8D482D141}">
      <dsp:nvSpPr>
        <dsp:cNvPr id="0" name=""/>
        <dsp:cNvSpPr/>
      </dsp:nvSpPr>
      <dsp:spPr>
        <a:xfrm>
          <a:off x="0" y="3384948"/>
          <a:ext cx="10870871" cy="703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F020D-3325-445B-8723-FC7AAFBED6CB}">
      <dsp:nvSpPr>
        <dsp:cNvPr id="0" name=""/>
        <dsp:cNvSpPr/>
      </dsp:nvSpPr>
      <dsp:spPr>
        <a:xfrm>
          <a:off x="212681" y="3543140"/>
          <a:ext cx="387071" cy="3866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E16AE-5DA0-4CF5-BDFA-0F4D7EC388C6}">
      <dsp:nvSpPr>
        <dsp:cNvPr id="0" name=""/>
        <dsp:cNvSpPr/>
      </dsp:nvSpPr>
      <dsp:spPr>
        <a:xfrm>
          <a:off x="812433" y="3384948"/>
          <a:ext cx="9949157" cy="900819"/>
        </a:xfrm>
        <a:prstGeom prst="rect">
          <a:avLst/>
        </a:prstGeom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Utilization &amp; Performance Measures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latin typeface="Avenir Next LT Pro" panose="020B0504020202020204" pitchFamily="34" charset="0"/>
            </a:rPr>
            <a:t>Identification of Losses at Facility, Asset Area, Energy System and Equipment Levels - Asset Performance Tracking – Feasibility &amp; Bench Marking – Financial Requirements – EnMS Payback Indicators</a:t>
          </a:r>
        </a:p>
      </dsp:txBody>
      <dsp:txXfrm>
        <a:off x="812433" y="3384948"/>
        <a:ext cx="9949157" cy="900819"/>
      </dsp:txXfrm>
    </dsp:sp>
    <dsp:sp modelId="{8AFD5085-257B-4A4D-A04C-1292F1F6B731}">
      <dsp:nvSpPr>
        <dsp:cNvPr id="0" name=""/>
        <dsp:cNvSpPr/>
      </dsp:nvSpPr>
      <dsp:spPr>
        <a:xfrm>
          <a:off x="0" y="4510972"/>
          <a:ext cx="10870871" cy="703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2C184-903C-40E8-8335-7E53FC60D031}">
      <dsp:nvSpPr>
        <dsp:cNvPr id="0" name=""/>
        <dsp:cNvSpPr/>
      </dsp:nvSpPr>
      <dsp:spPr>
        <a:xfrm>
          <a:off x="212681" y="4669165"/>
          <a:ext cx="387071" cy="3866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287A-1A81-4AC9-AF14-46B9B80560BA}">
      <dsp:nvSpPr>
        <dsp:cNvPr id="0" name=""/>
        <dsp:cNvSpPr/>
      </dsp:nvSpPr>
      <dsp:spPr>
        <a:xfrm>
          <a:off x="812433" y="4510972"/>
          <a:ext cx="9949157" cy="900819"/>
        </a:xfrm>
        <a:prstGeom prst="rect">
          <a:avLst/>
        </a:prstGeom>
        <a:solidFill>
          <a:srgbClr val="AABED7">
            <a:lumMod val="20000"/>
            <a:lumOff val="8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u="sng" kern="1200" dirty="0">
              <a:solidFill>
                <a:prstClr val="black"/>
              </a:solidFill>
              <a:latin typeface="Avenir Next LT Pro" panose="020B0504020202020204" pitchFamily="34" charset="0"/>
              <a:ea typeface="+mn-ea"/>
              <a:cs typeface="+mn-cs"/>
            </a:rPr>
            <a:t>EnMS Process Implementation &amp; Training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Pre-defined Implementation Process – Assessment of Facility / Organization – Prepare &amp; Train the </a:t>
          </a:r>
          <a:r>
            <a:rPr lang="en-CA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Organization</a:t>
          </a:r>
          <a:r>
            <a:rPr lang="en-US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 – Deploying the Implementation Plan</a:t>
          </a:r>
          <a:endParaRPr lang="en-CA" sz="1600" b="0" kern="1200" dirty="0">
            <a:solidFill>
              <a:prstClr val="black"/>
            </a:solidFill>
            <a:latin typeface="Avenir Next LT Pro" panose="020B0504020202020204" pitchFamily="34" charset="0"/>
            <a:ea typeface="+mn-ea"/>
            <a:cs typeface="+mn-cs"/>
          </a:endParaRPr>
        </a:p>
      </dsp:txBody>
      <dsp:txXfrm>
        <a:off x="812433" y="4510972"/>
        <a:ext cx="9949157" cy="900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4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84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22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71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00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27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12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80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70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26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6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99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8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23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9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0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0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rgbClr val="CAE4F5">
                <a:lumMod val="0"/>
                <a:lumOff val="10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D1359C-9715-4A85-B054-E0ED939F93D7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0C5096-AE34-4EE6-B151-AA70C0CE0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6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00C553-F5BB-43AF-B8AC-7BA31D13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4268" cy="4351338"/>
          </a:xfrm>
        </p:spPr>
        <p:txBody>
          <a:bodyPr>
            <a:normAutofit/>
          </a:bodyPr>
          <a:lstStyle/>
          <a:p>
            <a:r>
              <a:rPr lang="en-CA" sz="1800" dirty="0">
                <a:latin typeface="Avenir Next LT Pro Light" panose="020B0304020202020204" pitchFamily="34" charset="0"/>
              </a:rPr>
              <a:t>This proprietary overview depicts a brief introduction to Energy Management and Interrelated Systems.</a:t>
            </a:r>
          </a:p>
          <a:p>
            <a:r>
              <a:rPr lang="en-CA" sz="1800" dirty="0">
                <a:latin typeface="Avenir Next LT Pro Light" panose="020B0304020202020204" pitchFamily="34" charset="0"/>
              </a:rPr>
              <a:t>Prepared by OP-EX SERVICES for Energy Management minded clients.</a:t>
            </a:r>
          </a:p>
          <a:p>
            <a:r>
              <a:rPr lang="en-CA" sz="1800" dirty="0">
                <a:latin typeface="Avenir Next LT Pro Light" panose="020B0304020202020204" pitchFamily="34" charset="0"/>
              </a:rPr>
              <a:t>DATED SEPTEMBER 1</a:t>
            </a:r>
            <a:r>
              <a:rPr lang="en-CA" sz="1800" baseline="30000" dirty="0">
                <a:latin typeface="Avenir Next LT Pro Light" panose="020B0304020202020204" pitchFamily="34" charset="0"/>
              </a:rPr>
              <a:t>ST</a:t>
            </a:r>
            <a:r>
              <a:rPr lang="en-CA" sz="1800" dirty="0">
                <a:latin typeface="Avenir Next LT Pro Light" panose="020B0304020202020204" pitchFamily="34" charset="0"/>
              </a:rPr>
              <a:t> 2021</a:t>
            </a:r>
          </a:p>
        </p:txBody>
      </p:sp>
      <p:grpSp>
        <p:nvGrpSpPr>
          <p:cNvPr id="10" name="docshapegroup2364">
            <a:extLst>
              <a:ext uri="{FF2B5EF4-FFF2-40B4-BE49-F238E27FC236}">
                <a16:creationId xmlns:a16="http://schemas.microsoft.com/office/drawing/2014/main" id="{A950BD5E-17FD-46F0-8F55-9FA056196F9C}"/>
              </a:ext>
            </a:extLst>
          </p:cNvPr>
          <p:cNvGrpSpPr>
            <a:grpSpLocks/>
          </p:cNvGrpSpPr>
          <p:nvPr/>
        </p:nvGrpSpPr>
        <p:grpSpPr bwMode="auto">
          <a:xfrm>
            <a:off x="5854281" y="1386664"/>
            <a:ext cx="5011937" cy="3281108"/>
            <a:chOff x="0" y="2007"/>
            <a:chExt cx="11905" cy="7357"/>
          </a:xfrm>
        </p:grpSpPr>
        <p:sp>
          <p:nvSpPr>
            <p:cNvPr id="11" name="docshape2365">
              <a:extLst>
                <a:ext uri="{FF2B5EF4-FFF2-40B4-BE49-F238E27FC236}">
                  <a16:creationId xmlns:a16="http://schemas.microsoft.com/office/drawing/2014/main" id="{48DBBCDD-2C4B-4924-A6BB-D87FFA2F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20"/>
              <a:ext cx="8808" cy="4844"/>
            </a:xfrm>
            <a:custGeom>
              <a:avLst/>
              <a:gdLst>
                <a:gd name="T0" fmla="*/ 8807 w 8808"/>
                <a:gd name="T1" fmla="+- 0 4521 4521"/>
                <a:gd name="T2" fmla="*/ 4521 h 4844"/>
                <a:gd name="T3" fmla="*/ 2697 w 8808"/>
                <a:gd name="T4" fmla="+- 0 4521 4521"/>
                <a:gd name="T5" fmla="*/ 4521 h 4844"/>
                <a:gd name="T6" fmla="*/ 0 w 8808"/>
                <a:gd name="T7" fmla="+- 0 7271 4521"/>
                <a:gd name="T8" fmla="*/ 7271 h 4844"/>
                <a:gd name="T9" fmla="*/ 0 w 8808"/>
                <a:gd name="T10" fmla="+- 0 9365 4521"/>
                <a:gd name="T11" fmla="*/ 9365 h 4844"/>
                <a:gd name="T12" fmla="*/ 4056 w 8808"/>
                <a:gd name="T13" fmla="+- 0 9365 4521"/>
                <a:gd name="T14" fmla="*/ 9365 h 4844"/>
                <a:gd name="T15" fmla="*/ 8807 w 8808"/>
                <a:gd name="T16" fmla="+- 0 4521 4521"/>
                <a:gd name="T17" fmla="*/ 4521 h 484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</a:cxnLst>
              <a:rect l="0" t="0" r="r" b="b"/>
              <a:pathLst>
                <a:path w="8808" h="4844">
                  <a:moveTo>
                    <a:pt x="8807" y="0"/>
                  </a:moveTo>
                  <a:lnTo>
                    <a:pt x="2697" y="0"/>
                  </a:lnTo>
                  <a:lnTo>
                    <a:pt x="0" y="2750"/>
                  </a:lnTo>
                  <a:lnTo>
                    <a:pt x="0" y="4844"/>
                  </a:lnTo>
                  <a:lnTo>
                    <a:pt x="4056" y="4844"/>
                  </a:lnTo>
                  <a:lnTo>
                    <a:pt x="880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docshape2366">
              <a:extLst>
                <a:ext uri="{FF2B5EF4-FFF2-40B4-BE49-F238E27FC236}">
                  <a16:creationId xmlns:a16="http://schemas.microsoft.com/office/drawing/2014/main" id="{DB5F1BD5-7373-42A9-B3C5-6F2FDDE9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7784"/>
              <a:ext cx="861" cy="736"/>
            </a:xfrm>
            <a:custGeom>
              <a:avLst/>
              <a:gdLst>
                <a:gd name="T0" fmla="+- 0 6725 5864"/>
                <a:gd name="T1" fmla="*/ T0 w 861"/>
                <a:gd name="T2" fmla="+- 0 7785 7785"/>
                <a:gd name="T3" fmla="*/ 7785 h 736"/>
                <a:gd name="T4" fmla="+- 0 6599 5864"/>
                <a:gd name="T5" fmla="*/ T4 w 861"/>
                <a:gd name="T6" fmla="+- 0 7785 7785"/>
                <a:gd name="T7" fmla="*/ 7785 h 736"/>
                <a:gd name="T8" fmla="+- 0 5864 5864"/>
                <a:gd name="T9" fmla="*/ T8 w 861"/>
                <a:gd name="T10" fmla="+- 0 8520 7785"/>
                <a:gd name="T11" fmla="*/ 8520 h 736"/>
                <a:gd name="T12" fmla="+- 0 5990 5864"/>
                <a:gd name="T13" fmla="*/ T12 w 861"/>
                <a:gd name="T14" fmla="+- 0 8520 7785"/>
                <a:gd name="T15" fmla="*/ 8520 h 736"/>
                <a:gd name="T16" fmla="+- 0 6725 5864"/>
                <a:gd name="T17" fmla="*/ T16 w 861"/>
                <a:gd name="T18" fmla="+- 0 7785 7785"/>
                <a:gd name="T19" fmla="*/ 7785 h 7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61" h="736">
                  <a:moveTo>
                    <a:pt x="861" y="0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26" y="735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36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docshape2367">
              <a:extLst>
                <a:ext uri="{FF2B5EF4-FFF2-40B4-BE49-F238E27FC236}">
                  <a16:creationId xmlns:a16="http://schemas.microsoft.com/office/drawing/2014/main" id="{E1291BEC-3E65-49D8-A865-07003BF5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2253"/>
              <a:ext cx="8581" cy="6477"/>
            </a:xfrm>
            <a:custGeom>
              <a:avLst/>
              <a:gdLst>
                <a:gd name="T0" fmla="+- 0 4906 3325"/>
                <a:gd name="T1" fmla="*/ T0 w 8581"/>
                <a:gd name="T2" fmla="+- 0 7785 2253"/>
                <a:gd name="T3" fmla="*/ 7785 h 6477"/>
                <a:gd name="T4" fmla="+- 0 3978 3325"/>
                <a:gd name="T5" fmla="*/ T4 w 8581"/>
                <a:gd name="T6" fmla="+- 0 7785 2253"/>
                <a:gd name="T7" fmla="*/ 7785 h 6477"/>
                <a:gd name="T8" fmla="+- 0 3888 3325"/>
                <a:gd name="T9" fmla="*/ T8 w 8581"/>
                <a:gd name="T10" fmla="+- 0 7875 2253"/>
                <a:gd name="T11" fmla="*/ 7875 h 6477"/>
                <a:gd name="T12" fmla="+- 0 4816 3325"/>
                <a:gd name="T13" fmla="*/ T12 w 8581"/>
                <a:gd name="T14" fmla="+- 0 7875 2253"/>
                <a:gd name="T15" fmla="*/ 7875 h 6477"/>
                <a:gd name="T16" fmla="+- 0 4906 3325"/>
                <a:gd name="T17" fmla="*/ T16 w 8581"/>
                <a:gd name="T18" fmla="+- 0 7785 2253"/>
                <a:gd name="T19" fmla="*/ 7785 h 6477"/>
                <a:gd name="T20" fmla="+- 0 6342 3325"/>
                <a:gd name="T21" fmla="*/ T20 w 8581"/>
                <a:gd name="T22" fmla="+- 0 8040 2253"/>
                <a:gd name="T23" fmla="*/ 8040 h 6477"/>
                <a:gd name="T24" fmla="+- 0 6108 3325"/>
                <a:gd name="T25" fmla="*/ T24 w 8581"/>
                <a:gd name="T26" fmla="+- 0 8040 2253"/>
                <a:gd name="T27" fmla="*/ 8040 h 6477"/>
                <a:gd name="T28" fmla="+- 0 5418 3325"/>
                <a:gd name="T29" fmla="*/ T28 w 8581"/>
                <a:gd name="T30" fmla="+- 0 8729 2253"/>
                <a:gd name="T31" fmla="*/ 8729 h 6477"/>
                <a:gd name="T32" fmla="+- 0 5653 3325"/>
                <a:gd name="T33" fmla="*/ T32 w 8581"/>
                <a:gd name="T34" fmla="+- 0 8729 2253"/>
                <a:gd name="T35" fmla="*/ 8729 h 6477"/>
                <a:gd name="T36" fmla="+- 0 6342 3325"/>
                <a:gd name="T37" fmla="*/ T36 w 8581"/>
                <a:gd name="T38" fmla="+- 0 8040 2253"/>
                <a:gd name="T39" fmla="*/ 8040 h 6477"/>
                <a:gd name="T40" fmla="+- 0 11906 3325"/>
                <a:gd name="T41" fmla="*/ T40 w 8581"/>
                <a:gd name="T42" fmla="+- 0 2253 2253"/>
                <a:gd name="T43" fmla="*/ 2253 h 6477"/>
                <a:gd name="T44" fmla="+- 0 8671 3325"/>
                <a:gd name="T45" fmla="*/ T44 w 8581"/>
                <a:gd name="T46" fmla="+- 0 2253 2253"/>
                <a:gd name="T47" fmla="*/ 2253 h 6477"/>
                <a:gd name="T48" fmla="+- 0 3325 3325"/>
                <a:gd name="T49" fmla="*/ T48 w 8581"/>
                <a:gd name="T50" fmla="+- 0 7599 2253"/>
                <a:gd name="T51" fmla="*/ 7599 h 6477"/>
                <a:gd name="T52" fmla="+- 0 6559 3325"/>
                <a:gd name="T53" fmla="*/ T52 w 8581"/>
                <a:gd name="T54" fmla="+- 0 7599 2253"/>
                <a:gd name="T55" fmla="*/ 7599 h 6477"/>
                <a:gd name="T56" fmla="+- 0 11906 3325"/>
                <a:gd name="T57" fmla="*/ T56 w 8581"/>
                <a:gd name="T58" fmla="+- 0 2253 2253"/>
                <a:gd name="T59" fmla="*/ 2253 h 64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581" h="6477">
                  <a:moveTo>
                    <a:pt x="1581" y="5532"/>
                  </a:moveTo>
                  <a:lnTo>
                    <a:pt x="653" y="5532"/>
                  </a:lnTo>
                  <a:lnTo>
                    <a:pt x="563" y="5622"/>
                  </a:lnTo>
                  <a:lnTo>
                    <a:pt x="1491" y="5622"/>
                  </a:lnTo>
                  <a:lnTo>
                    <a:pt x="1581" y="5532"/>
                  </a:lnTo>
                  <a:close/>
                  <a:moveTo>
                    <a:pt x="3017" y="5787"/>
                  </a:moveTo>
                  <a:lnTo>
                    <a:pt x="2783" y="5787"/>
                  </a:lnTo>
                  <a:lnTo>
                    <a:pt x="2093" y="6476"/>
                  </a:lnTo>
                  <a:lnTo>
                    <a:pt x="2328" y="6476"/>
                  </a:lnTo>
                  <a:lnTo>
                    <a:pt x="3017" y="5787"/>
                  </a:lnTo>
                  <a:close/>
                  <a:moveTo>
                    <a:pt x="8581" y="0"/>
                  </a:moveTo>
                  <a:lnTo>
                    <a:pt x="5346" y="0"/>
                  </a:lnTo>
                  <a:lnTo>
                    <a:pt x="0" y="5346"/>
                  </a:lnTo>
                  <a:lnTo>
                    <a:pt x="3234" y="5346"/>
                  </a:lnTo>
                  <a:lnTo>
                    <a:pt x="8581" y="0"/>
                  </a:lnTo>
                  <a:close/>
                </a:path>
              </a:pathLst>
            </a:custGeom>
            <a:solidFill>
              <a:srgbClr val="0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4" name="docshape2368">
              <a:extLst>
                <a:ext uri="{FF2B5EF4-FFF2-40B4-BE49-F238E27FC236}">
                  <a16:creationId xmlns:a16="http://schemas.microsoft.com/office/drawing/2014/main" id="{B091E8F5-D99B-420E-9695-5C762C3A0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2007"/>
              <a:ext cx="7358" cy="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docshape2369">
              <a:extLst>
                <a:ext uri="{FF2B5EF4-FFF2-40B4-BE49-F238E27FC236}">
                  <a16:creationId xmlns:a16="http://schemas.microsoft.com/office/drawing/2014/main" id="{7501B12C-936A-4AAB-932E-D8877968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" y="2186"/>
              <a:ext cx="555" cy="918"/>
            </a:xfrm>
            <a:custGeom>
              <a:avLst/>
              <a:gdLst>
                <a:gd name="T0" fmla="+- 0 10637 10359"/>
                <a:gd name="T1" fmla="*/ T0 w 555"/>
                <a:gd name="T2" fmla="+- 0 2187 2187"/>
                <a:gd name="T3" fmla="*/ 2187 h 918"/>
                <a:gd name="T4" fmla="+- 0 10636 10359"/>
                <a:gd name="T5" fmla="*/ T4 w 555"/>
                <a:gd name="T6" fmla="+- 0 2196 2187"/>
                <a:gd name="T7" fmla="*/ 2196 h 918"/>
                <a:gd name="T8" fmla="+- 0 10634 10359"/>
                <a:gd name="T9" fmla="*/ T8 w 555"/>
                <a:gd name="T10" fmla="+- 0 2206 2187"/>
                <a:gd name="T11" fmla="*/ 2206 h 918"/>
                <a:gd name="T12" fmla="+- 0 10633 10359"/>
                <a:gd name="T13" fmla="*/ T12 w 555"/>
                <a:gd name="T14" fmla="+- 0 2215 2187"/>
                <a:gd name="T15" fmla="*/ 2215 h 918"/>
                <a:gd name="T16" fmla="+- 0 10613 10359"/>
                <a:gd name="T17" fmla="*/ T16 w 555"/>
                <a:gd name="T18" fmla="+- 0 2294 2187"/>
                <a:gd name="T19" fmla="*/ 2294 h 918"/>
                <a:gd name="T20" fmla="+- 0 10582 10359"/>
                <a:gd name="T21" fmla="*/ T20 w 555"/>
                <a:gd name="T22" fmla="+- 0 2372 2187"/>
                <a:gd name="T23" fmla="*/ 2372 h 918"/>
                <a:gd name="T24" fmla="+- 0 10544 10359"/>
                <a:gd name="T25" fmla="*/ T24 w 555"/>
                <a:gd name="T26" fmla="+- 0 2447 2187"/>
                <a:gd name="T27" fmla="*/ 2447 h 918"/>
                <a:gd name="T28" fmla="+- 0 10502 10359"/>
                <a:gd name="T29" fmla="*/ T28 w 555"/>
                <a:gd name="T30" fmla="+- 0 2520 2187"/>
                <a:gd name="T31" fmla="*/ 2520 h 918"/>
                <a:gd name="T32" fmla="+- 0 10460 10359"/>
                <a:gd name="T33" fmla="*/ T32 w 555"/>
                <a:gd name="T34" fmla="+- 0 2590 2187"/>
                <a:gd name="T35" fmla="*/ 2590 h 918"/>
                <a:gd name="T36" fmla="+- 0 10421 10359"/>
                <a:gd name="T37" fmla="*/ T36 w 555"/>
                <a:gd name="T38" fmla="+- 0 2656 2187"/>
                <a:gd name="T39" fmla="*/ 2656 h 918"/>
                <a:gd name="T40" fmla="+- 0 10389 10359"/>
                <a:gd name="T41" fmla="*/ T40 w 555"/>
                <a:gd name="T42" fmla="+- 0 2718 2187"/>
                <a:gd name="T43" fmla="*/ 2718 h 918"/>
                <a:gd name="T44" fmla="+- 0 10367 10359"/>
                <a:gd name="T45" fmla="*/ T44 w 555"/>
                <a:gd name="T46" fmla="+- 0 2776 2187"/>
                <a:gd name="T47" fmla="*/ 2776 h 918"/>
                <a:gd name="T48" fmla="+- 0 10359 10359"/>
                <a:gd name="T49" fmla="*/ T48 w 555"/>
                <a:gd name="T50" fmla="+- 0 2827 2187"/>
                <a:gd name="T51" fmla="*/ 2827 h 918"/>
                <a:gd name="T52" fmla="+- 0 10369 10359"/>
                <a:gd name="T53" fmla="*/ T52 w 555"/>
                <a:gd name="T54" fmla="+- 0 2901 2187"/>
                <a:gd name="T55" fmla="*/ 2901 h 918"/>
                <a:gd name="T56" fmla="+- 0 10397 10359"/>
                <a:gd name="T57" fmla="*/ T56 w 555"/>
                <a:gd name="T58" fmla="+- 0 2966 2187"/>
                <a:gd name="T59" fmla="*/ 2966 h 918"/>
                <a:gd name="T60" fmla="+- 0 10439 10359"/>
                <a:gd name="T61" fmla="*/ T60 w 555"/>
                <a:gd name="T62" fmla="+- 0 3022 2187"/>
                <a:gd name="T63" fmla="*/ 3022 h 918"/>
                <a:gd name="T64" fmla="+- 0 10495 10359"/>
                <a:gd name="T65" fmla="*/ T64 w 555"/>
                <a:gd name="T66" fmla="+- 0 3065 2187"/>
                <a:gd name="T67" fmla="*/ 3065 h 918"/>
                <a:gd name="T68" fmla="+- 0 10560 10359"/>
                <a:gd name="T69" fmla="*/ T68 w 555"/>
                <a:gd name="T70" fmla="+- 0 3094 2187"/>
                <a:gd name="T71" fmla="*/ 3094 h 918"/>
                <a:gd name="T72" fmla="+- 0 10633 10359"/>
                <a:gd name="T73" fmla="*/ T72 w 555"/>
                <a:gd name="T74" fmla="+- 0 3105 2187"/>
                <a:gd name="T75" fmla="*/ 3105 h 918"/>
                <a:gd name="T76" fmla="+- 0 10634 10359"/>
                <a:gd name="T77" fmla="*/ T76 w 555"/>
                <a:gd name="T78" fmla="+- 0 3105 2187"/>
                <a:gd name="T79" fmla="*/ 3105 h 918"/>
                <a:gd name="T80" fmla="+- 0 10635 10359"/>
                <a:gd name="T81" fmla="*/ T80 w 555"/>
                <a:gd name="T82" fmla="+- 0 3105 2187"/>
                <a:gd name="T83" fmla="*/ 3105 h 918"/>
                <a:gd name="T84" fmla="+- 0 10637 10359"/>
                <a:gd name="T85" fmla="*/ T84 w 555"/>
                <a:gd name="T86" fmla="+- 0 3105 2187"/>
                <a:gd name="T87" fmla="*/ 3105 h 918"/>
                <a:gd name="T88" fmla="+- 0 10710 10359"/>
                <a:gd name="T89" fmla="*/ T88 w 555"/>
                <a:gd name="T90" fmla="+- 0 3095 2187"/>
                <a:gd name="T91" fmla="*/ 3095 h 918"/>
                <a:gd name="T92" fmla="+- 0 10777 10359"/>
                <a:gd name="T93" fmla="*/ T92 w 555"/>
                <a:gd name="T94" fmla="+- 0 3067 2187"/>
                <a:gd name="T95" fmla="*/ 3067 h 918"/>
                <a:gd name="T96" fmla="+- 0 10803 10359"/>
                <a:gd name="T97" fmla="*/ T96 w 555"/>
                <a:gd name="T98" fmla="+- 0 3046 2187"/>
                <a:gd name="T99" fmla="*/ 3046 h 918"/>
                <a:gd name="T100" fmla="+- 0 10665 10359"/>
                <a:gd name="T101" fmla="*/ T100 w 555"/>
                <a:gd name="T102" fmla="+- 0 3046 2187"/>
                <a:gd name="T103" fmla="*/ 3046 h 918"/>
                <a:gd name="T104" fmla="+- 0 10656 10359"/>
                <a:gd name="T105" fmla="*/ T104 w 555"/>
                <a:gd name="T106" fmla="+- 0 3037 2187"/>
                <a:gd name="T107" fmla="*/ 3037 h 918"/>
                <a:gd name="T108" fmla="+- 0 10656 10359"/>
                <a:gd name="T109" fmla="*/ T108 w 555"/>
                <a:gd name="T110" fmla="+- 0 3016 2187"/>
                <a:gd name="T111" fmla="*/ 3016 h 918"/>
                <a:gd name="T112" fmla="+- 0 10664 10359"/>
                <a:gd name="T113" fmla="*/ T112 w 555"/>
                <a:gd name="T114" fmla="+- 0 3007 2187"/>
                <a:gd name="T115" fmla="*/ 3007 h 918"/>
                <a:gd name="T116" fmla="+- 0 10675 10359"/>
                <a:gd name="T117" fmla="*/ T116 w 555"/>
                <a:gd name="T118" fmla="+- 0 3006 2187"/>
                <a:gd name="T119" fmla="*/ 3006 h 918"/>
                <a:gd name="T120" fmla="+- 0 10727 10359"/>
                <a:gd name="T121" fmla="*/ T120 w 555"/>
                <a:gd name="T122" fmla="+- 0 2991 2187"/>
                <a:gd name="T123" fmla="*/ 2991 h 918"/>
                <a:gd name="T124" fmla="+- 0 10771 10359"/>
                <a:gd name="T125" fmla="*/ T124 w 555"/>
                <a:gd name="T126" fmla="+- 0 2962 2187"/>
                <a:gd name="T127" fmla="*/ 2962 h 918"/>
                <a:gd name="T128" fmla="+- 0 10803 10359"/>
                <a:gd name="T129" fmla="*/ T128 w 555"/>
                <a:gd name="T130" fmla="+- 0 2922 2187"/>
                <a:gd name="T131" fmla="*/ 2922 h 918"/>
                <a:gd name="T132" fmla="+- 0 10823 10359"/>
                <a:gd name="T133" fmla="*/ T132 w 555"/>
                <a:gd name="T134" fmla="+- 0 2872 2187"/>
                <a:gd name="T135" fmla="*/ 2872 h 918"/>
                <a:gd name="T136" fmla="+- 0 10825 10359"/>
                <a:gd name="T137" fmla="*/ T136 w 555"/>
                <a:gd name="T138" fmla="+- 0 2861 2187"/>
                <a:gd name="T139" fmla="*/ 2861 h 918"/>
                <a:gd name="T140" fmla="+- 0 10834 10359"/>
                <a:gd name="T141" fmla="*/ T140 w 555"/>
                <a:gd name="T142" fmla="+- 0 2852 2187"/>
                <a:gd name="T143" fmla="*/ 2852 h 918"/>
                <a:gd name="T144" fmla="+- 0 10911 10359"/>
                <a:gd name="T145" fmla="*/ T144 w 555"/>
                <a:gd name="T146" fmla="+- 0 2852 2187"/>
                <a:gd name="T147" fmla="*/ 2852 h 918"/>
                <a:gd name="T148" fmla="+- 0 10914 10359"/>
                <a:gd name="T149" fmla="*/ T148 w 555"/>
                <a:gd name="T150" fmla="+- 0 2827 2187"/>
                <a:gd name="T151" fmla="*/ 2827 h 918"/>
                <a:gd name="T152" fmla="+- 0 10905 10359"/>
                <a:gd name="T153" fmla="*/ T152 w 555"/>
                <a:gd name="T154" fmla="+- 0 2773 2187"/>
                <a:gd name="T155" fmla="*/ 2773 h 918"/>
                <a:gd name="T156" fmla="+- 0 10882 10359"/>
                <a:gd name="T157" fmla="*/ T156 w 555"/>
                <a:gd name="T158" fmla="+- 0 2713 2187"/>
                <a:gd name="T159" fmla="*/ 2713 h 918"/>
                <a:gd name="T160" fmla="+- 0 10848 10359"/>
                <a:gd name="T161" fmla="*/ T160 w 555"/>
                <a:gd name="T162" fmla="+- 0 2649 2187"/>
                <a:gd name="T163" fmla="*/ 2649 h 918"/>
                <a:gd name="T164" fmla="+- 0 10807 10359"/>
                <a:gd name="T165" fmla="*/ T164 w 555"/>
                <a:gd name="T166" fmla="+- 0 2579 2187"/>
                <a:gd name="T167" fmla="*/ 2579 h 918"/>
                <a:gd name="T168" fmla="+- 0 10763 10359"/>
                <a:gd name="T169" fmla="*/ T168 w 555"/>
                <a:gd name="T170" fmla="+- 0 2506 2187"/>
                <a:gd name="T171" fmla="*/ 2506 h 918"/>
                <a:gd name="T172" fmla="+- 0 10720 10359"/>
                <a:gd name="T173" fmla="*/ T172 w 555"/>
                <a:gd name="T174" fmla="+- 0 2429 2187"/>
                <a:gd name="T175" fmla="*/ 2429 h 918"/>
                <a:gd name="T176" fmla="+- 0 10682 10359"/>
                <a:gd name="T177" fmla="*/ T176 w 555"/>
                <a:gd name="T178" fmla="+- 0 2350 2187"/>
                <a:gd name="T179" fmla="*/ 2350 h 918"/>
                <a:gd name="T180" fmla="+- 0 10653 10359"/>
                <a:gd name="T181" fmla="*/ T180 w 555"/>
                <a:gd name="T182" fmla="+- 0 2269 2187"/>
                <a:gd name="T183" fmla="*/ 2269 h 918"/>
                <a:gd name="T184" fmla="+- 0 10637 10359"/>
                <a:gd name="T185" fmla="*/ T184 w 555"/>
                <a:gd name="T186" fmla="+- 0 2187 2187"/>
                <a:gd name="T187" fmla="*/ 2187 h 918"/>
                <a:gd name="T188" fmla="+- 0 10911 10359"/>
                <a:gd name="T189" fmla="*/ T188 w 555"/>
                <a:gd name="T190" fmla="+- 0 2852 2187"/>
                <a:gd name="T191" fmla="*/ 2852 h 918"/>
                <a:gd name="T192" fmla="+- 0 10856 10359"/>
                <a:gd name="T193" fmla="*/ T192 w 555"/>
                <a:gd name="T194" fmla="+- 0 2852 2187"/>
                <a:gd name="T195" fmla="*/ 2852 h 918"/>
                <a:gd name="T196" fmla="+- 0 10865 10359"/>
                <a:gd name="T197" fmla="*/ T196 w 555"/>
                <a:gd name="T198" fmla="+- 0 2861 2187"/>
                <a:gd name="T199" fmla="*/ 2861 h 918"/>
                <a:gd name="T200" fmla="+- 0 10863 10359"/>
                <a:gd name="T201" fmla="*/ T200 w 555"/>
                <a:gd name="T202" fmla="+- 0 2871 2187"/>
                <a:gd name="T203" fmla="*/ 2871 h 918"/>
                <a:gd name="T204" fmla="+- 0 10841 10359"/>
                <a:gd name="T205" fmla="*/ T204 w 555"/>
                <a:gd name="T206" fmla="+- 0 2936 2187"/>
                <a:gd name="T207" fmla="*/ 2936 h 918"/>
                <a:gd name="T208" fmla="+- 0 10799 10359"/>
                <a:gd name="T209" fmla="*/ T208 w 555"/>
                <a:gd name="T210" fmla="+- 0 2989 2187"/>
                <a:gd name="T211" fmla="*/ 2989 h 918"/>
                <a:gd name="T212" fmla="+- 0 10743 10359"/>
                <a:gd name="T213" fmla="*/ T212 w 555"/>
                <a:gd name="T214" fmla="+- 0 3027 2187"/>
                <a:gd name="T215" fmla="*/ 3027 h 918"/>
                <a:gd name="T216" fmla="+- 0 10676 10359"/>
                <a:gd name="T217" fmla="*/ T216 w 555"/>
                <a:gd name="T218" fmla="+- 0 3045 2187"/>
                <a:gd name="T219" fmla="*/ 3045 h 918"/>
                <a:gd name="T220" fmla="+- 0 10665 10359"/>
                <a:gd name="T221" fmla="*/ T220 w 555"/>
                <a:gd name="T222" fmla="+- 0 3046 2187"/>
                <a:gd name="T223" fmla="*/ 3046 h 918"/>
                <a:gd name="T224" fmla="+- 0 10803 10359"/>
                <a:gd name="T225" fmla="*/ T224 w 555"/>
                <a:gd name="T226" fmla="+- 0 3046 2187"/>
                <a:gd name="T227" fmla="*/ 3046 h 918"/>
                <a:gd name="T228" fmla="+- 0 10833 10359"/>
                <a:gd name="T229" fmla="*/ T228 w 555"/>
                <a:gd name="T230" fmla="+- 0 3023 2187"/>
                <a:gd name="T231" fmla="*/ 3023 h 918"/>
                <a:gd name="T232" fmla="+- 0 10876 10359"/>
                <a:gd name="T233" fmla="*/ T232 w 555"/>
                <a:gd name="T234" fmla="+- 0 2967 2187"/>
                <a:gd name="T235" fmla="*/ 2967 h 918"/>
                <a:gd name="T236" fmla="+- 0 10904 10359"/>
                <a:gd name="T237" fmla="*/ T236 w 555"/>
                <a:gd name="T238" fmla="+- 0 2901 2187"/>
                <a:gd name="T239" fmla="*/ 2901 h 918"/>
                <a:gd name="T240" fmla="+- 0 10911 10359"/>
                <a:gd name="T241" fmla="*/ T240 w 555"/>
                <a:gd name="T242" fmla="+- 0 2852 2187"/>
                <a:gd name="T243" fmla="*/ 2852 h 9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555" h="918">
                  <a:moveTo>
                    <a:pt x="278" y="0"/>
                  </a:moveTo>
                  <a:lnTo>
                    <a:pt x="277" y="9"/>
                  </a:lnTo>
                  <a:lnTo>
                    <a:pt x="275" y="19"/>
                  </a:lnTo>
                  <a:lnTo>
                    <a:pt x="274" y="28"/>
                  </a:lnTo>
                  <a:lnTo>
                    <a:pt x="254" y="107"/>
                  </a:lnTo>
                  <a:lnTo>
                    <a:pt x="223" y="185"/>
                  </a:lnTo>
                  <a:lnTo>
                    <a:pt x="185" y="260"/>
                  </a:lnTo>
                  <a:lnTo>
                    <a:pt x="143" y="333"/>
                  </a:lnTo>
                  <a:lnTo>
                    <a:pt x="101" y="403"/>
                  </a:lnTo>
                  <a:lnTo>
                    <a:pt x="62" y="469"/>
                  </a:lnTo>
                  <a:lnTo>
                    <a:pt x="30" y="531"/>
                  </a:lnTo>
                  <a:lnTo>
                    <a:pt x="8" y="589"/>
                  </a:lnTo>
                  <a:lnTo>
                    <a:pt x="0" y="640"/>
                  </a:lnTo>
                  <a:lnTo>
                    <a:pt x="10" y="714"/>
                  </a:lnTo>
                  <a:lnTo>
                    <a:pt x="38" y="779"/>
                  </a:lnTo>
                  <a:lnTo>
                    <a:pt x="80" y="835"/>
                  </a:lnTo>
                  <a:lnTo>
                    <a:pt x="136" y="878"/>
                  </a:lnTo>
                  <a:lnTo>
                    <a:pt x="201" y="907"/>
                  </a:lnTo>
                  <a:lnTo>
                    <a:pt x="274" y="918"/>
                  </a:lnTo>
                  <a:lnTo>
                    <a:pt x="275" y="918"/>
                  </a:lnTo>
                  <a:lnTo>
                    <a:pt x="276" y="918"/>
                  </a:lnTo>
                  <a:lnTo>
                    <a:pt x="278" y="918"/>
                  </a:lnTo>
                  <a:lnTo>
                    <a:pt x="351" y="908"/>
                  </a:lnTo>
                  <a:lnTo>
                    <a:pt x="418" y="880"/>
                  </a:lnTo>
                  <a:lnTo>
                    <a:pt x="444" y="859"/>
                  </a:lnTo>
                  <a:lnTo>
                    <a:pt x="306" y="859"/>
                  </a:lnTo>
                  <a:lnTo>
                    <a:pt x="297" y="850"/>
                  </a:lnTo>
                  <a:lnTo>
                    <a:pt x="297" y="829"/>
                  </a:lnTo>
                  <a:lnTo>
                    <a:pt x="305" y="820"/>
                  </a:lnTo>
                  <a:lnTo>
                    <a:pt x="316" y="819"/>
                  </a:lnTo>
                  <a:lnTo>
                    <a:pt x="368" y="804"/>
                  </a:lnTo>
                  <a:lnTo>
                    <a:pt x="412" y="775"/>
                  </a:lnTo>
                  <a:lnTo>
                    <a:pt x="444" y="735"/>
                  </a:lnTo>
                  <a:lnTo>
                    <a:pt x="464" y="685"/>
                  </a:lnTo>
                  <a:lnTo>
                    <a:pt x="466" y="674"/>
                  </a:lnTo>
                  <a:lnTo>
                    <a:pt x="475" y="665"/>
                  </a:lnTo>
                  <a:lnTo>
                    <a:pt x="552" y="665"/>
                  </a:lnTo>
                  <a:lnTo>
                    <a:pt x="555" y="640"/>
                  </a:lnTo>
                  <a:lnTo>
                    <a:pt x="546" y="586"/>
                  </a:lnTo>
                  <a:lnTo>
                    <a:pt x="523" y="526"/>
                  </a:lnTo>
                  <a:lnTo>
                    <a:pt x="489" y="462"/>
                  </a:lnTo>
                  <a:lnTo>
                    <a:pt x="448" y="392"/>
                  </a:lnTo>
                  <a:lnTo>
                    <a:pt x="404" y="319"/>
                  </a:lnTo>
                  <a:lnTo>
                    <a:pt x="361" y="242"/>
                  </a:lnTo>
                  <a:lnTo>
                    <a:pt x="323" y="163"/>
                  </a:lnTo>
                  <a:lnTo>
                    <a:pt x="294" y="82"/>
                  </a:lnTo>
                  <a:lnTo>
                    <a:pt x="278" y="0"/>
                  </a:lnTo>
                  <a:close/>
                  <a:moveTo>
                    <a:pt x="552" y="665"/>
                  </a:moveTo>
                  <a:lnTo>
                    <a:pt x="497" y="665"/>
                  </a:lnTo>
                  <a:lnTo>
                    <a:pt x="506" y="674"/>
                  </a:lnTo>
                  <a:lnTo>
                    <a:pt x="504" y="684"/>
                  </a:lnTo>
                  <a:lnTo>
                    <a:pt x="482" y="749"/>
                  </a:lnTo>
                  <a:lnTo>
                    <a:pt x="440" y="802"/>
                  </a:lnTo>
                  <a:lnTo>
                    <a:pt x="384" y="840"/>
                  </a:lnTo>
                  <a:lnTo>
                    <a:pt x="317" y="858"/>
                  </a:lnTo>
                  <a:lnTo>
                    <a:pt x="306" y="859"/>
                  </a:lnTo>
                  <a:lnTo>
                    <a:pt x="444" y="859"/>
                  </a:lnTo>
                  <a:lnTo>
                    <a:pt x="474" y="836"/>
                  </a:lnTo>
                  <a:lnTo>
                    <a:pt x="517" y="780"/>
                  </a:lnTo>
                  <a:lnTo>
                    <a:pt x="545" y="714"/>
                  </a:lnTo>
                  <a:lnTo>
                    <a:pt x="552" y="665"/>
                  </a:lnTo>
                  <a:close/>
                </a:path>
              </a:pathLst>
            </a:custGeom>
            <a:solidFill>
              <a:srgbClr val="EC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5B86FC8-33EB-4693-B996-5F9DFB50DD44}"/>
              </a:ext>
            </a:extLst>
          </p:cNvPr>
          <p:cNvSpPr txBox="1"/>
          <p:nvPr/>
        </p:nvSpPr>
        <p:spPr>
          <a:xfrm>
            <a:off x="704386" y="5129980"/>
            <a:ext cx="10649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CA" sz="1600" dirty="0">
                <a:solidFill>
                  <a:srgbClr val="002060"/>
                </a:solidFill>
                <a:latin typeface="Avenir Next LT Pro" panose="020B0504020202020204" pitchFamily="34" charset="0"/>
              </a:rPr>
              <a:t>For the purpose of this document ‘</a:t>
            </a:r>
            <a:r>
              <a:rPr lang="en-CA" sz="1600" i="1" dirty="0">
                <a:solidFill>
                  <a:srgbClr val="002060"/>
                </a:solidFill>
                <a:latin typeface="Avenir Next LT Pro" panose="020B0504020202020204" pitchFamily="34" charset="0"/>
              </a:rPr>
              <a:t>Energy Management System</a:t>
            </a:r>
            <a:r>
              <a:rPr lang="en-CA" sz="1600" dirty="0">
                <a:solidFill>
                  <a:srgbClr val="002060"/>
                </a:solidFill>
                <a:latin typeface="Avenir Next LT Pro" panose="020B0504020202020204" pitchFamily="34" charset="0"/>
              </a:rPr>
              <a:t>’ is defined as: </a:t>
            </a:r>
            <a:r>
              <a:rPr lang="en-CA" sz="1600" i="1" dirty="0">
                <a:solidFill>
                  <a:srgbClr val="002060"/>
                </a:solidFill>
                <a:latin typeface="Avenir Next LT Pro" panose="020B0504020202020204" pitchFamily="34" charset="0"/>
              </a:rPr>
              <a:t>interacting elements that form a system model, applied as designed to efficiently manage energy performance and interrelated disciplines across Organizational Assets.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44261E8-F65D-4C1A-B6CC-709A6D9A9045}"/>
              </a:ext>
            </a:extLst>
          </p:cNvPr>
          <p:cNvSpPr txBox="1">
            <a:spLocks/>
          </p:cNvSpPr>
          <p:nvPr/>
        </p:nvSpPr>
        <p:spPr>
          <a:xfrm>
            <a:off x="838199" y="593768"/>
            <a:ext cx="8724200" cy="590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R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ENERGY MANAGEMENT SYSTEM (EnMS) OVERVIEW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C9C425-C8CB-428B-B0BB-B6FC9EE8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622" y="15882"/>
            <a:ext cx="25849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0506-DE1F-4FD6-B153-C9AFC933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01302"/>
            <a:ext cx="10515600" cy="1325563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CA" sz="2800" b="1" dirty="0">
                <a:latin typeface="Avenir Next LT Pro Light" panose="020B0304020202020204" pitchFamily="34" charset="0"/>
              </a:rPr>
              <a:t>Energy Management Points of Note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D8F701-09B6-47CD-8945-6B5810BD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6" y="2529641"/>
            <a:ext cx="1751539" cy="1166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4C24BB-E9DF-425C-8F0E-95BE6275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520" y="4020852"/>
            <a:ext cx="1751539" cy="120961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3E83417-F061-439C-9810-A75121FF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6" y="5345546"/>
            <a:ext cx="1762700" cy="11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MNF | &amp;quot;High Expectations&amp;quot; on Morning Energy - WMNF">
            <a:extLst>
              <a:ext uri="{FF2B5EF4-FFF2-40B4-BE49-F238E27FC236}">
                <a16:creationId xmlns:a16="http://schemas.microsoft.com/office/drawing/2014/main" id="{6221CCE2-3126-4951-8A59-1D515874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11" y="1166872"/>
            <a:ext cx="1760648" cy="12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EE19B-BE48-4C7D-A47D-17AE0F0E941C}"/>
              </a:ext>
            </a:extLst>
          </p:cNvPr>
          <p:cNvSpPr txBox="1"/>
          <p:nvPr/>
        </p:nvSpPr>
        <p:spPr>
          <a:xfrm>
            <a:off x="2741007" y="2545155"/>
            <a:ext cx="829980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World energy consumption </a:t>
            </a:r>
            <a:r>
              <a:rPr lang="en-US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continues to rise; (having doubled in the last 40 years and projected to increase 30% by 2040). </a:t>
            </a:r>
            <a:r>
              <a:rPr lang="en-US" dirty="0">
                <a:latin typeface="Avenir Next LT Pro" panose="020B0504020202020204" pitchFamily="34" charset="0"/>
              </a:rPr>
              <a:t>E</a:t>
            </a:r>
            <a:r>
              <a:rPr lang="en-US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nergy is the major contributor to climate change, making up nearly 60 % of the world’s greenhouse gas emissions.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6F59C-6726-444A-87C8-7108FF5D58FD}"/>
              </a:ext>
            </a:extLst>
          </p:cNvPr>
          <p:cNvSpPr txBox="1"/>
          <p:nvPr/>
        </p:nvSpPr>
        <p:spPr>
          <a:xfrm>
            <a:off x="899263" y="4020852"/>
            <a:ext cx="8212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Advances in energy-related technologies </a:t>
            </a:r>
            <a:r>
              <a:rPr lang="en-CA" dirty="0">
                <a:solidFill>
                  <a:schemeClr val="tx1"/>
                </a:solidFill>
                <a:latin typeface="Avenir Next LT Pro" panose="020B0504020202020204" pitchFamily="34" charset="0"/>
              </a:rPr>
              <a:t>combined with global climate control, carbon emission policies and Industry IV (Factory of the</a:t>
            </a:r>
            <a:r>
              <a:rPr lang="en-CA" dirty="0">
                <a:latin typeface="Avenir Next LT Pro" panose="020B0504020202020204" pitchFamily="34" charset="0"/>
              </a:rPr>
              <a:t> Future) </a:t>
            </a:r>
            <a:r>
              <a:rPr lang="en-CA" dirty="0">
                <a:solidFill>
                  <a:schemeClr val="tx1"/>
                </a:solidFill>
                <a:latin typeface="Avenir Next LT Pro" panose="020B0504020202020204" pitchFamily="34" charset="0"/>
              </a:rPr>
              <a:t>expectations will lead to significant change in how </a:t>
            </a:r>
            <a:r>
              <a:rPr lang="en-CA" dirty="0">
                <a:latin typeface="Avenir Next LT Pro" panose="020B0504020202020204" pitchFamily="34" charset="0"/>
              </a:rPr>
              <a:t>E</a:t>
            </a:r>
            <a:r>
              <a:rPr lang="en-CA" dirty="0">
                <a:solidFill>
                  <a:schemeClr val="tx1"/>
                </a:solidFill>
                <a:latin typeface="Avenir Next LT Pro" panose="020B0504020202020204" pitchFamily="34" charset="0"/>
              </a:rPr>
              <a:t>nergy </a:t>
            </a:r>
            <a:r>
              <a:rPr lang="en-CA" dirty="0">
                <a:latin typeface="Avenir Next LT Pro" panose="020B0504020202020204" pitchFamily="34" charset="0"/>
              </a:rPr>
              <a:t>M</a:t>
            </a:r>
            <a:r>
              <a:rPr lang="en-CA" dirty="0">
                <a:solidFill>
                  <a:schemeClr val="tx1"/>
                </a:solidFill>
                <a:latin typeface="Avenir Next LT Pro" panose="020B0504020202020204" pitchFamily="34" charset="0"/>
              </a:rPr>
              <a:t>anagement is considered as a leading practice.</a:t>
            </a:r>
            <a:endParaRPr lang="en-US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algn="just"/>
            <a:endParaRPr lang="en-CA" dirty="0">
              <a:latin typeface="Avenir Next LT Pro" panose="020B05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48D0D4-4E57-44DC-B6B5-3EA78E8FB67F}"/>
              </a:ext>
            </a:extLst>
          </p:cNvPr>
          <p:cNvSpPr txBox="1"/>
          <p:nvPr/>
        </p:nvSpPr>
        <p:spPr>
          <a:xfrm>
            <a:off x="2704741" y="5615386"/>
            <a:ext cx="821225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</a:rPr>
              <a:t>Acting to better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manage energy consumption 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</a:rPr>
              <a:t>not only helps the planet, but it also saves money for organizations and society.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2B5438-ADF1-4225-B083-DCA61E4350C7}"/>
              </a:ext>
            </a:extLst>
          </p:cNvPr>
          <p:cNvSpPr txBox="1"/>
          <p:nvPr/>
        </p:nvSpPr>
        <p:spPr>
          <a:xfrm>
            <a:off x="899263" y="1182386"/>
            <a:ext cx="82122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b="1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Energy Management expectations </a:t>
            </a:r>
            <a:r>
              <a:rPr lang="en-CA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now commonly form part of an organizations strategic view and policy in terms of; an Energy Management </a:t>
            </a:r>
            <a:r>
              <a:rPr lang="en-CA" dirty="0">
                <a:latin typeface="Avenir Next LT Pro" panose="020B0504020202020204" pitchFamily="34" charset="0"/>
              </a:rPr>
              <a:t>S</a:t>
            </a:r>
            <a:r>
              <a:rPr lang="en-CA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trategy being in place together with setting organizational expectations to manage and control energy consumption and utilization.  </a:t>
            </a:r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3FC86-2FB4-4EB4-A6F2-E9B897477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622" y="15882"/>
            <a:ext cx="25849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08B58CE-A486-4D86-A04C-CEBEC0C6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EF397AE-0609-4FFB-A98F-ECD05F0E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lecules">
            <a:extLst>
              <a:ext uri="{FF2B5EF4-FFF2-40B4-BE49-F238E27FC236}">
                <a16:creationId xmlns:a16="http://schemas.microsoft.com/office/drawing/2014/main" id="{A53F81CB-B3FE-497A-9CEA-CFCC635CD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b="40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F0509A6-53B5-44A9-B59C-1D9C4DD3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0A9F5-8F97-4EE9-8437-C48C18CE7B6E}"/>
              </a:ext>
            </a:extLst>
          </p:cNvPr>
          <p:cNvSpPr txBox="1"/>
          <p:nvPr/>
        </p:nvSpPr>
        <p:spPr>
          <a:xfrm>
            <a:off x="913774" y="2023873"/>
            <a:ext cx="10363826" cy="2987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 b="1"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1F85290-90E0-4B5F-A4E9-F53F7F3C271E}"/>
              </a:ext>
            </a:extLst>
          </p:cNvPr>
          <p:cNvSpPr txBox="1">
            <a:spLocks/>
          </p:cNvSpPr>
          <p:nvPr/>
        </p:nvSpPr>
        <p:spPr>
          <a:xfrm>
            <a:off x="838199" y="59384"/>
            <a:ext cx="8724200" cy="590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R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ENERGY MANAGEMENT SYSTEM (EnMS) ELEMENTS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7BC5524-CA4D-49AD-93C8-C83986CAF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316426"/>
              </p:ext>
            </p:extLst>
          </p:nvPr>
        </p:nvGraphicFramePr>
        <p:xfrm>
          <a:off x="838198" y="1077428"/>
          <a:ext cx="108708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38CEE7-7D1B-45A4-A299-A084466FB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4622" y="15882"/>
            <a:ext cx="25849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08B58CE-A486-4D86-A04C-CEBEC0C6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EF397AE-0609-4FFB-A98F-ECD05F0E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lecules">
            <a:extLst>
              <a:ext uri="{FF2B5EF4-FFF2-40B4-BE49-F238E27FC236}">
                <a16:creationId xmlns:a16="http://schemas.microsoft.com/office/drawing/2014/main" id="{A53F81CB-B3FE-497A-9CEA-CFCC635CD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b="40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F0509A6-53B5-44A9-B59C-1D9C4DD3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0A9F5-8F97-4EE9-8437-C48C18CE7B6E}"/>
              </a:ext>
            </a:extLst>
          </p:cNvPr>
          <p:cNvSpPr txBox="1"/>
          <p:nvPr/>
        </p:nvSpPr>
        <p:spPr>
          <a:xfrm>
            <a:off x="913774" y="2023873"/>
            <a:ext cx="10363826" cy="2987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800" b="1"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1F85290-90E0-4B5F-A4E9-F53F7F3C271E}"/>
              </a:ext>
            </a:extLst>
          </p:cNvPr>
          <p:cNvSpPr txBox="1">
            <a:spLocks/>
          </p:cNvSpPr>
          <p:nvPr/>
        </p:nvSpPr>
        <p:spPr>
          <a:xfrm>
            <a:off x="838199" y="59384"/>
            <a:ext cx="8724200" cy="5905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R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ENERGY MANAGEMENT SYSTEM (EnMS) OVERVIEW DE-BRIEF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7DEAC-BF07-42DE-A847-517B3D0413C3}"/>
              </a:ext>
            </a:extLst>
          </p:cNvPr>
          <p:cNvSpPr txBox="1"/>
          <p:nvPr/>
        </p:nvSpPr>
        <p:spPr>
          <a:xfrm>
            <a:off x="565457" y="1450765"/>
            <a:ext cx="1106045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Further information </a:t>
            </a:r>
            <a:r>
              <a:rPr lang="en-CA" dirty="0">
                <a:latin typeface="Avenir Next LT Pro" panose="020B0504020202020204" pitchFamily="34" charset="0"/>
              </a:rPr>
              <a:t>with a deeper insight of the various </a:t>
            </a:r>
            <a:r>
              <a:rPr lang="en-CA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Energy Management System and related disciplines i.e.,</a:t>
            </a:r>
            <a:endParaRPr lang="en-CA" b="1" dirty="0">
              <a:latin typeface="Avenir Next LT Pro" panose="020B0504020202020204" pitchFamily="34" charset="0"/>
            </a:endParaRPr>
          </a:p>
          <a:p>
            <a:pPr marL="742950" lvl="1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latin typeface="Avenir Next LT Pro" panose="020B0504020202020204" pitchFamily="34" charset="0"/>
              </a:rPr>
              <a:t>Energy Policy Development  </a:t>
            </a:r>
          </a:p>
          <a:p>
            <a:pPr marL="742950" lvl="1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latin typeface="Avenir Next LT Pro" panose="020B0504020202020204" pitchFamily="34" charset="0"/>
              </a:rPr>
              <a:t>Energy Auditing / Loss Data Capture</a:t>
            </a:r>
          </a:p>
          <a:p>
            <a:pPr marL="742950" lvl="1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latin typeface="Avenir Next LT Pro" panose="020B0504020202020204" pitchFamily="34" charset="0"/>
              </a:rPr>
              <a:t>Energy Management Process</a:t>
            </a:r>
          </a:p>
          <a:p>
            <a:pPr marL="742950" lvl="1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CA" b="1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Roles and Responsibilities</a:t>
            </a:r>
          </a:p>
          <a:p>
            <a:pPr marL="742950" lvl="1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latin typeface="Avenir Next LT Pro" panose="020B0504020202020204" pitchFamily="34" charset="0"/>
              </a:rPr>
              <a:t>Overall Implementation Methods</a:t>
            </a:r>
            <a:endParaRPr lang="en-CA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kern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is available on request from Op-Ex Services either by face to face – teleconference and/or virtual delivery.</a:t>
            </a:r>
          </a:p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E7D45-5E8F-46D6-B385-BF5DD1929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622" y="15882"/>
            <a:ext cx="25849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9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4845</TotalTime>
  <Words>434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Avenir Next LT Pro Light</vt:lpstr>
      <vt:lpstr>Tw Cen MT</vt:lpstr>
      <vt:lpstr>Droplet</vt:lpstr>
      <vt:lpstr>PowerPoint Presentation</vt:lpstr>
      <vt:lpstr>Energy Management Points of Note</vt:lpstr>
      <vt:lpstr>PowerPoint Presentation</vt:lpstr>
      <vt:lpstr>PowerPoint Presentation</vt:lpstr>
    </vt:vector>
  </TitlesOfParts>
  <Manager>RNB</Manager>
  <Company>Prepared for CRVL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EnMS Model Overview </dc:title>
  <dc:creator>Rhys Bailey;RNB</dc:creator>
  <cp:lastModifiedBy>Rhys Bailey</cp:lastModifiedBy>
  <cp:revision>104</cp:revision>
  <dcterms:created xsi:type="dcterms:W3CDTF">2021-08-10T17:25:40Z</dcterms:created>
  <dcterms:modified xsi:type="dcterms:W3CDTF">2022-05-05T17:08:38Z</dcterms:modified>
</cp:coreProperties>
</file>