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317" r:id="rId5"/>
    <p:sldId id="258" r:id="rId6"/>
    <p:sldId id="290" r:id="rId7"/>
    <p:sldId id="291" r:id="rId8"/>
    <p:sldId id="295" r:id="rId9"/>
    <p:sldId id="294" r:id="rId10"/>
    <p:sldId id="293" r:id="rId11"/>
    <p:sldId id="292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C78DF-E059-086A-651D-40E5798F1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33AF9-79EE-B013-5A0C-5164F5A3C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E2C9C-AA56-D730-7AE7-F36E89F0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357AE-811F-5D4B-DE0B-C9E467C2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FEF4E-A4B1-F8F7-46F8-5ED9B056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8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6D281-1E4B-3CD7-0C1C-4CF3881A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D0227F-E6AB-EB87-8F4B-DE3435177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473A4-DC4D-2E6F-37BC-21694C1B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ACC30-8DF6-53E2-BED1-DCF0F3C2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E85A3-F21B-02B2-BBC6-442DDC45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45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1FB74C-6D44-4758-EB3F-238729774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95EE56-DDA7-9942-A573-E68E3C7E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641AEB-3C91-9F34-AD8A-0D76964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B9A77-9E08-067D-AFB3-67F14740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FCA35-7A13-12AE-0D65-E85AC99B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99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8A032-B7A8-5A8E-A800-8BE560AE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39F62-A2A2-B64A-D010-E2488ED4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7D652-DAE6-6F68-7188-260B7DB9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93194-1AF5-7252-8192-7FEDACE9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65B84-498A-4E38-7129-D0E819DD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0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18F37-7EA6-D869-F36F-50B3A746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429F7-14AE-DF7A-CAFA-F87F4500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CBB88-CB29-7BC9-7B82-6EEB6736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25E84-C086-EA2D-1392-653E9F11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518AA5-1E1D-B7DB-6013-E27B1B18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09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7B722-799A-F3D7-A497-ACDDCCA7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86B487-D5D1-B096-59CB-FA867998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476CF9-E563-4055-73C1-D44F3DFF5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55CBCF-4B4A-CC9A-8826-1D3B835F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27E4B-E895-0AE2-E4D4-4BAA457C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FF361-1E97-E5C6-F87C-8FED5926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43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B4163-F033-4695-C141-6D803961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E9856F-645D-CFF8-3766-E8AA3296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90DE16-35CA-83F9-6858-74AAECED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9A8D41-3C80-7816-8D08-486C37A58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A96DA0-413E-0812-3AAA-83F25C994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5BA3D4-1C69-A527-EDEC-0EDB358F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5F704C-984A-D518-FBE2-435FBBD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F152DF-A713-45AB-19D2-EC1EEA39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23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74114-2586-8414-760E-EF2483C5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91E311-A69D-37D1-58A6-7260E925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B3F57-22B5-74C5-B1CC-1C97301E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3CB8DC-CA93-BDE1-3A11-6DDC9304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35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0EF8B3-A99A-53C8-0E1D-2329CE63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A07B15-E83F-C9EA-1251-FD8B49AF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61895B-B77B-902E-840D-6E4DBC0C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C8A71-D281-EF75-09DD-01F835FF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871A3-87D7-AC9B-43FC-D74151CB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35C92C-6CE4-B79C-172B-39F104AAA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91EAA-5325-4FC2-2134-54FDE5F0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74C17-121C-FBD6-FC52-D3C0F40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FB94A-BCE7-F3E7-1E3A-05A1535B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3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68024-77F2-C5F6-DF47-D993B637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62B67B-C65D-CE66-E584-4E1D148C5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1F0408-B6C8-4A19-8C97-D10B2C345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79136-CA8F-7568-645C-9C0F0C4B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A5A561-8059-EF8F-77C0-1C5B0130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AA20A-D8F2-AF45-EA1A-E675003E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87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B2B5AB-F60D-7DC3-BAD0-050E59BE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43B05-4A43-DC8F-FAA5-5A9E2176C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1C809-6686-57E1-9ABF-2E9CF35C3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3D89-8922-466B-A345-AE5F4F07FC45}" type="datetimeFigureOut">
              <a:rPr lang="es-ES" smtClean="0"/>
              <a:t>20/08/2023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EEDE4-57C8-76E5-FE74-F28315357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24BBC-9B77-FFDE-C40E-6F6C58359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B218-6078-4FD6-B3E6-94C8F965FC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1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9F269-9645-4BDC-CAA0-AF804E7C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75101"/>
          </a:xfrm>
        </p:spPr>
        <p:txBody>
          <a:bodyPr>
            <a:normAutofit fontScale="90000"/>
          </a:bodyPr>
          <a:lstStyle/>
          <a:p>
            <a:r>
              <a:rPr lang="es-ES" sz="6000" dirty="0"/>
              <a:t>Directrices de la OMS sobre actividad física y comportamientos sedentarios 2021</a:t>
            </a:r>
            <a:br>
              <a:rPr lang="es-ES" sz="6000" dirty="0"/>
            </a:br>
            <a:r>
              <a:rPr lang="es-ES" sz="6000" dirty="0"/>
              <a:t>-Recomendaciones-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33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A0EF09-6069-2A13-2082-CFB6DA1B5D6A}"/>
              </a:ext>
            </a:extLst>
          </p:cNvPr>
          <p:cNvSpPr txBox="1"/>
          <p:nvPr/>
        </p:nvSpPr>
        <p:spPr>
          <a:xfrm>
            <a:off x="8057798" y="157688"/>
            <a:ext cx="410781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En las personas mayores, la AF es beneficiosa por cuanto respecta a los siguientes resultados de salud: mejora de la mortalidad por todas las causas y la mortalidad CV, la incidencia de hipertensión, la incidencia de cáncer en lugares específicos y la incidencia de DM2, la salud mental (menor presencia de síntomas de ansiedad y depresión), la salud cognitiva y el sueño, y posible mejora de las mediciones de adiposidad. En las personas mayores, la AF sirve para prevenir caídas y las lesiones por caídas, así como </a:t>
            </a:r>
          </a:p>
          <a:p>
            <a:r>
              <a:rPr lang="es-ES" sz="2200" b="1" dirty="0">
                <a:solidFill>
                  <a:srgbClr val="C00000"/>
                </a:solidFill>
              </a:rPr>
              <a:t>el deterioro de la </a:t>
            </a:r>
          </a:p>
          <a:p>
            <a:r>
              <a:rPr lang="es-ES" sz="2200" b="1" dirty="0">
                <a:solidFill>
                  <a:srgbClr val="C00000"/>
                </a:solidFill>
              </a:rPr>
              <a:t>salud ósea y funcional.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93D4EE-515C-283C-377F-1171E25C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2" y="985496"/>
            <a:ext cx="7494530" cy="55639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FDF8F-5AA7-F39D-C077-2C08821B423A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7029FF-18B1-5CF8-1C7E-5EB222B93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7" y="188684"/>
            <a:ext cx="6897563" cy="6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7297C8-3B08-6FAA-374B-D25CD614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992CBE-7D30-5353-3A7B-225923333AA3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F97AEB-DCCB-FEFA-8AA0-A2D2EA68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7" y="188684"/>
            <a:ext cx="6897563" cy="6947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48F1EB-6D96-AD71-1BB9-6A18B9CB9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79" y="776197"/>
            <a:ext cx="10180116" cy="28224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D02398-49D8-2258-15F9-CDB7D9DEB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41" y="3509218"/>
            <a:ext cx="10097567" cy="32450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4D1FC8F-A2CC-9444-BF2E-ED1331AD1190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8274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B77BE0-EB5E-FB9F-9B55-3EC5929F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" y="1699971"/>
            <a:ext cx="12165123" cy="3458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473D84-EB7F-33D5-F763-A24BE832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7" y="855111"/>
            <a:ext cx="6897563" cy="6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00AADA-98AC-3CD7-51D6-4CE54DB3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08" y="1162375"/>
            <a:ext cx="9744544" cy="55716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61C28C-A4BB-8C51-2A3B-4AFE6637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7" y="250678"/>
            <a:ext cx="6897563" cy="6947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166FE4-8B8E-644C-9CAB-DA580AF53272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A4D2CC-E27E-0E3B-D9B9-2B08972E5C74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967863-94BF-8E80-6EB3-17C252C14848}"/>
              </a:ext>
            </a:extLst>
          </p:cNvPr>
          <p:cNvSpPr txBox="1"/>
          <p:nvPr/>
        </p:nvSpPr>
        <p:spPr>
          <a:xfrm>
            <a:off x="7501181" y="340963"/>
            <a:ext cx="441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B050"/>
                </a:solidFill>
              </a:rPr>
              <a:t>Comportamiento sedentario</a:t>
            </a:r>
          </a:p>
        </p:txBody>
      </p:sp>
    </p:spTree>
    <p:extLst>
      <p:ext uri="{BB962C8B-B14F-4D97-AF65-F5344CB8AC3E}">
        <p14:creationId xmlns:p14="http://schemas.microsoft.com/office/powerpoint/2010/main" val="356661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D24F77-90FB-29B8-EC58-64C6E9C85225}"/>
              </a:ext>
            </a:extLst>
          </p:cNvPr>
          <p:cNvSpPr txBox="1"/>
          <p:nvPr/>
        </p:nvSpPr>
        <p:spPr>
          <a:xfrm>
            <a:off x="8677754" y="171200"/>
            <a:ext cx="326626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En las mujeres embarazadas y en puerperio, la AF durante el embarazo y el postparto aporta los siguientes beneficios para la salud materna y fetal: menor riesgo de preeclampsia, hipertensión gestacional, diabetes gestacional, aumento excesivo de peso durante el embarazo, complicaciones en el parto y depresión postparto, y menos complicaciones neonatales, ausencia de efectos nocivos en el peso al nacer y ausencia de un incremento del riesgo 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de muerte fetal.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5CE51D-1191-45D2-C696-5D294303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4" y="1002109"/>
            <a:ext cx="8172025" cy="58558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4FA698-DE72-6C46-D681-3DB9E953D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7" y="264964"/>
            <a:ext cx="8172025" cy="555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ECA791E-3EF1-93DB-7634-7C64BF6CC89C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239578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94B79-1530-3B90-2699-9C82A0393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3" y="619916"/>
            <a:ext cx="10805200" cy="58983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ED8BD9-645A-74E9-8E07-938DFA2B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79" y="5654300"/>
            <a:ext cx="927891" cy="9106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2A4A9E-DBE5-13D1-2CE5-AF892AFEB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52" y="264964"/>
            <a:ext cx="8172025" cy="555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5131FFA-E8A3-17C0-C8B6-56C38FD64FA9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197121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DF44A1-594D-D9EF-B552-2E1D2EFA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4" y="1313285"/>
            <a:ext cx="9879489" cy="55501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7A46DF-B67A-EABE-EEFC-E1CC6B78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A60281-A87F-673A-BB3F-F05FF937F168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7E2CBE-2E61-BFF8-E7AF-C1582DF83357}"/>
              </a:ext>
            </a:extLst>
          </p:cNvPr>
          <p:cNvSpPr txBox="1"/>
          <p:nvPr/>
        </p:nvSpPr>
        <p:spPr>
          <a:xfrm>
            <a:off x="542445" y="858417"/>
            <a:ext cx="441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B050"/>
                </a:solidFill>
              </a:rPr>
              <a:t>Comportamiento sedentario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5909BB-5A8C-B96E-183B-F01348C72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5" y="280462"/>
            <a:ext cx="7873136" cy="53518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61D4E04-387D-4483-31CC-46947AF666E1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120898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6C655B4-83AC-BA67-1DBD-FE5A9CCA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2" y="194715"/>
            <a:ext cx="8049748" cy="9716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1103DD-E8C6-1179-F123-F53CF288EAB9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4D2C28-17C1-DC79-9A36-85E95F83BE79}"/>
              </a:ext>
            </a:extLst>
          </p:cNvPr>
          <p:cNvSpPr txBox="1"/>
          <p:nvPr/>
        </p:nvSpPr>
        <p:spPr>
          <a:xfrm>
            <a:off x="371961" y="1140112"/>
            <a:ext cx="11793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AF puede ser beneficiosa para la salud de los adultos y las personas mayores con las siguientes afecciones crónicas: en los </a:t>
            </a:r>
            <a:r>
              <a:rPr lang="es-ES" b="1" dirty="0">
                <a:solidFill>
                  <a:srgbClr val="C00000"/>
                </a:solidFill>
              </a:rPr>
              <a:t>supervivientes de cáncer</a:t>
            </a:r>
            <a:r>
              <a:rPr lang="es-ES" dirty="0"/>
              <a:t>, la AF mejora la mortalidad por todas las causas, la mortalidad por cáncer y el riesgo de recidiva o segundos tumores primarios; en las personas con </a:t>
            </a:r>
            <a:r>
              <a:rPr lang="es-ES" b="1" dirty="0">
                <a:solidFill>
                  <a:srgbClr val="C00000"/>
                </a:solidFill>
              </a:rPr>
              <a:t>hipertensión</a:t>
            </a:r>
            <a:r>
              <a:rPr lang="es-ES" dirty="0"/>
              <a:t>, la AF mejora la mortalidad CV, la progresión de la enfermedad, la función física y la calidad de vida relacionada con la salud; en las personas con </a:t>
            </a:r>
            <a:r>
              <a:rPr lang="es-ES" b="1" dirty="0">
                <a:solidFill>
                  <a:srgbClr val="C00000"/>
                </a:solidFill>
              </a:rPr>
              <a:t>diabetes tipo 2</a:t>
            </a:r>
            <a:r>
              <a:rPr lang="es-ES" dirty="0"/>
              <a:t>, la AF reduce las tasas de mortalidad por causa CV y los indicadores de progresión de la enfermedad, y en las personas que viven con el </a:t>
            </a:r>
            <a:r>
              <a:rPr lang="es-ES" b="1" dirty="0">
                <a:solidFill>
                  <a:srgbClr val="C00000"/>
                </a:solidFill>
              </a:rPr>
              <a:t>VIH</a:t>
            </a:r>
            <a:r>
              <a:rPr lang="es-ES" dirty="0"/>
              <a:t>, la AF puede mejorar la forma física y la salud mental (menor presencia de síntomas de ansiedad y depresión)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D47D18-CDF5-B3BD-82D9-72F44A032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19" y="2871207"/>
            <a:ext cx="9495190" cy="39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A5D5D2-B22E-1694-AFAE-BA0DD288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7" y="1146742"/>
            <a:ext cx="9907383" cy="5401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DEFB07C-F6E8-44F7-6902-49619D81FA41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9E0483-3681-B19D-0421-B29A10F2F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66" y="194715"/>
            <a:ext cx="8049748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2E56AD-DAFA-76EC-D453-4389ECE7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2" y="194715"/>
            <a:ext cx="8049748" cy="9716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01951C-D186-8B4D-626F-C41E1EA86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2" y="1120670"/>
            <a:ext cx="9487305" cy="57790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192D533-B918-3E53-C004-3E32FAED1640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106687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5949509-4439-7506-55A4-9C90FFF0E04D}"/>
              </a:ext>
            </a:extLst>
          </p:cNvPr>
          <p:cNvSpPr txBox="1"/>
          <p:nvPr/>
        </p:nvSpPr>
        <p:spPr>
          <a:xfrm>
            <a:off x="3828082" y="3351510"/>
            <a:ext cx="6700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Presentación organizada por REDCOLAF, con material tomado de la fuente original de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la OMS, para que sirve de apoyo a los profesionales de la salud, del deporte y de la actividad física, en sus actividades y conferencias acerca de la actividad física y los comportamientos sedentarios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A36006-5F07-EE6B-13A6-534F4278E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99"/>
          <a:stretch/>
        </p:blipFill>
        <p:spPr>
          <a:xfrm>
            <a:off x="724090" y="-106"/>
            <a:ext cx="10717306" cy="30532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EC5655-FCF0-588C-B708-48973147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140" y="2111630"/>
            <a:ext cx="3548275" cy="9333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843731-4AAC-8435-2BF4-B4D6E48796FD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CBE871-B289-5254-6ECD-1070E688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2194DC-AFA3-D8E9-F130-8CF22D7F1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19" y="3391771"/>
            <a:ext cx="3415700" cy="30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798108-EDDC-7725-4818-5038E1EE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2" y="1208868"/>
            <a:ext cx="9693345" cy="59203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BB23D0-76A3-2A80-D357-5F2FA1383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82" y="194715"/>
            <a:ext cx="8049748" cy="9716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92389AB-84DC-6073-3EE5-58C413FA9658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45707F-7A95-661E-98F4-78E806C52B63}"/>
              </a:ext>
            </a:extLst>
          </p:cNvPr>
          <p:cNvSpPr txBox="1"/>
          <p:nvPr/>
        </p:nvSpPr>
        <p:spPr>
          <a:xfrm>
            <a:off x="8882152" y="141949"/>
            <a:ext cx="3194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Comportamiento </a:t>
            </a:r>
          </a:p>
          <a:p>
            <a:r>
              <a:rPr lang="es-ES" sz="3200" b="1" dirty="0">
                <a:solidFill>
                  <a:srgbClr val="00B050"/>
                </a:solidFill>
              </a:rPr>
              <a:t>sedentario</a:t>
            </a:r>
          </a:p>
        </p:txBody>
      </p:sp>
    </p:spTree>
    <p:extLst>
      <p:ext uri="{BB962C8B-B14F-4D97-AF65-F5344CB8AC3E}">
        <p14:creationId xmlns:p14="http://schemas.microsoft.com/office/powerpoint/2010/main" val="119078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D29E3C-4177-5CD1-9E30-B6077486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3" y="115907"/>
            <a:ext cx="6925642" cy="905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CEFD16-7316-BDC4-502D-9E2412389060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F2506-61A1-53CD-476F-EF8B332259D5}"/>
              </a:ext>
            </a:extLst>
          </p:cNvPr>
          <p:cNvSpPr txBox="1"/>
          <p:nvPr/>
        </p:nvSpPr>
        <p:spPr>
          <a:xfrm>
            <a:off x="8115946" y="239899"/>
            <a:ext cx="391258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Muchos de los beneficios de AF para la salud de los niños y adolescentes que se citan en el apartado anterior también atañen a los niños y adolescentes con discapacidad. Entre los beneficios adicionales que la AF tiene en sus resultados de salud figuran: una mejor función cognitiva en los individuos con enfermedades o trastornos que afectan a esta, como el trastorno por déficit de atención con hiperactividad (TDAH), y posibles mejoras en la función física en los niños </a:t>
            </a:r>
          </a:p>
          <a:p>
            <a:r>
              <a:rPr lang="es-ES" sz="2200" b="1" dirty="0">
                <a:solidFill>
                  <a:srgbClr val="C00000"/>
                </a:solidFill>
              </a:rPr>
              <a:t>con discapacidad </a:t>
            </a:r>
          </a:p>
          <a:p>
            <a:r>
              <a:rPr lang="es-ES" sz="2200" b="1" dirty="0">
                <a:solidFill>
                  <a:srgbClr val="C00000"/>
                </a:solidFill>
              </a:rPr>
              <a:t>intelectual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97081B-757A-D587-38FE-CBF19F2E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86" y="1034335"/>
            <a:ext cx="7383276" cy="5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C10816-9888-8839-84E7-2502D456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9" y="852409"/>
            <a:ext cx="8729857" cy="32701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AAA917-B52A-F7FA-53B8-B1A0F7588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3" y="115907"/>
            <a:ext cx="6925642" cy="9050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D6382AE-DC54-6B7E-2C77-5772F4868B21}"/>
              </a:ext>
            </a:extLst>
          </p:cNvPr>
          <p:cNvSpPr txBox="1"/>
          <p:nvPr/>
        </p:nvSpPr>
        <p:spPr>
          <a:xfrm>
            <a:off x="441264" y="3935364"/>
            <a:ext cx="11523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Comportamiento sedentario:</a:t>
            </a:r>
          </a:p>
          <a:p>
            <a:r>
              <a:rPr lang="es-ES" dirty="0"/>
              <a:t>En los niños y adolescentes, un mayor sedentarismo se asocia con los malos resultados de salud siguientes: mayor adiposidad, peor salud cardio metabólica, forma física y comportamiento/conducta prosocial, y menor duración del sueño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372BC2F-3798-EF48-EA31-9F806F75D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20" y="4998534"/>
            <a:ext cx="9211961" cy="18513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2AEE6A-3F2A-E5B2-138B-138E5697E83F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150649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FE88F9-C701-91B0-FA29-528FBAC4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10" y="327426"/>
            <a:ext cx="4591691" cy="8097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46D676-A799-F0D1-712A-6331270B0FCE}"/>
              </a:ext>
            </a:extLst>
          </p:cNvPr>
          <p:cNvSpPr txBox="1"/>
          <p:nvPr/>
        </p:nvSpPr>
        <p:spPr>
          <a:xfrm>
            <a:off x="6617776" y="283490"/>
            <a:ext cx="541616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Muchos de los beneficios de la AF para la salud de los adultos que se citan en el apartado anterior también atañen a los adultos con discapacidad. Entre los beneficios adicionales que la AF tiene en sus resultados de salud figuran los siguientes: en los adultos con </a:t>
            </a:r>
            <a:r>
              <a:rPr lang="es-ES" b="1" dirty="0">
                <a:solidFill>
                  <a:srgbClr val="C00000"/>
                </a:solidFill>
              </a:rPr>
              <a:t>esclerosis múltiple</a:t>
            </a:r>
            <a:r>
              <a:rPr lang="es-ES" dirty="0"/>
              <a:t>, una mejora de la función física y las dimensiones física, mental y social de la calidad de vida relacionada con la salud; en las personas con una </a:t>
            </a:r>
            <a:r>
              <a:rPr lang="es-ES" b="1" dirty="0">
                <a:solidFill>
                  <a:srgbClr val="C00000"/>
                </a:solidFill>
              </a:rPr>
              <a:t>lesión medular</a:t>
            </a:r>
            <a:r>
              <a:rPr lang="es-ES" dirty="0"/>
              <a:t>, mejoras de la función motora de las piernas, la fuerza muscular y la función de las extremidades superiores, y una mayor calidad de vida relacionada con la salud, y en las personas con </a:t>
            </a:r>
            <a:r>
              <a:rPr lang="es-ES" b="1" dirty="0">
                <a:solidFill>
                  <a:srgbClr val="C00000"/>
                </a:solidFill>
              </a:rPr>
              <a:t>enfermedades o trastornos que afectan a la función cognitiva</a:t>
            </a:r>
            <a:r>
              <a:rPr lang="es-ES" dirty="0"/>
              <a:t>, una mejora de las funciones física y cognitiva (en las personas con enfermedad de Parkinson o con un historial de accidentes cerebrovasculares) y beneficios cognitivos, así como una posible mejora de la calidad de vida (en adultos con </a:t>
            </a:r>
            <a:r>
              <a:rPr lang="es-ES" b="1" dirty="0">
                <a:solidFill>
                  <a:srgbClr val="C00000"/>
                </a:solidFill>
              </a:rPr>
              <a:t>esquizofrenia</a:t>
            </a:r>
            <a:r>
              <a:rPr lang="es-ES" dirty="0"/>
              <a:t>), una posible mejora de la función física (en adultos con </a:t>
            </a:r>
            <a:r>
              <a:rPr lang="es-ES" b="1" dirty="0">
                <a:solidFill>
                  <a:srgbClr val="C00000"/>
                </a:solidFill>
              </a:rPr>
              <a:t>discapacidad intelectual</a:t>
            </a:r>
            <a:r>
              <a:rPr lang="es-ES" dirty="0"/>
              <a:t>) y una mejora de la calidad de vida (en adultos con una depresión mayor)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64EB7C-AFD3-62A6-E38C-0E4A6B97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5" y="1405409"/>
            <a:ext cx="6149753" cy="51251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EDD121-A35B-B19E-83B8-86549F01E7E9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</p:spTree>
    <p:extLst>
      <p:ext uri="{BB962C8B-B14F-4D97-AF65-F5344CB8AC3E}">
        <p14:creationId xmlns:p14="http://schemas.microsoft.com/office/powerpoint/2010/main" val="393013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548654-F93E-CBAA-8489-EE95205A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" b="-1"/>
          <a:stretch/>
        </p:blipFill>
        <p:spPr>
          <a:xfrm>
            <a:off x="506510" y="1137164"/>
            <a:ext cx="10217444" cy="57363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03DFF1-EB3C-FB63-3755-3D0557933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2" y="296430"/>
            <a:ext cx="4591691" cy="8097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05AE26-6B16-C297-AA41-ACAC89D1C9D2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1EE999-A94A-D9D8-DB97-FED5514FF99D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889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E2AF0-CBE9-4E54-122F-81983512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7" y="902017"/>
            <a:ext cx="10679015" cy="27912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0AA539-E3FF-5433-99B1-B1422078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02" y="296430"/>
            <a:ext cx="4591691" cy="8097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2987116-96B2-573C-6C94-4EB879062DAF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30E55D-8FAA-91BA-1AB7-DE027C1FB27F}"/>
              </a:ext>
            </a:extLst>
          </p:cNvPr>
          <p:cNvSpPr txBox="1"/>
          <p:nvPr/>
        </p:nvSpPr>
        <p:spPr>
          <a:xfrm>
            <a:off x="498312" y="3938827"/>
            <a:ext cx="32212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Comportamiento sedentario:</a:t>
            </a:r>
          </a:p>
          <a:p>
            <a:r>
              <a:rPr lang="es-ES" dirty="0"/>
              <a:t>En los adultos, un mayor sedentarismo se asocia con los malos resultados de salud siguientes: mayor mortalidad por todas las causas, mortalidad cardiovascular y mortalidad por cáncer, e incidencia de enfermedades CV, cáncer y DM2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AB75C3-3ED8-8DD0-F1D5-8805F418E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684" y="3797910"/>
            <a:ext cx="7187287" cy="29906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666D8-B43F-B63E-BCA8-42C91A281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90AC044-7ED1-E95B-7E9C-09C48AC53F41}"/>
              </a:ext>
            </a:extLst>
          </p:cNvPr>
          <p:cNvSpPr txBox="1"/>
          <p:nvPr/>
        </p:nvSpPr>
        <p:spPr>
          <a:xfrm>
            <a:off x="10290877" y="6536534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442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E89739-AB4C-2DDD-2E75-D1BEF0BB7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"/>
          <a:stretch/>
        </p:blipFill>
        <p:spPr>
          <a:xfrm>
            <a:off x="123989" y="1289070"/>
            <a:ext cx="8806033" cy="48456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36B8ED-66FD-833A-40CF-CAF53CBA0886}"/>
              </a:ext>
            </a:extLst>
          </p:cNvPr>
          <p:cNvSpPr txBox="1"/>
          <p:nvPr/>
        </p:nvSpPr>
        <p:spPr>
          <a:xfrm>
            <a:off x="8973522" y="905130"/>
            <a:ext cx="31712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la forma de la curva dosis-respuesta indica que no hay un umbral inferior para los beneficios, y que los mayores beneficios se observan en el extremo inferior de la curva dosis-respuesta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E91526-0BF8-9D50-AAE8-A35C21584194}"/>
              </a:ext>
            </a:extLst>
          </p:cNvPr>
          <p:cNvSpPr txBox="1"/>
          <p:nvPr/>
        </p:nvSpPr>
        <p:spPr>
          <a:xfrm>
            <a:off x="464948" y="588937"/>
            <a:ext cx="798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Curva dosis respuesta de beneficios vs riesgos y daños de la AF</a:t>
            </a:r>
          </a:p>
        </p:txBody>
      </p:sp>
    </p:spTree>
    <p:extLst>
      <p:ext uri="{BB962C8B-B14F-4D97-AF65-F5344CB8AC3E}">
        <p14:creationId xmlns:p14="http://schemas.microsoft.com/office/powerpoint/2010/main" val="1363597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8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18ECB0-4A3E-2F7E-4F17-06950408A1B1}"/>
              </a:ext>
            </a:extLst>
          </p:cNvPr>
          <p:cNvSpPr txBox="1"/>
          <p:nvPr/>
        </p:nvSpPr>
        <p:spPr>
          <a:xfrm>
            <a:off x="3246215" y="3466920"/>
            <a:ext cx="73616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Fuente</a:t>
            </a:r>
            <a:r>
              <a:rPr lang="es-ES" sz="2800" dirty="0"/>
              <a:t>: Directrices de la OMS sobre actividad física y comportamientos sedentarios [WHO </a:t>
            </a:r>
            <a:r>
              <a:rPr lang="es-ES" sz="2800" dirty="0" err="1"/>
              <a:t>guidelines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physical</a:t>
            </a:r>
            <a:r>
              <a:rPr lang="es-ES" sz="2800" dirty="0"/>
              <a:t> </a:t>
            </a:r>
            <a:r>
              <a:rPr lang="es-ES" sz="2800" dirty="0" err="1"/>
              <a:t>activity</a:t>
            </a:r>
            <a:r>
              <a:rPr lang="es-ES" sz="2800" dirty="0"/>
              <a:t> and </a:t>
            </a:r>
            <a:r>
              <a:rPr lang="es-ES" sz="2800" dirty="0" err="1"/>
              <a:t>sedentary</a:t>
            </a:r>
            <a:r>
              <a:rPr lang="es-ES" sz="2800" dirty="0"/>
              <a:t> </a:t>
            </a:r>
            <a:r>
              <a:rPr lang="es-ES" sz="2800" dirty="0" err="1"/>
              <a:t>behaviour</a:t>
            </a:r>
            <a:r>
              <a:rPr lang="es-ES" sz="2800" dirty="0"/>
              <a:t>]. Ginebra: Organización Mundial de la Salud; 2021. Licencia: CC BY-NC-SA 3.0 IGO. </a:t>
            </a:r>
          </a:p>
          <a:p>
            <a:r>
              <a:rPr lang="es-ES" sz="2800" b="1" dirty="0">
                <a:solidFill>
                  <a:srgbClr val="C00000"/>
                </a:solidFill>
              </a:rPr>
              <a:t>Puede consultarse en: </a:t>
            </a:r>
            <a:r>
              <a:rPr lang="es-ES" sz="2800" dirty="0"/>
              <a:t>http://apps.who.int/iris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C1255-7B3E-1FCE-B9F6-EC6E78F83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99"/>
          <a:stretch/>
        </p:blipFill>
        <p:spPr>
          <a:xfrm>
            <a:off x="724090" y="-106"/>
            <a:ext cx="10717306" cy="30532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7F1CD4-BA40-CC10-F842-6F7A6E38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140" y="2111630"/>
            <a:ext cx="3548275" cy="9333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98D648D-5378-1038-BF5D-5FC48A6DE178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E7F833-C7AA-B825-02BC-75FC3405E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28876D-22DF-BF5E-84E6-5C08AECB6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15" y="3619399"/>
            <a:ext cx="2811722" cy="25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0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1520-69BF-C86B-9C37-754CC8C2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" y="365125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Recomendaciones de actividad física y comportamientos saludables, OMS - 2021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4C7643-0265-FCC2-797C-F9FB294CA54B}"/>
              </a:ext>
            </a:extLst>
          </p:cNvPr>
          <p:cNvSpPr txBox="1"/>
          <p:nvPr/>
        </p:nvSpPr>
        <p:spPr>
          <a:xfrm>
            <a:off x="481739" y="1731413"/>
            <a:ext cx="107545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Las Directrices de la OMS sobre actividad física y comportamientos sedentarios ofrecen recomendaciones de salud pública basadas en pruebas sobre la cantidad de actividad física que deben realizar </a:t>
            </a:r>
            <a:r>
              <a:rPr lang="es-ES" sz="2800" b="1" dirty="0">
                <a:solidFill>
                  <a:srgbClr val="C00000"/>
                </a:solidFill>
              </a:rPr>
              <a:t>niños, adolescentes</a:t>
            </a:r>
            <a:r>
              <a:rPr lang="es-ES" sz="2800" b="1" dirty="0"/>
              <a:t>, </a:t>
            </a:r>
            <a:r>
              <a:rPr lang="es-ES" sz="2800" b="1" dirty="0">
                <a:solidFill>
                  <a:srgbClr val="C00000"/>
                </a:solidFill>
              </a:rPr>
              <a:t>adultos</a:t>
            </a:r>
            <a:r>
              <a:rPr lang="es-ES" sz="2800" b="1" dirty="0"/>
              <a:t> y pers</a:t>
            </a:r>
            <a:r>
              <a:rPr lang="es-ES" sz="2800" b="1" dirty="0">
                <a:solidFill>
                  <a:srgbClr val="C00000"/>
                </a:solidFill>
              </a:rPr>
              <a:t>onas mayores </a:t>
            </a:r>
            <a:r>
              <a:rPr lang="es-ES" sz="2800" b="1" dirty="0"/>
              <a:t>en términos de frecuencia, intensidad y duración para obtener beneficios de salud significativos y mitigar los riesgos para la salud. En este documento figuran por primera vez recomendaciones sobre la relación entre los comportamientos sedentarios y los resultados sanitarios, y recomendaciones para subpoblaciones específicas, como las </a:t>
            </a:r>
            <a:r>
              <a:rPr lang="es-ES" sz="2800" b="1" dirty="0">
                <a:solidFill>
                  <a:srgbClr val="C00000"/>
                </a:solidFill>
              </a:rPr>
              <a:t>mujeres embarazadas y en puerperio</a:t>
            </a:r>
            <a:r>
              <a:rPr lang="es-ES" sz="2800" b="1" dirty="0"/>
              <a:t>, las </a:t>
            </a:r>
            <a:r>
              <a:rPr lang="es-ES" sz="2800" b="1" dirty="0">
                <a:solidFill>
                  <a:srgbClr val="C00000"/>
                </a:solidFill>
              </a:rPr>
              <a:t>personas con afecciones crónicas </a:t>
            </a:r>
            <a:r>
              <a:rPr lang="es-ES" sz="2800" b="1" dirty="0"/>
              <a:t>y </a:t>
            </a:r>
          </a:p>
          <a:p>
            <a:r>
              <a:rPr lang="es-ES" sz="2800" b="1" dirty="0"/>
              <a:t>las </a:t>
            </a:r>
            <a:r>
              <a:rPr lang="es-ES" sz="2800" b="1" dirty="0">
                <a:solidFill>
                  <a:srgbClr val="C00000"/>
                </a:solidFill>
              </a:rPr>
              <a:t>personas con discapacidad</a:t>
            </a:r>
            <a:r>
              <a:rPr lang="es-ES" sz="2800" b="1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604961-E285-D390-1AD3-C54E5808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869" y="285697"/>
            <a:ext cx="1652863" cy="14844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7D38E7-1933-8C8D-04FF-998A3592B5E5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1B7F62-5CD6-E296-73A7-169750B9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452B13-4BF3-B5CE-1E67-EB9EF31C9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3"/>
          <a:stretch/>
        </p:blipFill>
        <p:spPr>
          <a:xfrm>
            <a:off x="485134" y="2424725"/>
            <a:ext cx="9680842" cy="43558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668ED2-7EA0-D3B9-F447-1CE7873C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" r="45602" b="88945"/>
          <a:stretch/>
        </p:blipFill>
        <p:spPr>
          <a:xfrm>
            <a:off x="713287" y="201379"/>
            <a:ext cx="6237243" cy="9381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E97EC4-3237-28A1-E2BC-8B969994C1E3}"/>
              </a:ext>
            </a:extLst>
          </p:cNvPr>
          <p:cNvSpPr txBox="1"/>
          <p:nvPr/>
        </p:nvSpPr>
        <p:spPr>
          <a:xfrm>
            <a:off x="431345" y="1221013"/>
            <a:ext cx="117350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rgbClr val="C00000"/>
                </a:solidFill>
              </a:rPr>
              <a:t>En los niños y adolescentes, la AF es beneficiosa por cuanto respecta a los siguientes resultados de salud: mejora de la forma física (funciones cardiorrespiratorias y musculares), la salud cardio metabólica (tensión, dislipidemia, glucosa y resistencia a la insulina), la salud ósea, los resultados cognitivos (desempeño académico y función ejecutiva) y la salud mental (menor presencia de síntomas de depresión) y menor adiposidad</a:t>
            </a:r>
            <a:r>
              <a:rPr lang="es-E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04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393AE3-0892-AAE6-32DA-12D2C59CD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247"/>
          <a:stretch/>
        </p:blipFill>
        <p:spPr>
          <a:xfrm>
            <a:off x="592378" y="1182290"/>
            <a:ext cx="9755941" cy="25063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90983F-B423-DE2A-3465-5D7E44A4F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8" r="45602" b="88945"/>
          <a:stretch/>
        </p:blipFill>
        <p:spPr>
          <a:xfrm>
            <a:off x="659499" y="456872"/>
            <a:ext cx="6237243" cy="9381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5B8A6FC-8BC5-4787-1014-BB1990AA3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22"/>
          <a:stretch/>
        </p:blipFill>
        <p:spPr>
          <a:xfrm>
            <a:off x="914400" y="4024757"/>
            <a:ext cx="8945105" cy="28487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9276567-B49D-2340-9582-1B8A1B4DD5E5}"/>
              </a:ext>
            </a:extLst>
          </p:cNvPr>
          <p:cNvSpPr txBox="1"/>
          <p:nvPr/>
        </p:nvSpPr>
        <p:spPr>
          <a:xfrm>
            <a:off x="1260410" y="3455916"/>
            <a:ext cx="501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Comportamiento sedentario</a:t>
            </a:r>
          </a:p>
        </p:txBody>
      </p:sp>
    </p:spTree>
    <p:extLst>
      <p:ext uri="{BB962C8B-B14F-4D97-AF65-F5344CB8AC3E}">
        <p14:creationId xmlns:p14="http://schemas.microsoft.com/office/powerpoint/2010/main" val="416325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314B20-357E-1DFD-3D1C-73A63FE5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4" y="215153"/>
            <a:ext cx="3455641" cy="9746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14ADE-4BB9-6064-C4CA-D811A4D73541}"/>
              </a:ext>
            </a:extLst>
          </p:cNvPr>
          <p:cNvSpPr txBox="1"/>
          <p:nvPr/>
        </p:nvSpPr>
        <p:spPr>
          <a:xfrm>
            <a:off x="572298" y="1472201"/>
            <a:ext cx="397280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En los adultos, la AF es beneficiosa por cuanto respecta a los siguientes resultados de salud: mejora de la mortalidad por todas las causas y la mortalidad cardiovascular, la incidencia de hipertensión, la incidencia de cáncer en lugares específicos2 y la incidencia de diabetes tipo 2, la salud mental (menor presencia de síntomas de ansiedad y depresión), la salud cognitiva y el sueño, y posible mejora de las mediciones de adiposidad.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F5A8C-C00B-7E00-8434-6F5BB7E6E01D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5DFBC9-AE5D-9FC1-89D9-59F31F31A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2"/>
          <a:stretch/>
        </p:blipFill>
        <p:spPr>
          <a:xfrm>
            <a:off x="4605959" y="155141"/>
            <a:ext cx="7746875" cy="64486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7EFFF1F-B325-033A-7B00-A4CB53B93D18}"/>
              </a:ext>
            </a:extLst>
          </p:cNvPr>
          <p:cNvSpPr txBox="1"/>
          <p:nvPr/>
        </p:nvSpPr>
        <p:spPr>
          <a:xfrm>
            <a:off x="9546956" y="6297653"/>
            <a:ext cx="201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B6D979-E85E-A3BC-B728-A39D7C156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27" y="6072532"/>
            <a:ext cx="643860" cy="6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76BBCB-3567-F21B-3629-F7A0B5292355}"/>
              </a:ext>
            </a:extLst>
          </p:cNvPr>
          <p:cNvSpPr txBox="1"/>
          <p:nvPr/>
        </p:nvSpPr>
        <p:spPr>
          <a:xfrm>
            <a:off x="154985" y="56543"/>
            <a:ext cx="84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Directrices de la OMS sobre actividad física y comportamientos sedentarios , 2021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E0ACBA-F0E3-73DE-A848-C6F7511B3F13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96C19C-A783-C58E-6F30-7BFCCE9F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4" y="525119"/>
            <a:ext cx="3455641" cy="9746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35FDD6-565D-8837-6CB8-3F66EDCC3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8"/>
          <a:stretch/>
        </p:blipFill>
        <p:spPr>
          <a:xfrm>
            <a:off x="346026" y="1453293"/>
            <a:ext cx="11298264" cy="36779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99316F-A729-3AC5-426C-289AE8626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64F617-2ECF-E110-591E-3448B8869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45" y="5052127"/>
            <a:ext cx="9061445" cy="17548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D9F23A-038F-1882-13EB-60C917F29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8" r="91457" b="57737"/>
          <a:stretch/>
        </p:blipFill>
        <p:spPr>
          <a:xfrm>
            <a:off x="412839" y="5107167"/>
            <a:ext cx="661608" cy="17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1DBB3A-9C17-BA38-EBF5-5FB2EC65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89" y="5638802"/>
            <a:ext cx="927891" cy="9106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2D160F-8F78-3F6B-2831-35168DF0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4" y="339143"/>
            <a:ext cx="3455641" cy="9746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C0B6C5-95EA-A4D2-ADC0-BC7860353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84" y="1302476"/>
            <a:ext cx="9727665" cy="54494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068AA4A-C57D-045B-8B37-8FAE4545E76E}"/>
              </a:ext>
            </a:extLst>
          </p:cNvPr>
          <p:cNvSpPr txBox="1"/>
          <p:nvPr/>
        </p:nvSpPr>
        <p:spPr>
          <a:xfrm>
            <a:off x="4711486" y="433952"/>
            <a:ext cx="5620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Comportamiento sedentario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D5FC36-BC42-C569-D0E0-755751F4E78B}"/>
              </a:ext>
            </a:extLst>
          </p:cNvPr>
          <p:cNvSpPr txBox="1"/>
          <p:nvPr/>
        </p:nvSpPr>
        <p:spPr>
          <a:xfrm rot="16200000">
            <a:off x="-3359148" y="3168565"/>
            <a:ext cx="7116645" cy="3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Directrices de la OMS sobre actividad física y comportamientos sedentarios , 2021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585AC4-59B4-7ED8-AC13-D9BF3267924D}"/>
              </a:ext>
            </a:extLst>
          </p:cNvPr>
          <p:cNvSpPr txBox="1"/>
          <p:nvPr/>
        </p:nvSpPr>
        <p:spPr>
          <a:xfrm>
            <a:off x="10275379" y="652103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Material preparado por: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22338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1606</Words>
  <Application>Microsoft Office PowerPoint</Application>
  <PresentationFormat>Panorámica</PresentationFormat>
  <Paragraphs>91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Directrices de la OMS sobre actividad física y comportamientos sedentarios 2021 -Recomendaciones- </vt:lpstr>
      <vt:lpstr>Presentación de PowerPoint</vt:lpstr>
      <vt:lpstr>Presentación de PowerPoint</vt:lpstr>
      <vt:lpstr>Recomendaciones de actividad física y comportamientos saludables, OMS - 2021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Directrices de la OMS sobre actividad física y comportamientos sedentarios 2021 </dc:title>
  <dc:creator>IVAN</dc:creator>
  <cp:lastModifiedBy>IVAN</cp:lastModifiedBy>
  <cp:revision>15</cp:revision>
  <dcterms:created xsi:type="dcterms:W3CDTF">2023-08-20T22:24:19Z</dcterms:created>
  <dcterms:modified xsi:type="dcterms:W3CDTF">2023-08-21T03:01:55Z</dcterms:modified>
</cp:coreProperties>
</file>