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44"/>
  </p:notesMasterIdLst>
  <p:handoutMasterIdLst>
    <p:handoutMasterId r:id="rId45"/>
  </p:handoutMasterIdLst>
  <p:sldIdLst>
    <p:sldId id="350" r:id="rId5"/>
    <p:sldId id="390" r:id="rId6"/>
    <p:sldId id="352" r:id="rId7"/>
    <p:sldId id="391" r:id="rId8"/>
    <p:sldId id="361" r:id="rId9"/>
    <p:sldId id="334" r:id="rId10"/>
    <p:sldId id="393" r:id="rId11"/>
    <p:sldId id="365" r:id="rId12"/>
    <p:sldId id="366" r:id="rId13"/>
    <p:sldId id="398" r:id="rId14"/>
    <p:sldId id="387" r:id="rId15"/>
    <p:sldId id="401" r:id="rId16"/>
    <p:sldId id="400" r:id="rId17"/>
    <p:sldId id="402" r:id="rId18"/>
    <p:sldId id="380" r:id="rId19"/>
    <p:sldId id="394" r:id="rId20"/>
    <p:sldId id="367" r:id="rId21"/>
    <p:sldId id="368" r:id="rId22"/>
    <p:sldId id="381" r:id="rId23"/>
    <p:sldId id="369" r:id="rId24"/>
    <p:sldId id="406" r:id="rId25"/>
    <p:sldId id="405" r:id="rId26"/>
    <p:sldId id="407" r:id="rId27"/>
    <p:sldId id="408" r:id="rId28"/>
    <p:sldId id="370" r:id="rId29"/>
    <p:sldId id="386" r:id="rId30"/>
    <p:sldId id="371" r:id="rId31"/>
    <p:sldId id="374" r:id="rId32"/>
    <p:sldId id="375" r:id="rId33"/>
    <p:sldId id="399" r:id="rId34"/>
    <p:sldId id="403" r:id="rId35"/>
    <p:sldId id="404" r:id="rId36"/>
    <p:sldId id="395" r:id="rId37"/>
    <p:sldId id="397" r:id="rId38"/>
    <p:sldId id="396" r:id="rId39"/>
    <p:sldId id="377" r:id="rId40"/>
    <p:sldId id="392" r:id="rId41"/>
    <p:sldId id="376" r:id="rId42"/>
    <p:sldId id="343" r:id="rId4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5238" autoAdjust="0"/>
  </p:normalViewPr>
  <p:slideViewPr>
    <p:cSldViewPr snapToGrid="0">
      <p:cViewPr varScale="1">
        <p:scale>
          <a:sx n="147" d="100"/>
          <a:sy n="147" d="100"/>
        </p:scale>
        <p:origin x="112" y="120"/>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60" d="100"/>
          <a:sy n="60" d="100"/>
        </p:scale>
        <p:origin x="3187"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5.3215086896151488E-2"/>
          <c:y val="0.10478245110776149"/>
          <c:w val="0.92682925551779172"/>
          <c:h val="0.77022779048893819"/>
        </c:manualLayout>
      </c:layout>
      <c:lineChart>
        <c:grouping val="standard"/>
        <c:varyColors val="0"/>
        <c:ser>
          <c:idx val="0"/>
          <c:order val="0"/>
          <c:tx>
            <c:strRef>
              <c:f>Sheet1!$B$1</c:f>
              <c:strCache>
                <c:ptCount val="1"/>
                <c:pt idx="0">
                  <c:v>Property Management</c:v>
                </c:pt>
              </c:strCache>
            </c:strRef>
          </c:tx>
          <c:spPr>
            <a:ln w="38100" cap="flat" cmpd="dbl" algn="ctr">
              <a:solidFill>
                <a:schemeClr val="dk1">
                  <a:tint val="88500"/>
                </a:schemeClr>
              </a:solidFill>
              <a:miter lim="800000"/>
            </a:ln>
            <a:effectLst/>
          </c:spPr>
          <c:marker>
            <c:symbol val="none"/>
          </c:marker>
          <c:dLbls>
            <c:dLbl>
              <c:idx val="0"/>
              <c:layout>
                <c:manualLayout>
                  <c:x val="-8.3148573275236712E-2"/>
                  <c:y val="-0.1151114243639056"/>
                </c:manualLayout>
              </c:layout>
              <c:tx>
                <c:rich>
                  <a:bodyPr/>
                  <a:lstStyle/>
                  <a:p>
                    <a:fld id="{8B410307-1869-47D0-BFE8-2185E2A7171B}" type="CATEGORYNAME">
                      <a:rPr lang="en-US"/>
                      <a:pPr/>
                      <a:t>[CATEGORY NAME]</a:t>
                    </a:fld>
                    <a:r>
                      <a:rPr lang="en-US" baseline="0" dirty="0"/>
                      <a:t>,</a:t>
                    </a:r>
                  </a:p>
                  <a:p>
                    <a:r>
                      <a:rPr lang="en-US" baseline="0" dirty="0"/>
                      <a:t> </a:t>
                    </a:r>
                    <a:fld id="{31E541A0-5F25-4F7A-AEEB-53D1696F7490}"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BD9-48E6-87AE-C6A1BF369AAC}"/>
                </c:ext>
              </c:extLst>
            </c:dLbl>
            <c:dLbl>
              <c:idx val="1"/>
              <c:layout>
                <c:manualLayout>
                  <c:x val="-0.11973394551634085"/>
                  <c:y val="-0.21243530411743825"/>
                </c:manualLayout>
              </c:layout>
              <c:tx>
                <c:rich>
                  <a:bodyPr/>
                  <a:lstStyle/>
                  <a:p>
                    <a:fld id="{82F71FE3-E154-412E-A2D2-5165625FA392}" type="CATEGORYNAME">
                      <a:rPr lang="en-US"/>
                      <a:pPr/>
                      <a:t>[CATEGORY NAME]</a:t>
                    </a:fld>
                    <a:r>
                      <a:rPr lang="en-US" baseline="0" dirty="0"/>
                      <a:t>,</a:t>
                    </a:r>
                  </a:p>
                  <a:p>
                    <a:r>
                      <a:rPr lang="en-US" baseline="0" dirty="0"/>
                      <a:t> </a:t>
                    </a:r>
                    <a:fld id="{9D32BC5E-9C23-481C-952E-44E0B0B19E70}"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BD9-48E6-87AE-C6A1BF369AAC}"/>
                </c:ext>
              </c:extLst>
            </c:dLbl>
            <c:dLbl>
              <c:idx val="2"/>
              <c:layout>
                <c:manualLayout>
                  <c:x val="-0.17960091827451127"/>
                  <c:y val="-0.20372732277505062"/>
                </c:manualLayout>
              </c:layout>
              <c:tx>
                <c:rich>
                  <a:bodyPr/>
                  <a:lstStyle/>
                  <a:p>
                    <a:fld id="{952F6DFA-13B7-4F07-8A14-A0080D7B193A}" type="CATEGORYNAME">
                      <a:rPr lang="en-US"/>
                      <a:pPr/>
                      <a:t>[CATEGORY NAME]</a:t>
                    </a:fld>
                    <a:r>
                      <a:rPr lang="en-US" baseline="0" dirty="0"/>
                      <a:t>, </a:t>
                    </a:r>
                  </a:p>
                  <a:p>
                    <a:fld id="{A5181C10-0966-4383-93EA-C47F55DEFCE4}"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EBD9-48E6-87AE-C6A1BF369AAC}"/>
                </c:ext>
              </c:extLst>
            </c:dLbl>
            <c:dLbl>
              <c:idx val="3"/>
              <c:layout>
                <c:manualLayout>
                  <c:x val="-0.17294903241249235"/>
                  <c:y val="-0.1354183309489399"/>
                </c:manualLayout>
              </c:layout>
              <c:tx>
                <c:rich>
                  <a:bodyPr/>
                  <a:lstStyle/>
                  <a:p>
                    <a:fld id="{2DDC227A-D27F-455B-963C-F46F14474410}" type="CATEGORYNAME">
                      <a:rPr lang="en-US"/>
                      <a:pPr/>
                      <a:t>[CATEGORY NAME]</a:t>
                    </a:fld>
                    <a:r>
                      <a:rPr lang="en-US" baseline="0" dirty="0"/>
                      <a:t>, </a:t>
                    </a:r>
                  </a:p>
                  <a:p>
                    <a:fld id="{3D2AEA5D-11B9-4CE0-8FFF-668F0EE0BC26}"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EBD9-48E6-87AE-C6A1BF369AAC}"/>
                </c:ext>
              </c:extLst>
            </c:dLbl>
            <c:dLbl>
              <c:idx val="4"/>
              <c:layout>
                <c:manualLayout>
                  <c:x val="-0.19290468999854915"/>
                  <c:y val="-0.20248612958622939"/>
                </c:manualLayout>
              </c:layout>
              <c:tx>
                <c:rich>
                  <a:bodyPr/>
                  <a:lstStyle/>
                  <a:p>
                    <a:fld id="{B55349DE-D11A-4A23-994B-DF71A70FB429}" type="CATEGORYNAME">
                      <a:rPr lang="en-US"/>
                      <a:pPr/>
                      <a:t>[CATEGORY NAME]</a:t>
                    </a:fld>
                    <a:r>
                      <a:rPr lang="en-US" baseline="0" dirty="0"/>
                      <a:t>,</a:t>
                    </a:r>
                  </a:p>
                  <a:p>
                    <a:r>
                      <a:rPr lang="en-US" baseline="0" dirty="0"/>
                      <a:t> </a:t>
                    </a:r>
                    <a:fld id="{56CD3892-6C25-49A4-95F3-09076BBC4CEB}"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EBD9-48E6-87AE-C6A1BF369AAC}"/>
                </c:ext>
              </c:extLst>
            </c:dLbl>
            <c:dLbl>
              <c:idx val="5"/>
              <c:layout>
                <c:manualLayout>
                  <c:x val="-0.17960091827451127"/>
                  <c:y val="-0.29857338103946168"/>
                </c:manualLayout>
              </c:layout>
              <c:tx>
                <c:rich>
                  <a:bodyPr/>
                  <a:lstStyle/>
                  <a:p>
                    <a:fld id="{F959C78E-CEAB-4F70-9027-031251B2C1CF}" type="CATEGORYNAME">
                      <a:rPr lang="en-US"/>
                      <a:pPr/>
                      <a:t>[CATEGORY NAME]</a:t>
                    </a:fld>
                    <a:r>
                      <a:rPr lang="en-US" baseline="0" dirty="0"/>
                      <a:t>, </a:t>
                    </a:r>
                  </a:p>
                  <a:p>
                    <a:fld id="{4DA9101A-3550-4432-8E9B-8E8B35413FCD}"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EBD9-48E6-87AE-C6A1BF369AAC}"/>
                </c:ext>
              </c:extLst>
            </c:dLbl>
            <c:dLbl>
              <c:idx val="6"/>
              <c:layout>
                <c:manualLayout>
                  <c:x val="-0.10310423086129351"/>
                  <c:y val="-0.10318571527649913"/>
                </c:manualLayout>
              </c:layout>
              <c:tx>
                <c:rich>
                  <a:bodyPr/>
                  <a:lstStyle/>
                  <a:p>
                    <a:fld id="{163007B8-9D9D-45C0-B412-7092F588402A}" type="CATEGORYNAME">
                      <a:rPr lang="en-US"/>
                      <a:pPr/>
                      <a:t>[CATEGORY NAME]</a:t>
                    </a:fld>
                    <a:r>
                      <a:rPr lang="en-US" baseline="0" dirty="0"/>
                      <a:t>,</a:t>
                    </a:r>
                  </a:p>
                  <a:p>
                    <a:r>
                      <a:rPr lang="en-US" baseline="0" dirty="0"/>
                      <a:t> </a:t>
                    </a:r>
                    <a:fld id="{0E94AE03-E4B1-421C-8A5E-250E3E8CC241}"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EBD9-48E6-87AE-C6A1BF369AAC}"/>
                </c:ext>
              </c:extLst>
            </c:dLbl>
            <c:dLbl>
              <c:idx val="7"/>
              <c:layout>
                <c:manualLayout>
                  <c:x val="-7.3170744482208297E-2"/>
                  <c:y val="0.12074307656398024"/>
                </c:manualLayout>
              </c:layout>
              <c:tx>
                <c:rich>
                  <a:bodyPr/>
                  <a:lstStyle/>
                  <a:p>
                    <a:fld id="{C2A1CC59-2584-4E01-BE0D-3407D38B62EB}" type="CATEGORYNAME">
                      <a:rPr lang="en-US"/>
                      <a:pPr/>
                      <a:t>[CATEGORY NAME]</a:t>
                    </a:fld>
                    <a:r>
                      <a:rPr lang="en-US" baseline="0" dirty="0"/>
                      <a:t>, </a:t>
                    </a:r>
                  </a:p>
                  <a:p>
                    <a:fld id="{D88ADCF5-B482-4D91-B781-4479BDB00DF7}"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EBD9-48E6-87AE-C6A1BF369AAC}"/>
                </c:ext>
              </c:extLst>
            </c:dLbl>
            <c:dLbl>
              <c:idx val="8"/>
              <c:layout>
                <c:manualLayout>
                  <c:x val="-3.325942931009468E-3"/>
                  <c:y val="0.12071984089906529"/>
                </c:manualLayout>
              </c:layout>
              <c:tx>
                <c:rich>
                  <a:bodyPr/>
                  <a:lstStyle/>
                  <a:p>
                    <a:fld id="{068F7414-A0CD-489A-8650-1E47EFDF4A47}" type="CATEGORYNAME">
                      <a:rPr lang="en-US"/>
                      <a:pPr/>
                      <a:t>[CATEGORY NAME]</a:t>
                    </a:fld>
                    <a:r>
                      <a:rPr lang="en-US" baseline="0" dirty="0"/>
                      <a:t>, </a:t>
                    </a:r>
                  </a:p>
                  <a:p>
                    <a:fld id="{E17E9598-68FC-4F9E-836D-D1F713A165E6}"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990-45A5-8F9F-BA2512655356}"/>
                </c:ext>
              </c:extLst>
            </c:dLbl>
            <c:dLbl>
              <c:idx val="9"/>
              <c:layout>
                <c:manualLayout>
                  <c:x val="3.3259429310093461E-3"/>
                  <c:y val="3.1297736529387304E-2"/>
                </c:manualLayout>
              </c:layout>
              <c:tx>
                <c:rich>
                  <a:bodyPr/>
                  <a:lstStyle/>
                  <a:p>
                    <a:fld id="{D2801984-6F31-473F-8CBD-FB30DBD5ABCE}" type="CATEGORYNAME">
                      <a:rPr lang="en-US"/>
                      <a:pPr/>
                      <a:t>[CATEGORY NAME]</a:t>
                    </a:fld>
                    <a:r>
                      <a:rPr lang="en-US" baseline="0" dirty="0"/>
                      <a:t>, </a:t>
                    </a:r>
                  </a:p>
                  <a:p>
                    <a:fld id="{D93C6D92-AE1A-485E-8AF9-25A6C10E1D4F}"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990-45A5-8F9F-BA2512655356}"/>
                </c:ext>
              </c:extLst>
            </c:dLbl>
            <c:dLbl>
              <c:idx val="10"/>
              <c:layout>
                <c:manualLayout>
                  <c:x val="-1.2194983202881451E-16"/>
                  <c:y val="-6.706657827725852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75D-43B0-B157-5B54782FCE0E}"/>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Sheet1!$A$2:$A$12</c:f>
              <c:numCache>
                <c:formatCode>General</c:formatCode>
                <c:ptCount val="11"/>
                <c:pt idx="0">
                  <c:v>2016</c:v>
                </c:pt>
                <c:pt idx="1">
                  <c:v>2017</c:v>
                </c:pt>
                <c:pt idx="2">
                  <c:v>2018</c:v>
                </c:pt>
                <c:pt idx="3">
                  <c:v>2019</c:v>
                </c:pt>
                <c:pt idx="4">
                  <c:v>2020</c:v>
                </c:pt>
                <c:pt idx="5">
                  <c:v>2021</c:v>
                </c:pt>
                <c:pt idx="6">
                  <c:v>2022</c:v>
                </c:pt>
                <c:pt idx="7">
                  <c:v>2023</c:v>
                </c:pt>
                <c:pt idx="8">
                  <c:v>2024</c:v>
                </c:pt>
                <c:pt idx="9">
                  <c:v>2025</c:v>
                </c:pt>
                <c:pt idx="10">
                  <c:v>2026</c:v>
                </c:pt>
              </c:numCache>
            </c:numRef>
          </c:cat>
          <c:val>
            <c:numRef>
              <c:f>Sheet1!$B$2:$B$12</c:f>
              <c:numCache>
                <c:formatCode>"$"#,##0;[Red]"$"#,##0</c:formatCode>
                <c:ptCount val="11"/>
                <c:pt idx="0">
                  <c:v>1840</c:v>
                </c:pt>
                <c:pt idx="1">
                  <c:v>2396</c:v>
                </c:pt>
                <c:pt idx="2">
                  <c:v>5635</c:v>
                </c:pt>
                <c:pt idx="3">
                  <c:v>8820</c:v>
                </c:pt>
                <c:pt idx="4">
                  <c:v>10080</c:v>
                </c:pt>
                <c:pt idx="5">
                  <c:v>10080</c:v>
                </c:pt>
                <c:pt idx="6">
                  <c:v>15120</c:v>
                </c:pt>
                <c:pt idx="7">
                  <c:v>16330</c:v>
                </c:pt>
                <c:pt idx="8">
                  <c:v>16330</c:v>
                </c:pt>
                <c:pt idx="9">
                  <c:v>16330</c:v>
                </c:pt>
                <c:pt idx="10">
                  <c:v>18270</c:v>
                </c:pt>
              </c:numCache>
            </c:numRef>
          </c:val>
          <c:smooth val="0"/>
          <c:extLst>
            <c:ext xmlns:c16="http://schemas.microsoft.com/office/drawing/2014/chart" uri="{C3380CC4-5D6E-409C-BE32-E72D297353CC}">
              <c16:uniqueId val="{00000000-EBD9-48E6-87AE-C6A1BF369AAC}"/>
            </c:ext>
          </c:extLst>
        </c:ser>
        <c:ser>
          <c:idx val="1"/>
          <c:order val="1"/>
          <c:tx>
            <c:strRef>
              <c:f>Sheet1!$C$1</c:f>
              <c:strCache>
                <c:ptCount val="1"/>
                <c:pt idx="0">
                  <c:v>Accounting</c:v>
                </c:pt>
              </c:strCache>
            </c:strRef>
          </c:tx>
          <c:spPr>
            <a:ln w="38100" cap="flat" cmpd="dbl" algn="ctr">
              <a:solidFill>
                <a:schemeClr val="tx1"/>
              </a:solidFill>
              <a:miter lim="800000"/>
            </a:ln>
            <a:effectLst/>
          </c:spPr>
          <c:marker>
            <c:symbol val="none"/>
          </c:marker>
          <c:dLbls>
            <c:dLbl>
              <c:idx val="0"/>
              <c:layout>
                <c:manualLayout>
                  <c:x val="-1.3303771724037888E-2"/>
                  <c:y val="7.2863876673539801E-2"/>
                </c:manualLayout>
              </c:layout>
              <c:tx>
                <c:rich>
                  <a:bodyPr/>
                  <a:lstStyle/>
                  <a:p>
                    <a:fld id="{0CC88CB2-8E2D-4683-A97C-CE42E7D863F1}" type="CATEGORYNAME">
                      <a:rPr lang="en-US"/>
                      <a:pPr/>
                      <a:t>[CATEGORY NAME]</a:t>
                    </a:fld>
                    <a:r>
                      <a:rPr lang="en-US" baseline="0" dirty="0"/>
                      <a:t>, </a:t>
                    </a:r>
                  </a:p>
                  <a:p>
                    <a:fld id="{A9E21202-7039-4EE0-930E-C6E8BAAC15AB}"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EBD9-48E6-87AE-C6A1BF369AAC}"/>
                </c:ext>
              </c:extLst>
            </c:dLbl>
            <c:dLbl>
              <c:idx val="1"/>
              <c:layout>
                <c:manualLayout>
                  <c:x val="-2.9933486379085213E-2"/>
                  <c:y val="7.153768349574241E-2"/>
                </c:manualLayout>
              </c:layout>
              <c:tx>
                <c:rich>
                  <a:bodyPr/>
                  <a:lstStyle/>
                  <a:p>
                    <a:fld id="{AFCF0645-B194-40F3-8653-1E7147748B4E}" type="CATEGORYNAME">
                      <a:rPr lang="en-US"/>
                      <a:pPr/>
                      <a:t>[CATEGORY NAME]</a:t>
                    </a:fld>
                    <a:r>
                      <a:rPr lang="en-US" baseline="0"/>
                      <a:t>,</a:t>
                    </a:r>
                  </a:p>
                  <a:p>
                    <a:r>
                      <a:rPr lang="en-US" baseline="0"/>
                      <a:t> </a:t>
                    </a:r>
                    <a:fld id="{26CE9DAC-4632-42D1-81DC-BC00DD3E1908}"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EBD9-48E6-87AE-C6A1BF369AAC}"/>
                </c:ext>
              </c:extLst>
            </c:dLbl>
            <c:dLbl>
              <c:idx val="2"/>
              <c:layout>
                <c:manualLayout>
                  <c:x val="-4.3237258103123087E-2"/>
                  <c:y val="7.153768349574241E-2"/>
                </c:manualLayout>
              </c:layout>
              <c:tx>
                <c:rich>
                  <a:bodyPr/>
                  <a:lstStyle/>
                  <a:p>
                    <a:fld id="{C1C7BEBA-295C-497E-8C71-0B9E99EE034C}" type="CATEGORYNAME">
                      <a:rPr lang="en-US"/>
                      <a:pPr/>
                      <a:t>[CATEGORY NAME]</a:t>
                    </a:fld>
                    <a:r>
                      <a:rPr lang="en-US" baseline="0"/>
                      <a:t>,</a:t>
                    </a:r>
                  </a:p>
                  <a:p>
                    <a:r>
                      <a:rPr lang="en-US" baseline="0"/>
                      <a:t> </a:t>
                    </a:r>
                    <a:fld id="{591778FC-6CE8-4DCD-B680-CD1C5C04FC0B}"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EBD9-48E6-87AE-C6A1BF369AAC}"/>
                </c:ext>
              </c:extLst>
            </c:dLbl>
            <c:dLbl>
              <c:idx val="3"/>
              <c:layout>
                <c:manualLayout>
                  <c:x val="-7.9822630344227236E-2"/>
                  <c:y val="-8.9121448947899737E-2"/>
                </c:manualLayout>
              </c:layout>
              <c:tx>
                <c:rich>
                  <a:bodyPr/>
                  <a:lstStyle/>
                  <a:p>
                    <a:fld id="{1F6A0300-7AE9-4726-BC14-BE3A06ED0724}" type="CATEGORYNAME">
                      <a:rPr lang="en-US"/>
                      <a:pPr/>
                      <a:t>[CATEGORY NAME]</a:t>
                    </a:fld>
                    <a:r>
                      <a:rPr lang="en-US" baseline="0" dirty="0"/>
                      <a:t>, </a:t>
                    </a:r>
                  </a:p>
                  <a:p>
                    <a:fld id="{F67F9B97-5B51-4D95-B781-8C277F8169A6}"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EBD9-48E6-87AE-C6A1BF369AAC}"/>
                </c:ext>
              </c:extLst>
            </c:dLbl>
            <c:dLbl>
              <c:idx val="4"/>
              <c:layout>
                <c:manualLayout>
                  <c:x val="-6.3192915689179896E-2"/>
                  <c:y val="0.13334039369424558"/>
                </c:manualLayout>
              </c:layout>
              <c:tx>
                <c:rich>
                  <a:bodyPr/>
                  <a:lstStyle/>
                  <a:p>
                    <a:fld id="{04614B45-1BFE-49A3-A09F-185D2FC6462A}" type="CATEGORYNAME">
                      <a:rPr lang="en-US"/>
                      <a:pPr/>
                      <a:t>[CATEGORY NAME]</a:t>
                    </a:fld>
                    <a:r>
                      <a:rPr lang="en-US" baseline="0"/>
                      <a:t>, </a:t>
                    </a:r>
                  </a:p>
                  <a:p>
                    <a:fld id="{8E5BBB60-2DB4-47C6-9DF9-CB1AF6401014}"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EBD9-48E6-87AE-C6A1BF369AAC}"/>
                </c:ext>
              </c:extLst>
            </c:dLbl>
            <c:dLbl>
              <c:idx val="5"/>
              <c:layout>
                <c:manualLayout>
                  <c:x val="-6.9844801551198959E-2"/>
                  <c:y val="-0.11594816842977888"/>
                </c:manualLayout>
              </c:layout>
              <c:tx>
                <c:rich>
                  <a:bodyPr/>
                  <a:lstStyle/>
                  <a:p>
                    <a:fld id="{45AB592C-4A16-4C64-9777-828E97269E75}" type="CATEGORYNAME">
                      <a:rPr lang="en-US"/>
                      <a:pPr/>
                      <a:t>[CATEGORY NAME]</a:t>
                    </a:fld>
                    <a:r>
                      <a:rPr lang="en-US" baseline="0"/>
                      <a:t>, </a:t>
                    </a:r>
                  </a:p>
                  <a:p>
                    <a:fld id="{4C2ACEA1-B1E6-4899-B3F8-FE0F98DD245D}"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EBD9-48E6-87AE-C6A1BF369AAC}"/>
                </c:ext>
              </c:extLst>
            </c:dLbl>
            <c:dLbl>
              <c:idx val="6"/>
              <c:layout>
                <c:manualLayout>
                  <c:x val="-7.6496687413217773E-2"/>
                  <c:y val="0.12174557685126772"/>
                </c:manualLayout>
              </c:layout>
              <c:tx>
                <c:rich>
                  <a:bodyPr/>
                  <a:lstStyle/>
                  <a:p>
                    <a:fld id="{EBD4FAC9-7D81-4ED7-AD6E-6D042B86DFB6}" type="CATEGORYNAME">
                      <a:rPr lang="en-US"/>
                      <a:pPr/>
                      <a:t>[CATEGORY NAME]</a:t>
                    </a:fld>
                    <a:r>
                      <a:rPr lang="en-US" baseline="0"/>
                      <a:t>,</a:t>
                    </a:r>
                  </a:p>
                  <a:p>
                    <a:r>
                      <a:rPr lang="en-US" baseline="0"/>
                      <a:t> </a:t>
                    </a:r>
                    <a:fld id="{BEEA6DF5-5A90-4959-973C-A94D35ACAE35}"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EBD9-48E6-87AE-C6A1BF369AAC}"/>
                </c:ext>
              </c:extLst>
            </c:dLbl>
            <c:dLbl>
              <c:idx val="7"/>
              <c:layout>
                <c:manualLayout>
                  <c:x val="-4.3237258103123087E-2"/>
                  <c:y val="-0.11015076000828984"/>
                </c:manualLayout>
              </c:layout>
              <c:tx>
                <c:rich>
                  <a:bodyPr/>
                  <a:lstStyle/>
                  <a:p>
                    <a:fld id="{DDC474AB-553C-4A6A-A700-3F29B407E497}" type="CATEGORYNAME">
                      <a:rPr lang="en-US"/>
                      <a:pPr/>
                      <a:t>[CATEGORY NAME]</a:t>
                    </a:fld>
                    <a:r>
                      <a:rPr lang="en-US" baseline="0" dirty="0"/>
                      <a:t>, </a:t>
                    </a:r>
                  </a:p>
                  <a:p>
                    <a:fld id="{5597EDFD-F7D5-43B8-9FA7-F10E4CCB7759}"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EBD9-48E6-87AE-C6A1BF369AAC}"/>
                </c:ext>
              </c:extLst>
            </c:dLbl>
            <c:dLbl>
              <c:idx val="8"/>
              <c:layout>
                <c:manualLayout>
                  <c:x val="0"/>
                  <c:y val="-0.10730652524361363"/>
                </c:manualLayout>
              </c:layout>
              <c:tx>
                <c:rich>
                  <a:bodyPr/>
                  <a:lstStyle/>
                  <a:p>
                    <a:fld id="{89666D5E-EFF9-4DE6-A73E-20B78EBB12E8}" type="CATEGORYNAME">
                      <a:rPr lang="en-US"/>
                      <a:pPr/>
                      <a:t>[CATEGORY NAME]</a:t>
                    </a:fld>
                    <a:r>
                      <a:rPr lang="en-US" baseline="0" dirty="0"/>
                      <a:t>, </a:t>
                    </a:r>
                  </a:p>
                  <a:p>
                    <a:fld id="{8488B22E-BC86-41A6-9B84-BB3E7DB3FB01}"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990-45A5-8F9F-BA2512655356}"/>
                </c:ext>
              </c:extLst>
            </c:dLbl>
            <c:dLbl>
              <c:idx val="9"/>
              <c:layout>
                <c:manualLayout>
                  <c:x val="-5.3215086896151488E-2"/>
                  <c:y val="8.4950999151194043E-2"/>
                </c:manualLayout>
              </c:layout>
              <c:tx>
                <c:rich>
                  <a:bodyPr/>
                  <a:lstStyle/>
                  <a:p>
                    <a:fld id="{071F9530-B9D7-4D1D-A339-C00A8E4A4EFE}" type="CATEGORYNAME">
                      <a:rPr lang="en-US"/>
                      <a:pPr/>
                      <a:t>[CATEGORY NAME]</a:t>
                    </a:fld>
                    <a:r>
                      <a:rPr lang="en-US" baseline="0" dirty="0"/>
                      <a:t>, </a:t>
                    </a:r>
                  </a:p>
                  <a:p>
                    <a:fld id="{6F362900-AEAD-450F-9789-DF88E499D2E2}"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990-45A5-8F9F-BA2512655356}"/>
                </c:ext>
              </c:extLst>
            </c:dLbl>
            <c:dLbl>
              <c:idx val="10"/>
              <c:layout>
                <c:manualLayout>
                  <c:x val="0"/>
                  <c:y val="-0.129662051336033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75D-43B0-B157-5B54782FCE0E}"/>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Sheet1!$A$2:$A$12</c:f>
              <c:numCache>
                <c:formatCode>General</c:formatCode>
                <c:ptCount val="11"/>
                <c:pt idx="0">
                  <c:v>2016</c:v>
                </c:pt>
                <c:pt idx="1">
                  <c:v>2017</c:v>
                </c:pt>
                <c:pt idx="2">
                  <c:v>2018</c:v>
                </c:pt>
                <c:pt idx="3">
                  <c:v>2019</c:v>
                </c:pt>
                <c:pt idx="4">
                  <c:v>2020</c:v>
                </c:pt>
                <c:pt idx="5">
                  <c:v>2021</c:v>
                </c:pt>
                <c:pt idx="6">
                  <c:v>2022</c:v>
                </c:pt>
                <c:pt idx="7">
                  <c:v>2023</c:v>
                </c:pt>
                <c:pt idx="8">
                  <c:v>2024</c:v>
                </c:pt>
                <c:pt idx="9">
                  <c:v>2025</c:v>
                </c:pt>
                <c:pt idx="10">
                  <c:v>2026</c:v>
                </c:pt>
              </c:numCache>
            </c:numRef>
          </c:cat>
          <c:val>
            <c:numRef>
              <c:f>Sheet1!$C$2:$C$12</c:f>
              <c:numCache>
                <c:formatCode>"$"#,##0;[Red]"$"#,##0</c:formatCode>
                <c:ptCount val="11"/>
                <c:pt idx="0">
                  <c:v>0</c:v>
                </c:pt>
                <c:pt idx="1">
                  <c:v>0</c:v>
                </c:pt>
                <c:pt idx="2">
                  <c:v>0</c:v>
                </c:pt>
                <c:pt idx="3">
                  <c:v>3150</c:v>
                </c:pt>
                <c:pt idx="4">
                  <c:v>3780</c:v>
                </c:pt>
                <c:pt idx="5">
                  <c:v>3780</c:v>
                </c:pt>
                <c:pt idx="6">
                  <c:v>4410</c:v>
                </c:pt>
                <c:pt idx="7">
                  <c:v>4763</c:v>
                </c:pt>
                <c:pt idx="8">
                  <c:v>4763</c:v>
                </c:pt>
                <c:pt idx="9">
                  <c:v>4763</c:v>
                </c:pt>
                <c:pt idx="10">
                  <c:v>5817</c:v>
                </c:pt>
              </c:numCache>
            </c:numRef>
          </c:val>
          <c:smooth val="0"/>
          <c:extLst>
            <c:ext xmlns:c16="http://schemas.microsoft.com/office/drawing/2014/chart" uri="{C3380CC4-5D6E-409C-BE32-E72D297353CC}">
              <c16:uniqueId val="{0000000C-EBD9-48E6-87AE-C6A1BF369AAC}"/>
            </c:ext>
          </c:extLst>
        </c:ser>
        <c:dLbls>
          <c:showLegendKey val="0"/>
          <c:showVal val="0"/>
          <c:showCatName val="0"/>
          <c:showSerName val="0"/>
          <c:showPercent val="0"/>
          <c:showBubbleSize val="0"/>
        </c:dLbls>
        <c:smooth val="0"/>
        <c:axId val="535181440"/>
        <c:axId val="490068928"/>
      </c:lineChart>
      <c:catAx>
        <c:axId val="535181440"/>
        <c:scaling>
          <c:orientation val="minMax"/>
        </c:scaling>
        <c:delete val="1"/>
        <c:axPos val="b"/>
        <c:majorGridlines>
          <c:spPr>
            <a:ln w="9525" cap="flat" cmpd="sng" algn="ctr">
              <a:solidFill>
                <a:schemeClr val="tx1">
                  <a:lumMod val="15000"/>
                  <a:lumOff val="85000"/>
                  <a:alpha val="32000"/>
                </a:schemeClr>
              </a:solidFill>
              <a:round/>
            </a:ln>
            <a:effectLst/>
          </c:spPr>
        </c:majorGridlines>
        <c:numFmt formatCode="General" sourceLinked="1"/>
        <c:majorTickMark val="none"/>
        <c:minorTickMark val="none"/>
        <c:tickLblPos val="nextTo"/>
        <c:crossAx val="490068928"/>
        <c:crosses val="autoZero"/>
        <c:auto val="1"/>
        <c:lblAlgn val="ctr"/>
        <c:lblOffset val="100"/>
        <c:noMultiLvlLbl val="0"/>
      </c:catAx>
      <c:valAx>
        <c:axId val="490068928"/>
        <c:scaling>
          <c:orientation val="minMax"/>
        </c:scaling>
        <c:delete val="1"/>
        <c:axPos val="l"/>
        <c:majorGridlines>
          <c:spPr>
            <a:ln w="9525" cap="flat" cmpd="sng" algn="ctr">
              <a:solidFill>
                <a:schemeClr val="tx1">
                  <a:lumMod val="15000"/>
                  <a:lumOff val="85000"/>
                  <a:alpha val="32000"/>
                </a:schemeClr>
              </a:solidFill>
              <a:round/>
            </a:ln>
            <a:effectLst/>
          </c:spPr>
        </c:majorGridlines>
        <c:numFmt formatCode="&quot;$&quot;#,##0;[Red]&quot;$&quot;#,##0" sourceLinked="1"/>
        <c:majorTickMark val="none"/>
        <c:minorTickMark val="none"/>
        <c:tickLblPos val="nextTo"/>
        <c:crossAx val="5351814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1"/>
                </a:solidFill>
              </a:rPr>
              <a:t>Insurance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
          <c:y val="0.16242624142580039"/>
          <c:w val="0.99298224674199409"/>
          <c:h val="0.83757375857419958"/>
        </c:manualLayout>
      </c:layout>
      <c:lineChart>
        <c:grouping val="standard"/>
        <c:varyColors val="0"/>
        <c:ser>
          <c:idx val="0"/>
          <c:order val="0"/>
          <c:tx>
            <c:strRef>
              <c:f>Sheet1!$B$1</c:f>
              <c:strCache>
                <c:ptCount val="1"/>
                <c:pt idx="0">
                  <c:v>Insurance</c:v>
                </c:pt>
              </c:strCache>
            </c:strRef>
          </c:tx>
          <c:spPr>
            <a:ln w="28575" cap="rnd">
              <a:solidFill>
                <a:schemeClr val="accent1"/>
              </a:solidFill>
              <a:round/>
            </a:ln>
            <a:effectLst/>
          </c:spPr>
          <c:marker>
            <c:symbol val="none"/>
          </c:marker>
          <c:dLbls>
            <c:dLbl>
              <c:idx val="0"/>
              <c:layout>
                <c:manualLayout>
                  <c:x val="-6.522827949653616E-2"/>
                  <c:y val="-0.15569253910932229"/>
                </c:manualLayout>
              </c:layout>
              <c:tx>
                <c:rich>
                  <a:bodyPr/>
                  <a:lstStyle/>
                  <a:p>
                    <a:fld id="{0A3109FD-B249-4657-AC29-38D4F943F5B8}" type="CATEGORYNAME">
                      <a:rPr lang="en-US"/>
                      <a:pPr/>
                      <a:t>[CATEGORY NAME]</a:t>
                    </a:fld>
                    <a:r>
                      <a:rPr lang="en-US" baseline="0" dirty="0"/>
                      <a:t>, </a:t>
                    </a:r>
                  </a:p>
                  <a:p>
                    <a:fld id="{EFBE6E5E-17AE-4142-A2F7-82CF124584BA}"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E30-44EF-B17F-12345C71C888}"/>
                </c:ext>
              </c:extLst>
            </c:dLbl>
            <c:dLbl>
              <c:idx val="1"/>
              <c:layout>
                <c:manualLayout>
                  <c:x val="-9.2219291701999384E-2"/>
                  <c:y val="0.12455403128745778"/>
                </c:manualLayout>
              </c:layout>
              <c:tx>
                <c:rich>
                  <a:bodyPr/>
                  <a:lstStyle/>
                  <a:p>
                    <a:fld id="{57B79490-6A1C-4552-B8BD-6C665D5D7A40}" type="CATEGORYNAME">
                      <a:rPr lang="en-US"/>
                      <a:pPr/>
                      <a:t>[CATEGORY NAME]</a:t>
                    </a:fld>
                    <a:r>
                      <a:rPr lang="en-US" baseline="0" dirty="0"/>
                      <a:t>,</a:t>
                    </a:r>
                  </a:p>
                  <a:p>
                    <a:r>
                      <a:rPr lang="en-US" baseline="0" dirty="0"/>
                      <a:t> </a:t>
                    </a:r>
                    <a:fld id="{596E5CEF-150D-4B1C-9564-72A12FB57460}"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E30-44EF-B17F-12345C71C888}"/>
                </c:ext>
              </c:extLst>
            </c:dLbl>
            <c:dLbl>
              <c:idx val="2"/>
              <c:layout>
                <c:manualLayout>
                  <c:x val="-0.11246255085609685"/>
                  <c:y val="-0.16736947954252146"/>
                </c:manualLayout>
              </c:layout>
              <c:tx>
                <c:rich>
                  <a:bodyPr/>
                  <a:lstStyle/>
                  <a:p>
                    <a:fld id="{676F6F80-3FC9-451D-A0CE-CD510C5D8B30}" type="CATEGORYNAME">
                      <a:rPr lang="en-US" smtClean="0"/>
                      <a:pPr/>
                      <a:t>[CATEGORY NAME]</a:t>
                    </a:fld>
                    <a:endParaRPr lang="en-US" dirty="0"/>
                  </a:p>
                  <a:p>
                    <a:r>
                      <a:rPr lang="en-US" baseline="0" dirty="0"/>
                      <a:t> </a:t>
                    </a:r>
                    <a:fld id="{B5FFDD52-4E10-42B2-A9DC-1C08FAEC1E5A}"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E30-44EF-B17F-12345C71C888}"/>
                </c:ext>
              </c:extLst>
            </c:dLbl>
            <c:dLbl>
              <c:idx val="3"/>
              <c:layout>
                <c:manualLayout>
                  <c:x val="-8.3222287633511638E-2"/>
                  <c:y val="0.11676940433199166"/>
                </c:manualLayout>
              </c:layout>
              <c:tx>
                <c:rich>
                  <a:bodyPr/>
                  <a:lstStyle/>
                  <a:p>
                    <a:fld id="{75675499-637F-453A-B44E-EE65AB2579DD}" type="CATEGORYNAME">
                      <a:rPr lang="en-US"/>
                      <a:pPr/>
                      <a:t>[CATEGORY NAME]</a:t>
                    </a:fld>
                    <a:r>
                      <a:rPr lang="en-US" baseline="0" dirty="0"/>
                      <a:t>, </a:t>
                    </a:r>
                  </a:p>
                  <a:p>
                    <a:fld id="{88776D2D-266F-490B-81CE-52B14AF5F740}"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E30-44EF-B17F-12345C71C888}"/>
                </c:ext>
              </c:extLst>
            </c:dLbl>
            <c:dLbl>
              <c:idx val="4"/>
              <c:layout>
                <c:manualLayout>
                  <c:x val="-0.12370880594170658"/>
                  <c:y val="-0.13623097172065693"/>
                </c:manualLayout>
              </c:layout>
              <c:tx>
                <c:rich>
                  <a:bodyPr/>
                  <a:lstStyle/>
                  <a:p>
                    <a:fld id="{1B674AC9-87EF-4149-8D99-D6D9C536ADCB}" type="CATEGORYNAME">
                      <a:rPr lang="en-US"/>
                      <a:pPr/>
                      <a:t>[CATEGORY NAME]</a:t>
                    </a:fld>
                    <a:r>
                      <a:rPr lang="en-US" baseline="0" dirty="0"/>
                      <a:t>,</a:t>
                    </a:r>
                  </a:p>
                  <a:p>
                    <a:r>
                      <a:rPr lang="en-US" baseline="0" dirty="0"/>
                      <a:t> </a:t>
                    </a:r>
                    <a:fld id="{9C6451C0-ADC7-4FE5-80D4-DED1A51ACE25}"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0E30-44EF-B17F-12345C71C888}"/>
                </c:ext>
              </c:extLst>
            </c:dLbl>
            <c:dLbl>
              <c:idx val="5"/>
              <c:layout>
                <c:manualLayout>
                  <c:x val="-3.1489514239707188E-2"/>
                  <c:y val="0.12066171780972472"/>
                </c:manualLayout>
              </c:layout>
              <c:tx>
                <c:rich>
                  <a:bodyPr/>
                  <a:lstStyle/>
                  <a:p>
                    <a:fld id="{871F1F54-4DFD-4789-BD3D-9D3BCC1B77E3}" type="CATEGORYNAME">
                      <a:rPr lang="en-US"/>
                      <a:pPr/>
                      <a:t>[CATEGORY NAME]</a:t>
                    </a:fld>
                    <a:r>
                      <a:rPr lang="en-US" baseline="0" dirty="0"/>
                      <a:t>,</a:t>
                    </a:r>
                  </a:p>
                  <a:p>
                    <a:r>
                      <a:rPr lang="en-US" baseline="0" dirty="0"/>
                      <a:t> </a:t>
                    </a:r>
                    <a:fld id="{38248714-365A-4FB7-B4D8-E4B7B51E93C2}"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E30-44EF-B17F-12345C71C888}"/>
                </c:ext>
              </c:extLst>
            </c:dLbl>
            <c:dLbl>
              <c:idx val="6"/>
              <c:layout>
                <c:manualLayout>
                  <c:x val="-0.13270581001019432"/>
                  <c:y val="-0.10120015042105944"/>
                </c:manualLayout>
              </c:layout>
              <c:tx>
                <c:rich>
                  <a:bodyPr/>
                  <a:lstStyle/>
                  <a:p>
                    <a:fld id="{1461FB72-BD90-408A-BBDD-135D159052AA}" type="CATEGORYNAME">
                      <a:rPr lang="en-US"/>
                      <a:pPr/>
                      <a:t>[CATEGORY NAME]</a:t>
                    </a:fld>
                    <a:r>
                      <a:rPr lang="en-US" baseline="0" dirty="0"/>
                      <a:t>, </a:t>
                    </a:r>
                  </a:p>
                  <a:p>
                    <a:fld id="{AD2B9486-E16C-4302-9C8C-DD25E8580DB2}" type="VALUE">
                      <a:rPr lang="en-US" baseline="0" smtClean="0"/>
                      <a:pPr/>
                      <a:t>[VALUE]</a:t>
                    </a:fld>
                    <a:endParaRPr lang="en-CA"/>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0E30-44EF-B17F-12345C71C888}"/>
                </c:ext>
              </c:extLst>
            </c:dLbl>
            <c:dLbl>
              <c:idx val="7"/>
              <c:layout>
                <c:manualLayout>
                  <c:x val="-4.4985020342438724E-2"/>
                  <c:y val="0.13623097172065693"/>
                </c:manualLayout>
              </c:layout>
              <c:tx>
                <c:rich>
                  <a:bodyPr/>
                  <a:lstStyle/>
                  <a:p>
                    <a:fld id="{10A5619F-12B1-423B-82D8-4BC78867BD2A}" type="CATEGORYNAME">
                      <a:rPr lang="en-US"/>
                      <a:pPr/>
                      <a:t>[CATEGORY NAME]</a:t>
                    </a:fld>
                    <a:r>
                      <a:rPr lang="en-US" baseline="0" dirty="0"/>
                      <a:t>,</a:t>
                    </a:r>
                  </a:p>
                  <a:p>
                    <a:r>
                      <a:rPr lang="en-US" baseline="0" dirty="0"/>
                      <a:t> </a:t>
                    </a:r>
                    <a:fld id="{E8AE0E16-7CEE-4095-AA58-A26FBFA765E9}"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E30-44EF-B17F-12345C71C888}"/>
                </c:ext>
              </c:extLst>
            </c:dLbl>
            <c:dLbl>
              <c:idx val="8"/>
              <c:layout>
                <c:manualLayout>
                  <c:x val="-5.8480526445170343E-2"/>
                  <c:y val="-5.4492388688262776E-2"/>
                </c:manualLayout>
              </c:layout>
              <c:tx>
                <c:rich>
                  <a:bodyPr/>
                  <a:lstStyle/>
                  <a:p>
                    <a:fld id="{CBA0A954-1880-43FE-B343-C9C90C0D9048}" type="CATEGORYNAME">
                      <a:rPr lang="en-US"/>
                      <a:pPr/>
                      <a:t>[CATEGORY NAME]</a:t>
                    </a:fld>
                    <a:r>
                      <a:rPr lang="en-US" baseline="0" dirty="0"/>
                      <a:t>,</a:t>
                    </a:r>
                  </a:p>
                  <a:p>
                    <a:r>
                      <a:rPr lang="en-US" baseline="0" dirty="0"/>
                      <a:t> </a:t>
                    </a:r>
                    <a:fld id="{525B58E9-D938-42C0-B328-6791776DC4DB}"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0E30-44EF-B17F-12345C71C888}"/>
                </c:ext>
              </c:extLst>
            </c:dLbl>
            <c:dLbl>
              <c:idx val="9"/>
              <c:layout>
                <c:manualLayout>
                  <c:x val="-6.6899449778673695E-2"/>
                  <c:y val="0.1245540312874577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E30-44EF-B17F-12345C71C888}"/>
                </c:ext>
              </c:extLst>
            </c:dLbl>
            <c:dLbl>
              <c:idx val="10"/>
              <c:layout>
                <c:manualLayout>
                  <c:x val="-2.3392510860019214E-3"/>
                  <c:y val="-0.132338658242923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C9B-43F9-8C11-5E331C05E65C}"/>
                </c:ext>
              </c:extLst>
            </c:dLbl>
            <c:spPr>
              <a:noFill/>
              <a:ln>
                <a:solidFill>
                  <a:schemeClr val="bg1"/>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2016</c:v>
                </c:pt>
                <c:pt idx="1">
                  <c:v>2017</c:v>
                </c:pt>
                <c:pt idx="2">
                  <c:v>2018</c:v>
                </c:pt>
                <c:pt idx="3">
                  <c:v>2019</c:v>
                </c:pt>
                <c:pt idx="4">
                  <c:v>2020</c:v>
                </c:pt>
                <c:pt idx="5">
                  <c:v>2021</c:v>
                </c:pt>
                <c:pt idx="6">
                  <c:v>2022</c:v>
                </c:pt>
                <c:pt idx="7">
                  <c:v>2023</c:v>
                </c:pt>
                <c:pt idx="8">
                  <c:v>2024</c:v>
                </c:pt>
                <c:pt idx="9">
                  <c:v>2025</c:v>
                </c:pt>
                <c:pt idx="10">
                  <c:v>2026</c:v>
                </c:pt>
              </c:numCache>
            </c:numRef>
          </c:cat>
          <c:val>
            <c:numRef>
              <c:f>Sheet1!$B$2:$B$12</c:f>
              <c:numCache>
                <c:formatCode>"$"#,##0;[Red]"$"#,##0</c:formatCode>
                <c:ptCount val="11"/>
                <c:pt idx="0">
                  <c:v>17025</c:v>
                </c:pt>
                <c:pt idx="1">
                  <c:v>12149</c:v>
                </c:pt>
                <c:pt idx="2">
                  <c:v>12395</c:v>
                </c:pt>
                <c:pt idx="3">
                  <c:v>12581</c:v>
                </c:pt>
                <c:pt idx="4">
                  <c:v>14106</c:v>
                </c:pt>
                <c:pt idx="5">
                  <c:v>18391</c:v>
                </c:pt>
                <c:pt idx="6">
                  <c:v>20888</c:v>
                </c:pt>
                <c:pt idx="7">
                  <c:v>22440</c:v>
                </c:pt>
                <c:pt idx="8">
                  <c:v>37223</c:v>
                </c:pt>
                <c:pt idx="9">
                  <c:v>37054</c:v>
                </c:pt>
                <c:pt idx="10">
                  <c:v>32500</c:v>
                </c:pt>
              </c:numCache>
            </c:numRef>
          </c:val>
          <c:smooth val="0"/>
          <c:extLst>
            <c:ext xmlns:c16="http://schemas.microsoft.com/office/drawing/2014/chart" uri="{C3380CC4-5D6E-409C-BE32-E72D297353CC}">
              <c16:uniqueId val="{00000009-0E30-44EF-B17F-12345C71C888}"/>
            </c:ext>
          </c:extLst>
        </c:ser>
        <c:dLbls>
          <c:showLegendKey val="0"/>
          <c:showVal val="0"/>
          <c:showCatName val="0"/>
          <c:showSerName val="0"/>
          <c:showPercent val="0"/>
          <c:showBubbleSize val="0"/>
        </c:dLbls>
        <c:smooth val="0"/>
        <c:axId val="406110936"/>
        <c:axId val="806164816"/>
      </c:lineChart>
      <c:catAx>
        <c:axId val="406110936"/>
        <c:scaling>
          <c:orientation val="minMax"/>
        </c:scaling>
        <c:delete val="1"/>
        <c:axPos val="b"/>
        <c:numFmt formatCode="General" sourceLinked="1"/>
        <c:majorTickMark val="none"/>
        <c:minorTickMark val="none"/>
        <c:tickLblPos val="nextTo"/>
        <c:crossAx val="806164816"/>
        <c:crosses val="autoZero"/>
        <c:auto val="1"/>
        <c:lblAlgn val="ctr"/>
        <c:lblOffset val="100"/>
        <c:noMultiLvlLbl val="0"/>
      </c:catAx>
      <c:valAx>
        <c:axId val="806164816"/>
        <c:scaling>
          <c:orientation val="minMax"/>
        </c:scaling>
        <c:delete val="1"/>
        <c:axPos val="l"/>
        <c:majorGridlines>
          <c:spPr>
            <a:ln w="9525" cap="flat" cmpd="sng" algn="ctr">
              <a:solidFill>
                <a:schemeClr val="tx1">
                  <a:lumMod val="15000"/>
                  <a:lumOff val="85000"/>
                </a:schemeClr>
              </a:solidFill>
              <a:round/>
            </a:ln>
            <a:effectLst/>
          </c:spPr>
        </c:majorGridlines>
        <c:numFmt formatCode="&quot;$&quot;#,##0;[Red]&quot;$&quot;#,##0" sourceLinked="1"/>
        <c:majorTickMark val="none"/>
        <c:minorTickMark val="none"/>
        <c:tickLblPos val="nextTo"/>
        <c:crossAx val="4061109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bg1"/>
                </a:solidFill>
                <a:latin typeface="+mn-lt"/>
                <a:ea typeface="+mn-ea"/>
                <a:cs typeface="+mn-cs"/>
              </a:defRPr>
            </a:pPr>
            <a:r>
              <a:rPr lang="en-CA" dirty="0">
                <a:solidFill>
                  <a:schemeClr val="bg1"/>
                </a:solidFill>
              </a:rPr>
              <a:t>Reserve Fund Growth</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bg1"/>
              </a:solidFill>
              <a:latin typeface="+mn-lt"/>
              <a:ea typeface="+mn-ea"/>
              <a:cs typeface="+mn-cs"/>
            </a:defRPr>
          </a:pPr>
          <a:endParaRPr lang="en-US"/>
        </a:p>
      </c:txPr>
    </c:title>
    <c:autoTitleDeleted val="0"/>
    <c:plotArea>
      <c:layout>
        <c:manualLayout>
          <c:layoutTarget val="inner"/>
          <c:xMode val="edge"/>
          <c:yMode val="edge"/>
          <c:x val="0.11714254201130843"/>
          <c:y val="0.1029256826448276"/>
          <c:w val="0.86420327266783958"/>
          <c:h val="0.77093960562625452"/>
        </c:manualLayout>
      </c:layout>
      <c:barChart>
        <c:barDir val="col"/>
        <c:grouping val="clustered"/>
        <c:varyColors val="0"/>
        <c:ser>
          <c:idx val="0"/>
          <c:order val="0"/>
          <c:tx>
            <c:strRef>
              <c:f>Sheet1!$B$1</c:f>
              <c:strCache>
                <c:ptCount val="1"/>
                <c:pt idx="0">
                  <c:v>Opening Balance</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solidFill>
                <a:schemeClr val="tx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trendline>
            <c:spPr>
              <a:ln w="19050" cap="rnd">
                <a:solidFill>
                  <a:schemeClr val="accent1"/>
                </a:solidFill>
                <a:prstDash val="sysDash"/>
              </a:ln>
              <a:effectLst/>
            </c:spPr>
            <c:trendlineType val="linear"/>
            <c:dispRSqr val="0"/>
            <c:dispEq val="0"/>
          </c:trendline>
          <c:cat>
            <c:numRef>
              <c:f>Sheet1!$A$2:$A$4</c:f>
              <c:numCache>
                <c:formatCode>General</c:formatCode>
                <c:ptCount val="3"/>
                <c:pt idx="0">
                  <c:v>2024</c:v>
                </c:pt>
                <c:pt idx="1">
                  <c:v>2025</c:v>
                </c:pt>
                <c:pt idx="2">
                  <c:v>2026</c:v>
                </c:pt>
              </c:numCache>
            </c:numRef>
          </c:cat>
          <c:val>
            <c:numRef>
              <c:f>Sheet1!$B$2:$B$4</c:f>
              <c:numCache>
                <c:formatCode>"$"#,##0;[Red]"$"#,##0</c:formatCode>
                <c:ptCount val="3"/>
                <c:pt idx="0">
                  <c:v>78615</c:v>
                </c:pt>
                <c:pt idx="1">
                  <c:v>78850</c:v>
                </c:pt>
                <c:pt idx="2">
                  <c:v>108000</c:v>
                </c:pt>
              </c:numCache>
            </c:numRef>
          </c:val>
          <c:extLst>
            <c:ext xmlns:c16="http://schemas.microsoft.com/office/drawing/2014/chart" uri="{C3380CC4-5D6E-409C-BE32-E72D297353CC}">
              <c16:uniqueId val="{00000000-3F8C-4581-AFC0-DFB529B3D054}"/>
            </c:ext>
          </c:extLst>
        </c:ser>
        <c:ser>
          <c:idx val="1"/>
          <c:order val="1"/>
          <c:tx>
            <c:strRef>
              <c:f>Sheet1!$C$1</c:f>
              <c:strCache>
                <c:ptCount val="1"/>
                <c:pt idx="0">
                  <c:v>Closing Balance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Sheet1!$A$2:$A$4</c:f>
              <c:numCache>
                <c:formatCode>General</c:formatCode>
                <c:ptCount val="3"/>
                <c:pt idx="0">
                  <c:v>2024</c:v>
                </c:pt>
                <c:pt idx="1">
                  <c:v>2025</c:v>
                </c:pt>
                <c:pt idx="2">
                  <c:v>2026</c:v>
                </c:pt>
              </c:numCache>
            </c:numRef>
          </c:cat>
          <c:val>
            <c:numRef>
              <c:f>Sheet1!$C$2:$C$4</c:f>
              <c:numCache>
                <c:formatCode>"$"#,##0;[Red]"$"#,##0</c:formatCode>
                <c:ptCount val="3"/>
                <c:pt idx="0">
                  <c:v>78850</c:v>
                </c:pt>
                <c:pt idx="1">
                  <c:v>108000</c:v>
                </c:pt>
                <c:pt idx="2">
                  <c:v>144000</c:v>
                </c:pt>
              </c:numCache>
            </c:numRef>
          </c:val>
          <c:extLst>
            <c:ext xmlns:c16="http://schemas.microsoft.com/office/drawing/2014/chart" uri="{C3380CC4-5D6E-409C-BE32-E72D297353CC}">
              <c16:uniqueId val="{00000001-3F8C-4581-AFC0-DFB529B3D054}"/>
            </c:ext>
          </c:extLst>
        </c:ser>
        <c:dLbls>
          <c:showLegendKey val="0"/>
          <c:showVal val="0"/>
          <c:showCatName val="0"/>
          <c:showSerName val="0"/>
          <c:showPercent val="0"/>
          <c:showBubbleSize val="0"/>
        </c:dLbls>
        <c:gapWidth val="100"/>
        <c:overlap val="-24"/>
        <c:axId val="741434752"/>
        <c:axId val="741428992"/>
      </c:barChart>
      <c:catAx>
        <c:axId val="741434752"/>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741428992"/>
        <c:crosses val="autoZero"/>
        <c:auto val="1"/>
        <c:lblAlgn val="ctr"/>
        <c:lblOffset val="100"/>
        <c:noMultiLvlLbl val="0"/>
      </c:catAx>
      <c:valAx>
        <c:axId val="741428992"/>
        <c:scaling>
          <c:orientation val="minMax"/>
        </c:scaling>
        <c:delete val="1"/>
        <c:axPos val="l"/>
        <c:majorGridlines>
          <c:spPr>
            <a:ln w="9525" cap="flat" cmpd="sng" algn="ctr">
              <a:solidFill>
                <a:schemeClr val="tx2">
                  <a:lumMod val="15000"/>
                  <a:lumOff val="85000"/>
                </a:schemeClr>
              </a:solidFill>
              <a:round/>
            </a:ln>
            <a:effectLst/>
          </c:spPr>
        </c:majorGridlines>
        <c:numFmt formatCode="&quot;$&quot;#,##0;[Red]&quot;$&quot;#,##0" sourceLinked="1"/>
        <c:majorTickMark val="none"/>
        <c:minorTickMark val="none"/>
        <c:tickLblPos val="nextTo"/>
        <c:crossAx val="74143475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explosion val="7"/>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8-63F2-46DF-9AE4-A111D07B6F6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63F2-46DF-9AE4-A111D07B6F6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C-63F2-46DF-9AE4-A111D07B6F6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63F2-46DF-9AE4-A111D07B6F6B}"/>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63F2-46DF-9AE4-A111D07B6F6B}"/>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63F2-46DF-9AE4-A111D07B6F6B}"/>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8-63F2-46DF-9AE4-A111D07B6F6B}"/>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E-63F2-46DF-9AE4-A111D07B6F6B}"/>
              </c:ext>
            </c:extLst>
          </c:dPt>
          <c:dPt>
            <c:idx val="8"/>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A-63F2-46DF-9AE4-A111D07B6F6B}"/>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63F2-46DF-9AE4-A111D07B6F6B}"/>
              </c:ext>
            </c:extLst>
          </c:dPt>
          <c:dPt>
            <c:idx val="10"/>
            <c:bubble3D val="0"/>
            <c:spPr>
              <a:solidFill>
                <a:schemeClr val="accent5">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63F2-46DF-9AE4-A111D07B6F6B}"/>
              </c:ext>
            </c:extLst>
          </c:dPt>
          <c:dPt>
            <c:idx val="11"/>
            <c:bubble3D val="0"/>
            <c:spPr>
              <a:solidFill>
                <a:schemeClr val="accent6">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3F2-46DF-9AE4-A111D07B6F6B}"/>
              </c:ext>
            </c:extLst>
          </c:dPt>
          <c:dPt>
            <c:idx val="12"/>
            <c:bubble3D val="0"/>
            <c:spPr>
              <a:solidFill>
                <a:schemeClr val="accent1">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4-63F2-46DF-9AE4-A111D07B6F6B}"/>
              </c:ext>
            </c:extLst>
          </c:dPt>
          <c:dPt>
            <c:idx val="13"/>
            <c:bubble3D val="0"/>
            <c:spPr>
              <a:solidFill>
                <a:schemeClr val="accent2">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4-63F2-46DF-9AE4-A111D07B6F6B}"/>
              </c:ext>
            </c:extLst>
          </c:dPt>
          <c:dPt>
            <c:idx val="14"/>
            <c:bubble3D val="0"/>
            <c:spPr>
              <a:solidFill>
                <a:schemeClr val="accent3">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3F2-46DF-9AE4-A111D07B6F6B}"/>
              </c:ext>
            </c:extLst>
          </c:dPt>
          <c:dPt>
            <c:idx val="15"/>
            <c:bubble3D val="0"/>
            <c:spPr>
              <a:solidFill>
                <a:schemeClr val="accent4">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63F2-46DF-9AE4-A111D07B6F6B}"/>
              </c:ext>
            </c:extLst>
          </c:dPt>
          <c:dPt>
            <c:idx val="16"/>
            <c:bubble3D val="0"/>
            <c:spPr>
              <a:solidFill>
                <a:schemeClr val="accent5">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6-63F2-46DF-9AE4-A111D07B6F6B}"/>
              </c:ext>
            </c:extLst>
          </c:dPt>
          <c:dPt>
            <c:idx val="17"/>
            <c:bubble3D val="0"/>
            <c:spPr>
              <a:solidFill>
                <a:schemeClr val="accent6">
                  <a:lumMod val="80000"/>
                  <a:lumOff val="2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63F2-46DF-9AE4-A111D07B6F6B}"/>
              </c:ext>
            </c:extLst>
          </c:dPt>
          <c:dPt>
            <c:idx val="18"/>
            <c:bubble3D val="0"/>
            <c:spPr>
              <a:solidFill>
                <a:schemeClr val="accent1">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2-63F2-46DF-9AE4-A111D07B6F6B}"/>
              </c:ext>
            </c:extLst>
          </c:dPt>
          <c:dPt>
            <c:idx val="19"/>
            <c:bubble3D val="0"/>
            <c:spPr>
              <a:solidFill>
                <a:schemeClr val="accent2">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63F2-46DF-9AE4-A111D07B6F6B}"/>
              </c:ext>
            </c:extLst>
          </c:dPt>
          <c:dPt>
            <c:idx val="20"/>
            <c:bubble3D val="0"/>
            <c:spPr>
              <a:solidFill>
                <a:schemeClr val="accent3">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9-63F2-46DF-9AE4-A111D07B6F6B}"/>
              </c:ext>
            </c:extLst>
          </c:dPt>
          <c:dPt>
            <c:idx val="21"/>
            <c:bubble3D val="0"/>
            <c:spPr>
              <a:solidFill>
                <a:schemeClr val="accent4">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3F2-46DF-9AE4-A111D07B6F6B}"/>
              </c:ext>
            </c:extLst>
          </c:dPt>
          <c:dPt>
            <c:idx val="22"/>
            <c:bubble3D val="0"/>
            <c:spPr>
              <a:solidFill>
                <a:schemeClr val="accent5">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7-63F2-46DF-9AE4-A111D07B6F6B}"/>
              </c:ext>
            </c:extLst>
          </c:dPt>
          <c:dPt>
            <c:idx val="23"/>
            <c:bubble3D val="0"/>
            <c:spPr>
              <a:solidFill>
                <a:schemeClr val="accent6">
                  <a:lumMod val="8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5-63F2-46DF-9AE4-A111D07B6F6B}"/>
              </c:ext>
            </c:extLst>
          </c:dPt>
          <c:dPt>
            <c:idx val="24"/>
            <c:bubble3D val="0"/>
            <c:spPr>
              <a:solidFill>
                <a:schemeClr val="accent1">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6-63F2-46DF-9AE4-A111D07B6F6B}"/>
              </c:ext>
            </c:extLst>
          </c:dPt>
          <c:dLbls>
            <c:dLbl>
              <c:idx val="0"/>
              <c:layout>
                <c:manualLayout>
                  <c:x val="2.1609860299816631E-2"/>
                  <c:y val="0.1385572604589264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8-63F2-46DF-9AE4-A111D07B6F6B}"/>
                </c:ext>
              </c:extLst>
            </c:dLbl>
            <c:dLbl>
              <c:idx val="1"/>
              <c:layout>
                <c:manualLayout>
                  <c:x val="-6.2915871125478168E-2"/>
                  <c:y val="5.415784570599684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3F2-46DF-9AE4-A111D07B6F6B}"/>
                </c:ext>
              </c:extLst>
            </c:dLbl>
            <c:dLbl>
              <c:idx val="2"/>
              <c:layout>
                <c:manualLayout>
                  <c:x val="0.26692791924232973"/>
                  <c:y val="0.1658942589458639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C-63F2-46DF-9AE4-A111D07B6F6B}"/>
                </c:ext>
              </c:extLst>
            </c:dLbl>
            <c:dLbl>
              <c:idx val="3"/>
              <c:layout>
                <c:manualLayout>
                  <c:x val="0.23212801754286458"/>
                  <c:y val="8.551143049314521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63F2-46DF-9AE4-A111D07B6F6B}"/>
                </c:ext>
              </c:extLst>
            </c:dLbl>
            <c:dLbl>
              <c:idx val="4"/>
              <c:layout>
                <c:manualLayout>
                  <c:x val="-0.14545807419169876"/>
                  <c:y val="0.12354339416509262"/>
                </c:manualLayout>
              </c:layout>
              <c:tx>
                <c:rich>
                  <a:bodyPr/>
                  <a:lstStyle/>
                  <a:p>
                    <a:fld id="{1A2DC95F-6D68-4A45-A841-C80A651B3603}" type="CATEGORYNAME">
                      <a:rPr lang="en-US" b="1">
                        <a:solidFill>
                          <a:schemeClr val="tx1"/>
                        </a:solidFill>
                      </a:rPr>
                      <a:pPr/>
                      <a:t>[CATEGORY NAME]</a:t>
                    </a:fld>
                    <a:r>
                      <a:rPr lang="en-US" b="1" baseline="0" dirty="0">
                        <a:solidFill>
                          <a:schemeClr val="tx1"/>
                        </a:solidFill>
                      </a:rPr>
                      <a:t>
</a:t>
                    </a:r>
                    <a:fld id="{62594F54-F68B-4E06-8ACF-1EB9F86BA75C}" type="PERCENTAGE">
                      <a:rPr lang="en-US" b="1" baseline="0">
                        <a:solidFill>
                          <a:schemeClr val="tx1"/>
                        </a:solidFill>
                      </a:rPr>
                      <a:pPr/>
                      <a:t>[PERCENTAGE]</a:t>
                    </a:fld>
                    <a:endParaRPr lang="en-US" b="1" baseline="0" dirty="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63F2-46DF-9AE4-A111D07B6F6B}"/>
                </c:ext>
              </c:extLst>
            </c:dLbl>
            <c:dLbl>
              <c:idx val="5"/>
              <c:layout>
                <c:manualLayout>
                  <c:x val="3.4014883709206856E-2"/>
                  <c:y val="-4.398167787034101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0-63F2-46DF-9AE4-A111D07B6F6B}"/>
                </c:ext>
              </c:extLst>
            </c:dLbl>
            <c:dLbl>
              <c:idx val="6"/>
              <c:layout>
                <c:manualLayout>
                  <c:x val="-0.14719484300270327"/>
                  <c:y val="-4.893084251068810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63F2-46DF-9AE4-A111D07B6F6B}"/>
                </c:ext>
              </c:extLst>
            </c:dLbl>
            <c:dLbl>
              <c:idx val="7"/>
              <c:layout>
                <c:manualLayout>
                  <c:x val="-1.8339351090443966E-3"/>
                  <c:y val="9.27496209901736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E-63F2-46DF-9AE4-A111D07B6F6B}"/>
                </c:ext>
              </c:extLst>
            </c:dLbl>
            <c:dLbl>
              <c:idx val="8"/>
              <c:layout>
                <c:manualLayout>
                  <c:x val="1.198510368816034E-2"/>
                  <c:y val="-6.106329145744017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A-63F2-46DF-9AE4-A111D07B6F6B}"/>
                </c:ext>
              </c:extLst>
            </c:dLbl>
            <c:dLbl>
              <c:idx val="9"/>
              <c:layout>
                <c:manualLayout>
                  <c:x val="-3.7190369068098325E-4"/>
                  <c:y val="8.796252884022083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63F2-46DF-9AE4-A111D07B6F6B}"/>
                </c:ext>
              </c:extLst>
            </c:dLbl>
            <c:dLbl>
              <c:idx val="10"/>
              <c:layout>
                <c:manualLayout>
                  <c:x val="-4.7713945443203086E-2"/>
                  <c:y val="-0.14478944385486442"/>
                </c:manualLayout>
              </c:layout>
              <c:tx>
                <c:rich>
                  <a:bodyPr/>
                  <a:lstStyle/>
                  <a:p>
                    <a:fld id="{90F953F4-6F27-4C71-8730-2DC938AFF386}" type="CATEGORYNAME">
                      <a:rPr lang="en-US"/>
                      <a:pPr/>
                      <a:t>[CATEGORY NAME]</a:t>
                    </a:fld>
                    <a:r>
                      <a:rPr lang="en-US"/>
                      <a:t>
</a:t>
                    </a:r>
                    <a:fld id="{D7C8719C-533C-4253-B21F-78B79FC8C30A}" type="PERCENTAGE">
                      <a:rPr lang="en-US"/>
                      <a:pPr/>
                      <a:t>[PERCENTAGE]</a:t>
                    </a:fld>
                    <a:endParaRPr lang="en-US"/>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63F2-46DF-9AE4-A111D07B6F6B}"/>
                </c:ext>
              </c:extLst>
            </c:dLbl>
            <c:dLbl>
              <c:idx val="11"/>
              <c:layout>
                <c:manualLayout>
                  <c:x val="-1.1627062893438468E-2"/>
                  <c:y val="3.012067619950594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3F2-46DF-9AE4-A111D07B6F6B}"/>
                </c:ext>
              </c:extLst>
            </c:dLbl>
            <c:dLbl>
              <c:idx val="12"/>
              <c:layout>
                <c:manualLayout>
                  <c:x val="-3.1569594888375115E-4"/>
                  <c:y val="7.02575976854725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63F2-46DF-9AE4-A111D07B6F6B}"/>
                </c:ext>
              </c:extLst>
            </c:dLbl>
            <c:dLbl>
              <c:idx val="13"/>
              <c:layout>
                <c:manualLayout>
                  <c:x val="-6.1551636136788976E-2"/>
                  <c:y val="4.04458514982692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4-63F2-46DF-9AE4-A111D07B6F6B}"/>
                </c:ext>
              </c:extLst>
            </c:dLbl>
            <c:dLbl>
              <c:idx val="14"/>
              <c:layout>
                <c:manualLayout>
                  <c:x val="-1.8436517388482464E-2"/>
                  <c:y val="1.919682496683715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3F2-46DF-9AE4-A111D07B6F6B}"/>
                </c:ext>
              </c:extLst>
            </c:dLbl>
            <c:dLbl>
              <c:idx val="15"/>
              <c:layout>
                <c:manualLayout>
                  <c:x val="1.1620887603420204E-3"/>
                  <c:y val="3.9438190596255652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63F2-46DF-9AE4-A111D07B6F6B}"/>
                </c:ext>
              </c:extLst>
            </c:dLbl>
            <c:dLbl>
              <c:idx val="16"/>
              <c:layout>
                <c:manualLayout>
                  <c:x val="0.15574497312488578"/>
                  <c:y val="7.9221694825107991E-2"/>
                </c:manualLayout>
              </c:layout>
              <c:tx>
                <c:rich>
                  <a:bodyPr/>
                  <a:lstStyle/>
                  <a:p>
                    <a:fld id="{5D0CC7AA-11B0-4579-ADDA-5442CE86D91C}" type="CATEGORYNAME">
                      <a:rPr lang="en-US" b="1" dirty="0">
                        <a:solidFill>
                          <a:schemeClr val="tx1"/>
                        </a:solidFill>
                      </a:rPr>
                      <a:pPr/>
                      <a:t>[CATEGORY NAME]</a:t>
                    </a:fld>
                    <a:r>
                      <a:rPr lang="en-US" b="1" baseline="0" dirty="0">
                        <a:solidFill>
                          <a:schemeClr val="tx1"/>
                        </a:solidFill>
                      </a:rPr>
                      <a:t>
</a:t>
                    </a:r>
                    <a:fld id="{221BD0D6-D7F0-475D-BDD5-A881B61D8ECA}" type="PERCENTAGE">
                      <a:rPr lang="en-US" b="1" baseline="0" dirty="0">
                        <a:solidFill>
                          <a:schemeClr val="tx1"/>
                        </a:solidFill>
                      </a:rPr>
                      <a:pPr/>
                      <a:t>[PERCENTAGE]</a:t>
                    </a:fld>
                    <a:endParaRPr lang="en-US" b="1" baseline="0" dirty="0">
                      <a:solidFill>
                        <a:schemeClr val="tx1"/>
                      </a:solidFill>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63F2-46DF-9AE4-A111D07B6F6B}"/>
                </c:ext>
              </c:extLst>
            </c:dLbl>
            <c:dLbl>
              <c:idx val="17"/>
              <c:layout>
                <c:manualLayout>
                  <c:x val="-5.6412408552146541E-2"/>
                  <c:y val="9.983830788381783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63F2-46DF-9AE4-A111D07B6F6B}"/>
                </c:ext>
              </c:extLst>
            </c:dLbl>
            <c:dLbl>
              <c:idx val="18"/>
              <c:layout>
                <c:manualLayout>
                  <c:x val="-0.14260572033497798"/>
                  <c:y val="6.131698451893494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2-63F2-46DF-9AE4-A111D07B6F6B}"/>
                </c:ext>
              </c:extLst>
            </c:dLbl>
            <c:dLbl>
              <c:idx val="19"/>
              <c:layout>
                <c:manualLayout>
                  <c:x val="-9.8389383542221973E-2"/>
                  <c:y val="1.2291213835301604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63F2-46DF-9AE4-A111D07B6F6B}"/>
                </c:ext>
              </c:extLst>
            </c:dLbl>
            <c:dLbl>
              <c:idx val="20"/>
              <c:layout>
                <c:manualLayout>
                  <c:x val="0.11447891264485145"/>
                  <c:y val="0.1609702320795372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63F2-46DF-9AE4-A111D07B6F6B}"/>
                </c:ext>
              </c:extLst>
            </c:dLbl>
            <c:dLbl>
              <c:idx val="21"/>
              <c:layout>
                <c:manualLayout>
                  <c:x val="0.11661455478049365"/>
                  <c:y val="7.801375863139374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3F2-46DF-9AE4-A111D07B6F6B}"/>
                </c:ext>
              </c:extLst>
            </c:dLbl>
            <c:dLbl>
              <c:idx val="22"/>
              <c:layout>
                <c:manualLayout>
                  <c:x val="-0.27678494237446205"/>
                  <c:y val="4.9557798440366327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63F2-46DF-9AE4-A111D07B6F6B}"/>
                </c:ext>
              </c:extLst>
            </c:dLbl>
            <c:dLbl>
              <c:idx val="23"/>
              <c:layout>
                <c:manualLayout>
                  <c:x val="0.40302891674070712"/>
                  <c:y val="5.6328459416634859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63F2-46DF-9AE4-A111D07B6F6B}"/>
                </c:ext>
              </c:extLst>
            </c:dLbl>
            <c:dLbl>
              <c:idx val="24"/>
              <c:layout>
                <c:manualLayout>
                  <c:x val="-0.18339930811546531"/>
                  <c:y val="9.9107327876121042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6-63F2-46DF-9AE4-A111D07B6F6B}"/>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Sheet1!$A$2:$A$26</c:f>
              <c:strCache>
                <c:ptCount val="25"/>
                <c:pt idx="0">
                  <c:v>Accounting</c:v>
                </c:pt>
                <c:pt idx="1">
                  <c:v>Bank Fees</c:v>
                </c:pt>
                <c:pt idx="2">
                  <c:v>Board Expenses/Meetings</c:v>
                </c:pt>
                <c:pt idx="3">
                  <c:v>Column Repair</c:v>
                </c:pt>
                <c:pt idx="4">
                  <c:v>Condo Management</c:v>
                </c:pt>
                <c:pt idx="5">
                  <c:v>Electricity</c:v>
                </c:pt>
                <c:pt idx="6">
                  <c:v>Elevator Maintenance</c:v>
                </c:pt>
                <c:pt idx="7">
                  <c:v>Elevator Maintenance After Hours</c:v>
                </c:pt>
                <c:pt idx="8">
                  <c:v>Fire Alarm Maintenance</c:v>
                </c:pt>
                <c:pt idx="9">
                  <c:v>Fire Alarm Minor Repair</c:v>
                </c:pt>
                <c:pt idx="10">
                  <c:v>Insurance</c:v>
                </c:pt>
                <c:pt idx="11">
                  <c:v>Janitorial</c:v>
                </c:pt>
                <c:pt idx="12">
                  <c:v>Landscaping</c:v>
                </c:pt>
                <c:pt idx="13">
                  <c:v>Organics</c:v>
                </c:pt>
                <c:pt idx="14">
                  <c:v>Painting 2nd Floor</c:v>
                </c:pt>
                <c:pt idx="15">
                  <c:v>Reserve Fund Study</c:v>
                </c:pt>
                <c:pt idx="16">
                  <c:v>Reserve Fund Contribution</c:v>
                </c:pt>
                <c:pt idx="17">
                  <c:v>Repairs and Maintenance</c:v>
                </c:pt>
                <c:pt idx="18">
                  <c:v>Snow Removal</c:v>
                </c:pt>
                <c:pt idx="19">
                  <c:v>Snow Removal- Sidewalks</c:v>
                </c:pt>
                <c:pt idx="20">
                  <c:v>Telephone</c:v>
                </c:pt>
                <c:pt idx="21">
                  <c:v>Waste Removal</c:v>
                </c:pt>
                <c:pt idx="22">
                  <c:v>Water/Sewer</c:v>
                </c:pt>
                <c:pt idx="23">
                  <c:v>Website &amp; Digital Media</c:v>
                </c:pt>
                <c:pt idx="24">
                  <c:v>Window Washing</c:v>
                </c:pt>
              </c:strCache>
            </c:strRef>
          </c:cat>
          <c:val>
            <c:numRef>
              <c:f>Sheet1!$B$2:$B$26</c:f>
              <c:numCache>
                <c:formatCode>"$"#,##0_);\("$"#,##0\)</c:formatCode>
                <c:ptCount val="25"/>
                <c:pt idx="0">
                  <c:v>4763</c:v>
                </c:pt>
                <c:pt idx="1">
                  <c:v>216</c:v>
                </c:pt>
                <c:pt idx="2">
                  <c:v>184</c:v>
                </c:pt>
                <c:pt idx="3">
                  <c:v>5560</c:v>
                </c:pt>
                <c:pt idx="4">
                  <c:v>16330</c:v>
                </c:pt>
                <c:pt idx="5">
                  <c:v>10249</c:v>
                </c:pt>
                <c:pt idx="6">
                  <c:v>11337</c:v>
                </c:pt>
                <c:pt idx="7">
                  <c:v>0</c:v>
                </c:pt>
                <c:pt idx="8">
                  <c:v>5232</c:v>
                </c:pt>
                <c:pt idx="9">
                  <c:v>0</c:v>
                </c:pt>
                <c:pt idx="10">
                  <c:v>37054</c:v>
                </c:pt>
                <c:pt idx="11">
                  <c:v>6615</c:v>
                </c:pt>
                <c:pt idx="12">
                  <c:v>6691</c:v>
                </c:pt>
                <c:pt idx="13">
                  <c:v>456</c:v>
                </c:pt>
                <c:pt idx="14">
                  <c:v>4410</c:v>
                </c:pt>
                <c:pt idx="15">
                  <c:v>3045</c:v>
                </c:pt>
                <c:pt idx="16">
                  <c:v>21120</c:v>
                </c:pt>
                <c:pt idx="17">
                  <c:v>3643</c:v>
                </c:pt>
                <c:pt idx="18">
                  <c:v>0</c:v>
                </c:pt>
                <c:pt idx="19">
                  <c:v>3266</c:v>
                </c:pt>
                <c:pt idx="20">
                  <c:v>2139</c:v>
                </c:pt>
                <c:pt idx="21">
                  <c:v>4158</c:v>
                </c:pt>
                <c:pt idx="22">
                  <c:v>3714</c:v>
                </c:pt>
                <c:pt idx="23">
                  <c:v>0</c:v>
                </c:pt>
                <c:pt idx="24">
                  <c:v>3570</c:v>
                </c:pt>
              </c:numCache>
            </c:numRef>
          </c:val>
          <c:extLst>
            <c:ext xmlns:c16="http://schemas.microsoft.com/office/drawing/2014/chart" uri="{C3380CC4-5D6E-409C-BE32-E72D297353CC}">
              <c16:uniqueId val="{00000000-63F2-46DF-9AE4-A111D07B6F6B}"/>
            </c:ext>
          </c:extLst>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420736535180089"/>
          <c:y val="0.1930799109333674"/>
          <c:w val="0.57925586327387768"/>
          <c:h val="0.82386597849159815"/>
        </c:manualLayout>
      </c:layout>
      <c:pieChart>
        <c:varyColors val="1"/>
        <c:ser>
          <c:idx val="0"/>
          <c:order val="0"/>
          <c:tx>
            <c:strRef>
              <c:f>Sheet1!$B$1</c:f>
              <c:strCache>
                <c:ptCount val="1"/>
                <c:pt idx="0">
                  <c:v>Column1</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10-2645-4C6C-A12E-8BDC00C232DC}"/>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F-2645-4C6C-A12E-8BDC00C232DC}"/>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E-2645-4C6C-A12E-8BDC00C232DC}"/>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extLst>
              <c:ext xmlns:c16="http://schemas.microsoft.com/office/drawing/2014/chart" uri="{C3380CC4-5D6E-409C-BE32-E72D297353CC}">
                <c16:uniqueId val="{0000000C-2645-4C6C-A12E-8BDC00C232DC}"/>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D-2645-4C6C-A12E-8BDC00C232DC}"/>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extLst>
              <c:ext xmlns:c16="http://schemas.microsoft.com/office/drawing/2014/chart" uri="{C3380CC4-5D6E-409C-BE32-E72D297353CC}">
                <c16:uniqueId val="{00000013-2645-4C6C-A12E-8BDC00C232DC}"/>
              </c:ext>
            </c:extLst>
          </c:dPt>
          <c:dPt>
            <c:idx val="6"/>
            <c:bubble3D val="0"/>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c:spPr>
          </c:dPt>
          <c:dPt>
            <c:idx val="7"/>
            <c:bubble3D val="0"/>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c:spPr>
            <c:extLst>
              <c:ext xmlns:c16="http://schemas.microsoft.com/office/drawing/2014/chart" uri="{C3380CC4-5D6E-409C-BE32-E72D297353CC}">
                <c16:uniqueId val="{00000015-2645-4C6C-A12E-8BDC00C232DC}"/>
              </c:ext>
            </c:extLst>
          </c:dPt>
          <c:dPt>
            <c:idx val="8"/>
            <c:bubble3D val="0"/>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c:spPr>
            <c:extLst>
              <c:ext xmlns:c16="http://schemas.microsoft.com/office/drawing/2014/chart" uri="{C3380CC4-5D6E-409C-BE32-E72D297353CC}">
                <c16:uniqueId val="{00000014-2645-4C6C-A12E-8BDC00C232DC}"/>
              </c:ext>
            </c:extLst>
          </c:dPt>
          <c:dPt>
            <c:idx val="9"/>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c:spPr>
            <c:extLst>
              <c:ext xmlns:c16="http://schemas.microsoft.com/office/drawing/2014/chart" uri="{C3380CC4-5D6E-409C-BE32-E72D297353CC}">
                <c16:uniqueId val="{00000001-2645-4C6C-A12E-8BDC00C232DC}"/>
              </c:ext>
            </c:extLst>
          </c:dPt>
          <c:dPt>
            <c:idx val="10"/>
            <c:bubble3D val="0"/>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c:spPr>
            <c:extLst>
              <c:ext xmlns:c16="http://schemas.microsoft.com/office/drawing/2014/chart" uri="{C3380CC4-5D6E-409C-BE32-E72D297353CC}">
                <c16:uniqueId val="{00000005-2645-4C6C-A12E-8BDC00C232DC}"/>
              </c:ext>
            </c:extLst>
          </c:dPt>
          <c:dPt>
            <c:idx val="11"/>
            <c:bubble3D val="0"/>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c:spPr>
            <c:extLst>
              <c:ext xmlns:c16="http://schemas.microsoft.com/office/drawing/2014/chart" uri="{C3380CC4-5D6E-409C-BE32-E72D297353CC}">
                <c16:uniqueId val="{00000004-2645-4C6C-A12E-8BDC00C232DC}"/>
              </c:ext>
            </c:extLst>
          </c:dPt>
          <c:dPt>
            <c:idx val="12"/>
            <c:bubble3D val="0"/>
            <c:spPr>
              <a:gradFill rotWithShape="1">
                <a:gsLst>
                  <a:gs pos="0">
                    <a:schemeClr val="accent1">
                      <a:lumMod val="80000"/>
                      <a:lumOff val="20000"/>
                      <a:satMod val="103000"/>
                      <a:lumMod val="102000"/>
                      <a:tint val="94000"/>
                    </a:schemeClr>
                  </a:gs>
                  <a:gs pos="50000">
                    <a:schemeClr val="accent1">
                      <a:lumMod val="80000"/>
                      <a:lumOff val="20000"/>
                      <a:satMod val="110000"/>
                      <a:lumMod val="100000"/>
                      <a:shade val="100000"/>
                    </a:schemeClr>
                  </a:gs>
                  <a:gs pos="100000">
                    <a:schemeClr val="accent1">
                      <a:lumMod val="80000"/>
                      <a:lumOff val="20000"/>
                      <a:lumMod val="99000"/>
                      <a:satMod val="120000"/>
                      <a:shade val="78000"/>
                    </a:schemeClr>
                  </a:gs>
                </a:gsLst>
                <a:lin ang="5400000" scaled="0"/>
              </a:gradFill>
              <a:ln>
                <a:noFill/>
              </a:ln>
              <a:effectLst/>
            </c:spPr>
            <c:extLst>
              <c:ext xmlns:c16="http://schemas.microsoft.com/office/drawing/2014/chart" uri="{C3380CC4-5D6E-409C-BE32-E72D297353CC}">
                <c16:uniqueId val="{00000003-2645-4C6C-A12E-8BDC00C232DC}"/>
              </c:ext>
            </c:extLst>
          </c:dPt>
          <c:dPt>
            <c:idx val="13"/>
            <c:bubble3D val="0"/>
            <c:spPr>
              <a:gradFill rotWithShape="1">
                <a:gsLst>
                  <a:gs pos="0">
                    <a:schemeClr val="accent2">
                      <a:lumMod val="80000"/>
                      <a:lumOff val="20000"/>
                      <a:satMod val="103000"/>
                      <a:lumMod val="102000"/>
                      <a:tint val="94000"/>
                    </a:schemeClr>
                  </a:gs>
                  <a:gs pos="50000">
                    <a:schemeClr val="accent2">
                      <a:lumMod val="80000"/>
                      <a:lumOff val="20000"/>
                      <a:satMod val="110000"/>
                      <a:lumMod val="100000"/>
                      <a:shade val="100000"/>
                    </a:schemeClr>
                  </a:gs>
                  <a:gs pos="100000">
                    <a:schemeClr val="accent2">
                      <a:lumMod val="80000"/>
                      <a:lumOff val="20000"/>
                      <a:lumMod val="99000"/>
                      <a:satMod val="120000"/>
                      <a:shade val="78000"/>
                    </a:schemeClr>
                  </a:gs>
                </a:gsLst>
                <a:lin ang="5400000" scaled="0"/>
              </a:gradFill>
              <a:ln>
                <a:noFill/>
              </a:ln>
              <a:effectLst/>
            </c:spPr>
            <c:extLst>
              <c:ext xmlns:c16="http://schemas.microsoft.com/office/drawing/2014/chart" uri="{C3380CC4-5D6E-409C-BE32-E72D297353CC}">
                <c16:uniqueId val="{00000002-2645-4C6C-A12E-8BDC00C232DC}"/>
              </c:ext>
            </c:extLst>
          </c:dPt>
          <c:dPt>
            <c:idx val="14"/>
            <c:bubble3D val="0"/>
            <c:spPr>
              <a:gradFill rotWithShape="1">
                <a:gsLst>
                  <a:gs pos="0">
                    <a:schemeClr val="accent3">
                      <a:lumMod val="80000"/>
                      <a:lumOff val="20000"/>
                      <a:satMod val="103000"/>
                      <a:lumMod val="102000"/>
                      <a:tint val="94000"/>
                    </a:schemeClr>
                  </a:gs>
                  <a:gs pos="50000">
                    <a:schemeClr val="accent3">
                      <a:lumMod val="80000"/>
                      <a:lumOff val="20000"/>
                      <a:satMod val="110000"/>
                      <a:lumMod val="100000"/>
                      <a:shade val="100000"/>
                    </a:schemeClr>
                  </a:gs>
                  <a:gs pos="100000">
                    <a:schemeClr val="accent3">
                      <a:lumMod val="80000"/>
                      <a:lumOff val="20000"/>
                      <a:lumMod val="99000"/>
                      <a:satMod val="120000"/>
                      <a:shade val="78000"/>
                    </a:schemeClr>
                  </a:gs>
                </a:gsLst>
                <a:lin ang="5400000" scaled="0"/>
              </a:gradFill>
              <a:ln>
                <a:noFill/>
              </a:ln>
              <a:effectLst/>
            </c:spPr>
          </c:dPt>
          <c:dPt>
            <c:idx val="15"/>
            <c:bubble3D val="0"/>
            <c:spPr>
              <a:gradFill rotWithShape="1">
                <a:gsLst>
                  <a:gs pos="0">
                    <a:schemeClr val="accent4">
                      <a:lumMod val="80000"/>
                      <a:lumOff val="20000"/>
                      <a:satMod val="103000"/>
                      <a:lumMod val="102000"/>
                      <a:tint val="94000"/>
                    </a:schemeClr>
                  </a:gs>
                  <a:gs pos="50000">
                    <a:schemeClr val="accent4">
                      <a:lumMod val="80000"/>
                      <a:lumOff val="20000"/>
                      <a:satMod val="110000"/>
                      <a:lumMod val="100000"/>
                      <a:shade val="100000"/>
                    </a:schemeClr>
                  </a:gs>
                  <a:gs pos="100000">
                    <a:schemeClr val="accent4">
                      <a:lumMod val="80000"/>
                      <a:lumOff val="20000"/>
                      <a:lumMod val="99000"/>
                      <a:satMod val="120000"/>
                      <a:shade val="78000"/>
                    </a:schemeClr>
                  </a:gs>
                </a:gsLst>
                <a:lin ang="5400000" scaled="0"/>
              </a:gradFill>
              <a:ln>
                <a:noFill/>
              </a:ln>
              <a:effectLst/>
            </c:spPr>
            <c:extLst>
              <c:ext xmlns:c16="http://schemas.microsoft.com/office/drawing/2014/chart" uri="{C3380CC4-5D6E-409C-BE32-E72D297353CC}">
                <c16:uniqueId val="{00000006-2645-4C6C-A12E-8BDC00C232DC}"/>
              </c:ext>
            </c:extLst>
          </c:dPt>
          <c:dPt>
            <c:idx val="16"/>
            <c:bubble3D val="0"/>
            <c:spPr>
              <a:gradFill rotWithShape="1">
                <a:gsLst>
                  <a:gs pos="0">
                    <a:schemeClr val="accent5">
                      <a:lumMod val="80000"/>
                      <a:lumOff val="20000"/>
                      <a:satMod val="103000"/>
                      <a:lumMod val="102000"/>
                      <a:tint val="94000"/>
                    </a:schemeClr>
                  </a:gs>
                  <a:gs pos="50000">
                    <a:schemeClr val="accent5">
                      <a:lumMod val="80000"/>
                      <a:lumOff val="20000"/>
                      <a:satMod val="110000"/>
                      <a:lumMod val="100000"/>
                      <a:shade val="100000"/>
                    </a:schemeClr>
                  </a:gs>
                  <a:gs pos="100000">
                    <a:schemeClr val="accent5">
                      <a:lumMod val="80000"/>
                      <a:lumOff val="20000"/>
                      <a:lumMod val="99000"/>
                      <a:satMod val="120000"/>
                      <a:shade val="78000"/>
                    </a:schemeClr>
                  </a:gs>
                </a:gsLst>
                <a:lin ang="5400000" scaled="0"/>
              </a:gradFill>
              <a:ln>
                <a:noFill/>
              </a:ln>
              <a:effectLst/>
            </c:spPr>
            <c:extLst>
              <c:ext xmlns:c16="http://schemas.microsoft.com/office/drawing/2014/chart" uri="{C3380CC4-5D6E-409C-BE32-E72D297353CC}">
                <c16:uniqueId val="{00000007-2645-4C6C-A12E-8BDC00C232DC}"/>
              </c:ext>
            </c:extLst>
          </c:dPt>
          <c:dPt>
            <c:idx val="17"/>
            <c:bubble3D val="0"/>
            <c:spPr>
              <a:gradFill rotWithShape="1">
                <a:gsLst>
                  <a:gs pos="0">
                    <a:schemeClr val="accent6">
                      <a:lumMod val="80000"/>
                      <a:lumOff val="20000"/>
                      <a:satMod val="103000"/>
                      <a:lumMod val="102000"/>
                      <a:tint val="94000"/>
                    </a:schemeClr>
                  </a:gs>
                  <a:gs pos="50000">
                    <a:schemeClr val="accent6">
                      <a:lumMod val="80000"/>
                      <a:lumOff val="20000"/>
                      <a:satMod val="110000"/>
                      <a:lumMod val="100000"/>
                      <a:shade val="100000"/>
                    </a:schemeClr>
                  </a:gs>
                  <a:gs pos="100000">
                    <a:schemeClr val="accent6">
                      <a:lumMod val="80000"/>
                      <a:lumOff val="20000"/>
                      <a:lumMod val="99000"/>
                      <a:satMod val="120000"/>
                      <a:shade val="78000"/>
                    </a:schemeClr>
                  </a:gs>
                </a:gsLst>
                <a:lin ang="5400000" scaled="0"/>
              </a:gradFill>
              <a:ln>
                <a:noFill/>
              </a:ln>
              <a:effectLst/>
            </c:spPr>
            <c:extLst>
              <c:ext xmlns:c16="http://schemas.microsoft.com/office/drawing/2014/chart" uri="{C3380CC4-5D6E-409C-BE32-E72D297353CC}">
                <c16:uniqueId val="{00000008-2645-4C6C-A12E-8BDC00C232DC}"/>
              </c:ext>
            </c:extLst>
          </c:dPt>
          <c:dPt>
            <c:idx val="18"/>
            <c:bubble3D val="0"/>
            <c:spPr>
              <a:gradFill rotWithShape="1">
                <a:gsLst>
                  <a:gs pos="0">
                    <a:schemeClr val="accent1">
                      <a:lumMod val="80000"/>
                      <a:satMod val="103000"/>
                      <a:lumMod val="102000"/>
                      <a:tint val="94000"/>
                    </a:schemeClr>
                  </a:gs>
                  <a:gs pos="50000">
                    <a:schemeClr val="accent1">
                      <a:lumMod val="80000"/>
                      <a:satMod val="110000"/>
                      <a:lumMod val="100000"/>
                      <a:shade val="100000"/>
                    </a:schemeClr>
                  </a:gs>
                  <a:gs pos="100000">
                    <a:schemeClr val="accent1">
                      <a:lumMod val="80000"/>
                      <a:lumMod val="99000"/>
                      <a:satMod val="120000"/>
                      <a:shade val="78000"/>
                    </a:schemeClr>
                  </a:gs>
                </a:gsLst>
                <a:lin ang="5400000" scaled="0"/>
              </a:gradFill>
              <a:ln>
                <a:noFill/>
              </a:ln>
              <a:effectLst/>
            </c:spPr>
            <c:extLst>
              <c:ext xmlns:c16="http://schemas.microsoft.com/office/drawing/2014/chart" uri="{C3380CC4-5D6E-409C-BE32-E72D297353CC}">
                <c16:uniqueId val="{00000009-2645-4C6C-A12E-8BDC00C232DC}"/>
              </c:ext>
            </c:extLst>
          </c:dPt>
          <c:dPt>
            <c:idx val="19"/>
            <c:bubble3D val="0"/>
            <c:spPr>
              <a:gradFill rotWithShape="1">
                <a:gsLst>
                  <a:gs pos="0">
                    <a:schemeClr val="accent2">
                      <a:lumMod val="80000"/>
                      <a:satMod val="103000"/>
                      <a:lumMod val="102000"/>
                      <a:tint val="94000"/>
                    </a:schemeClr>
                  </a:gs>
                  <a:gs pos="50000">
                    <a:schemeClr val="accent2">
                      <a:lumMod val="80000"/>
                      <a:satMod val="110000"/>
                      <a:lumMod val="100000"/>
                      <a:shade val="100000"/>
                    </a:schemeClr>
                  </a:gs>
                  <a:gs pos="100000">
                    <a:schemeClr val="accent2">
                      <a:lumMod val="80000"/>
                      <a:lumMod val="99000"/>
                      <a:satMod val="120000"/>
                      <a:shade val="78000"/>
                    </a:schemeClr>
                  </a:gs>
                </a:gsLst>
                <a:lin ang="5400000" scaled="0"/>
              </a:gradFill>
              <a:ln>
                <a:noFill/>
              </a:ln>
              <a:effectLst/>
            </c:spPr>
            <c:extLst>
              <c:ext xmlns:c16="http://schemas.microsoft.com/office/drawing/2014/chart" uri="{C3380CC4-5D6E-409C-BE32-E72D297353CC}">
                <c16:uniqueId val="{0000000A-2645-4C6C-A12E-8BDC00C232DC}"/>
              </c:ext>
            </c:extLst>
          </c:dPt>
          <c:dPt>
            <c:idx val="20"/>
            <c:bubble3D val="0"/>
            <c:spPr>
              <a:gradFill rotWithShape="1">
                <a:gsLst>
                  <a:gs pos="0">
                    <a:schemeClr val="accent3">
                      <a:lumMod val="80000"/>
                      <a:satMod val="103000"/>
                      <a:lumMod val="102000"/>
                      <a:tint val="94000"/>
                    </a:schemeClr>
                  </a:gs>
                  <a:gs pos="50000">
                    <a:schemeClr val="accent3">
                      <a:lumMod val="80000"/>
                      <a:satMod val="110000"/>
                      <a:lumMod val="100000"/>
                      <a:shade val="100000"/>
                    </a:schemeClr>
                  </a:gs>
                  <a:gs pos="100000">
                    <a:schemeClr val="accent3">
                      <a:lumMod val="80000"/>
                      <a:lumMod val="99000"/>
                      <a:satMod val="120000"/>
                      <a:shade val="78000"/>
                    </a:schemeClr>
                  </a:gs>
                </a:gsLst>
                <a:lin ang="5400000" scaled="0"/>
              </a:gradFill>
              <a:ln>
                <a:noFill/>
              </a:ln>
              <a:effectLst/>
            </c:spPr>
            <c:extLst>
              <c:ext xmlns:c16="http://schemas.microsoft.com/office/drawing/2014/chart" uri="{C3380CC4-5D6E-409C-BE32-E72D297353CC}">
                <c16:uniqueId val="{0000000B-2645-4C6C-A12E-8BDC00C232DC}"/>
              </c:ext>
            </c:extLst>
          </c:dPt>
          <c:dPt>
            <c:idx val="21"/>
            <c:bubble3D val="0"/>
            <c:spPr>
              <a:gradFill rotWithShape="1">
                <a:gsLst>
                  <a:gs pos="0">
                    <a:schemeClr val="accent4">
                      <a:lumMod val="80000"/>
                      <a:satMod val="103000"/>
                      <a:lumMod val="102000"/>
                      <a:tint val="94000"/>
                    </a:schemeClr>
                  </a:gs>
                  <a:gs pos="50000">
                    <a:schemeClr val="accent4">
                      <a:lumMod val="80000"/>
                      <a:satMod val="110000"/>
                      <a:lumMod val="100000"/>
                      <a:shade val="100000"/>
                    </a:schemeClr>
                  </a:gs>
                  <a:gs pos="100000">
                    <a:schemeClr val="accent4">
                      <a:lumMod val="80000"/>
                      <a:lumMod val="99000"/>
                      <a:satMod val="120000"/>
                      <a:shade val="78000"/>
                    </a:schemeClr>
                  </a:gs>
                </a:gsLst>
                <a:lin ang="5400000" scaled="0"/>
              </a:gradFill>
              <a:ln>
                <a:noFill/>
              </a:ln>
              <a:effectLst/>
            </c:spPr>
          </c:dPt>
          <c:dPt>
            <c:idx val="22"/>
            <c:bubble3D val="0"/>
            <c:spPr>
              <a:gradFill rotWithShape="1">
                <a:gsLst>
                  <a:gs pos="0">
                    <a:schemeClr val="accent5">
                      <a:lumMod val="80000"/>
                      <a:satMod val="103000"/>
                      <a:lumMod val="102000"/>
                      <a:tint val="94000"/>
                    </a:schemeClr>
                  </a:gs>
                  <a:gs pos="50000">
                    <a:schemeClr val="accent5">
                      <a:lumMod val="80000"/>
                      <a:satMod val="110000"/>
                      <a:lumMod val="100000"/>
                      <a:shade val="100000"/>
                    </a:schemeClr>
                  </a:gs>
                  <a:gs pos="100000">
                    <a:schemeClr val="accent5">
                      <a:lumMod val="80000"/>
                      <a:lumMod val="99000"/>
                      <a:satMod val="120000"/>
                      <a:shade val="78000"/>
                    </a:schemeClr>
                  </a:gs>
                </a:gsLst>
                <a:lin ang="5400000" scaled="0"/>
              </a:gradFill>
              <a:ln>
                <a:noFill/>
              </a:ln>
              <a:effectLst/>
            </c:spPr>
            <c:extLst>
              <c:ext xmlns:c16="http://schemas.microsoft.com/office/drawing/2014/chart" uri="{C3380CC4-5D6E-409C-BE32-E72D297353CC}">
                <c16:uniqueId val="{00000012-2645-4C6C-A12E-8BDC00C232DC}"/>
              </c:ext>
            </c:extLst>
          </c:dPt>
          <c:dPt>
            <c:idx val="23"/>
            <c:bubble3D val="0"/>
            <c:spPr>
              <a:gradFill rotWithShape="1">
                <a:gsLst>
                  <a:gs pos="0">
                    <a:schemeClr val="accent6">
                      <a:lumMod val="80000"/>
                      <a:satMod val="103000"/>
                      <a:lumMod val="102000"/>
                      <a:tint val="94000"/>
                    </a:schemeClr>
                  </a:gs>
                  <a:gs pos="50000">
                    <a:schemeClr val="accent6">
                      <a:lumMod val="80000"/>
                      <a:satMod val="110000"/>
                      <a:lumMod val="100000"/>
                      <a:shade val="100000"/>
                    </a:schemeClr>
                  </a:gs>
                  <a:gs pos="100000">
                    <a:schemeClr val="accent6">
                      <a:lumMod val="80000"/>
                      <a:lumMod val="99000"/>
                      <a:satMod val="120000"/>
                      <a:shade val="78000"/>
                    </a:schemeClr>
                  </a:gs>
                </a:gsLst>
                <a:lin ang="5400000" scaled="0"/>
              </a:gradFill>
              <a:ln>
                <a:noFill/>
              </a:ln>
              <a:effectLst/>
            </c:spPr>
            <c:extLst>
              <c:ext xmlns:c16="http://schemas.microsoft.com/office/drawing/2014/chart" uri="{C3380CC4-5D6E-409C-BE32-E72D297353CC}">
                <c16:uniqueId val="{00000011-2645-4C6C-A12E-8BDC00C232DC}"/>
              </c:ext>
            </c:extLst>
          </c:dPt>
          <c:dLbls>
            <c:dLbl>
              <c:idx val="0"/>
              <c:layout>
                <c:manualLayout>
                  <c:x val="-9.5808386262027732E-3"/>
                  <c:y val="-7.3538155078666199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0-2645-4C6C-A12E-8BDC00C232DC}"/>
                </c:ext>
              </c:extLst>
            </c:dLbl>
            <c:dLbl>
              <c:idx val="1"/>
              <c:layout>
                <c:manualLayout>
                  <c:x val="4.0314526235027806E-2"/>
                  <c:y val="-9.670493245291761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2645-4C6C-A12E-8BDC00C232DC}"/>
                </c:ext>
              </c:extLst>
            </c:dLbl>
            <c:dLbl>
              <c:idx val="2"/>
              <c:layout>
                <c:manualLayout>
                  <c:x val="0.10373248605275745"/>
                  <c:y val="-4.699705240120787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E-2645-4C6C-A12E-8BDC00C232DC}"/>
                </c:ext>
              </c:extLst>
            </c:dLbl>
            <c:dLbl>
              <c:idx val="3"/>
              <c:layout>
                <c:manualLayout>
                  <c:x val="5.9448513202386526E-2"/>
                  <c:y val="1.777727987201495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C-2645-4C6C-A12E-8BDC00C232DC}"/>
                </c:ext>
              </c:extLst>
            </c:dLbl>
            <c:dLbl>
              <c:idx val="4"/>
              <c:layout>
                <c:manualLayout>
                  <c:x val="2.2026673457319217E-2"/>
                  <c:y val="-1.65968643005207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2645-4C6C-A12E-8BDC00C232DC}"/>
                </c:ext>
              </c:extLst>
            </c:dLbl>
            <c:dLbl>
              <c:idx val="5"/>
              <c:layout>
                <c:manualLayout>
                  <c:x val="7.0252625428525346E-3"/>
                  <c:y val="-1.166505453887885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2645-4C6C-A12E-8BDC00C232DC}"/>
                </c:ext>
              </c:extLst>
            </c:dLbl>
            <c:dLbl>
              <c:idx val="7"/>
              <c:layout>
                <c:manualLayout>
                  <c:x val="-6.6821706151362606E-5"/>
                  <c:y val="1.829494564658938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2645-4C6C-A12E-8BDC00C232DC}"/>
                </c:ext>
              </c:extLst>
            </c:dLbl>
            <c:dLbl>
              <c:idx val="8"/>
              <c:layout>
                <c:manualLayout>
                  <c:x val="-3.0916422166495081E-3"/>
                  <c:y val="5.240135744799298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4-2645-4C6C-A12E-8BDC00C232DC}"/>
                </c:ext>
              </c:extLst>
            </c:dLbl>
            <c:dLbl>
              <c:idx val="9"/>
              <c:layout>
                <c:manualLayout>
                  <c:x val="6.0873529516524957E-2"/>
                  <c:y val="-9.9668792488951281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645-4C6C-A12E-8BDC00C232DC}"/>
                </c:ext>
              </c:extLst>
            </c:dLbl>
            <c:dLbl>
              <c:idx val="10"/>
              <c:layout>
                <c:manualLayout>
                  <c:x val="1.044100761786294E-2"/>
                  <c:y val="8.942261195812427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645-4C6C-A12E-8BDC00C232DC}"/>
                </c:ext>
              </c:extLst>
            </c:dLbl>
            <c:dLbl>
              <c:idx val="11"/>
              <c:layout>
                <c:manualLayout>
                  <c:x val="-6.7788536247278541E-2"/>
                  <c:y val="-5.405052902570395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2645-4C6C-A12E-8BDC00C232DC}"/>
                </c:ext>
              </c:extLst>
            </c:dLbl>
            <c:dLbl>
              <c:idx val="12"/>
              <c:layout>
                <c:manualLayout>
                  <c:x val="-3.5782423142705772E-2"/>
                  <c:y val="-1.586142292127127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645-4C6C-A12E-8BDC00C232DC}"/>
                </c:ext>
              </c:extLst>
            </c:dLbl>
            <c:dLbl>
              <c:idx val="13"/>
              <c:layout>
                <c:manualLayout>
                  <c:x val="-5.6354787656606578E-2"/>
                  <c:y val="3.862959316196566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2645-4C6C-A12E-8BDC00C232DC}"/>
                </c:ext>
              </c:extLst>
            </c:dLbl>
            <c:dLbl>
              <c:idx val="15"/>
              <c:layout>
                <c:manualLayout>
                  <c:x val="-8.1869109413419877E-2"/>
                  <c:y val="-1.552413996210757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2645-4C6C-A12E-8BDC00C232DC}"/>
                </c:ext>
              </c:extLst>
            </c:dLbl>
            <c:dLbl>
              <c:idx val="16"/>
              <c:layout>
                <c:manualLayout>
                  <c:x val="-2.4839070764609707E-2"/>
                  <c:y val="-5.6642597177502521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645-4C6C-A12E-8BDC00C232DC}"/>
                </c:ext>
              </c:extLst>
            </c:dLbl>
            <c:dLbl>
              <c:idx val="17"/>
              <c:layout>
                <c:manualLayout>
                  <c:x val="-9.7008930812345753E-2"/>
                  <c:y val="2.678086524222076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2645-4C6C-A12E-8BDC00C232DC}"/>
                </c:ext>
              </c:extLst>
            </c:dLbl>
            <c:dLbl>
              <c:idx val="18"/>
              <c:layout>
                <c:manualLayout>
                  <c:x val="-0.14464115223954346"/>
                  <c:y val="3.107535230364261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2645-4C6C-A12E-8BDC00C232DC}"/>
                </c:ext>
              </c:extLst>
            </c:dLbl>
            <c:dLbl>
              <c:idx val="19"/>
              <c:layout>
                <c:manualLayout>
                  <c:x val="-0.15952031828402166"/>
                  <c:y val="-7.2414875689167804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A-2645-4C6C-A12E-8BDC00C232DC}"/>
                </c:ext>
              </c:extLst>
            </c:dLbl>
            <c:dLbl>
              <c:idx val="20"/>
              <c:layout>
                <c:manualLayout>
                  <c:x val="-8.0938387092736278E-2"/>
                  <c:y val="-5.364100319768176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2645-4C6C-A12E-8BDC00C232DC}"/>
                </c:ext>
              </c:extLst>
            </c:dLbl>
            <c:dLbl>
              <c:idx val="22"/>
              <c:layout>
                <c:manualLayout>
                  <c:x val="-0.11097532896754053"/>
                  <c:y val="-0.1341479776259497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2-2645-4C6C-A12E-8BDC00C232DC}"/>
                </c:ext>
              </c:extLst>
            </c:dLbl>
            <c:dLbl>
              <c:idx val="23"/>
              <c:layout>
                <c:manualLayout>
                  <c:x val="2.3756684074457281E-2"/>
                  <c:y val="-9.122988024884452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2645-4C6C-A12E-8BDC00C232DC}"/>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Sheet1!$A$2:$A$25</c:f>
              <c:strCache>
                <c:ptCount val="24"/>
                <c:pt idx="0">
                  <c:v>Accounting</c:v>
                </c:pt>
                <c:pt idx="1">
                  <c:v>Bank Fees</c:v>
                </c:pt>
                <c:pt idx="2">
                  <c:v>Board Expenses/Meetings</c:v>
                </c:pt>
                <c:pt idx="3">
                  <c:v>Condo Management</c:v>
                </c:pt>
                <c:pt idx="4">
                  <c:v>Electricity</c:v>
                </c:pt>
                <c:pt idx="5">
                  <c:v>Elevator Maintenance</c:v>
                </c:pt>
                <c:pt idx="6">
                  <c:v>Elevator -  After Hours</c:v>
                </c:pt>
                <c:pt idx="7">
                  <c:v>Fire Alarm Maintenance</c:v>
                </c:pt>
                <c:pt idx="8">
                  <c:v>Fire Alarm Minor Repair</c:v>
                </c:pt>
                <c:pt idx="9">
                  <c:v>Insurance</c:v>
                </c:pt>
                <c:pt idx="10">
                  <c:v>Janitorial</c:v>
                </c:pt>
                <c:pt idx="11">
                  <c:v>Reserve Fund - Revision</c:v>
                </c:pt>
                <c:pt idx="12">
                  <c:v>Reserve Fund Contribution</c:v>
                </c:pt>
                <c:pt idx="13">
                  <c:v>Landscaping</c:v>
                </c:pt>
                <c:pt idx="14">
                  <c:v>Sprinkler System</c:v>
                </c:pt>
                <c:pt idx="15">
                  <c:v>Organics</c:v>
                </c:pt>
                <c:pt idx="16">
                  <c:v>Repairs and Maintenance</c:v>
                </c:pt>
                <c:pt idx="17">
                  <c:v>Snow Removal - Lot</c:v>
                </c:pt>
                <c:pt idx="18">
                  <c:v>Snow Removal- Sidewalks</c:v>
                </c:pt>
                <c:pt idx="19">
                  <c:v>Telephone</c:v>
                </c:pt>
                <c:pt idx="20">
                  <c:v>Waste Removal</c:v>
                </c:pt>
                <c:pt idx="21">
                  <c:v>Water/Sewer</c:v>
                </c:pt>
                <c:pt idx="22">
                  <c:v>Website &amp; Digital Media</c:v>
                </c:pt>
                <c:pt idx="23">
                  <c:v>Window Washing</c:v>
                </c:pt>
              </c:strCache>
            </c:strRef>
          </c:cat>
          <c:val>
            <c:numRef>
              <c:f>Sheet1!$B$2:$B$25</c:f>
              <c:numCache>
                <c:formatCode>"$"#,##0.00;[Red]"$"#,##0.00</c:formatCode>
                <c:ptCount val="24"/>
                <c:pt idx="0">
                  <c:v>5817</c:v>
                </c:pt>
                <c:pt idx="1">
                  <c:v>216</c:v>
                </c:pt>
                <c:pt idx="2">
                  <c:v>200</c:v>
                </c:pt>
                <c:pt idx="3">
                  <c:v>18270</c:v>
                </c:pt>
                <c:pt idx="4">
                  <c:v>11300</c:v>
                </c:pt>
                <c:pt idx="5">
                  <c:v>6584</c:v>
                </c:pt>
                <c:pt idx="6">
                  <c:v>500</c:v>
                </c:pt>
                <c:pt idx="7">
                  <c:v>4200</c:v>
                </c:pt>
                <c:pt idx="8">
                  <c:v>300</c:v>
                </c:pt>
                <c:pt idx="9">
                  <c:v>32500</c:v>
                </c:pt>
                <c:pt idx="10">
                  <c:v>6615</c:v>
                </c:pt>
                <c:pt idx="11">
                  <c:v>10000</c:v>
                </c:pt>
                <c:pt idx="12">
                  <c:v>18000</c:v>
                </c:pt>
                <c:pt idx="13">
                  <c:v>6300</c:v>
                </c:pt>
                <c:pt idx="14">
                  <c:v>500</c:v>
                </c:pt>
                <c:pt idx="15">
                  <c:v>527</c:v>
                </c:pt>
                <c:pt idx="16">
                  <c:v>13000</c:v>
                </c:pt>
                <c:pt idx="17">
                  <c:v>11250</c:v>
                </c:pt>
                <c:pt idx="18">
                  <c:v>4500</c:v>
                </c:pt>
                <c:pt idx="19">
                  <c:v>2320</c:v>
                </c:pt>
                <c:pt idx="20">
                  <c:v>4583</c:v>
                </c:pt>
                <c:pt idx="21">
                  <c:v>4630</c:v>
                </c:pt>
                <c:pt idx="22">
                  <c:v>450</c:v>
                </c:pt>
                <c:pt idx="23">
                  <c:v>4000</c:v>
                </c:pt>
              </c:numCache>
            </c:numRef>
          </c:val>
          <c:extLst>
            <c:ext xmlns:c16="http://schemas.microsoft.com/office/drawing/2014/chart" uri="{C3380CC4-5D6E-409C-BE32-E72D297353CC}">
              <c16:uniqueId val="{00000000-2645-4C6C-A12E-8BDC00C232D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1197"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5B66E5-15AA-4745-8A67-3CE257BEE393}"/>
              </a:ext>
            </a:extLst>
          </p:cNvPr>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dirty="0"/>
          </a:p>
        </p:txBody>
      </p:sp>
      <p:sp>
        <p:nvSpPr>
          <p:cNvPr id="4" name="Footer Placeholder 3">
            <a:extLst>
              <a:ext uri="{FF2B5EF4-FFF2-40B4-BE49-F238E27FC236}">
                <a16:creationId xmlns:a16="http://schemas.microsoft.com/office/drawing/2014/main" id="{AC844A45-21B3-834A-A491-E4E4B9DC1173}"/>
              </a:ext>
            </a:extLst>
          </p:cNvPr>
          <p:cNvSpPr>
            <a:spLocks noGrp="1"/>
          </p:cNvSpPr>
          <p:nvPr>
            <p:ph type="ftr" sz="quarter" idx="2"/>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C039FDB-18A0-074D-8BA3-A4C3DE896AF1}"/>
              </a:ext>
            </a:extLst>
          </p:cNvPr>
          <p:cNvSpPr>
            <a:spLocks noGrp="1"/>
          </p:cNvSpPr>
          <p:nvPr>
            <p:ph type="sldNum" sz="quarter" idx="3"/>
          </p:nvPr>
        </p:nvSpPr>
        <p:spPr>
          <a:xfrm>
            <a:off x="4023093" y="8917423"/>
            <a:ext cx="3077739" cy="471053"/>
          </a:xfrm>
          <a:prstGeom prst="rect">
            <a:avLst/>
          </a:prstGeom>
        </p:spPr>
        <p:txBody>
          <a:bodyPr vert="horz" lIns="94221" tIns="47111" rIns="94221" bIns="47111" rtlCol="0" anchor="b"/>
          <a:lstStyle>
            <a:lvl1pPr algn="r">
              <a:defRPr sz="1200"/>
            </a:lvl1pPr>
          </a:lstStyle>
          <a:p>
            <a:fld id="{8E6D13E5-4CEC-3A4A-8E5D-AFCEE7512EEC}" type="slidenum">
              <a:t>‹#›</a:t>
            </a:fld>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dirty="0"/>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6EE7A52F-9D89-7442-A8E9-48D1527B5F6B}" type="datetimeFigureOut">
              <a:rPr lang="en-US" smtClean="0"/>
              <a:t>3/2/2026</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1" tIns="47111" rIns="94221" bIns="47111" rtlCol="0" anchor="ctr"/>
          <a:lstStyle/>
          <a:p>
            <a:endParaRPr lang="en-US" dirty="0"/>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6</a:t>
            </a:fld>
            <a:endParaRPr lang="en-US" dirty="0"/>
          </a:p>
        </p:txBody>
      </p:sp>
    </p:spTree>
    <p:extLst>
      <p:ext uri="{BB962C8B-B14F-4D97-AF65-F5344CB8AC3E}">
        <p14:creationId xmlns:p14="http://schemas.microsoft.com/office/powerpoint/2010/main" val="4285802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39</a:t>
            </a:fld>
            <a:endParaRPr lang="en-US" dirty="0"/>
          </a:p>
        </p:txBody>
      </p:sp>
    </p:spTree>
    <p:extLst>
      <p:ext uri="{BB962C8B-B14F-4D97-AF65-F5344CB8AC3E}">
        <p14:creationId xmlns:p14="http://schemas.microsoft.com/office/powerpoint/2010/main" val="1823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6367054" y="2116182"/>
            <a:ext cx="5491571" cy="1514019"/>
          </a:xfrm>
          <a:prstGeom prst="rect">
            <a:avLst/>
          </a:prstGeom>
        </p:spPr>
        <p:txBody>
          <a:bodyPr lIns="0" tIns="0" rIns="0" bIns="0" anchor="b">
            <a:noAutofit/>
          </a:bodyPr>
          <a:lstStyle>
            <a:lvl1pPr algn="l">
              <a:defRPr sz="6000" b="1" i="0" spc="100" baseline="0">
                <a:solidFill>
                  <a:schemeClr val="bg1"/>
                </a:solidFill>
                <a:latin typeface="+mj-lt"/>
              </a:defRPr>
            </a:lvl1pPr>
          </a:lstStyle>
          <a:p>
            <a:r>
              <a:rPr lang="en-US"/>
              <a:t>Click to edit Master title style</a:t>
            </a:r>
            <a:endParaRPr lang="en-US" dirty="0"/>
          </a:p>
        </p:txBody>
      </p:sp>
      <p:grpSp>
        <p:nvGrpSpPr>
          <p:cNvPr id="9" name="Group 8">
            <a:extLst>
              <a:ext uri="{FF2B5EF4-FFF2-40B4-BE49-F238E27FC236}">
                <a16:creationId xmlns:a16="http://schemas.microsoft.com/office/drawing/2014/main" id="{C26C18C3-ED25-DD4B-BA72-24932D54DE37}"/>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p:nvPr>
        </p:nvSpPr>
        <p:spPr>
          <a:xfrm>
            <a:off x="6367055" y="4549553"/>
            <a:ext cx="5491570" cy="953337"/>
          </a:xfrm>
        </p:spPr>
        <p:txBody>
          <a:bodyPr lIns="0" tIns="0" rIns="0" bIns="0">
            <a:noAutofit/>
          </a:bodyPr>
          <a:lstStyle>
            <a:lvl1pPr marL="0" indent="0">
              <a:buNone/>
              <a:defRPr sz="1800" b="0" i="0">
                <a:solidFill>
                  <a:schemeClr val="tx2"/>
                </a:solidFill>
                <a:latin typeface="+mn-lt"/>
              </a:defRPr>
            </a:lvl1pPr>
            <a:lvl2pPr>
              <a:defRPr sz="4000"/>
            </a:lvl2pPr>
            <a:lvl3pPr>
              <a:defRPr sz="4000"/>
            </a:lvl3pPr>
            <a:lvl4pPr>
              <a:defRPr sz="4000"/>
            </a:lvl4pPr>
            <a:lvl5pPr>
              <a:defRPr sz="4000"/>
            </a:lvl5pPr>
          </a:lstStyle>
          <a:p>
            <a:pPr lvl="0"/>
            <a:r>
              <a:rPr lang="en-US"/>
              <a:t>Click to edit Master text styles</a:t>
            </a:r>
          </a:p>
        </p:txBody>
      </p:sp>
      <p:cxnSp>
        <p:nvCxnSpPr>
          <p:cNvPr id="13" name="Straight Connector 12">
            <a:extLst>
              <a:ext uri="{FF2B5EF4-FFF2-40B4-BE49-F238E27FC236}">
                <a16:creationId xmlns:a16="http://schemas.microsoft.com/office/drawing/2014/main" id="{A69706A2-3726-FE4E-B923-E75D48597816}"/>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
    <p:bg>
      <p:bgPr>
        <a:solidFill>
          <a:schemeClr val="tx1"/>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DEF3328-825B-3946-8472-DB93D6A32867}"/>
              </a:ext>
            </a:extLst>
          </p:cNvPr>
          <p:cNvGrpSpPr>
            <a:grpSpLocks/>
          </p:cNvGrpSpPr>
          <p:nvPr userDrawn="1"/>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4E4E09DF-AF21-0E4A-9838-14DFBFFED7D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653F54AE-9BC1-3A45-A129-4028EADE406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254F6D22-4944-974A-999E-F9E22F15952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p:nvPr>
        </p:nvSpPr>
        <p:spPr>
          <a:xfrm>
            <a:off x="964023" y="2300984"/>
            <a:ext cx="4827178" cy="404216"/>
          </a:xfrm>
          <a:prstGeom prst="rect">
            <a:avLst/>
          </a:prstGeom>
        </p:spPr>
        <p:txBody>
          <a:bodyPr lIns="0" tIns="0" rIns="0" bIns="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Text Placeholder 2">
            <a:extLst>
              <a:ext uri="{FF2B5EF4-FFF2-40B4-BE49-F238E27FC236}">
                <a16:creationId xmlns:a16="http://schemas.microsoft.com/office/drawing/2014/main" id="{3A0EE708-F36B-444B-9A8B-D48D69535E45}"/>
              </a:ext>
            </a:extLst>
          </p:cNvPr>
          <p:cNvSpPr>
            <a:spLocks noGrp="1"/>
          </p:cNvSpPr>
          <p:nvPr>
            <p:ph type="body" idx="10"/>
          </p:nvPr>
        </p:nvSpPr>
        <p:spPr>
          <a:xfrm>
            <a:off x="6362700" y="2300984"/>
            <a:ext cx="4764829" cy="404216"/>
          </a:xfrm>
          <a:prstGeom prst="rect">
            <a:avLst/>
          </a:prstGeom>
        </p:spPr>
        <p:txBody>
          <a:bodyPr lIns="0" tIns="0" rIns="0" bIns="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p:nvPr>
        </p:nvSpPr>
        <p:spPr>
          <a:xfrm>
            <a:off x="964023" y="2799146"/>
            <a:ext cx="4827178"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28" name="Content Placeholder 3">
            <a:extLst>
              <a:ext uri="{FF2B5EF4-FFF2-40B4-BE49-F238E27FC236}">
                <a16:creationId xmlns:a16="http://schemas.microsoft.com/office/drawing/2014/main" id="{E40D4044-0F7B-0647-BAB5-16B23EBD9ECD}"/>
              </a:ext>
            </a:extLst>
          </p:cNvPr>
          <p:cNvSpPr>
            <a:spLocks noGrp="1"/>
          </p:cNvSpPr>
          <p:nvPr>
            <p:ph sz="half" idx="13"/>
          </p:nvPr>
        </p:nvSpPr>
        <p:spPr>
          <a:xfrm>
            <a:off x="6362700" y="2799146"/>
            <a:ext cx="4756241"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cxnSp>
        <p:nvCxnSpPr>
          <p:cNvPr id="15" name="Straight Connector 14">
            <a:extLst>
              <a:ext uri="{FF2B5EF4-FFF2-40B4-BE49-F238E27FC236}">
                <a16:creationId xmlns:a16="http://schemas.microsoft.com/office/drawing/2014/main" id="{ED51C063-0222-064B-8A2E-485FE9EAC10D}"/>
              </a:ext>
            </a:extLst>
          </p:cNvPr>
          <p:cNvCxnSpPr>
            <a:cxnSpLocks/>
          </p:cNvCxnSpPr>
          <p:nvPr userDrawn="1"/>
        </p:nvCxnSpPr>
        <p:spPr>
          <a:xfrm>
            <a:off x="63627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Date Placeholder 1">
            <a:extLst>
              <a:ext uri="{FF2B5EF4-FFF2-40B4-BE49-F238E27FC236}">
                <a16:creationId xmlns:a16="http://schemas.microsoft.com/office/drawing/2014/main" id="{4914D182-A7DD-4F7B-B207-262854316EDA}"/>
              </a:ext>
            </a:extLst>
          </p:cNvPr>
          <p:cNvSpPr>
            <a:spLocks noGrp="1"/>
          </p:cNvSpPr>
          <p:nvPr>
            <p:ph type="dt" sz="half" idx="14"/>
          </p:nvPr>
        </p:nvSpPr>
        <p:spPr/>
        <p:txBody>
          <a:bodyPr/>
          <a:lstStyle/>
          <a:p>
            <a:fld id="{6FCA8E82-58CD-E045-8B98-B7A85B79B752}" type="datetime4">
              <a:rPr lang="en-US" smtClean="0"/>
              <a:pPr/>
              <a:t>March 2, 2026</a:t>
            </a:fld>
            <a:endParaRPr lang="en-US" dirty="0">
              <a:latin typeface="+mn-lt"/>
            </a:endParaRPr>
          </a:p>
        </p:txBody>
      </p:sp>
      <p:sp>
        <p:nvSpPr>
          <p:cNvPr id="3" name="Footer Placeholder 2">
            <a:extLst>
              <a:ext uri="{FF2B5EF4-FFF2-40B4-BE49-F238E27FC236}">
                <a16:creationId xmlns:a16="http://schemas.microsoft.com/office/drawing/2014/main" id="{10B29252-5D0B-4B9D-9FBD-8EC0929FE096}"/>
              </a:ext>
            </a:extLst>
          </p:cNvPr>
          <p:cNvSpPr>
            <a:spLocks noGrp="1"/>
          </p:cNvSpPr>
          <p:nvPr>
            <p:ph type="ftr" sz="quarter" idx="15"/>
          </p:nvPr>
        </p:nvSpPr>
        <p:spPr/>
        <p:txBody>
          <a:bodyPr/>
          <a:lstStyle/>
          <a:p>
            <a:r>
              <a:rPr lang="en-US" dirty="0"/>
              <a:t>Annual Review</a:t>
            </a:r>
            <a:endParaRPr lang="en-US" b="0" dirty="0"/>
          </a:p>
        </p:txBody>
      </p:sp>
      <p:sp>
        <p:nvSpPr>
          <p:cNvPr id="4" name="Slide Number Placeholder 3">
            <a:extLst>
              <a:ext uri="{FF2B5EF4-FFF2-40B4-BE49-F238E27FC236}">
                <a16:creationId xmlns:a16="http://schemas.microsoft.com/office/drawing/2014/main" id="{5BB4FEF6-E217-4110-BBF5-C4B77ADC8457}"/>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5504253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
    <p:bg>
      <p:bgPr>
        <a:solidFill>
          <a:schemeClr val="tx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868B08E5-2F7C-7749-8BDF-386EAF974BB0}"/>
              </a:ext>
            </a:extLst>
          </p:cNvPr>
          <p:cNvGrpSpPr>
            <a:grpSpLocks/>
          </p:cNvGrpSpPr>
          <p:nvPr userDrawn="1"/>
        </p:nvGrpSpPr>
        <p:grpSpPr bwMode="auto">
          <a:xfrm rot="16200000" flipV="1">
            <a:off x="0" y="3900132"/>
            <a:ext cx="2959226" cy="2959226"/>
            <a:chOff x="0" y="12289"/>
            <a:chExt cx="3550" cy="3551"/>
          </a:xfrm>
        </p:grpSpPr>
        <p:sp>
          <p:nvSpPr>
            <p:cNvPr id="38" name="Freeform 37">
              <a:extLst>
                <a:ext uri="{FF2B5EF4-FFF2-40B4-BE49-F238E27FC236}">
                  <a16:creationId xmlns:a16="http://schemas.microsoft.com/office/drawing/2014/main" id="{F3E300C0-0B72-9048-9E16-2166E1A88FE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9" name="Freeform 38">
              <a:extLst>
                <a:ext uri="{FF2B5EF4-FFF2-40B4-BE49-F238E27FC236}">
                  <a16:creationId xmlns:a16="http://schemas.microsoft.com/office/drawing/2014/main" id="{E4AA520D-9D51-3A42-B9B1-DF72169BC8DB}"/>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40" name="Freeform 39">
              <a:extLst>
                <a:ext uri="{FF2B5EF4-FFF2-40B4-BE49-F238E27FC236}">
                  <a16:creationId xmlns:a16="http://schemas.microsoft.com/office/drawing/2014/main" id="{D5F2735E-137C-DB47-AEF0-EFC871A3237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p:nvPr>
        </p:nvSpPr>
        <p:spPr>
          <a:xfrm>
            <a:off x="952500"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buNone/>
            </a:pPr>
            <a:r>
              <a:rPr lang="en-US"/>
              <a:t>Click to edit Master text styles</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p:nvPr>
        </p:nvSpPr>
        <p:spPr>
          <a:xfrm>
            <a:off x="952500" y="2799146"/>
            <a:ext cx="3036477"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20" name="Text Placeholder 2">
            <a:extLst>
              <a:ext uri="{FF2B5EF4-FFF2-40B4-BE49-F238E27FC236}">
                <a16:creationId xmlns:a16="http://schemas.microsoft.com/office/drawing/2014/main" id="{057DFE0A-61D9-1B48-8196-EA94D04685DD}"/>
              </a:ext>
            </a:extLst>
          </p:cNvPr>
          <p:cNvSpPr>
            <a:spLocks noGrp="1"/>
          </p:cNvSpPr>
          <p:nvPr>
            <p:ph type="body" idx="10"/>
          </p:nvPr>
        </p:nvSpPr>
        <p:spPr>
          <a:xfrm>
            <a:off x="4569372"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buNone/>
            </a:pPr>
            <a:r>
              <a:rPr lang="en-US"/>
              <a:t>Click to edit Master text styles</a:t>
            </a:r>
          </a:p>
        </p:txBody>
      </p:sp>
      <p:sp>
        <p:nvSpPr>
          <p:cNvPr id="21" name="Content Placeholder 3">
            <a:extLst>
              <a:ext uri="{FF2B5EF4-FFF2-40B4-BE49-F238E27FC236}">
                <a16:creationId xmlns:a16="http://schemas.microsoft.com/office/drawing/2014/main" id="{C946754A-F105-644E-99A4-DC80B9944243}"/>
              </a:ext>
            </a:extLst>
          </p:cNvPr>
          <p:cNvSpPr>
            <a:spLocks noGrp="1"/>
          </p:cNvSpPr>
          <p:nvPr>
            <p:ph sz="half" idx="11"/>
          </p:nvPr>
        </p:nvSpPr>
        <p:spPr>
          <a:xfrm>
            <a:off x="4569372" y="2799146"/>
            <a:ext cx="3050628"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22" name="Text Placeholder 2">
            <a:extLst>
              <a:ext uri="{FF2B5EF4-FFF2-40B4-BE49-F238E27FC236}">
                <a16:creationId xmlns:a16="http://schemas.microsoft.com/office/drawing/2014/main" id="{368648FC-FC9A-5645-8F0C-390FFFAE180D}"/>
              </a:ext>
            </a:extLst>
          </p:cNvPr>
          <p:cNvSpPr>
            <a:spLocks noGrp="1"/>
          </p:cNvSpPr>
          <p:nvPr>
            <p:ph type="body" idx="12"/>
          </p:nvPr>
        </p:nvSpPr>
        <p:spPr>
          <a:xfrm>
            <a:off x="8187017"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buNone/>
            </a:pPr>
            <a:r>
              <a:rPr lang="en-US"/>
              <a:t>Click to edit Master text styles</a:t>
            </a:r>
          </a:p>
        </p:txBody>
      </p:sp>
      <p:sp>
        <p:nvSpPr>
          <p:cNvPr id="24" name="Content Placeholder 3">
            <a:extLst>
              <a:ext uri="{FF2B5EF4-FFF2-40B4-BE49-F238E27FC236}">
                <a16:creationId xmlns:a16="http://schemas.microsoft.com/office/drawing/2014/main" id="{BBB849DC-B114-D145-9879-4FE0688BF57E}"/>
              </a:ext>
            </a:extLst>
          </p:cNvPr>
          <p:cNvSpPr>
            <a:spLocks noGrp="1"/>
          </p:cNvSpPr>
          <p:nvPr>
            <p:ph sz="half" idx="13"/>
          </p:nvPr>
        </p:nvSpPr>
        <p:spPr>
          <a:xfrm>
            <a:off x="8187017" y="2799146"/>
            <a:ext cx="3036477"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cxnSp>
        <p:nvCxnSpPr>
          <p:cNvPr id="26" name="Straight Connector 25">
            <a:extLst>
              <a:ext uri="{FF2B5EF4-FFF2-40B4-BE49-F238E27FC236}">
                <a16:creationId xmlns:a16="http://schemas.microsoft.com/office/drawing/2014/main" id="{9F0C4CE5-5F02-B143-8FD1-1B235D270DAC}"/>
              </a:ext>
            </a:extLst>
          </p:cNvPr>
          <p:cNvCxnSpPr>
            <a:cxnSpLocks/>
          </p:cNvCxnSpPr>
          <p:nvPr userDrawn="1"/>
        </p:nvCxnSpPr>
        <p:spPr>
          <a:xfrm>
            <a:off x="4569372"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289A8C14-DB28-F34E-8098-168D4C75AF23}"/>
              </a:ext>
            </a:extLst>
          </p:cNvPr>
          <p:cNvCxnSpPr>
            <a:cxnSpLocks/>
          </p:cNvCxnSpPr>
          <p:nvPr userDrawn="1"/>
        </p:nvCxnSpPr>
        <p:spPr>
          <a:xfrm>
            <a:off x="8187017"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Date Placeholder 1">
            <a:extLst>
              <a:ext uri="{FF2B5EF4-FFF2-40B4-BE49-F238E27FC236}">
                <a16:creationId xmlns:a16="http://schemas.microsoft.com/office/drawing/2014/main" id="{F0FA07F3-F8E4-4505-85EC-22734AC68792}"/>
              </a:ext>
            </a:extLst>
          </p:cNvPr>
          <p:cNvSpPr>
            <a:spLocks noGrp="1"/>
          </p:cNvSpPr>
          <p:nvPr>
            <p:ph type="dt" sz="half" idx="14"/>
          </p:nvPr>
        </p:nvSpPr>
        <p:spPr/>
        <p:txBody>
          <a:bodyPr/>
          <a:lstStyle/>
          <a:p>
            <a:fld id="{6FCA8E82-58CD-E045-8B98-B7A85B79B752}" type="datetime4">
              <a:rPr lang="en-US" smtClean="0"/>
              <a:pPr/>
              <a:t>March 2, 2026</a:t>
            </a:fld>
            <a:endParaRPr lang="en-US" dirty="0">
              <a:latin typeface="+mn-lt"/>
            </a:endParaRPr>
          </a:p>
        </p:txBody>
      </p:sp>
      <p:sp>
        <p:nvSpPr>
          <p:cNvPr id="3" name="Footer Placeholder 2">
            <a:extLst>
              <a:ext uri="{FF2B5EF4-FFF2-40B4-BE49-F238E27FC236}">
                <a16:creationId xmlns:a16="http://schemas.microsoft.com/office/drawing/2014/main" id="{D5165D22-FEF5-4F30-8822-5D2378806A9B}"/>
              </a:ext>
            </a:extLst>
          </p:cNvPr>
          <p:cNvSpPr>
            <a:spLocks noGrp="1"/>
          </p:cNvSpPr>
          <p:nvPr>
            <p:ph type="ftr" sz="quarter" idx="15"/>
          </p:nvPr>
        </p:nvSpPr>
        <p:spPr/>
        <p:txBody>
          <a:bodyPr/>
          <a:lstStyle/>
          <a:p>
            <a:r>
              <a:rPr lang="en-US" dirty="0"/>
              <a:t>Annual Review</a:t>
            </a:r>
            <a:endParaRPr lang="en-US" b="0" dirty="0"/>
          </a:p>
        </p:txBody>
      </p:sp>
      <p:sp>
        <p:nvSpPr>
          <p:cNvPr id="4" name="Slide Number Placeholder 3">
            <a:extLst>
              <a:ext uri="{FF2B5EF4-FFF2-40B4-BE49-F238E27FC236}">
                <a16:creationId xmlns:a16="http://schemas.microsoft.com/office/drawing/2014/main" id="{1540F86B-3DA3-4708-AAF5-387BA115C415}"/>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42279487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520" userDrawn="1">
          <p15:clr>
            <a:srgbClr val="FBAE40"/>
          </p15:clr>
        </p15:guide>
        <p15:guide id="4" pos="5160" userDrawn="1">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4800" userDrawn="1">
          <p15:clr>
            <a:srgbClr val="FBAE40"/>
          </p15:clr>
        </p15:guide>
        <p15:guide id="11" pos="2880" userDrawn="1">
          <p15:clr>
            <a:srgbClr val="FBAE40"/>
          </p15:clr>
        </p15:guide>
        <p15:guide id="12" orient="horz" pos="175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bg>
      <p:bgPr>
        <a:solidFill>
          <a:schemeClr val="tx1"/>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3" name="Text Placeholder 2">
            <a:extLst>
              <a:ext uri="{FF2B5EF4-FFF2-40B4-BE49-F238E27FC236}">
                <a16:creationId xmlns:a16="http://schemas.microsoft.com/office/drawing/2014/main" id="{0DA8C895-11B9-EA40-B0F8-0F4FE9881512}"/>
              </a:ext>
            </a:extLst>
          </p:cNvPr>
          <p:cNvSpPr>
            <a:spLocks noGrp="1"/>
          </p:cNvSpPr>
          <p:nvPr>
            <p:ph type="body" sz="quarter" idx="10"/>
          </p:nvPr>
        </p:nvSpPr>
        <p:spPr>
          <a:xfrm>
            <a:off x="952500" y="2656904"/>
            <a:ext cx="4838700" cy="574318"/>
          </a:xfrm>
        </p:spPr>
        <p:txBody>
          <a:bodyPr>
            <a:noAutofit/>
          </a:bodyPr>
          <a:lstStyle>
            <a:lvl1pPr marL="0" indent="0">
              <a:buNone/>
              <a:defRPr sz="1600">
                <a:latin typeface="+mn-lt"/>
              </a:defRPr>
            </a:lvl1pPr>
          </a:lstStyle>
          <a:p>
            <a:pPr lvl="0"/>
            <a:r>
              <a:rPr lang="en-US"/>
              <a:t>Click to edit Master text styles</a:t>
            </a:r>
          </a:p>
        </p:txBody>
      </p:sp>
      <p:grpSp>
        <p:nvGrpSpPr>
          <p:cNvPr id="15" name="Group 14">
            <a:extLst>
              <a:ext uri="{FF2B5EF4-FFF2-40B4-BE49-F238E27FC236}">
                <a16:creationId xmlns:a16="http://schemas.microsoft.com/office/drawing/2014/main" id="{C47A1EE0-4011-3749-B01C-FC489EEDF880}"/>
              </a:ext>
            </a:extLst>
          </p:cNvPr>
          <p:cNvGrpSpPr>
            <a:grpSpLocks/>
          </p:cNvGrpSpPr>
          <p:nvPr userDrawn="1"/>
        </p:nvGrpSpPr>
        <p:grpSpPr bwMode="auto">
          <a:xfrm rot="10800000">
            <a:off x="8870040" y="0"/>
            <a:ext cx="3325208" cy="3325208"/>
            <a:chOff x="0" y="12289"/>
            <a:chExt cx="3550" cy="3551"/>
          </a:xfrm>
        </p:grpSpPr>
        <p:sp>
          <p:nvSpPr>
            <p:cNvPr id="16" name="Freeform 15">
              <a:extLst>
                <a:ext uri="{FF2B5EF4-FFF2-40B4-BE49-F238E27FC236}">
                  <a16:creationId xmlns:a16="http://schemas.microsoft.com/office/drawing/2014/main" id="{17EED68A-6660-2643-BBFB-B6AB92A7C22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6">
              <a:extLst>
                <a:ext uri="{FF2B5EF4-FFF2-40B4-BE49-F238E27FC236}">
                  <a16:creationId xmlns:a16="http://schemas.microsoft.com/office/drawing/2014/main" id="{BECF9FB8-F6C7-C54D-99F4-11FDF26D7F9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17">
              <a:extLst>
                <a:ext uri="{FF2B5EF4-FFF2-40B4-BE49-F238E27FC236}">
                  <a16:creationId xmlns:a16="http://schemas.microsoft.com/office/drawing/2014/main" id="{46C7C62D-7D3B-934C-AFF9-0F10E727B42E}"/>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4" name="Text Placeholder 3">
            <a:extLst>
              <a:ext uri="{FF2B5EF4-FFF2-40B4-BE49-F238E27FC236}">
                <a16:creationId xmlns:a16="http://schemas.microsoft.com/office/drawing/2014/main" id="{FF85D552-3AFC-4D21-A944-9D41E128A96E}"/>
              </a:ext>
            </a:extLst>
          </p:cNvPr>
          <p:cNvSpPr>
            <a:spLocks noGrp="1"/>
          </p:cNvSpPr>
          <p:nvPr>
            <p:ph type="body" sz="quarter" idx="12"/>
          </p:nvPr>
        </p:nvSpPr>
        <p:spPr>
          <a:xfrm>
            <a:off x="952500" y="2286000"/>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1" name="Text Placeholder 2">
            <a:extLst>
              <a:ext uri="{FF2B5EF4-FFF2-40B4-BE49-F238E27FC236}">
                <a16:creationId xmlns:a16="http://schemas.microsoft.com/office/drawing/2014/main" id="{BE8C2EDB-9C70-49A2-865C-E5CD77D3E741}"/>
              </a:ext>
            </a:extLst>
          </p:cNvPr>
          <p:cNvSpPr>
            <a:spLocks noGrp="1"/>
          </p:cNvSpPr>
          <p:nvPr>
            <p:ph type="body" sz="quarter" idx="13"/>
          </p:nvPr>
        </p:nvSpPr>
        <p:spPr>
          <a:xfrm>
            <a:off x="953655" y="3841846"/>
            <a:ext cx="4838700" cy="636754"/>
          </a:xfrm>
        </p:spPr>
        <p:txBody>
          <a:bodyPr>
            <a:noAutofit/>
          </a:bodyPr>
          <a:lstStyle>
            <a:lvl1pPr marL="0" indent="0">
              <a:buNone/>
              <a:defRPr sz="1600">
                <a:latin typeface="+mn-lt"/>
              </a:defRPr>
            </a:lvl1pPr>
          </a:lstStyle>
          <a:p>
            <a:pPr lvl="0"/>
            <a:r>
              <a:rPr lang="en-US"/>
              <a:t>Click to edit Master text styles</a:t>
            </a:r>
          </a:p>
        </p:txBody>
      </p:sp>
      <p:sp>
        <p:nvSpPr>
          <p:cNvPr id="22" name="Text Placeholder 3">
            <a:extLst>
              <a:ext uri="{FF2B5EF4-FFF2-40B4-BE49-F238E27FC236}">
                <a16:creationId xmlns:a16="http://schemas.microsoft.com/office/drawing/2014/main" id="{EE50320A-D017-45C6-9986-94BC43911E98}"/>
              </a:ext>
            </a:extLst>
          </p:cNvPr>
          <p:cNvSpPr>
            <a:spLocks noGrp="1"/>
          </p:cNvSpPr>
          <p:nvPr>
            <p:ph type="body" sz="quarter" idx="14"/>
          </p:nvPr>
        </p:nvSpPr>
        <p:spPr>
          <a:xfrm>
            <a:off x="953655" y="3470942"/>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3" name="Text Placeholder 2">
            <a:extLst>
              <a:ext uri="{FF2B5EF4-FFF2-40B4-BE49-F238E27FC236}">
                <a16:creationId xmlns:a16="http://schemas.microsoft.com/office/drawing/2014/main" id="{673EB498-F5D2-4E15-990A-2AFA4A377CBB}"/>
              </a:ext>
            </a:extLst>
          </p:cNvPr>
          <p:cNvSpPr>
            <a:spLocks noGrp="1"/>
          </p:cNvSpPr>
          <p:nvPr>
            <p:ph type="body" sz="quarter" idx="15"/>
          </p:nvPr>
        </p:nvSpPr>
        <p:spPr>
          <a:xfrm>
            <a:off x="952500" y="5017901"/>
            <a:ext cx="4838700" cy="908340"/>
          </a:xfrm>
        </p:spPr>
        <p:txBody>
          <a:bodyPr>
            <a:noAutofit/>
          </a:bodyPr>
          <a:lstStyle>
            <a:lvl1pPr marL="0" indent="0">
              <a:buNone/>
              <a:defRPr sz="1600">
                <a:latin typeface="+mn-lt"/>
              </a:defRPr>
            </a:lvl1pPr>
          </a:lstStyle>
          <a:p>
            <a:pPr lvl="0"/>
            <a:r>
              <a:rPr lang="en-US"/>
              <a:t>Click to edit Master text styles</a:t>
            </a:r>
          </a:p>
        </p:txBody>
      </p:sp>
      <p:sp>
        <p:nvSpPr>
          <p:cNvPr id="24" name="Text Placeholder 3">
            <a:extLst>
              <a:ext uri="{FF2B5EF4-FFF2-40B4-BE49-F238E27FC236}">
                <a16:creationId xmlns:a16="http://schemas.microsoft.com/office/drawing/2014/main" id="{1F528150-326B-4BB3-AC38-7FC805DB6BA7}"/>
              </a:ext>
            </a:extLst>
          </p:cNvPr>
          <p:cNvSpPr>
            <a:spLocks noGrp="1"/>
          </p:cNvSpPr>
          <p:nvPr>
            <p:ph type="body" sz="quarter" idx="16"/>
          </p:nvPr>
        </p:nvSpPr>
        <p:spPr>
          <a:xfrm>
            <a:off x="952500" y="4646997"/>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5" name="Text Placeholder 2">
            <a:extLst>
              <a:ext uri="{FF2B5EF4-FFF2-40B4-BE49-F238E27FC236}">
                <a16:creationId xmlns:a16="http://schemas.microsoft.com/office/drawing/2014/main" id="{20EBEFF7-AECA-409B-9ACC-A63A168283BE}"/>
              </a:ext>
            </a:extLst>
          </p:cNvPr>
          <p:cNvSpPr>
            <a:spLocks noGrp="1"/>
          </p:cNvSpPr>
          <p:nvPr>
            <p:ph type="body" sz="quarter" idx="17"/>
          </p:nvPr>
        </p:nvSpPr>
        <p:spPr>
          <a:xfrm>
            <a:off x="6399647" y="2656904"/>
            <a:ext cx="4838700" cy="574318"/>
          </a:xfrm>
        </p:spPr>
        <p:txBody>
          <a:bodyPr>
            <a:noAutofit/>
          </a:bodyPr>
          <a:lstStyle>
            <a:lvl1pPr marL="0" indent="0">
              <a:buNone/>
              <a:defRPr sz="1600">
                <a:latin typeface="+mn-lt"/>
              </a:defRPr>
            </a:lvl1pPr>
          </a:lstStyle>
          <a:p>
            <a:pPr lvl="0"/>
            <a:r>
              <a:rPr lang="en-US"/>
              <a:t>Click to edit Master text styles</a:t>
            </a:r>
          </a:p>
        </p:txBody>
      </p:sp>
      <p:sp>
        <p:nvSpPr>
          <p:cNvPr id="26" name="Text Placeholder 3">
            <a:extLst>
              <a:ext uri="{FF2B5EF4-FFF2-40B4-BE49-F238E27FC236}">
                <a16:creationId xmlns:a16="http://schemas.microsoft.com/office/drawing/2014/main" id="{29E4D063-8666-4D7A-B8C8-2B9383F798E0}"/>
              </a:ext>
            </a:extLst>
          </p:cNvPr>
          <p:cNvSpPr>
            <a:spLocks noGrp="1"/>
          </p:cNvSpPr>
          <p:nvPr>
            <p:ph type="body" sz="quarter" idx="18"/>
          </p:nvPr>
        </p:nvSpPr>
        <p:spPr>
          <a:xfrm>
            <a:off x="6399647" y="2286000"/>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7" name="Text Placeholder 2">
            <a:extLst>
              <a:ext uri="{FF2B5EF4-FFF2-40B4-BE49-F238E27FC236}">
                <a16:creationId xmlns:a16="http://schemas.microsoft.com/office/drawing/2014/main" id="{4717B7CD-A4F9-444E-82B9-8914CB574887}"/>
              </a:ext>
            </a:extLst>
          </p:cNvPr>
          <p:cNvSpPr>
            <a:spLocks noGrp="1"/>
          </p:cNvSpPr>
          <p:nvPr>
            <p:ph type="body" sz="quarter" idx="19"/>
          </p:nvPr>
        </p:nvSpPr>
        <p:spPr>
          <a:xfrm>
            <a:off x="6399647" y="3841846"/>
            <a:ext cx="4838700" cy="908340"/>
          </a:xfrm>
        </p:spPr>
        <p:txBody>
          <a:bodyPr>
            <a:noAutofit/>
          </a:bodyPr>
          <a:lstStyle>
            <a:lvl1pPr marL="0" indent="0">
              <a:buNone/>
              <a:defRPr sz="1600">
                <a:latin typeface="+mn-lt"/>
              </a:defRPr>
            </a:lvl1pPr>
          </a:lstStyle>
          <a:p>
            <a:pPr lvl="0"/>
            <a:r>
              <a:rPr lang="en-US"/>
              <a:t>Click to edit Master text styles</a:t>
            </a:r>
          </a:p>
        </p:txBody>
      </p:sp>
      <p:sp>
        <p:nvSpPr>
          <p:cNvPr id="28" name="Text Placeholder 3">
            <a:extLst>
              <a:ext uri="{FF2B5EF4-FFF2-40B4-BE49-F238E27FC236}">
                <a16:creationId xmlns:a16="http://schemas.microsoft.com/office/drawing/2014/main" id="{2CF285B7-A950-4326-A4D5-F5D542D2D65B}"/>
              </a:ext>
            </a:extLst>
          </p:cNvPr>
          <p:cNvSpPr>
            <a:spLocks noGrp="1"/>
          </p:cNvSpPr>
          <p:nvPr>
            <p:ph type="body" sz="quarter" idx="20"/>
          </p:nvPr>
        </p:nvSpPr>
        <p:spPr>
          <a:xfrm>
            <a:off x="6399647" y="3470942"/>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 name="Date Placeholder 1">
            <a:extLst>
              <a:ext uri="{FF2B5EF4-FFF2-40B4-BE49-F238E27FC236}">
                <a16:creationId xmlns:a16="http://schemas.microsoft.com/office/drawing/2014/main" id="{EC45E38A-5516-4C3E-88FC-0DCBD876054B}"/>
              </a:ext>
            </a:extLst>
          </p:cNvPr>
          <p:cNvSpPr>
            <a:spLocks noGrp="1"/>
          </p:cNvSpPr>
          <p:nvPr>
            <p:ph type="dt" sz="half" idx="21"/>
          </p:nvPr>
        </p:nvSpPr>
        <p:spPr/>
        <p:txBody>
          <a:bodyPr/>
          <a:lstStyle/>
          <a:p>
            <a:fld id="{6FCA8E82-58CD-E045-8B98-B7A85B79B752}" type="datetime4">
              <a:rPr lang="en-US" smtClean="0"/>
              <a:pPr/>
              <a:t>March 2, 2026</a:t>
            </a:fld>
            <a:endParaRPr lang="en-US" dirty="0">
              <a:latin typeface="+mn-lt"/>
            </a:endParaRPr>
          </a:p>
        </p:txBody>
      </p:sp>
      <p:sp>
        <p:nvSpPr>
          <p:cNvPr id="5" name="Footer Placeholder 4">
            <a:extLst>
              <a:ext uri="{FF2B5EF4-FFF2-40B4-BE49-F238E27FC236}">
                <a16:creationId xmlns:a16="http://schemas.microsoft.com/office/drawing/2014/main" id="{14225273-038D-4F51-A093-83D80104F21A}"/>
              </a:ext>
            </a:extLst>
          </p:cNvPr>
          <p:cNvSpPr>
            <a:spLocks noGrp="1"/>
          </p:cNvSpPr>
          <p:nvPr>
            <p:ph type="ftr" sz="quarter" idx="22"/>
          </p:nvPr>
        </p:nvSpPr>
        <p:spPr/>
        <p:txBody>
          <a:bodyPr/>
          <a:lstStyle/>
          <a:p>
            <a:r>
              <a:rPr lang="en-US" dirty="0"/>
              <a:t>Annual Review</a:t>
            </a:r>
            <a:endParaRPr lang="en-US" b="0" dirty="0"/>
          </a:p>
        </p:txBody>
      </p:sp>
      <p:sp>
        <p:nvSpPr>
          <p:cNvPr id="6" name="Slide Number Placeholder 5">
            <a:extLst>
              <a:ext uri="{FF2B5EF4-FFF2-40B4-BE49-F238E27FC236}">
                <a16:creationId xmlns:a16="http://schemas.microsoft.com/office/drawing/2014/main" id="{C7F24E14-E0E0-44FA-A4AA-FA63A858730C}"/>
              </a:ext>
            </a:extLst>
          </p:cNvPr>
          <p:cNvSpPr>
            <a:spLocks noGrp="1"/>
          </p:cNvSpPr>
          <p:nvPr>
            <p:ph type="sldNum" sz="quarter" idx="2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06013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16" name="Text Placeholder 29">
            <a:extLst>
              <a:ext uri="{FF2B5EF4-FFF2-40B4-BE49-F238E27FC236}">
                <a16:creationId xmlns:a16="http://schemas.microsoft.com/office/drawing/2014/main" id="{BB778BC5-5409-574B-96E2-B45CDD940DF4}"/>
              </a:ext>
            </a:extLst>
          </p:cNvPr>
          <p:cNvSpPr>
            <a:spLocks noGrp="1"/>
          </p:cNvSpPr>
          <p:nvPr>
            <p:ph type="body" sz="quarter" idx="11"/>
          </p:nvPr>
        </p:nvSpPr>
        <p:spPr>
          <a:xfrm>
            <a:off x="6896100" y="5102063"/>
            <a:ext cx="4914900" cy="588795"/>
          </a:xfrm>
        </p:spPr>
        <p:txBody>
          <a:bodyPr lIns="0" tIns="0" rIns="0" bIns="0" anchor="b">
            <a:noAutofit/>
          </a:bodyPr>
          <a:lstStyle>
            <a:lvl1pPr marL="0" indent="0">
              <a:buNone/>
              <a:defRPr sz="1600" b="0" i="0">
                <a:solidFill>
                  <a:schemeClr val="tx2"/>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7" name="Subtitle 2">
            <a:extLst>
              <a:ext uri="{FF2B5EF4-FFF2-40B4-BE49-F238E27FC236}">
                <a16:creationId xmlns:a16="http://schemas.microsoft.com/office/drawing/2014/main" id="{32916F3A-28FA-9A4B-A780-0D687D932893}"/>
              </a:ext>
            </a:extLst>
          </p:cNvPr>
          <p:cNvSpPr>
            <a:spLocks noGrp="1"/>
          </p:cNvSpPr>
          <p:nvPr>
            <p:ph type="subTitle" idx="1"/>
          </p:nvPr>
        </p:nvSpPr>
        <p:spPr>
          <a:xfrm>
            <a:off x="6907623" y="3591098"/>
            <a:ext cx="4903377" cy="1057791"/>
          </a:xfrm>
        </p:spPr>
        <p:txBody>
          <a:bodyPr lIns="0" tIns="0" rIns="0" bIns="0">
            <a:normAutofit/>
          </a:bodyPr>
          <a:lstStyle>
            <a:lvl1pPr marL="0" indent="0" algn="l">
              <a:buNone/>
              <a:defRPr sz="16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6" name="Title 1">
            <a:extLst>
              <a:ext uri="{FF2B5EF4-FFF2-40B4-BE49-F238E27FC236}">
                <a16:creationId xmlns:a16="http://schemas.microsoft.com/office/drawing/2014/main" id="{E29321F6-59C5-6E4C-A846-6AD00848A444}"/>
              </a:ext>
            </a:extLst>
          </p:cNvPr>
          <p:cNvSpPr>
            <a:spLocks noGrp="1"/>
          </p:cNvSpPr>
          <p:nvPr>
            <p:ph type="title"/>
          </p:nvPr>
        </p:nvSpPr>
        <p:spPr>
          <a:xfrm>
            <a:off x="6907623" y="2173658"/>
            <a:ext cx="49033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AB5C3BF3-A164-DD48-BD02-4587489DA105}"/>
              </a:ext>
            </a:extLst>
          </p:cNvPr>
          <p:cNvCxnSpPr>
            <a:cxnSpLocks/>
          </p:cNvCxnSpPr>
          <p:nvPr userDrawn="1"/>
        </p:nvCxnSpPr>
        <p:spPr>
          <a:xfrm>
            <a:off x="6896100" y="3233703"/>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1" name="Picture Placeholder 2">
            <a:extLst>
              <a:ext uri="{FF2B5EF4-FFF2-40B4-BE49-F238E27FC236}">
                <a16:creationId xmlns:a16="http://schemas.microsoft.com/office/drawing/2014/main" id="{F8C225AD-C009-894E-8AFA-C94EAA06509C}"/>
              </a:ext>
            </a:extLst>
          </p:cNvPr>
          <p:cNvSpPr>
            <a:spLocks noGrp="1"/>
          </p:cNvSpPr>
          <p:nvPr>
            <p:ph type="pic" sz="quarter" idx="13"/>
          </p:nvPr>
        </p:nvSpPr>
        <p:spPr>
          <a:xfrm>
            <a:off x="0" y="0"/>
            <a:ext cx="6096000" cy="6858000"/>
          </a:xfrm>
        </p:spPr>
        <p:txBody>
          <a:bodyPr/>
          <a:lstStyle/>
          <a:p>
            <a:r>
              <a:rPr lang="en-US"/>
              <a:t>Click icon to add picture</a:t>
            </a:r>
            <a:endParaRPr lang="en-US" dirty="0"/>
          </a:p>
        </p:txBody>
      </p:sp>
      <p:grpSp>
        <p:nvGrpSpPr>
          <p:cNvPr id="30" name="Group 29">
            <a:extLst>
              <a:ext uri="{FF2B5EF4-FFF2-40B4-BE49-F238E27FC236}">
                <a16:creationId xmlns:a16="http://schemas.microsoft.com/office/drawing/2014/main" id="{FFEF81ED-50DF-3946-87D9-407C13C3CE9F}"/>
              </a:ext>
            </a:extLst>
          </p:cNvPr>
          <p:cNvGrpSpPr>
            <a:grpSpLocks/>
          </p:cNvGrpSpPr>
          <p:nvPr userDrawn="1"/>
        </p:nvGrpSpPr>
        <p:grpSpPr bwMode="auto">
          <a:xfrm rot="10800000">
            <a:off x="8870040" y="0"/>
            <a:ext cx="3325208" cy="3325208"/>
            <a:chOff x="0" y="12289"/>
            <a:chExt cx="3550" cy="3551"/>
          </a:xfrm>
        </p:grpSpPr>
        <p:sp>
          <p:nvSpPr>
            <p:cNvPr id="31" name="Freeform 30">
              <a:extLst>
                <a:ext uri="{FF2B5EF4-FFF2-40B4-BE49-F238E27FC236}">
                  <a16:creationId xmlns:a16="http://schemas.microsoft.com/office/drawing/2014/main" id="{4B6857A0-601C-9C40-ADB4-7927C7A4ECA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2" name="Freeform 31">
              <a:extLst>
                <a:ext uri="{FF2B5EF4-FFF2-40B4-BE49-F238E27FC236}">
                  <a16:creationId xmlns:a16="http://schemas.microsoft.com/office/drawing/2014/main" id="{31562ACC-ECB3-4841-A52C-00DAFF438EB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3" name="Freeform 32">
              <a:extLst>
                <a:ext uri="{FF2B5EF4-FFF2-40B4-BE49-F238E27FC236}">
                  <a16:creationId xmlns:a16="http://schemas.microsoft.com/office/drawing/2014/main" id="{77C317B8-91B4-7040-AB8C-CE822CA28AA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999130720"/>
      </p:ext>
    </p:extLst>
  </p:cSld>
  <p:clrMapOvr>
    <a:masterClrMapping/>
  </p:clrMapOvr>
  <p:extLst>
    <p:ext uri="{DCECCB84-F9BA-43D5-87BE-67443E8EF086}">
      <p15:sldGuideLst xmlns:p15="http://schemas.microsoft.com/office/powerpoint/2012/main">
        <p15:guide id="1" pos="60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spc="50" baseline="0">
                <a:latin typeface="+mj-lt"/>
              </a:defRPr>
            </a:lvl1pPr>
          </a:lstStyle>
          <a:p>
            <a:r>
              <a:rPr lang="en-US"/>
              <a:t>Click to edit Master title style</a:t>
            </a:r>
            <a:endParaRPr lang="en-US" dirty="0"/>
          </a:p>
        </p:txBody>
      </p:sp>
      <p:cxnSp>
        <p:nvCxnSpPr>
          <p:cNvPr id="13" name="Straight Connector 12">
            <a:extLst>
              <a:ext uri="{FF2B5EF4-FFF2-40B4-BE49-F238E27FC236}">
                <a16:creationId xmlns:a16="http://schemas.microsoft.com/office/drawing/2014/main" id="{CF0FD074-81E2-0D4E-8446-C5B415B238A0}"/>
              </a:ext>
            </a:extLst>
          </p:cNvPr>
          <p:cNvCxnSpPr>
            <a:cxnSpLocks/>
          </p:cNvCxnSpPr>
          <p:nvPr userDrawn="1"/>
        </p:nvCxnSpPr>
        <p:spPr>
          <a:xfrm>
            <a:off x="952500" y="1934655"/>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4" name="Text Placeholder 29">
            <a:extLst>
              <a:ext uri="{FF2B5EF4-FFF2-40B4-BE49-F238E27FC236}">
                <a16:creationId xmlns:a16="http://schemas.microsoft.com/office/drawing/2014/main" id="{58AAB058-5FFC-9E4E-AD2E-FB1B4EE51025}"/>
              </a:ext>
            </a:extLst>
          </p:cNvPr>
          <p:cNvSpPr>
            <a:spLocks noGrp="1"/>
          </p:cNvSpPr>
          <p:nvPr>
            <p:ph type="body" sz="quarter" idx="13"/>
          </p:nvPr>
        </p:nvSpPr>
        <p:spPr>
          <a:xfrm>
            <a:off x="952500" y="2818296"/>
            <a:ext cx="2133600"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5" name="Text Placeholder 29">
            <a:extLst>
              <a:ext uri="{FF2B5EF4-FFF2-40B4-BE49-F238E27FC236}">
                <a16:creationId xmlns:a16="http://schemas.microsoft.com/office/drawing/2014/main" id="{18ABDA74-C3EC-274D-BE87-AC5B825A2A4C}"/>
              </a:ext>
            </a:extLst>
          </p:cNvPr>
          <p:cNvSpPr>
            <a:spLocks noGrp="1"/>
          </p:cNvSpPr>
          <p:nvPr>
            <p:ph type="body" sz="quarter" idx="14"/>
          </p:nvPr>
        </p:nvSpPr>
        <p:spPr>
          <a:xfrm>
            <a:off x="952500" y="2209800"/>
            <a:ext cx="2133600"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16" name="Straight Connector 15">
            <a:extLst>
              <a:ext uri="{FF2B5EF4-FFF2-40B4-BE49-F238E27FC236}">
                <a16:creationId xmlns:a16="http://schemas.microsoft.com/office/drawing/2014/main" id="{A3DDE02E-BC75-2645-8725-CA2CFD327A3C}"/>
              </a:ext>
            </a:extLst>
          </p:cNvPr>
          <p:cNvCxnSpPr>
            <a:cxnSpLocks/>
          </p:cNvCxnSpPr>
          <p:nvPr userDrawn="1"/>
        </p:nvCxnSpPr>
        <p:spPr>
          <a:xfrm>
            <a:off x="3663043"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7" name="Text Placeholder 29">
            <a:extLst>
              <a:ext uri="{FF2B5EF4-FFF2-40B4-BE49-F238E27FC236}">
                <a16:creationId xmlns:a16="http://schemas.microsoft.com/office/drawing/2014/main" id="{3ABA9FD1-9B74-F14F-81EF-7B3407196B03}"/>
              </a:ext>
            </a:extLst>
          </p:cNvPr>
          <p:cNvSpPr>
            <a:spLocks noGrp="1"/>
          </p:cNvSpPr>
          <p:nvPr>
            <p:ph type="body" sz="quarter" idx="15"/>
          </p:nvPr>
        </p:nvSpPr>
        <p:spPr>
          <a:xfrm>
            <a:off x="3663042" y="2818296"/>
            <a:ext cx="2128157"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8" name="Text Placeholder 29">
            <a:extLst>
              <a:ext uri="{FF2B5EF4-FFF2-40B4-BE49-F238E27FC236}">
                <a16:creationId xmlns:a16="http://schemas.microsoft.com/office/drawing/2014/main" id="{0E9E9D03-0186-5B4C-A73F-95ADCD08A44A}"/>
              </a:ext>
            </a:extLst>
          </p:cNvPr>
          <p:cNvSpPr>
            <a:spLocks noGrp="1"/>
          </p:cNvSpPr>
          <p:nvPr>
            <p:ph type="body" sz="quarter" idx="16"/>
          </p:nvPr>
        </p:nvSpPr>
        <p:spPr>
          <a:xfrm>
            <a:off x="3663042" y="2209800"/>
            <a:ext cx="2128157"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20" name="Straight Connector 19">
            <a:extLst>
              <a:ext uri="{FF2B5EF4-FFF2-40B4-BE49-F238E27FC236}">
                <a16:creationId xmlns:a16="http://schemas.microsoft.com/office/drawing/2014/main" id="{E01EE6FD-FABB-AD48-92DA-19805B502918}"/>
              </a:ext>
            </a:extLst>
          </p:cNvPr>
          <p:cNvCxnSpPr>
            <a:cxnSpLocks/>
          </p:cNvCxnSpPr>
          <p:nvPr userDrawn="1"/>
        </p:nvCxnSpPr>
        <p:spPr>
          <a:xfrm>
            <a:off x="952500" y="4248119"/>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1" name="Text Placeholder 29">
            <a:extLst>
              <a:ext uri="{FF2B5EF4-FFF2-40B4-BE49-F238E27FC236}">
                <a16:creationId xmlns:a16="http://schemas.microsoft.com/office/drawing/2014/main" id="{F953BCFF-5CB8-784F-ACC1-A14670E62196}"/>
              </a:ext>
            </a:extLst>
          </p:cNvPr>
          <p:cNvSpPr>
            <a:spLocks noGrp="1"/>
          </p:cNvSpPr>
          <p:nvPr>
            <p:ph type="body" sz="quarter" idx="19"/>
          </p:nvPr>
        </p:nvSpPr>
        <p:spPr>
          <a:xfrm>
            <a:off x="952500" y="5131299"/>
            <a:ext cx="2133600"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22" name="Text Placeholder 29">
            <a:extLst>
              <a:ext uri="{FF2B5EF4-FFF2-40B4-BE49-F238E27FC236}">
                <a16:creationId xmlns:a16="http://schemas.microsoft.com/office/drawing/2014/main" id="{97DCC038-CDD3-1D48-B8BA-2617616935C5}"/>
              </a:ext>
            </a:extLst>
          </p:cNvPr>
          <p:cNvSpPr>
            <a:spLocks noGrp="1"/>
          </p:cNvSpPr>
          <p:nvPr>
            <p:ph type="body" sz="quarter" idx="20"/>
          </p:nvPr>
        </p:nvSpPr>
        <p:spPr>
          <a:xfrm>
            <a:off x="952500" y="4522803"/>
            <a:ext cx="2133600"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23" name="Straight Connector 22">
            <a:extLst>
              <a:ext uri="{FF2B5EF4-FFF2-40B4-BE49-F238E27FC236}">
                <a16:creationId xmlns:a16="http://schemas.microsoft.com/office/drawing/2014/main" id="{93BB36CC-7349-334D-A028-58D01025E726}"/>
              </a:ext>
            </a:extLst>
          </p:cNvPr>
          <p:cNvCxnSpPr>
            <a:cxnSpLocks/>
          </p:cNvCxnSpPr>
          <p:nvPr userDrawn="1"/>
        </p:nvCxnSpPr>
        <p:spPr>
          <a:xfrm>
            <a:off x="3663043"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4" name="Text Placeholder 29">
            <a:extLst>
              <a:ext uri="{FF2B5EF4-FFF2-40B4-BE49-F238E27FC236}">
                <a16:creationId xmlns:a16="http://schemas.microsoft.com/office/drawing/2014/main" id="{C20DFC6E-CE65-E94B-921D-38F386E173F2}"/>
              </a:ext>
            </a:extLst>
          </p:cNvPr>
          <p:cNvSpPr>
            <a:spLocks noGrp="1"/>
          </p:cNvSpPr>
          <p:nvPr>
            <p:ph type="body" sz="quarter" idx="21"/>
          </p:nvPr>
        </p:nvSpPr>
        <p:spPr>
          <a:xfrm>
            <a:off x="3663042" y="5131299"/>
            <a:ext cx="2128157"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25" name="Text Placeholder 29">
            <a:extLst>
              <a:ext uri="{FF2B5EF4-FFF2-40B4-BE49-F238E27FC236}">
                <a16:creationId xmlns:a16="http://schemas.microsoft.com/office/drawing/2014/main" id="{773FBF72-A3D8-2F4E-BAD2-2755F0BE4A47}"/>
              </a:ext>
            </a:extLst>
          </p:cNvPr>
          <p:cNvSpPr>
            <a:spLocks noGrp="1"/>
          </p:cNvSpPr>
          <p:nvPr>
            <p:ph type="body" sz="quarter" idx="22"/>
          </p:nvPr>
        </p:nvSpPr>
        <p:spPr>
          <a:xfrm>
            <a:off x="3663042" y="4522803"/>
            <a:ext cx="2128157"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26" name="Straight Connector 25">
            <a:extLst>
              <a:ext uri="{FF2B5EF4-FFF2-40B4-BE49-F238E27FC236}">
                <a16:creationId xmlns:a16="http://schemas.microsoft.com/office/drawing/2014/main" id="{C402C0D4-D9C4-F547-B996-38177302A3DC}"/>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7" name="Text Placeholder 29">
            <a:extLst>
              <a:ext uri="{FF2B5EF4-FFF2-40B4-BE49-F238E27FC236}">
                <a16:creationId xmlns:a16="http://schemas.microsoft.com/office/drawing/2014/main" id="{9B18A1DC-4A61-514B-9F70-1DCC893EBB17}"/>
              </a:ext>
            </a:extLst>
          </p:cNvPr>
          <p:cNvSpPr>
            <a:spLocks noGrp="1"/>
          </p:cNvSpPr>
          <p:nvPr>
            <p:ph type="body" sz="quarter" idx="23"/>
          </p:nvPr>
        </p:nvSpPr>
        <p:spPr>
          <a:xfrm>
            <a:off x="6367054" y="5131299"/>
            <a:ext cx="2129245"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28" name="Text Placeholder 29">
            <a:extLst>
              <a:ext uri="{FF2B5EF4-FFF2-40B4-BE49-F238E27FC236}">
                <a16:creationId xmlns:a16="http://schemas.microsoft.com/office/drawing/2014/main" id="{DD138509-2AA1-D540-90D6-288474956619}"/>
              </a:ext>
            </a:extLst>
          </p:cNvPr>
          <p:cNvSpPr>
            <a:spLocks noGrp="1"/>
          </p:cNvSpPr>
          <p:nvPr>
            <p:ph type="body" sz="quarter" idx="24"/>
          </p:nvPr>
        </p:nvSpPr>
        <p:spPr>
          <a:xfrm>
            <a:off x="6367054" y="4522803"/>
            <a:ext cx="2129245"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2" name="Date Placeholder 1">
            <a:extLst>
              <a:ext uri="{FF2B5EF4-FFF2-40B4-BE49-F238E27FC236}">
                <a16:creationId xmlns:a16="http://schemas.microsoft.com/office/drawing/2014/main" id="{62655503-4608-4F79-A5D4-B2F67958F263}"/>
              </a:ext>
            </a:extLst>
          </p:cNvPr>
          <p:cNvSpPr>
            <a:spLocks noGrp="1"/>
          </p:cNvSpPr>
          <p:nvPr>
            <p:ph type="dt" sz="half" idx="25"/>
          </p:nvPr>
        </p:nvSpPr>
        <p:spPr/>
        <p:txBody>
          <a:bodyPr/>
          <a:lstStyle/>
          <a:p>
            <a:fld id="{6FCA8E82-58CD-E045-8B98-B7A85B79B752}" type="datetime4">
              <a:rPr lang="en-US" smtClean="0"/>
              <a:pPr/>
              <a:t>March 2, 2026</a:t>
            </a:fld>
            <a:endParaRPr lang="en-US" dirty="0">
              <a:latin typeface="+mn-lt"/>
            </a:endParaRPr>
          </a:p>
        </p:txBody>
      </p:sp>
      <p:sp>
        <p:nvSpPr>
          <p:cNvPr id="3" name="Footer Placeholder 2">
            <a:extLst>
              <a:ext uri="{FF2B5EF4-FFF2-40B4-BE49-F238E27FC236}">
                <a16:creationId xmlns:a16="http://schemas.microsoft.com/office/drawing/2014/main" id="{9DAFA395-FE4C-4A99-A74E-57757D8473E1}"/>
              </a:ext>
            </a:extLst>
          </p:cNvPr>
          <p:cNvSpPr>
            <a:spLocks noGrp="1"/>
          </p:cNvSpPr>
          <p:nvPr>
            <p:ph type="ftr" sz="quarter" idx="26"/>
          </p:nvPr>
        </p:nvSpPr>
        <p:spPr/>
        <p:txBody>
          <a:bodyPr/>
          <a:lstStyle/>
          <a:p>
            <a:r>
              <a:rPr lang="en-US" dirty="0"/>
              <a:t>Annual Review</a:t>
            </a:r>
            <a:endParaRPr lang="en-US" b="0" dirty="0"/>
          </a:p>
        </p:txBody>
      </p:sp>
      <p:sp>
        <p:nvSpPr>
          <p:cNvPr id="4" name="Slide Number Placeholder 3">
            <a:extLst>
              <a:ext uri="{FF2B5EF4-FFF2-40B4-BE49-F238E27FC236}">
                <a16:creationId xmlns:a16="http://schemas.microsoft.com/office/drawing/2014/main" id="{30A6A117-A0E8-43E1-9120-CE3B8B97667F}"/>
              </a:ext>
            </a:extLst>
          </p:cNvPr>
          <p:cNvSpPr>
            <a:spLocks noGrp="1"/>
          </p:cNvSpPr>
          <p:nvPr>
            <p:ph type="sldNum" sz="quarter" idx="27"/>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409306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82066DD-D313-D148-89C7-338EB873A730}"/>
              </a:ext>
            </a:extLst>
          </p:cNvPr>
          <p:cNvGrpSpPr>
            <a:grpSpLocks/>
          </p:cNvGrpSpPr>
          <p:nvPr userDrawn="1"/>
        </p:nvGrpSpPr>
        <p:grpSpPr bwMode="auto">
          <a:xfrm rot="16200000" flipV="1">
            <a:off x="0" y="3900132"/>
            <a:ext cx="2959226" cy="2959226"/>
            <a:chOff x="0" y="12289"/>
            <a:chExt cx="3550" cy="3551"/>
          </a:xfrm>
        </p:grpSpPr>
        <p:sp>
          <p:nvSpPr>
            <p:cNvPr id="15" name="Freeform 14">
              <a:extLst>
                <a:ext uri="{FF2B5EF4-FFF2-40B4-BE49-F238E27FC236}">
                  <a16:creationId xmlns:a16="http://schemas.microsoft.com/office/drawing/2014/main" id="{A5BBD7C7-99D1-E841-A081-6912D1F2B85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6" name="Freeform 15">
              <a:extLst>
                <a:ext uri="{FF2B5EF4-FFF2-40B4-BE49-F238E27FC236}">
                  <a16:creationId xmlns:a16="http://schemas.microsoft.com/office/drawing/2014/main" id="{227A14EE-CB79-754A-8B19-EB9874B3158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9" name="Freeform 18">
              <a:extLst>
                <a:ext uri="{FF2B5EF4-FFF2-40B4-BE49-F238E27FC236}">
                  <a16:creationId xmlns:a16="http://schemas.microsoft.com/office/drawing/2014/main" id="{35B38B80-C3D3-4C47-B468-C41A8FF36F2A}"/>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4" name="Picture Placeholder 2">
            <a:extLst>
              <a:ext uri="{FF2B5EF4-FFF2-40B4-BE49-F238E27FC236}">
                <a16:creationId xmlns:a16="http://schemas.microsoft.com/office/drawing/2014/main" id="{F0C4E8C2-3240-594A-9D5E-1BCD1AF44C5E}"/>
              </a:ext>
            </a:extLst>
          </p:cNvPr>
          <p:cNvSpPr>
            <a:spLocks noGrp="1"/>
          </p:cNvSpPr>
          <p:nvPr>
            <p:ph type="pic" sz="quarter" idx="13"/>
          </p:nvPr>
        </p:nvSpPr>
        <p:spPr>
          <a:xfrm>
            <a:off x="6096000" y="-22543"/>
            <a:ext cx="6096000" cy="6903086"/>
          </a:xfrm>
        </p:spPr>
        <p:txBody>
          <a:bodyPr/>
          <a:lstStyle/>
          <a:p>
            <a:r>
              <a:rPr lang="en-US"/>
              <a:t>Click icon to add picture</a:t>
            </a:r>
            <a:endParaRPr lang="en-US" dirty="0"/>
          </a:p>
        </p:txBody>
      </p:sp>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17" name="Straight Connector 16">
            <a:extLst>
              <a:ext uri="{FF2B5EF4-FFF2-40B4-BE49-F238E27FC236}">
                <a16:creationId xmlns:a16="http://schemas.microsoft.com/office/drawing/2014/main" id="{1D23F761-57FC-3649-AE84-0C3EF95EF56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E66F2BC9-2F8A-1543-9AFD-9BAB0E75B31C}"/>
              </a:ext>
            </a:extLst>
          </p:cNvPr>
          <p:cNvSpPr>
            <a:spLocks noGrp="1"/>
          </p:cNvSpPr>
          <p:nvPr>
            <p:ph type="body" sz="quarter" idx="11"/>
          </p:nvPr>
        </p:nvSpPr>
        <p:spPr>
          <a:xfrm>
            <a:off x="952499" y="2289363"/>
            <a:ext cx="4572001" cy="2795232"/>
          </a:xfrm>
        </p:spPr>
        <p:txBody>
          <a:bodyPr lIns="0" tIns="0" rIns="0" bIns="0">
            <a:noAutofit/>
          </a:bodyPr>
          <a:lstStyle>
            <a:lvl1pPr marL="0" indent="0">
              <a:lnSpc>
                <a:spcPct val="100000"/>
              </a:lnSpc>
              <a:buNone/>
              <a:defRPr sz="16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2" name="Date Placeholder 1">
            <a:extLst>
              <a:ext uri="{FF2B5EF4-FFF2-40B4-BE49-F238E27FC236}">
                <a16:creationId xmlns:a16="http://schemas.microsoft.com/office/drawing/2014/main" id="{CA64E0B3-57C5-4DAF-8531-F39610E77C09}"/>
              </a:ext>
            </a:extLst>
          </p:cNvPr>
          <p:cNvSpPr>
            <a:spLocks noGrp="1"/>
          </p:cNvSpPr>
          <p:nvPr>
            <p:ph type="dt" sz="half" idx="14"/>
          </p:nvPr>
        </p:nvSpPr>
        <p:spPr/>
        <p:txBody>
          <a:bodyPr/>
          <a:lstStyle/>
          <a:p>
            <a:fld id="{6FCA8E82-58CD-E045-8B98-B7A85B79B752}" type="datetime4">
              <a:rPr lang="en-US" smtClean="0"/>
              <a:pPr/>
              <a:t>March 2, 2026</a:t>
            </a:fld>
            <a:endParaRPr lang="en-US" dirty="0">
              <a:latin typeface="+mn-lt"/>
            </a:endParaRPr>
          </a:p>
        </p:txBody>
      </p:sp>
      <p:sp>
        <p:nvSpPr>
          <p:cNvPr id="3" name="Footer Placeholder 2">
            <a:extLst>
              <a:ext uri="{FF2B5EF4-FFF2-40B4-BE49-F238E27FC236}">
                <a16:creationId xmlns:a16="http://schemas.microsoft.com/office/drawing/2014/main" id="{B7E0EC46-C626-4D58-AB64-0B3B850D1482}"/>
              </a:ext>
            </a:extLst>
          </p:cNvPr>
          <p:cNvSpPr>
            <a:spLocks noGrp="1"/>
          </p:cNvSpPr>
          <p:nvPr>
            <p:ph type="ftr" sz="quarter" idx="15"/>
          </p:nvPr>
        </p:nvSpPr>
        <p:spPr/>
        <p:txBody>
          <a:bodyPr/>
          <a:lstStyle/>
          <a:p>
            <a:r>
              <a:rPr lang="en-US" dirty="0"/>
              <a:t>Annual Review</a:t>
            </a:r>
            <a:endParaRPr lang="en-US" b="0" dirty="0"/>
          </a:p>
        </p:txBody>
      </p:sp>
      <p:sp>
        <p:nvSpPr>
          <p:cNvPr id="4" name="Slide Number Placeholder 3">
            <a:extLst>
              <a:ext uri="{FF2B5EF4-FFF2-40B4-BE49-F238E27FC236}">
                <a16:creationId xmlns:a16="http://schemas.microsoft.com/office/drawing/2014/main" id="{8F25D00C-8F5C-4528-87FA-F9431D967555}"/>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073769527"/>
      </p:ext>
    </p:extLst>
  </p:cSld>
  <p:clrMapOvr>
    <a:masterClrMapping/>
  </p:clrMapOvr>
  <p:extLst>
    <p:ext uri="{DCECCB84-F9BA-43D5-87BE-67443E8EF086}">
      <p15:sldGuideLst xmlns:p15="http://schemas.microsoft.com/office/powerpoint/2012/main">
        <p15:guide id="1" pos="600">
          <p15:clr>
            <a:srgbClr val="FBAE40"/>
          </p15:clr>
        </p15:guide>
        <p15:guide id="6" pos="3480" userDrawn="1">
          <p15:clr>
            <a:srgbClr val="FBAE40"/>
          </p15:clr>
        </p15:guide>
        <p15:guide id="7" orient="horz" pos="1440" userDrawn="1">
          <p15:clr>
            <a:srgbClr val="FBAE40"/>
          </p15:clr>
        </p15:guide>
        <p15:guide id="9" orient="horz" pos="1224" userDrawn="1">
          <p15:clr>
            <a:srgbClr val="FBAE40"/>
          </p15:clr>
        </p15:guide>
        <p15:guide id="10" orient="horz" pos="5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
    <p:bg>
      <p:bgPr>
        <a:solidFill>
          <a:schemeClr val="tx1"/>
        </a:solidFill>
        <a:effectLst/>
      </p:bgPr>
    </p:bg>
    <p:spTree>
      <p:nvGrpSpPr>
        <p:cNvPr id="1" name=""/>
        <p:cNvGrpSpPr/>
        <p:nvPr/>
      </p:nvGrpSpPr>
      <p:grpSpPr>
        <a:xfrm>
          <a:off x="0" y="0"/>
          <a:ext cx="0" cy="0"/>
          <a:chOff x="0" y="0"/>
          <a:chExt cx="0" cy="0"/>
        </a:xfrm>
      </p:grpSpPr>
      <p:sp>
        <p:nvSpPr>
          <p:cNvPr id="21" name="Picture Placeholder 2">
            <a:extLst>
              <a:ext uri="{FF2B5EF4-FFF2-40B4-BE49-F238E27FC236}">
                <a16:creationId xmlns:a16="http://schemas.microsoft.com/office/drawing/2014/main" id="{50E2385F-F6FA-D345-AF77-A9EE8E49310D}"/>
              </a:ext>
            </a:extLst>
          </p:cNvPr>
          <p:cNvSpPr>
            <a:spLocks noGrp="1"/>
          </p:cNvSpPr>
          <p:nvPr>
            <p:ph type="pic" sz="quarter" idx="13"/>
          </p:nvPr>
        </p:nvSpPr>
        <p:spPr>
          <a:xfrm>
            <a:off x="0" y="0"/>
            <a:ext cx="12191998" cy="6858000"/>
          </a:xfrm>
          <a:solidFill>
            <a:schemeClr val="accent2"/>
          </a:solidFill>
        </p:spPr>
        <p:txBody>
          <a:body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p:nvPr>
        </p:nvSpPr>
        <p:spPr>
          <a:xfrm>
            <a:off x="7193943" y="3045437"/>
            <a:ext cx="4941477" cy="610863"/>
          </a:xfrm>
          <a:prstGeom prst="rect">
            <a:avLst/>
          </a:prstGeom>
        </p:spPr>
        <p:txBody>
          <a:bodyPr lIns="0" tIns="0" rIns="0" bIns="0" anchor="b" anchorCtr="0">
            <a:normAutofit/>
          </a:bodyPr>
          <a:lstStyle>
            <a:lvl1pPr>
              <a:defRPr sz="4100" b="1" i="0" baseline="0">
                <a:solidFill>
                  <a:schemeClr val="tx1"/>
                </a:solidFill>
                <a:latin typeface="+mj-lt"/>
              </a:defRPr>
            </a:lvl1pPr>
          </a:lstStyle>
          <a:p>
            <a:r>
              <a:rPr lang="en-US"/>
              <a:t>Click to edit Master title style</a:t>
            </a:r>
            <a:endParaRPr lang="en-US" dirty="0"/>
          </a:p>
        </p:txBody>
      </p:sp>
      <p:cxnSp>
        <p:nvCxnSpPr>
          <p:cNvPr id="20" name="Straight Connector 19">
            <a:extLst>
              <a:ext uri="{FF2B5EF4-FFF2-40B4-BE49-F238E27FC236}">
                <a16:creationId xmlns:a16="http://schemas.microsoft.com/office/drawing/2014/main" id="{4BE3A3D6-A0AD-C84D-8B2A-743F5F95432E}"/>
              </a:ext>
            </a:extLst>
          </p:cNvPr>
          <p:cNvCxnSpPr>
            <a:cxnSpLocks/>
          </p:cNvCxnSpPr>
          <p:nvPr userDrawn="1"/>
        </p:nvCxnSpPr>
        <p:spPr>
          <a:xfrm>
            <a:off x="7154721" y="4003877"/>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grpSp>
        <p:nvGrpSpPr>
          <p:cNvPr id="22" name="Group 21">
            <a:extLst>
              <a:ext uri="{FF2B5EF4-FFF2-40B4-BE49-F238E27FC236}">
                <a16:creationId xmlns:a16="http://schemas.microsoft.com/office/drawing/2014/main" id="{F4CB38BE-0FF2-694C-AA3C-D73DBF7C332C}"/>
              </a:ext>
            </a:extLst>
          </p:cNvPr>
          <p:cNvGrpSpPr>
            <a:grpSpLocks/>
          </p:cNvGrpSpPr>
          <p:nvPr userDrawn="1"/>
        </p:nvGrpSpPr>
        <p:grpSpPr bwMode="auto">
          <a:xfrm rot="10800000">
            <a:off x="9509760" y="-3"/>
            <a:ext cx="2682238" cy="2682238"/>
            <a:chOff x="0" y="12289"/>
            <a:chExt cx="3550" cy="3551"/>
          </a:xfrm>
          <a:solidFill>
            <a:schemeClr val="tx1"/>
          </a:solidFill>
        </p:grpSpPr>
        <p:sp>
          <p:nvSpPr>
            <p:cNvPr id="23" name="Freeform 22">
              <a:extLst>
                <a:ext uri="{FF2B5EF4-FFF2-40B4-BE49-F238E27FC236}">
                  <a16:creationId xmlns:a16="http://schemas.microsoft.com/office/drawing/2014/main" id="{F0257420-2EA0-6348-8B9E-1414F529726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4" name="Freeform 23">
              <a:extLst>
                <a:ext uri="{FF2B5EF4-FFF2-40B4-BE49-F238E27FC236}">
                  <a16:creationId xmlns:a16="http://schemas.microsoft.com/office/drawing/2014/main" id="{7FE65C23-C0EF-BB41-884A-01C2A7356159}"/>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5" name="Freeform 24">
              <a:extLst>
                <a:ext uri="{FF2B5EF4-FFF2-40B4-BE49-F238E27FC236}">
                  <a16:creationId xmlns:a16="http://schemas.microsoft.com/office/drawing/2014/main" id="{F73F5EB6-53C7-D44C-9003-FB5A81F9890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2357889184"/>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tx1"/>
        </a:solidFill>
        <a:effectLst/>
      </p:bgPr>
    </p:bg>
    <p:spTree>
      <p:nvGrpSpPr>
        <p:cNvPr id="1" name=""/>
        <p:cNvGrpSpPr/>
        <p:nvPr/>
      </p:nvGrpSpPr>
      <p:grpSpPr>
        <a:xfrm>
          <a:off x="0" y="0"/>
          <a:ext cx="0" cy="0"/>
          <a:chOff x="0" y="0"/>
          <a:chExt cx="0" cy="0"/>
        </a:xfrm>
      </p:grpSpPr>
      <p:sp>
        <p:nvSpPr>
          <p:cNvPr id="6" name="Chart Placeholder 5">
            <a:extLst>
              <a:ext uri="{FF2B5EF4-FFF2-40B4-BE49-F238E27FC236}">
                <a16:creationId xmlns:a16="http://schemas.microsoft.com/office/drawing/2014/main" id="{75992517-0394-6B43-B15D-2A86A34512F3}"/>
              </a:ext>
            </a:extLst>
          </p:cNvPr>
          <p:cNvSpPr>
            <a:spLocks noGrp="1"/>
          </p:cNvSpPr>
          <p:nvPr>
            <p:ph type="chart" sz="quarter" idx="10"/>
          </p:nvPr>
        </p:nvSpPr>
        <p:spPr>
          <a:xfrm>
            <a:off x="952500" y="1939108"/>
            <a:ext cx="10352810" cy="4110702"/>
          </a:xfrm>
        </p:spPr>
        <p:txBody>
          <a:bodyPr/>
          <a:lstStyle>
            <a:lvl1pPr>
              <a:defRPr>
                <a:solidFill>
                  <a:schemeClr val="tx1"/>
                </a:solidFill>
              </a:defRPr>
            </a:lvl1pPr>
          </a:lstStyle>
          <a:p>
            <a:r>
              <a:rPr lang="en-US"/>
              <a:t>Click icon to add chart</a:t>
            </a:r>
            <a:endParaRPr lang="en-US" dirty="0"/>
          </a:p>
        </p:txBody>
      </p:sp>
      <p:sp>
        <p:nvSpPr>
          <p:cNvPr id="16" name="Title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solidFill>
                  <a:schemeClr val="bg1"/>
                </a:solidFill>
                <a:latin typeface="+mj-lt"/>
              </a:defRPr>
            </a:lvl1pPr>
          </a:lstStyle>
          <a:p>
            <a:r>
              <a:rPr lang="en-US"/>
              <a:t>Click to edit Master title style</a:t>
            </a:r>
            <a:endParaRPr lang="en-US" dirty="0"/>
          </a:p>
        </p:txBody>
      </p:sp>
      <p:sp>
        <p:nvSpPr>
          <p:cNvPr id="2" name="Date Placeholder 1">
            <a:extLst>
              <a:ext uri="{FF2B5EF4-FFF2-40B4-BE49-F238E27FC236}">
                <a16:creationId xmlns:a16="http://schemas.microsoft.com/office/drawing/2014/main" id="{371012B1-809A-45CE-9FED-46D08DC8C42B}"/>
              </a:ext>
            </a:extLst>
          </p:cNvPr>
          <p:cNvSpPr>
            <a:spLocks noGrp="1"/>
          </p:cNvSpPr>
          <p:nvPr>
            <p:ph type="dt" sz="half" idx="11"/>
          </p:nvPr>
        </p:nvSpPr>
        <p:spPr/>
        <p:txBody>
          <a:bodyPr/>
          <a:lstStyle/>
          <a:p>
            <a:fld id="{6FCA8E82-58CD-E045-8B98-B7A85B79B752}" type="datetime4">
              <a:rPr lang="en-US" smtClean="0"/>
              <a:pPr/>
              <a:t>March 2, 2026</a:t>
            </a:fld>
            <a:endParaRPr lang="en-US" dirty="0">
              <a:latin typeface="+mn-lt"/>
            </a:endParaRPr>
          </a:p>
        </p:txBody>
      </p:sp>
      <p:sp>
        <p:nvSpPr>
          <p:cNvPr id="3" name="Footer Placeholder 2">
            <a:extLst>
              <a:ext uri="{FF2B5EF4-FFF2-40B4-BE49-F238E27FC236}">
                <a16:creationId xmlns:a16="http://schemas.microsoft.com/office/drawing/2014/main" id="{3FB6FA27-6601-4107-A3C9-808CB4430246}"/>
              </a:ext>
            </a:extLst>
          </p:cNvPr>
          <p:cNvSpPr>
            <a:spLocks noGrp="1"/>
          </p:cNvSpPr>
          <p:nvPr>
            <p:ph type="ftr" sz="quarter" idx="12"/>
          </p:nvPr>
        </p:nvSpPr>
        <p:spPr/>
        <p:txBody>
          <a:bodyPr/>
          <a:lstStyle/>
          <a:p>
            <a:r>
              <a:rPr lang="en-US" dirty="0"/>
              <a:t>Annual Review</a:t>
            </a:r>
            <a:endParaRPr lang="en-US" b="0" dirty="0"/>
          </a:p>
        </p:txBody>
      </p:sp>
      <p:sp>
        <p:nvSpPr>
          <p:cNvPr id="4" name="Slide Number Placeholder 3">
            <a:extLst>
              <a:ext uri="{FF2B5EF4-FFF2-40B4-BE49-F238E27FC236}">
                <a16:creationId xmlns:a16="http://schemas.microsoft.com/office/drawing/2014/main" id="{0919432A-F8B5-4A96-AEE6-2E159658D5DD}"/>
              </a:ext>
            </a:extLst>
          </p:cNvPr>
          <p:cNvSpPr>
            <a:spLocks noGrp="1"/>
          </p:cNvSpPr>
          <p:nvPr>
            <p:ph type="sldNum" sz="quarter" idx="1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065862895"/>
      </p:ext>
    </p:extLst>
  </p:cSld>
  <p:clrMapOvr>
    <a:masterClrMapping/>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1392" userDrawn="1">
          <p15:clr>
            <a:srgbClr val="FBAE40"/>
          </p15:clr>
        </p15:guide>
        <p15:guide id="10" orient="horz" pos="5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solidFill>
                  <a:schemeClr val="bg1"/>
                </a:solidFill>
                <a:latin typeface="+mj-lt"/>
              </a:defRPr>
            </a:lvl1pPr>
          </a:lstStyle>
          <a:p>
            <a:r>
              <a:rPr lang="en-US"/>
              <a:t>Click to edit Master title style</a:t>
            </a:r>
            <a:endParaRPr lang="en-US" dirty="0"/>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952500" y="2209800"/>
            <a:ext cx="10287000" cy="2593109"/>
          </a:xfrm>
        </p:spPr>
        <p:txBody>
          <a:bodyPr/>
          <a:lstStyle/>
          <a:p>
            <a:r>
              <a:rPr lang="en-US"/>
              <a:t>Click icon to add table</a:t>
            </a:r>
            <a:endParaRPr lang="en-US" dirty="0"/>
          </a:p>
        </p:txBody>
      </p:sp>
      <p:sp>
        <p:nvSpPr>
          <p:cNvPr id="2" name="Date Placeholder 1">
            <a:extLst>
              <a:ext uri="{FF2B5EF4-FFF2-40B4-BE49-F238E27FC236}">
                <a16:creationId xmlns:a16="http://schemas.microsoft.com/office/drawing/2014/main" id="{9B2411D2-78FE-46C1-9EA9-C6A882903B53}"/>
              </a:ext>
            </a:extLst>
          </p:cNvPr>
          <p:cNvSpPr>
            <a:spLocks noGrp="1"/>
          </p:cNvSpPr>
          <p:nvPr>
            <p:ph type="dt" sz="half" idx="11"/>
          </p:nvPr>
        </p:nvSpPr>
        <p:spPr/>
        <p:txBody>
          <a:bodyPr/>
          <a:lstStyle/>
          <a:p>
            <a:fld id="{6FCA8E82-58CD-E045-8B98-B7A85B79B752}" type="datetime4">
              <a:rPr lang="en-US" smtClean="0"/>
              <a:pPr/>
              <a:t>March 2, 2026</a:t>
            </a:fld>
            <a:endParaRPr lang="en-US" dirty="0">
              <a:latin typeface="+mn-lt"/>
            </a:endParaRPr>
          </a:p>
        </p:txBody>
      </p:sp>
      <p:sp>
        <p:nvSpPr>
          <p:cNvPr id="3" name="Footer Placeholder 2">
            <a:extLst>
              <a:ext uri="{FF2B5EF4-FFF2-40B4-BE49-F238E27FC236}">
                <a16:creationId xmlns:a16="http://schemas.microsoft.com/office/drawing/2014/main" id="{C04DAF8F-82DB-4DBE-9041-71217A4516CB}"/>
              </a:ext>
            </a:extLst>
          </p:cNvPr>
          <p:cNvSpPr>
            <a:spLocks noGrp="1"/>
          </p:cNvSpPr>
          <p:nvPr>
            <p:ph type="ftr" sz="quarter" idx="12"/>
          </p:nvPr>
        </p:nvSpPr>
        <p:spPr/>
        <p:txBody>
          <a:bodyPr/>
          <a:lstStyle/>
          <a:p>
            <a:r>
              <a:rPr lang="en-US" dirty="0"/>
              <a:t>Annual Review</a:t>
            </a:r>
            <a:endParaRPr lang="en-US" b="0" dirty="0"/>
          </a:p>
        </p:txBody>
      </p:sp>
      <p:sp>
        <p:nvSpPr>
          <p:cNvPr id="4" name="Slide Number Placeholder 3">
            <a:extLst>
              <a:ext uri="{FF2B5EF4-FFF2-40B4-BE49-F238E27FC236}">
                <a16:creationId xmlns:a16="http://schemas.microsoft.com/office/drawing/2014/main" id="{782F761B-6706-439D-9C75-43E751AB195C}"/>
              </a:ext>
            </a:extLst>
          </p:cNvPr>
          <p:cNvSpPr>
            <a:spLocks noGrp="1"/>
          </p:cNvSpPr>
          <p:nvPr>
            <p:ph type="sldNum" sz="quarter" idx="1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40131073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964022" y="2476500"/>
            <a:ext cx="7132320" cy="3289971"/>
          </a:xfrm>
          <a:prstGeom prst="rect">
            <a:avLst/>
          </a:prstGeom>
          <a:ln>
            <a:noFill/>
          </a:ln>
        </p:spPr>
        <p:txBody>
          <a:bodyPr lIns="0" tIns="0" rIns="0" bIns="0" anchor="t" anchorCtr="0">
            <a:normAutofit/>
          </a:bodyPr>
          <a:lstStyle>
            <a:lvl1pPr>
              <a:lnSpc>
                <a:spcPct val="100000"/>
              </a:lnSpc>
              <a:defRPr sz="2800" b="0" i="0">
                <a:solidFill>
                  <a:schemeClr val="bg1"/>
                </a:solidFill>
                <a:latin typeface="+mn-lt"/>
              </a:defRPr>
            </a:lvl1pPr>
          </a:lstStyle>
          <a:p>
            <a:r>
              <a:rPr lang="en-US"/>
              <a:t>Click to edit Master title style</a:t>
            </a:r>
            <a:endParaRPr lang="en-US" dirty="0"/>
          </a:p>
        </p:txBody>
      </p:sp>
      <p:sp>
        <p:nvSpPr>
          <p:cNvPr id="10" name="TextBox 9">
            <a:extLst>
              <a:ext uri="{FF2B5EF4-FFF2-40B4-BE49-F238E27FC236}">
                <a16:creationId xmlns:a16="http://schemas.microsoft.com/office/drawing/2014/main" id="{E902327D-DBD4-7A4E-ABF2-A946A559A8AD}"/>
              </a:ext>
            </a:extLst>
          </p:cNvPr>
          <p:cNvSpPr txBox="1"/>
          <p:nvPr userDrawn="1"/>
        </p:nvSpPr>
        <p:spPr>
          <a:xfrm>
            <a:off x="699948" y="548291"/>
            <a:ext cx="1589372" cy="3170099"/>
          </a:xfrm>
          <a:prstGeom prst="rect">
            <a:avLst/>
          </a:prstGeom>
          <a:noFill/>
        </p:spPr>
        <p:txBody>
          <a:bodyPr wrap="square" rtlCol="0">
            <a:spAutoFit/>
          </a:bodyPr>
          <a:lstStyle/>
          <a:p>
            <a:r>
              <a:rPr lang="en-US" sz="20000" b="1" dirty="0">
                <a:solidFill>
                  <a:schemeClr val="bg1"/>
                </a:solidFill>
              </a:rPr>
              <a:t>“</a:t>
            </a:r>
          </a:p>
        </p:txBody>
      </p:sp>
      <p:grpSp>
        <p:nvGrpSpPr>
          <p:cNvPr id="18" name="Group 17">
            <a:extLst>
              <a:ext uri="{FF2B5EF4-FFF2-40B4-BE49-F238E27FC236}">
                <a16:creationId xmlns:a16="http://schemas.microsoft.com/office/drawing/2014/main" id="{6ACB4ADD-D9F4-984E-B29D-A2CF6D19E810}"/>
              </a:ext>
            </a:extLst>
          </p:cNvPr>
          <p:cNvGrpSpPr/>
          <p:nvPr userDrawn="1"/>
        </p:nvGrpSpPr>
        <p:grpSpPr>
          <a:xfrm>
            <a:off x="6362700" y="0"/>
            <a:ext cx="5829298" cy="3235602"/>
            <a:chOff x="5612972" y="1"/>
            <a:chExt cx="6615961" cy="3672246"/>
          </a:xfrm>
        </p:grpSpPr>
        <p:sp>
          <p:nvSpPr>
            <p:cNvPr id="19" name="AutoShape 24">
              <a:extLst>
                <a:ext uri="{FF2B5EF4-FFF2-40B4-BE49-F238E27FC236}">
                  <a16:creationId xmlns:a16="http://schemas.microsoft.com/office/drawing/2014/main" id="{5017C477-A988-7041-8A67-3D8294D6AD7C}"/>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0" name="Freeform 19">
              <a:extLst>
                <a:ext uri="{FF2B5EF4-FFF2-40B4-BE49-F238E27FC236}">
                  <a16:creationId xmlns:a16="http://schemas.microsoft.com/office/drawing/2014/main" id="{206D7F37-5DD1-A24E-9CCA-84B2A168554D}"/>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A6E321C8-096C-1B41-B14F-4CA7AE04BB1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32B3FDD4-EB13-F44F-99D0-BFAB06F00B3A}"/>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23" name="Freeform 22">
              <a:extLst>
                <a:ext uri="{FF2B5EF4-FFF2-40B4-BE49-F238E27FC236}">
                  <a16:creationId xmlns:a16="http://schemas.microsoft.com/office/drawing/2014/main" id="{A20BCBD2-A735-0C43-8C55-B384372AC62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grpSp>
        <p:nvGrpSpPr>
          <p:cNvPr id="24" name="Group 23">
            <a:extLst>
              <a:ext uri="{FF2B5EF4-FFF2-40B4-BE49-F238E27FC236}">
                <a16:creationId xmlns:a16="http://schemas.microsoft.com/office/drawing/2014/main" id="{669A90A7-BF26-684E-8C8B-638053DA1234}"/>
              </a:ext>
            </a:extLst>
          </p:cNvPr>
          <p:cNvGrpSpPr>
            <a:grpSpLocks/>
          </p:cNvGrpSpPr>
          <p:nvPr userDrawn="1"/>
        </p:nvGrpSpPr>
        <p:grpSpPr bwMode="auto">
          <a:xfrm rot="16200000" flipV="1">
            <a:off x="0" y="3900132"/>
            <a:ext cx="2959226" cy="2959226"/>
            <a:chOff x="0" y="12289"/>
            <a:chExt cx="3550" cy="3551"/>
          </a:xfrm>
        </p:grpSpPr>
        <p:sp>
          <p:nvSpPr>
            <p:cNvPr id="25" name="Freeform 24">
              <a:extLst>
                <a:ext uri="{FF2B5EF4-FFF2-40B4-BE49-F238E27FC236}">
                  <a16:creationId xmlns:a16="http://schemas.microsoft.com/office/drawing/2014/main" id="{861D8E86-886A-8744-BC4C-FE82B02438F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6" name="Freeform 25">
              <a:extLst>
                <a:ext uri="{FF2B5EF4-FFF2-40B4-BE49-F238E27FC236}">
                  <a16:creationId xmlns:a16="http://schemas.microsoft.com/office/drawing/2014/main" id="{2D967470-E96E-8843-AAD2-E0C8B807793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7" name="Freeform 26">
              <a:extLst>
                <a:ext uri="{FF2B5EF4-FFF2-40B4-BE49-F238E27FC236}">
                  <a16:creationId xmlns:a16="http://schemas.microsoft.com/office/drawing/2014/main" id="{C8A27D09-765D-3949-BCCA-238C3514D4CF}"/>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14478292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560">
          <p15:clr>
            <a:srgbClr val="FBAE40"/>
          </p15:clr>
        </p15:guide>
        <p15:guide id="8" orient="horz" pos="1752" userDrawn="1">
          <p15:clr>
            <a:srgbClr val="FBAE40"/>
          </p15:clr>
        </p15:guide>
        <p15:guide id="9" orient="horz" pos="12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A7D9F21A-75CF-6045-8FA1-C4F4E21B699C}"/>
              </a:ext>
            </a:extLst>
          </p:cNvPr>
          <p:cNvGrpSpPr>
            <a:grpSpLocks/>
          </p:cNvGrpSpPr>
          <p:nvPr userDrawn="1"/>
        </p:nvGrpSpPr>
        <p:grpSpPr bwMode="auto">
          <a:xfrm rot="16200000" flipV="1">
            <a:off x="0" y="3900132"/>
            <a:ext cx="2959226" cy="2959226"/>
            <a:chOff x="0" y="12289"/>
            <a:chExt cx="3550" cy="3551"/>
          </a:xfrm>
        </p:grpSpPr>
        <p:sp>
          <p:nvSpPr>
            <p:cNvPr id="26" name="Freeform 25">
              <a:extLst>
                <a:ext uri="{FF2B5EF4-FFF2-40B4-BE49-F238E27FC236}">
                  <a16:creationId xmlns:a16="http://schemas.microsoft.com/office/drawing/2014/main" id="{AEA7E377-BB07-FA43-B532-10A92EE030B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7" name="Freeform 26">
              <a:extLst>
                <a:ext uri="{FF2B5EF4-FFF2-40B4-BE49-F238E27FC236}">
                  <a16:creationId xmlns:a16="http://schemas.microsoft.com/office/drawing/2014/main" id="{F18DE645-B3D5-2F4E-AAD6-002FEF13A310}"/>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6" name="Freeform 35">
              <a:extLst>
                <a:ext uri="{FF2B5EF4-FFF2-40B4-BE49-F238E27FC236}">
                  <a16:creationId xmlns:a16="http://schemas.microsoft.com/office/drawing/2014/main" id="{B90F6499-BA50-2340-A026-32C79B6BFAF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8" name="Picture Placeholder 25">
            <a:extLst>
              <a:ext uri="{FF2B5EF4-FFF2-40B4-BE49-F238E27FC236}">
                <a16:creationId xmlns:a16="http://schemas.microsoft.com/office/drawing/2014/main" id="{2274C164-503B-E746-A155-849A9BC2406E}"/>
              </a:ext>
            </a:extLst>
          </p:cNvPr>
          <p:cNvSpPr>
            <a:spLocks noGrp="1"/>
          </p:cNvSpPr>
          <p:nvPr>
            <p:ph type="pic" sz="quarter" idx="18"/>
          </p:nvPr>
        </p:nvSpPr>
        <p:spPr>
          <a:xfrm>
            <a:off x="954268" y="2572883"/>
            <a:ext cx="2118245" cy="2037217"/>
          </a:xfrm>
          <a:prstGeom prst="rect">
            <a:avLst/>
          </a:prstGeom>
        </p:spPr>
        <p:txBody>
          <a:bodyPr/>
          <a:lstStyle/>
          <a:p>
            <a:r>
              <a:rPr lang="en-US"/>
              <a:t>Click icon to add picture</a:t>
            </a:r>
            <a:endParaRPr lang="en-US" dirty="0"/>
          </a:p>
        </p:txBody>
      </p:sp>
      <p:sp>
        <p:nvSpPr>
          <p:cNvPr id="61" name="Title 1">
            <a:extLst>
              <a:ext uri="{FF2B5EF4-FFF2-40B4-BE49-F238E27FC236}">
                <a16:creationId xmlns:a16="http://schemas.microsoft.com/office/drawing/2014/main" id="{E2F20AFE-B282-5146-B0D6-F2FC1B6D303E}"/>
              </a:ext>
            </a:extLst>
          </p:cNvPr>
          <p:cNvSpPr>
            <a:spLocks noGrp="1"/>
          </p:cNvSpPr>
          <p:nvPr>
            <p:ph type="title"/>
          </p:nvPr>
        </p:nvSpPr>
        <p:spPr>
          <a:xfrm>
            <a:off x="964022" y="879063"/>
            <a:ext cx="7532277" cy="610863"/>
          </a:xfrm>
          <a:prstGeom prst="rect">
            <a:avLst/>
          </a:prstGeom>
        </p:spPr>
        <p:txBody>
          <a:bodyPr lIns="0" tIns="0" rIns="0" bIns="0" anchor="b" anchorCtr="0">
            <a:normAutofit/>
          </a:bodyPr>
          <a:lstStyle>
            <a:lvl1pPr>
              <a:defRPr sz="4400" b="1" i="0">
                <a:solidFill>
                  <a:schemeClr val="bg1"/>
                </a:solidFill>
                <a:latin typeface="+mj-lt"/>
              </a:defRPr>
            </a:lvl1pPr>
          </a:lstStyle>
          <a:p>
            <a:r>
              <a:rPr lang="en-US"/>
              <a:t>Click to edit Master title style</a:t>
            </a:r>
            <a:endParaRPr lang="en-US" dirty="0"/>
          </a:p>
        </p:txBody>
      </p:sp>
      <p:cxnSp>
        <p:nvCxnSpPr>
          <p:cNvPr id="62" name="Straight Connector 61">
            <a:extLst>
              <a:ext uri="{FF2B5EF4-FFF2-40B4-BE49-F238E27FC236}">
                <a16:creationId xmlns:a16="http://schemas.microsoft.com/office/drawing/2014/main" id="{F777D2F0-DE3F-8343-B97A-E7FA440532FD}"/>
              </a:ext>
            </a:extLst>
          </p:cNvPr>
          <p:cNvCxnSpPr>
            <a:cxnSpLocks/>
          </p:cNvCxnSpPr>
          <p:nvPr userDrawn="1"/>
        </p:nvCxnSpPr>
        <p:spPr>
          <a:xfrm>
            <a:off x="952500" y="1939108"/>
            <a:ext cx="2133600" cy="0"/>
          </a:xfrm>
          <a:prstGeom prst="line">
            <a:avLst/>
          </a:prstGeom>
          <a:ln w="101600">
            <a:solidFill>
              <a:schemeClr val="tx1"/>
            </a:solidFill>
          </a:ln>
        </p:spPr>
        <p:style>
          <a:lnRef idx="1">
            <a:schemeClr val="dk1"/>
          </a:lnRef>
          <a:fillRef idx="0">
            <a:schemeClr val="dk1"/>
          </a:fillRef>
          <a:effectRef idx="0">
            <a:schemeClr val="dk1"/>
          </a:effectRef>
          <a:fontRef idx="minor">
            <a:schemeClr val="tx1"/>
          </a:fontRef>
        </p:style>
      </p:cxnSp>
      <p:sp>
        <p:nvSpPr>
          <p:cNvPr id="63" name="Picture Placeholder 25">
            <a:extLst>
              <a:ext uri="{FF2B5EF4-FFF2-40B4-BE49-F238E27FC236}">
                <a16:creationId xmlns:a16="http://schemas.microsoft.com/office/drawing/2014/main" id="{AF1B5ED8-33F6-FB44-AA92-F0D227BB310C}"/>
              </a:ext>
            </a:extLst>
          </p:cNvPr>
          <p:cNvSpPr>
            <a:spLocks noGrp="1"/>
          </p:cNvSpPr>
          <p:nvPr>
            <p:ph type="pic" sz="quarter" idx="24"/>
          </p:nvPr>
        </p:nvSpPr>
        <p:spPr>
          <a:xfrm>
            <a:off x="3658280" y="2572883"/>
            <a:ext cx="2118245" cy="2037217"/>
          </a:xfrm>
          <a:prstGeom prst="rect">
            <a:avLst/>
          </a:prstGeom>
        </p:spPr>
        <p:txBody>
          <a:bodyPr/>
          <a:lstStyle/>
          <a:p>
            <a:r>
              <a:rPr lang="en-US"/>
              <a:t>Click icon to add picture</a:t>
            </a:r>
            <a:endParaRPr lang="en-US" dirty="0"/>
          </a:p>
        </p:txBody>
      </p:sp>
      <p:sp>
        <p:nvSpPr>
          <p:cNvPr id="72" name="Text Placeholder 29">
            <a:extLst>
              <a:ext uri="{FF2B5EF4-FFF2-40B4-BE49-F238E27FC236}">
                <a16:creationId xmlns:a16="http://schemas.microsoft.com/office/drawing/2014/main" id="{0D824BDD-2D23-C943-8FE9-60B7B23B5ECD}"/>
              </a:ext>
            </a:extLst>
          </p:cNvPr>
          <p:cNvSpPr>
            <a:spLocks noGrp="1"/>
          </p:cNvSpPr>
          <p:nvPr>
            <p:ph type="body" sz="quarter" idx="12"/>
          </p:nvPr>
        </p:nvSpPr>
        <p:spPr>
          <a:xfrm>
            <a:off x="952500" y="5393169"/>
            <a:ext cx="2133600" cy="369332"/>
          </a:xfrm>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73" name="Text Placeholder 29">
            <a:extLst>
              <a:ext uri="{FF2B5EF4-FFF2-40B4-BE49-F238E27FC236}">
                <a16:creationId xmlns:a16="http://schemas.microsoft.com/office/drawing/2014/main" id="{2F3D441E-DFB1-084B-8192-C6CBECCA40B9}"/>
              </a:ext>
            </a:extLst>
          </p:cNvPr>
          <p:cNvSpPr>
            <a:spLocks noGrp="1"/>
          </p:cNvSpPr>
          <p:nvPr>
            <p:ph type="body" sz="quarter" idx="11"/>
          </p:nvPr>
        </p:nvSpPr>
        <p:spPr>
          <a:xfrm>
            <a:off x="952500" y="4986745"/>
            <a:ext cx="2133600" cy="205837"/>
          </a:xfrm>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74" name="Text Placeholder 29">
            <a:extLst>
              <a:ext uri="{FF2B5EF4-FFF2-40B4-BE49-F238E27FC236}">
                <a16:creationId xmlns:a16="http://schemas.microsoft.com/office/drawing/2014/main" id="{25797825-E7AE-2C41-A965-E6F0D70D9747}"/>
              </a:ext>
            </a:extLst>
          </p:cNvPr>
          <p:cNvSpPr>
            <a:spLocks noGrp="1"/>
          </p:cNvSpPr>
          <p:nvPr>
            <p:ph type="body" sz="quarter" idx="13"/>
          </p:nvPr>
        </p:nvSpPr>
        <p:spPr>
          <a:xfrm>
            <a:off x="3663042" y="5393169"/>
            <a:ext cx="2128157" cy="369332"/>
          </a:xfrm>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75" name="Text Placeholder 29">
            <a:extLst>
              <a:ext uri="{FF2B5EF4-FFF2-40B4-BE49-F238E27FC236}">
                <a16:creationId xmlns:a16="http://schemas.microsoft.com/office/drawing/2014/main" id="{63C1927C-E23B-204E-9F3A-2A67D2BF702C}"/>
              </a:ext>
            </a:extLst>
          </p:cNvPr>
          <p:cNvSpPr>
            <a:spLocks noGrp="1"/>
          </p:cNvSpPr>
          <p:nvPr>
            <p:ph type="body" sz="quarter" idx="15"/>
          </p:nvPr>
        </p:nvSpPr>
        <p:spPr>
          <a:xfrm>
            <a:off x="3663042" y="4986745"/>
            <a:ext cx="2128157" cy="205837"/>
          </a:xfrm>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76" name="Text Placeholder 29">
            <a:extLst>
              <a:ext uri="{FF2B5EF4-FFF2-40B4-BE49-F238E27FC236}">
                <a16:creationId xmlns:a16="http://schemas.microsoft.com/office/drawing/2014/main" id="{EC81F0F5-C204-7248-A336-A655814A8A34}"/>
              </a:ext>
            </a:extLst>
          </p:cNvPr>
          <p:cNvSpPr>
            <a:spLocks noGrp="1"/>
          </p:cNvSpPr>
          <p:nvPr>
            <p:ph type="body" sz="quarter" idx="16"/>
          </p:nvPr>
        </p:nvSpPr>
        <p:spPr>
          <a:xfrm>
            <a:off x="6367054" y="5393169"/>
            <a:ext cx="2129245" cy="369332"/>
          </a:xfrm>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77" name="Text Placeholder 29">
            <a:extLst>
              <a:ext uri="{FF2B5EF4-FFF2-40B4-BE49-F238E27FC236}">
                <a16:creationId xmlns:a16="http://schemas.microsoft.com/office/drawing/2014/main" id="{C9FEF82E-4E9C-8343-9D36-C4A00D7137CC}"/>
              </a:ext>
            </a:extLst>
          </p:cNvPr>
          <p:cNvSpPr>
            <a:spLocks noGrp="1"/>
          </p:cNvSpPr>
          <p:nvPr>
            <p:ph type="body" sz="quarter" idx="31"/>
          </p:nvPr>
        </p:nvSpPr>
        <p:spPr>
          <a:xfrm>
            <a:off x="6367054" y="4986745"/>
            <a:ext cx="2129245" cy="205837"/>
          </a:xfrm>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78" name="Text Placeholder 29">
            <a:extLst>
              <a:ext uri="{FF2B5EF4-FFF2-40B4-BE49-F238E27FC236}">
                <a16:creationId xmlns:a16="http://schemas.microsoft.com/office/drawing/2014/main" id="{F8AF6664-A005-7A42-9AEF-C5AA5603E49D}"/>
              </a:ext>
            </a:extLst>
          </p:cNvPr>
          <p:cNvSpPr>
            <a:spLocks noGrp="1"/>
          </p:cNvSpPr>
          <p:nvPr>
            <p:ph type="body" sz="quarter" idx="19"/>
          </p:nvPr>
        </p:nvSpPr>
        <p:spPr>
          <a:xfrm>
            <a:off x="9110254" y="5393169"/>
            <a:ext cx="2129245" cy="369332"/>
          </a:xfrm>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79" name="Text Placeholder 29">
            <a:extLst>
              <a:ext uri="{FF2B5EF4-FFF2-40B4-BE49-F238E27FC236}">
                <a16:creationId xmlns:a16="http://schemas.microsoft.com/office/drawing/2014/main" id="{5F6C1E52-E2B6-5F45-A863-5BB35ABAFCD6}"/>
              </a:ext>
            </a:extLst>
          </p:cNvPr>
          <p:cNvSpPr>
            <a:spLocks noGrp="1"/>
          </p:cNvSpPr>
          <p:nvPr>
            <p:ph type="body" sz="quarter" idx="21"/>
          </p:nvPr>
        </p:nvSpPr>
        <p:spPr>
          <a:xfrm>
            <a:off x="9110254" y="4986745"/>
            <a:ext cx="2129245" cy="205837"/>
          </a:xfrm>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grpSp>
        <p:nvGrpSpPr>
          <p:cNvPr id="23" name="Group 22">
            <a:extLst>
              <a:ext uri="{FF2B5EF4-FFF2-40B4-BE49-F238E27FC236}">
                <a16:creationId xmlns:a16="http://schemas.microsoft.com/office/drawing/2014/main" id="{EFD0B2D5-B3C2-D847-A220-86CB6A37E418}"/>
              </a:ext>
            </a:extLst>
          </p:cNvPr>
          <p:cNvGrpSpPr/>
          <p:nvPr userDrawn="1"/>
        </p:nvGrpSpPr>
        <p:grpSpPr>
          <a:xfrm>
            <a:off x="6362700" y="0"/>
            <a:ext cx="5829298" cy="3235602"/>
            <a:chOff x="5612972" y="1"/>
            <a:chExt cx="6615961" cy="3672246"/>
          </a:xfrm>
        </p:grpSpPr>
        <p:sp>
          <p:nvSpPr>
            <p:cNvPr id="28" name="AutoShape 24">
              <a:extLst>
                <a:ext uri="{FF2B5EF4-FFF2-40B4-BE49-F238E27FC236}">
                  <a16:creationId xmlns:a16="http://schemas.microsoft.com/office/drawing/2014/main" id="{A7FD25A4-760F-814C-915F-DD6E89CA3A40}"/>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9" name="Freeform 28">
              <a:extLst>
                <a:ext uri="{FF2B5EF4-FFF2-40B4-BE49-F238E27FC236}">
                  <a16:creationId xmlns:a16="http://schemas.microsoft.com/office/drawing/2014/main" id="{A0CC8369-E81F-D447-87D8-1AF0C58EAC07}"/>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0" name="Freeform 29">
              <a:extLst>
                <a:ext uri="{FF2B5EF4-FFF2-40B4-BE49-F238E27FC236}">
                  <a16:creationId xmlns:a16="http://schemas.microsoft.com/office/drawing/2014/main" id="{C41CA81E-EF54-D048-8775-CD4AB37A7DF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1" name="Freeform 30">
              <a:extLst>
                <a:ext uri="{FF2B5EF4-FFF2-40B4-BE49-F238E27FC236}">
                  <a16:creationId xmlns:a16="http://schemas.microsoft.com/office/drawing/2014/main" id="{D95A4B85-923E-B641-B239-2A1999AB294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32" name="Freeform 31">
              <a:extLst>
                <a:ext uri="{FF2B5EF4-FFF2-40B4-BE49-F238E27FC236}">
                  <a16:creationId xmlns:a16="http://schemas.microsoft.com/office/drawing/2014/main" id="{501386DC-76EB-F34E-AD0E-22957D3B38D5}"/>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66" name="Picture Placeholder 25">
            <a:extLst>
              <a:ext uri="{FF2B5EF4-FFF2-40B4-BE49-F238E27FC236}">
                <a16:creationId xmlns:a16="http://schemas.microsoft.com/office/drawing/2014/main" id="{2D21D633-C51E-E94E-BAE3-96F52F76E496}"/>
              </a:ext>
            </a:extLst>
          </p:cNvPr>
          <p:cNvSpPr>
            <a:spLocks noGrp="1"/>
          </p:cNvSpPr>
          <p:nvPr>
            <p:ph type="pic" sz="quarter" idx="27"/>
          </p:nvPr>
        </p:nvSpPr>
        <p:spPr>
          <a:xfrm>
            <a:off x="6362292" y="2572883"/>
            <a:ext cx="2118245" cy="2037217"/>
          </a:xfrm>
          <a:prstGeom prst="rect">
            <a:avLst/>
          </a:prstGeom>
        </p:spPr>
        <p:txBody>
          <a:bodyPr/>
          <a:lstStyle/>
          <a:p>
            <a:r>
              <a:rPr lang="en-US"/>
              <a:t>Click icon to add picture</a:t>
            </a:r>
            <a:endParaRPr lang="en-US" dirty="0"/>
          </a:p>
        </p:txBody>
      </p:sp>
      <p:sp>
        <p:nvSpPr>
          <p:cNvPr id="69" name="Picture Placeholder 25">
            <a:extLst>
              <a:ext uri="{FF2B5EF4-FFF2-40B4-BE49-F238E27FC236}">
                <a16:creationId xmlns:a16="http://schemas.microsoft.com/office/drawing/2014/main" id="{639EFA5A-9C69-DF4D-81B7-FA1F8CCCF934}"/>
              </a:ext>
            </a:extLst>
          </p:cNvPr>
          <p:cNvSpPr>
            <a:spLocks noGrp="1"/>
          </p:cNvSpPr>
          <p:nvPr>
            <p:ph type="pic" sz="quarter" idx="30"/>
          </p:nvPr>
        </p:nvSpPr>
        <p:spPr>
          <a:xfrm>
            <a:off x="9112023" y="2572883"/>
            <a:ext cx="2118245" cy="2037217"/>
          </a:xfrm>
          <a:prstGeom prst="rect">
            <a:avLst/>
          </a:prstGeom>
        </p:spPr>
        <p:txBody>
          <a:bodyPr/>
          <a:lstStyle/>
          <a:p>
            <a:r>
              <a:rPr lang="en-US"/>
              <a:t>Click icon to add picture</a:t>
            </a:r>
            <a:endParaRPr lang="en-US" dirty="0"/>
          </a:p>
        </p:txBody>
      </p:sp>
      <p:sp>
        <p:nvSpPr>
          <p:cNvPr id="2" name="Date Placeholder 1">
            <a:extLst>
              <a:ext uri="{FF2B5EF4-FFF2-40B4-BE49-F238E27FC236}">
                <a16:creationId xmlns:a16="http://schemas.microsoft.com/office/drawing/2014/main" id="{8ED89364-B1CB-4E72-A6BB-95A34B50661C}"/>
              </a:ext>
            </a:extLst>
          </p:cNvPr>
          <p:cNvSpPr>
            <a:spLocks noGrp="1"/>
          </p:cNvSpPr>
          <p:nvPr>
            <p:ph type="dt" sz="half" idx="32"/>
          </p:nvPr>
        </p:nvSpPr>
        <p:spPr/>
        <p:txBody>
          <a:bodyPr/>
          <a:lstStyle/>
          <a:p>
            <a:fld id="{6FCA8E82-58CD-E045-8B98-B7A85B79B752}" type="datetime4">
              <a:rPr lang="en-US" smtClean="0"/>
              <a:pPr/>
              <a:t>March 2, 2026</a:t>
            </a:fld>
            <a:endParaRPr lang="en-US" dirty="0">
              <a:latin typeface="+mn-lt"/>
            </a:endParaRPr>
          </a:p>
        </p:txBody>
      </p:sp>
      <p:sp>
        <p:nvSpPr>
          <p:cNvPr id="3" name="Footer Placeholder 2">
            <a:extLst>
              <a:ext uri="{FF2B5EF4-FFF2-40B4-BE49-F238E27FC236}">
                <a16:creationId xmlns:a16="http://schemas.microsoft.com/office/drawing/2014/main" id="{8E09328F-B310-4BF3-883E-BA9A39676AF2}"/>
              </a:ext>
            </a:extLst>
          </p:cNvPr>
          <p:cNvSpPr>
            <a:spLocks noGrp="1"/>
          </p:cNvSpPr>
          <p:nvPr>
            <p:ph type="ftr" sz="quarter" idx="33"/>
          </p:nvPr>
        </p:nvSpPr>
        <p:spPr/>
        <p:txBody>
          <a:bodyPr/>
          <a:lstStyle/>
          <a:p>
            <a:r>
              <a:rPr lang="en-US" dirty="0"/>
              <a:t>Annual Review</a:t>
            </a:r>
            <a:endParaRPr lang="en-US" b="0" dirty="0"/>
          </a:p>
        </p:txBody>
      </p:sp>
      <p:sp>
        <p:nvSpPr>
          <p:cNvPr id="4" name="Slide Number Placeholder 3">
            <a:extLst>
              <a:ext uri="{FF2B5EF4-FFF2-40B4-BE49-F238E27FC236}">
                <a16:creationId xmlns:a16="http://schemas.microsoft.com/office/drawing/2014/main" id="{04192EF2-9336-43EF-A365-1F54000F7DE9}"/>
              </a:ext>
            </a:extLst>
          </p:cNvPr>
          <p:cNvSpPr>
            <a:spLocks noGrp="1"/>
          </p:cNvSpPr>
          <p:nvPr>
            <p:ph type="sldNum" sz="quarter" idx="34"/>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9963624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304" userDrawn="1">
          <p15:clr>
            <a:srgbClr val="FBAE40"/>
          </p15:clr>
        </p15:guide>
        <p15:guide id="4" pos="4008" userDrawn="1">
          <p15:clr>
            <a:srgbClr val="FBAE40"/>
          </p15:clr>
        </p15:guide>
        <p15:guide id="5" pos="1944" userDrawn="1">
          <p15:clr>
            <a:srgbClr val="FBAE40"/>
          </p15:clr>
        </p15:guide>
        <p15:guide id="6" pos="3648" userDrawn="1">
          <p15:clr>
            <a:srgbClr val="FBAE40"/>
          </p15:clr>
        </p15:guide>
        <p15:guide id="7" orient="horz" pos="1392" userDrawn="1">
          <p15:clr>
            <a:srgbClr val="FBAE40"/>
          </p15:clr>
        </p15:guide>
        <p15:guide id="8" orient="horz" pos="552" userDrawn="1">
          <p15:clr>
            <a:srgbClr val="FBAE40"/>
          </p15:clr>
        </p15:guide>
        <p15:guide id="9" orient="horz" pos="1224" userDrawn="1">
          <p15:clr>
            <a:srgbClr val="FBAE40"/>
          </p15:clr>
        </p15:guide>
        <p15:guide id="10" pos="5352" userDrawn="1">
          <p15:clr>
            <a:srgbClr val="FBAE40"/>
          </p15:clr>
        </p15:guide>
        <p15:guide id="11" pos="5736" userDrawn="1">
          <p15:clr>
            <a:srgbClr val="FBAE40"/>
          </p15:clr>
        </p15:guide>
        <p15:guide id="12" orient="horz" pos="2904" userDrawn="1">
          <p15:clr>
            <a:srgbClr val="FBAE40"/>
          </p15:clr>
        </p15:guide>
        <p15:guide id="13" orient="horz" pos="16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
    <p:bg>
      <p:bgPr>
        <a:solidFill>
          <a:schemeClr val="tx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040046AF-E5BF-854D-9986-7C3019770FE7}"/>
              </a:ext>
            </a:extLst>
          </p:cNvPr>
          <p:cNvCxnSpPr>
            <a:cxnSpLocks/>
          </p:cNvCxnSpPr>
          <p:nvPr userDrawn="1"/>
        </p:nvCxnSpPr>
        <p:spPr>
          <a:xfrm flipH="1">
            <a:off x="1045959" y="2213783"/>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CA14A6-0144-BC49-A8D4-C979D13258C0}"/>
              </a:ext>
            </a:extLst>
          </p:cNvPr>
          <p:cNvCxnSpPr>
            <a:cxnSpLocks/>
          </p:cNvCxnSpPr>
          <p:nvPr userDrawn="1"/>
        </p:nvCxnSpPr>
        <p:spPr>
          <a:xfrm flipH="1">
            <a:off x="6180493" y="2213783"/>
            <a:ext cx="11102"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A582FC2-A135-5743-B9C0-6AC7225B42E1}"/>
              </a:ext>
            </a:extLst>
          </p:cNvPr>
          <p:cNvCxnSpPr>
            <a:cxnSpLocks/>
          </p:cNvCxnSpPr>
          <p:nvPr userDrawn="1"/>
        </p:nvCxnSpPr>
        <p:spPr>
          <a:xfrm flipH="1">
            <a:off x="8745623" y="3904712"/>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7C43222-5868-0247-838F-58F4F6C8EE75}"/>
              </a:ext>
            </a:extLst>
          </p:cNvPr>
          <p:cNvCxnSpPr>
            <a:cxnSpLocks/>
          </p:cNvCxnSpPr>
          <p:nvPr userDrawn="1"/>
        </p:nvCxnSpPr>
        <p:spPr>
          <a:xfrm flipH="1">
            <a:off x="3611089" y="3895941"/>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46EEE005-F78A-9D4F-B159-964376C387DD}"/>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solidFill>
                  <a:schemeClr val="bg1"/>
                </a:solidFill>
                <a:latin typeface="+mj-lt"/>
              </a:defRPr>
            </a:lvl1pPr>
          </a:lstStyle>
          <a:p>
            <a:r>
              <a:rPr lang="en-US"/>
              <a:t>Click to edit Master title style</a:t>
            </a:r>
            <a:endParaRPr lang="en-US" dirty="0"/>
          </a:p>
        </p:txBody>
      </p:sp>
      <p:sp>
        <p:nvSpPr>
          <p:cNvPr id="96" name="Text Placeholder 29">
            <a:extLst>
              <a:ext uri="{FF2B5EF4-FFF2-40B4-BE49-F238E27FC236}">
                <a16:creationId xmlns:a16="http://schemas.microsoft.com/office/drawing/2014/main" id="{FC61536F-8EA7-5A48-AF76-8B0E251BD8CB}"/>
              </a:ext>
            </a:extLst>
          </p:cNvPr>
          <p:cNvSpPr>
            <a:spLocks noGrp="1"/>
          </p:cNvSpPr>
          <p:nvPr>
            <p:ph type="body" sz="quarter" idx="12"/>
          </p:nvPr>
        </p:nvSpPr>
        <p:spPr>
          <a:xfrm>
            <a:off x="1296955" y="2934856"/>
            <a:ext cx="2133600" cy="369332"/>
          </a:xfrm>
          <a:ln>
            <a:noFill/>
          </a:ln>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97" name="Text Placeholder 29">
            <a:extLst>
              <a:ext uri="{FF2B5EF4-FFF2-40B4-BE49-F238E27FC236}">
                <a16:creationId xmlns:a16="http://schemas.microsoft.com/office/drawing/2014/main" id="{64FFD994-BD97-ED49-8607-286ECBB1CDA3}"/>
              </a:ext>
            </a:extLst>
          </p:cNvPr>
          <p:cNvSpPr>
            <a:spLocks noGrp="1"/>
          </p:cNvSpPr>
          <p:nvPr>
            <p:ph type="body" sz="quarter" idx="11"/>
          </p:nvPr>
        </p:nvSpPr>
        <p:spPr>
          <a:xfrm>
            <a:off x="1296955" y="2568686"/>
            <a:ext cx="2133600" cy="205837"/>
          </a:xfrm>
          <a:ln>
            <a:noFill/>
          </a:ln>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102" name="Text Placeholder 29">
            <a:extLst>
              <a:ext uri="{FF2B5EF4-FFF2-40B4-BE49-F238E27FC236}">
                <a16:creationId xmlns:a16="http://schemas.microsoft.com/office/drawing/2014/main" id="{D1ADE805-BFBC-ED47-B9CB-6CB2FF02E868}"/>
              </a:ext>
            </a:extLst>
          </p:cNvPr>
          <p:cNvSpPr>
            <a:spLocks noGrp="1"/>
          </p:cNvSpPr>
          <p:nvPr>
            <p:ph type="body" sz="quarter" idx="30"/>
          </p:nvPr>
        </p:nvSpPr>
        <p:spPr>
          <a:xfrm>
            <a:off x="3897799" y="5087328"/>
            <a:ext cx="2133600" cy="369332"/>
          </a:xfrm>
          <a:ln>
            <a:noFill/>
          </a:ln>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03" name="Text Placeholder 29">
            <a:extLst>
              <a:ext uri="{FF2B5EF4-FFF2-40B4-BE49-F238E27FC236}">
                <a16:creationId xmlns:a16="http://schemas.microsoft.com/office/drawing/2014/main" id="{334A3589-641F-F547-891B-149579153B75}"/>
              </a:ext>
            </a:extLst>
          </p:cNvPr>
          <p:cNvSpPr>
            <a:spLocks noGrp="1"/>
          </p:cNvSpPr>
          <p:nvPr>
            <p:ph type="body" sz="quarter" idx="31"/>
          </p:nvPr>
        </p:nvSpPr>
        <p:spPr>
          <a:xfrm>
            <a:off x="3897799"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a:spcBef>
                <a:spcPts val="400"/>
              </a:spcBef>
              <a:buNone/>
            </a:pPr>
            <a:r>
              <a:rPr lang="en-US"/>
              <a:t>Click to edit Master text styles</a:t>
            </a:r>
          </a:p>
        </p:txBody>
      </p:sp>
      <p:sp>
        <p:nvSpPr>
          <p:cNvPr id="106" name="Text Placeholder 29">
            <a:extLst>
              <a:ext uri="{FF2B5EF4-FFF2-40B4-BE49-F238E27FC236}">
                <a16:creationId xmlns:a16="http://schemas.microsoft.com/office/drawing/2014/main" id="{A63F8454-D12E-A641-ABD0-8977D3F5EC05}"/>
              </a:ext>
            </a:extLst>
          </p:cNvPr>
          <p:cNvSpPr>
            <a:spLocks noGrp="1"/>
          </p:cNvSpPr>
          <p:nvPr>
            <p:ph type="body" sz="quarter" idx="32"/>
          </p:nvPr>
        </p:nvSpPr>
        <p:spPr>
          <a:xfrm>
            <a:off x="9001711" y="5087328"/>
            <a:ext cx="2133600" cy="369332"/>
          </a:xfrm>
          <a:ln>
            <a:noFill/>
          </a:ln>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07" name="Text Placeholder 29">
            <a:extLst>
              <a:ext uri="{FF2B5EF4-FFF2-40B4-BE49-F238E27FC236}">
                <a16:creationId xmlns:a16="http://schemas.microsoft.com/office/drawing/2014/main" id="{F35AA15D-DBAD-9840-8764-A5B6D486A234}"/>
              </a:ext>
            </a:extLst>
          </p:cNvPr>
          <p:cNvSpPr>
            <a:spLocks noGrp="1"/>
          </p:cNvSpPr>
          <p:nvPr>
            <p:ph type="body" sz="quarter" idx="33"/>
          </p:nvPr>
        </p:nvSpPr>
        <p:spPr>
          <a:xfrm>
            <a:off x="9001711"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a:spcBef>
                <a:spcPts val="400"/>
              </a:spcBef>
              <a:buNone/>
            </a:pPr>
            <a:r>
              <a:rPr lang="en-US"/>
              <a:t>Click to edit Master text styles</a:t>
            </a:r>
          </a:p>
        </p:txBody>
      </p:sp>
      <p:sp>
        <p:nvSpPr>
          <p:cNvPr id="108" name="Text Placeholder 29">
            <a:extLst>
              <a:ext uri="{FF2B5EF4-FFF2-40B4-BE49-F238E27FC236}">
                <a16:creationId xmlns:a16="http://schemas.microsoft.com/office/drawing/2014/main" id="{8357CA0F-1A55-B145-8305-562F0DF22543}"/>
              </a:ext>
            </a:extLst>
          </p:cNvPr>
          <p:cNvSpPr>
            <a:spLocks noGrp="1"/>
          </p:cNvSpPr>
          <p:nvPr>
            <p:ph type="body" sz="quarter" idx="34"/>
          </p:nvPr>
        </p:nvSpPr>
        <p:spPr>
          <a:xfrm>
            <a:off x="6438143" y="2934856"/>
            <a:ext cx="2133600" cy="369332"/>
          </a:xfrm>
          <a:ln>
            <a:noFill/>
          </a:ln>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09" name="Text Placeholder 29">
            <a:extLst>
              <a:ext uri="{FF2B5EF4-FFF2-40B4-BE49-F238E27FC236}">
                <a16:creationId xmlns:a16="http://schemas.microsoft.com/office/drawing/2014/main" id="{D6C49F6F-AF28-8942-8442-8F54A1DC388B}"/>
              </a:ext>
            </a:extLst>
          </p:cNvPr>
          <p:cNvSpPr>
            <a:spLocks noGrp="1"/>
          </p:cNvSpPr>
          <p:nvPr>
            <p:ph type="body" sz="quarter" idx="35"/>
          </p:nvPr>
        </p:nvSpPr>
        <p:spPr>
          <a:xfrm>
            <a:off x="6438143" y="2568686"/>
            <a:ext cx="2133600" cy="205837"/>
          </a:xfrm>
          <a:ln>
            <a:noFill/>
          </a:ln>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8" name="Straight Connector 7">
            <a:extLst>
              <a:ext uri="{FF2B5EF4-FFF2-40B4-BE49-F238E27FC236}">
                <a16:creationId xmlns:a16="http://schemas.microsoft.com/office/drawing/2014/main" id="{4CE2724A-BCA1-604F-9D18-BF05746408C2}"/>
              </a:ext>
            </a:extLst>
          </p:cNvPr>
          <p:cNvCxnSpPr/>
          <p:nvPr userDrawn="1"/>
        </p:nvCxnSpPr>
        <p:spPr>
          <a:xfrm>
            <a:off x="967689" y="3968780"/>
            <a:ext cx="10275477"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4923D7D1-A9CC-C34C-86FF-43B5C8978712}"/>
              </a:ext>
            </a:extLst>
          </p:cNvPr>
          <p:cNvSpPr/>
          <p:nvPr userDrawn="1"/>
        </p:nvSpPr>
        <p:spPr>
          <a:xfrm>
            <a:off x="964323"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6119FF13-13AB-3448-B24E-58E18B3CE2B6}"/>
              </a:ext>
            </a:extLst>
          </p:cNvPr>
          <p:cNvSpPr/>
          <p:nvPr userDrawn="1"/>
        </p:nvSpPr>
        <p:spPr>
          <a:xfrm>
            <a:off x="3531590"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2F8F982-870E-AE44-B0D3-B3313BC48DB7}"/>
              </a:ext>
            </a:extLst>
          </p:cNvPr>
          <p:cNvSpPr/>
          <p:nvPr userDrawn="1"/>
        </p:nvSpPr>
        <p:spPr>
          <a:xfrm>
            <a:off x="6098857"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C549A137-DB5E-9C40-8C0A-ED607212022C}"/>
              </a:ext>
            </a:extLst>
          </p:cNvPr>
          <p:cNvSpPr/>
          <p:nvPr userDrawn="1"/>
        </p:nvSpPr>
        <p:spPr>
          <a:xfrm>
            <a:off x="8666124"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21DC2552-C347-4C3D-8C92-4A6981227C0E}"/>
              </a:ext>
            </a:extLst>
          </p:cNvPr>
          <p:cNvSpPr>
            <a:spLocks noGrp="1"/>
          </p:cNvSpPr>
          <p:nvPr>
            <p:ph type="dt" sz="half" idx="36"/>
          </p:nvPr>
        </p:nvSpPr>
        <p:spPr/>
        <p:txBody>
          <a:bodyPr/>
          <a:lstStyle/>
          <a:p>
            <a:fld id="{6FCA8E82-58CD-E045-8B98-B7A85B79B752}" type="datetime4">
              <a:rPr lang="en-US" smtClean="0"/>
              <a:pPr/>
              <a:t>March 2, 2026</a:t>
            </a:fld>
            <a:endParaRPr lang="en-US" dirty="0">
              <a:latin typeface="+mn-lt"/>
            </a:endParaRPr>
          </a:p>
        </p:txBody>
      </p:sp>
      <p:sp>
        <p:nvSpPr>
          <p:cNvPr id="3" name="Footer Placeholder 2">
            <a:extLst>
              <a:ext uri="{FF2B5EF4-FFF2-40B4-BE49-F238E27FC236}">
                <a16:creationId xmlns:a16="http://schemas.microsoft.com/office/drawing/2014/main" id="{A5B7C35C-F3E4-4522-8711-16E4F9052C2C}"/>
              </a:ext>
            </a:extLst>
          </p:cNvPr>
          <p:cNvSpPr>
            <a:spLocks noGrp="1"/>
          </p:cNvSpPr>
          <p:nvPr>
            <p:ph type="ftr" sz="quarter" idx="37"/>
          </p:nvPr>
        </p:nvSpPr>
        <p:spPr/>
        <p:txBody>
          <a:bodyPr/>
          <a:lstStyle/>
          <a:p>
            <a:r>
              <a:rPr lang="en-US" dirty="0"/>
              <a:t>Annual Review</a:t>
            </a:r>
            <a:endParaRPr lang="en-US" b="0" dirty="0"/>
          </a:p>
        </p:txBody>
      </p:sp>
      <p:sp>
        <p:nvSpPr>
          <p:cNvPr id="4" name="Slide Number Placeholder 3">
            <a:extLst>
              <a:ext uri="{FF2B5EF4-FFF2-40B4-BE49-F238E27FC236}">
                <a16:creationId xmlns:a16="http://schemas.microsoft.com/office/drawing/2014/main" id="{1F4D6BAD-56F4-42F1-A2B3-FDB73364FD40}"/>
              </a:ext>
            </a:extLst>
          </p:cNvPr>
          <p:cNvSpPr>
            <a:spLocks noGrp="1"/>
          </p:cNvSpPr>
          <p:nvPr>
            <p:ph type="sldNum" sz="quarter" idx="38"/>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986155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3768" userDrawn="1">
          <p15:clr>
            <a:srgbClr val="FBAE40"/>
          </p15:clr>
        </p15:guide>
        <p15:guide id="9" orient="horz" pos="552" userDrawn="1">
          <p15:clr>
            <a:srgbClr val="FBAE40"/>
          </p15:clr>
        </p15:guide>
        <p15:guide id="10" orient="horz" pos="1512" userDrawn="1">
          <p15:clr>
            <a:srgbClr val="FBAE40"/>
          </p15:clr>
        </p15:guide>
        <p15:guide id="11" orient="horz" pos="283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97155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95250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fld id="{6FCA8E82-58CD-E045-8B98-B7A85B79B752}" type="datetime4">
              <a:rPr lang="en-US" smtClean="0"/>
              <a:pPr/>
              <a:t>March 2, 2026</a:t>
            </a:fld>
            <a:endParaRPr lang="en-US" dirty="0">
              <a:latin typeface="+mn-lt"/>
            </a:endParaRPr>
          </a:p>
        </p:txBody>
      </p:sp>
      <p:sp>
        <p:nvSpPr>
          <p:cNvPr id="31" name="Footer Placeholder 4">
            <a:extLst>
              <a:ext uri="{FF2B5EF4-FFF2-40B4-BE49-F238E27FC236}">
                <a16:creationId xmlns:a16="http://schemas.microsoft.com/office/drawing/2014/main" id="{C9955F1C-C0B1-BA44-8905-6991FA0D1EF3}"/>
              </a:ext>
            </a:extLst>
          </p:cNvPr>
          <p:cNvSpPr>
            <a:spLocks noGrp="1"/>
          </p:cNvSpPr>
          <p:nvPr>
            <p:ph type="ftr" sz="quarter" idx="3"/>
          </p:nvPr>
        </p:nvSpPr>
        <p:spPr>
          <a:xfrm>
            <a:off x="1494790" y="6332220"/>
            <a:ext cx="1497330" cy="247651"/>
          </a:xfrm>
          <a:prstGeom prst="rect">
            <a:avLst/>
          </a:prstGeom>
        </p:spPr>
        <p:txBody>
          <a:bodyPr vert="horz" lIns="0" tIns="0" rIns="0" bIns="0" rtlCol="0" anchor="t" anchorCtr="0"/>
          <a:lstStyle>
            <a:lvl1pPr algn="l">
              <a:defRPr sz="1100" b="0" i="0">
                <a:solidFill>
                  <a:schemeClr val="bg1"/>
                </a:solidFill>
                <a:latin typeface="+mj-lt"/>
              </a:defRPr>
            </a:lvl1pPr>
          </a:lstStyle>
          <a:p>
            <a:r>
              <a:rPr lang="en-US" dirty="0"/>
              <a:t>Annual Review</a:t>
            </a:r>
            <a:endParaRPr lang="en-US" b="0" dirty="0"/>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971550" y="6332220"/>
            <a:ext cx="523240" cy="247651"/>
          </a:xfrm>
          <a:prstGeom prst="rect">
            <a:avLst/>
          </a:prstGeom>
        </p:spPr>
        <p:txBody>
          <a:bodyPr vert="horz" lIns="0" tIns="0" rIns="0" bIns="0" rtlCol="0" anchor="t" anchorCtr="0"/>
          <a:lstStyle>
            <a:lvl1pPr algn="l">
              <a:defRPr sz="1100" b="0" i="0">
                <a:solidFill>
                  <a:schemeClr val="bg1"/>
                </a:solidFill>
                <a:latin typeface="+mn-lt"/>
              </a:defRPr>
            </a:lvl1p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93" r:id="rId2"/>
    <p:sldLayoutId id="2147483671" r:id="rId3"/>
    <p:sldLayoutId id="2147483672" r:id="rId4"/>
    <p:sldLayoutId id="2147483673" r:id="rId5"/>
    <p:sldLayoutId id="2147483684" r:id="rId6"/>
    <p:sldLayoutId id="2147483675" r:id="rId7"/>
    <p:sldLayoutId id="2147483676" r:id="rId8"/>
    <p:sldLayoutId id="2147483677" r:id="rId9"/>
    <p:sldLayoutId id="2147483685" r:id="rId10"/>
    <p:sldLayoutId id="2147483688" r:id="rId11"/>
    <p:sldLayoutId id="2147483692" r:id="rId12"/>
    <p:sldLayoutId id="2147483682" r:id="rId13"/>
  </p:sldLayoutIdLst>
  <p:hf hdr="0"/>
  <p:txStyles>
    <p:title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lansingpoint124.org/" TargetMode="Externa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168C-8042-5B4E-A5A4-A5BF693AE2D6}"/>
              </a:ext>
            </a:extLst>
          </p:cNvPr>
          <p:cNvSpPr>
            <a:spLocks noGrp="1"/>
          </p:cNvSpPr>
          <p:nvPr>
            <p:ph type="ctrTitle"/>
          </p:nvPr>
        </p:nvSpPr>
        <p:spPr>
          <a:xfrm>
            <a:off x="6367054" y="2116183"/>
            <a:ext cx="5491571" cy="731854"/>
          </a:xfrm>
        </p:spPr>
        <p:txBody>
          <a:bodyPr/>
          <a:lstStyle/>
          <a:p>
            <a:r>
              <a:rPr lang="en-US" sz="3200" dirty="0"/>
              <a:t>ANNUAL GENERAL MEETING</a:t>
            </a:r>
          </a:p>
        </p:txBody>
      </p:sp>
      <p:sp>
        <p:nvSpPr>
          <p:cNvPr id="3" name="Text Placeholder 2">
            <a:extLst>
              <a:ext uri="{FF2B5EF4-FFF2-40B4-BE49-F238E27FC236}">
                <a16:creationId xmlns:a16="http://schemas.microsoft.com/office/drawing/2014/main" id="{F18E61D8-31A3-2D45-8E25-CBE846E26E1C}"/>
              </a:ext>
            </a:extLst>
          </p:cNvPr>
          <p:cNvSpPr>
            <a:spLocks noGrp="1"/>
          </p:cNvSpPr>
          <p:nvPr>
            <p:ph type="body" sz="quarter" idx="11"/>
          </p:nvPr>
        </p:nvSpPr>
        <p:spPr>
          <a:xfrm>
            <a:off x="5889470" y="4438894"/>
            <a:ext cx="5491570" cy="953337"/>
          </a:xfrm>
        </p:spPr>
        <p:txBody>
          <a:bodyPr/>
          <a:lstStyle/>
          <a:p>
            <a:pPr marL="457200" lvl="1" indent="0">
              <a:buNone/>
            </a:pPr>
            <a:r>
              <a:rPr lang="en-US" dirty="0">
                <a:latin typeface="+mj-lt"/>
              </a:rPr>
              <a:t>LANSING POINT </a:t>
            </a:r>
          </a:p>
          <a:p>
            <a:pPr marL="457200" lvl="1" indent="0">
              <a:buNone/>
            </a:pPr>
            <a:r>
              <a:rPr lang="en-US" sz="2000" dirty="0">
                <a:latin typeface="+mj-lt"/>
              </a:rPr>
              <a:t>MARCH 2, 2026</a:t>
            </a:r>
            <a:endParaRPr lang="en-US" sz="2000" dirty="0"/>
          </a:p>
          <a:p>
            <a:endParaRPr lang="en-US" dirty="0"/>
          </a:p>
        </p:txBody>
      </p:sp>
    </p:spTree>
    <p:extLst>
      <p:ext uri="{BB962C8B-B14F-4D97-AF65-F5344CB8AC3E}">
        <p14:creationId xmlns:p14="http://schemas.microsoft.com/office/powerpoint/2010/main" val="2960950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427C074-7767-CA06-768F-43DE9E78987A}"/>
              </a:ext>
            </a:extLst>
          </p:cNvPr>
          <p:cNvSpPr>
            <a:spLocks noGrp="1"/>
          </p:cNvSpPr>
          <p:nvPr>
            <p:ph type="sldNum" sz="quarter" idx="16"/>
          </p:nvPr>
        </p:nvSpPr>
        <p:spPr/>
        <p:txBody>
          <a:bodyPr/>
          <a:lstStyle/>
          <a:p>
            <a:fld id="{294A09A9-5501-47C1-A89A-A340965A2BE2}" type="slidenum">
              <a:rPr lang="en-US" smtClean="0"/>
              <a:pPr/>
              <a:t>10</a:t>
            </a:fld>
            <a:endParaRPr lang="en-US" dirty="0">
              <a:latin typeface="+mn-lt"/>
            </a:endParaRPr>
          </a:p>
        </p:txBody>
      </p:sp>
      <p:sp>
        <p:nvSpPr>
          <p:cNvPr id="8" name="Title 2">
            <a:extLst>
              <a:ext uri="{FF2B5EF4-FFF2-40B4-BE49-F238E27FC236}">
                <a16:creationId xmlns:a16="http://schemas.microsoft.com/office/drawing/2014/main" id="{24B3DC49-4323-B784-C19E-E2695DD27EE1}"/>
              </a:ext>
            </a:extLst>
          </p:cNvPr>
          <p:cNvSpPr>
            <a:spLocks noGrp="1"/>
          </p:cNvSpPr>
          <p:nvPr>
            <p:ph type="title"/>
          </p:nvPr>
        </p:nvSpPr>
        <p:spPr>
          <a:xfrm>
            <a:off x="909159" y="379395"/>
            <a:ext cx="3475389" cy="610863"/>
          </a:xfrm>
        </p:spPr>
        <p:txBody>
          <a:bodyPr>
            <a:normAutofit/>
          </a:bodyPr>
          <a:lstStyle/>
          <a:p>
            <a:r>
              <a:rPr lang="en-CA" sz="2000" b="0" dirty="0">
                <a:latin typeface="+mn-lt"/>
              </a:rPr>
              <a:t>Reserve Fund - Overview</a:t>
            </a:r>
          </a:p>
        </p:txBody>
      </p:sp>
      <p:sp>
        <p:nvSpPr>
          <p:cNvPr id="3" name="TextBox 2">
            <a:extLst>
              <a:ext uri="{FF2B5EF4-FFF2-40B4-BE49-F238E27FC236}">
                <a16:creationId xmlns:a16="http://schemas.microsoft.com/office/drawing/2014/main" id="{FF6408CD-1783-A54E-BFAD-220CEEE2DCD4}"/>
              </a:ext>
            </a:extLst>
          </p:cNvPr>
          <p:cNvSpPr txBox="1"/>
          <p:nvPr/>
        </p:nvSpPr>
        <p:spPr>
          <a:xfrm>
            <a:off x="803529" y="1117336"/>
            <a:ext cx="3544443" cy="738664"/>
          </a:xfrm>
          <a:prstGeom prst="rect">
            <a:avLst/>
          </a:prstGeom>
          <a:noFill/>
        </p:spPr>
        <p:txBody>
          <a:bodyPr wrap="square">
            <a:spAutoFit/>
          </a:bodyPr>
          <a:lstStyle/>
          <a:p>
            <a:r>
              <a:rPr lang="en-US" sz="1400" cap="small" dirty="0">
                <a:solidFill>
                  <a:schemeClr val="bg1"/>
                </a:solidFill>
                <a:latin typeface="Century Schoolbook" panose="02040604050505020304" pitchFamily="18" charset="0"/>
              </a:rPr>
              <a:t>The status of the reserve fund at the end of 2025</a:t>
            </a:r>
            <a:endParaRPr lang="en-US" sz="1400" dirty="0">
              <a:solidFill>
                <a:schemeClr val="bg1"/>
              </a:solidFill>
              <a:latin typeface="Century Schoolbook" panose="02040604050505020304" pitchFamily="18" charset="0"/>
            </a:endParaRPr>
          </a:p>
          <a:p>
            <a:endParaRPr lang="en-US" sz="1400" dirty="0">
              <a:solidFill>
                <a:schemeClr val="bg1"/>
              </a:solidFill>
            </a:endParaRPr>
          </a:p>
        </p:txBody>
      </p:sp>
      <p:graphicFrame>
        <p:nvGraphicFramePr>
          <p:cNvPr id="10" name="Chart 9">
            <a:extLst>
              <a:ext uri="{FF2B5EF4-FFF2-40B4-BE49-F238E27FC236}">
                <a16:creationId xmlns:a16="http://schemas.microsoft.com/office/drawing/2014/main" id="{F7EDAF31-830B-25FF-6D97-42157B213746}"/>
              </a:ext>
            </a:extLst>
          </p:cNvPr>
          <p:cNvGraphicFramePr/>
          <p:nvPr>
            <p:extLst>
              <p:ext uri="{D42A27DB-BD31-4B8C-83A1-F6EECF244321}">
                <p14:modId xmlns:p14="http://schemas.microsoft.com/office/powerpoint/2010/main" val="3451693791"/>
              </p:ext>
            </p:extLst>
          </p:nvPr>
        </p:nvGraphicFramePr>
        <p:xfrm>
          <a:off x="3953933" y="684826"/>
          <a:ext cx="7919551" cy="5418667"/>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50C65A06-66D4-8F6C-8A64-268B387382E9}"/>
              </a:ext>
            </a:extLst>
          </p:cNvPr>
          <p:cNvPicPr>
            <a:picLocks noChangeAspect="1"/>
          </p:cNvPicPr>
          <p:nvPr/>
        </p:nvPicPr>
        <p:blipFill>
          <a:blip r:embed="rId3"/>
          <a:stretch>
            <a:fillRect/>
          </a:stretch>
        </p:blipFill>
        <p:spPr>
          <a:xfrm>
            <a:off x="9459616" y="6456045"/>
            <a:ext cx="2511770" cy="280440"/>
          </a:xfrm>
          <a:prstGeom prst="rect">
            <a:avLst/>
          </a:prstGeom>
        </p:spPr>
      </p:pic>
      <p:sp>
        <p:nvSpPr>
          <p:cNvPr id="5" name="TextBox 4">
            <a:extLst>
              <a:ext uri="{FF2B5EF4-FFF2-40B4-BE49-F238E27FC236}">
                <a16:creationId xmlns:a16="http://schemas.microsoft.com/office/drawing/2014/main" id="{9E6971BF-7A79-AD8C-07C8-EFB570E31D0B}"/>
              </a:ext>
            </a:extLst>
          </p:cNvPr>
          <p:cNvSpPr txBox="1"/>
          <p:nvPr/>
        </p:nvSpPr>
        <p:spPr>
          <a:xfrm>
            <a:off x="10439330" y="870557"/>
            <a:ext cx="1318161" cy="415498"/>
          </a:xfrm>
          <a:prstGeom prst="rect">
            <a:avLst/>
          </a:prstGeom>
          <a:noFill/>
        </p:spPr>
        <p:txBody>
          <a:bodyPr wrap="square" rtlCol="0">
            <a:spAutoFit/>
          </a:bodyPr>
          <a:lstStyle/>
          <a:p>
            <a:r>
              <a:rPr lang="en-CA" sz="1050" dirty="0">
                <a:solidFill>
                  <a:schemeClr val="bg1"/>
                </a:solidFill>
              </a:rPr>
              <a:t>Projected before any expenditures</a:t>
            </a:r>
          </a:p>
        </p:txBody>
      </p:sp>
    </p:spTree>
    <p:extLst>
      <p:ext uri="{BB962C8B-B14F-4D97-AF65-F5344CB8AC3E}">
        <p14:creationId xmlns:p14="http://schemas.microsoft.com/office/powerpoint/2010/main" val="1573659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DFFCAE-3108-02CE-5AB5-B0BB3F39AFD0}"/>
              </a:ext>
            </a:extLst>
          </p:cNvPr>
          <p:cNvSpPr>
            <a:spLocks noGrp="1"/>
          </p:cNvSpPr>
          <p:nvPr>
            <p:ph type="title"/>
          </p:nvPr>
        </p:nvSpPr>
        <p:spPr/>
        <p:txBody>
          <a:bodyPr>
            <a:noAutofit/>
          </a:bodyPr>
          <a:lstStyle/>
          <a:p>
            <a:r>
              <a:rPr lang="en-CA" sz="2000" b="0" dirty="0">
                <a:latin typeface="+mn-lt"/>
              </a:rPr>
              <a:t>2025 Special Projects Update</a:t>
            </a:r>
          </a:p>
        </p:txBody>
      </p:sp>
      <p:sp>
        <p:nvSpPr>
          <p:cNvPr id="4" name="Text Placeholder 3">
            <a:extLst>
              <a:ext uri="{FF2B5EF4-FFF2-40B4-BE49-F238E27FC236}">
                <a16:creationId xmlns:a16="http://schemas.microsoft.com/office/drawing/2014/main" id="{0B2D41C7-9E8A-8312-9451-814A235F1E61}"/>
              </a:ext>
            </a:extLst>
          </p:cNvPr>
          <p:cNvSpPr>
            <a:spLocks noGrp="1"/>
          </p:cNvSpPr>
          <p:nvPr>
            <p:ph type="body" sz="quarter" idx="11"/>
          </p:nvPr>
        </p:nvSpPr>
        <p:spPr>
          <a:xfrm>
            <a:off x="971550" y="2134743"/>
            <a:ext cx="4821381" cy="3118424"/>
          </a:xfrm>
        </p:spPr>
        <p:txBody>
          <a:bodyPr/>
          <a:lstStyle/>
          <a:p>
            <a:r>
              <a:rPr lang="en-CA" sz="1400" dirty="0">
                <a:latin typeface="Century Schoolbook" panose="02040604050505020304" pitchFamily="18" charset="0"/>
              </a:rPr>
              <a:t>At the last AGM, the membership voted</a:t>
            </a:r>
            <a:r>
              <a:rPr lang="en-US" sz="1400" dirty="0">
                <a:latin typeface="Century Schoolbook" panose="02040604050505020304" pitchFamily="18" charset="0"/>
              </a:rPr>
              <a:t>, by way of a Special Resolution, to fund up to $10,000 for the painting of the 2nd floor of Buildings</a:t>
            </a:r>
            <a:r>
              <a:rPr lang="en-CA" sz="1400" dirty="0">
                <a:latin typeface="Century Schoolbook" panose="02040604050505020304" pitchFamily="18" charset="0"/>
              </a:rPr>
              <a:t> A &amp; B.</a:t>
            </a:r>
          </a:p>
          <a:p>
            <a:r>
              <a:rPr lang="en-CA" sz="1400" dirty="0">
                <a:latin typeface="Century Schoolbook" panose="02040604050505020304" pitchFamily="18" charset="0"/>
              </a:rPr>
              <a:t>That project was completed on time and under budget.</a:t>
            </a:r>
          </a:p>
          <a:p>
            <a:r>
              <a:rPr lang="en-CA" sz="1400" dirty="0">
                <a:latin typeface="Century Schoolbook" panose="02040604050505020304" pitchFamily="18" charset="0"/>
              </a:rPr>
              <a:t>A second project was undertaken, the emergency replacement of a support column at the north end of Building A.</a:t>
            </a:r>
          </a:p>
          <a:p>
            <a:r>
              <a:rPr lang="en-CA" sz="1400" dirty="0">
                <a:latin typeface="Century Schoolbook" panose="02040604050505020304" pitchFamily="18" charset="0"/>
              </a:rPr>
              <a:t>The Yukon Condominium Act 2015 and our Bylaws allow </a:t>
            </a:r>
            <a:r>
              <a:rPr lang="en-US" sz="1400" dirty="0">
                <a:latin typeface="Century Schoolbook" panose="02040604050505020304" pitchFamily="18" charset="0"/>
              </a:rPr>
              <a:t>access to the Reserve Fund without a Special Resolution in </a:t>
            </a:r>
            <a:r>
              <a:rPr lang="en-CA" sz="1400" dirty="0">
                <a:latin typeface="Century Schoolbook" panose="02040604050505020304" pitchFamily="18" charset="0"/>
              </a:rPr>
              <a:t>an emergency. </a:t>
            </a:r>
          </a:p>
        </p:txBody>
      </p:sp>
      <p:sp>
        <p:nvSpPr>
          <p:cNvPr id="7" name="Slide Number Placeholder 6">
            <a:extLst>
              <a:ext uri="{FF2B5EF4-FFF2-40B4-BE49-F238E27FC236}">
                <a16:creationId xmlns:a16="http://schemas.microsoft.com/office/drawing/2014/main" id="{9F034ACC-F5B4-5229-E821-94814E23B8BF}"/>
              </a:ext>
            </a:extLst>
          </p:cNvPr>
          <p:cNvSpPr>
            <a:spLocks noGrp="1"/>
          </p:cNvSpPr>
          <p:nvPr>
            <p:ph type="sldNum" sz="quarter" idx="16"/>
          </p:nvPr>
        </p:nvSpPr>
        <p:spPr/>
        <p:txBody>
          <a:bodyPr/>
          <a:lstStyle/>
          <a:p>
            <a:fld id="{294A09A9-5501-47C1-A89A-A340965A2BE2}" type="slidenum">
              <a:rPr lang="en-US" smtClean="0"/>
              <a:pPr/>
              <a:t>11</a:t>
            </a:fld>
            <a:endParaRPr lang="en-US" dirty="0">
              <a:latin typeface="+mn-lt"/>
            </a:endParaRPr>
          </a:p>
        </p:txBody>
      </p:sp>
      <p:graphicFrame>
        <p:nvGraphicFramePr>
          <p:cNvPr id="8" name="Table 7">
            <a:extLst>
              <a:ext uri="{FF2B5EF4-FFF2-40B4-BE49-F238E27FC236}">
                <a16:creationId xmlns:a16="http://schemas.microsoft.com/office/drawing/2014/main" id="{918B1154-66D4-EEE9-FDD5-44983C99DABC}"/>
              </a:ext>
            </a:extLst>
          </p:cNvPr>
          <p:cNvGraphicFramePr>
            <a:graphicFrameLocks noGrp="1"/>
          </p:cNvGraphicFramePr>
          <p:nvPr>
            <p:extLst>
              <p:ext uri="{D42A27DB-BD31-4B8C-83A1-F6EECF244321}">
                <p14:modId xmlns:p14="http://schemas.microsoft.com/office/powerpoint/2010/main" val="1119744882"/>
              </p:ext>
            </p:extLst>
          </p:nvPr>
        </p:nvGraphicFramePr>
        <p:xfrm>
          <a:off x="6620342" y="2037273"/>
          <a:ext cx="4921704" cy="1483360"/>
        </p:xfrm>
        <a:graphic>
          <a:graphicData uri="http://schemas.openxmlformats.org/drawingml/2006/table">
            <a:tbl>
              <a:tblPr firstRow="1" bandRow="1">
                <a:tableStyleId>{5C22544A-7EE6-4342-B048-85BDC9FD1C3A}</a:tableStyleId>
              </a:tblPr>
              <a:tblGrid>
                <a:gridCol w="2993550">
                  <a:extLst>
                    <a:ext uri="{9D8B030D-6E8A-4147-A177-3AD203B41FA5}">
                      <a16:colId xmlns:a16="http://schemas.microsoft.com/office/drawing/2014/main" val="2930904258"/>
                    </a:ext>
                  </a:extLst>
                </a:gridCol>
                <a:gridCol w="1928154">
                  <a:extLst>
                    <a:ext uri="{9D8B030D-6E8A-4147-A177-3AD203B41FA5}">
                      <a16:colId xmlns:a16="http://schemas.microsoft.com/office/drawing/2014/main" val="4173825346"/>
                    </a:ext>
                  </a:extLst>
                </a:gridCol>
              </a:tblGrid>
              <a:tr h="370840">
                <a:tc>
                  <a:txBody>
                    <a:bodyPr/>
                    <a:lstStyle/>
                    <a:p>
                      <a:pPr algn="ctr"/>
                      <a:r>
                        <a:rPr lang="en-CA" sz="1400" dirty="0">
                          <a:solidFill>
                            <a:schemeClr val="bg1"/>
                          </a:solidFill>
                        </a:rPr>
                        <a:t>Project</a:t>
                      </a:r>
                    </a:p>
                  </a:txBody>
                  <a:tcPr/>
                </a:tc>
                <a:tc>
                  <a:txBody>
                    <a:bodyPr/>
                    <a:lstStyle/>
                    <a:p>
                      <a:pPr algn="ctr"/>
                      <a:r>
                        <a:rPr lang="en-CA" sz="1400" dirty="0">
                          <a:solidFill>
                            <a:schemeClr val="bg1"/>
                          </a:solidFill>
                        </a:rPr>
                        <a:t>Cost</a:t>
                      </a:r>
                    </a:p>
                  </a:txBody>
                  <a:tcPr/>
                </a:tc>
                <a:extLst>
                  <a:ext uri="{0D108BD9-81ED-4DB2-BD59-A6C34878D82A}">
                    <a16:rowId xmlns:a16="http://schemas.microsoft.com/office/drawing/2014/main" val="2187043274"/>
                  </a:ext>
                </a:extLst>
              </a:tr>
              <a:tr h="370840">
                <a:tc>
                  <a:txBody>
                    <a:bodyPr/>
                    <a:lstStyle/>
                    <a:p>
                      <a:pPr marL="228600" indent="-228600">
                        <a:buFont typeface="+mj-lt"/>
                        <a:buAutoNum type="arabicPeriod"/>
                      </a:pPr>
                      <a:r>
                        <a:rPr lang="en-CA" sz="1200" dirty="0"/>
                        <a:t>Painting of the 2</a:t>
                      </a:r>
                      <a:r>
                        <a:rPr lang="en-CA" sz="1200" baseline="30000" dirty="0"/>
                        <a:t>nd</a:t>
                      </a:r>
                      <a:r>
                        <a:rPr lang="en-CA" sz="1200" dirty="0"/>
                        <a:t> Floor Building A &amp; B</a:t>
                      </a:r>
                    </a:p>
                  </a:txBody>
                  <a:tcPr/>
                </a:tc>
                <a:tc>
                  <a:txBody>
                    <a:bodyPr/>
                    <a:lstStyle/>
                    <a:p>
                      <a:pPr algn="ctr"/>
                      <a:r>
                        <a:rPr lang="en-CA" sz="1200" dirty="0"/>
                        <a:t>$4,554.25</a:t>
                      </a:r>
                    </a:p>
                  </a:txBody>
                  <a:tcPr/>
                </a:tc>
                <a:extLst>
                  <a:ext uri="{0D108BD9-81ED-4DB2-BD59-A6C34878D82A}">
                    <a16:rowId xmlns:a16="http://schemas.microsoft.com/office/drawing/2014/main" val="1235394649"/>
                  </a:ext>
                </a:extLst>
              </a:tr>
              <a:tr h="370840">
                <a:tc>
                  <a:txBody>
                    <a:bodyPr/>
                    <a:lstStyle/>
                    <a:p>
                      <a:pPr marL="228600" indent="-228600">
                        <a:buFont typeface="+mj-lt"/>
                        <a:buAutoNum type="arabicPeriod" startAt="2"/>
                      </a:pPr>
                      <a:r>
                        <a:rPr lang="en-CA" sz="1200" dirty="0"/>
                        <a:t>Column Repair</a:t>
                      </a:r>
                    </a:p>
                  </a:txBody>
                  <a:tcPr/>
                </a:tc>
                <a:tc>
                  <a:txBody>
                    <a:bodyPr/>
                    <a:lstStyle/>
                    <a:p>
                      <a:pPr algn="ctr"/>
                      <a:r>
                        <a:rPr lang="en-CA" sz="1200" dirty="0"/>
                        <a:t>$4,935.00</a:t>
                      </a:r>
                    </a:p>
                  </a:txBody>
                  <a:tcPr/>
                </a:tc>
                <a:extLst>
                  <a:ext uri="{0D108BD9-81ED-4DB2-BD59-A6C34878D82A}">
                    <a16:rowId xmlns:a16="http://schemas.microsoft.com/office/drawing/2014/main" val="2823784332"/>
                  </a:ext>
                </a:extLst>
              </a:tr>
              <a:tr h="370840">
                <a:tc>
                  <a:txBody>
                    <a:bodyPr/>
                    <a:lstStyle/>
                    <a:p>
                      <a:pPr marL="0" indent="0" algn="r">
                        <a:buFont typeface="+mj-lt"/>
                        <a:buNone/>
                      </a:pPr>
                      <a:r>
                        <a:rPr lang="en-CA" sz="1200" b="1" dirty="0"/>
                        <a:t>TOTAL</a:t>
                      </a:r>
                    </a:p>
                  </a:txBody>
                  <a:tcPr/>
                </a:tc>
                <a:tc>
                  <a:txBody>
                    <a:bodyPr/>
                    <a:lstStyle/>
                    <a:p>
                      <a:pPr algn="ctr"/>
                      <a:r>
                        <a:rPr lang="en-CA" sz="1200" b="1" dirty="0"/>
                        <a:t>$ 9,498.25</a:t>
                      </a:r>
                    </a:p>
                  </a:txBody>
                  <a:tcPr/>
                </a:tc>
                <a:extLst>
                  <a:ext uri="{0D108BD9-81ED-4DB2-BD59-A6C34878D82A}">
                    <a16:rowId xmlns:a16="http://schemas.microsoft.com/office/drawing/2014/main" val="2270760728"/>
                  </a:ext>
                </a:extLst>
              </a:tr>
            </a:tbl>
          </a:graphicData>
        </a:graphic>
      </p:graphicFrame>
      <p:pic>
        <p:nvPicPr>
          <p:cNvPr id="5" name="Picture 4">
            <a:extLst>
              <a:ext uri="{FF2B5EF4-FFF2-40B4-BE49-F238E27FC236}">
                <a16:creationId xmlns:a16="http://schemas.microsoft.com/office/drawing/2014/main" id="{0E089645-9516-D9C2-E484-275A7197BC60}"/>
              </a:ext>
            </a:extLst>
          </p:cNvPr>
          <p:cNvPicPr>
            <a:picLocks noChangeAspect="1"/>
          </p:cNvPicPr>
          <p:nvPr/>
        </p:nvPicPr>
        <p:blipFill>
          <a:blip r:embed="rId2"/>
          <a:stretch>
            <a:fillRect/>
          </a:stretch>
        </p:blipFill>
        <p:spPr>
          <a:xfrm>
            <a:off x="9048566" y="6144689"/>
            <a:ext cx="2493480" cy="274344"/>
          </a:xfrm>
          <a:prstGeom prst="rect">
            <a:avLst/>
          </a:prstGeom>
        </p:spPr>
      </p:pic>
    </p:spTree>
    <p:extLst>
      <p:ext uri="{BB962C8B-B14F-4D97-AF65-F5344CB8AC3E}">
        <p14:creationId xmlns:p14="http://schemas.microsoft.com/office/powerpoint/2010/main" val="3754547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1A2C92-1501-1BD4-26FC-D679214A623A}"/>
              </a:ext>
            </a:extLst>
          </p:cNvPr>
          <p:cNvSpPr>
            <a:spLocks noGrp="1"/>
          </p:cNvSpPr>
          <p:nvPr>
            <p:ph type="title"/>
          </p:nvPr>
        </p:nvSpPr>
        <p:spPr>
          <a:xfrm>
            <a:off x="964023" y="879063"/>
            <a:ext cx="4375681" cy="610863"/>
          </a:xfrm>
        </p:spPr>
        <p:txBody>
          <a:bodyPr>
            <a:noAutofit/>
          </a:bodyPr>
          <a:lstStyle/>
          <a:p>
            <a:r>
              <a:rPr lang="en-CA" sz="2000" b="0" dirty="0">
                <a:latin typeface="Century Schoolbook" panose="02040604050505020304" pitchFamily="18" charset="0"/>
              </a:rPr>
              <a:t>Concerns Regarding the 2025 Reserve Fund Study</a:t>
            </a:r>
          </a:p>
        </p:txBody>
      </p:sp>
      <p:sp>
        <p:nvSpPr>
          <p:cNvPr id="7" name="Slide Number Placeholder 6">
            <a:extLst>
              <a:ext uri="{FF2B5EF4-FFF2-40B4-BE49-F238E27FC236}">
                <a16:creationId xmlns:a16="http://schemas.microsoft.com/office/drawing/2014/main" id="{95204EFD-37F5-A448-25B7-DE1C793BC9FB}"/>
              </a:ext>
            </a:extLst>
          </p:cNvPr>
          <p:cNvSpPr>
            <a:spLocks noGrp="1"/>
          </p:cNvSpPr>
          <p:nvPr>
            <p:ph type="sldNum" sz="quarter" idx="16"/>
          </p:nvPr>
        </p:nvSpPr>
        <p:spPr/>
        <p:txBody>
          <a:bodyPr/>
          <a:lstStyle/>
          <a:p>
            <a:fld id="{294A09A9-5501-47C1-A89A-A340965A2BE2}" type="slidenum">
              <a:rPr lang="en-US" smtClean="0"/>
              <a:pPr/>
              <a:t>12</a:t>
            </a:fld>
            <a:endParaRPr lang="en-US" dirty="0">
              <a:latin typeface="+mn-lt"/>
            </a:endParaRPr>
          </a:p>
        </p:txBody>
      </p:sp>
      <p:sp>
        <p:nvSpPr>
          <p:cNvPr id="9" name="TextBox 8">
            <a:extLst>
              <a:ext uri="{FF2B5EF4-FFF2-40B4-BE49-F238E27FC236}">
                <a16:creationId xmlns:a16="http://schemas.microsoft.com/office/drawing/2014/main" id="{D2AD729A-5D52-B490-8827-CB7114E57727}"/>
              </a:ext>
            </a:extLst>
          </p:cNvPr>
          <p:cNvSpPr txBox="1"/>
          <p:nvPr/>
        </p:nvSpPr>
        <p:spPr>
          <a:xfrm>
            <a:off x="3252966" y="1854727"/>
            <a:ext cx="8487539" cy="4492127"/>
          </a:xfrm>
          <a:prstGeom prst="rect">
            <a:avLst/>
          </a:prstGeom>
          <a:noFill/>
        </p:spPr>
        <p:txBody>
          <a:bodyPr wrap="square">
            <a:spAutoFit/>
          </a:bodyPr>
          <a:lstStyle/>
          <a:p>
            <a:pPr marL="285750" indent="-285750" algn="just">
              <a:lnSpc>
                <a:spcPct val="110000"/>
              </a:lnSpc>
              <a:spcAft>
                <a:spcPts val="600"/>
              </a:spcAft>
              <a:buFont typeface="Wingdings" panose="05000000000000000000" pitchFamily="2" charset="2"/>
              <a:buChar char="§"/>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The reserve fund studies conducted in 2020 and 2025 were not condition-based studies of Lansing Point. The reports state that no engineering investigations or exhaustive physical examinations were performed, which is the hallmark of a financial reserve study rather than a condition</a:t>
            </a:r>
            <a:r>
              <a:rPr lang="en-CA" sz="14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based assessment.</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0000"/>
              </a:lnSpc>
              <a:spcAft>
                <a:spcPts val="600"/>
              </a:spcAft>
              <a:buFont typeface="Arial" panose="020B0604020202020204" pitchFamily="34" charset="0"/>
              <a:buChar char="•"/>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The report emphasizes that the condition evaluations are subjective, based on observation and professional judgment, not on technical testing.</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0000"/>
              </a:lnSpc>
              <a:spcAft>
                <a:spcPts val="600"/>
              </a:spcAft>
              <a:buFont typeface="Arial" panose="020B0604020202020204" pitchFamily="34" charset="0"/>
              <a:buChar char="•"/>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As stated, the studies were financial planning documents, not diagnostic reports. Component conditions are based solely on visual inspection, not on destructive testing, code compliance review, or engineering analysis.</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0000"/>
              </a:lnSpc>
              <a:spcAft>
                <a:spcPts val="600"/>
              </a:spcAft>
              <a:buFont typeface="Arial" panose="020B0604020202020204" pitchFamily="34" charset="0"/>
              <a:buChar char="•"/>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Consequently, it should be understood that the report does not certify the actual condition of structural, mechanical, electrical, or building</a:t>
            </a:r>
            <a:r>
              <a:rPr lang="en-CA" sz="14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envelope systems.</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0000"/>
              </a:lnSpc>
              <a:spcAft>
                <a:spcPts val="600"/>
              </a:spcAft>
              <a:buFont typeface="Arial" panose="020B0604020202020204" pitchFamily="34" charset="0"/>
              <a:buChar char="•"/>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This matters because once a property passes roughly 15–20 years of age, the reliability of a purely financial</a:t>
            </a:r>
            <a:r>
              <a:rPr lang="en-CA" sz="14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model</a:t>
            </a:r>
            <a:r>
              <a:rPr lang="en-CA" sz="14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based reserve fund study declines sharply. This is because the assumptions it relies on (generic life</a:t>
            </a:r>
            <a:r>
              <a:rPr lang="en-CA" sz="14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cycle tables + visual observation) no longer match the real behaviour of ageing building systems.</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0000"/>
              </a:lnSpc>
              <a:spcAft>
                <a:spcPts val="600"/>
              </a:spcAft>
              <a:buFont typeface="Arial" panose="020B0604020202020204" pitchFamily="34" charset="0"/>
              <a:buChar char="•"/>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Ageing buildings stop behaving like the “average” buildings that life</a:t>
            </a:r>
            <a:r>
              <a:rPr lang="en-CA" sz="14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cycle tables are based on. By year 20, the actual condition of components diverges significantly from the assumed condition.</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34D5E242-D795-251D-D3A2-BB396C8A040A}"/>
              </a:ext>
            </a:extLst>
          </p:cNvPr>
          <p:cNvPicPr>
            <a:picLocks noChangeAspect="1"/>
          </p:cNvPicPr>
          <p:nvPr/>
        </p:nvPicPr>
        <p:blipFill>
          <a:blip r:embed="rId2"/>
          <a:stretch>
            <a:fillRect/>
          </a:stretch>
        </p:blipFill>
        <p:spPr>
          <a:xfrm>
            <a:off x="9363216" y="6439651"/>
            <a:ext cx="2511770" cy="280440"/>
          </a:xfrm>
          <a:prstGeom prst="rect">
            <a:avLst/>
          </a:prstGeom>
        </p:spPr>
      </p:pic>
    </p:spTree>
    <p:extLst>
      <p:ext uri="{BB962C8B-B14F-4D97-AF65-F5344CB8AC3E}">
        <p14:creationId xmlns:p14="http://schemas.microsoft.com/office/powerpoint/2010/main" val="1642451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2E57709-67A1-6616-ADB1-A5299797DB37}"/>
              </a:ext>
            </a:extLst>
          </p:cNvPr>
          <p:cNvSpPr txBox="1"/>
          <p:nvPr/>
        </p:nvSpPr>
        <p:spPr>
          <a:xfrm>
            <a:off x="309689" y="212735"/>
            <a:ext cx="11572621" cy="6432530"/>
          </a:xfrm>
          <a:prstGeom prst="rect">
            <a:avLst/>
          </a:prstGeom>
          <a:noFill/>
        </p:spPr>
        <p:txBody>
          <a:bodyPr wrap="square">
            <a:spAutoFit/>
          </a:bodyPr>
          <a:lstStyle/>
          <a:p>
            <a:r>
              <a:rPr lang="en-US" sz="1100" dirty="0">
                <a:solidFill>
                  <a:schemeClr val="bg1"/>
                </a:solidFill>
                <a:latin typeface="Century Schoolbook" panose="02040604050505020304" pitchFamily="18" charset="0"/>
              </a:rPr>
              <a:t>This summary highlights several issues identified in the 2025 revised Reserve Fund Study. These concerns we feel may affect the accuracy of the long‑term financial plan and the recommended monthly reserve contributions. Our goal is to ensure you have clear, reliable information about Lansing Point’s future repair needs and savings strategy.</a:t>
            </a:r>
          </a:p>
          <a:p>
            <a:endParaRPr lang="en-US" sz="1200" dirty="0">
              <a:solidFill>
                <a:schemeClr val="bg1"/>
              </a:solidFill>
              <a:latin typeface="Century Schoolbook" panose="02040604050505020304" pitchFamily="18" charset="0"/>
            </a:endParaRPr>
          </a:p>
          <a:p>
            <a:pPr marL="228600" indent="-228600" algn="just">
              <a:buFont typeface="+mj-lt"/>
              <a:buAutoNum type="arabicPeriod"/>
            </a:pPr>
            <a:r>
              <a:rPr lang="en-US" sz="1200" b="1" dirty="0">
                <a:solidFill>
                  <a:schemeClr val="bg1"/>
                </a:solidFill>
                <a:latin typeface="Century Schoolbook" panose="02040604050505020304" pitchFamily="18" charset="0"/>
              </a:rPr>
              <a:t>Replacement Timelines Don’t Match the Funding Plan …</a:t>
            </a:r>
            <a:r>
              <a:rPr lang="en-US" sz="1100" b="1" dirty="0">
                <a:solidFill>
                  <a:schemeClr val="bg1"/>
                </a:solidFill>
                <a:latin typeface="Century Schoolbook" panose="02040604050505020304" pitchFamily="18" charset="0"/>
              </a:rPr>
              <a:t> </a:t>
            </a:r>
            <a:r>
              <a:rPr lang="en-US" sz="1100" dirty="0">
                <a:solidFill>
                  <a:schemeClr val="bg1"/>
                </a:solidFill>
                <a:latin typeface="Century Schoolbook" panose="02040604050505020304" pitchFamily="18" charset="0"/>
              </a:rPr>
              <a:t>The study describes when major components (balconies, roofs, windows, parking lot, etc.) are expected to reach the end of their life. However, the cash‑flow schedule—the part that determines how much we need to save—often uses different years. When the narrative and the schedule don’t line up, the funding plan may be unreliable.</a:t>
            </a:r>
          </a:p>
          <a:p>
            <a:pPr lvl="1"/>
            <a:r>
              <a:rPr lang="en-US" sz="1100" dirty="0">
                <a:solidFill>
                  <a:schemeClr val="bg1"/>
                </a:solidFill>
                <a:latin typeface="Century Schoolbook" panose="02040604050505020304" pitchFamily="18" charset="0"/>
              </a:rPr>
              <a:t>Examples include:</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Balconies: described as due in 2033, but scheduled for 2034</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Exterior wall staining: described as due in 2033, but scheduled for 2036 and 2047</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Parking lot: described as due in 2038, but scheduled for 2050</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Windows: described as due in 2043, but scheduled in 2034, 2042, and 2049</a:t>
            </a:r>
          </a:p>
          <a:p>
            <a:endParaRPr lang="en-US" sz="400" dirty="0">
              <a:solidFill>
                <a:schemeClr val="bg1"/>
              </a:solidFill>
              <a:latin typeface="Century Schoolbook" panose="02040604050505020304" pitchFamily="18" charset="0"/>
            </a:endParaRPr>
          </a:p>
          <a:p>
            <a:pPr marL="228600" indent="-228600" algn="just">
              <a:buFont typeface="+mj-lt"/>
              <a:buAutoNum type="arabicPeriod" startAt="2"/>
            </a:pPr>
            <a:r>
              <a:rPr lang="en-US" sz="1200" b="1" dirty="0">
                <a:solidFill>
                  <a:schemeClr val="bg1"/>
                </a:solidFill>
                <a:latin typeface="Century Schoolbook" panose="02040604050505020304" pitchFamily="18" charset="0"/>
              </a:rPr>
              <a:t>Interest Rate Assumptions Are Lower Than Our Actual Earnings … </a:t>
            </a:r>
            <a:r>
              <a:rPr lang="en-US" sz="1100" dirty="0">
                <a:solidFill>
                  <a:schemeClr val="bg1"/>
                </a:solidFill>
                <a:latin typeface="Century Schoolbook" panose="02040604050505020304" pitchFamily="18" charset="0"/>
              </a:rPr>
              <a:t>The study assumes the reserve fund will earn 2.64% interest each year. But in 2025, the corporation earned $4,500 of interest on $104,000, which equals 4.33%. This means the study underestimates our investment income, making the reserve fund appear weaker than it actually is. Underestimating interest leads to higher recommended monthly contributions.</a:t>
            </a:r>
          </a:p>
          <a:p>
            <a:endParaRPr lang="en-US" sz="400" dirty="0">
              <a:solidFill>
                <a:schemeClr val="bg1"/>
              </a:solidFill>
              <a:latin typeface="Century Schoolbook" panose="02040604050505020304" pitchFamily="18" charset="0"/>
            </a:endParaRPr>
          </a:p>
          <a:p>
            <a:pPr marL="228600" indent="-228600">
              <a:buFont typeface="+mj-lt"/>
              <a:buAutoNum type="arabicPeriod" startAt="3"/>
            </a:pPr>
            <a:r>
              <a:rPr lang="en-US" sz="1200" b="1" dirty="0">
                <a:solidFill>
                  <a:schemeClr val="bg1"/>
                </a:solidFill>
                <a:latin typeface="Century Schoolbook" panose="02040604050505020304" pitchFamily="18" charset="0"/>
              </a:rPr>
              <a:t>Some Building Components Are Treated Inconsistently … </a:t>
            </a:r>
            <a:r>
              <a:rPr lang="en-US" sz="1100" dirty="0">
                <a:solidFill>
                  <a:schemeClr val="bg1"/>
                </a:solidFill>
                <a:latin typeface="Century Schoolbook" panose="02040604050505020304" pitchFamily="18" charset="0"/>
              </a:rPr>
              <a:t>Several items are described as one‑time replacements in the narrative but treated as recurring small costs in the cash‑flow table. This inconsistency makes it difficult to understand the true long‑term plan and whether the funding levels are appropriate. Examples include:</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Windows</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Sidewalks</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Irrigation system</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Front gate</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Suite doors</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Lobby renovation</a:t>
            </a:r>
          </a:p>
          <a:p>
            <a:endParaRPr lang="en-US" sz="400" dirty="0">
              <a:solidFill>
                <a:schemeClr val="bg1"/>
              </a:solidFill>
              <a:latin typeface="Century Schoolbook" panose="02040604050505020304" pitchFamily="18" charset="0"/>
            </a:endParaRPr>
          </a:p>
          <a:p>
            <a:pPr marL="228600" indent="-228600">
              <a:buFont typeface="+mj-lt"/>
              <a:buAutoNum type="arabicPeriod" startAt="4"/>
            </a:pPr>
            <a:r>
              <a:rPr lang="en-US" sz="1200" b="1" dirty="0">
                <a:solidFill>
                  <a:schemeClr val="bg1"/>
                </a:solidFill>
                <a:latin typeface="Century Schoolbook" panose="02040604050505020304" pitchFamily="18" charset="0"/>
              </a:rPr>
              <a:t>The Recommended $230/Month Contribution May Be Higher Than Necessary </a:t>
            </a:r>
            <a:r>
              <a:rPr lang="en-US" sz="1200" dirty="0">
                <a:solidFill>
                  <a:schemeClr val="bg1"/>
                </a:solidFill>
                <a:latin typeface="Century Schoolbook" panose="02040604050505020304" pitchFamily="18" charset="0"/>
              </a:rPr>
              <a:t>…</a:t>
            </a:r>
            <a:r>
              <a:rPr lang="en-US" sz="1100" dirty="0">
                <a:solidFill>
                  <a:schemeClr val="bg1"/>
                </a:solidFill>
                <a:latin typeface="Century Schoolbook" panose="02040604050505020304" pitchFamily="18" charset="0"/>
              </a:rPr>
              <a:t> Because the study uses a low interest rate and inconsistent timelines, the recommended contribution is likely inflated. This suggests the consultant’s recommendation is $15–$25 per unit higher than what our actual investment performance supports. When the numbers are recalculated using realistic interest rates:</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At 2.64% (study assumption): about $238/month per unit</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At 3.25–3.50% (typical GIC rates): about $223–$227/month per unit</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At 4.3% (our actual 2025 performance): about $205–$215/month per unit</a:t>
            </a:r>
          </a:p>
          <a:p>
            <a:endParaRPr lang="en-US" sz="400" dirty="0">
              <a:solidFill>
                <a:schemeClr val="bg1"/>
              </a:solidFill>
              <a:latin typeface="Century Schoolbook" panose="02040604050505020304" pitchFamily="18" charset="0"/>
            </a:endParaRPr>
          </a:p>
          <a:p>
            <a:pPr marL="228600" indent="-228600">
              <a:buFont typeface="+mj-lt"/>
              <a:buAutoNum type="arabicPeriod" startAt="5"/>
            </a:pPr>
            <a:r>
              <a:rPr lang="en-US" sz="1200" b="1" i="1" dirty="0">
                <a:solidFill>
                  <a:schemeClr val="bg1"/>
                </a:solidFill>
                <a:latin typeface="Century Schoolbook" panose="02040604050505020304" pitchFamily="18" charset="0"/>
              </a:rPr>
              <a:t>Why This Matters to Owners</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Owners deserve a clear, consistent, and accurate long‑term plan.</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Contribution levels should be fair and defensible, not inflated by incorrect assumptions.</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A reliable reserve fund plan helps avoid both under‑funding and unnecessary over‑funding.</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Correcting these issues strengthens transparency and confidence in the corporation’s financial planning.</a:t>
            </a:r>
          </a:p>
          <a:p>
            <a:endParaRPr lang="en-US" sz="400" dirty="0">
              <a:solidFill>
                <a:schemeClr val="bg1"/>
              </a:solidFill>
              <a:latin typeface="Century Schoolbook" panose="02040604050505020304" pitchFamily="18" charset="0"/>
            </a:endParaRPr>
          </a:p>
          <a:p>
            <a:r>
              <a:rPr lang="en-US" sz="1200" b="1" dirty="0">
                <a:solidFill>
                  <a:schemeClr val="bg1"/>
                </a:solidFill>
                <a:latin typeface="Century Schoolbook" panose="02040604050505020304" pitchFamily="18" charset="0"/>
              </a:rPr>
              <a:t>Next Steps … </a:t>
            </a:r>
            <a:r>
              <a:rPr lang="en-US" sz="1100" dirty="0">
                <a:solidFill>
                  <a:schemeClr val="bg1"/>
                </a:solidFill>
                <a:latin typeface="Century Schoolbook" panose="02040604050505020304" pitchFamily="18" charset="0"/>
              </a:rPr>
              <a:t>The new Board will review the report and the inconsistencies, and with the approval of owners seek to have the study amended. Owners will be kept informed before any change to the contribution to the reserve fund is considered</a:t>
            </a:r>
            <a:r>
              <a:rPr lang="en-US" sz="1100" dirty="0">
                <a:solidFill>
                  <a:schemeClr val="bg1"/>
                </a:solidFill>
              </a:rPr>
              <a:t>.</a:t>
            </a:r>
            <a:endParaRPr lang="en-US" dirty="0">
              <a:solidFill>
                <a:schemeClr val="bg1"/>
              </a:solidFill>
            </a:endParaRPr>
          </a:p>
        </p:txBody>
      </p:sp>
      <p:pic>
        <p:nvPicPr>
          <p:cNvPr id="16" name="Picture 15">
            <a:extLst>
              <a:ext uri="{FF2B5EF4-FFF2-40B4-BE49-F238E27FC236}">
                <a16:creationId xmlns:a16="http://schemas.microsoft.com/office/drawing/2014/main" id="{87E22F57-D6CB-6DB6-5E49-078C9D6D10B8}"/>
              </a:ext>
            </a:extLst>
          </p:cNvPr>
          <p:cNvPicPr>
            <a:picLocks noChangeAspect="1"/>
          </p:cNvPicPr>
          <p:nvPr/>
        </p:nvPicPr>
        <p:blipFill>
          <a:blip r:embed="rId2"/>
          <a:stretch>
            <a:fillRect/>
          </a:stretch>
        </p:blipFill>
        <p:spPr>
          <a:xfrm>
            <a:off x="9407226" y="6452506"/>
            <a:ext cx="2511770" cy="280440"/>
          </a:xfrm>
          <a:prstGeom prst="rect">
            <a:avLst/>
          </a:prstGeom>
        </p:spPr>
      </p:pic>
    </p:spTree>
    <p:extLst>
      <p:ext uri="{BB962C8B-B14F-4D97-AF65-F5344CB8AC3E}">
        <p14:creationId xmlns:p14="http://schemas.microsoft.com/office/powerpoint/2010/main" val="3144689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EE8FAF-5996-8346-12A2-78E2BF942AD2}"/>
              </a:ext>
            </a:extLst>
          </p:cNvPr>
          <p:cNvSpPr>
            <a:spLocks noGrp="1"/>
          </p:cNvSpPr>
          <p:nvPr>
            <p:ph type="title"/>
          </p:nvPr>
        </p:nvSpPr>
        <p:spPr>
          <a:xfrm>
            <a:off x="964023" y="879063"/>
            <a:ext cx="2630009" cy="610863"/>
          </a:xfrm>
        </p:spPr>
        <p:txBody>
          <a:bodyPr>
            <a:normAutofit/>
          </a:bodyPr>
          <a:lstStyle/>
          <a:p>
            <a:r>
              <a:rPr lang="en-CA" sz="2000" b="0" dirty="0">
                <a:latin typeface="Century Schoolbook" panose="02040604050505020304" pitchFamily="18" charset="0"/>
              </a:rPr>
              <a:t>Recommendations</a:t>
            </a:r>
          </a:p>
        </p:txBody>
      </p:sp>
      <p:sp>
        <p:nvSpPr>
          <p:cNvPr id="7" name="Slide Number Placeholder 6">
            <a:extLst>
              <a:ext uri="{FF2B5EF4-FFF2-40B4-BE49-F238E27FC236}">
                <a16:creationId xmlns:a16="http://schemas.microsoft.com/office/drawing/2014/main" id="{80C8D1D5-8798-8596-6D87-615D7A0FD3DF}"/>
              </a:ext>
            </a:extLst>
          </p:cNvPr>
          <p:cNvSpPr>
            <a:spLocks noGrp="1"/>
          </p:cNvSpPr>
          <p:nvPr>
            <p:ph type="sldNum" sz="quarter" idx="16"/>
          </p:nvPr>
        </p:nvSpPr>
        <p:spPr/>
        <p:txBody>
          <a:bodyPr/>
          <a:lstStyle/>
          <a:p>
            <a:fld id="{294A09A9-5501-47C1-A89A-A340965A2BE2}" type="slidenum">
              <a:rPr lang="en-US" smtClean="0"/>
              <a:pPr/>
              <a:t>14</a:t>
            </a:fld>
            <a:endParaRPr lang="en-US" dirty="0">
              <a:latin typeface="+mn-lt"/>
            </a:endParaRPr>
          </a:p>
        </p:txBody>
      </p:sp>
      <p:sp>
        <p:nvSpPr>
          <p:cNvPr id="9" name="TextBox 8">
            <a:extLst>
              <a:ext uri="{FF2B5EF4-FFF2-40B4-BE49-F238E27FC236}">
                <a16:creationId xmlns:a16="http://schemas.microsoft.com/office/drawing/2014/main" id="{020FB8FC-C929-006B-05F9-D5988D73769E}"/>
              </a:ext>
            </a:extLst>
          </p:cNvPr>
          <p:cNvSpPr txBox="1"/>
          <p:nvPr/>
        </p:nvSpPr>
        <p:spPr>
          <a:xfrm>
            <a:off x="4006002" y="1184494"/>
            <a:ext cx="7279748" cy="3579826"/>
          </a:xfrm>
          <a:prstGeom prst="rect">
            <a:avLst/>
          </a:prstGeom>
          <a:noFill/>
        </p:spPr>
        <p:txBody>
          <a:bodyPr wrap="square">
            <a:spAutoFit/>
          </a:bodyPr>
          <a:lstStyle/>
          <a:p>
            <a:pPr marL="342900" lvl="0" indent="-342900" algn="just">
              <a:lnSpc>
                <a:spcPct val="120000"/>
              </a:lnSpc>
              <a:spcAft>
                <a:spcPts val="600"/>
              </a:spcAft>
              <a:buFont typeface="+mj-lt"/>
              <a:buAutoNum type="arabicPeriod"/>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The 2026 budget should be adjusted to fund a condition-based assessment of the major common-property elements. This could be accomplished by deferring the rewrite of the Declaration by one year and returning our contribution to the reserve fund to 2025 levels.</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Aft>
                <a:spcPts val="600"/>
              </a:spcAft>
              <a:buFont typeface="+mj-lt"/>
              <a:buAutoNum type="arabicPeriod"/>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An amendment to the budget will be introduced at the AGM on Monday</a:t>
            </a:r>
            <a:r>
              <a:rPr lang="en-CA" sz="1400" kern="100" dirty="0">
                <a:solidFill>
                  <a:schemeClr val="bg1"/>
                </a:solidFill>
                <a:latin typeface="Century Schoolbook" panose="02040604050505020304" pitchFamily="18" charset="0"/>
                <a:ea typeface="Calibri" panose="020F0502020204030204" pitchFamily="34" charset="0"/>
                <a:cs typeface="Times New Roman" panose="02020603050405020304" pitchFamily="18" charset="0"/>
              </a:rPr>
              <a:t>.</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Aft>
                <a:spcPts val="600"/>
              </a:spcAft>
              <a:buFont typeface="+mj-lt"/>
              <a:buAutoNum type="arabicPeriod"/>
            </a:pP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If approved by Owners a letter should be sent to Condo Max Reserve Planners, by the new Board setting out our issues and concerns and seeking a response.</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0000"/>
              </a:lnSpc>
              <a:spcAft>
                <a:spcPts val="800"/>
              </a:spcAft>
              <a:buFont typeface="+mj-lt"/>
              <a:buAutoNum type="arabicPeriod"/>
            </a:pPr>
            <a:r>
              <a:rPr lang="en-CA" sz="1400" kern="100" dirty="0">
                <a:solidFill>
                  <a:schemeClr val="bg1"/>
                </a:solidFill>
                <a:latin typeface="Century Schoolbook" panose="02040604050505020304" pitchFamily="18" charset="0"/>
                <a:ea typeface="Calibri" panose="020F0502020204030204" pitchFamily="34" charset="0"/>
                <a:cs typeface="Times New Roman" panose="02020603050405020304" pitchFamily="18" charset="0"/>
              </a:rPr>
              <a:t>If the amendment to the 2026 Budget is approved the new Board will commission</a:t>
            </a:r>
            <a:r>
              <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 condition-based assessment in 2026 of the major common-property elements and having its findings merged into the financial assessment for a more accurate assessment determination of what the contribution level should be.</a:t>
            </a:r>
            <a:endParaRPr lang="en-CA"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600"/>
              </a:spcAft>
            </a:pPr>
            <a:endParaRPr lang="en-CA"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5F0D941D-2ED9-920D-3047-DED70501A282}"/>
              </a:ext>
            </a:extLst>
          </p:cNvPr>
          <p:cNvPicPr>
            <a:picLocks noChangeAspect="1"/>
          </p:cNvPicPr>
          <p:nvPr/>
        </p:nvPicPr>
        <p:blipFill>
          <a:blip r:embed="rId2"/>
          <a:stretch>
            <a:fillRect/>
          </a:stretch>
        </p:blipFill>
        <p:spPr>
          <a:xfrm>
            <a:off x="9328988" y="6332220"/>
            <a:ext cx="2511770" cy="280440"/>
          </a:xfrm>
          <a:prstGeom prst="rect">
            <a:avLst/>
          </a:prstGeom>
        </p:spPr>
      </p:pic>
    </p:spTree>
    <p:extLst>
      <p:ext uri="{BB962C8B-B14F-4D97-AF65-F5344CB8AC3E}">
        <p14:creationId xmlns:p14="http://schemas.microsoft.com/office/powerpoint/2010/main" val="2252721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64024" y="879063"/>
            <a:ext cx="4356122" cy="610863"/>
          </a:xfrm>
        </p:spPr>
        <p:txBody>
          <a:bodyPr>
            <a:noAutofit/>
          </a:bodyPr>
          <a:lstStyle/>
          <a:p>
            <a:r>
              <a:rPr lang="en-CA" sz="2000" b="0" dirty="0">
                <a:latin typeface="Century Schoolbook" panose="02040604050505020304" pitchFamily="18" charset="0"/>
              </a:rPr>
              <a:t>Our Financial Position as of December 31, 2025</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a:xfrm>
            <a:off x="944006" y="2132730"/>
            <a:ext cx="4598202" cy="2795232"/>
          </a:xfrm>
        </p:spPr>
        <p:txBody>
          <a:bodyPr/>
          <a:lstStyle/>
          <a:p>
            <a:r>
              <a:rPr lang="en-CA" sz="2000" dirty="0">
                <a:latin typeface="Century Schoolbook" panose="02040604050505020304" pitchFamily="18" charset="0"/>
              </a:rPr>
              <a:t>Bottom line</a:t>
            </a:r>
          </a:p>
          <a:p>
            <a:pPr marL="171450" indent="-171450">
              <a:buFont typeface="Wingdings" panose="05000000000000000000" pitchFamily="2" charset="2"/>
              <a:buChar char="§"/>
            </a:pPr>
            <a:r>
              <a:rPr lang="en-CA" dirty="0">
                <a:latin typeface="Century Schoolbook" panose="02040604050505020304" pitchFamily="18" charset="0"/>
              </a:rPr>
              <a:t>Lansing Point ended 2025 in a strong financial position.</a:t>
            </a:r>
          </a:p>
          <a:p>
            <a:pPr marL="171450" indent="-171450">
              <a:buFont typeface="Wingdings" panose="05000000000000000000" pitchFamily="2" charset="2"/>
              <a:buChar char="§"/>
            </a:pPr>
            <a:r>
              <a:rPr lang="en-CA" dirty="0">
                <a:latin typeface="Century Schoolbook" panose="02040604050505020304" pitchFamily="18" charset="0"/>
              </a:rPr>
              <a:t>Revenues over expenditures resulted in a surplus of $18,021.32</a:t>
            </a:r>
          </a:p>
          <a:p>
            <a:pPr marL="171450" indent="-171450">
              <a:buFont typeface="Wingdings" panose="05000000000000000000" pitchFamily="2" charset="2"/>
              <a:buChar char="§"/>
            </a:pPr>
            <a:r>
              <a:rPr lang="en-CA" dirty="0">
                <a:latin typeface="Century Schoolbook" panose="02040604050505020304" pitchFamily="18" charset="0"/>
              </a:rPr>
              <a:t>Most of the surplus was generated by</a:t>
            </a:r>
          </a:p>
          <a:p>
            <a:pPr algn="ctr"/>
            <a:endParaRPr lang="en-CA" sz="1100" b="1" dirty="0"/>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a:xfrm>
            <a:off x="929986" y="6286038"/>
            <a:ext cx="523240" cy="247651"/>
          </a:xfrm>
        </p:spPr>
        <p:txBody>
          <a:bodyPr/>
          <a:lstStyle/>
          <a:p>
            <a:fld id="{294A09A9-5501-47C1-A89A-A340965A2BE2}" type="slidenum">
              <a:rPr lang="en-US" smtClean="0"/>
              <a:pPr/>
              <a:t>15</a:t>
            </a:fld>
            <a:endParaRPr lang="en-US" dirty="0">
              <a:latin typeface="+mn-lt"/>
            </a:endParaRPr>
          </a:p>
        </p:txBody>
      </p:sp>
      <p:pic>
        <p:nvPicPr>
          <p:cNvPr id="12" name="Picture 11">
            <a:extLst>
              <a:ext uri="{FF2B5EF4-FFF2-40B4-BE49-F238E27FC236}">
                <a16:creationId xmlns:a16="http://schemas.microsoft.com/office/drawing/2014/main" id="{7A2018B8-7046-623C-CFF3-4CB3B5A72E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5138" y="102967"/>
            <a:ext cx="6375042" cy="6652066"/>
          </a:xfrm>
          <a:prstGeom prst="rect">
            <a:avLst/>
          </a:prstGeom>
        </p:spPr>
      </p:pic>
    </p:spTree>
    <p:extLst>
      <p:ext uri="{BB962C8B-B14F-4D97-AF65-F5344CB8AC3E}">
        <p14:creationId xmlns:p14="http://schemas.microsoft.com/office/powerpoint/2010/main" val="3033492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2A3754-62EA-AA31-DB09-5E11965C00F5}"/>
              </a:ext>
            </a:extLst>
          </p:cNvPr>
          <p:cNvSpPr>
            <a:spLocks noGrp="1"/>
          </p:cNvSpPr>
          <p:nvPr>
            <p:ph type="title"/>
          </p:nvPr>
        </p:nvSpPr>
        <p:spPr/>
        <p:txBody>
          <a:bodyPr>
            <a:normAutofit/>
          </a:bodyPr>
          <a:lstStyle/>
          <a:p>
            <a:r>
              <a:rPr lang="en-CA" sz="2400" b="0" dirty="0">
                <a:latin typeface="Century Schoolbook" panose="02040604050505020304" pitchFamily="18" charset="0"/>
              </a:rPr>
              <a:t>2025 Year-End Balance Sheet </a:t>
            </a:r>
          </a:p>
        </p:txBody>
      </p:sp>
      <p:sp>
        <p:nvSpPr>
          <p:cNvPr id="4" name="Text Placeholder 3">
            <a:extLst>
              <a:ext uri="{FF2B5EF4-FFF2-40B4-BE49-F238E27FC236}">
                <a16:creationId xmlns:a16="http://schemas.microsoft.com/office/drawing/2014/main" id="{C9673C93-5999-533F-1EBB-B89125439D00}"/>
              </a:ext>
            </a:extLst>
          </p:cNvPr>
          <p:cNvSpPr>
            <a:spLocks noGrp="1"/>
          </p:cNvSpPr>
          <p:nvPr>
            <p:ph type="body" sz="quarter" idx="11"/>
          </p:nvPr>
        </p:nvSpPr>
        <p:spPr>
          <a:xfrm>
            <a:off x="964024" y="2071840"/>
            <a:ext cx="4858876" cy="3712271"/>
          </a:xfrm>
        </p:spPr>
        <p:txBody>
          <a:bodyPr/>
          <a:lstStyle/>
          <a:p>
            <a:pPr algn="just"/>
            <a:r>
              <a:rPr lang="en-US" sz="1100" b="0" i="1" dirty="0">
                <a:solidFill>
                  <a:srgbClr val="1F1F1F"/>
                </a:solidFill>
                <a:effectLst/>
                <a:latin typeface="Century Schoolbook" panose="02040604050505020304" pitchFamily="18" charset="0"/>
              </a:rPr>
              <a:t>“A balance sheet should always balance. </a:t>
            </a:r>
            <a:r>
              <a:rPr lang="en-US" sz="1100" b="0" i="1" dirty="0">
                <a:solidFill>
                  <a:srgbClr val="040C28"/>
                </a:solidFill>
                <a:effectLst/>
                <a:latin typeface="Century Schoolbook" panose="02040604050505020304" pitchFamily="18" charset="0"/>
              </a:rPr>
              <a:t>Assets must always equal liabilities plus owners' equity</a:t>
            </a:r>
            <a:r>
              <a:rPr lang="en-US" sz="1100" b="0" i="1" dirty="0">
                <a:solidFill>
                  <a:srgbClr val="1F1F1F"/>
                </a:solidFill>
                <a:effectLst/>
                <a:latin typeface="Century Schoolbook" panose="02040604050505020304" pitchFamily="18" charset="0"/>
              </a:rPr>
              <a:t>. Owners' equity must always equal assets minus liabilities. Liabilities must always equal assets minus owners' equity.”</a:t>
            </a:r>
          </a:p>
          <a:p>
            <a:pPr>
              <a:spcBef>
                <a:spcPts val="0"/>
              </a:spcBef>
            </a:pPr>
            <a:endParaRPr lang="en-CA" sz="12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endParaRPr>
          </a:p>
          <a:p>
            <a:pPr>
              <a:spcBef>
                <a:spcPts val="0"/>
              </a:spcBef>
            </a:pPr>
            <a:r>
              <a:rPr lang="en-CA" sz="1100" dirty="0">
                <a:solidFill>
                  <a:srgbClr val="000000"/>
                </a:solidFill>
                <a:latin typeface="Century Schoolbook" panose="02040604050505020304" pitchFamily="18" charset="0"/>
                <a:ea typeface="Times New Roman" panose="02020603050405020304" pitchFamily="18" charset="0"/>
                <a:cs typeface="Aptos" panose="020B0004020202020204" pitchFamily="34" charset="0"/>
              </a:rPr>
              <a:t>We ended the year with </a:t>
            </a: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a surplus (net income) of, a healthy reserve fund, operating fund and contingency fund that you can draw from in the future. </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a:spcBef>
                <a:spcPts val="0"/>
              </a:spcBef>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 </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a:spcBef>
                <a:spcPts val="0"/>
              </a:spcBef>
            </a:pPr>
            <a:r>
              <a:rPr lang="en-CA" sz="1100" b="1"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Assets</a:t>
            </a:r>
            <a:endParaRPr lang="en-CA" sz="1100" b="1" dirty="0">
              <a:effectLst/>
              <a:latin typeface="Century Schoolbook" panose="02040604050505020304" pitchFamily="18" charset="0"/>
              <a:ea typeface="Calibri" panose="020F0502020204030204" pitchFamily="34" charset="0"/>
              <a:cs typeface="Aptos" panose="020B0004020202020204" pitchFamily="34" charset="0"/>
            </a:endParaRPr>
          </a:p>
          <a:p>
            <a:pPr marL="171450" indent="-171450">
              <a:spcBef>
                <a:spcPts val="0"/>
              </a:spcBef>
              <a:buFont typeface="Wingdings" panose="05000000000000000000" pitchFamily="2" charset="2"/>
              <a:buChar char="§"/>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Accounts Receivable is in a negative balance due to an owner who pre-pays their condo fees. </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marL="171450" indent="-171450">
              <a:spcBef>
                <a:spcPts val="0"/>
              </a:spcBef>
              <a:buFont typeface="Arial" panose="020B0604020202020204" pitchFamily="34" charset="0"/>
              <a:buChar char="•"/>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Chequing Account is the Operating Fund</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marL="171450" indent="-171450">
              <a:spcBef>
                <a:spcPts val="0"/>
              </a:spcBef>
              <a:buFont typeface="Arial" panose="020B0604020202020204" pitchFamily="34" charset="0"/>
              <a:buChar char="•"/>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Savings+ GIC is the Reserve Fund</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marL="171450" indent="-171450">
              <a:spcBef>
                <a:spcPts val="0"/>
              </a:spcBef>
              <a:buFont typeface="Arial" panose="020B0604020202020204" pitchFamily="34" charset="0"/>
              <a:buChar char="•"/>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Prepaid expenses is for elevator maintenance</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a:spcBef>
                <a:spcPts val="0"/>
              </a:spcBef>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 </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a:spcBef>
                <a:spcPts val="0"/>
              </a:spcBef>
            </a:pPr>
            <a:r>
              <a:rPr lang="en-CA" sz="1100" b="1"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Liabilities</a:t>
            </a:r>
            <a:endParaRPr lang="en-CA" sz="1100" b="1" dirty="0">
              <a:effectLst/>
              <a:latin typeface="Century Schoolbook" panose="02040604050505020304" pitchFamily="18" charset="0"/>
              <a:ea typeface="Calibri" panose="020F0502020204030204" pitchFamily="34" charset="0"/>
              <a:cs typeface="Aptos" panose="020B0004020202020204" pitchFamily="34" charset="0"/>
            </a:endParaRPr>
          </a:p>
          <a:p>
            <a:pPr>
              <a:spcBef>
                <a:spcPts val="0"/>
              </a:spcBef>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Amounts owing to vendors</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a:spcBef>
                <a:spcPts val="0"/>
              </a:spcBef>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 </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a:spcBef>
                <a:spcPts val="0"/>
              </a:spcBef>
            </a:pPr>
            <a:r>
              <a:rPr lang="en-CA" sz="1100" b="1"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Equity</a:t>
            </a:r>
            <a:endParaRPr lang="en-CA" sz="1100" b="1" dirty="0">
              <a:effectLst/>
              <a:latin typeface="Century Schoolbook" panose="02040604050505020304" pitchFamily="18" charset="0"/>
              <a:ea typeface="Calibri" panose="020F0502020204030204" pitchFamily="34" charset="0"/>
              <a:cs typeface="Aptos" panose="020B0004020202020204" pitchFamily="34" charset="0"/>
            </a:endParaRPr>
          </a:p>
          <a:p>
            <a:pPr>
              <a:spcBef>
                <a:spcPts val="0"/>
              </a:spcBef>
            </a:pPr>
            <a:r>
              <a:rPr lang="en-CA" sz="1100" dirty="0">
                <a:solidFill>
                  <a:srgbClr val="000000"/>
                </a:solidFill>
                <a:effectLst/>
                <a:latin typeface="Century Schoolbook" panose="02040604050505020304" pitchFamily="18" charset="0"/>
                <a:ea typeface="Times New Roman" panose="02020603050405020304" pitchFamily="18" charset="0"/>
                <a:cs typeface="Aptos" panose="020B0004020202020204" pitchFamily="34" charset="0"/>
              </a:rPr>
              <a:t>Reserve Fund &amp; surplus income over the lifetime of the condo</a:t>
            </a:r>
            <a:endParaRPr lang="en-CA" sz="1100" dirty="0">
              <a:effectLst/>
              <a:latin typeface="Century Schoolbook" panose="02040604050505020304" pitchFamily="18" charset="0"/>
              <a:ea typeface="Calibri" panose="020F0502020204030204" pitchFamily="34" charset="0"/>
              <a:cs typeface="Aptos" panose="020B0004020202020204" pitchFamily="34" charset="0"/>
            </a:endParaRPr>
          </a:p>
          <a:p>
            <a:pPr algn="just"/>
            <a:endParaRPr lang="en-CA" sz="1200" i="1" dirty="0"/>
          </a:p>
        </p:txBody>
      </p:sp>
      <p:sp>
        <p:nvSpPr>
          <p:cNvPr id="7" name="Slide Number Placeholder 6">
            <a:extLst>
              <a:ext uri="{FF2B5EF4-FFF2-40B4-BE49-F238E27FC236}">
                <a16:creationId xmlns:a16="http://schemas.microsoft.com/office/drawing/2014/main" id="{A7635B7A-7580-E1B1-334A-B4329602E322}"/>
              </a:ext>
            </a:extLst>
          </p:cNvPr>
          <p:cNvSpPr>
            <a:spLocks noGrp="1"/>
          </p:cNvSpPr>
          <p:nvPr>
            <p:ph type="sldNum" sz="quarter" idx="16"/>
          </p:nvPr>
        </p:nvSpPr>
        <p:spPr/>
        <p:txBody>
          <a:bodyPr/>
          <a:lstStyle/>
          <a:p>
            <a:fld id="{294A09A9-5501-47C1-A89A-A340965A2BE2}" type="slidenum">
              <a:rPr lang="en-US" smtClean="0"/>
              <a:pPr/>
              <a:t>16</a:t>
            </a:fld>
            <a:endParaRPr lang="en-US" dirty="0">
              <a:latin typeface="+mn-lt"/>
            </a:endParaRPr>
          </a:p>
        </p:txBody>
      </p:sp>
      <p:pic>
        <p:nvPicPr>
          <p:cNvPr id="5" name="Picture 4">
            <a:extLst>
              <a:ext uri="{FF2B5EF4-FFF2-40B4-BE49-F238E27FC236}">
                <a16:creationId xmlns:a16="http://schemas.microsoft.com/office/drawing/2014/main" id="{819F7918-1F5F-65D2-4211-4D7ACE796082}"/>
              </a:ext>
            </a:extLst>
          </p:cNvPr>
          <p:cNvPicPr>
            <a:picLocks noChangeAspect="1"/>
          </p:cNvPicPr>
          <p:nvPr/>
        </p:nvPicPr>
        <p:blipFill>
          <a:blip r:embed="rId2"/>
          <a:stretch>
            <a:fillRect/>
          </a:stretch>
        </p:blipFill>
        <p:spPr>
          <a:xfrm>
            <a:off x="9494910" y="6332220"/>
            <a:ext cx="2493480" cy="274344"/>
          </a:xfrm>
          <a:prstGeom prst="rect">
            <a:avLst/>
          </a:prstGeom>
        </p:spPr>
      </p:pic>
      <p:pic>
        <p:nvPicPr>
          <p:cNvPr id="6" name="Picture 5">
            <a:extLst>
              <a:ext uri="{FF2B5EF4-FFF2-40B4-BE49-F238E27FC236}">
                <a16:creationId xmlns:a16="http://schemas.microsoft.com/office/drawing/2014/main" id="{164E4570-6C06-46E3-7F84-7AAB45E45AFD}"/>
              </a:ext>
            </a:extLst>
          </p:cNvPr>
          <p:cNvPicPr>
            <a:picLocks noChangeAspect="1"/>
          </p:cNvPicPr>
          <p:nvPr/>
        </p:nvPicPr>
        <p:blipFill>
          <a:blip r:embed="rId3"/>
          <a:stretch>
            <a:fillRect/>
          </a:stretch>
        </p:blipFill>
        <p:spPr>
          <a:xfrm>
            <a:off x="6529965" y="1265273"/>
            <a:ext cx="4914973" cy="5029201"/>
          </a:xfrm>
          <a:prstGeom prst="rect">
            <a:avLst/>
          </a:prstGeom>
        </p:spPr>
      </p:pic>
    </p:spTree>
    <p:extLst>
      <p:ext uri="{BB962C8B-B14F-4D97-AF65-F5344CB8AC3E}">
        <p14:creationId xmlns:p14="http://schemas.microsoft.com/office/powerpoint/2010/main" val="85429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02153" y="229683"/>
            <a:ext cx="2408268" cy="1431499"/>
          </a:xfrm>
        </p:spPr>
        <p:txBody>
          <a:bodyPr>
            <a:noAutofit/>
          </a:bodyPr>
          <a:lstStyle/>
          <a:p>
            <a:r>
              <a:rPr lang="en-CA" sz="2400" b="0" dirty="0">
                <a:latin typeface="Century Schoolbook" panose="02040604050505020304" pitchFamily="18" charset="0"/>
              </a:rPr>
              <a:t>Where Did Your </a:t>
            </a:r>
            <a:br>
              <a:rPr lang="en-CA" sz="2400" b="0" dirty="0">
                <a:latin typeface="Century Schoolbook" panose="02040604050505020304" pitchFamily="18" charset="0"/>
              </a:rPr>
            </a:br>
            <a:r>
              <a:rPr lang="en-CA" sz="2400" b="0" dirty="0">
                <a:latin typeface="Century Schoolbook" panose="02040604050505020304" pitchFamily="18" charset="0"/>
              </a:rPr>
              <a:t>Condo Fee Go in 2025?</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a:xfrm>
            <a:off x="971550" y="2065267"/>
            <a:ext cx="2894065" cy="2795232"/>
          </a:xfrm>
        </p:spPr>
        <p:txBody>
          <a:bodyPr/>
          <a:lstStyle/>
          <a:p>
            <a:pPr marL="285750" indent="-285750">
              <a:buFont typeface="Arial" panose="020B0604020202020204" pitchFamily="34" charset="0"/>
              <a:buChar char="•"/>
            </a:pPr>
            <a:r>
              <a:rPr lang="en-CA" sz="1200" b="1" cap="small" dirty="0">
                <a:latin typeface="Century Schoolbook" panose="02040604050505020304" pitchFamily="18" charset="0"/>
              </a:rPr>
              <a:t>24% Insurance</a:t>
            </a:r>
          </a:p>
          <a:p>
            <a:pPr marL="285750" indent="-285750">
              <a:buFont typeface="Arial" panose="020B0604020202020204" pitchFamily="34" charset="0"/>
              <a:buChar char="•"/>
            </a:pPr>
            <a:r>
              <a:rPr lang="en-CA" sz="1200" b="1" cap="small" dirty="0">
                <a:latin typeface="Century Schoolbook" panose="02040604050505020304" pitchFamily="18" charset="0"/>
              </a:rPr>
              <a:t>14% Property management &amp; accounting</a:t>
            </a:r>
          </a:p>
          <a:p>
            <a:pPr marL="285750" indent="-285750">
              <a:buFont typeface="Arial" panose="020B0604020202020204" pitchFamily="34" charset="0"/>
              <a:buChar char="•"/>
            </a:pPr>
            <a:r>
              <a:rPr lang="en-CA" sz="1200" b="1" cap="small" dirty="0">
                <a:latin typeface="Century Schoolbook" panose="02040604050505020304" pitchFamily="18" charset="0"/>
              </a:rPr>
              <a:t>7% Electricity</a:t>
            </a:r>
          </a:p>
          <a:p>
            <a:pPr marL="285750" indent="-285750">
              <a:buFont typeface="Arial" panose="020B0604020202020204" pitchFamily="34" charset="0"/>
              <a:buChar char="•"/>
            </a:pPr>
            <a:r>
              <a:rPr lang="en-CA" sz="1200" b="1" cap="small" dirty="0">
                <a:latin typeface="Century Schoolbook" panose="02040604050505020304" pitchFamily="18" charset="0"/>
              </a:rPr>
              <a:t>9% Special Projects</a:t>
            </a:r>
          </a:p>
          <a:p>
            <a:pPr marL="285750" indent="-285750">
              <a:buFont typeface="Arial" panose="020B0604020202020204" pitchFamily="34" charset="0"/>
              <a:buChar char="•"/>
            </a:pPr>
            <a:r>
              <a:rPr lang="en-CA" sz="1200" b="1" cap="small" dirty="0">
                <a:latin typeface="Century Schoolbook" panose="02040604050505020304" pitchFamily="18" charset="0"/>
              </a:rPr>
              <a:t>8% Elevator Maintenance</a:t>
            </a:r>
          </a:p>
          <a:p>
            <a:pPr marL="285750" indent="-285750">
              <a:buFont typeface="Arial" panose="020B0604020202020204" pitchFamily="34" charset="0"/>
              <a:buChar char="•"/>
            </a:pPr>
            <a:r>
              <a:rPr lang="en-CA" sz="1200" b="1" cap="small" dirty="0">
                <a:latin typeface="Century Schoolbook" panose="02040604050505020304" pitchFamily="18" charset="0"/>
              </a:rPr>
              <a:t>14% Reserve Fund </a:t>
            </a:r>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17</a:t>
            </a:fld>
            <a:endParaRPr lang="en-US" dirty="0">
              <a:latin typeface="+mn-lt"/>
            </a:endParaRPr>
          </a:p>
        </p:txBody>
      </p:sp>
      <p:pic>
        <p:nvPicPr>
          <p:cNvPr id="5" name="Picture 4">
            <a:extLst>
              <a:ext uri="{FF2B5EF4-FFF2-40B4-BE49-F238E27FC236}">
                <a16:creationId xmlns:a16="http://schemas.microsoft.com/office/drawing/2014/main" id="{8C9A6705-DC34-3182-9766-61F8BA08DDBF}"/>
              </a:ext>
            </a:extLst>
          </p:cNvPr>
          <p:cNvPicPr>
            <a:picLocks noChangeAspect="1"/>
          </p:cNvPicPr>
          <p:nvPr/>
        </p:nvPicPr>
        <p:blipFill>
          <a:blip r:embed="rId2"/>
          <a:stretch>
            <a:fillRect/>
          </a:stretch>
        </p:blipFill>
        <p:spPr>
          <a:xfrm>
            <a:off x="9494910" y="6332220"/>
            <a:ext cx="2493480" cy="274344"/>
          </a:xfrm>
          <a:prstGeom prst="rect">
            <a:avLst/>
          </a:prstGeom>
        </p:spPr>
      </p:pic>
      <p:graphicFrame>
        <p:nvGraphicFramePr>
          <p:cNvPr id="8" name="Chart 7">
            <a:extLst>
              <a:ext uri="{FF2B5EF4-FFF2-40B4-BE49-F238E27FC236}">
                <a16:creationId xmlns:a16="http://schemas.microsoft.com/office/drawing/2014/main" id="{403ED493-E923-D453-4246-79C4C1012C0F}"/>
              </a:ext>
            </a:extLst>
          </p:cNvPr>
          <p:cNvGraphicFramePr/>
          <p:nvPr>
            <p:extLst>
              <p:ext uri="{D42A27DB-BD31-4B8C-83A1-F6EECF244321}">
                <p14:modId xmlns:p14="http://schemas.microsoft.com/office/powerpoint/2010/main" val="3185284164"/>
              </p:ext>
            </p:extLst>
          </p:nvPr>
        </p:nvGraphicFramePr>
        <p:xfrm>
          <a:off x="4034889" y="285543"/>
          <a:ext cx="7934850" cy="60466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67226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64023" y="879063"/>
            <a:ext cx="3762149" cy="610863"/>
          </a:xfrm>
        </p:spPr>
        <p:txBody>
          <a:bodyPr>
            <a:normAutofit fontScale="90000"/>
          </a:bodyPr>
          <a:lstStyle/>
          <a:p>
            <a:r>
              <a:rPr lang="en-CA" sz="2400" b="0" dirty="0">
                <a:latin typeface="Century Schoolbook" panose="02040604050505020304" pitchFamily="18" charset="0"/>
              </a:rPr>
              <a:t>2025 Financial Statement - Vote</a:t>
            </a:r>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18</a:t>
            </a:fld>
            <a:endParaRPr lang="en-US" dirty="0">
              <a:latin typeface="+mn-lt"/>
            </a:endParaRPr>
          </a:p>
        </p:txBody>
      </p:sp>
      <p:sp>
        <p:nvSpPr>
          <p:cNvPr id="14" name="TextBox 13">
            <a:extLst>
              <a:ext uri="{FF2B5EF4-FFF2-40B4-BE49-F238E27FC236}">
                <a16:creationId xmlns:a16="http://schemas.microsoft.com/office/drawing/2014/main" id="{90CEEECD-D18D-560F-E305-8DD6F3081642}"/>
              </a:ext>
            </a:extLst>
          </p:cNvPr>
          <p:cNvSpPr txBox="1"/>
          <p:nvPr/>
        </p:nvSpPr>
        <p:spPr>
          <a:xfrm>
            <a:off x="4995091" y="879063"/>
            <a:ext cx="6578449" cy="2696123"/>
          </a:xfrm>
          <a:prstGeom prst="rect">
            <a:avLst/>
          </a:prstGeom>
          <a:noFill/>
        </p:spPr>
        <p:txBody>
          <a:bodyPr wrap="square">
            <a:spAutoFit/>
          </a:bodyPr>
          <a:lstStyle/>
          <a:p>
            <a:pPr>
              <a:lnSpc>
                <a:spcPct val="120000"/>
              </a:lnSpc>
            </a:pPr>
            <a:r>
              <a:rPr lang="en-US" sz="1400" b="1" dirty="0">
                <a:solidFill>
                  <a:schemeClr val="bg1"/>
                </a:solidFill>
                <a:latin typeface="Century Schoolbook" panose="02040604050505020304" pitchFamily="18" charset="0"/>
              </a:rPr>
              <a:t>MOTION: TO APPROVE 2025 FINANCIAL STATEMENT</a:t>
            </a:r>
          </a:p>
          <a:p>
            <a:pPr algn="just">
              <a:lnSpc>
                <a:spcPct val="120000"/>
              </a:lnSpc>
            </a:pPr>
            <a:r>
              <a:rPr lang="en-US" sz="1400" dirty="0">
                <a:solidFill>
                  <a:schemeClr val="bg1"/>
                </a:solidFill>
                <a:latin typeface="Century Schoolbook" panose="02040604050505020304" pitchFamily="18" charset="0"/>
              </a:rPr>
              <a:t>“I move that the 2025 financial statements as presented at the annual general meeting of Whitehorse Condominium Corporation #124 on the 2nd of March, 2026, in the City of Whitehorse, be hereby approved.”</a:t>
            </a:r>
          </a:p>
          <a:p>
            <a:endParaRPr lang="en-US" sz="1400" dirty="0">
              <a:solidFill>
                <a:schemeClr val="bg1"/>
              </a:solidFill>
              <a:latin typeface="Century Schoolbook" panose="02040604050505020304" pitchFamily="18" charset="0"/>
            </a:endParaRPr>
          </a:p>
          <a:p>
            <a:r>
              <a:rPr lang="en-US" sz="1400" dirty="0">
                <a:solidFill>
                  <a:schemeClr val="bg1"/>
                </a:solidFill>
                <a:latin typeface="Century Schoolbook" panose="02040604050505020304" pitchFamily="18" charset="0"/>
              </a:rPr>
              <a:t>Moved by: Michael McCann	</a:t>
            </a:r>
          </a:p>
          <a:p>
            <a:endParaRPr lang="en-US" sz="1400" dirty="0">
              <a:solidFill>
                <a:schemeClr val="bg1"/>
              </a:solidFill>
              <a:latin typeface="Century Schoolbook" panose="02040604050505020304" pitchFamily="18" charset="0"/>
            </a:endParaRPr>
          </a:p>
          <a:p>
            <a:r>
              <a:rPr lang="en-US" sz="1400" dirty="0">
                <a:solidFill>
                  <a:schemeClr val="bg1"/>
                </a:solidFill>
                <a:latin typeface="Century Schoolbook" panose="02040604050505020304" pitchFamily="18" charset="0"/>
              </a:rPr>
              <a:t>Seconded by:	</a:t>
            </a:r>
          </a:p>
          <a:p>
            <a:r>
              <a:rPr lang="en-US" sz="1400" dirty="0">
                <a:solidFill>
                  <a:schemeClr val="bg1"/>
                </a:solidFill>
                <a:latin typeface="Century Schoolbook" panose="02040604050505020304" pitchFamily="18" charset="0"/>
              </a:rPr>
              <a:t>		</a:t>
            </a:r>
          </a:p>
          <a:p>
            <a:r>
              <a:rPr lang="en-US" sz="1400" dirty="0">
                <a:solidFill>
                  <a:schemeClr val="bg1"/>
                </a:solidFill>
                <a:latin typeface="Century Schoolbook" panose="02040604050505020304" pitchFamily="18" charset="0"/>
              </a:rPr>
              <a:t>Vote:  In </a:t>
            </a:r>
            <a:r>
              <a:rPr lang="en-US" sz="1400" dirty="0" err="1">
                <a:solidFill>
                  <a:schemeClr val="bg1"/>
                </a:solidFill>
                <a:latin typeface="Century Schoolbook" panose="02040604050505020304" pitchFamily="18" charset="0"/>
              </a:rPr>
              <a:t>favour</a:t>
            </a:r>
            <a:r>
              <a:rPr lang="en-US" sz="1400" dirty="0">
                <a:solidFill>
                  <a:schemeClr val="bg1"/>
                </a:solidFill>
                <a:latin typeface="Century Schoolbook" panose="02040604050505020304" pitchFamily="18" charset="0"/>
              </a:rPr>
              <a:t>: 		Opposed:  </a:t>
            </a:r>
          </a:p>
          <a:p>
            <a:endParaRPr lang="en-US" dirty="0"/>
          </a:p>
        </p:txBody>
      </p:sp>
      <p:pic>
        <p:nvPicPr>
          <p:cNvPr id="4" name="Picture 3">
            <a:extLst>
              <a:ext uri="{FF2B5EF4-FFF2-40B4-BE49-F238E27FC236}">
                <a16:creationId xmlns:a16="http://schemas.microsoft.com/office/drawing/2014/main" id="{90B4AFEB-D8A5-F6AF-CE3B-C603FA6B6E6C}"/>
              </a:ext>
            </a:extLst>
          </p:cNvPr>
          <p:cNvPicPr>
            <a:picLocks noChangeAspect="1"/>
          </p:cNvPicPr>
          <p:nvPr/>
        </p:nvPicPr>
        <p:blipFill>
          <a:blip r:embed="rId2"/>
          <a:stretch>
            <a:fillRect/>
          </a:stretch>
        </p:blipFill>
        <p:spPr>
          <a:xfrm>
            <a:off x="9350922" y="6414253"/>
            <a:ext cx="2493480" cy="274344"/>
          </a:xfrm>
          <a:prstGeom prst="rect">
            <a:avLst/>
          </a:prstGeom>
        </p:spPr>
      </p:pic>
      <p:sp>
        <p:nvSpPr>
          <p:cNvPr id="2" name="TextBox 1">
            <a:extLst>
              <a:ext uri="{FF2B5EF4-FFF2-40B4-BE49-F238E27FC236}">
                <a16:creationId xmlns:a16="http://schemas.microsoft.com/office/drawing/2014/main" id="{B87AAA93-A0B4-9A37-31A5-1BD64AAAA0A4}"/>
              </a:ext>
            </a:extLst>
          </p:cNvPr>
          <p:cNvSpPr txBox="1"/>
          <p:nvPr/>
        </p:nvSpPr>
        <p:spPr>
          <a:xfrm>
            <a:off x="4995091" y="3615214"/>
            <a:ext cx="6220046" cy="1323439"/>
          </a:xfrm>
          <a:prstGeom prst="rect">
            <a:avLst/>
          </a:prstGeom>
          <a:noFill/>
        </p:spPr>
        <p:txBody>
          <a:bodyPr wrap="square" rtlCol="0">
            <a:spAutoFit/>
          </a:bodyPr>
          <a:lstStyle/>
          <a:p>
            <a:r>
              <a:rPr lang="en-CA" sz="1400" dirty="0">
                <a:solidFill>
                  <a:schemeClr val="bg1"/>
                </a:solidFill>
                <a:latin typeface="Century Schoolbook" panose="02040604050505020304" pitchFamily="18" charset="0"/>
              </a:rPr>
              <a:t>Date: March 2, 2026</a:t>
            </a:r>
          </a:p>
          <a:p>
            <a:endParaRPr lang="en-CA" sz="1400" dirty="0">
              <a:solidFill>
                <a:schemeClr val="bg1"/>
              </a:solidFill>
              <a:latin typeface="Century Schoolbook" panose="02040604050505020304" pitchFamily="18" charset="0"/>
            </a:endParaRPr>
          </a:p>
          <a:p>
            <a:pPr>
              <a:spcAft>
                <a:spcPts val="600"/>
              </a:spcAft>
            </a:pPr>
            <a:r>
              <a:rPr lang="en-CA" sz="1400" dirty="0">
                <a:solidFill>
                  <a:schemeClr val="bg1"/>
                </a:solidFill>
                <a:latin typeface="Century Schoolbook" panose="02040604050505020304" pitchFamily="18" charset="0"/>
              </a:rPr>
              <a:t>Signed Board Representative</a:t>
            </a:r>
          </a:p>
          <a:p>
            <a:pPr>
              <a:spcAft>
                <a:spcPts val="600"/>
              </a:spcAft>
            </a:pPr>
            <a:r>
              <a:rPr lang="en-CA" sz="1400" dirty="0">
                <a:solidFill>
                  <a:schemeClr val="bg1"/>
                </a:solidFill>
                <a:latin typeface="Century Schoolbook" panose="02040604050505020304" pitchFamily="18" charset="0"/>
              </a:rPr>
              <a:t>Name:</a:t>
            </a:r>
          </a:p>
          <a:p>
            <a:pPr>
              <a:spcAft>
                <a:spcPts val="600"/>
              </a:spcAft>
            </a:pPr>
            <a:r>
              <a:rPr lang="en-CA" sz="1400" dirty="0">
                <a:solidFill>
                  <a:schemeClr val="bg1"/>
                </a:solidFill>
                <a:latin typeface="Century Schoolbook" panose="02040604050505020304" pitchFamily="18" charset="0"/>
              </a:rPr>
              <a:t>Signature:</a:t>
            </a:r>
          </a:p>
        </p:txBody>
      </p:sp>
    </p:spTree>
    <p:extLst>
      <p:ext uri="{BB962C8B-B14F-4D97-AF65-F5344CB8AC3E}">
        <p14:creationId xmlns:p14="http://schemas.microsoft.com/office/powerpoint/2010/main" val="1779403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906D39-1C97-C77E-DE2A-F25A0D293D05}"/>
              </a:ext>
            </a:extLst>
          </p:cNvPr>
          <p:cNvSpPr>
            <a:spLocks noGrp="1"/>
          </p:cNvSpPr>
          <p:nvPr>
            <p:ph type="title"/>
          </p:nvPr>
        </p:nvSpPr>
        <p:spPr>
          <a:xfrm>
            <a:off x="902278" y="802784"/>
            <a:ext cx="4941477" cy="610863"/>
          </a:xfrm>
        </p:spPr>
        <p:txBody>
          <a:bodyPr>
            <a:normAutofit/>
          </a:bodyPr>
          <a:lstStyle/>
          <a:p>
            <a:r>
              <a:rPr lang="en-CA" sz="2400" b="0" dirty="0">
                <a:latin typeface="Century Schoolbook" panose="02040604050505020304" pitchFamily="18" charset="0"/>
              </a:rPr>
              <a:t>2026 BUDGET - Context</a:t>
            </a:r>
          </a:p>
        </p:txBody>
      </p:sp>
      <p:sp>
        <p:nvSpPr>
          <p:cNvPr id="4" name="Text Placeholder 3">
            <a:extLst>
              <a:ext uri="{FF2B5EF4-FFF2-40B4-BE49-F238E27FC236}">
                <a16:creationId xmlns:a16="http://schemas.microsoft.com/office/drawing/2014/main" id="{68E3B338-2892-1045-EAE8-FE9BFE473AE0}"/>
              </a:ext>
            </a:extLst>
          </p:cNvPr>
          <p:cNvSpPr>
            <a:spLocks noGrp="1"/>
          </p:cNvSpPr>
          <p:nvPr>
            <p:ph type="body" sz="quarter" idx="11"/>
          </p:nvPr>
        </p:nvSpPr>
        <p:spPr>
          <a:xfrm>
            <a:off x="5843756" y="1184191"/>
            <a:ext cx="6094788" cy="5121336"/>
          </a:xfrm>
        </p:spPr>
        <p:txBody>
          <a:bodyPr/>
          <a:lstStyle/>
          <a:p>
            <a:r>
              <a:rPr lang="en-US" sz="1100" b="0" i="0" u="none" strike="noStrike" baseline="0" dirty="0">
                <a:solidFill>
                  <a:srgbClr val="000000"/>
                </a:solidFill>
                <a:latin typeface="Century Schoolbook" panose="02040604050505020304" pitchFamily="18" charset="0"/>
              </a:rPr>
              <a:t>42(1) Subject to subsection (2), a condominium corporation is responsible for properly maintaining, repairing, and, when necessary, replacing the common property and common assets.</a:t>
            </a:r>
            <a:endParaRPr lang="en-CA" sz="1100" b="0" i="0" u="none" strike="noStrike" baseline="0" dirty="0">
              <a:solidFill>
                <a:srgbClr val="000000"/>
              </a:solidFill>
              <a:latin typeface="Century Schoolbook" panose="02040604050505020304" pitchFamily="18" charset="0"/>
            </a:endParaRPr>
          </a:p>
          <a:p>
            <a:pPr algn="l"/>
            <a:r>
              <a:rPr lang="en-CA" sz="1100" b="0" i="0" u="none" strike="noStrike" baseline="0" dirty="0">
                <a:solidFill>
                  <a:srgbClr val="000000"/>
                </a:solidFill>
                <a:latin typeface="Century Schoolbook" panose="02040604050505020304" pitchFamily="18" charset="0"/>
              </a:rPr>
              <a:t>128(1) The owners of units in a condominium </a:t>
            </a:r>
            <a:r>
              <a:rPr lang="en-US" sz="1100" b="0" i="0" u="none" strike="noStrike" baseline="0" dirty="0">
                <a:solidFill>
                  <a:srgbClr val="000000"/>
                </a:solidFill>
                <a:latin typeface="Century Schoolbook" panose="02040604050505020304" pitchFamily="18" charset="0"/>
              </a:rPr>
              <a:t>are responsible for the payment of monthly condo fees to the condominium corporation so that the corporation will have sufficient money </a:t>
            </a:r>
            <a:r>
              <a:rPr lang="en-US" sz="1200" b="1" i="0" u="none" strike="noStrike" baseline="0" dirty="0">
                <a:solidFill>
                  <a:srgbClr val="000000"/>
                </a:solidFill>
                <a:latin typeface="Century Schoolbook" panose="02040604050505020304" pitchFamily="18" charset="0"/>
              </a:rPr>
              <a:t>available to pay the common expenses</a:t>
            </a:r>
            <a:r>
              <a:rPr lang="en-US" sz="1100" b="0" i="0" u="none" strike="noStrike" baseline="0" dirty="0">
                <a:solidFill>
                  <a:srgbClr val="000000"/>
                </a:solidFill>
                <a:latin typeface="Century Schoolbook" panose="02040604050505020304" pitchFamily="18" charset="0"/>
              </a:rPr>
              <a:t>.</a:t>
            </a:r>
            <a:endParaRPr lang="en-US" sz="1100" dirty="0">
              <a:solidFill>
                <a:srgbClr val="000000"/>
              </a:solidFill>
              <a:latin typeface="Century Schoolbook" panose="02040604050505020304" pitchFamily="18" charset="0"/>
            </a:endParaRPr>
          </a:p>
          <a:p>
            <a:r>
              <a:rPr lang="en-US" sz="1100" b="0" i="0" u="none" strike="noStrike" baseline="0" dirty="0">
                <a:solidFill>
                  <a:srgbClr val="000000"/>
                </a:solidFill>
                <a:latin typeface="Century Schoolbook" panose="02040604050505020304" pitchFamily="18" charset="0"/>
              </a:rPr>
              <a:t>147(1) For presentation at the second and each subsequent annual general meeting, the board of a condominium corporation must prepare a proposed annual budget for the corporation showing, for the next fiscal year</a:t>
            </a:r>
          </a:p>
          <a:p>
            <a:pPr algn="l"/>
            <a:r>
              <a:rPr lang="en-US" sz="1100" b="0" i="0" u="none" strike="noStrike" baseline="0" dirty="0">
                <a:solidFill>
                  <a:srgbClr val="000000"/>
                </a:solidFill>
                <a:latin typeface="Century Schoolbook" panose="02040604050505020304" pitchFamily="18" charset="0"/>
              </a:rPr>
              <a:t>(a) The estimated common expenses to be paid out of the operating fund;</a:t>
            </a:r>
          </a:p>
          <a:p>
            <a:pPr algn="l"/>
            <a:r>
              <a:rPr lang="en-US" sz="1100" b="0" i="0" u="none" strike="noStrike" baseline="0" dirty="0">
                <a:solidFill>
                  <a:srgbClr val="000000"/>
                </a:solidFill>
                <a:latin typeface="Century Schoolbook" panose="02040604050505020304" pitchFamily="18" charset="0"/>
              </a:rPr>
              <a:t>(b) the estimated common expenses, if any, to be paid out of the reserve fund;</a:t>
            </a:r>
          </a:p>
          <a:p>
            <a:pPr algn="l"/>
            <a:r>
              <a:rPr lang="en-US" sz="1100" b="0" i="0" u="none" strike="noStrike" baseline="0" dirty="0">
                <a:solidFill>
                  <a:srgbClr val="000000"/>
                </a:solidFill>
                <a:latin typeface="Century Schoolbook" panose="02040604050505020304" pitchFamily="18" charset="0"/>
              </a:rPr>
              <a:t>(c) the estimated common expenses, if any, to be paid out of any other funds established by the corporation;</a:t>
            </a:r>
          </a:p>
          <a:p>
            <a:r>
              <a:rPr lang="en-US" sz="1100" b="0" i="0" u="none" strike="noStrike" baseline="0" dirty="0">
                <a:solidFill>
                  <a:srgbClr val="000000"/>
                </a:solidFill>
                <a:latin typeface="Century Schoolbook" panose="02040604050505020304" pitchFamily="18" charset="0"/>
              </a:rPr>
              <a:t>(d) The proposed annual contribution to the reserve fund, determined under section 158 of the Act, which states: 158 Subject to the regulations, a condominium corporation is responsible for determining the amount of the annual contribution to its reserve fund,</a:t>
            </a:r>
            <a:r>
              <a:rPr lang="en-US" sz="1100" b="0" i="1" u="none" strike="noStrike" baseline="0" dirty="0">
                <a:solidFill>
                  <a:srgbClr val="000000"/>
                </a:solidFill>
                <a:latin typeface="Century Schoolbook" panose="02040604050505020304" pitchFamily="18" charset="0"/>
              </a:rPr>
              <a:t> having due </a:t>
            </a:r>
            <a:r>
              <a:rPr lang="en-US" sz="1200" b="0" i="1" u="none" strike="noStrike" baseline="0" dirty="0">
                <a:solidFill>
                  <a:srgbClr val="000000"/>
                </a:solidFill>
                <a:latin typeface="Century Schoolbook" panose="02040604050505020304" pitchFamily="18" charset="0"/>
              </a:rPr>
              <a:t>regard to its most recent reserve fund study.</a:t>
            </a:r>
            <a:endParaRPr lang="en-US" sz="1100" b="0" i="0" u="none" strike="noStrike" baseline="0" dirty="0">
              <a:solidFill>
                <a:srgbClr val="000000"/>
              </a:solidFill>
              <a:latin typeface="Century Schoolbook" panose="02040604050505020304" pitchFamily="18" charset="0"/>
            </a:endParaRPr>
          </a:p>
          <a:p>
            <a:pPr algn="l"/>
            <a:r>
              <a:rPr lang="en-US" sz="1100" b="0" i="0" u="none" strike="noStrike" baseline="0" dirty="0">
                <a:solidFill>
                  <a:srgbClr val="000000"/>
                </a:solidFill>
                <a:latin typeface="Century Schoolbook" panose="02040604050505020304" pitchFamily="18" charset="0"/>
              </a:rPr>
              <a:t>(e) the proposed annual contribution, if any, to any other funds established by the corporation; and</a:t>
            </a:r>
          </a:p>
          <a:p>
            <a:pPr algn="l"/>
            <a:r>
              <a:rPr lang="en-US" sz="1100" b="0" i="0" u="none" strike="noStrike" baseline="0" dirty="0">
                <a:solidFill>
                  <a:srgbClr val="000000"/>
                </a:solidFill>
                <a:latin typeface="Century Schoolbook" panose="02040604050505020304" pitchFamily="18" charset="0"/>
              </a:rPr>
              <a:t>(f) each unit’s condo fee is calculated on the basis of the total estimated common expenses and contributions for the 12-month period, under section 128 of the Act.</a:t>
            </a:r>
          </a:p>
          <a:p>
            <a:endParaRPr lang="en-CA" dirty="0"/>
          </a:p>
        </p:txBody>
      </p:sp>
      <p:sp>
        <p:nvSpPr>
          <p:cNvPr id="7" name="Slide Number Placeholder 6">
            <a:extLst>
              <a:ext uri="{FF2B5EF4-FFF2-40B4-BE49-F238E27FC236}">
                <a16:creationId xmlns:a16="http://schemas.microsoft.com/office/drawing/2014/main" id="{2CEE9E59-570C-D492-387D-63DB301119F3}"/>
              </a:ext>
            </a:extLst>
          </p:cNvPr>
          <p:cNvSpPr>
            <a:spLocks noGrp="1"/>
          </p:cNvSpPr>
          <p:nvPr>
            <p:ph type="sldNum" sz="quarter" idx="16"/>
          </p:nvPr>
        </p:nvSpPr>
        <p:spPr/>
        <p:txBody>
          <a:bodyPr/>
          <a:lstStyle/>
          <a:p>
            <a:fld id="{294A09A9-5501-47C1-A89A-A340965A2BE2}" type="slidenum">
              <a:rPr lang="en-US" smtClean="0"/>
              <a:pPr/>
              <a:t>19</a:t>
            </a:fld>
            <a:endParaRPr lang="en-US" dirty="0">
              <a:latin typeface="+mn-lt"/>
            </a:endParaRPr>
          </a:p>
        </p:txBody>
      </p:sp>
      <p:sp>
        <p:nvSpPr>
          <p:cNvPr id="5" name="TextBox 4">
            <a:extLst>
              <a:ext uri="{FF2B5EF4-FFF2-40B4-BE49-F238E27FC236}">
                <a16:creationId xmlns:a16="http://schemas.microsoft.com/office/drawing/2014/main" id="{1BBCDBEC-BA3E-9A16-70D5-E274EC4D4F65}"/>
              </a:ext>
            </a:extLst>
          </p:cNvPr>
          <p:cNvSpPr txBox="1"/>
          <p:nvPr/>
        </p:nvSpPr>
        <p:spPr>
          <a:xfrm>
            <a:off x="902278" y="2064328"/>
            <a:ext cx="4690341" cy="2893100"/>
          </a:xfrm>
          <a:prstGeom prst="rect">
            <a:avLst/>
          </a:prstGeom>
          <a:noFill/>
        </p:spPr>
        <p:txBody>
          <a:bodyPr wrap="square" rtlCol="0">
            <a:spAutoFit/>
          </a:bodyPr>
          <a:lstStyle/>
          <a:p>
            <a:r>
              <a:rPr lang="en-CA" sz="1400" dirty="0">
                <a:solidFill>
                  <a:schemeClr val="bg1"/>
                </a:solidFill>
                <a:latin typeface="Century Schoolbook" panose="02040604050505020304" pitchFamily="18" charset="0"/>
              </a:rPr>
              <a:t>At the 2025 AGM, a vote by way of Ordinary Resolution was held on what the disposition would be of any surplus funds from 2025.</a:t>
            </a:r>
          </a:p>
          <a:p>
            <a:endParaRPr lang="en-CA" sz="1400" dirty="0">
              <a:solidFill>
                <a:schemeClr val="bg1"/>
              </a:solidFill>
              <a:latin typeface="Century Schoolbook" panose="02040604050505020304" pitchFamily="18" charset="0"/>
            </a:endParaRPr>
          </a:p>
          <a:p>
            <a:r>
              <a:rPr lang="en-CA" sz="1400" dirty="0">
                <a:solidFill>
                  <a:schemeClr val="bg1"/>
                </a:solidFill>
                <a:latin typeface="Century Schoolbook" panose="02040604050505020304" pitchFamily="18" charset="0"/>
              </a:rPr>
              <a:t>Owners voted to use any surplus in 2026 to:</a:t>
            </a:r>
          </a:p>
          <a:p>
            <a:endParaRPr lang="en-CA" sz="1400" dirty="0">
              <a:solidFill>
                <a:schemeClr val="bg1"/>
              </a:solidFill>
              <a:latin typeface="Century Schoolbook" panose="02040604050505020304" pitchFamily="18" charset="0"/>
            </a:endParaRPr>
          </a:p>
          <a:p>
            <a:r>
              <a:rPr lang="en-US" sz="1400" i="1" dirty="0">
                <a:solidFill>
                  <a:schemeClr val="bg1"/>
                </a:solidFill>
                <a:latin typeface="Century Schoolbook" panose="02040604050505020304" pitchFamily="18" charset="0"/>
              </a:rPr>
              <a:t>“Offset possible deficits and any funds left over </a:t>
            </a:r>
            <a:r>
              <a:rPr lang="en-US" sz="1400" b="1" i="1" dirty="0">
                <a:solidFill>
                  <a:schemeClr val="bg1"/>
                </a:solidFill>
                <a:latin typeface="Century Schoolbook" panose="02040604050505020304" pitchFamily="18" charset="0"/>
              </a:rPr>
              <a:t>put towards </a:t>
            </a:r>
            <a:r>
              <a:rPr lang="en-US" sz="1400" i="1" dirty="0">
                <a:solidFill>
                  <a:schemeClr val="bg1"/>
                </a:solidFill>
                <a:latin typeface="Century Schoolbook" panose="02040604050505020304" pitchFamily="18" charset="0"/>
              </a:rPr>
              <a:t>the 2026 recommended Reserve Fund Contribution”</a:t>
            </a:r>
          </a:p>
          <a:p>
            <a:endParaRPr lang="en-US" sz="1400" i="1" dirty="0">
              <a:solidFill>
                <a:schemeClr val="bg1"/>
              </a:solidFill>
              <a:latin typeface="Century Schoolbook" panose="02040604050505020304" pitchFamily="18" charset="0"/>
            </a:endParaRPr>
          </a:p>
          <a:p>
            <a:r>
              <a:rPr lang="en-US" sz="1400" dirty="0">
                <a:solidFill>
                  <a:schemeClr val="bg1"/>
                </a:solidFill>
                <a:latin typeface="Century Schoolbook" panose="02040604050505020304" pitchFamily="18" charset="0"/>
              </a:rPr>
              <a:t>You will see in the 2026 budget that the 2025 surplus has been factored into the reserve fund contribution.</a:t>
            </a:r>
          </a:p>
          <a:p>
            <a:endParaRPr lang="en-CA" sz="1400" dirty="0">
              <a:solidFill>
                <a:schemeClr val="bg1"/>
              </a:solidFill>
            </a:endParaRPr>
          </a:p>
        </p:txBody>
      </p:sp>
      <p:pic>
        <p:nvPicPr>
          <p:cNvPr id="6" name="Picture 5">
            <a:extLst>
              <a:ext uri="{FF2B5EF4-FFF2-40B4-BE49-F238E27FC236}">
                <a16:creationId xmlns:a16="http://schemas.microsoft.com/office/drawing/2014/main" id="{67A6F774-B39D-6FF5-0176-BED173B72742}"/>
              </a:ext>
            </a:extLst>
          </p:cNvPr>
          <p:cNvPicPr>
            <a:picLocks noChangeAspect="1"/>
          </p:cNvPicPr>
          <p:nvPr/>
        </p:nvPicPr>
        <p:blipFill>
          <a:blip r:embed="rId2"/>
          <a:stretch>
            <a:fillRect/>
          </a:stretch>
        </p:blipFill>
        <p:spPr>
          <a:xfrm>
            <a:off x="9343987" y="6305527"/>
            <a:ext cx="2493480" cy="274344"/>
          </a:xfrm>
          <a:prstGeom prst="rect">
            <a:avLst/>
          </a:prstGeom>
        </p:spPr>
      </p:pic>
    </p:spTree>
    <p:extLst>
      <p:ext uri="{BB962C8B-B14F-4D97-AF65-F5344CB8AC3E}">
        <p14:creationId xmlns:p14="http://schemas.microsoft.com/office/powerpoint/2010/main" val="2023013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A4644E65-FA6B-FF77-C3A3-23A571400492}"/>
              </a:ext>
            </a:extLst>
          </p:cNvPr>
          <p:cNvSpPr>
            <a:spLocks noGrp="1"/>
          </p:cNvSpPr>
          <p:nvPr>
            <p:ph type="sldNum" sz="quarter" idx="13"/>
          </p:nvPr>
        </p:nvSpPr>
        <p:spPr/>
        <p:txBody>
          <a:bodyPr/>
          <a:lstStyle/>
          <a:p>
            <a:fld id="{294A09A9-5501-47C1-A89A-A340965A2BE2}" type="slidenum">
              <a:rPr lang="en-US" smtClean="0"/>
              <a:pPr/>
              <a:t>2</a:t>
            </a:fld>
            <a:endParaRPr lang="en-US" dirty="0">
              <a:latin typeface="+mn-lt"/>
            </a:endParaRPr>
          </a:p>
        </p:txBody>
      </p:sp>
      <p:sp>
        <p:nvSpPr>
          <p:cNvPr id="18" name="TextBox 17">
            <a:extLst>
              <a:ext uri="{FF2B5EF4-FFF2-40B4-BE49-F238E27FC236}">
                <a16:creationId xmlns:a16="http://schemas.microsoft.com/office/drawing/2014/main" id="{77733783-58A1-22DD-CE7A-4AB8C2329AB9}"/>
              </a:ext>
            </a:extLst>
          </p:cNvPr>
          <p:cNvSpPr txBox="1"/>
          <p:nvPr/>
        </p:nvSpPr>
        <p:spPr>
          <a:xfrm>
            <a:off x="552449" y="617761"/>
            <a:ext cx="3943351" cy="4608185"/>
          </a:xfrm>
          <a:prstGeom prst="rect">
            <a:avLst/>
          </a:prstGeom>
          <a:noFill/>
        </p:spPr>
        <p:txBody>
          <a:bodyPr wrap="square" rtlCol="0">
            <a:spAutoFit/>
          </a:bodyPr>
          <a:lstStyle/>
          <a:p>
            <a:pPr algn="ctr">
              <a:lnSpc>
                <a:spcPct val="107000"/>
              </a:lnSpc>
              <a:spcAft>
                <a:spcPts val="800"/>
              </a:spcAft>
            </a:pPr>
            <a:r>
              <a:rPr lang="en-US" sz="1400" b="1" kern="100" cap="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LANSING POINT AGM: Quorum</a:t>
            </a:r>
            <a:endParaRPr lang="en-CA" sz="14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US" sz="1200" b="1"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Date: February 5, 2025</a:t>
            </a:r>
            <a:endParaRPr lang="en-CA" sz="1200" b="1"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algn="just"/>
            <a:r>
              <a:rPr lang="en-US" sz="1200" b="1"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Article VII Section 38:</a:t>
            </a:r>
          </a:p>
          <a:p>
            <a:pPr algn="just"/>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i="1" kern="100" dirty="0">
                <a:effectLst/>
                <a:latin typeface="Calibri" panose="020F0502020204030204" pitchFamily="34" charset="0"/>
                <a:ea typeface="Calibri" panose="020F0502020204030204" pitchFamily="34" charset="0"/>
                <a:cs typeface="Times New Roman" panose="02020603050405020304" pitchFamily="18" charset="0"/>
              </a:rPr>
              <a:t>“</a:t>
            </a:r>
            <a:r>
              <a:rPr lang="en-CA" sz="1200" i="1" kern="100" dirty="0">
                <a:solidFill>
                  <a:srgbClr val="000000"/>
                </a:solidFill>
                <a:effectLst/>
                <a:latin typeface="Century Schoolbook" panose="02040604050505020304" pitchFamily="18" charset="0"/>
                <a:ea typeface="Times New Roman" panose="02020603050405020304" pitchFamily="18" charset="0"/>
                <a:cs typeface="StoneSerif"/>
              </a:rPr>
              <a:t>A</a:t>
            </a:r>
            <a:r>
              <a:rPr lang="x-none" sz="1200" i="1" kern="100" dirty="0">
                <a:solidFill>
                  <a:srgbClr val="000000"/>
                </a:solidFill>
                <a:effectLst/>
                <a:latin typeface="Century Schoolbook" panose="02040604050505020304" pitchFamily="18" charset="0"/>
                <a:ea typeface="Times New Roman" panose="02020603050405020304" pitchFamily="18" charset="0"/>
                <a:cs typeface="StoneSerif"/>
              </a:rPr>
              <a:t> quorum for a general meeting is eligible voters holding </a:t>
            </a:r>
            <a:r>
              <a:rPr lang="en-CA" sz="1200" i="1" kern="100" dirty="0">
                <a:solidFill>
                  <a:srgbClr val="000000"/>
                </a:solidFill>
                <a:effectLst/>
                <a:latin typeface="Century Schoolbook" panose="02040604050505020304" pitchFamily="18" charset="0"/>
                <a:ea typeface="Times New Roman" panose="02020603050405020304" pitchFamily="18" charset="0"/>
                <a:cs typeface="StoneSerif"/>
              </a:rPr>
              <a:t>2</a:t>
            </a:r>
            <a:r>
              <a:rPr lang="x-none" sz="1200" i="1" kern="100" dirty="0">
                <a:solidFill>
                  <a:srgbClr val="000000"/>
                </a:solidFill>
                <a:effectLst/>
                <a:latin typeface="Century Schoolbook" panose="02040604050505020304" pitchFamily="18" charset="0"/>
                <a:ea typeface="Times New Roman" panose="02020603050405020304" pitchFamily="18" charset="0"/>
                <a:cs typeface="StoneSerif"/>
              </a:rPr>
              <a:t>/3</a:t>
            </a:r>
            <a:r>
              <a:rPr lang="en-CA" sz="1200" i="1" kern="100" baseline="30000" dirty="0" err="1">
                <a:solidFill>
                  <a:srgbClr val="000000"/>
                </a:solidFill>
                <a:effectLst/>
                <a:latin typeface="Century Schoolbook" panose="02040604050505020304" pitchFamily="18" charset="0"/>
                <a:ea typeface="Times New Roman" panose="02020603050405020304" pitchFamily="18" charset="0"/>
                <a:cs typeface="StoneSerif"/>
              </a:rPr>
              <a:t>rd</a:t>
            </a:r>
            <a:r>
              <a:rPr lang="x-none" sz="1200" i="1" kern="100" dirty="0">
                <a:solidFill>
                  <a:srgbClr val="000000"/>
                </a:solidFill>
                <a:effectLst/>
                <a:latin typeface="Century Schoolbook" panose="02040604050505020304" pitchFamily="18" charset="0"/>
                <a:ea typeface="Times New Roman" panose="02020603050405020304" pitchFamily="18" charset="0"/>
                <a:cs typeface="StoneSerif"/>
              </a:rPr>
              <a:t> of the units’ votes, present in person</a:t>
            </a:r>
            <a:r>
              <a:rPr lang="en-CA" sz="1200" i="1" kern="100" dirty="0">
                <a:solidFill>
                  <a:srgbClr val="000000"/>
                </a:solidFill>
                <a:effectLst/>
                <a:latin typeface="Century Schoolbook" panose="02040604050505020304" pitchFamily="18" charset="0"/>
                <a:ea typeface="Times New Roman" panose="02020603050405020304" pitchFamily="18" charset="0"/>
                <a:cs typeface="StoneSerif"/>
              </a:rPr>
              <a:t>, telephonic, electronic or other methods</a:t>
            </a:r>
            <a:r>
              <a:rPr lang="x-none" sz="1200" i="1" kern="100" dirty="0">
                <a:solidFill>
                  <a:srgbClr val="000000"/>
                </a:solidFill>
                <a:effectLst/>
                <a:latin typeface="Century Schoolbook" panose="02040604050505020304" pitchFamily="18" charset="0"/>
                <a:ea typeface="Times New Roman" panose="02020603050405020304" pitchFamily="18" charset="0"/>
                <a:cs typeface="StoneSerif"/>
              </a:rPr>
              <a:t> or by proxy</a:t>
            </a:r>
            <a:r>
              <a:rPr lang="en-CA" sz="1200" i="1" kern="100" dirty="0">
                <a:solidFill>
                  <a:srgbClr val="000000"/>
                </a:solidFill>
                <a:effectLst/>
                <a:latin typeface="Century Schoolbook" panose="02040604050505020304" pitchFamily="18" charset="0"/>
                <a:ea typeface="Times New Roman" panose="02020603050405020304" pitchFamily="18" charset="0"/>
                <a:cs typeface="StoneSerif"/>
              </a:rPr>
              <a:t>.”</a:t>
            </a:r>
          </a:p>
          <a:p>
            <a:pPr algn="just">
              <a:lnSpc>
                <a:spcPct val="107000"/>
              </a:lnSpc>
              <a:spcAft>
                <a:spcPts val="800"/>
              </a:spcAft>
            </a:pPr>
            <a:r>
              <a:rPr lang="en-US" sz="1200" kern="100" dirty="0">
                <a:effectLst/>
                <a:latin typeface="Century Schoolbook" panose="02040604050505020304" pitchFamily="18" charset="0"/>
                <a:ea typeface="Calibri" panose="020F0502020204030204" pitchFamily="34" charset="0"/>
                <a:cs typeface="Times New Roman" panose="02020603050405020304" pitchFamily="18" charset="0"/>
              </a:rPr>
              <a:t>Required for Quorum: 14</a:t>
            </a:r>
            <a:r>
              <a:rPr lang="en-US" sz="1200" b="1" kern="100" dirty="0">
                <a:effectLst/>
                <a:latin typeface="Century Schoolbook" panose="02040604050505020304" pitchFamily="18" charset="0"/>
                <a:ea typeface="Calibri" panose="020F0502020204030204" pitchFamily="34" charset="0"/>
                <a:cs typeface="Times New Roman" panose="02020603050405020304" pitchFamily="18" charset="0"/>
              </a:rPr>
              <a:t>Article VII Section 39:</a:t>
            </a:r>
          </a:p>
          <a:p>
            <a:pPr algn="just"/>
            <a:r>
              <a:rPr lang="en-CA" sz="1200" i="1" dirty="0">
                <a:solidFill>
                  <a:srgbClr val="000000"/>
                </a:solidFill>
                <a:effectLst/>
                <a:latin typeface="Century Schoolbook" panose="02040604050505020304" pitchFamily="18" charset="0"/>
                <a:ea typeface="Times New Roman" panose="02020603050405020304" pitchFamily="18" charset="0"/>
                <a:cs typeface="StoneSerif"/>
              </a:rPr>
              <a:t>“I</a:t>
            </a:r>
            <a:r>
              <a:rPr lang="x-none" sz="1200" i="1" dirty="0">
                <a:solidFill>
                  <a:srgbClr val="000000"/>
                </a:solidFill>
                <a:effectLst/>
                <a:latin typeface="Century Schoolbook" panose="02040604050505020304" pitchFamily="18" charset="0"/>
                <a:ea typeface="Times New Roman" panose="02020603050405020304" pitchFamily="18" charset="0"/>
                <a:cs typeface="StoneSerif"/>
              </a:rPr>
              <a:t>f within </a:t>
            </a:r>
            <a:r>
              <a:rPr lang="en-CA" sz="1200" i="1" dirty="0">
                <a:solidFill>
                  <a:srgbClr val="000000"/>
                </a:solidFill>
                <a:effectLst/>
                <a:latin typeface="Century Schoolbook" panose="02040604050505020304" pitchFamily="18" charset="0"/>
                <a:ea typeface="Times New Roman" panose="02020603050405020304" pitchFamily="18" charset="0"/>
                <a:cs typeface="StoneSerif"/>
              </a:rPr>
              <a:t>30 minutes</a:t>
            </a:r>
            <a:r>
              <a:rPr lang="x-none" sz="1200" i="1" dirty="0">
                <a:solidFill>
                  <a:srgbClr val="000000"/>
                </a:solidFill>
                <a:effectLst/>
                <a:latin typeface="Century Schoolbook" panose="02040604050505020304" pitchFamily="18" charset="0"/>
                <a:ea typeface="Times New Roman" panose="02020603050405020304" pitchFamily="18" charset="0"/>
                <a:cs typeface="StoneSerif"/>
              </a:rPr>
              <a:t> after the time appointed for </a:t>
            </a:r>
            <a:r>
              <a:rPr lang="en-CA" sz="1200" i="1" dirty="0">
                <a:solidFill>
                  <a:srgbClr val="000000"/>
                </a:solidFill>
                <a:effectLst/>
                <a:latin typeface="Century Schoolbook" panose="02040604050505020304" pitchFamily="18" charset="0"/>
                <a:ea typeface="Times New Roman" panose="02020603050405020304" pitchFamily="18" charset="0"/>
                <a:cs typeface="StoneSerif"/>
              </a:rPr>
              <a:t>the</a:t>
            </a:r>
            <a:r>
              <a:rPr lang="x-none" sz="1200" i="1" dirty="0">
                <a:solidFill>
                  <a:srgbClr val="000000"/>
                </a:solidFill>
                <a:effectLst/>
                <a:latin typeface="Century Schoolbook" panose="02040604050505020304" pitchFamily="18" charset="0"/>
                <a:ea typeface="Times New Roman" panose="02020603050405020304" pitchFamily="18" charset="0"/>
                <a:cs typeface="StoneSerif"/>
              </a:rPr>
              <a:t> general meeting, a quorum is not present the meeting stands adjourned to the same day in the next week at the same place and time; and if on the day to which the meeting is adjourned a quorum described in </a:t>
            </a:r>
            <a:r>
              <a:rPr lang="en-CA" sz="1200" i="1" dirty="0">
                <a:solidFill>
                  <a:srgbClr val="000000"/>
                </a:solidFill>
                <a:effectLst/>
                <a:latin typeface="Century Schoolbook" panose="02040604050505020304" pitchFamily="18" charset="0"/>
                <a:ea typeface="Times New Roman" panose="02020603050405020304" pitchFamily="18" charset="0"/>
                <a:cs typeface="StoneSerif"/>
              </a:rPr>
              <a:t>Article VII </a:t>
            </a:r>
            <a:r>
              <a:rPr lang="x-none" sz="1200" i="1" dirty="0">
                <a:solidFill>
                  <a:srgbClr val="000000"/>
                </a:solidFill>
                <a:effectLst/>
                <a:latin typeface="Century Schoolbook" panose="02040604050505020304" pitchFamily="18" charset="0"/>
                <a:ea typeface="Times New Roman" panose="02020603050405020304" pitchFamily="18" charset="0"/>
                <a:cs typeface="StoneSerif"/>
              </a:rPr>
              <a:t>section (</a:t>
            </a:r>
            <a:r>
              <a:rPr lang="en-CA" sz="1200" i="1" dirty="0">
                <a:solidFill>
                  <a:srgbClr val="000000"/>
                </a:solidFill>
                <a:effectLst/>
                <a:latin typeface="Century Schoolbook" panose="02040604050505020304" pitchFamily="18" charset="0"/>
                <a:ea typeface="Times New Roman" panose="02020603050405020304" pitchFamily="18" charset="0"/>
                <a:cs typeface="StoneSerif"/>
              </a:rPr>
              <a:t>38</a:t>
            </a:r>
            <a:r>
              <a:rPr lang="x-none" sz="1200" i="1" dirty="0">
                <a:solidFill>
                  <a:srgbClr val="000000"/>
                </a:solidFill>
                <a:effectLst/>
                <a:latin typeface="Century Schoolbook" panose="02040604050505020304" pitchFamily="18" charset="0"/>
                <a:ea typeface="Times New Roman" panose="02020603050405020304" pitchFamily="18" charset="0"/>
                <a:cs typeface="StoneSerif"/>
              </a:rPr>
              <a:t>) </a:t>
            </a:r>
            <a:r>
              <a:rPr lang="en-CA" sz="1200" i="1" dirty="0">
                <a:solidFill>
                  <a:srgbClr val="000000"/>
                </a:solidFill>
                <a:effectLst/>
                <a:latin typeface="Century Schoolbook" panose="02040604050505020304" pitchFamily="18" charset="0"/>
                <a:ea typeface="Times New Roman" panose="02020603050405020304" pitchFamily="18" charset="0"/>
                <a:cs typeface="StoneSerif"/>
              </a:rPr>
              <a:t>of the bylaws </a:t>
            </a:r>
            <a:r>
              <a:rPr lang="x-none" sz="1200" i="1" dirty="0">
                <a:solidFill>
                  <a:srgbClr val="000000"/>
                </a:solidFill>
                <a:effectLst/>
                <a:latin typeface="Century Schoolbook" panose="02040604050505020304" pitchFamily="18" charset="0"/>
                <a:ea typeface="Times New Roman" panose="02020603050405020304" pitchFamily="18" charset="0"/>
                <a:cs typeface="StoneSerif"/>
              </a:rPr>
              <a:t>is not present within </a:t>
            </a:r>
            <a:r>
              <a:rPr lang="en-CA" sz="1200" i="1" dirty="0">
                <a:solidFill>
                  <a:srgbClr val="000000"/>
                </a:solidFill>
                <a:effectLst/>
                <a:latin typeface="Century Schoolbook" panose="02040604050505020304" pitchFamily="18" charset="0"/>
                <a:ea typeface="Times New Roman" panose="02020603050405020304" pitchFamily="18" charset="0"/>
                <a:cs typeface="StoneSerif"/>
              </a:rPr>
              <a:t>30 minutes</a:t>
            </a:r>
            <a:r>
              <a:rPr lang="x-none" sz="1200" i="1" dirty="0">
                <a:solidFill>
                  <a:srgbClr val="000000"/>
                </a:solidFill>
                <a:effectLst/>
                <a:latin typeface="Century Schoolbook" panose="02040604050505020304" pitchFamily="18" charset="0"/>
                <a:ea typeface="Times New Roman" panose="02020603050405020304" pitchFamily="18" charset="0"/>
                <a:cs typeface="StoneSerif"/>
              </a:rPr>
              <a:t> after the time appointed for the meeting, the eligible voters present in person</a:t>
            </a:r>
            <a:r>
              <a:rPr lang="en-CA" sz="1200" i="1" dirty="0">
                <a:solidFill>
                  <a:srgbClr val="000000"/>
                </a:solidFill>
                <a:effectLst/>
                <a:latin typeface="Century Schoolbook" panose="02040604050505020304" pitchFamily="18" charset="0"/>
                <a:ea typeface="Times New Roman" panose="02020603050405020304" pitchFamily="18" charset="0"/>
                <a:cs typeface="StoneSerif"/>
              </a:rPr>
              <a:t>, telephonic, electronic or other methods</a:t>
            </a:r>
            <a:r>
              <a:rPr lang="x-none" sz="1200" i="1" dirty="0">
                <a:solidFill>
                  <a:srgbClr val="000000"/>
                </a:solidFill>
                <a:effectLst/>
                <a:latin typeface="Century Schoolbook" panose="02040604050505020304" pitchFamily="18" charset="0"/>
                <a:ea typeface="Times New Roman" panose="02020603050405020304" pitchFamily="18" charset="0"/>
                <a:cs typeface="StoneSerif"/>
              </a:rPr>
              <a:t> or by proxy constitute a quorum.</a:t>
            </a:r>
            <a:r>
              <a:rPr lang="en-US" sz="1200" i="1" dirty="0">
                <a:solidFill>
                  <a:srgbClr val="000000"/>
                </a:solidFill>
                <a:effectLst/>
                <a:latin typeface="Century Schoolbook" panose="02040604050505020304" pitchFamily="18" charset="0"/>
                <a:ea typeface="Times New Roman" panose="02020603050405020304" pitchFamily="18" charset="0"/>
                <a:cs typeface="StoneSerif"/>
              </a:rPr>
              <a:t>”</a:t>
            </a:r>
            <a:endParaRPr lang="en-CA" sz="1200" i="1" dirty="0">
              <a:effectLst/>
              <a:latin typeface="Century Schoolbook" panose="02040604050505020304" pitchFamily="18" charset="0"/>
              <a:ea typeface="PMingLiU" panose="02020500000000000000" pitchFamily="18" charset="-120"/>
            </a:endParaRPr>
          </a:p>
          <a:p>
            <a:pPr algn="just"/>
            <a:endParaRPr lang="en-CA" sz="1200" b="1" kern="100" dirty="0">
              <a:solidFill>
                <a:srgbClr val="000000"/>
              </a:solidFill>
              <a:latin typeface="Century Schoolbook" panose="02040604050505020304" pitchFamily="18" charset="0"/>
              <a:ea typeface="Calibri" panose="020F0502020204030204" pitchFamily="34" charset="0"/>
              <a:cs typeface="Times New Roman" panose="02020603050405020304" pitchFamily="18" charset="0"/>
            </a:endParaRPr>
          </a:p>
          <a:p>
            <a:pPr algn="just">
              <a:spcAft>
                <a:spcPts val="600"/>
              </a:spcAft>
            </a:pPr>
            <a:r>
              <a:rPr lang="en-CA" sz="1200" b="1" kern="100" dirty="0">
                <a:solidFill>
                  <a:srgbClr val="000000"/>
                </a:solidFill>
                <a:latin typeface="Century Schoolbook" panose="02040604050505020304" pitchFamily="18" charset="0"/>
                <a:ea typeface="Calibri" panose="020F0502020204030204" pitchFamily="34" charset="0"/>
                <a:cs typeface="Times New Roman" panose="02020603050405020304" pitchFamily="18" charset="0"/>
              </a:rPr>
              <a:t>Article VIII Section 8:</a:t>
            </a:r>
          </a:p>
          <a:p>
            <a:pPr algn="just"/>
            <a:r>
              <a:rPr lang="en-CA" sz="1200" dirty="0">
                <a:solidFill>
                  <a:srgbClr val="000000"/>
                </a:solidFill>
                <a:effectLst/>
                <a:latin typeface="Century Schoolbook" panose="02040604050505020304" pitchFamily="18" charset="0"/>
                <a:ea typeface="Times New Roman" panose="02020603050405020304" pitchFamily="18" charset="0"/>
                <a:cs typeface="StoneSerif"/>
              </a:rPr>
              <a:t>“No person may vote more than two proxies at a meeting.”</a:t>
            </a:r>
            <a:endParaRPr lang="en-CA" sz="1200" dirty="0">
              <a:effectLst/>
              <a:latin typeface="Century Schoolbook" panose="02040604050505020304" pitchFamily="18" charset="0"/>
              <a:ea typeface="PMingLiU" panose="02020500000000000000" pitchFamily="18" charset="-120"/>
            </a:endParaRPr>
          </a:p>
          <a:p>
            <a:pPr>
              <a:lnSpc>
                <a:spcPct val="107000"/>
              </a:lnSpc>
              <a:spcAft>
                <a:spcPts val="800"/>
              </a:spcAft>
            </a:pPr>
            <a:endParaRPr lang="en-CA" sz="1200" kern="100" dirty="0">
              <a:effectLst/>
              <a:latin typeface="Century Schoolbook" panose="02040604050505020304" pitchFamily="18" charset="0"/>
              <a:ea typeface="Calibri" panose="020F0502020204030204" pitchFamily="34" charset="0"/>
              <a:cs typeface="Times New Roman" panose="02020603050405020304" pitchFamily="18" charset="0"/>
            </a:endParaRPr>
          </a:p>
        </p:txBody>
      </p:sp>
      <p:graphicFrame>
        <p:nvGraphicFramePr>
          <p:cNvPr id="19" name="Table 18">
            <a:extLst>
              <a:ext uri="{FF2B5EF4-FFF2-40B4-BE49-F238E27FC236}">
                <a16:creationId xmlns:a16="http://schemas.microsoft.com/office/drawing/2014/main" id="{63AF3B54-E918-B60F-C6BF-071B1B9C1289}"/>
              </a:ext>
            </a:extLst>
          </p:cNvPr>
          <p:cNvGraphicFramePr>
            <a:graphicFrameLocks noGrp="1"/>
          </p:cNvGraphicFramePr>
          <p:nvPr>
            <p:extLst>
              <p:ext uri="{D42A27DB-BD31-4B8C-83A1-F6EECF244321}">
                <p14:modId xmlns:p14="http://schemas.microsoft.com/office/powerpoint/2010/main" val="3445256808"/>
              </p:ext>
            </p:extLst>
          </p:nvPr>
        </p:nvGraphicFramePr>
        <p:xfrm>
          <a:off x="5686714" y="352389"/>
          <a:ext cx="5863359" cy="6103656"/>
        </p:xfrm>
        <a:graphic>
          <a:graphicData uri="http://schemas.openxmlformats.org/drawingml/2006/table">
            <a:tbl>
              <a:tblPr firstRow="1" firstCol="1" bandRow="1">
                <a:tableStyleId>{5C22544A-7EE6-4342-B048-85BDC9FD1C3A}</a:tableStyleId>
              </a:tblPr>
              <a:tblGrid>
                <a:gridCol w="441480">
                  <a:extLst>
                    <a:ext uri="{9D8B030D-6E8A-4147-A177-3AD203B41FA5}">
                      <a16:colId xmlns:a16="http://schemas.microsoft.com/office/drawing/2014/main" val="2780519069"/>
                    </a:ext>
                  </a:extLst>
                </a:gridCol>
                <a:gridCol w="3595016">
                  <a:extLst>
                    <a:ext uri="{9D8B030D-6E8A-4147-A177-3AD203B41FA5}">
                      <a16:colId xmlns:a16="http://schemas.microsoft.com/office/drawing/2014/main" val="1877395053"/>
                    </a:ext>
                  </a:extLst>
                </a:gridCol>
                <a:gridCol w="1017824">
                  <a:extLst>
                    <a:ext uri="{9D8B030D-6E8A-4147-A177-3AD203B41FA5}">
                      <a16:colId xmlns:a16="http://schemas.microsoft.com/office/drawing/2014/main" val="1281889266"/>
                    </a:ext>
                  </a:extLst>
                </a:gridCol>
                <a:gridCol w="809039">
                  <a:extLst>
                    <a:ext uri="{9D8B030D-6E8A-4147-A177-3AD203B41FA5}">
                      <a16:colId xmlns:a16="http://schemas.microsoft.com/office/drawing/2014/main" val="113335275"/>
                    </a:ext>
                  </a:extLst>
                </a:gridCol>
              </a:tblGrid>
              <a:tr h="223648">
                <a:tc>
                  <a:txBody>
                    <a:bodyPr/>
                    <a:lstStyle/>
                    <a:p>
                      <a:pPr algn="ctr">
                        <a:lnSpc>
                          <a:spcPct val="107000"/>
                        </a:lnSpc>
                        <a:spcBef>
                          <a:spcPts val="300"/>
                        </a:spcBef>
                        <a:spcAft>
                          <a:spcPts val="300"/>
                        </a:spcAft>
                      </a:pPr>
                      <a:r>
                        <a:rPr lang="en-US" sz="1100" kern="100" dirty="0">
                          <a:solidFill>
                            <a:schemeClr val="bg1"/>
                          </a:solidFill>
                          <a:effectLst/>
                        </a:rPr>
                        <a:t>UNIT</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gn="ctr">
                        <a:lnSpc>
                          <a:spcPct val="107000"/>
                        </a:lnSpc>
                        <a:spcBef>
                          <a:spcPts val="300"/>
                        </a:spcBef>
                        <a:spcAft>
                          <a:spcPts val="300"/>
                        </a:spcAft>
                      </a:pPr>
                      <a:r>
                        <a:rPr lang="en-US" sz="1100" kern="100" dirty="0">
                          <a:solidFill>
                            <a:schemeClr val="bg1"/>
                          </a:solidFill>
                          <a:effectLst/>
                        </a:rPr>
                        <a:t>OWNER</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gn="ctr">
                        <a:lnSpc>
                          <a:spcPct val="107000"/>
                        </a:lnSpc>
                        <a:spcBef>
                          <a:spcPts val="300"/>
                        </a:spcBef>
                        <a:spcAft>
                          <a:spcPts val="300"/>
                        </a:spcAft>
                      </a:pPr>
                      <a:r>
                        <a:rPr lang="en-US" sz="1100" kern="100" dirty="0">
                          <a:solidFill>
                            <a:schemeClr val="bg1"/>
                          </a:solidFill>
                          <a:effectLst/>
                        </a:rPr>
                        <a:t>PRESENT</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gn="ctr"/>
                      <a:r>
                        <a:rPr lang="en-CA" sz="1100" dirty="0">
                          <a:solidFill>
                            <a:schemeClr val="bg1"/>
                          </a:solidFill>
                        </a:rPr>
                        <a:t>PROXY</a:t>
                      </a:r>
                    </a:p>
                  </a:txBody>
                  <a:tcPr marL="55485" marR="55485" marT="0" marB="0"/>
                </a:tc>
                <a:extLst>
                  <a:ext uri="{0D108BD9-81ED-4DB2-BD59-A6C34878D82A}">
                    <a16:rowId xmlns:a16="http://schemas.microsoft.com/office/drawing/2014/main" val="3065773123"/>
                  </a:ext>
                </a:extLst>
              </a:tr>
              <a:tr h="223648">
                <a:tc>
                  <a:txBody>
                    <a:bodyPr/>
                    <a:lstStyle/>
                    <a:p>
                      <a:pPr algn="ctr">
                        <a:lnSpc>
                          <a:spcPct val="107000"/>
                        </a:lnSpc>
                        <a:spcBef>
                          <a:spcPts val="300"/>
                        </a:spcBef>
                        <a:spcAft>
                          <a:spcPts val="300"/>
                        </a:spcAft>
                      </a:pPr>
                      <a:r>
                        <a:rPr lang="en-US" sz="1100" kern="100" dirty="0">
                          <a:solidFill>
                            <a:schemeClr val="bg1"/>
                          </a:solidFill>
                          <a:effectLst/>
                        </a:rPr>
                        <a:t>101</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Zdenek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1549145670"/>
                  </a:ext>
                </a:extLst>
              </a:tr>
              <a:tr h="223648">
                <a:tc>
                  <a:txBody>
                    <a:bodyPr/>
                    <a:lstStyle/>
                    <a:p>
                      <a:pPr algn="ctr">
                        <a:lnSpc>
                          <a:spcPct val="107000"/>
                        </a:lnSpc>
                        <a:spcBef>
                          <a:spcPts val="300"/>
                        </a:spcBef>
                        <a:spcAft>
                          <a:spcPts val="300"/>
                        </a:spcAft>
                      </a:pPr>
                      <a:r>
                        <a:rPr lang="en-US" sz="1100" kern="100" dirty="0">
                          <a:solidFill>
                            <a:schemeClr val="bg1"/>
                          </a:solidFill>
                          <a:effectLst/>
                        </a:rPr>
                        <a:t>102</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Ann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3580168041"/>
                  </a:ext>
                </a:extLst>
              </a:tr>
              <a:tr h="223648">
                <a:tc>
                  <a:txBody>
                    <a:bodyPr/>
                    <a:lstStyle/>
                    <a:p>
                      <a:pPr algn="ctr">
                        <a:lnSpc>
                          <a:spcPct val="107000"/>
                        </a:lnSpc>
                        <a:spcBef>
                          <a:spcPts val="300"/>
                        </a:spcBef>
                        <a:spcAft>
                          <a:spcPts val="300"/>
                        </a:spcAft>
                      </a:pPr>
                      <a:r>
                        <a:rPr lang="en-US" sz="1100" kern="100" dirty="0">
                          <a:solidFill>
                            <a:schemeClr val="bg1"/>
                          </a:solidFill>
                          <a:effectLst/>
                        </a:rPr>
                        <a:t>103</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Ted &amp; Sue Staffen</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100" kern="100" dirty="0">
                          <a:solidFill>
                            <a:schemeClr val="bg1"/>
                          </a:solidFill>
                          <a:effectLst/>
                        </a:rPr>
                        <a:t>YES</a:t>
                      </a:r>
                    </a:p>
                  </a:txBody>
                  <a:tcPr marL="55485" marR="55485" marT="0" marB="0"/>
                </a:tc>
                <a:extLst>
                  <a:ext uri="{0D108BD9-81ED-4DB2-BD59-A6C34878D82A}">
                    <a16:rowId xmlns:a16="http://schemas.microsoft.com/office/drawing/2014/main" val="2361170948"/>
                  </a:ext>
                </a:extLst>
              </a:tr>
              <a:tr h="223648">
                <a:tc>
                  <a:txBody>
                    <a:bodyPr/>
                    <a:lstStyle/>
                    <a:p>
                      <a:pPr algn="ctr">
                        <a:lnSpc>
                          <a:spcPct val="107000"/>
                        </a:lnSpc>
                        <a:spcBef>
                          <a:spcPts val="300"/>
                        </a:spcBef>
                        <a:spcAft>
                          <a:spcPts val="300"/>
                        </a:spcAft>
                      </a:pPr>
                      <a:r>
                        <a:rPr lang="en-US" sz="1100" kern="100" dirty="0">
                          <a:solidFill>
                            <a:schemeClr val="bg1"/>
                          </a:solidFill>
                          <a:effectLst/>
                        </a:rPr>
                        <a:t>104</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Lois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1471213848"/>
                  </a:ext>
                </a:extLst>
              </a:tr>
              <a:tr h="223648">
                <a:tc>
                  <a:txBody>
                    <a:bodyPr/>
                    <a:lstStyle/>
                    <a:p>
                      <a:pPr algn="ctr">
                        <a:lnSpc>
                          <a:spcPct val="107000"/>
                        </a:lnSpc>
                        <a:spcBef>
                          <a:spcPts val="300"/>
                        </a:spcBef>
                        <a:spcAft>
                          <a:spcPts val="300"/>
                        </a:spcAft>
                      </a:pPr>
                      <a:r>
                        <a:rPr lang="en-US" sz="1100" kern="100" dirty="0">
                          <a:solidFill>
                            <a:schemeClr val="bg1"/>
                          </a:solidFill>
                          <a:effectLst/>
                        </a:rPr>
                        <a:t>105</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Gil &amp; Cathy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4022999780"/>
                  </a:ext>
                </a:extLst>
              </a:tr>
              <a:tr h="223648">
                <a:tc>
                  <a:txBody>
                    <a:bodyPr/>
                    <a:lstStyle/>
                    <a:p>
                      <a:pPr algn="ctr">
                        <a:lnSpc>
                          <a:spcPct val="107000"/>
                        </a:lnSpc>
                        <a:spcBef>
                          <a:spcPts val="300"/>
                        </a:spcBef>
                        <a:spcAft>
                          <a:spcPts val="300"/>
                        </a:spcAft>
                      </a:pPr>
                      <a:r>
                        <a:rPr lang="en-US" sz="1100" kern="100" dirty="0">
                          <a:solidFill>
                            <a:schemeClr val="bg1"/>
                          </a:solidFill>
                          <a:effectLst/>
                        </a:rPr>
                        <a:t>106</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Terry</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516256460"/>
                  </a:ext>
                </a:extLst>
              </a:tr>
              <a:tr h="223648">
                <a:tc>
                  <a:txBody>
                    <a:bodyPr/>
                    <a:lstStyle/>
                    <a:p>
                      <a:pPr algn="ctr">
                        <a:lnSpc>
                          <a:spcPct val="107000"/>
                        </a:lnSpc>
                        <a:spcBef>
                          <a:spcPts val="300"/>
                        </a:spcBef>
                        <a:spcAft>
                          <a:spcPts val="300"/>
                        </a:spcAft>
                      </a:pPr>
                      <a:r>
                        <a:rPr lang="en-US" sz="1100" kern="100" dirty="0">
                          <a:solidFill>
                            <a:schemeClr val="bg1"/>
                          </a:solidFill>
                          <a:effectLst/>
                        </a:rPr>
                        <a:t>107</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Scott &amp; Laura</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3628201796"/>
                  </a:ext>
                </a:extLst>
              </a:tr>
              <a:tr h="224929">
                <a:tc>
                  <a:txBody>
                    <a:bodyPr/>
                    <a:lstStyle/>
                    <a:p>
                      <a:pPr algn="ctr">
                        <a:lnSpc>
                          <a:spcPct val="107000"/>
                        </a:lnSpc>
                        <a:spcBef>
                          <a:spcPts val="300"/>
                        </a:spcBef>
                        <a:spcAft>
                          <a:spcPts val="300"/>
                        </a:spcAft>
                      </a:pPr>
                      <a:r>
                        <a:rPr lang="en-US" sz="1100" kern="100" dirty="0">
                          <a:solidFill>
                            <a:schemeClr val="bg1"/>
                          </a:solidFill>
                          <a:effectLst/>
                        </a:rPr>
                        <a:t>108</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Susan &amp; Greg</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YES</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2716022145"/>
                  </a:ext>
                </a:extLst>
              </a:tr>
              <a:tr h="223648">
                <a:tc>
                  <a:txBody>
                    <a:bodyPr/>
                    <a:lstStyle/>
                    <a:p>
                      <a:pPr algn="ctr">
                        <a:lnSpc>
                          <a:spcPct val="107000"/>
                        </a:lnSpc>
                        <a:spcBef>
                          <a:spcPts val="300"/>
                        </a:spcBef>
                        <a:spcAft>
                          <a:spcPts val="300"/>
                        </a:spcAft>
                      </a:pPr>
                      <a:r>
                        <a:rPr lang="en-US" sz="1100" kern="100" dirty="0">
                          <a:solidFill>
                            <a:schemeClr val="bg1"/>
                          </a:solidFill>
                          <a:effectLst/>
                        </a:rPr>
                        <a:t>109</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Amy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1179040785"/>
                  </a:ext>
                </a:extLst>
              </a:tr>
              <a:tr h="223648">
                <a:tc>
                  <a:txBody>
                    <a:bodyPr/>
                    <a:lstStyle/>
                    <a:p>
                      <a:pPr algn="ctr">
                        <a:lnSpc>
                          <a:spcPct val="107000"/>
                        </a:lnSpc>
                        <a:spcBef>
                          <a:spcPts val="300"/>
                        </a:spcBef>
                        <a:spcAft>
                          <a:spcPts val="300"/>
                        </a:spcAft>
                      </a:pPr>
                      <a:r>
                        <a:rPr lang="en-US" sz="1100" kern="100" dirty="0">
                          <a:solidFill>
                            <a:schemeClr val="bg1"/>
                          </a:solidFill>
                          <a:effectLst/>
                        </a:rPr>
                        <a:t>110</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Brent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695600544"/>
                  </a:ext>
                </a:extLst>
              </a:tr>
              <a:tr h="223648">
                <a:tc>
                  <a:txBody>
                    <a:bodyPr/>
                    <a:lstStyle/>
                    <a:p>
                      <a:pPr algn="ctr">
                        <a:lnSpc>
                          <a:spcPct val="107000"/>
                        </a:lnSpc>
                        <a:spcBef>
                          <a:spcPts val="300"/>
                        </a:spcBef>
                        <a:spcAft>
                          <a:spcPts val="300"/>
                        </a:spcAft>
                      </a:pPr>
                      <a:r>
                        <a:rPr lang="en-US" sz="1100" kern="100" dirty="0">
                          <a:solidFill>
                            <a:schemeClr val="bg1"/>
                          </a:solidFill>
                          <a:effectLst/>
                        </a:rPr>
                        <a:t>201</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Michelle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395861218"/>
                  </a:ext>
                </a:extLst>
              </a:tr>
              <a:tr h="223648">
                <a:tc>
                  <a:txBody>
                    <a:bodyPr/>
                    <a:lstStyle/>
                    <a:p>
                      <a:pPr algn="ctr">
                        <a:lnSpc>
                          <a:spcPct val="107000"/>
                        </a:lnSpc>
                        <a:spcBef>
                          <a:spcPts val="300"/>
                        </a:spcBef>
                        <a:spcAft>
                          <a:spcPts val="300"/>
                        </a:spcAft>
                      </a:pPr>
                      <a:r>
                        <a:rPr lang="en-US" sz="1100" kern="100" dirty="0">
                          <a:solidFill>
                            <a:schemeClr val="bg1"/>
                          </a:solidFill>
                          <a:effectLst/>
                        </a:rPr>
                        <a:t>202</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latin typeface="+mn-lt"/>
                          <a:ea typeface="Calibri" panose="020F0502020204030204" pitchFamily="34" charset="0"/>
                          <a:cs typeface="Times New Roman" panose="02020603050405020304" pitchFamily="18" charset="0"/>
                        </a:rPr>
                        <a:t>Bill &amp; Lorrie </a:t>
                      </a:r>
                      <a:endParaRPr lang="en-CA" sz="1100" kern="100" dirty="0">
                        <a:effectLst/>
                        <a:latin typeface="+mn-lt"/>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755416941"/>
                  </a:ext>
                </a:extLst>
              </a:tr>
              <a:tr h="223648">
                <a:tc>
                  <a:txBody>
                    <a:bodyPr/>
                    <a:lstStyle/>
                    <a:p>
                      <a:pPr algn="ctr">
                        <a:lnSpc>
                          <a:spcPct val="107000"/>
                        </a:lnSpc>
                        <a:spcBef>
                          <a:spcPts val="300"/>
                        </a:spcBef>
                        <a:spcAft>
                          <a:spcPts val="300"/>
                        </a:spcAft>
                      </a:pPr>
                      <a:r>
                        <a:rPr lang="en-US" sz="1100" kern="100" dirty="0">
                          <a:solidFill>
                            <a:schemeClr val="bg1"/>
                          </a:solidFill>
                          <a:effectLst/>
                        </a:rPr>
                        <a:t>203</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Jean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YES</a:t>
                      </a:r>
                      <a:endParaRPr lang="en-CA" sz="1100" kern="100" dirty="0">
                        <a:solidFill>
                          <a:schemeClr val="bg1"/>
                        </a:solidFill>
                        <a:effectLst/>
                      </a:endParaRPr>
                    </a:p>
                  </a:txBody>
                  <a:tcPr marL="55485" marR="55485" marT="0" marB="0"/>
                </a:tc>
                <a:extLst>
                  <a:ext uri="{0D108BD9-81ED-4DB2-BD59-A6C34878D82A}">
                    <a16:rowId xmlns:a16="http://schemas.microsoft.com/office/drawing/2014/main" val="906555689"/>
                  </a:ext>
                </a:extLst>
              </a:tr>
              <a:tr h="223648">
                <a:tc>
                  <a:txBody>
                    <a:bodyPr/>
                    <a:lstStyle/>
                    <a:p>
                      <a:pPr algn="ctr">
                        <a:lnSpc>
                          <a:spcPct val="107000"/>
                        </a:lnSpc>
                        <a:spcBef>
                          <a:spcPts val="300"/>
                        </a:spcBef>
                        <a:spcAft>
                          <a:spcPts val="300"/>
                        </a:spcAft>
                      </a:pPr>
                      <a:r>
                        <a:rPr lang="en-US" sz="1100" kern="100" dirty="0">
                          <a:solidFill>
                            <a:schemeClr val="bg1"/>
                          </a:solidFill>
                          <a:effectLst/>
                        </a:rPr>
                        <a:t>204</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Sigrid</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3035656383"/>
                  </a:ext>
                </a:extLst>
              </a:tr>
              <a:tr h="223648">
                <a:tc>
                  <a:txBody>
                    <a:bodyPr/>
                    <a:lstStyle/>
                    <a:p>
                      <a:pPr algn="ctr">
                        <a:lnSpc>
                          <a:spcPct val="107000"/>
                        </a:lnSpc>
                        <a:spcBef>
                          <a:spcPts val="300"/>
                        </a:spcBef>
                        <a:spcAft>
                          <a:spcPts val="300"/>
                        </a:spcAft>
                      </a:pPr>
                      <a:r>
                        <a:rPr lang="en-US" sz="1100" kern="100" dirty="0">
                          <a:solidFill>
                            <a:schemeClr val="bg1"/>
                          </a:solidFill>
                          <a:effectLst/>
                        </a:rPr>
                        <a:t>205</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Saskia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3267929944"/>
                  </a:ext>
                </a:extLst>
              </a:tr>
              <a:tr h="223648">
                <a:tc>
                  <a:txBody>
                    <a:bodyPr/>
                    <a:lstStyle/>
                    <a:p>
                      <a:pPr algn="ctr">
                        <a:lnSpc>
                          <a:spcPct val="107000"/>
                        </a:lnSpc>
                        <a:spcBef>
                          <a:spcPts val="300"/>
                        </a:spcBef>
                        <a:spcAft>
                          <a:spcPts val="300"/>
                        </a:spcAft>
                      </a:pPr>
                      <a:r>
                        <a:rPr lang="en-US" sz="1100" kern="100" dirty="0">
                          <a:solidFill>
                            <a:schemeClr val="bg1"/>
                          </a:solidFill>
                          <a:effectLst/>
                        </a:rPr>
                        <a:t>206</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Jeanette</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YES</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2282702291"/>
                  </a:ext>
                </a:extLst>
              </a:tr>
              <a:tr h="223648">
                <a:tc>
                  <a:txBody>
                    <a:bodyPr/>
                    <a:lstStyle/>
                    <a:p>
                      <a:pPr algn="ctr">
                        <a:lnSpc>
                          <a:spcPct val="107000"/>
                        </a:lnSpc>
                        <a:spcBef>
                          <a:spcPts val="300"/>
                        </a:spcBef>
                        <a:spcAft>
                          <a:spcPts val="300"/>
                        </a:spcAft>
                      </a:pPr>
                      <a:r>
                        <a:rPr lang="en-US" sz="1100" kern="100" dirty="0">
                          <a:solidFill>
                            <a:schemeClr val="bg1"/>
                          </a:solidFill>
                          <a:effectLst/>
                        </a:rPr>
                        <a:t>207</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Barb &amp; Jamie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YES</a:t>
                      </a:r>
                      <a:endParaRPr lang="en-CA" sz="1100" kern="100" dirty="0">
                        <a:solidFill>
                          <a:schemeClr val="bg1"/>
                        </a:solidFill>
                        <a:effectLst/>
                      </a:endParaRPr>
                    </a:p>
                  </a:txBody>
                  <a:tcPr marL="55485" marR="55485" marT="0" marB="0"/>
                </a:tc>
                <a:extLst>
                  <a:ext uri="{0D108BD9-81ED-4DB2-BD59-A6C34878D82A}">
                    <a16:rowId xmlns:a16="http://schemas.microsoft.com/office/drawing/2014/main" val="1555194690"/>
                  </a:ext>
                </a:extLst>
              </a:tr>
              <a:tr h="260689">
                <a:tc>
                  <a:txBody>
                    <a:bodyPr/>
                    <a:lstStyle/>
                    <a:p>
                      <a:pPr algn="ctr">
                        <a:lnSpc>
                          <a:spcPct val="107000"/>
                        </a:lnSpc>
                        <a:spcBef>
                          <a:spcPts val="300"/>
                        </a:spcBef>
                        <a:spcAft>
                          <a:spcPts val="300"/>
                        </a:spcAft>
                      </a:pPr>
                      <a:r>
                        <a:rPr lang="en-US" sz="1100" kern="100" dirty="0">
                          <a:solidFill>
                            <a:schemeClr val="bg1"/>
                          </a:solidFill>
                          <a:effectLst/>
                        </a:rPr>
                        <a:t>208</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Michael &amp; Donna </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YES</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1264657229"/>
                  </a:ext>
                </a:extLst>
              </a:tr>
              <a:tr h="256397">
                <a:tc>
                  <a:txBody>
                    <a:bodyPr/>
                    <a:lstStyle/>
                    <a:p>
                      <a:pPr algn="ctr">
                        <a:lnSpc>
                          <a:spcPct val="107000"/>
                        </a:lnSpc>
                        <a:spcBef>
                          <a:spcPts val="300"/>
                        </a:spcBef>
                        <a:spcAft>
                          <a:spcPts val="300"/>
                        </a:spcAft>
                      </a:pPr>
                      <a:r>
                        <a:rPr lang="en-US" sz="1100" kern="100" dirty="0">
                          <a:solidFill>
                            <a:schemeClr val="bg1"/>
                          </a:solidFill>
                          <a:effectLst/>
                        </a:rPr>
                        <a:t>209</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Lorrie &amp; Bill</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YES</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a:t>
                      </a:r>
                      <a:endParaRPr lang="en-CA" sz="1100" kern="100" dirty="0">
                        <a:solidFill>
                          <a:schemeClr val="bg1"/>
                        </a:solidFill>
                        <a:effectLst/>
                      </a:endParaRPr>
                    </a:p>
                  </a:txBody>
                  <a:tcPr marL="55485" marR="55485" marT="0" marB="0"/>
                </a:tc>
                <a:extLst>
                  <a:ext uri="{0D108BD9-81ED-4DB2-BD59-A6C34878D82A}">
                    <a16:rowId xmlns:a16="http://schemas.microsoft.com/office/drawing/2014/main" val="1118581167"/>
                  </a:ext>
                </a:extLst>
              </a:tr>
              <a:tr h="223648">
                <a:tc>
                  <a:txBody>
                    <a:bodyPr/>
                    <a:lstStyle/>
                    <a:p>
                      <a:pPr algn="ctr">
                        <a:lnSpc>
                          <a:spcPct val="107000"/>
                        </a:lnSpc>
                        <a:spcBef>
                          <a:spcPts val="300"/>
                        </a:spcBef>
                        <a:spcAft>
                          <a:spcPts val="300"/>
                        </a:spcAft>
                      </a:pPr>
                      <a:r>
                        <a:rPr lang="en-US" sz="1100" kern="100" dirty="0">
                          <a:solidFill>
                            <a:schemeClr val="bg1"/>
                          </a:solidFill>
                          <a:effectLst/>
                        </a:rPr>
                        <a:t>210</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a:lnSpc>
                          <a:spcPct val="107000"/>
                        </a:lnSpc>
                        <a:spcBef>
                          <a:spcPts val="300"/>
                        </a:spcBef>
                        <a:spcAft>
                          <a:spcPts val="300"/>
                        </a:spcAft>
                      </a:pPr>
                      <a:r>
                        <a:rPr lang="en-US" sz="1100" kern="100" dirty="0">
                          <a:effectLst/>
                        </a:rPr>
                        <a:t>Wally &amp; Laura</a:t>
                      </a:r>
                      <a:endParaRPr lang="en-CA"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1100" kern="100" dirty="0">
                          <a:solidFill>
                            <a:schemeClr val="bg1"/>
                          </a:solidFill>
                          <a:effectLst/>
                        </a:rPr>
                        <a:t> ☐</a:t>
                      </a:r>
                      <a:endParaRPr lang="en-CA" sz="1100" kern="100" dirty="0">
                        <a:solidFill>
                          <a:schemeClr val="bg1"/>
                        </a:solidFill>
                        <a:effectLst/>
                      </a:endParaRPr>
                    </a:p>
                  </a:txBody>
                  <a:tcPr marL="55485" marR="5548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00" dirty="0">
                          <a:solidFill>
                            <a:schemeClr val="bg1"/>
                          </a:solidFill>
                          <a:effectLst/>
                        </a:rPr>
                        <a:t>YES</a:t>
                      </a:r>
                      <a:endParaRPr lang="en-CA" sz="1100" kern="100" dirty="0">
                        <a:solidFill>
                          <a:schemeClr val="bg1"/>
                        </a:solidFill>
                        <a:effectLst/>
                      </a:endParaRPr>
                    </a:p>
                  </a:txBody>
                  <a:tcPr marL="55485" marR="55485" marT="0" marB="0"/>
                </a:tc>
                <a:extLst>
                  <a:ext uri="{0D108BD9-81ED-4DB2-BD59-A6C34878D82A}">
                    <a16:rowId xmlns:a16="http://schemas.microsoft.com/office/drawing/2014/main" val="3077931458"/>
                  </a:ext>
                </a:extLst>
              </a:tr>
              <a:tr h="223648">
                <a:tc gridSpan="2">
                  <a:txBody>
                    <a:bodyPr/>
                    <a:lstStyle/>
                    <a:p>
                      <a:pPr algn="r">
                        <a:lnSpc>
                          <a:spcPct val="107000"/>
                        </a:lnSpc>
                        <a:spcBef>
                          <a:spcPts val="300"/>
                        </a:spcBef>
                        <a:spcAft>
                          <a:spcPts val="300"/>
                        </a:spcAft>
                      </a:pPr>
                      <a:r>
                        <a:rPr lang="en-US" sz="1100" kern="100" dirty="0">
                          <a:solidFill>
                            <a:schemeClr val="bg1"/>
                          </a:solidFill>
                          <a:effectLst/>
                        </a:rPr>
                        <a:t>TOTAL</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oFill/>
                  </a:tcPr>
                </a:tc>
                <a:tc hMerge="1">
                  <a:txBody>
                    <a:bodyPr/>
                    <a:lstStyle/>
                    <a:p>
                      <a:endParaRPr lang="en-CA"/>
                    </a:p>
                  </a:txBody>
                  <a:tcPr/>
                </a:tc>
                <a:tc>
                  <a:txBody>
                    <a:bodyPr/>
                    <a:lstStyle/>
                    <a:p>
                      <a:pPr algn="ctr">
                        <a:lnSpc>
                          <a:spcPct val="107000"/>
                        </a:lnSpc>
                        <a:spcBef>
                          <a:spcPts val="300"/>
                        </a:spcBef>
                        <a:spcAft>
                          <a:spcPts val="300"/>
                        </a:spcAft>
                      </a:pPr>
                      <a:r>
                        <a:rPr lang="en-US" sz="1100" kern="100" dirty="0">
                          <a:solidFill>
                            <a:schemeClr val="bg1"/>
                          </a:solidFill>
                          <a:effectLst/>
                        </a:rPr>
                        <a:t>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endParaRPr lang="en-CA" sz="1600" dirty="0">
                        <a:solidFill>
                          <a:schemeClr val="bg1"/>
                        </a:solidFill>
                      </a:endParaRPr>
                    </a:p>
                  </a:txBody>
                  <a:tcPr marL="55485" marR="55485" marT="0" marB="0"/>
                </a:tc>
                <a:extLst>
                  <a:ext uri="{0D108BD9-81ED-4DB2-BD59-A6C34878D82A}">
                    <a16:rowId xmlns:a16="http://schemas.microsoft.com/office/drawing/2014/main" val="3579996135"/>
                  </a:ext>
                </a:extLst>
              </a:tr>
              <a:tr h="223648">
                <a:tc gridSpan="2">
                  <a:txBody>
                    <a:bodyPr/>
                    <a:lstStyle/>
                    <a:p>
                      <a:pPr algn="r">
                        <a:lnSpc>
                          <a:spcPct val="107000"/>
                        </a:lnSpc>
                        <a:spcBef>
                          <a:spcPts val="300"/>
                        </a:spcBef>
                        <a:spcAft>
                          <a:spcPts val="300"/>
                        </a:spcAft>
                      </a:pPr>
                      <a:r>
                        <a:rPr lang="en-US" sz="1100" kern="100" dirty="0">
                          <a:solidFill>
                            <a:schemeClr val="bg1"/>
                          </a:solidFill>
                          <a:effectLst/>
                        </a:rPr>
                        <a:t>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oFill/>
                  </a:tcPr>
                </a:tc>
                <a:tc hMerge="1">
                  <a:txBody>
                    <a:bodyPr/>
                    <a:lstStyle/>
                    <a:p>
                      <a:endParaRPr lang="en-CA"/>
                    </a:p>
                  </a:txBody>
                  <a:tcPr/>
                </a:tc>
                <a:tc>
                  <a:txBody>
                    <a:bodyPr/>
                    <a:lstStyle/>
                    <a:p>
                      <a:pPr algn="ctr">
                        <a:lnSpc>
                          <a:spcPct val="107000"/>
                        </a:lnSpc>
                        <a:spcBef>
                          <a:spcPts val="300"/>
                        </a:spcBef>
                        <a:spcAft>
                          <a:spcPts val="300"/>
                        </a:spcAft>
                      </a:pPr>
                      <a:r>
                        <a:rPr lang="en-US" sz="1100" kern="100" dirty="0">
                          <a:solidFill>
                            <a:schemeClr val="bg1"/>
                          </a:solidFill>
                          <a:effectLst/>
                        </a:rPr>
                        <a:t>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endParaRPr lang="en-CA" sz="1600" dirty="0">
                        <a:solidFill>
                          <a:schemeClr val="bg1"/>
                        </a:solidFill>
                      </a:endParaRPr>
                    </a:p>
                  </a:txBody>
                  <a:tcPr marL="55485" marR="55485" marT="0" marB="0"/>
                </a:tc>
                <a:extLst>
                  <a:ext uri="{0D108BD9-81ED-4DB2-BD59-A6C34878D82A}">
                    <a16:rowId xmlns:a16="http://schemas.microsoft.com/office/drawing/2014/main" val="3484723960"/>
                  </a:ext>
                </a:extLst>
              </a:tr>
              <a:tr h="409431">
                <a:tc gridSpan="2">
                  <a:txBody>
                    <a:bodyPr/>
                    <a:lstStyle/>
                    <a:p>
                      <a:pPr algn="r">
                        <a:lnSpc>
                          <a:spcPct val="107000"/>
                        </a:lnSpc>
                        <a:spcBef>
                          <a:spcPts val="300"/>
                        </a:spcBef>
                        <a:spcAft>
                          <a:spcPts val="300"/>
                        </a:spcAft>
                      </a:pPr>
                      <a:r>
                        <a:rPr lang="en-US" sz="1100" kern="100" dirty="0">
                          <a:solidFill>
                            <a:schemeClr val="bg1"/>
                          </a:solidFill>
                          <a:effectLst/>
                        </a:rPr>
                        <a:t>Quorum achieved</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noFill/>
                  </a:tcPr>
                </a:tc>
                <a:tc hMerge="1">
                  <a:txBody>
                    <a:bodyPr/>
                    <a:lstStyle/>
                    <a:p>
                      <a:endParaRPr lang="en-CA"/>
                    </a:p>
                  </a:txBody>
                  <a:tcPr/>
                </a:tc>
                <a:tc>
                  <a:txBody>
                    <a:bodyPr/>
                    <a:lstStyle/>
                    <a:p>
                      <a:pPr algn="ctr">
                        <a:lnSpc>
                          <a:spcPct val="107000"/>
                        </a:lnSpc>
                        <a:spcBef>
                          <a:spcPts val="300"/>
                        </a:spcBef>
                        <a:spcAft>
                          <a:spcPts val="300"/>
                        </a:spcAft>
                      </a:pPr>
                      <a:r>
                        <a:rPr lang="en-US" sz="1100" kern="100" dirty="0">
                          <a:solidFill>
                            <a:schemeClr val="bg1"/>
                          </a:solidFill>
                          <a:effectLst/>
                        </a:rPr>
                        <a:t>☐</a:t>
                      </a:r>
                      <a:endParaRPr lang="en-CA" sz="1100" kern="100" dirty="0">
                        <a:solidFill>
                          <a:schemeClr val="bg1"/>
                        </a:solidFill>
                        <a:effectLst/>
                      </a:endParaRPr>
                    </a:p>
                    <a:p>
                      <a:pPr algn="ctr">
                        <a:lnSpc>
                          <a:spcPct val="107000"/>
                        </a:lnSpc>
                        <a:spcBef>
                          <a:spcPts val="300"/>
                        </a:spcBef>
                        <a:spcAft>
                          <a:spcPts val="300"/>
                        </a:spcAft>
                      </a:pPr>
                      <a:r>
                        <a:rPr lang="en-US" sz="1100" kern="100" dirty="0">
                          <a:solidFill>
                            <a:schemeClr val="bg1"/>
                          </a:solidFill>
                          <a:effectLst/>
                        </a:rPr>
                        <a:t>YES</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485" marR="55485" marT="0" marB="0"/>
                </a:tc>
                <a:tc>
                  <a:txBody>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100" kern="100" dirty="0">
                          <a:solidFill>
                            <a:schemeClr val="bg1"/>
                          </a:solidFill>
                          <a:effectLst/>
                        </a:rPr>
                        <a:t>☐</a:t>
                      </a:r>
                      <a:endParaRPr lang="en-CA" sz="1100" kern="100" dirty="0">
                        <a:solidFill>
                          <a:schemeClr val="bg1"/>
                        </a:solidFill>
                        <a:effectLst/>
                      </a:endParaRPr>
                    </a:p>
                    <a:p>
                      <a:pPr algn="ctr">
                        <a:lnSpc>
                          <a:spcPct val="100000"/>
                        </a:lnSpc>
                        <a:spcBef>
                          <a:spcPts val="300"/>
                        </a:spcBef>
                        <a:spcAft>
                          <a:spcPts val="300"/>
                        </a:spcAft>
                      </a:pPr>
                      <a:r>
                        <a:rPr lang="en-CA" sz="1100" dirty="0">
                          <a:solidFill>
                            <a:schemeClr val="bg1"/>
                          </a:solidFill>
                        </a:rPr>
                        <a:t>NO</a:t>
                      </a:r>
                    </a:p>
                  </a:txBody>
                  <a:tcPr marL="55485" marR="55485" marT="0" marB="0"/>
                </a:tc>
                <a:extLst>
                  <a:ext uri="{0D108BD9-81ED-4DB2-BD59-A6C34878D82A}">
                    <a16:rowId xmlns:a16="http://schemas.microsoft.com/office/drawing/2014/main" val="1364539111"/>
                  </a:ext>
                </a:extLst>
              </a:tr>
              <a:tr h="420471">
                <a:tc gridSpan="4">
                  <a:txBody>
                    <a:bodyPr/>
                    <a:lstStyle/>
                    <a:p>
                      <a:pPr>
                        <a:lnSpc>
                          <a:spcPct val="107000"/>
                        </a:lnSpc>
                        <a:spcBef>
                          <a:spcPts val="300"/>
                        </a:spcBef>
                        <a:spcAft>
                          <a:spcPts val="300"/>
                        </a:spcAft>
                      </a:pPr>
                      <a:r>
                        <a:rPr lang="en-US" sz="1100" kern="100" dirty="0">
                          <a:solidFill>
                            <a:schemeClr val="bg1"/>
                          </a:solidFill>
                          <a:effectLst/>
                        </a:rPr>
                        <a:t>SIGNED: </a:t>
                      </a:r>
                      <a:endParaRPr lang="en-CA" sz="1100" kern="100" dirty="0">
                        <a:solidFill>
                          <a:schemeClr val="bg1"/>
                        </a:solidFill>
                        <a:effectLst/>
                      </a:endParaRPr>
                    </a:p>
                    <a:p>
                      <a:pPr algn="ctr">
                        <a:lnSpc>
                          <a:spcPct val="107000"/>
                        </a:lnSpc>
                        <a:spcBef>
                          <a:spcPts val="300"/>
                        </a:spcBef>
                        <a:spcAft>
                          <a:spcPts val="300"/>
                        </a:spcAft>
                      </a:pPr>
                      <a:r>
                        <a:rPr lang="en-US" sz="1100" kern="100" dirty="0">
                          <a:solidFill>
                            <a:schemeClr val="bg1"/>
                          </a:solidFill>
                          <a:effectLst/>
                        </a:rPr>
                        <a:t>Michael McCann Secretary/Treasurer</a:t>
                      </a:r>
                      <a:endParaRPr lang="en-CA" sz="1100" kern="100" dirty="0">
                        <a:solidFill>
                          <a:schemeClr val="bg1"/>
                        </a:solidFill>
                        <a:effectLst/>
                      </a:endParaRPr>
                    </a:p>
                  </a:txBody>
                  <a:tcPr marL="55485" marR="55485" marT="0" marB="0">
                    <a:noFill/>
                  </a:tcPr>
                </a:tc>
                <a:tc hMerge="1">
                  <a:txBody>
                    <a:bodyPr/>
                    <a:lstStyle/>
                    <a:p>
                      <a:endParaRPr lang="en-CA"/>
                    </a:p>
                  </a:txBody>
                  <a:tcPr/>
                </a:tc>
                <a:tc hMerge="1">
                  <a:txBody>
                    <a:bodyPr/>
                    <a:lstStyle/>
                    <a:p>
                      <a:endParaRPr lang="en-CA" dirty="0"/>
                    </a:p>
                  </a:txBody>
                  <a:tcPr/>
                </a:tc>
                <a:tc hMerge="1">
                  <a:txBody>
                    <a:bodyPr/>
                    <a:lstStyle/>
                    <a:p>
                      <a:endParaRPr lang="en-CA"/>
                    </a:p>
                  </a:txBody>
                  <a:tcPr/>
                </a:tc>
                <a:extLst>
                  <a:ext uri="{0D108BD9-81ED-4DB2-BD59-A6C34878D82A}">
                    <a16:rowId xmlns:a16="http://schemas.microsoft.com/office/drawing/2014/main" val="3663370094"/>
                  </a:ext>
                </a:extLst>
              </a:tr>
            </a:tbl>
          </a:graphicData>
        </a:graphic>
      </p:graphicFrame>
      <p:pic>
        <p:nvPicPr>
          <p:cNvPr id="2" name="Picture 1">
            <a:extLst>
              <a:ext uri="{FF2B5EF4-FFF2-40B4-BE49-F238E27FC236}">
                <a16:creationId xmlns:a16="http://schemas.microsoft.com/office/drawing/2014/main" id="{04086640-A9D1-7C9F-84BC-0A825B3E91BC}"/>
              </a:ext>
            </a:extLst>
          </p:cNvPr>
          <p:cNvPicPr>
            <a:picLocks noChangeAspect="1"/>
          </p:cNvPicPr>
          <p:nvPr/>
        </p:nvPicPr>
        <p:blipFill>
          <a:blip r:embed="rId2"/>
          <a:stretch>
            <a:fillRect/>
          </a:stretch>
        </p:blipFill>
        <p:spPr>
          <a:xfrm>
            <a:off x="1078982" y="6299431"/>
            <a:ext cx="2511770" cy="280440"/>
          </a:xfrm>
          <a:prstGeom prst="rect">
            <a:avLst/>
          </a:prstGeom>
        </p:spPr>
      </p:pic>
    </p:spTree>
    <p:extLst>
      <p:ext uri="{BB962C8B-B14F-4D97-AF65-F5344CB8AC3E}">
        <p14:creationId xmlns:p14="http://schemas.microsoft.com/office/powerpoint/2010/main" val="1965342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20</a:t>
            </a:fld>
            <a:endParaRPr lang="en-US" dirty="0">
              <a:latin typeface="+mn-lt"/>
            </a:endParaRPr>
          </a:p>
        </p:txBody>
      </p:sp>
      <p:pic>
        <p:nvPicPr>
          <p:cNvPr id="9" name="Picture 8">
            <a:extLst>
              <a:ext uri="{FF2B5EF4-FFF2-40B4-BE49-F238E27FC236}">
                <a16:creationId xmlns:a16="http://schemas.microsoft.com/office/drawing/2014/main" id="{0E2717E4-7583-3C58-3E24-B7B9FFD79E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71" y="420710"/>
            <a:ext cx="4823333" cy="6241960"/>
          </a:xfrm>
          <a:prstGeom prst="rect">
            <a:avLst/>
          </a:prstGeom>
        </p:spPr>
      </p:pic>
      <p:pic>
        <p:nvPicPr>
          <p:cNvPr id="11" name="Picture 10">
            <a:extLst>
              <a:ext uri="{FF2B5EF4-FFF2-40B4-BE49-F238E27FC236}">
                <a16:creationId xmlns:a16="http://schemas.microsoft.com/office/drawing/2014/main" id="{5E5A1638-2F43-2B32-A556-7F8885BA20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3563" y="308933"/>
            <a:ext cx="4654358" cy="6023287"/>
          </a:xfrm>
          <a:prstGeom prst="rect">
            <a:avLst/>
          </a:prstGeom>
        </p:spPr>
      </p:pic>
      <p:pic>
        <p:nvPicPr>
          <p:cNvPr id="13" name="Picture 12">
            <a:extLst>
              <a:ext uri="{FF2B5EF4-FFF2-40B4-BE49-F238E27FC236}">
                <a16:creationId xmlns:a16="http://schemas.microsoft.com/office/drawing/2014/main" id="{FBB9F207-9D3B-17F7-40B8-66D85F37A1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0472" y="525780"/>
            <a:ext cx="2718497" cy="4017954"/>
          </a:xfrm>
          <a:prstGeom prst="rect">
            <a:avLst/>
          </a:prstGeom>
        </p:spPr>
      </p:pic>
      <p:pic>
        <p:nvPicPr>
          <p:cNvPr id="17" name="Picture 16">
            <a:extLst>
              <a:ext uri="{FF2B5EF4-FFF2-40B4-BE49-F238E27FC236}">
                <a16:creationId xmlns:a16="http://schemas.microsoft.com/office/drawing/2014/main" id="{1526DD40-5ACD-8D2F-DEC6-88EFE84A62D8}"/>
              </a:ext>
            </a:extLst>
          </p:cNvPr>
          <p:cNvPicPr>
            <a:picLocks noChangeAspect="1"/>
          </p:cNvPicPr>
          <p:nvPr/>
        </p:nvPicPr>
        <p:blipFill>
          <a:blip r:embed="rId5"/>
          <a:stretch>
            <a:fillRect/>
          </a:stretch>
        </p:blipFill>
        <p:spPr>
          <a:xfrm>
            <a:off x="9442451" y="6382230"/>
            <a:ext cx="2511770" cy="280440"/>
          </a:xfrm>
          <a:prstGeom prst="rect">
            <a:avLst/>
          </a:prstGeom>
        </p:spPr>
      </p:pic>
    </p:spTree>
    <p:extLst>
      <p:ext uri="{BB962C8B-B14F-4D97-AF65-F5344CB8AC3E}">
        <p14:creationId xmlns:p14="http://schemas.microsoft.com/office/powerpoint/2010/main" val="2690804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4976044-E629-3EE4-6AC1-5C45EF6660D8}"/>
              </a:ext>
            </a:extLst>
          </p:cNvPr>
          <p:cNvSpPr>
            <a:spLocks noGrp="1"/>
          </p:cNvSpPr>
          <p:nvPr>
            <p:ph type="sldNum" sz="quarter" idx="16"/>
          </p:nvPr>
        </p:nvSpPr>
        <p:spPr/>
        <p:txBody>
          <a:bodyPr/>
          <a:lstStyle/>
          <a:p>
            <a:fld id="{294A09A9-5501-47C1-A89A-A340965A2BE2}" type="slidenum">
              <a:rPr lang="en-US" smtClean="0"/>
              <a:pPr/>
              <a:t>21</a:t>
            </a:fld>
            <a:endParaRPr lang="en-US" dirty="0">
              <a:latin typeface="+mn-lt"/>
            </a:endParaRPr>
          </a:p>
        </p:txBody>
      </p:sp>
      <p:sp>
        <p:nvSpPr>
          <p:cNvPr id="8" name="Title 2">
            <a:extLst>
              <a:ext uri="{FF2B5EF4-FFF2-40B4-BE49-F238E27FC236}">
                <a16:creationId xmlns:a16="http://schemas.microsoft.com/office/drawing/2014/main" id="{F41B1C0B-AE75-2132-1241-A8FE6FDBE8AD}"/>
              </a:ext>
            </a:extLst>
          </p:cNvPr>
          <p:cNvSpPr>
            <a:spLocks noGrp="1"/>
          </p:cNvSpPr>
          <p:nvPr>
            <p:ph type="title"/>
          </p:nvPr>
        </p:nvSpPr>
        <p:spPr>
          <a:xfrm>
            <a:off x="964024" y="879063"/>
            <a:ext cx="3072268" cy="610863"/>
          </a:xfrm>
        </p:spPr>
        <p:txBody>
          <a:bodyPr>
            <a:normAutofit/>
          </a:bodyPr>
          <a:lstStyle/>
          <a:p>
            <a:r>
              <a:rPr lang="en-CA" sz="2400" b="0" dirty="0">
                <a:latin typeface="Century Schoolbook" panose="02040604050505020304" pitchFamily="18" charset="0"/>
              </a:rPr>
              <a:t>2026 Budget – Vote</a:t>
            </a:r>
          </a:p>
        </p:txBody>
      </p:sp>
      <p:sp>
        <p:nvSpPr>
          <p:cNvPr id="9" name="Text Placeholder 3">
            <a:extLst>
              <a:ext uri="{FF2B5EF4-FFF2-40B4-BE49-F238E27FC236}">
                <a16:creationId xmlns:a16="http://schemas.microsoft.com/office/drawing/2014/main" id="{5C92C6C6-D31E-EF63-EBFE-386707A79A60}"/>
              </a:ext>
            </a:extLst>
          </p:cNvPr>
          <p:cNvSpPr>
            <a:spLocks noGrp="1"/>
          </p:cNvSpPr>
          <p:nvPr>
            <p:ph type="body" sz="quarter" idx="11"/>
          </p:nvPr>
        </p:nvSpPr>
        <p:spPr>
          <a:xfrm>
            <a:off x="4392131" y="1184494"/>
            <a:ext cx="7000655" cy="2795232"/>
          </a:xfrm>
        </p:spPr>
        <p:txBody>
          <a:bodyPr/>
          <a:lstStyle/>
          <a:p>
            <a:r>
              <a:rPr lang="en-US" sz="1400" b="1" dirty="0">
                <a:latin typeface="Century Schoolbook" panose="02040604050505020304" pitchFamily="18" charset="0"/>
              </a:rPr>
              <a:t>MOTION: TO APPROVE THE 2026 BUDGET</a:t>
            </a:r>
          </a:p>
          <a:p>
            <a:pPr algn="just">
              <a:lnSpc>
                <a:spcPct val="120000"/>
              </a:lnSpc>
            </a:pPr>
            <a:r>
              <a:rPr lang="en-US" sz="1400" dirty="0">
                <a:latin typeface="Century Schoolbook" panose="02040604050505020304" pitchFamily="18" charset="0"/>
              </a:rPr>
              <a:t>“I move that the 2026 budget, as presented at the annual general meeting of Whitehorse Condominium Corporation #124 on the 2nd of March, 2026 in the City of Whitehorse be hereby approved.”</a:t>
            </a:r>
          </a:p>
          <a:p>
            <a:pPr algn="just"/>
            <a:r>
              <a:rPr lang="en-US" sz="1400" dirty="0">
                <a:latin typeface="Century Schoolbook" panose="02040604050505020304" pitchFamily="18" charset="0"/>
              </a:rPr>
              <a:t>Moved by: Michael McCann	</a:t>
            </a:r>
          </a:p>
          <a:p>
            <a:r>
              <a:rPr lang="en-US" sz="1400" dirty="0">
                <a:latin typeface="Century Schoolbook" panose="02040604050505020304" pitchFamily="18" charset="0"/>
              </a:rPr>
              <a:t>Seconded by:		</a:t>
            </a:r>
          </a:p>
          <a:p>
            <a:r>
              <a:rPr lang="en-US" sz="1400" dirty="0">
                <a:latin typeface="Century Schoolbook" panose="02040604050505020304" pitchFamily="18" charset="0"/>
              </a:rPr>
              <a:t>Vote: In </a:t>
            </a:r>
            <a:r>
              <a:rPr lang="en-US" sz="1400" dirty="0" err="1">
                <a:latin typeface="Century Schoolbook" panose="02040604050505020304" pitchFamily="18" charset="0"/>
              </a:rPr>
              <a:t>favour</a:t>
            </a:r>
            <a:r>
              <a:rPr lang="en-US" sz="1400" dirty="0">
                <a:latin typeface="Century Schoolbook" panose="02040604050505020304" pitchFamily="18" charset="0"/>
              </a:rPr>
              <a:t>:		Opposed:</a:t>
            </a:r>
            <a:endParaRPr lang="en-CA" sz="1800" dirty="0">
              <a:latin typeface="Century Schoolbook" panose="02040604050505020304" pitchFamily="18" charset="0"/>
            </a:endParaRPr>
          </a:p>
        </p:txBody>
      </p:sp>
      <p:sp>
        <p:nvSpPr>
          <p:cNvPr id="10" name="Slide Number Placeholder 6">
            <a:extLst>
              <a:ext uri="{FF2B5EF4-FFF2-40B4-BE49-F238E27FC236}">
                <a16:creationId xmlns:a16="http://schemas.microsoft.com/office/drawing/2014/main" id="{F6B5740D-D59D-8531-5BD2-CFCF02A2F139}"/>
              </a:ext>
            </a:extLst>
          </p:cNvPr>
          <p:cNvSpPr txBox="1">
            <a:spLocks/>
          </p:cNvSpPr>
          <p:nvPr/>
        </p:nvSpPr>
        <p:spPr>
          <a:xfrm>
            <a:off x="971550" y="6332220"/>
            <a:ext cx="523240" cy="247651"/>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4A09A9-5501-47C1-A89A-A340965A2BE2}" type="slidenum">
              <a:rPr lang="en-US" smtClean="0"/>
              <a:pPr/>
              <a:t>21</a:t>
            </a:fld>
            <a:endParaRPr lang="en-US" dirty="0"/>
          </a:p>
        </p:txBody>
      </p:sp>
      <p:pic>
        <p:nvPicPr>
          <p:cNvPr id="11" name="Picture 10">
            <a:extLst>
              <a:ext uri="{FF2B5EF4-FFF2-40B4-BE49-F238E27FC236}">
                <a16:creationId xmlns:a16="http://schemas.microsoft.com/office/drawing/2014/main" id="{BAE7482D-CB8A-E5F6-EC86-63E0695AE127}"/>
              </a:ext>
            </a:extLst>
          </p:cNvPr>
          <p:cNvPicPr>
            <a:picLocks noChangeAspect="1"/>
          </p:cNvPicPr>
          <p:nvPr/>
        </p:nvPicPr>
        <p:blipFill>
          <a:blip r:embed="rId2"/>
          <a:stretch>
            <a:fillRect/>
          </a:stretch>
        </p:blipFill>
        <p:spPr>
          <a:xfrm>
            <a:off x="9172269" y="6295923"/>
            <a:ext cx="2493480" cy="274344"/>
          </a:xfrm>
          <a:prstGeom prst="rect">
            <a:avLst/>
          </a:prstGeom>
        </p:spPr>
      </p:pic>
      <p:sp>
        <p:nvSpPr>
          <p:cNvPr id="12" name="TextBox 11">
            <a:extLst>
              <a:ext uri="{FF2B5EF4-FFF2-40B4-BE49-F238E27FC236}">
                <a16:creationId xmlns:a16="http://schemas.microsoft.com/office/drawing/2014/main" id="{6EA7FD12-0FC7-4962-AD88-2221025AEF55}"/>
              </a:ext>
            </a:extLst>
          </p:cNvPr>
          <p:cNvSpPr txBox="1"/>
          <p:nvPr/>
        </p:nvSpPr>
        <p:spPr>
          <a:xfrm>
            <a:off x="4323895" y="4047606"/>
            <a:ext cx="6095114" cy="1323439"/>
          </a:xfrm>
          <a:prstGeom prst="rect">
            <a:avLst/>
          </a:prstGeom>
          <a:noFill/>
        </p:spPr>
        <p:txBody>
          <a:bodyPr wrap="square">
            <a:spAutoFit/>
          </a:bodyPr>
          <a:lstStyle/>
          <a:p>
            <a:r>
              <a:rPr lang="en-CA" sz="1400" dirty="0">
                <a:solidFill>
                  <a:schemeClr val="bg1"/>
                </a:solidFill>
                <a:latin typeface="Century Schoolbook" panose="02040604050505020304" pitchFamily="18" charset="0"/>
              </a:rPr>
              <a:t>Date: March 2, 2026</a:t>
            </a:r>
          </a:p>
          <a:p>
            <a:endParaRPr lang="en-CA" sz="1400" dirty="0">
              <a:solidFill>
                <a:schemeClr val="bg1"/>
              </a:solidFill>
              <a:latin typeface="Century Schoolbook" panose="02040604050505020304" pitchFamily="18" charset="0"/>
            </a:endParaRPr>
          </a:p>
          <a:p>
            <a:pPr>
              <a:spcAft>
                <a:spcPts val="600"/>
              </a:spcAft>
            </a:pPr>
            <a:r>
              <a:rPr lang="en-CA" sz="1400" dirty="0">
                <a:solidFill>
                  <a:schemeClr val="bg1"/>
                </a:solidFill>
                <a:latin typeface="Century Schoolbook" panose="02040604050505020304" pitchFamily="18" charset="0"/>
              </a:rPr>
              <a:t>Signed Board Representative</a:t>
            </a:r>
          </a:p>
          <a:p>
            <a:pPr>
              <a:spcAft>
                <a:spcPts val="600"/>
              </a:spcAft>
            </a:pPr>
            <a:r>
              <a:rPr lang="en-CA" sz="1400" dirty="0">
                <a:solidFill>
                  <a:schemeClr val="bg1"/>
                </a:solidFill>
                <a:latin typeface="Century Schoolbook" panose="02040604050505020304" pitchFamily="18" charset="0"/>
              </a:rPr>
              <a:t>Name:</a:t>
            </a:r>
          </a:p>
          <a:p>
            <a:pPr>
              <a:spcAft>
                <a:spcPts val="600"/>
              </a:spcAft>
            </a:pPr>
            <a:r>
              <a:rPr lang="en-CA" sz="1400" dirty="0">
                <a:solidFill>
                  <a:schemeClr val="bg1"/>
                </a:solidFill>
                <a:latin typeface="Century Schoolbook" panose="02040604050505020304" pitchFamily="18" charset="0"/>
              </a:rPr>
              <a:t>Signature:</a:t>
            </a:r>
            <a:endParaRPr lang="en-CA" sz="1400" dirty="0"/>
          </a:p>
        </p:txBody>
      </p:sp>
    </p:spTree>
    <p:extLst>
      <p:ext uri="{BB962C8B-B14F-4D97-AF65-F5344CB8AC3E}">
        <p14:creationId xmlns:p14="http://schemas.microsoft.com/office/powerpoint/2010/main" val="431088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96F1A7-74B2-6A24-7FEA-D9F5992CEA0B}"/>
              </a:ext>
            </a:extLst>
          </p:cNvPr>
          <p:cNvSpPr>
            <a:spLocks noGrp="1"/>
          </p:cNvSpPr>
          <p:nvPr>
            <p:ph type="title"/>
          </p:nvPr>
        </p:nvSpPr>
        <p:spPr>
          <a:xfrm>
            <a:off x="964024" y="879063"/>
            <a:ext cx="4469214" cy="610863"/>
          </a:xfrm>
        </p:spPr>
        <p:txBody>
          <a:bodyPr>
            <a:normAutofit/>
          </a:bodyPr>
          <a:lstStyle/>
          <a:p>
            <a:r>
              <a:rPr lang="en-CA" sz="2000" dirty="0">
                <a:latin typeface="Century Schoolbook" panose="02040604050505020304" pitchFamily="18" charset="0"/>
              </a:rPr>
              <a:t>Amendment –to the proposed 2026 Budget</a:t>
            </a:r>
          </a:p>
        </p:txBody>
      </p:sp>
      <p:sp>
        <p:nvSpPr>
          <p:cNvPr id="4" name="Text Placeholder 3">
            <a:extLst>
              <a:ext uri="{FF2B5EF4-FFF2-40B4-BE49-F238E27FC236}">
                <a16:creationId xmlns:a16="http://schemas.microsoft.com/office/drawing/2014/main" id="{24813F82-98EA-58B8-5544-65718F157428}"/>
              </a:ext>
            </a:extLst>
          </p:cNvPr>
          <p:cNvSpPr>
            <a:spLocks noGrp="1"/>
          </p:cNvSpPr>
          <p:nvPr>
            <p:ph type="body" sz="quarter" idx="11"/>
          </p:nvPr>
        </p:nvSpPr>
        <p:spPr>
          <a:xfrm>
            <a:off x="971550" y="1651410"/>
            <a:ext cx="9164856" cy="2617235"/>
          </a:xfrm>
        </p:spPr>
        <p:txBody>
          <a:bodyPr/>
          <a:lstStyle/>
          <a:p>
            <a:r>
              <a:rPr lang="en-CA" sz="1400" dirty="0"/>
              <a:t>“ I move that the 2026 Budget be amended in the following manner.</a:t>
            </a:r>
          </a:p>
          <a:p>
            <a:pPr marL="342900" indent="-342900">
              <a:buFont typeface="+mj-lt"/>
              <a:buAutoNum type="arabicPeriod"/>
            </a:pPr>
            <a:r>
              <a:rPr lang="en-CA" sz="1400" dirty="0"/>
              <a:t>The reserve contribution be changed from $55,000 to $36,000.</a:t>
            </a:r>
          </a:p>
          <a:p>
            <a:pPr marL="342900" indent="-342900">
              <a:buFont typeface="+mj-lt"/>
              <a:buAutoNum type="arabicPeriod"/>
            </a:pPr>
            <a:r>
              <a:rPr lang="en-CA" sz="1400" dirty="0"/>
              <a:t>The line item titled “Legal” under Non-Operating Expenses be called Reserve Fund – Condition-Based Assessment.</a:t>
            </a:r>
          </a:p>
          <a:p>
            <a:pPr marL="342900" indent="-342900">
              <a:buFont typeface="+mj-lt"/>
              <a:buAutoNum type="arabicPeriod"/>
            </a:pPr>
            <a:r>
              <a:rPr lang="en-CA" sz="1400" dirty="0"/>
              <a:t>That the expense to this line change from $5,000 to $10,000”</a:t>
            </a:r>
          </a:p>
          <a:p>
            <a:r>
              <a:rPr lang="en-CA" sz="1400" dirty="0"/>
              <a:t>Moved by: Michael McCann</a:t>
            </a:r>
          </a:p>
          <a:p>
            <a:r>
              <a:rPr lang="en-CA" sz="1400" dirty="0"/>
              <a:t>Seconded by: </a:t>
            </a:r>
          </a:p>
          <a:p>
            <a:r>
              <a:rPr lang="en-CA" sz="1400" dirty="0"/>
              <a:t>Vote: In Favour:                                Opposed:   </a:t>
            </a:r>
          </a:p>
        </p:txBody>
      </p:sp>
      <p:sp>
        <p:nvSpPr>
          <p:cNvPr id="7" name="Slide Number Placeholder 6">
            <a:extLst>
              <a:ext uri="{FF2B5EF4-FFF2-40B4-BE49-F238E27FC236}">
                <a16:creationId xmlns:a16="http://schemas.microsoft.com/office/drawing/2014/main" id="{74C9EEF0-6C51-A69E-BFB3-A170227AF94C}"/>
              </a:ext>
            </a:extLst>
          </p:cNvPr>
          <p:cNvSpPr>
            <a:spLocks noGrp="1"/>
          </p:cNvSpPr>
          <p:nvPr>
            <p:ph type="sldNum" sz="quarter" idx="16"/>
          </p:nvPr>
        </p:nvSpPr>
        <p:spPr/>
        <p:txBody>
          <a:bodyPr/>
          <a:lstStyle/>
          <a:p>
            <a:fld id="{294A09A9-5501-47C1-A89A-A340965A2BE2}" type="slidenum">
              <a:rPr lang="en-US" smtClean="0"/>
              <a:pPr/>
              <a:t>22</a:t>
            </a:fld>
            <a:endParaRPr lang="en-US" dirty="0">
              <a:latin typeface="+mn-lt"/>
            </a:endParaRPr>
          </a:p>
        </p:txBody>
      </p:sp>
      <p:sp>
        <p:nvSpPr>
          <p:cNvPr id="8" name="TextBox 7">
            <a:extLst>
              <a:ext uri="{FF2B5EF4-FFF2-40B4-BE49-F238E27FC236}">
                <a16:creationId xmlns:a16="http://schemas.microsoft.com/office/drawing/2014/main" id="{4F636240-2D47-FD55-C4A0-2CD04E56D3F1}"/>
              </a:ext>
            </a:extLst>
          </p:cNvPr>
          <p:cNvSpPr txBox="1"/>
          <p:nvPr/>
        </p:nvSpPr>
        <p:spPr>
          <a:xfrm>
            <a:off x="964024" y="4319731"/>
            <a:ext cx="9133379" cy="1323439"/>
          </a:xfrm>
          <a:prstGeom prst="rect">
            <a:avLst/>
          </a:prstGeom>
          <a:noFill/>
        </p:spPr>
        <p:txBody>
          <a:bodyPr wrap="square" rtlCol="0">
            <a:spAutoFit/>
          </a:bodyPr>
          <a:lstStyle/>
          <a:p>
            <a:r>
              <a:rPr lang="en-CA" sz="1400" dirty="0">
                <a:solidFill>
                  <a:schemeClr val="bg1"/>
                </a:solidFill>
                <a:latin typeface="Century Schoolbook" panose="02040604050505020304" pitchFamily="18" charset="0"/>
              </a:rPr>
              <a:t>Date: March 2, 2026</a:t>
            </a:r>
          </a:p>
          <a:p>
            <a:endParaRPr lang="en-CA" sz="1400" dirty="0">
              <a:solidFill>
                <a:schemeClr val="bg1"/>
              </a:solidFill>
              <a:latin typeface="Century Schoolbook" panose="02040604050505020304" pitchFamily="18" charset="0"/>
            </a:endParaRPr>
          </a:p>
          <a:p>
            <a:pPr>
              <a:spcAft>
                <a:spcPts val="600"/>
              </a:spcAft>
            </a:pPr>
            <a:r>
              <a:rPr lang="en-CA" sz="1400" dirty="0">
                <a:solidFill>
                  <a:schemeClr val="bg1"/>
                </a:solidFill>
                <a:latin typeface="Century Schoolbook" panose="02040604050505020304" pitchFamily="18" charset="0"/>
              </a:rPr>
              <a:t>Signed Board Representative</a:t>
            </a:r>
          </a:p>
          <a:p>
            <a:pPr>
              <a:spcAft>
                <a:spcPts val="600"/>
              </a:spcAft>
            </a:pPr>
            <a:r>
              <a:rPr lang="en-CA" sz="1400" dirty="0">
                <a:solidFill>
                  <a:schemeClr val="bg1"/>
                </a:solidFill>
                <a:latin typeface="Century Schoolbook" panose="02040604050505020304" pitchFamily="18" charset="0"/>
              </a:rPr>
              <a:t>Name:</a:t>
            </a:r>
          </a:p>
          <a:p>
            <a:pPr>
              <a:spcAft>
                <a:spcPts val="600"/>
              </a:spcAft>
            </a:pPr>
            <a:r>
              <a:rPr lang="en-CA" sz="1400" dirty="0">
                <a:solidFill>
                  <a:schemeClr val="bg1"/>
                </a:solidFill>
                <a:latin typeface="Century Schoolbook" panose="02040604050505020304" pitchFamily="18" charset="0"/>
              </a:rPr>
              <a:t>Signature:</a:t>
            </a:r>
          </a:p>
        </p:txBody>
      </p:sp>
      <p:pic>
        <p:nvPicPr>
          <p:cNvPr id="11" name="Picture 10">
            <a:extLst>
              <a:ext uri="{FF2B5EF4-FFF2-40B4-BE49-F238E27FC236}">
                <a16:creationId xmlns:a16="http://schemas.microsoft.com/office/drawing/2014/main" id="{1AC946CF-BD85-9159-8D7C-CAE2E07B6F41}"/>
              </a:ext>
            </a:extLst>
          </p:cNvPr>
          <p:cNvPicPr>
            <a:picLocks noChangeAspect="1"/>
          </p:cNvPicPr>
          <p:nvPr/>
        </p:nvPicPr>
        <p:blipFill>
          <a:blip r:embed="rId2"/>
          <a:stretch>
            <a:fillRect/>
          </a:stretch>
        </p:blipFill>
        <p:spPr>
          <a:xfrm>
            <a:off x="9290772" y="6299431"/>
            <a:ext cx="2511770" cy="280440"/>
          </a:xfrm>
          <a:prstGeom prst="rect">
            <a:avLst/>
          </a:prstGeom>
        </p:spPr>
      </p:pic>
    </p:spTree>
    <p:extLst>
      <p:ext uri="{BB962C8B-B14F-4D97-AF65-F5344CB8AC3E}">
        <p14:creationId xmlns:p14="http://schemas.microsoft.com/office/powerpoint/2010/main" val="977173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623D1C1-C786-ECC1-C0F6-36E2B4E6C7BB}"/>
              </a:ext>
            </a:extLst>
          </p:cNvPr>
          <p:cNvSpPr>
            <a:spLocks noGrp="1"/>
          </p:cNvSpPr>
          <p:nvPr>
            <p:ph type="sldNum" sz="quarter" idx="16"/>
          </p:nvPr>
        </p:nvSpPr>
        <p:spPr/>
        <p:txBody>
          <a:bodyPr/>
          <a:lstStyle/>
          <a:p>
            <a:fld id="{294A09A9-5501-47C1-A89A-A340965A2BE2}" type="slidenum">
              <a:rPr lang="en-US" smtClean="0"/>
              <a:pPr/>
              <a:t>23</a:t>
            </a:fld>
            <a:endParaRPr lang="en-US" dirty="0">
              <a:latin typeface="+mn-lt"/>
            </a:endParaRPr>
          </a:p>
        </p:txBody>
      </p:sp>
      <p:pic>
        <p:nvPicPr>
          <p:cNvPr id="8" name="Picture 7">
            <a:extLst>
              <a:ext uri="{FF2B5EF4-FFF2-40B4-BE49-F238E27FC236}">
                <a16:creationId xmlns:a16="http://schemas.microsoft.com/office/drawing/2014/main" id="{E1F46ED5-BC97-E64A-0603-93A7B8A274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0311" y="1"/>
            <a:ext cx="4196924" cy="5847806"/>
          </a:xfrm>
          <a:prstGeom prst="rect">
            <a:avLst/>
          </a:prstGeom>
        </p:spPr>
      </p:pic>
      <p:pic>
        <p:nvPicPr>
          <p:cNvPr id="9" name="Picture 8">
            <a:extLst>
              <a:ext uri="{FF2B5EF4-FFF2-40B4-BE49-F238E27FC236}">
                <a16:creationId xmlns:a16="http://schemas.microsoft.com/office/drawing/2014/main" id="{2C103EF2-C984-2A40-17A0-7A6C9E2595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7235" y="202464"/>
            <a:ext cx="4307754" cy="5655724"/>
          </a:xfrm>
          <a:prstGeom prst="rect">
            <a:avLst/>
          </a:prstGeom>
        </p:spPr>
      </p:pic>
      <p:sp>
        <p:nvSpPr>
          <p:cNvPr id="10" name="TextBox 9">
            <a:extLst>
              <a:ext uri="{FF2B5EF4-FFF2-40B4-BE49-F238E27FC236}">
                <a16:creationId xmlns:a16="http://schemas.microsoft.com/office/drawing/2014/main" id="{AF11E6AB-3C13-8A07-C7AB-52208B8D1F68}"/>
              </a:ext>
            </a:extLst>
          </p:cNvPr>
          <p:cNvSpPr txBox="1"/>
          <p:nvPr/>
        </p:nvSpPr>
        <p:spPr>
          <a:xfrm>
            <a:off x="971550" y="914400"/>
            <a:ext cx="2092340" cy="369332"/>
          </a:xfrm>
          <a:prstGeom prst="rect">
            <a:avLst/>
          </a:prstGeom>
          <a:noFill/>
        </p:spPr>
        <p:txBody>
          <a:bodyPr wrap="square" rtlCol="0">
            <a:spAutoFit/>
          </a:bodyPr>
          <a:lstStyle/>
          <a:p>
            <a:r>
              <a:rPr lang="en-CA" dirty="0">
                <a:solidFill>
                  <a:schemeClr val="bg1"/>
                </a:solidFill>
                <a:latin typeface="Century Schoolbook" panose="02040604050505020304" pitchFamily="18" charset="0"/>
              </a:rPr>
              <a:t>AMENDED </a:t>
            </a:r>
          </a:p>
        </p:txBody>
      </p:sp>
      <p:pic>
        <p:nvPicPr>
          <p:cNvPr id="11" name="Picture 10">
            <a:extLst>
              <a:ext uri="{FF2B5EF4-FFF2-40B4-BE49-F238E27FC236}">
                <a16:creationId xmlns:a16="http://schemas.microsoft.com/office/drawing/2014/main" id="{883D69EE-5105-274A-CD5F-0CD0E9B1E77A}"/>
              </a:ext>
            </a:extLst>
          </p:cNvPr>
          <p:cNvPicPr>
            <a:picLocks noChangeAspect="1"/>
          </p:cNvPicPr>
          <p:nvPr/>
        </p:nvPicPr>
        <p:blipFill>
          <a:blip r:embed="rId4"/>
          <a:stretch>
            <a:fillRect/>
          </a:stretch>
        </p:blipFill>
        <p:spPr>
          <a:xfrm>
            <a:off x="9091425" y="6339521"/>
            <a:ext cx="2511770" cy="280440"/>
          </a:xfrm>
          <a:prstGeom prst="rect">
            <a:avLst/>
          </a:prstGeom>
        </p:spPr>
      </p:pic>
    </p:spTree>
    <p:extLst>
      <p:ext uri="{BB962C8B-B14F-4D97-AF65-F5344CB8AC3E}">
        <p14:creationId xmlns:p14="http://schemas.microsoft.com/office/powerpoint/2010/main" val="1877726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C20312-F43E-C4FE-ECDD-E63ACD42D3A7}"/>
              </a:ext>
            </a:extLst>
          </p:cNvPr>
          <p:cNvSpPr>
            <a:spLocks noGrp="1"/>
          </p:cNvSpPr>
          <p:nvPr>
            <p:ph type="title"/>
          </p:nvPr>
        </p:nvSpPr>
        <p:spPr>
          <a:xfrm>
            <a:off x="964024" y="879063"/>
            <a:ext cx="2195594" cy="610863"/>
          </a:xfrm>
        </p:spPr>
        <p:txBody>
          <a:bodyPr>
            <a:normAutofit fontScale="90000"/>
          </a:bodyPr>
          <a:lstStyle/>
          <a:p>
            <a:r>
              <a:rPr lang="en-CA" sz="2200" b="0" dirty="0">
                <a:latin typeface="Century Schoolbook" panose="02040604050505020304" pitchFamily="18" charset="0"/>
              </a:rPr>
              <a:t>Where do your condo fees go in 2026?</a:t>
            </a:r>
            <a:endParaRPr lang="en-CA" b="0" dirty="0">
              <a:latin typeface="Century Schoolbook" panose="02040604050505020304" pitchFamily="18" charset="0"/>
            </a:endParaRPr>
          </a:p>
        </p:txBody>
      </p:sp>
      <p:sp>
        <p:nvSpPr>
          <p:cNvPr id="7" name="Slide Number Placeholder 6">
            <a:extLst>
              <a:ext uri="{FF2B5EF4-FFF2-40B4-BE49-F238E27FC236}">
                <a16:creationId xmlns:a16="http://schemas.microsoft.com/office/drawing/2014/main" id="{61D794BC-6519-D87F-D072-86B999A00536}"/>
              </a:ext>
            </a:extLst>
          </p:cNvPr>
          <p:cNvSpPr>
            <a:spLocks noGrp="1"/>
          </p:cNvSpPr>
          <p:nvPr>
            <p:ph type="sldNum" sz="quarter" idx="16"/>
          </p:nvPr>
        </p:nvSpPr>
        <p:spPr/>
        <p:txBody>
          <a:bodyPr/>
          <a:lstStyle/>
          <a:p>
            <a:fld id="{294A09A9-5501-47C1-A89A-A340965A2BE2}" type="slidenum">
              <a:rPr lang="en-US" smtClean="0"/>
              <a:pPr/>
              <a:t>24</a:t>
            </a:fld>
            <a:endParaRPr lang="en-US" dirty="0">
              <a:latin typeface="+mn-lt"/>
            </a:endParaRPr>
          </a:p>
        </p:txBody>
      </p:sp>
      <p:graphicFrame>
        <p:nvGraphicFramePr>
          <p:cNvPr id="16" name="Chart 15">
            <a:extLst>
              <a:ext uri="{FF2B5EF4-FFF2-40B4-BE49-F238E27FC236}">
                <a16:creationId xmlns:a16="http://schemas.microsoft.com/office/drawing/2014/main" id="{B0CACC19-7601-D87F-AD7C-E41B5537E764}"/>
              </a:ext>
            </a:extLst>
          </p:cNvPr>
          <p:cNvGraphicFramePr/>
          <p:nvPr>
            <p:extLst>
              <p:ext uri="{D42A27DB-BD31-4B8C-83A1-F6EECF244321}">
                <p14:modId xmlns:p14="http://schemas.microsoft.com/office/powerpoint/2010/main" val="4257560951"/>
              </p:ext>
            </p:extLst>
          </p:nvPr>
        </p:nvGraphicFramePr>
        <p:xfrm>
          <a:off x="3254061" y="-34669"/>
          <a:ext cx="8126102" cy="66857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4475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64024" y="879063"/>
            <a:ext cx="3072268" cy="610863"/>
          </a:xfrm>
        </p:spPr>
        <p:txBody>
          <a:bodyPr>
            <a:normAutofit/>
          </a:bodyPr>
          <a:lstStyle/>
          <a:p>
            <a:r>
              <a:rPr lang="en-CA" sz="2400" b="0" dirty="0">
                <a:latin typeface="Century Schoolbook" panose="02040604050505020304" pitchFamily="18" charset="0"/>
              </a:rPr>
              <a:t>2026 Budget – Vote</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a:xfrm>
            <a:off x="4392131" y="1184494"/>
            <a:ext cx="7000655" cy="2795232"/>
          </a:xfrm>
        </p:spPr>
        <p:txBody>
          <a:bodyPr/>
          <a:lstStyle/>
          <a:p>
            <a:r>
              <a:rPr lang="en-US" sz="1400" b="1" dirty="0">
                <a:latin typeface="Century Schoolbook" panose="02040604050505020304" pitchFamily="18" charset="0"/>
              </a:rPr>
              <a:t>MOTION: TO APPROVE THE 2026 BUDGET</a:t>
            </a:r>
          </a:p>
          <a:p>
            <a:pPr algn="just">
              <a:lnSpc>
                <a:spcPct val="120000"/>
              </a:lnSpc>
            </a:pPr>
            <a:r>
              <a:rPr lang="en-US" sz="1400" dirty="0">
                <a:latin typeface="Century Schoolbook" panose="02040604050505020304" pitchFamily="18" charset="0"/>
              </a:rPr>
              <a:t>“I move that the 2026 budget, as amended at the annual general meeting of Whitehorse Condominium Corporation #124 on the 2nd of March, 2026, in the City of Whitehorse, be hereby approved.”</a:t>
            </a:r>
          </a:p>
          <a:p>
            <a:pPr algn="just"/>
            <a:r>
              <a:rPr lang="en-US" sz="1400" dirty="0">
                <a:latin typeface="Century Schoolbook" panose="02040604050505020304" pitchFamily="18" charset="0"/>
              </a:rPr>
              <a:t>Moved by: Michael McCann	</a:t>
            </a:r>
          </a:p>
          <a:p>
            <a:r>
              <a:rPr lang="en-US" sz="1400" dirty="0">
                <a:latin typeface="Century Schoolbook" panose="02040604050505020304" pitchFamily="18" charset="0"/>
              </a:rPr>
              <a:t>Seconded by:		</a:t>
            </a:r>
          </a:p>
          <a:p>
            <a:r>
              <a:rPr lang="en-US" sz="1400" dirty="0">
                <a:latin typeface="Century Schoolbook" panose="02040604050505020304" pitchFamily="18" charset="0"/>
              </a:rPr>
              <a:t>Vote: In </a:t>
            </a:r>
            <a:r>
              <a:rPr lang="en-US" sz="1400" dirty="0" err="1">
                <a:latin typeface="Century Schoolbook" panose="02040604050505020304" pitchFamily="18" charset="0"/>
              </a:rPr>
              <a:t>favour</a:t>
            </a:r>
            <a:r>
              <a:rPr lang="en-US" sz="1400" dirty="0">
                <a:latin typeface="Century Schoolbook" panose="02040604050505020304" pitchFamily="18" charset="0"/>
              </a:rPr>
              <a:t>:		Opposed:</a:t>
            </a:r>
            <a:endParaRPr lang="en-CA" sz="1800" dirty="0">
              <a:latin typeface="Century Schoolbook" panose="02040604050505020304" pitchFamily="18" charset="0"/>
            </a:endParaRPr>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25</a:t>
            </a:fld>
            <a:endParaRPr lang="en-US" dirty="0">
              <a:latin typeface="+mn-lt"/>
            </a:endParaRPr>
          </a:p>
        </p:txBody>
      </p:sp>
      <p:pic>
        <p:nvPicPr>
          <p:cNvPr id="5" name="Picture 4">
            <a:extLst>
              <a:ext uri="{FF2B5EF4-FFF2-40B4-BE49-F238E27FC236}">
                <a16:creationId xmlns:a16="http://schemas.microsoft.com/office/drawing/2014/main" id="{EC8AB633-4FA0-6BBA-5837-5CEB04DD2DC8}"/>
              </a:ext>
            </a:extLst>
          </p:cNvPr>
          <p:cNvPicPr>
            <a:picLocks noChangeAspect="1"/>
          </p:cNvPicPr>
          <p:nvPr/>
        </p:nvPicPr>
        <p:blipFill>
          <a:blip r:embed="rId2"/>
          <a:stretch>
            <a:fillRect/>
          </a:stretch>
        </p:blipFill>
        <p:spPr>
          <a:xfrm>
            <a:off x="9172269" y="6295923"/>
            <a:ext cx="2493480" cy="274344"/>
          </a:xfrm>
          <a:prstGeom prst="rect">
            <a:avLst/>
          </a:prstGeom>
        </p:spPr>
      </p:pic>
      <p:sp>
        <p:nvSpPr>
          <p:cNvPr id="6" name="TextBox 5">
            <a:extLst>
              <a:ext uri="{FF2B5EF4-FFF2-40B4-BE49-F238E27FC236}">
                <a16:creationId xmlns:a16="http://schemas.microsoft.com/office/drawing/2014/main" id="{6057C534-3972-850F-53B4-6C9D03F59DF9}"/>
              </a:ext>
            </a:extLst>
          </p:cNvPr>
          <p:cNvSpPr txBox="1"/>
          <p:nvPr/>
        </p:nvSpPr>
        <p:spPr>
          <a:xfrm>
            <a:off x="4323895" y="4047606"/>
            <a:ext cx="6095114" cy="1323439"/>
          </a:xfrm>
          <a:prstGeom prst="rect">
            <a:avLst/>
          </a:prstGeom>
          <a:noFill/>
        </p:spPr>
        <p:txBody>
          <a:bodyPr wrap="square">
            <a:spAutoFit/>
          </a:bodyPr>
          <a:lstStyle/>
          <a:p>
            <a:r>
              <a:rPr lang="en-CA" sz="1400" dirty="0">
                <a:solidFill>
                  <a:schemeClr val="bg1"/>
                </a:solidFill>
                <a:latin typeface="Century Schoolbook" panose="02040604050505020304" pitchFamily="18" charset="0"/>
              </a:rPr>
              <a:t>Date: March 2, 2026</a:t>
            </a:r>
          </a:p>
          <a:p>
            <a:endParaRPr lang="en-CA" sz="1400" dirty="0">
              <a:solidFill>
                <a:schemeClr val="bg1"/>
              </a:solidFill>
              <a:latin typeface="Century Schoolbook" panose="02040604050505020304" pitchFamily="18" charset="0"/>
            </a:endParaRPr>
          </a:p>
          <a:p>
            <a:pPr>
              <a:spcAft>
                <a:spcPts val="600"/>
              </a:spcAft>
            </a:pPr>
            <a:r>
              <a:rPr lang="en-CA" sz="1400" dirty="0">
                <a:solidFill>
                  <a:schemeClr val="bg1"/>
                </a:solidFill>
                <a:latin typeface="Century Schoolbook" panose="02040604050505020304" pitchFamily="18" charset="0"/>
              </a:rPr>
              <a:t>Signed Board Representative</a:t>
            </a:r>
          </a:p>
          <a:p>
            <a:pPr>
              <a:spcAft>
                <a:spcPts val="600"/>
              </a:spcAft>
            </a:pPr>
            <a:r>
              <a:rPr lang="en-CA" sz="1400" dirty="0">
                <a:solidFill>
                  <a:schemeClr val="bg1"/>
                </a:solidFill>
                <a:latin typeface="Century Schoolbook" panose="02040604050505020304" pitchFamily="18" charset="0"/>
              </a:rPr>
              <a:t>Name:</a:t>
            </a:r>
          </a:p>
          <a:p>
            <a:pPr>
              <a:spcAft>
                <a:spcPts val="600"/>
              </a:spcAft>
            </a:pPr>
            <a:r>
              <a:rPr lang="en-CA" sz="1400" dirty="0">
                <a:solidFill>
                  <a:schemeClr val="bg1"/>
                </a:solidFill>
                <a:latin typeface="Century Schoolbook" panose="02040604050505020304" pitchFamily="18" charset="0"/>
              </a:rPr>
              <a:t>Signature:</a:t>
            </a:r>
            <a:endParaRPr lang="en-CA" sz="1400" dirty="0"/>
          </a:p>
        </p:txBody>
      </p:sp>
    </p:spTree>
    <p:extLst>
      <p:ext uri="{BB962C8B-B14F-4D97-AF65-F5344CB8AC3E}">
        <p14:creationId xmlns:p14="http://schemas.microsoft.com/office/powerpoint/2010/main" val="12005204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DFBE85-4889-2286-C37C-6B14F73C33FB}"/>
              </a:ext>
            </a:extLst>
          </p:cNvPr>
          <p:cNvSpPr>
            <a:spLocks noGrp="1"/>
          </p:cNvSpPr>
          <p:nvPr>
            <p:ph type="title"/>
          </p:nvPr>
        </p:nvSpPr>
        <p:spPr>
          <a:xfrm>
            <a:off x="893685" y="278129"/>
            <a:ext cx="5934760" cy="610863"/>
          </a:xfrm>
        </p:spPr>
        <p:txBody>
          <a:bodyPr>
            <a:noAutofit/>
          </a:bodyPr>
          <a:lstStyle/>
          <a:p>
            <a:r>
              <a:rPr lang="en-CA" sz="2400" b="0" dirty="0">
                <a:latin typeface="Century Schoolbook" panose="02040604050505020304" pitchFamily="18" charset="0"/>
              </a:rPr>
              <a:t>Potential Reserve Fund Expenditures</a:t>
            </a:r>
          </a:p>
        </p:txBody>
      </p:sp>
      <p:sp>
        <p:nvSpPr>
          <p:cNvPr id="2" name="TextBox 1">
            <a:extLst>
              <a:ext uri="{FF2B5EF4-FFF2-40B4-BE49-F238E27FC236}">
                <a16:creationId xmlns:a16="http://schemas.microsoft.com/office/drawing/2014/main" id="{FCD1B07B-D49A-F198-E4CF-CBFCC50C3204}"/>
              </a:ext>
            </a:extLst>
          </p:cNvPr>
          <p:cNvSpPr txBox="1"/>
          <p:nvPr/>
        </p:nvSpPr>
        <p:spPr>
          <a:xfrm>
            <a:off x="785611" y="888992"/>
            <a:ext cx="10512704" cy="369332"/>
          </a:xfrm>
          <a:prstGeom prst="rect">
            <a:avLst/>
          </a:prstGeom>
          <a:noFill/>
        </p:spPr>
        <p:txBody>
          <a:bodyPr wrap="square" rtlCol="0">
            <a:spAutoFit/>
          </a:bodyPr>
          <a:lstStyle/>
          <a:p>
            <a:r>
              <a:rPr lang="en-CA" sz="1600" dirty="0">
                <a:solidFill>
                  <a:schemeClr val="bg1"/>
                </a:solidFill>
                <a:latin typeface="Century Schoolbook" panose="02040604050505020304" pitchFamily="18" charset="0"/>
              </a:rPr>
              <a:t>There are a number of possible projects we can undertake this year</a:t>
            </a:r>
            <a:r>
              <a:rPr lang="en-CA" dirty="0">
                <a:solidFill>
                  <a:schemeClr val="bg1"/>
                </a:solidFill>
              </a:rPr>
              <a:t>.</a:t>
            </a:r>
          </a:p>
        </p:txBody>
      </p:sp>
      <p:graphicFrame>
        <p:nvGraphicFramePr>
          <p:cNvPr id="4" name="Table 3">
            <a:extLst>
              <a:ext uri="{FF2B5EF4-FFF2-40B4-BE49-F238E27FC236}">
                <a16:creationId xmlns:a16="http://schemas.microsoft.com/office/drawing/2014/main" id="{782CAAA5-9189-1141-1F46-59F0EC3661AA}"/>
              </a:ext>
            </a:extLst>
          </p:cNvPr>
          <p:cNvGraphicFramePr>
            <a:graphicFrameLocks noGrp="1"/>
          </p:cNvGraphicFramePr>
          <p:nvPr>
            <p:extLst>
              <p:ext uri="{D42A27DB-BD31-4B8C-83A1-F6EECF244321}">
                <p14:modId xmlns:p14="http://schemas.microsoft.com/office/powerpoint/2010/main" val="1265829996"/>
              </p:ext>
            </p:extLst>
          </p:nvPr>
        </p:nvGraphicFramePr>
        <p:xfrm>
          <a:off x="893685" y="1341465"/>
          <a:ext cx="10014721" cy="5400984"/>
        </p:xfrm>
        <a:graphic>
          <a:graphicData uri="http://schemas.openxmlformats.org/drawingml/2006/table">
            <a:tbl>
              <a:tblPr firstRow="1" firstCol="1" bandRow="1">
                <a:tableStyleId>{5C22544A-7EE6-4342-B048-85BDC9FD1C3A}</a:tableStyleId>
              </a:tblPr>
              <a:tblGrid>
                <a:gridCol w="8525065">
                  <a:extLst>
                    <a:ext uri="{9D8B030D-6E8A-4147-A177-3AD203B41FA5}">
                      <a16:colId xmlns:a16="http://schemas.microsoft.com/office/drawing/2014/main" val="3540008610"/>
                    </a:ext>
                  </a:extLst>
                </a:gridCol>
                <a:gridCol w="1489656">
                  <a:extLst>
                    <a:ext uri="{9D8B030D-6E8A-4147-A177-3AD203B41FA5}">
                      <a16:colId xmlns:a16="http://schemas.microsoft.com/office/drawing/2014/main" val="1353191911"/>
                    </a:ext>
                  </a:extLst>
                </a:gridCol>
              </a:tblGrid>
              <a:tr h="168580">
                <a:tc>
                  <a:txBody>
                    <a:bodyPr/>
                    <a:lstStyle/>
                    <a:p>
                      <a:pPr marL="226695" indent="-226695" algn="ctr">
                        <a:lnSpc>
                          <a:spcPct val="107000"/>
                        </a:lnSpc>
                        <a:spcBef>
                          <a:spcPts val="300"/>
                        </a:spcBef>
                        <a:spcAft>
                          <a:spcPts val="600"/>
                        </a:spcAft>
                      </a:pPr>
                      <a:endParaRPr lang="en-CA" sz="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6035" indent="-226695" algn="ctr">
                        <a:lnSpc>
                          <a:spcPct val="107000"/>
                        </a:lnSpc>
                        <a:spcBef>
                          <a:spcPts val="300"/>
                        </a:spcBef>
                        <a:spcAft>
                          <a:spcPts val="600"/>
                        </a:spcAft>
                      </a:pPr>
                      <a:r>
                        <a:rPr lang="en-US" sz="800" kern="0" dirty="0">
                          <a:solidFill>
                            <a:schemeClr val="bg1"/>
                          </a:solidFill>
                          <a:effectLst/>
                        </a:rPr>
                        <a:t>ESTIMATED COST</a:t>
                      </a:r>
                      <a:endParaRPr lang="en-CA" sz="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3272794855"/>
                  </a:ext>
                </a:extLst>
              </a:tr>
              <a:tr h="329201">
                <a:tc>
                  <a:txBody>
                    <a:bodyPr/>
                    <a:lstStyle/>
                    <a:p>
                      <a:pPr marL="228600" lvl="0" indent="-228600" algn="just">
                        <a:lnSpc>
                          <a:spcPct val="100000"/>
                        </a:lnSpc>
                        <a:spcBef>
                          <a:spcPts val="300"/>
                        </a:spcBef>
                        <a:spcAft>
                          <a:spcPts val="300"/>
                        </a:spcAft>
                        <a:buFont typeface="+mj-lt"/>
                        <a:buAutoNum type="arabicPeriod"/>
                      </a:pPr>
                      <a:r>
                        <a:rPr lang="en-US" sz="1000" b="1" kern="0" dirty="0">
                          <a:solidFill>
                            <a:schemeClr val="bg1"/>
                          </a:solidFill>
                          <a:effectLst/>
                          <a:latin typeface="Century Schoolbook" panose="02040604050505020304" pitchFamily="18" charset="0"/>
                        </a:rPr>
                        <a:t>FENCE: </a:t>
                      </a:r>
                      <a:r>
                        <a:rPr lang="en-US" sz="1000" b="0" kern="0" dirty="0">
                          <a:solidFill>
                            <a:schemeClr val="bg1"/>
                          </a:solidFill>
                          <a:effectLst/>
                          <a:latin typeface="Century Schoolbook" panose="02040604050505020304" pitchFamily="18" charset="0"/>
                        </a:rPr>
                        <a:t>The fence running along Seine Square is made of wood, and a large number of the posts have rotted at the base. The Board recommends replacing the fence with a “chain-link” fence. </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$14,000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1378257805"/>
                  </a:ext>
                </a:extLst>
              </a:tr>
              <a:tr h="341572">
                <a:tc>
                  <a:txBody>
                    <a:bodyPr/>
                    <a:lstStyle/>
                    <a:p>
                      <a:pPr marL="228600" lvl="0" indent="-228600" algn="just">
                        <a:lnSpc>
                          <a:spcPct val="100000"/>
                        </a:lnSpc>
                        <a:spcBef>
                          <a:spcPts val="300"/>
                        </a:spcBef>
                        <a:spcAft>
                          <a:spcPts val="600"/>
                        </a:spcAft>
                        <a:buFont typeface="+mj-lt"/>
                        <a:buAutoNum type="arabicPeriod" startAt="2"/>
                      </a:pPr>
                      <a:r>
                        <a:rPr lang="en-US" sz="1000" b="1" kern="0" dirty="0">
                          <a:solidFill>
                            <a:schemeClr val="bg1"/>
                          </a:solidFill>
                          <a:effectLst/>
                          <a:latin typeface="Century Schoolbook" panose="02040604050505020304" pitchFamily="18" charset="0"/>
                        </a:rPr>
                        <a:t>PARKING LOT: </a:t>
                      </a:r>
                      <a:r>
                        <a:rPr lang="en-US" sz="1000" b="0" kern="0" dirty="0">
                          <a:solidFill>
                            <a:schemeClr val="bg1"/>
                          </a:solidFill>
                          <a:effectLst/>
                          <a:latin typeface="Century Schoolbook" panose="02040604050505020304" pitchFamily="18" charset="0"/>
                        </a:rPr>
                        <a:t>There are a number of areas where vegetation has broken through the asphalt, and some cracks have developed. It is recommended that these areas be remediated as water can permeate down and freeze, causing heaving.</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$1,000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3716244731"/>
                  </a:ext>
                </a:extLst>
              </a:tr>
              <a:tr h="428102">
                <a:tc>
                  <a:txBody>
                    <a:bodyPr/>
                    <a:lstStyle/>
                    <a:p>
                      <a:pPr marL="228600" lvl="0" indent="-228600" algn="just">
                        <a:lnSpc>
                          <a:spcPct val="100000"/>
                        </a:lnSpc>
                        <a:spcBef>
                          <a:spcPts val="300"/>
                        </a:spcBef>
                        <a:spcAft>
                          <a:spcPts val="600"/>
                        </a:spcAft>
                        <a:buFont typeface="+mj-lt"/>
                        <a:buAutoNum type="arabicPeriod" startAt="3"/>
                      </a:pPr>
                      <a:r>
                        <a:rPr lang="en-US" sz="1000" b="1" kern="0" dirty="0">
                          <a:solidFill>
                            <a:schemeClr val="bg1"/>
                          </a:solidFill>
                          <a:effectLst/>
                          <a:latin typeface="Century Schoolbook" panose="02040604050505020304" pitchFamily="18" charset="0"/>
                        </a:rPr>
                        <a:t>ATTIC INSPECTION: </a:t>
                      </a:r>
                      <a:r>
                        <a:rPr lang="en-US" sz="1000" b="0" kern="0" dirty="0">
                          <a:solidFill>
                            <a:schemeClr val="bg1"/>
                          </a:solidFill>
                          <a:effectLst/>
                          <a:latin typeface="Century Schoolbook" panose="02040604050505020304" pitchFamily="18" charset="0"/>
                        </a:rPr>
                        <a:t>It is believed that the attics in Buildings A &amp; B have never been inspected. The Board feels it is essential to do a visual inspection to determine: a) are there any signs of </a:t>
                      </a:r>
                      <a:r>
                        <a:rPr lang="en-US" sz="1000" b="0" kern="0" dirty="0" err="1">
                          <a:solidFill>
                            <a:schemeClr val="bg1"/>
                          </a:solidFill>
                          <a:effectLst/>
                          <a:latin typeface="Century Schoolbook" panose="02040604050505020304" pitchFamily="18" charset="0"/>
                        </a:rPr>
                        <a:t>mould</a:t>
                      </a:r>
                      <a:r>
                        <a:rPr lang="en-US" sz="1000" b="0" kern="0" dirty="0">
                          <a:solidFill>
                            <a:schemeClr val="bg1"/>
                          </a:solidFill>
                          <a:effectLst/>
                          <a:latin typeface="Century Schoolbook" panose="02040604050505020304" pitchFamily="18" charset="0"/>
                        </a:rPr>
                        <a:t>; b) are all vent pipes going through the roof connected properly; c) are there any issues with the insulation.</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$1,800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1189813498"/>
                  </a:ext>
                </a:extLst>
              </a:tr>
              <a:tr h="341572">
                <a:tc>
                  <a:txBody>
                    <a:bodyPr/>
                    <a:lstStyle/>
                    <a:p>
                      <a:pPr marL="228600" lvl="0" indent="-228600" algn="just">
                        <a:lnSpc>
                          <a:spcPct val="100000"/>
                        </a:lnSpc>
                        <a:spcBef>
                          <a:spcPts val="300"/>
                        </a:spcBef>
                        <a:spcAft>
                          <a:spcPts val="600"/>
                        </a:spcAft>
                        <a:buFont typeface="+mj-lt"/>
                        <a:buAutoNum type="arabicPeriod" startAt="4"/>
                      </a:pPr>
                      <a:r>
                        <a:rPr lang="en-US" sz="1000" b="1" kern="0" dirty="0">
                          <a:solidFill>
                            <a:schemeClr val="bg1"/>
                          </a:solidFill>
                          <a:effectLst/>
                          <a:latin typeface="Century Schoolbook" panose="02040604050505020304" pitchFamily="18" charset="0"/>
                        </a:rPr>
                        <a:t>BALCONY INSPECTION: </a:t>
                      </a:r>
                      <a:r>
                        <a:rPr lang="en-US" sz="1000" b="0" kern="0" dirty="0">
                          <a:solidFill>
                            <a:schemeClr val="bg1"/>
                          </a:solidFill>
                          <a:effectLst/>
                          <a:latin typeface="Century Schoolbook" panose="02040604050505020304" pitchFamily="18" charset="0"/>
                        </a:rPr>
                        <a:t>The structural integrity of the balconies is the corporation’s responsibility. The Board is proposing that an inspection of all balconies be conducted to assess whether railings and glass panels are safe or require repair.  </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$2,500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570750438"/>
                  </a:ext>
                </a:extLst>
              </a:tr>
              <a:tr h="168511">
                <a:tc>
                  <a:txBody>
                    <a:bodyPr/>
                    <a:lstStyle/>
                    <a:p>
                      <a:pPr marL="228600" lvl="0" indent="-228600" algn="just">
                        <a:lnSpc>
                          <a:spcPct val="100000"/>
                        </a:lnSpc>
                        <a:spcBef>
                          <a:spcPts val="300"/>
                        </a:spcBef>
                        <a:spcAft>
                          <a:spcPts val="600"/>
                        </a:spcAft>
                        <a:buFont typeface="+mj-lt"/>
                        <a:buAutoNum type="arabicPeriod" startAt="5"/>
                      </a:pPr>
                      <a:r>
                        <a:rPr lang="en-US" sz="1000" b="1" kern="0" dirty="0">
                          <a:solidFill>
                            <a:schemeClr val="bg1"/>
                          </a:solidFill>
                          <a:effectLst/>
                          <a:latin typeface="Century Schoolbook" panose="02040604050505020304" pitchFamily="18" charset="0"/>
                        </a:rPr>
                        <a:t>PRESSURE WASHING BUILDINGS A&amp;B: </a:t>
                      </a:r>
                      <a:r>
                        <a:rPr lang="en-US" sz="1000" b="0" kern="0" dirty="0">
                          <a:solidFill>
                            <a:schemeClr val="bg1"/>
                          </a:solidFill>
                          <a:effectLst/>
                          <a:latin typeface="Century Schoolbook" panose="02040604050505020304" pitchFamily="18" charset="0"/>
                        </a:rPr>
                        <a:t>The buildings were last washed in 2022</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$1,500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1547055878"/>
                  </a:ext>
                </a:extLst>
              </a:tr>
              <a:tr h="329201">
                <a:tc>
                  <a:txBody>
                    <a:bodyPr/>
                    <a:lstStyle/>
                    <a:p>
                      <a:pPr marL="228600" lvl="0" indent="-228600" algn="just">
                        <a:lnSpc>
                          <a:spcPct val="100000"/>
                        </a:lnSpc>
                        <a:spcBef>
                          <a:spcPts val="300"/>
                        </a:spcBef>
                        <a:spcAft>
                          <a:spcPts val="600"/>
                        </a:spcAft>
                        <a:buFont typeface="+mj-lt"/>
                        <a:buAutoNum type="arabicPeriod" startAt="6"/>
                      </a:pPr>
                      <a:r>
                        <a:rPr lang="en-US" sz="1000" b="1" kern="0" dirty="0">
                          <a:solidFill>
                            <a:schemeClr val="bg1"/>
                          </a:solidFill>
                          <a:effectLst/>
                          <a:latin typeface="Century Schoolbook" panose="02040604050505020304" pitchFamily="18" charset="0"/>
                        </a:rPr>
                        <a:t>PAINTING:</a:t>
                      </a:r>
                      <a:r>
                        <a:rPr lang="en-US" sz="1000" b="0" kern="0" dirty="0">
                          <a:solidFill>
                            <a:schemeClr val="bg1"/>
                          </a:solidFill>
                          <a:effectLst/>
                          <a:latin typeface="Century Schoolbook" panose="02040604050505020304" pitchFamily="18" charset="0"/>
                        </a:rPr>
                        <a:t> Continue with our plan to paint one floor a year. In 2026, the plan was to patch and paint the 3</a:t>
                      </a:r>
                      <a:r>
                        <a:rPr lang="en-US" sz="1000" b="0" kern="0" baseline="30000" dirty="0">
                          <a:solidFill>
                            <a:schemeClr val="bg1"/>
                          </a:solidFill>
                          <a:effectLst/>
                          <a:latin typeface="Century Schoolbook" panose="02040604050505020304" pitchFamily="18" charset="0"/>
                        </a:rPr>
                        <a:t>rd</a:t>
                      </a:r>
                      <a:r>
                        <a:rPr lang="en-US" sz="1000" b="0" kern="0" dirty="0">
                          <a:solidFill>
                            <a:schemeClr val="bg1"/>
                          </a:solidFill>
                          <a:effectLst/>
                          <a:latin typeface="Century Schoolbook" panose="02040604050505020304" pitchFamily="18" charset="0"/>
                        </a:rPr>
                        <a:t> floor of both buildings. In 2027, it would be time to do the stairwells.</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$5,775</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2426703236"/>
                  </a:ext>
                </a:extLst>
              </a:tr>
              <a:tr h="1036057">
                <a:tc>
                  <a:txBody>
                    <a:bodyPr/>
                    <a:lstStyle/>
                    <a:p>
                      <a:pPr marL="228600" lvl="0" indent="-228600" algn="just">
                        <a:lnSpc>
                          <a:spcPct val="100000"/>
                        </a:lnSpc>
                        <a:spcBef>
                          <a:spcPts val="300"/>
                        </a:spcBef>
                        <a:spcAft>
                          <a:spcPts val="600"/>
                        </a:spcAft>
                        <a:buFont typeface="+mj-lt"/>
                        <a:buAutoNum type="arabicPeriod" startAt="7"/>
                      </a:pPr>
                      <a:r>
                        <a:rPr lang="en-US" sz="1000" b="1" kern="0" dirty="0">
                          <a:solidFill>
                            <a:schemeClr val="bg1"/>
                          </a:solidFill>
                          <a:effectLst/>
                          <a:latin typeface="Century Schoolbook" panose="02040604050505020304" pitchFamily="18" charset="0"/>
                        </a:rPr>
                        <a:t>REKEYING: </a:t>
                      </a:r>
                      <a:r>
                        <a:rPr lang="en-US" sz="1000" b="0" kern="0" dirty="0">
                          <a:solidFill>
                            <a:schemeClr val="bg1"/>
                          </a:solidFill>
                          <a:effectLst/>
                          <a:latin typeface="Century Schoolbook" panose="02040604050505020304" pitchFamily="18" charset="0"/>
                        </a:rPr>
                        <a:t>The Board believes there is a safety issue with the buildings' security. Over the years, many keys have been cut for the building’s entrance doors, and no one knows how many keys have been made or who has them. Rekeying the entrance door and utilities rooms is the responsibility of the Corporation and should be owned and controlled by the Corporation. It is proposed that the entrance door and utility rooms be rekeyed. All Owners will be issued two keys to the entrance door. These keys are the property of the corporation and will be numbered and logged by the corporation. If a unit sells, the keys are to be returned to the corporation. The keys cannot be copied. If additional keys are required, the corporation will have them cut, logged and issued, and a deposit collected (returnable upon a return of the key). Lost keys will be replaced at the owner’s expense.</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$1,800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32849013"/>
                  </a:ext>
                </a:extLst>
              </a:tr>
              <a:tr h="601164">
                <a:tc>
                  <a:txBody>
                    <a:bodyPr/>
                    <a:lstStyle/>
                    <a:p>
                      <a:pPr marL="228600" lvl="0" indent="-228600" algn="just">
                        <a:lnSpc>
                          <a:spcPct val="100000"/>
                        </a:lnSpc>
                        <a:spcBef>
                          <a:spcPts val="300"/>
                        </a:spcBef>
                        <a:spcAft>
                          <a:spcPts val="600"/>
                        </a:spcAft>
                        <a:buFont typeface="+mj-lt"/>
                        <a:buAutoNum type="arabicPeriod" startAt="8"/>
                      </a:pPr>
                      <a:r>
                        <a:rPr lang="en-US" sz="1000" b="1" kern="0" dirty="0">
                          <a:solidFill>
                            <a:schemeClr val="bg1"/>
                          </a:solidFill>
                          <a:effectLst/>
                          <a:latin typeface="Century Schoolbook" panose="02040604050505020304" pitchFamily="18" charset="0"/>
                        </a:rPr>
                        <a:t>COLUMN MILLWORK &amp; INSPECTION: </a:t>
                      </a:r>
                      <a:r>
                        <a:rPr lang="en-US" sz="1000" b="0" kern="0" dirty="0">
                          <a:solidFill>
                            <a:schemeClr val="bg1"/>
                          </a:solidFill>
                          <a:effectLst/>
                          <a:latin typeface="Century Schoolbook" panose="02040604050505020304" pitchFamily="18" charset="0"/>
                        </a:rPr>
                        <a:t>Last year, we embarked on a plan to redo the millwork at the base of four columns. The plan was to redo four each year. The replacement of the millwork around a north-facing column on Building A revealed rot at the base (and the subsequent replacement of the column). The Board is proposing that we continue with the initiative and, in 2026, assess which columns to inspect and which millwork to replace. </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$2,500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18691318"/>
                  </a:ext>
                </a:extLst>
              </a:tr>
              <a:tr h="255041">
                <a:tc>
                  <a:txBody>
                    <a:bodyPr/>
                    <a:lstStyle/>
                    <a:p>
                      <a:pPr marL="228600" lvl="0" indent="-228600" algn="just">
                        <a:lnSpc>
                          <a:spcPct val="100000"/>
                        </a:lnSpc>
                        <a:spcBef>
                          <a:spcPts val="300"/>
                        </a:spcBef>
                        <a:spcAft>
                          <a:spcPts val="600"/>
                        </a:spcAft>
                        <a:buFont typeface="+mj-lt"/>
                        <a:buAutoNum type="arabicPeriod" startAt="9"/>
                      </a:pPr>
                      <a:r>
                        <a:rPr lang="en-US" sz="1000" b="1" kern="0" dirty="0">
                          <a:solidFill>
                            <a:schemeClr val="bg1"/>
                          </a:solidFill>
                          <a:effectLst/>
                          <a:latin typeface="Century Schoolbook" panose="02040604050505020304" pitchFamily="18" charset="0"/>
                        </a:rPr>
                        <a:t>ELECTRICAL: </a:t>
                      </a:r>
                      <a:r>
                        <a:rPr lang="en-US" sz="1000" b="0" kern="0" dirty="0">
                          <a:solidFill>
                            <a:schemeClr val="bg1"/>
                          </a:solidFill>
                          <a:effectLst/>
                          <a:latin typeface="Century Schoolbook" panose="02040604050505020304" pitchFamily="18" charset="0"/>
                        </a:rPr>
                        <a:t>A project to determine what is drawing power in both buildings in order to get a handle on why Building A’s cost is almost ½ of Building B</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$1,600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1916596571"/>
                  </a:ext>
                </a:extLst>
              </a:tr>
              <a:tr h="255041">
                <a:tc>
                  <a:txBody>
                    <a:bodyPr/>
                    <a:lstStyle/>
                    <a:p>
                      <a:pPr marL="228600" lvl="0" indent="-228600" algn="just">
                        <a:lnSpc>
                          <a:spcPct val="100000"/>
                        </a:lnSpc>
                        <a:spcBef>
                          <a:spcPts val="300"/>
                        </a:spcBef>
                        <a:spcAft>
                          <a:spcPts val="600"/>
                        </a:spcAft>
                        <a:buFont typeface="+mj-lt"/>
                        <a:buAutoNum type="arabicPeriod" startAt="10"/>
                      </a:pPr>
                      <a:r>
                        <a:rPr lang="en-US" sz="1000" b="1" kern="0" dirty="0">
                          <a:solidFill>
                            <a:schemeClr val="bg1"/>
                          </a:solidFill>
                          <a:effectLst/>
                          <a:latin typeface="Century Schoolbook" panose="02040604050505020304" pitchFamily="18" charset="0"/>
                        </a:rPr>
                        <a:t>SIDING: </a:t>
                      </a:r>
                      <a:r>
                        <a:rPr lang="en-US" sz="1000" b="0" kern="0" dirty="0">
                          <a:solidFill>
                            <a:schemeClr val="bg1"/>
                          </a:solidFill>
                          <a:effectLst/>
                          <a:latin typeface="Century Schoolbook" panose="02040604050505020304" pitchFamily="18" charset="0"/>
                        </a:rPr>
                        <a:t>This involves using sheets of siding to create “patches” in areas where the siding no longer overlaps, exposing the building's envelope.</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000" kern="0" dirty="0">
                          <a:effectLst/>
                          <a:latin typeface="Century Schoolbook" panose="02040604050505020304" pitchFamily="18" charset="0"/>
                        </a:rPr>
                        <a:t>$2,000</a:t>
                      </a:r>
                      <a:endParaRPr lang="en-CA" sz="10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3054525723"/>
                  </a:ext>
                </a:extLst>
              </a:tr>
              <a:tr h="361927">
                <a:tc>
                  <a:txBody>
                    <a:bodyPr/>
                    <a:lstStyle/>
                    <a:p>
                      <a:pPr marL="228600" lvl="0" indent="-228600" algn="just">
                        <a:lnSpc>
                          <a:spcPct val="100000"/>
                        </a:lnSpc>
                        <a:spcBef>
                          <a:spcPts val="0"/>
                        </a:spcBef>
                        <a:spcAft>
                          <a:spcPts val="0"/>
                        </a:spcAft>
                        <a:buFont typeface="+mj-lt"/>
                        <a:buAutoNum type="arabicPeriod" startAt="11"/>
                      </a:pPr>
                      <a:r>
                        <a:rPr lang="en-US" sz="1000" b="1" kern="0" cap="all" dirty="0">
                          <a:solidFill>
                            <a:schemeClr val="bg1"/>
                          </a:solidFill>
                          <a:effectLst/>
                          <a:latin typeface="Century Schoolbook" panose="02040604050505020304" pitchFamily="18" charset="0"/>
                        </a:rPr>
                        <a:t>Garage Drains</a:t>
                      </a:r>
                      <a:r>
                        <a:rPr lang="en-US" sz="1000" b="1" kern="0" dirty="0">
                          <a:solidFill>
                            <a:schemeClr val="bg1"/>
                          </a:solidFill>
                          <a:effectLst/>
                          <a:latin typeface="Century Schoolbook" panose="02040604050505020304" pitchFamily="18" charset="0"/>
                        </a:rPr>
                        <a:t>: </a:t>
                      </a:r>
                      <a:r>
                        <a:rPr lang="en-US" sz="1000" b="0" kern="0" dirty="0">
                          <a:solidFill>
                            <a:schemeClr val="bg1"/>
                          </a:solidFill>
                          <a:effectLst/>
                          <a:latin typeface="Century Schoolbook" panose="02040604050505020304" pitchFamily="18" charset="0"/>
                        </a:rPr>
                        <a:t>There have been two occasions in 2025 where water has seemingly entered a garage through the floor drain. It is suspected that they have become clogged with silt over the years and may require cleaning.  </a:t>
                      </a:r>
                      <a:endParaRPr lang="en-CA" sz="1000" b="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7000"/>
                        </a:lnSpc>
                        <a:spcBef>
                          <a:spcPts val="300"/>
                        </a:spcBef>
                        <a:spcAft>
                          <a:spcPts val="600"/>
                        </a:spcAft>
                      </a:pPr>
                      <a:r>
                        <a:rPr lang="en-US" sz="1100" kern="0" dirty="0">
                          <a:effectLst/>
                          <a:latin typeface="Century Schoolbook" panose="02040604050505020304" pitchFamily="18" charset="0"/>
                        </a:rPr>
                        <a:t>$500</a:t>
                      </a:r>
                      <a:endParaRPr lang="en-CA" sz="11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3539555235"/>
                  </a:ext>
                </a:extLst>
              </a:tr>
              <a:tr h="90712">
                <a:tc>
                  <a:txBody>
                    <a:bodyPr/>
                    <a:lstStyle/>
                    <a:p>
                      <a:pPr marL="230505" indent="-228600" algn="l">
                        <a:lnSpc>
                          <a:spcPct val="107000"/>
                        </a:lnSpc>
                        <a:spcAft>
                          <a:spcPts val="800"/>
                        </a:spcAft>
                        <a:buFont typeface="+mj-lt"/>
                        <a:buAutoNum type="arabicPeriod" startAt="12"/>
                      </a:pPr>
                      <a:r>
                        <a:rPr lang="en-US" sz="1000" b="1" i="0" kern="0" baseline="0" dirty="0">
                          <a:solidFill>
                            <a:schemeClr val="bg1"/>
                          </a:solidFill>
                          <a:effectLst/>
                          <a:latin typeface="Century Schoolbook" panose="02040604050505020304" pitchFamily="18" charset="0"/>
                        </a:rPr>
                        <a:t>Cleaning Out Dryer Vents:</a:t>
                      </a:r>
                      <a:endParaRPr lang="en-CA" sz="1000" b="1" i="0" kern="100" baseline="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indent="-226695" algn="ctr">
                        <a:lnSpc>
                          <a:spcPct val="100000"/>
                        </a:lnSpc>
                        <a:spcBef>
                          <a:spcPts val="300"/>
                        </a:spcBef>
                        <a:spcAft>
                          <a:spcPts val="600"/>
                        </a:spcAft>
                      </a:pPr>
                      <a:r>
                        <a:rPr lang="en-US" sz="1100" kern="0" dirty="0">
                          <a:effectLst/>
                          <a:latin typeface="Century Schoolbook" panose="02040604050505020304" pitchFamily="18" charset="0"/>
                        </a:rPr>
                        <a:t>$2,000</a:t>
                      </a:r>
                      <a:endParaRPr lang="en-CA" sz="11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2868994817"/>
                  </a:ext>
                </a:extLst>
              </a:tr>
              <a:tr h="83672">
                <a:tc>
                  <a:txBody>
                    <a:bodyPr/>
                    <a:lstStyle/>
                    <a:p>
                      <a:pPr marL="230505" indent="-228600" algn="l">
                        <a:lnSpc>
                          <a:spcPct val="107000"/>
                        </a:lnSpc>
                        <a:spcAft>
                          <a:spcPts val="800"/>
                        </a:spcAft>
                        <a:buFont typeface="+mj-lt"/>
                        <a:buAutoNum type="arabicPeriod" startAt="12"/>
                      </a:pPr>
                      <a:endParaRPr lang="en-CA" sz="1000" b="1" i="0" kern="100" baseline="0" dirty="0">
                        <a:solidFill>
                          <a:schemeClr val="bg1"/>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32264" marR="32264" marT="0" marB="0">
                    <a:noFill/>
                  </a:tcPr>
                </a:tc>
                <a:tc>
                  <a:txBody>
                    <a:bodyPr/>
                    <a:lstStyle/>
                    <a:p>
                      <a:pPr marL="226695" marR="0" lvl="0" indent="-226695" algn="ctr" defTabSz="914400" rtl="0" eaLnBrk="1" fontAlgn="auto" latinLnBrk="0" hangingPunct="1">
                        <a:lnSpc>
                          <a:spcPct val="100000"/>
                        </a:lnSpc>
                        <a:spcBef>
                          <a:spcPts val="300"/>
                        </a:spcBef>
                        <a:spcAft>
                          <a:spcPts val="600"/>
                        </a:spcAft>
                        <a:buClrTx/>
                        <a:buSzTx/>
                        <a:buFontTx/>
                        <a:buNone/>
                        <a:tabLst/>
                        <a:defRPr/>
                      </a:pPr>
                      <a:r>
                        <a:rPr lang="en-US" sz="1100" kern="0" dirty="0">
                          <a:effectLst/>
                          <a:latin typeface="Century Schoolbook" panose="02040604050505020304" pitchFamily="18" charset="0"/>
                        </a:rPr>
                        <a:t>$37,975.00</a:t>
                      </a:r>
                      <a:endParaRPr lang="en-CA" sz="1100" kern="100" dirty="0">
                        <a:effectLst/>
                        <a:latin typeface="Century Schoolbook" panose="02040604050505020304" pitchFamily="18" charset="0"/>
                        <a:ea typeface="Calibri" panose="020F0502020204030204" pitchFamily="34" charset="0"/>
                        <a:cs typeface="Times New Roman" panose="02020603050405020304" pitchFamily="18" charset="0"/>
                      </a:endParaRPr>
                    </a:p>
                    <a:p>
                      <a:pPr marL="226695" indent="-226695" algn="ctr">
                        <a:lnSpc>
                          <a:spcPct val="100000"/>
                        </a:lnSpc>
                        <a:spcBef>
                          <a:spcPts val="300"/>
                        </a:spcBef>
                        <a:spcAft>
                          <a:spcPts val="600"/>
                        </a:spcAft>
                      </a:pPr>
                      <a:endParaRPr lang="en-CA" sz="1100" kern="1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32264" marR="32264" marT="0" marB="0">
                    <a:noFill/>
                  </a:tcPr>
                </a:tc>
                <a:extLst>
                  <a:ext uri="{0D108BD9-81ED-4DB2-BD59-A6C34878D82A}">
                    <a16:rowId xmlns:a16="http://schemas.microsoft.com/office/drawing/2014/main" val="463791903"/>
                  </a:ext>
                </a:extLst>
              </a:tr>
            </a:tbl>
          </a:graphicData>
        </a:graphic>
      </p:graphicFrame>
    </p:spTree>
    <p:extLst>
      <p:ext uri="{BB962C8B-B14F-4D97-AF65-F5344CB8AC3E}">
        <p14:creationId xmlns:p14="http://schemas.microsoft.com/office/powerpoint/2010/main" val="4250306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64024" y="879063"/>
            <a:ext cx="2746740" cy="610863"/>
          </a:xfrm>
        </p:spPr>
        <p:txBody>
          <a:bodyPr>
            <a:noAutofit/>
          </a:bodyPr>
          <a:lstStyle/>
          <a:p>
            <a:r>
              <a:rPr lang="en-CA" sz="2000" b="0" dirty="0">
                <a:latin typeface="Century Schoolbook" panose="02040604050505020304" pitchFamily="18" charset="0"/>
              </a:rPr>
              <a:t>Special Resolution: 2025 Reserve Fund Expenditures</a:t>
            </a:r>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27</a:t>
            </a:fld>
            <a:endParaRPr lang="en-US" dirty="0">
              <a:latin typeface="+mn-lt"/>
            </a:endParaRPr>
          </a:p>
        </p:txBody>
      </p:sp>
      <p:sp>
        <p:nvSpPr>
          <p:cNvPr id="10" name="Rectangle 1">
            <a:extLst>
              <a:ext uri="{FF2B5EF4-FFF2-40B4-BE49-F238E27FC236}">
                <a16:creationId xmlns:a16="http://schemas.microsoft.com/office/drawing/2014/main" id="{E1737AC5-912C-1F83-58CE-E48DF320AF3A}"/>
              </a:ext>
            </a:extLst>
          </p:cNvPr>
          <p:cNvSpPr>
            <a:spLocks noChangeArrowheads="1"/>
          </p:cNvSpPr>
          <p:nvPr/>
        </p:nvSpPr>
        <p:spPr bwMode="auto">
          <a:xfrm>
            <a:off x="4015092" y="645036"/>
            <a:ext cx="7451190" cy="2845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1400" b="1" dirty="0">
                <a:solidFill>
                  <a:schemeClr val="bg1"/>
                </a:solidFill>
                <a:latin typeface="Century Schoolbook" panose="02040604050505020304" pitchFamily="18" charset="0"/>
                <a:ea typeface="Calibri" panose="020F0502020204030204" pitchFamily="34" charset="0"/>
                <a:cs typeface="Times New Roman" panose="02020603050405020304" pitchFamily="18" charset="0"/>
              </a:rPr>
              <a:t>MOTION:</a:t>
            </a:r>
          </a:p>
          <a:p>
            <a:pPr marL="0" marR="0" lvl="0" indent="0" algn="just" defTabSz="914400" rtl="0" eaLnBrk="0" fontAlgn="base" latinLnBrk="0" hangingPunct="0">
              <a:lnSpc>
                <a:spcPct val="100000"/>
              </a:lnSpc>
              <a:spcBef>
                <a:spcPct val="0"/>
              </a:spcBef>
              <a:spcAft>
                <a:spcPct val="0"/>
              </a:spcAft>
              <a:buClrTx/>
              <a:buSzTx/>
              <a:buFontTx/>
              <a:buNone/>
              <a:tabLst/>
            </a:pPr>
            <a:r>
              <a:rPr lang="en-US" altLang="en-US" sz="1400" dirty="0">
                <a:solidFill>
                  <a:schemeClr val="bg1"/>
                </a:solidFill>
                <a:latin typeface="Century Schoolbook" panose="02040604050505020304" pitchFamily="18" charset="0"/>
                <a:ea typeface="Calibri" panose="020F0502020204030204" pitchFamily="34" charset="0"/>
                <a:cs typeface="Times New Roman" panose="02020603050405020304" pitchFamily="18" charset="0"/>
              </a:rPr>
              <a:t>“</a:t>
            </a:r>
            <a:r>
              <a:rPr kumimoji="0" lang="en-US" altLang="en-US" sz="1400" b="0" u="none" strike="noStrike" cap="none" normalizeH="0" baseline="0" dirty="0">
                <a:ln>
                  <a:noFill/>
                </a:ln>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move that #s ___ be undertaken in 2026 and that no more than $___ be allocated from the Reserve Fund for such purpose, so moved at the annual general meeting of Whitehorse Condominium Corporation #124 on the 2nd of March 2026 in the City of Whitehorse be hereby approved.”</a:t>
            </a: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1400" dirty="0">
              <a:solidFill>
                <a:schemeClr val="bg1"/>
              </a:solidFill>
              <a:latin typeface="Century Schoolbook" panose="02040604050505020304" pitchFamily="18" charset="0"/>
              <a:ea typeface="Calibri" panose="020F0502020204030204" pitchFamily="34" charset="0"/>
              <a:cs typeface="Times New Roman" panose="02020603050405020304" pitchFamily="18" charset="0"/>
            </a:endParaRPr>
          </a:p>
          <a:p>
            <a:pPr algn="l" defTabSz="898525">
              <a:lnSpc>
                <a:spcPct val="107000"/>
              </a:lnSpc>
              <a:spcBef>
                <a:spcPts val="600"/>
              </a:spcBef>
              <a:spcAft>
                <a:spcPts val="600"/>
              </a:spcAft>
              <a:tabLst/>
            </a:pPr>
            <a:r>
              <a:rPr lang="en-US" sz="1400" dirty="0">
                <a:solidFill>
                  <a:schemeClr val="bg1"/>
                </a:solidFill>
                <a:effectLst/>
                <a:latin typeface="Century Schoolbook" panose="02040604050505020304" pitchFamily="18" charset="0"/>
              </a:rPr>
              <a:t>Moved by: Michael McCann </a:t>
            </a:r>
          </a:p>
          <a:p>
            <a:pPr algn="l">
              <a:lnSpc>
                <a:spcPct val="107000"/>
              </a:lnSpc>
              <a:spcBef>
                <a:spcPts val="600"/>
              </a:spcBef>
              <a:spcAft>
                <a:spcPts val="600"/>
              </a:spcAft>
            </a:pPr>
            <a:r>
              <a:rPr lang="en-US" sz="1400" dirty="0">
                <a:solidFill>
                  <a:schemeClr val="bg1"/>
                </a:solidFill>
                <a:effectLst/>
                <a:latin typeface="Century Schoolbook" panose="02040604050505020304" pitchFamily="18" charset="0"/>
              </a:rPr>
              <a:t>Seconded by: </a:t>
            </a:r>
          </a:p>
          <a:p>
            <a:pPr algn="l">
              <a:lnSpc>
                <a:spcPct val="107000"/>
              </a:lnSpc>
              <a:spcBef>
                <a:spcPts val="600"/>
              </a:spcBef>
              <a:spcAft>
                <a:spcPts val="600"/>
              </a:spcAft>
            </a:pPr>
            <a:r>
              <a:rPr lang="en-US" sz="1400" dirty="0">
                <a:solidFill>
                  <a:schemeClr val="bg1"/>
                </a:solidFill>
                <a:effectLst/>
                <a:latin typeface="Century Schoolbook" panose="02040604050505020304" pitchFamily="18" charset="0"/>
              </a:rPr>
              <a:t>Vote:   In </a:t>
            </a:r>
            <a:r>
              <a:rPr lang="en-US" sz="1400" dirty="0" err="1">
                <a:solidFill>
                  <a:schemeClr val="bg1"/>
                </a:solidFill>
                <a:effectLst/>
                <a:latin typeface="Century Schoolbook" panose="02040604050505020304" pitchFamily="18" charset="0"/>
              </a:rPr>
              <a:t>favour</a:t>
            </a:r>
            <a:r>
              <a:rPr lang="en-US" sz="1400" dirty="0">
                <a:solidFill>
                  <a:schemeClr val="bg1"/>
                </a:solidFill>
                <a:effectLst/>
                <a:latin typeface="Century Schoolbook" panose="02040604050505020304" pitchFamily="18" charset="0"/>
              </a:rPr>
              <a:t>:                                         Opposed:</a:t>
            </a:r>
            <a:endParaRPr lang="en-CA" sz="14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000" b="0" u="none" strike="noStrike" cap="none" normalizeH="0" baseline="0" dirty="0">
              <a:ln>
                <a:noFill/>
              </a:ln>
              <a:solidFill>
                <a:schemeClr val="bg1"/>
              </a:solidFill>
              <a:effectLst/>
              <a:latin typeface="Century Schoolbook" panose="02040604050505020304" pitchFamily="18" charset="0"/>
            </a:endParaRPr>
          </a:p>
        </p:txBody>
      </p:sp>
      <p:pic>
        <p:nvPicPr>
          <p:cNvPr id="4" name="Picture 3">
            <a:extLst>
              <a:ext uri="{FF2B5EF4-FFF2-40B4-BE49-F238E27FC236}">
                <a16:creationId xmlns:a16="http://schemas.microsoft.com/office/drawing/2014/main" id="{DB51C3EF-4A7F-E6BA-4F31-F4B9C5B45055}"/>
              </a:ext>
            </a:extLst>
          </p:cNvPr>
          <p:cNvPicPr>
            <a:picLocks noChangeAspect="1"/>
          </p:cNvPicPr>
          <p:nvPr/>
        </p:nvPicPr>
        <p:blipFill>
          <a:blip r:embed="rId2"/>
          <a:stretch>
            <a:fillRect/>
          </a:stretch>
        </p:blipFill>
        <p:spPr>
          <a:xfrm>
            <a:off x="9148240" y="6293304"/>
            <a:ext cx="2493480" cy="274344"/>
          </a:xfrm>
          <a:prstGeom prst="rect">
            <a:avLst/>
          </a:prstGeom>
        </p:spPr>
      </p:pic>
      <p:sp>
        <p:nvSpPr>
          <p:cNvPr id="2" name="TextBox 1">
            <a:extLst>
              <a:ext uri="{FF2B5EF4-FFF2-40B4-BE49-F238E27FC236}">
                <a16:creationId xmlns:a16="http://schemas.microsoft.com/office/drawing/2014/main" id="{3ABDD59D-00D0-6B6E-6852-1693DE273443}"/>
              </a:ext>
            </a:extLst>
          </p:cNvPr>
          <p:cNvSpPr txBox="1"/>
          <p:nvPr/>
        </p:nvSpPr>
        <p:spPr>
          <a:xfrm>
            <a:off x="4015092" y="3625847"/>
            <a:ext cx="7409592" cy="1323439"/>
          </a:xfrm>
          <a:prstGeom prst="rect">
            <a:avLst/>
          </a:prstGeom>
          <a:noFill/>
        </p:spPr>
        <p:txBody>
          <a:bodyPr wrap="square" rtlCol="0">
            <a:spAutoFit/>
          </a:bodyPr>
          <a:lstStyle/>
          <a:p>
            <a:r>
              <a:rPr lang="en-CA" sz="1400" dirty="0">
                <a:solidFill>
                  <a:schemeClr val="bg1"/>
                </a:solidFill>
                <a:latin typeface="Century Schoolbook" panose="02040604050505020304" pitchFamily="18" charset="0"/>
              </a:rPr>
              <a:t>Date: March 2, 2026</a:t>
            </a:r>
          </a:p>
          <a:p>
            <a:endParaRPr lang="en-CA" sz="1400" dirty="0">
              <a:solidFill>
                <a:schemeClr val="bg1"/>
              </a:solidFill>
              <a:latin typeface="Century Schoolbook" panose="02040604050505020304" pitchFamily="18" charset="0"/>
            </a:endParaRPr>
          </a:p>
          <a:p>
            <a:pPr>
              <a:spcAft>
                <a:spcPts val="600"/>
              </a:spcAft>
            </a:pPr>
            <a:r>
              <a:rPr lang="en-CA" sz="1400" dirty="0">
                <a:solidFill>
                  <a:schemeClr val="bg1"/>
                </a:solidFill>
                <a:latin typeface="Century Schoolbook" panose="02040604050505020304" pitchFamily="18" charset="0"/>
              </a:rPr>
              <a:t>Signed Board Representative</a:t>
            </a:r>
          </a:p>
          <a:p>
            <a:pPr>
              <a:spcAft>
                <a:spcPts val="600"/>
              </a:spcAft>
            </a:pPr>
            <a:r>
              <a:rPr lang="en-CA" sz="1400" dirty="0">
                <a:solidFill>
                  <a:schemeClr val="bg1"/>
                </a:solidFill>
                <a:latin typeface="Century Schoolbook" panose="02040604050505020304" pitchFamily="18" charset="0"/>
              </a:rPr>
              <a:t>Name:</a:t>
            </a:r>
          </a:p>
          <a:p>
            <a:pPr>
              <a:spcAft>
                <a:spcPts val="600"/>
              </a:spcAft>
            </a:pPr>
            <a:r>
              <a:rPr lang="en-CA" sz="1400" dirty="0">
                <a:solidFill>
                  <a:schemeClr val="bg1"/>
                </a:solidFill>
                <a:latin typeface="Century Schoolbook" panose="02040604050505020304" pitchFamily="18" charset="0"/>
              </a:rPr>
              <a:t>Signature:</a:t>
            </a:r>
          </a:p>
        </p:txBody>
      </p:sp>
    </p:spTree>
    <p:extLst>
      <p:ext uri="{BB962C8B-B14F-4D97-AF65-F5344CB8AC3E}">
        <p14:creationId xmlns:p14="http://schemas.microsoft.com/office/powerpoint/2010/main" val="2568941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64024" y="879063"/>
            <a:ext cx="2661678" cy="610863"/>
          </a:xfrm>
        </p:spPr>
        <p:txBody>
          <a:bodyPr>
            <a:noAutofit/>
          </a:bodyPr>
          <a:lstStyle/>
          <a:p>
            <a:r>
              <a:rPr lang="en-CA" sz="2400" b="0" dirty="0">
                <a:latin typeface="Century Schoolbook" panose="02040604050505020304" pitchFamily="18" charset="0"/>
              </a:rPr>
              <a:t>Surplus Funds</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a:xfrm>
            <a:off x="964024" y="2123555"/>
            <a:ext cx="10500095" cy="2316517"/>
          </a:xfrm>
        </p:spPr>
        <p:txBody>
          <a:bodyPr/>
          <a:lstStyle/>
          <a:p>
            <a:r>
              <a:rPr lang="en-CA" dirty="0">
                <a:latin typeface="Century Schoolbook" panose="02040604050505020304" pitchFamily="18" charset="0"/>
              </a:rPr>
              <a:t>The Board is seeking direction from the owners as to where surplus funds identified at the end of 2026 should be directed.</a:t>
            </a:r>
          </a:p>
          <a:p>
            <a:r>
              <a:rPr lang="en-CA" dirty="0">
                <a:latin typeface="Century Schoolbook" panose="02040604050505020304" pitchFamily="18" charset="0"/>
              </a:rPr>
              <a:t>The options:</a:t>
            </a:r>
          </a:p>
          <a:p>
            <a:pPr marL="342900" indent="-342900">
              <a:buFont typeface="+mj-lt"/>
              <a:buAutoNum type="arabicPeriod"/>
            </a:pPr>
            <a:r>
              <a:rPr lang="en-US" sz="1600" dirty="0">
                <a:solidFill>
                  <a:schemeClr val="bg1"/>
                </a:solidFill>
                <a:effectLst/>
                <a:latin typeface="Century Schoolbook" panose="02040604050505020304" pitchFamily="18" charset="0"/>
              </a:rPr>
              <a:t>Placed in the 2027 Reserve Fund as an offset to the recommended amount</a:t>
            </a:r>
          </a:p>
          <a:p>
            <a:pPr marL="342900" indent="-342900">
              <a:buFont typeface="+mj-lt"/>
              <a:buAutoNum type="arabicPeriod"/>
            </a:pPr>
            <a:r>
              <a:rPr lang="en-US" dirty="0">
                <a:solidFill>
                  <a:schemeClr val="bg1"/>
                </a:solidFill>
                <a:effectLst/>
                <a:latin typeface="Century Schoolbook" panose="02040604050505020304" pitchFamily="18" charset="0"/>
              </a:rPr>
              <a:t>Placed in the 2027 Reserve Fund as an addition to the recommended amount</a:t>
            </a:r>
          </a:p>
          <a:p>
            <a:pPr marL="342900" indent="-342900">
              <a:buFont typeface="+mj-lt"/>
              <a:buAutoNum type="arabicPeriod"/>
            </a:pPr>
            <a:r>
              <a:rPr lang="en-US" dirty="0">
                <a:solidFill>
                  <a:schemeClr val="bg1"/>
                </a:solidFill>
                <a:effectLst/>
                <a:latin typeface="Century Schoolbook" panose="02040604050505020304" pitchFamily="18" charset="0"/>
              </a:rPr>
              <a:t>Placed in the 2027 Budget as a “contingency” and used to offset any over-expenditures or for any unexpected expenditures.</a:t>
            </a:r>
          </a:p>
          <a:p>
            <a:pPr lvl="1"/>
            <a:endParaRPr lang="en-US" sz="1400" dirty="0">
              <a:ea typeface="Calibri" panose="020F0502020204030204" pitchFamily="34" charset="0"/>
              <a:cs typeface="Times New Roman" panose="02020603050405020304" pitchFamily="18" charset="0"/>
            </a:endParaRPr>
          </a:p>
          <a:p>
            <a:pPr marL="357188" lvl="1" indent="0">
              <a:buNone/>
            </a:pPr>
            <a:endParaRPr lang="en-CA" sz="1400" dirty="0">
              <a:solidFill>
                <a:schemeClr val="bg1"/>
              </a:solidFill>
              <a:effectLst/>
              <a:ea typeface="Calibri" panose="020F0502020204030204" pitchFamily="34" charset="0"/>
              <a:cs typeface="Times New Roman" panose="02020603050405020304" pitchFamily="18" charset="0"/>
            </a:endParaRPr>
          </a:p>
          <a:p>
            <a:endParaRPr lang="en-C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endParaRPr lang="en-CA" dirty="0"/>
          </a:p>
          <a:p>
            <a:endParaRPr lang="en-CA" dirty="0"/>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28</a:t>
            </a:fld>
            <a:endParaRPr lang="en-US" dirty="0">
              <a:latin typeface="+mn-lt"/>
            </a:endParaRPr>
          </a:p>
        </p:txBody>
      </p:sp>
      <p:pic>
        <p:nvPicPr>
          <p:cNvPr id="5" name="Picture 4">
            <a:extLst>
              <a:ext uri="{FF2B5EF4-FFF2-40B4-BE49-F238E27FC236}">
                <a16:creationId xmlns:a16="http://schemas.microsoft.com/office/drawing/2014/main" id="{C8E27E3B-7285-0BEC-9C0A-42AD3C645E09}"/>
              </a:ext>
            </a:extLst>
          </p:cNvPr>
          <p:cNvPicPr>
            <a:picLocks noChangeAspect="1"/>
          </p:cNvPicPr>
          <p:nvPr/>
        </p:nvPicPr>
        <p:blipFill>
          <a:blip r:embed="rId2"/>
          <a:stretch>
            <a:fillRect/>
          </a:stretch>
        </p:blipFill>
        <p:spPr>
          <a:xfrm>
            <a:off x="9283326" y="6332220"/>
            <a:ext cx="2511770" cy="280440"/>
          </a:xfrm>
          <a:prstGeom prst="rect">
            <a:avLst/>
          </a:prstGeom>
        </p:spPr>
      </p:pic>
    </p:spTree>
    <p:extLst>
      <p:ext uri="{BB962C8B-B14F-4D97-AF65-F5344CB8AC3E}">
        <p14:creationId xmlns:p14="http://schemas.microsoft.com/office/powerpoint/2010/main" val="476603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64024" y="879063"/>
            <a:ext cx="3067650" cy="610863"/>
          </a:xfrm>
        </p:spPr>
        <p:txBody>
          <a:bodyPr>
            <a:normAutofit fontScale="90000"/>
          </a:bodyPr>
          <a:lstStyle/>
          <a:p>
            <a:r>
              <a:rPr lang="en-CA" sz="2400" b="0" dirty="0">
                <a:latin typeface="Century Schoolbook" panose="02040604050505020304" pitchFamily="18" charset="0"/>
              </a:rPr>
              <a:t>Surplus Funds - Vote</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a:xfrm>
            <a:off x="4418713" y="1184493"/>
            <a:ext cx="7106980" cy="3132325"/>
          </a:xfrm>
        </p:spPr>
        <p:txBody>
          <a:bodyPr/>
          <a:lstStyle/>
          <a:p>
            <a:r>
              <a:rPr lang="en-US" sz="1400" b="1" dirty="0">
                <a:latin typeface="Century Schoolbook" panose="02040604050505020304" pitchFamily="18" charset="0"/>
              </a:rPr>
              <a:t>MOTION: USE OF SURPLUS FUNDS</a:t>
            </a:r>
          </a:p>
          <a:p>
            <a:pPr>
              <a:lnSpc>
                <a:spcPct val="120000"/>
              </a:lnSpc>
            </a:pPr>
            <a:r>
              <a:rPr lang="en-US" sz="1400" dirty="0">
                <a:latin typeface="Century Schoolbook" panose="02040604050505020304" pitchFamily="18" charset="0"/>
              </a:rPr>
              <a:t>“I move that funds determined surplus at the end of the 2026 fiscal year, after a final accounting has taken place, and a minimum of three months operating expenses and annual insurance premium is on hand, be used in the following manner, that it be  Option #  , so moved at the annual general meeting of Whitehorse Condominium Corporation #124 on the 2nd of March, 2026 in the City of Whitehorse be hereby approved.”</a:t>
            </a:r>
          </a:p>
          <a:p>
            <a:r>
              <a:rPr lang="en-US" sz="1400" dirty="0">
                <a:latin typeface="Century Schoolbook" panose="02040604050505020304" pitchFamily="18" charset="0"/>
              </a:rPr>
              <a:t>Moved by:	Michael McCann</a:t>
            </a:r>
          </a:p>
          <a:p>
            <a:r>
              <a:rPr lang="en-US" sz="1400" dirty="0">
                <a:latin typeface="Century Schoolbook" panose="02040604050505020304" pitchFamily="18" charset="0"/>
              </a:rPr>
              <a:t>Seconded by:			</a:t>
            </a:r>
          </a:p>
          <a:p>
            <a:r>
              <a:rPr lang="en-US" sz="1400" dirty="0">
                <a:latin typeface="Century Schoolbook" panose="02040604050505020304" pitchFamily="18" charset="0"/>
              </a:rPr>
              <a:t>Vote: In </a:t>
            </a:r>
            <a:r>
              <a:rPr lang="en-US" sz="1400" dirty="0" err="1">
                <a:latin typeface="Century Schoolbook" panose="02040604050505020304" pitchFamily="18" charset="0"/>
              </a:rPr>
              <a:t>favour</a:t>
            </a:r>
            <a:r>
              <a:rPr lang="en-US" sz="1400" dirty="0">
                <a:latin typeface="Century Schoolbook" panose="02040604050505020304" pitchFamily="18" charset="0"/>
              </a:rPr>
              <a:t>: 			Opposed: </a:t>
            </a:r>
          </a:p>
          <a:p>
            <a:endParaRPr lang="en-CA" dirty="0"/>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29</a:t>
            </a:fld>
            <a:endParaRPr lang="en-US" dirty="0">
              <a:latin typeface="+mn-lt"/>
            </a:endParaRPr>
          </a:p>
        </p:txBody>
      </p:sp>
      <p:pic>
        <p:nvPicPr>
          <p:cNvPr id="5" name="Picture 4">
            <a:extLst>
              <a:ext uri="{FF2B5EF4-FFF2-40B4-BE49-F238E27FC236}">
                <a16:creationId xmlns:a16="http://schemas.microsoft.com/office/drawing/2014/main" id="{9457F66D-1F2D-BC1B-1EA6-21C6DA43CCE7}"/>
              </a:ext>
            </a:extLst>
          </p:cNvPr>
          <p:cNvPicPr>
            <a:picLocks noChangeAspect="1"/>
          </p:cNvPicPr>
          <p:nvPr/>
        </p:nvPicPr>
        <p:blipFill>
          <a:blip r:embed="rId2"/>
          <a:stretch>
            <a:fillRect/>
          </a:stretch>
        </p:blipFill>
        <p:spPr>
          <a:xfrm>
            <a:off x="9115901" y="6362537"/>
            <a:ext cx="2511770" cy="280440"/>
          </a:xfrm>
          <a:prstGeom prst="rect">
            <a:avLst/>
          </a:prstGeom>
        </p:spPr>
      </p:pic>
      <p:sp>
        <p:nvSpPr>
          <p:cNvPr id="2" name="TextBox 1">
            <a:extLst>
              <a:ext uri="{FF2B5EF4-FFF2-40B4-BE49-F238E27FC236}">
                <a16:creationId xmlns:a16="http://schemas.microsoft.com/office/drawing/2014/main" id="{13F802B4-3701-F9DD-3466-4547C13B9C23}"/>
              </a:ext>
            </a:extLst>
          </p:cNvPr>
          <p:cNvSpPr txBox="1"/>
          <p:nvPr/>
        </p:nvSpPr>
        <p:spPr>
          <a:xfrm>
            <a:off x="4418713" y="4524298"/>
            <a:ext cx="7409592" cy="1323439"/>
          </a:xfrm>
          <a:prstGeom prst="rect">
            <a:avLst/>
          </a:prstGeom>
          <a:noFill/>
        </p:spPr>
        <p:txBody>
          <a:bodyPr wrap="square" rtlCol="0">
            <a:spAutoFit/>
          </a:bodyPr>
          <a:lstStyle/>
          <a:p>
            <a:r>
              <a:rPr lang="en-CA" sz="1400" dirty="0">
                <a:solidFill>
                  <a:schemeClr val="bg1"/>
                </a:solidFill>
                <a:latin typeface="Century Schoolbook" panose="02040604050505020304" pitchFamily="18" charset="0"/>
              </a:rPr>
              <a:t>Date: March 2, 2026</a:t>
            </a:r>
          </a:p>
          <a:p>
            <a:endParaRPr lang="en-CA" sz="1400" dirty="0">
              <a:solidFill>
                <a:schemeClr val="bg1"/>
              </a:solidFill>
              <a:latin typeface="Century Schoolbook" panose="02040604050505020304" pitchFamily="18" charset="0"/>
            </a:endParaRPr>
          </a:p>
          <a:p>
            <a:pPr>
              <a:spcAft>
                <a:spcPts val="600"/>
              </a:spcAft>
            </a:pPr>
            <a:r>
              <a:rPr lang="en-CA" sz="1400" dirty="0">
                <a:solidFill>
                  <a:schemeClr val="bg1"/>
                </a:solidFill>
                <a:latin typeface="Century Schoolbook" panose="02040604050505020304" pitchFamily="18" charset="0"/>
              </a:rPr>
              <a:t>Signed Board Representative</a:t>
            </a:r>
          </a:p>
          <a:p>
            <a:pPr>
              <a:spcAft>
                <a:spcPts val="600"/>
              </a:spcAft>
            </a:pPr>
            <a:r>
              <a:rPr lang="en-CA" sz="1400" dirty="0">
                <a:solidFill>
                  <a:schemeClr val="bg1"/>
                </a:solidFill>
                <a:latin typeface="Century Schoolbook" panose="02040604050505020304" pitchFamily="18" charset="0"/>
              </a:rPr>
              <a:t>Name:</a:t>
            </a:r>
          </a:p>
          <a:p>
            <a:pPr>
              <a:spcAft>
                <a:spcPts val="600"/>
              </a:spcAft>
            </a:pPr>
            <a:r>
              <a:rPr lang="en-CA" sz="1400" dirty="0">
                <a:solidFill>
                  <a:schemeClr val="bg1"/>
                </a:solidFill>
                <a:latin typeface="Century Schoolbook" panose="02040604050505020304" pitchFamily="18" charset="0"/>
              </a:rPr>
              <a:t>Signature:</a:t>
            </a:r>
          </a:p>
        </p:txBody>
      </p:sp>
    </p:spTree>
    <p:extLst>
      <p:ext uri="{BB962C8B-B14F-4D97-AF65-F5344CB8AC3E}">
        <p14:creationId xmlns:p14="http://schemas.microsoft.com/office/powerpoint/2010/main" val="2276473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54756-A790-C845-A85F-35391529E591}"/>
              </a:ext>
            </a:extLst>
          </p:cNvPr>
          <p:cNvSpPr>
            <a:spLocks noGrp="1"/>
          </p:cNvSpPr>
          <p:nvPr>
            <p:ph type="title"/>
          </p:nvPr>
        </p:nvSpPr>
        <p:spPr>
          <a:xfrm>
            <a:off x="952500" y="1054647"/>
            <a:ext cx="4941477" cy="610863"/>
          </a:xfrm>
        </p:spPr>
        <p:txBody>
          <a:bodyPr>
            <a:normAutofit/>
          </a:bodyPr>
          <a:lstStyle/>
          <a:p>
            <a:r>
              <a:rPr lang="en-US" sz="2800" dirty="0"/>
              <a:t>Agenda</a:t>
            </a:r>
          </a:p>
        </p:txBody>
      </p:sp>
      <p:sp>
        <p:nvSpPr>
          <p:cNvPr id="4" name="Text Placeholder 3">
            <a:extLst>
              <a:ext uri="{FF2B5EF4-FFF2-40B4-BE49-F238E27FC236}">
                <a16:creationId xmlns:a16="http://schemas.microsoft.com/office/drawing/2014/main" id="{C7EC6698-132B-1143-A2A9-00A97D9572D8}"/>
              </a:ext>
            </a:extLst>
          </p:cNvPr>
          <p:cNvSpPr>
            <a:spLocks noGrp="1"/>
          </p:cNvSpPr>
          <p:nvPr>
            <p:ph type="body" sz="quarter" idx="14"/>
          </p:nvPr>
        </p:nvSpPr>
        <p:spPr>
          <a:xfrm>
            <a:off x="952500" y="2069797"/>
            <a:ext cx="2133600" cy="205837"/>
          </a:xfrm>
        </p:spPr>
        <p:txBody>
          <a:bodyPr/>
          <a:lstStyle/>
          <a:p>
            <a:r>
              <a:rPr lang="en-US" sz="1400" dirty="0"/>
              <a:t>01. Determining Quorum</a:t>
            </a:r>
          </a:p>
        </p:txBody>
      </p:sp>
      <p:sp>
        <p:nvSpPr>
          <p:cNvPr id="6" name="Text Placeholder 5">
            <a:extLst>
              <a:ext uri="{FF2B5EF4-FFF2-40B4-BE49-F238E27FC236}">
                <a16:creationId xmlns:a16="http://schemas.microsoft.com/office/drawing/2014/main" id="{C0015C52-08ED-464E-B7E8-24892D9C1319}"/>
              </a:ext>
            </a:extLst>
          </p:cNvPr>
          <p:cNvSpPr>
            <a:spLocks noGrp="1"/>
          </p:cNvSpPr>
          <p:nvPr>
            <p:ph type="body" sz="quarter" idx="16"/>
          </p:nvPr>
        </p:nvSpPr>
        <p:spPr>
          <a:xfrm>
            <a:off x="3696789" y="2068078"/>
            <a:ext cx="2128157" cy="205837"/>
          </a:xfrm>
        </p:spPr>
        <p:txBody>
          <a:bodyPr/>
          <a:lstStyle/>
          <a:p>
            <a:r>
              <a:rPr lang="en-US" sz="1400" dirty="0"/>
              <a:t>02. Welcome</a:t>
            </a:r>
          </a:p>
        </p:txBody>
      </p:sp>
      <p:sp>
        <p:nvSpPr>
          <p:cNvPr id="5" name="Text Placeholder 4">
            <a:extLst>
              <a:ext uri="{FF2B5EF4-FFF2-40B4-BE49-F238E27FC236}">
                <a16:creationId xmlns:a16="http://schemas.microsoft.com/office/drawing/2014/main" id="{6979C7D4-91CF-6443-91D5-65DC860B407D}"/>
              </a:ext>
            </a:extLst>
          </p:cNvPr>
          <p:cNvSpPr>
            <a:spLocks noGrp="1"/>
          </p:cNvSpPr>
          <p:nvPr>
            <p:ph type="body" sz="quarter" idx="15"/>
          </p:nvPr>
        </p:nvSpPr>
        <p:spPr>
          <a:xfrm>
            <a:off x="3648710" y="2354354"/>
            <a:ext cx="2316144" cy="1416821"/>
          </a:xfrm>
        </p:spPr>
        <p:txBody>
          <a:bodyPr/>
          <a:lstStyle/>
          <a:p>
            <a:pPr marL="342900" indent="-342900">
              <a:spcBef>
                <a:spcPts val="0"/>
              </a:spcBef>
              <a:buFont typeface="+mj-lt"/>
              <a:buAutoNum type="arabicPeriod"/>
            </a:pPr>
            <a:r>
              <a:rPr lang="en-US" sz="1100" dirty="0">
                <a:latin typeface="Century Schoolbook" panose="02040604050505020304" pitchFamily="18" charset="0"/>
              </a:rPr>
              <a:t>Housekeeping</a:t>
            </a:r>
          </a:p>
          <a:p>
            <a:pPr marL="342900" indent="-342900">
              <a:spcBef>
                <a:spcPts val="0"/>
              </a:spcBef>
              <a:buFont typeface="+mj-lt"/>
              <a:buAutoNum type="arabicPeriod"/>
            </a:pPr>
            <a:r>
              <a:rPr lang="en-US" sz="1100" dirty="0">
                <a:latin typeface="Century Schoolbook" panose="02040604050505020304" pitchFamily="18" charset="0"/>
              </a:rPr>
              <a:t>Introduction of current  Board</a:t>
            </a:r>
          </a:p>
          <a:p>
            <a:pPr marL="342900" indent="-342900">
              <a:spcBef>
                <a:spcPts val="0"/>
              </a:spcBef>
              <a:buFont typeface="+mj-lt"/>
              <a:buAutoNum type="arabicPeriod"/>
            </a:pPr>
            <a:r>
              <a:rPr lang="en-US" sz="1100" dirty="0">
                <a:latin typeface="Century Schoolbook" panose="02040604050505020304" pitchFamily="18" charset="0"/>
              </a:rPr>
              <a:t>How the meeting will be conducted</a:t>
            </a:r>
          </a:p>
          <a:p>
            <a:pPr marL="342900" indent="-342900">
              <a:spcBef>
                <a:spcPts val="0"/>
              </a:spcBef>
              <a:buFont typeface="+mj-lt"/>
              <a:buAutoNum type="arabicPeriod"/>
            </a:pPr>
            <a:r>
              <a:rPr lang="en-US" sz="1100" dirty="0">
                <a:latin typeface="Century Schoolbook" panose="02040604050505020304" pitchFamily="18" charset="0"/>
              </a:rPr>
              <a:t>Additions to the Agenda</a:t>
            </a:r>
          </a:p>
        </p:txBody>
      </p:sp>
      <p:sp>
        <p:nvSpPr>
          <p:cNvPr id="8" name="Text Placeholder 7">
            <a:extLst>
              <a:ext uri="{FF2B5EF4-FFF2-40B4-BE49-F238E27FC236}">
                <a16:creationId xmlns:a16="http://schemas.microsoft.com/office/drawing/2014/main" id="{B32B0C1D-C221-7C47-B7D6-77E7BDB41749}"/>
              </a:ext>
            </a:extLst>
          </p:cNvPr>
          <p:cNvSpPr>
            <a:spLocks noGrp="1"/>
          </p:cNvSpPr>
          <p:nvPr>
            <p:ph type="body" sz="quarter" idx="20"/>
          </p:nvPr>
        </p:nvSpPr>
        <p:spPr>
          <a:xfrm>
            <a:off x="971550" y="4373630"/>
            <a:ext cx="2133600" cy="205837"/>
          </a:xfrm>
        </p:spPr>
        <p:txBody>
          <a:bodyPr/>
          <a:lstStyle/>
          <a:p>
            <a:r>
              <a:rPr lang="en-US" sz="1400" dirty="0"/>
              <a:t>03. Reports</a:t>
            </a:r>
          </a:p>
        </p:txBody>
      </p:sp>
      <p:sp>
        <p:nvSpPr>
          <p:cNvPr id="7" name="Text Placeholder 6">
            <a:extLst>
              <a:ext uri="{FF2B5EF4-FFF2-40B4-BE49-F238E27FC236}">
                <a16:creationId xmlns:a16="http://schemas.microsoft.com/office/drawing/2014/main" id="{3E1C152D-1AA6-9242-B5C9-B06EEE4F9661}"/>
              </a:ext>
            </a:extLst>
          </p:cNvPr>
          <p:cNvSpPr>
            <a:spLocks noGrp="1"/>
          </p:cNvSpPr>
          <p:nvPr>
            <p:ph type="body" sz="quarter" idx="19"/>
          </p:nvPr>
        </p:nvSpPr>
        <p:spPr>
          <a:xfrm>
            <a:off x="952500" y="4642357"/>
            <a:ext cx="2133600" cy="1052765"/>
          </a:xfrm>
        </p:spPr>
        <p:txBody>
          <a:bodyPr/>
          <a:lstStyle/>
          <a:p>
            <a:pPr marL="228600" indent="-228600">
              <a:spcBef>
                <a:spcPts val="0"/>
              </a:spcBef>
              <a:buFont typeface="+mj-lt"/>
              <a:buAutoNum type="arabicPeriod"/>
            </a:pPr>
            <a:r>
              <a:rPr lang="en-US" sz="1100" dirty="0">
                <a:latin typeface="Century Schoolbook" panose="02040604050505020304" pitchFamily="18" charset="0"/>
              </a:rPr>
              <a:t>Minutes of 2025 AGM</a:t>
            </a:r>
          </a:p>
          <a:p>
            <a:pPr marL="228600" indent="-228600">
              <a:spcBef>
                <a:spcPts val="0"/>
              </a:spcBef>
              <a:buFont typeface="+mj-lt"/>
              <a:buAutoNum type="arabicPeriod"/>
            </a:pPr>
            <a:r>
              <a:rPr lang="en-US" sz="1100" dirty="0">
                <a:latin typeface="Century Schoolbook" panose="02040604050505020304" pitchFamily="18" charset="0"/>
              </a:rPr>
              <a:t>President Report</a:t>
            </a:r>
          </a:p>
          <a:p>
            <a:pPr marL="228600" indent="-228600">
              <a:spcBef>
                <a:spcPts val="0"/>
              </a:spcBef>
              <a:buFont typeface="+mj-lt"/>
              <a:buAutoNum type="arabicPeriod"/>
            </a:pPr>
            <a:r>
              <a:rPr lang="en-US" sz="1100" dirty="0">
                <a:latin typeface="Century Schoolbook" panose="02040604050505020304" pitchFamily="18" charset="0"/>
              </a:rPr>
              <a:t>Property Management Report</a:t>
            </a:r>
          </a:p>
          <a:p>
            <a:pPr marL="228600" indent="-228600">
              <a:spcBef>
                <a:spcPts val="0"/>
              </a:spcBef>
              <a:buFont typeface="+mj-lt"/>
              <a:buAutoNum type="arabicPeriod"/>
            </a:pPr>
            <a:r>
              <a:rPr lang="en-US" sz="1100" dirty="0">
                <a:latin typeface="Century Schoolbook" panose="02040604050505020304" pitchFamily="18" charset="0"/>
              </a:rPr>
              <a:t>Common Property Insurance</a:t>
            </a:r>
          </a:p>
          <a:p>
            <a:pPr marL="228600" indent="-228600">
              <a:spcBef>
                <a:spcPts val="0"/>
              </a:spcBef>
              <a:buFont typeface="+mj-lt"/>
              <a:buAutoNum type="arabicPeriod"/>
            </a:pPr>
            <a:r>
              <a:rPr lang="en-US" sz="1100" dirty="0">
                <a:latin typeface="Century Schoolbook" panose="02040604050505020304" pitchFamily="18" charset="0"/>
              </a:rPr>
              <a:t>Reserve Fund</a:t>
            </a:r>
          </a:p>
          <a:p>
            <a:pPr marL="228600" indent="-228600">
              <a:buFont typeface="+mj-lt"/>
              <a:buAutoNum type="arabicPeriod"/>
            </a:pPr>
            <a:endParaRPr lang="en-US" sz="1200" dirty="0"/>
          </a:p>
        </p:txBody>
      </p:sp>
      <p:sp>
        <p:nvSpPr>
          <p:cNvPr id="10" name="Text Placeholder 9">
            <a:extLst>
              <a:ext uri="{FF2B5EF4-FFF2-40B4-BE49-F238E27FC236}">
                <a16:creationId xmlns:a16="http://schemas.microsoft.com/office/drawing/2014/main" id="{69BD3932-D1D0-1045-BD96-8B26F11B8515}"/>
              </a:ext>
            </a:extLst>
          </p:cNvPr>
          <p:cNvSpPr>
            <a:spLocks noGrp="1"/>
          </p:cNvSpPr>
          <p:nvPr>
            <p:ph type="body" sz="quarter" idx="22"/>
          </p:nvPr>
        </p:nvSpPr>
        <p:spPr>
          <a:xfrm>
            <a:off x="3696789" y="4373630"/>
            <a:ext cx="2128157" cy="205837"/>
          </a:xfrm>
        </p:spPr>
        <p:txBody>
          <a:bodyPr/>
          <a:lstStyle/>
          <a:p>
            <a:r>
              <a:rPr lang="en-US" sz="1400" dirty="0"/>
              <a:t>04. Regular Business</a:t>
            </a:r>
          </a:p>
        </p:txBody>
      </p:sp>
      <p:sp>
        <p:nvSpPr>
          <p:cNvPr id="9" name="Text Placeholder 8">
            <a:extLst>
              <a:ext uri="{FF2B5EF4-FFF2-40B4-BE49-F238E27FC236}">
                <a16:creationId xmlns:a16="http://schemas.microsoft.com/office/drawing/2014/main" id="{38FB4732-AB07-C54D-AF44-F8ADB6D2B8B6}"/>
              </a:ext>
            </a:extLst>
          </p:cNvPr>
          <p:cNvSpPr>
            <a:spLocks noGrp="1"/>
          </p:cNvSpPr>
          <p:nvPr>
            <p:ph type="body" sz="quarter" idx="21"/>
          </p:nvPr>
        </p:nvSpPr>
        <p:spPr>
          <a:xfrm>
            <a:off x="3696788" y="4642357"/>
            <a:ext cx="2128157" cy="1889676"/>
          </a:xfrm>
        </p:spPr>
        <p:txBody>
          <a:bodyPr/>
          <a:lstStyle/>
          <a:p>
            <a:pPr marL="342900" indent="-342900">
              <a:spcBef>
                <a:spcPts val="0"/>
              </a:spcBef>
              <a:buFont typeface="+mj-lt"/>
              <a:buAutoNum type="arabicPeriod"/>
            </a:pPr>
            <a:r>
              <a:rPr lang="en-US" sz="1050" dirty="0">
                <a:latin typeface="Century Schoolbook" panose="02040604050505020304" pitchFamily="18" charset="0"/>
              </a:rPr>
              <a:t>2025 Financial Statements</a:t>
            </a:r>
          </a:p>
          <a:p>
            <a:pPr marL="342900" indent="-342900">
              <a:spcBef>
                <a:spcPts val="0"/>
              </a:spcBef>
              <a:buFont typeface="+mj-lt"/>
              <a:buAutoNum type="arabicPeriod"/>
            </a:pPr>
            <a:r>
              <a:rPr lang="en-US" sz="1050" dirty="0">
                <a:latin typeface="Century Schoolbook" panose="02040604050505020304" pitchFamily="18" charset="0"/>
              </a:rPr>
              <a:t>Budget Surplus/Deficit 2025</a:t>
            </a:r>
          </a:p>
          <a:p>
            <a:pPr marL="342900" indent="-342900">
              <a:spcBef>
                <a:spcPts val="0"/>
              </a:spcBef>
              <a:buFont typeface="+mj-lt"/>
              <a:buAutoNum type="arabicPeriod"/>
            </a:pPr>
            <a:r>
              <a:rPr lang="en-US" sz="1050" dirty="0">
                <a:latin typeface="Century Schoolbook" panose="02040604050505020304" pitchFamily="18" charset="0"/>
              </a:rPr>
              <a:t>Reserve Expenditures in 2025</a:t>
            </a:r>
          </a:p>
          <a:p>
            <a:pPr marL="342900" indent="-342900">
              <a:spcBef>
                <a:spcPts val="0"/>
              </a:spcBef>
              <a:buFont typeface="+mj-lt"/>
              <a:buAutoNum type="arabicPeriod"/>
            </a:pPr>
            <a:r>
              <a:rPr lang="en-US" sz="1000" dirty="0">
                <a:latin typeface="Century Schoolbook" panose="02040604050505020304" pitchFamily="18" charset="0"/>
              </a:rPr>
              <a:t>2026</a:t>
            </a:r>
            <a:r>
              <a:rPr lang="en-US" sz="1050" dirty="0">
                <a:latin typeface="Century Schoolbook" panose="02040604050505020304" pitchFamily="18" charset="0"/>
              </a:rPr>
              <a:t> Budget</a:t>
            </a:r>
          </a:p>
          <a:p>
            <a:pPr marL="342900" indent="-342900">
              <a:spcBef>
                <a:spcPts val="0"/>
              </a:spcBef>
              <a:buFont typeface="+mj-lt"/>
              <a:buAutoNum type="arabicPeriod"/>
            </a:pPr>
            <a:r>
              <a:rPr lang="en-US" sz="1050" dirty="0">
                <a:latin typeface="Century Schoolbook" panose="02040604050505020304" pitchFamily="18" charset="0"/>
              </a:rPr>
              <a:t>Proposed Reserve Fund Expenditure in 2026</a:t>
            </a:r>
          </a:p>
          <a:p>
            <a:pPr marL="342900" indent="-342900">
              <a:spcBef>
                <a:spcPts val="0"/>
              </a:spcBef>
              <a:buFont typeface="+mj-lt"/>
              <a:buAutoNum type="arabicPeriod"/>
            </a:pPr>
            <a:r>
              <a:rPr lang="en-US" sz="1050" dirty="0">
                <a:latin typeface="Century Schoolbook" panose="02040604050505020304" pitchFamily="18" charset="0"/>
              </a:rPr>
              <a:t>Budget Deficit / Surplus Projected 2026</a:t>
            </a:r>
          </a:p>
          <a:p>
            <a:pPr marL="342900" indent="-342900">
              <a:spcBef>
                <a:spcPts val="0"/>
              </a:spcBef>
              <a:buFont typeface="+mj-lt"/>
              <a:buAutoNum type="arabicPeriod"/>
            </a:pPr>
            <a:r>
              <a:rPr lang="en-US" sz="1050" dirty="0">
                <a:latin typeface="Century Schoolbook" panose="02040604050505020304" pitchFamily="18" charset="0"/>
              </a:rPr>
              <a:t>Resolutions: Bylaw Amendment, Reserve Fund Expenditures, Budget Surplus</a:t>
            </a:r>
          </a:p>
          <a:p>
            <a:pPr marL="342900" indent="-342900">
              <a:spcBef>
                <a:spcPts val="0"/>
              </a:spcBef>
            </a:pPr>
            <a:endParaRPr lang="en-US" sz="100" dirty="0"/>
          </a:p>
        </p:txBody>
      </p:sp>
      <p:sp>
        <p:nvSpPr>
          <p:cNvPr id="12" name="Text Placeholder 11">
            <a:extLst>
              <a:ext uri="{FF2B5EF4-FFF2-40B4-BE49-F238E27FC236}">
                <a16:creationId xmlns:a16="http://schemas.microsoft.com/office/drawing/2014/main" id="{B115086E-2AC3-4F4D-8F85-104CFA64FECF}"/>
              </a:ext>
            </a:extLst>
          </p:cNvPr>
          <p:cNvSpPr>
            <a:spLocks noGrp="1"/>
          </p:cNvSpPr>
          <p:nvPr>
            <p:ph type="body" sz="quarter" idx="24"/>
          </p:nvPr>
        </p:nvSpPr>
        <p:spPr>
          <a:xfrm>
            <a:off x="6367054" y="4373629"/>
            <a:ext cx="2129245" cy="205837"/>
          </a:xfrm>
        </p:spPr>
        <p:txBody>
          <a:bodyPr/>
          <a:lstStyle/>
          <a:p>
            <a:r>
              <a:rPr lang="en-US" sz="1400" dirty="0"/>
              <a:t>05. Final</a:t>
            </a:r>
          </a:p>
        </p:txBody>
      </p:sp>
      <p:sp>
        <p:nvSpPr>
          <p:cNvPr id="11" name="Text Placeholder 10">
            <a:extLst>
              <a:ext uri="{FF2B5EF4-FFF2-40B4-BE49-F238E27FC236}">
                <a16:creationId xmlns:a16="http://schemas.microsoft.com/office/drawing/2014/main" id="{7F247A08-A350-EF44-9F10-FC72B5466602}"/>
              </a:ext>
            </a:extLst>
          </p:cNvPr>
          <p:cNvSpPr>
            <a:spLocks noGrp="1"/>
          </p:cNvSpPr>
          <p:nvPr>
            <p:ph type="body" sz="quarter" idx="23"/>
          </p:nvPr>
        </p:nvSpPr>
        <p:spPr>
          <a:xfrm>
            <a:off x="6367054" y="4642357"/>
            <a:ext cx="2129245" cy="369332"/>
          </a:xfrm>
        </p:spPr>
        <p:txBody>
          <a:bodyPr/>
          <a:lstStyle/>
          <a:p>
            <a:pPr marL="342900" indent="-342900">
              <a:spcBef>
                <a:spcPts val="0"/>
              </a:spcBef>
              <a:buFont typeface="+mj-lt"/>
              <a:buAutoNum type="arabicPeriod"/>
            </a:pPr>
            <a:r>
              <a:rPr lang="en-US" sz="1100" dirty="0">
                <a:latin typeface="Century Schoolbook" panose="02040604050505020304" pitchFamily="18" charset="0"/>
              </a:rPr>
              <a:t>Election of New Board</a:t>
            </a:r>
          </a:p>
          <a:p>
            <a:pPr marL="342900" indent="-342900">
              <a:spcBef>
                <a:spcPts val="0"/>
              </a:spcBef>
              <a:buFont typeface="+mj-lt"/>
              <a:buAutoNum type="arabicPeriod"/>
            </a:pPr>
            <a:r>
              <a:rPr lang="en-US" sz="1100" dirty="0">
                <a:latin typeface="Century Schoolbook" panose="02040604050505020304" pitchFamily="18" charset="0"/>
              </a:rPr>
              <a:t>Adjournment </a:t>
            </a:r>
          </a:p>
          <a:p>
            <a:pPr marL="342900" indent="-342900">
              <a:spcBef>
                <a:spcPts val="0"/>
              </a:spcBef>
              <a:buFont typeface="+mj-lt"/>
              <a:buAutoNum type="arabicPeriod"/>
            </a:pPr>
            <a:r>
              <a:rPr lang="en-US" sz="1100" dirty="0">
                <a:latin typeface="Century Schoolbook" panose="02040604050505020304" pitchFamily="18" charset="0"/>
              </a:rPr>
              <a:t>Other Business</a:t>
            </a:r>
          </a:p>
          <a:p>
            <a:pPr marL="342900" indent="-342900">
              <a:buFont typeface="+mj-lt"/>
              <a:buAutoNum type="arabicPeriod"/>
            </a:pPr>
            <a:endParaRPr lang="en-US" sz="1200" dirty="0"/>
          </a:p>
        </p:txBody>
      </p:sp>
      <p:sp>
        <p:nvSpPr>
          <p:cNvPr id="15" name="Slide Number Placeholder 14">
            <a:extLst>
              <a:ext uri="{FF2B5EF4-FFF2-40B4-BE49-F238E27FC236}">
                <a16:creationId xmlns:a16="http://schemas.microsoft.com/office/drawing/2014/main" id="{329469AE-B59A-AA41-9085-106D011808F5}"/>
              </a:ext>
            </a:extLst>
          </p:cNvPr>
          <p:cNvSpPr>
            <a:spLocks noGrp="1"/>
          </p:cNvSpPr>
          <p:nvPr>
            <p:ph type="sldNum" sz="quarter" idx="27"/>
          </p:nvPr>
        </p:nvSpPr>
        <p:spPr>
          <a:xfrm>
            <a:off x="971550" y="6332220"/>
            <a:ext cx="523240" cy="247651"/>
          </a:xfrm>
        </p:spPr>
        <p:txBody>
          <a:bodyPr/>
          <a:lstStyle/>
          <a:p>
            <a:fld id="{294A09A9-5501-47C1-A89A-A340965A2BE2}" type="slidenum">
              <a:rPr lang="en-US" smtClean="0"/>
              <a:pPr/>
              <a:t>3</a:t>
            </a:fld>
            <a:endParaRPr lang="en-US" dirty="0"/>
          </a:p>
        </p:txBody>
      </p:sp>
      <p:pic>
        <p:nvPicPr>
          <p:cNvPr id="3" name="Picture 2">
            <a:extLst>
              <a:ext uri="{FF2B5EF4-FFF2-40B4-BE49-F238E27FC236}">
                <a16:creationId xmlns:a16="http://schemas.microsoft.com/office/drawing/2014/main" id="{22EBCEEF-F2EF-5C3A-ACAE-F73BF748DBED}"/>
              </a:ext>
            </a:extLst>
          </p:cNvPr>
          <p:cNvPicPr>
            <a:picLocks noChangeAspect="1"/>
          </p:cNvPicPr>
          <p:nvPr/>
        </p:nvPicPr>
        <p:blipFill>
          <a:blip r:embed="rId2"/>
          <a:stretch>
            <a:fillRect/>
          </a:stretch>
        </p:blipFill>
        <p:spPr>
          <a:xfrm>
            <a:off x="9518993" y="6439651"/>
            <a:ext cx="2511770" cy="280440"/>
          </a:xfrm>
          <a:prstGeom prst="rect">
            <a:avLst/>
          </a:prstGeom>
        </p:spPr>
      </p:pic>
    </p:spTree>
    <p:extLst>
      <p:ext uri="{BB962C8B-B14F-4D97-AF65-F5344CB8AC3E}">
        <p14:creationId xmlns:p14="http://schemas.microsoft.com/office/powerpoint/2010/main" val="2898609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D4BF16-1E31-87CF-D06C-494FB6553622}"/>
              </a:ext>
            </a:extLst>
          </p:cNvPr>
          <p:cNvSpPr>
            <a:spLocks noGrp="1"/>
          </p:cNvSpPr>
          <p:nvPr>
            <p:ph type="title"/>
          </p:nvPr>
        </p:nvSpPr>
        <p:spPr>
          <a:xfrm>
            <a:off x="964024" y="414671"/>
            <a:ext cx="2062788" cy="1075256"/>
          </a:xfrm>
        </p:spPr>
        <p:txBody>
          <a:bodyPr>
            <a:noAutofit/>
          </a:bodyPr>
          <a:lstStyle/>
          <a:p>
            <a:r>
              <a:rPr lang="en-US" sz="1800" b="0" dirty="0">
                <a:latin typeface="Century Schoolbook" panose="02040604050505020304" pitchFamily="18" charset="0"/>
              </a:rPr>
              <a:t>Special Resolution: </a:t>
            </a:r>
            <a:br>
              <a:rPr lang="en-US" sz="1800" b="0" dirty="0">
                <a:latin typeface="Century Schoolbook" panose="02040604050505020304" pitchFamily="18" charset="0"/>
              </a:rPr>
            </a:br>
            <a:r>
              <a:rPr lang="en-US" sz="1800" b="0" dirty="0">
                <a:latin typeface="Century Schoolbook" panose="02040604050505020304" pitchFamily="18" charset="0"/>
              </a:rPr>
              <a:t>Bylaw Amendment</a:t>
            </a:r>
            <a:endParaRPr lang="en-CA" sz="1800" b="0" dirty="0">
              <a:latin typeface="Century Schoolbook" panose="02040604050505020304" pitchFamily="18" charset="0"/>
            </a:endParaRPr>
          </a:p>
        </p:txBody>
      </p:sp>
      <p:sp>
        <p:nvSpPr>
          <p:cNvPr id="7" name="Slide Number Placeholder 6">
            <a:extLst>
              <a:ext uri="{FF2B5EF4-FFF2-40B4-BE49-F238E27FC236}">
                <a16:creationId xmlns:a16="http://schemas.microsoft.com/office/drawing/2014/main" id="{3F82AF3A-DEEE-2FB5-8A41-B3A815D0B7D2}"/>
              </a:ext>
            </a:extLst>
          </p:cNvPr>
          <p:cNvSpPr>
            <a:spLocks noGrp="1"/>
          </p:cNvSpPr>
          <p:nvPr>
            <p:ph type="sldNum" sz="quarter" idx="16"/>
          </p:nvPr>
        </p:nvSpPr>
        <p:spPr/>
        <p:txBody>
          <a:bodyPr/>
          <a:lstStyle/>
          <a:p>
            <a:fld id="{294A09A9-5501-47C1-A89A-A340965A2BE2}" type="slidenum">
              <a:rPr lang="en-US" smtClean="0"/>
              <a:pPr/>
              <a:t>30</a:t>
            </a:fld>
            <a:endParaRPr lang="en-US" dirty="0">
              <a:latin typeface="+mn-lt"/>
            </a:endParaRPr>
          </a:p>
        </p:txBody>
      </p:sp>
      <p:pic>
        <p:nvPicPr>
          <p:cNvPr id="11" name="Picture 10">
            <a:extLst>
              <a:ext uri="{FF2B5EF4-FFF2-40B4-BE49-F238E27FC236}">
                <a16:creationId xmlns:a16="http://schemas.microsoft.com/office/drawing/2014/main" id="{435F436C-F399-B4D6-BB30-899D6E922742}"/>
              </a:ext>
            </a:extLst>
          </p:cNvPr>
          <p:cNvPicPr>
            <a:picLocks noChangeAspect="1"/>
          </p:cNvPicPr>
          <p:nvPr/>
        </p:nvPicPr>
        <p:blipFill>
          <a:blip r:embed="rId2"/>
          <a:stretch>
            <a:fillRect/>
          </a:stretch>
        </p:blipFill>
        <p:spPr>
          <a:xfrm>
            <a:off x="9072971" y="6096375"/>
            <a:ext cx="2511770" cy="280440"/>
          </a:xfrm>
          <a:prstGeom prst="rect">
            <a:avLst/>
          </a:prstGeom>
        </p:spPr>
      </p:pic>
      <p:sp>
        <p:nvSpPr>
          <p:cNvPr id="6" name="TextBox 5">
            <a:extLst>
              <a:ext uri="{FF2B5EF4-FFF2-40B4-BE49-F238E27FC236}">
                <a16:creationId xmlns:a16="http://schemas.microsoft.com/office/drawing/2014/main" id="{A3DCF3C9-2ED0-EF2E-E9F8-C2D79B7E57A6}"/>
              </a:ext>
            </a:extLst>
          </p:cNvPr>
          <p:cNvSpPr txBox="1"/>
          <p:nvPr/>
        </p:nvSpPr>
        <p:spPr>
          <a:xfrm>
            <a:off x="890675" y="2039063"/>
            <a:ext cx="2233932" cy="1015663"/>
          </a:xfrm>
          <a:prstGeom prst="rect">
            <a:avLst/>
          </a:prstGeom>
          <a:noFill/>
        </p:spPr>
        <p:txBody>
          <a:bodyPr wrap="square" rtlCol="0">
            <a:spAutoFit/>
          </a:bodyPr>
          <a:lstStyle/>
          <a:p>
            <a:r>
              <a:rPr lang="en-US" sz="1200" b="1" kern="1200" cap="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Key Points of the Proposed Bylaw Amendments </a:t>
            </a:r>
            <a:endParaRPr lang="en-CA" sz="1200" dirty="0">
              <a:effectLst/>
              <a:latin typeface="Century Schoolbook" panose="02040604050505020304" pitchFamily="18" charset="0"/>
              <a:ea typeface="Times New Roman" panose="02020603050405020304" pitchFamily="18" charset="0"/>
            </a:endParaRPr>
          </a:p>
          <a:p>
            <a:r>
              <a:rPr lang="en-US" sz="1200" b="1" kern="1200" cap="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(Article I &amp; </a:t>
            </a:r>
          </a:p>
          <a:p>
            <a:r>
              <a:rPr lang="en-US" sz="1200" b="1" kern="1200" cap="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Article X)</a:t>
            </a:r>
            <a:endParaRPr lang="en-CA" sz="1200" dirty="0">
              <a:effectLst/>
              <a:latin typeface="Century Schoolbook" panose="020406040505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F3DECDF0-BE71-9FAE-FC68-E8B418EE2D57}"/>
              </a:ext>
            </a:extLst>
          </p:cNvPr>
          <p:cNvSpPr txBox="1"/>
          <p:nvPr/>
        </p:nvSpPr>
        <p:spPr>
          <a:xfrm>
            <a:off x="3388659" y="330903"/>
            <a:ext cx="8527880" cy="5447645"/>
          </a:xfrm>
          <a:prstGeom prst="rect">
            <a:avLst/>
          </a:prstGeom>
          <a:noFill/>
        </p:spPr>
        <p:txBody>
          <a:bodyPr wrap="square">
            <a:spAutoFit/>
          </a:bodyPr>
          <a:lstStyle/>
          <a:p>
            <a:pPr>
              <a:spcAft>
                <a:spcPts val="600"/>
              </a:spcAft>
            </a:pPr>
            <a:r>
              <a:rPr lang="en-US" sz="1200" b="1" kern="1200" cap="sm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Why the bylaws needed updating</a:t>
            </a:r>
            <a:r>
              <a:rPr lang="en-US" sz="1200" b="1"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review found several problems in the old bylaws: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term “single-family residence” was used but never defined.</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definition of “family” was outdated and not compliant with the Yukon Human Rights Act.</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There were no clear occupancy rules, making enforcement inconsistent and legally risky.</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600"/>
              </a:spcAft>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bylaws did not address exceptions, such as caregivers, house sitters, or extended family stays.</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amendments fix these gaps and bring the bylaws into compliance with modern law and real-life living patterns.</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b="1" kern="1200" cap="sm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New definitions that modernize and clarify</a:t>
            </a:r>
            <a:r>
              <a:rPr lang="en-US" sz="1200" b="1"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amendments add clear, inclusive definitions for:</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Single‑Family Household — a modern, flexible definition that includes blended families, multigenerational households, and diverse living arrangements.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Occupant, Guest, Visitor, Tenant — clarifies who is actually living in the unit vs. visiting.</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House Sitter and Live-In Caregiver — formally </a:t>
            </a:r>
            <a:r>
              <a:rPr lang="en-US" sz="1200" kern="1200" dirty="0" err="1">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recognised</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and regulated.</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600"/>
              </a:spcAft>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Home Office — allowed, but with limits to preserve residential character.</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These definitions ensure fairness, consistency, and legal compliance.</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b="1" kern="1200" cap="sm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Clear occupancy rules</a:t>
            </a:r>
            <a:r>
              <a:rPr lang="en-US" sz="1200" b="1"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new Article X establishes: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Maximum occupancy: 2 persons per bedroom (as permitted under the Condominium Act).</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Lansing Point is formally </a:t>
            </a:r>
            <a:r>
              <a:rPr lang="en-US" sz="1200" kern="1200" dirty="0" err="1">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recognised</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as a single-family residential community.</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600"/>
              </a:spcAft>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Occupancy must reflect one housekeeping group, not multiple separate groups or rooming‑house use.</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This protects the community from overcrowding, excessive wear, and commercial or high‑turnover uses.</a:t>
            </a:r>
          </a:p>
          <a:p>
            <a:pPr>
              <a:spcAft>
                <a:spcPts val="600"/>
              </a:spcAft>
            </a:pPr>
            <a:r>
              <a:rPr lang="en-US" sz="1200" b="1" kern="1200" cap="sm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Registration of occupants</a:t>
            </a:r>
            <a:r>
              <a:rPr lang="en-US" sz="1200" b="1"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Owners must:</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Register all legal occupants (not short-term guests).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Keep the corporation updated on who lives in the unit.</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600"/>
              </a:spcAft>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Provide contact information for safety, emergency access, and compliance.</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This ensures transparency and supports emergency response and bylaw enforcement.</a:t>
            </a:r>
            <a:endParaRPr lang="en-CA" sz="1200" dirty="0">
              <a:effectLst/>
              <a:latin typeface="Times New Roman" panose="02020603050405020304" pitchFamily="18" charset="0"/>
              <a:ea typeface="Times New Roman" panose="02020603050405020304" pitchFamily="18" charset="0"/>
            </a:endParaRPr>
          </a:p>
          <a:p>
            <a:pPr>
              <a:spcAft>
                <a:spcPts val="600"/>
              </a:spcAft>
            </a:pPr>
            <a:endParaRPr lang="en-CA"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42173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1262063-D229-C22F-EA24-CE11305DFDA5}"/>
              </a:ext>
            </a:extLst>
          </p:cNvPr>
          <p:cNvSpPr>
            <a:spLocks noGrp="1"/>
          </p:cNvSpPr>
          <p:nvPr>
            <p:ph type="sldNum" sz="quarter" idx="16"/>
          </p:nvPr>
        </p:nvSpPr>
        <p:spPr/>
        <p:txBody>
          <a:bodyPr/>
          <a:lstStyle/>
          <a:p>
            <a:fld id="{294A09A9-5501-47C1-A89A-A340965A2BE2}" type="slidenum">
              <a:rPr lang="en-US" smtClean="0"/>
              <a:pPr/>
              <a:t>31</a:t>
            </a:fld>
            <a:endParaRPr lang="en-US" dirty="0">
              <a:latin typeface="+mn-lt"/>
            </a:endParaRPr>
          </a:p>
        </p:txBody>
      </p:sp>
      <p:sp>
        <p:nvSpPr>
          <p:cNvPr id="9" name="TextBox 8">
            <a:extLst>
              <a:ext uri="{FF2B5EF4-FFF2-40B4-BE49-F238E27FC236}">
                <a16:creationId xmlns:a16="http://schemas.microsoft.com/office/drawing/2014/main" id="{0945C9C4-FDBC-DC14-E03B-818CBF1D071B}"/>
              </a:ext>
            </a:extLst>
          </p:cNvPr>
          <p:cNvSpPr txBox="1"/>
          <p:nvPr/>
        </p:nvSpPr>
        <p:spPr>
          <a:xfrm>
            <a:off x="3359319" y="412789"/>
            <a:ext cx="8449643" cy="6217087"/>
          </a:xfrm>
          <a:prstGeom prst="rect">
            <a:avLst/>
          </a:prstGeom>
          <a:noFill/>
        </p:spPr>
        <p:txBody>
          <a:bodyPr wrap="square">
            <a:spAutoFit/>
          </a:bodyPr>
          <a:lstStyle/>
          <a:p>
            <a:pPr>
              <a:spcAft>
                <a:spcPts val="600"/>
              </a:spcAft>
            </a:pPr>
            <a:r>
              <a:rPr lang="en-US" sz="1200" b="1" kern="1200" cap="sm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Reasonable, real-life exceptions</a:t>
            </a:r>
            <a:r>
              <a:rPr lang="en-US" sz="1200" b="1"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amendments include flexible exceptions so the rules don’t become punitive:</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Guests may stay up to 14 days without registration, or up to 30 days with registration.</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Longer stays require Board approval.</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Caregivers may be approved when needed.</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House sitters are allowed with limits.</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600"/>
              </a:spcAft>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Family rentals are treated differently from commercial rentals.</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These exceptions prevent hardship while still protecting the community.</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b="1" kern="1200" cap="sm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Prohibited uses</a:t>
            </a:r>
            <a:r>
              <a:rPr lang="en-US" sz="1200" b="1"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To preserve Lansing Point’s residential character, the bylaws prohibit:</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Short-term rentals (Airbnb, VRBO)</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Rooming houses, boarding houses, or renting individual rooms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Multiple separate housekeeping groups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Commercial accommodation</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Installing partitions to increase sleeping capacity</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600"/>
              </a:spcAft>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Excessive noise, traffic, or misuse of common property</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This ensures Lansing Point remains quiet, stable, and residential.</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b="1" kern="1200" cap="sm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Enforcement and compliance</a:t>
            </a:r>
            <a:r>
              <a:rPr lang="en-US" sz="1200" b="1"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amendments: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Require enforcement to be consistent with the Yukon Human Rights Act.</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Allow the Board to request information only when there are reasonable grounds.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Provide clear authority to enforce occupancy limits and prohibited uses.</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600"/>
              </a:spcAft>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Reduce conflict by making expectations clear and objective.</a:t>
            </a:r>
            <a:endParaRPr lang="en-CA" sz="1200" dirty="0">
              <a:effectLst/>
              <a:latin typeface="Times New Roman" panose="02020603050405020304" pitchFamily="18" charset="0"/>
              <a:ea typeface="Times New Roman" panose="02020603050405020304" pitchFamily="18" charset="0"/>
            </a:endParaRPr>
          </a:p>
          <a:p>
            <a:pPr>
              <a:spcAft>
                <a:spcPts val="600"/>
              </a:spcAft>
            </a:pPr>
            <a:r>
              <a:rPr lang="en-US" sz="1200" b="1" kern="1200" cap="small"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Overall purpose</a:t>
            </a:r>
            <a:r>
              <a:rPr lang="en-US" sz="1200" b="1"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 … </a:t>
            </a: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 amendments:</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Modernize outdated language</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Ensure legal compliance</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Protect Lansing Point’s residential character</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Provide clarity for owners and the Board</a:t>
            </a:r>
            <a:endParaRPr lang="en-CA" sz="12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Reduce conflict and improve enforcement</a:t>
            </a:r>
            <a:endParaRPr lang="en-CA" sz="1200" dirty="0">
              <a:effectLst/>
              <a:latin typeface="Times New Roman" panose="02020603050405020304" pitchFamily="18" charset="0"/>
              <a:ea typeface="Times New Roman" panose="02020603050405020304" pitchFamily="18" charset="0"/>
            </a:endParaRPr>
          </a:p>
          <a:p>
            <a:pPr marL="342900" lvl="0" indent="-342900">
              <a:spcAft>
                <a:spcPts val="600"/>
              </a:spcAft>
              <a:buFont typeface="Wingdings" panose="05000000000000000000" pitchFamily="2" charset="2"/>
              <a:buChar char=""/>
            </a:pPr>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Future‑proof the community as Whitehorse grows</a:t>
            </a:r>
            <a:endParaRPr lang="en-CA" sz="1200" dirty="0">
              <a:effectLst/>
              <a:latin typeface="Times New Roman" panose="02020603050405020304" pitchFamily="18" charset="0"/>
              <a:ea typeface="Times New Roman" panose="02020603050405020304" pitchFamily="18" charset="0"/>
            </a:endParaRPr>
          </a:p>
          <a:p>
            <a:r>
              <a:rPr lang="en-US" sz="1200" kern="1200" dirty="0">
                <a:solidFill>
                  <a:srgbClr val="000000"/>
                </a:solidFill>
                <a:effectLst/>
                <a:latin typeface="Century Schoolbook" panose="02040604050505020304" pitchFamily="18" charset="0"/>
                <a:ea typeface="Times New Roman" panose="02020603050405020304" pitchFamily="18" charset="0"/>
                <a:cs typeface="Times New Roman" panose="02020603050405020304" pitchFamily="18" charset="0"/>
              </a:rPr>
              <a:t>They balance fairness, flexibility, and community protection.</a:t>
            </a:r>
            <a:endParaRPr lang="en-CA" sz="1200"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9E03F1CF-3964-C248-1712-834F6E8FFF11}"/>
              </a:ext>
            </a:extLst>
          </p:cNvPr>
          <p:cNvPicPr>
            <a:picLocks noChangeAspect="1"/>
          </p:cNvPicPr>
          <p:nvPr/>
        </p:nvPicPr>
        <p:blipFill>
          <a:blip r:embed="rId2"/>
          <a:stretch>
            <a:fillRect/>
          </a:stretch>
        </p:blipFill>
        <p:spPr>
          <a:xfrm>
            <a:off x="9297192" y="6456045"/>
            <a:ext cx="2511770" cy="280440"/>
          </a:xfrm>
          <a:prstGeom prst="rect">
            <a:avLst/>
          </a:prstGeom>
        </p:spPr>
      </p:pic>
    </p:spTree>
    <p:extLst>
      <p:ext uri="{BB962C8B-B14F-4D97-AF65-F5344CB8AC3E}">
        <p14:creationId xmlns:p14="http://schemas.microsoft.com/office/powerpoint/2010/main" val="702069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F8EDC9-1ACF-8945-DFD8-E00A90A13F42}"/>
              </a:ext>
            </a:extLst>
          </p:cNvPr>
          <p:cNvSpPr>
            <a:spLocks noGrp="1"/>
          </p:cNvSpPr>
          <p:nvPr>
            <p:ph type="title"/>
          </p:nvPr>
        </p:nvSpPr>
        <p:spPr>
          <a:xfrm>
            <a:off x="964024" y="879063"/>
            <a:ext cx="2160584" cy="610863"/>
          </a:xfrm>
        </p:spPr>
        <p:txBody>
          <a:bodyPr>
            <a:noAutofit/>
          </a:bodyPr>
          <a:lstStyle/>
          <a:p>
            <a:r>
              <a:rPr lang="en-CA" sz="2400" b="0" dirty="0">
                <a:latin typeface="Century Schoolbook" panose="02040604050505020304" pitchFamily="18" charset="0"/>
              </a:rPr>
              <a:t>Bylaw Amendment - Vote</a:t>
            </a:r>
          </a:p>
        </p:txBody>
      </p:sp>
      <p:sp>
        <p:nvSpPr>
          <p:cNvPr id="7" name="Slide Number Placeholder 6">
            <a:extLst>
              <a:ext uri="{FF2B5EF4-FFF2-40B4-BE49-F238E27FC236}">
                <a16:creationId xmlns:a16="http://schemas.microsoft.com/office/drawing/2014/main" id="{71411BAA-548F-A0DF-A3F5-D30F9D8BF200}"/>
              </a:ext>
            </a:extLst>
          </p:cNvPr>
          <p:cNvSpPr>
            <a:spLocks noGrp="1"/>
          </p:cNvSpPr>
          <p:nvPr>
            <p:ph type="sldNum" sz="quarter" idx="16"/>
          </p:nvPr>
        </p:nvSpPr>
        <p:spPr/>
        <p:txBody>
          <a:bodyPr/>
          <a:lstStyle/>
          <a:p>
            <a:fld id="{294A09A9-5501-47C1-A89A-A340965A2BE2}" type="slidenum">
              <a:rPr lang="en-US" smtClean="0"/>
              <a:pPr/>
              <a:t>32</a:t>
            </a:fld>
            <a:endParaRPr lang="en-US" dirty="0">
              <a:latin typeface="+mn-lt"/>
            </a:endParaRPr>
          </a:p>
        </p:txBody>
      </p:sp>
      <p:sp>
        <p:nvSpPr>
          <p:cNvPr id="9" name="TextBox 8">
            <a:extLst>
              <a:ext uri="{FF2B5EF4-FFF2-40B4-BE49-F238E27FC236}">
                <a16:creationId xmlns:a16="http://schemas.microsoft.com/office/drawing/2014/main" id="{52CBAADD-9A93-15F8-B14E-C42D604C68E4}"/>
              </a:ext>
            </a:extLst>
          </p:cNvPr>
          <p:cNvSpPr txBox="1"/>
          <p:nvPr/>
        </p:nvSpPr>
        <p:spPr>
          <a:xfrm>
            <a:off x="3934047" y="173225"/>
            <a:ext cx="7870026" cy="6332503"/>
          </a:xfrm>
          <a:prstGeom prst="rect">
            <a:avLst/>
          </a:prstGeom>
          <a:noFill/>
        </p:spPr>
        <p:txBody>
          <a:bodyPr wrap="square">
            <a:spAutoFit/>
          </a:bodyPr>
          <a:lstStyle/>
          <a:p>
            <a:pPr>
              <a:spcAft>
                <a:spcPts val="300"/>
              </a:spcAft>
            </a:pPr>
            <a:r>
              <a:rPr lang="en-US" sz="1200" b="1" dirty="0">
                <a:solidFill>
                  <a:schemeClr val="bg1"/>
                </a:solidFill>
                <a:latin typeface="Century Schoolbook" panose="02040604050505020304" pitchFamily="18" charset="0"/>
              </a:rPr>
              <a:t>MOTION</a:t>
            </a:r>
          </a:p>
          <a:p>
            <a:pPr algn="just">
              <a:spcAft>
                <a:spcPts val="300"/>
              </a:spcAft>
            </a:pPr>
            <a:r>
              <a:rPr lang="en-US" sz="1200" dirty="0">
                <a:solidFill>
                  <a:schemeClr val="bg1"/>
                </a:solidFill>
                <a:latin typeface="Century Schoolbook" panose="02040604050505020304" pitchFamily="18" charset="0"/>
              </a:rPr>
              <a:t>I move that</a:t>
            </a:r>
            <a:r>
              <a:rPr lang="en-US" sz="1200" b="1" dirty="0">
                <a:solidFill>
                  <a:schemeClr val="bg1"/>
                </a:solidFill>
                <a:latin typeface="Century Schoolbook" panose="02040604050505020304" pitchFamily="18" charset="0"/>
              </a:rPr>
              <a:t>, </a:t>
            </a:r>
            <a:r>
              <a:rPr lang="en-US" sz="1200" dirty="0">
                <a:solidFill>
                  <a:schemeClr val="bg1"/>
                </a:solidFill>
                <a:latin typeface="Century Schoolbook" panose="02040604050505020304" pitchFamily="18" charset="0"/>
              </a:rPr>
              <a:t>this Special Resolution under the Yukon Condominium Act, 2015, the Owners of Whitehorse Condominium Corporation No. 124 (Lansing Point) approve the amendments to the Bylaws as circulated with the Notice of Meeting, including:</a:t>
            </a:r>
          </a:p>
          <a:p>
            <a:pPr marL="228600" indent="-228600">
              <a:buFont typeface="+mj-lt"/>
              <a:buAutoNum type="arabicPeriod"/>
            </a:pPr>
            <a:r>
              <a:rPr lang="en-US" sz="1200" dirty="0">
                <a:solidFill>
                  <a:schemeClr val="bg1"/>
                </a:solidFill>
                <a:latin typeface="Century Schoolbook" panose="02040604050505020304" pitchFamily="18" charset="0"/>
              </a:rPr>
              <a:t>Amending Article I to add modern, inclusive definitions for:</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Occupant</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Single‑Family Household</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House Sitter</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Live‑In Caregiver</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Guest</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Visitor</a:t>
            </a:r>
          </a:p>
          <a:p>
            <a:pPr marL="628650" lvl="1" indent="-171450">
              <a:buFont typeface="Wingdings" panose="05000000000000000000" pitchFamily="2" charset="2"/>
              <a:buChar char="§"/>
            </a:pPr>
            <a:r>
              <a:rPr lang="en-US" sz="1100" dirty="0">
                <a:solidFill>
                  <a:schemeClr val="bg1"/>
                </a:solidFill>
                <a:latin typeface="Century Schoolbook" panose="02040604050505020304" pitchFamily="18" charset="0"/>
              </a:rPr>
              <a:t>Tenant</a:t>
            </a:r>
          </a:p>
          <a:p>
            <a:pPr marL="628650" lvl="1" indent="-171450">
              <a:spcAft>
                <a:spcPts val="300"/>
              </a:spcAft>
              <a:buFont typeface="Wingdings" panose="05000000000000000000" pitchFamily="2" charset="2"/>
              <a:buChar char="§"/>
            </a:pPr>
            <a:r>
              <a:rPr lang="en-US" sz="1100" dirty="0">
                <a:solidFill>
                  <a:schemeClr val="bg1"/>
                </a:solidFill>
                <a:latin typeface="Century Schoolbook" panose="02040604050505020304" pitchFamily="18" charset="0"/>
              </a:rPr>
              <a:t>Home Office</a:t>
            </a:r>
          </a:p>
          <a:p>
            <a:pPr marL="228600" indent="-228600">
              <a:buFont typeface="+mj-lt"/>
              <a:buAutoNum type="arabicPeriod"/>
            </a:pPr>
            <a:r>
              <a:rPr lang="en-US" sz="1200" dirty="0">
                <a:solidFill>
                  <a:schemeClr val="bg1"/>
                </a:solidFill>
                <a:latin typeface="Century Schoolbook" panose="02040604050505020304" pitchFamily="18" charset="0"/>
              </a:rPr>
              <a:t>Deleting Article X in its entirety and replacing it with a new Article X – Unit Occupancy, which:</a:t>
            </a:r>
          </a:p>
          <a:p>
            <a:pPr marL="628650" lvl="1" indent="-171450">
              <a:buFont typeface="Wingdings" panose="05000000000000000000" pitchFamily="2" charset="2"/>
              <a:buChar char="§"/>
            </a:pPr>
            <a:r>
              <a:rPr lang="en-US" sz="1200" dirty="0">
                <a:solidFill>
                  <a:schemeClr val="bg1"/>
                </a:solidFill>
                <a:latin typeface="Century Schoolbook" panose="02040604050505020304" pitchFamily="18" charset="0"/>
              </a:rPr>
              <a:t>Confirms units may be used only as residential dwellings.</a:t>
            </a:r>
          </a:p>
          <a:p>
            <a:pPr marL="628650" lvl="1" indent="-171450">
              <a:buFont typeface="Wingdings" panose="05000000000000000000" pitchFamily="2" charset="2"/>
              <a:buChar char="§"/>
            </a:pPr>
            <a:r>
              <a:rPr lang="en-US" sz="1200" dirty="0">
                <a:solidFill>
                  <a:schemeClr val="bg1"/>
                </a:solidFill>
                <a:latin typeface="Century Schoolbook" panose="02040604050505020304" pitchFamily="18" charset="0"/>
              </a:rPr>
              <a:t>Establishes occupancy consistent with Single‑Family Household living.</a:t>
            </a:r>
          </a:p>
          <a:p>
            <a:pPr marL="628650" lvl="1" indent="-171450">
              <a:buFont typeface="Wingdings" panose="05000000000000000000" pitchFamily="2" charset="2"/>
              <a:buChar char="§"/>
            </a:pPr>
            <a:r>
              <a:rPr lang="en-US" sz="1200" dirty="0">
                <a:solidFill>
                  <a:schemeClr val="bg1"/>
                </a:solidFill>
                <a:latin typeface="Century Schoolbook" panose="02040604050505020304" pitchFamily="18" charset="0"/>
              </a:rPr>
              <a:t>Sets a maximum occupancy of two persons per bedroom, as permitted under section 106(2)(b) of the Condominium Act, 2015.</a:t>
            </a:r>
          </a:p>
          <a:p>
            <a:pPr marL="628650" lvl="1" indent="-171450">
              <a:buFont typeface="Wingdings" panose="05000000000000000000" pitchFamily="2" charset="2"/>
              <a:buChar char="§"/>
            </a:pPr>
            <a:r>
              <a:rPr lang="en-US" sz="1200" dirty="0">
                <a:solidFill>
                  <a:schemeClr val="bg1"/>
                </a:solidFill>
                <a:latin typeface="Century Schoolbook" panose="02040604050505020304" pitchFamily="18" charset="0"/>
              </a:rPr>
              <a:t>Establishes rules for occupant registration, guest stays, house sitters, caregivers, rentals, and prohibited uses.</a:t>
            </a:r>
          </a:p>
          <a:p>
            <a:pPr marL="628650" lvl="1" indent="-171450">
              <a:buFont typeface="Wingdings" panose="05000000000000000000" pitchFamily="2" charset="2"/>
              <a:buChar char="§"/>
            </a:pPr>
            <a:r>
              <a:rPr lang="en-US" sz="1200" dirty="0">
                <a:solidFill>
                  <a:schemeClr val="bg1"/>
                </a:solidFill>
                <a:latin typeface="Century Schoolbook" panose="02040604050505020304" pitchFamily="18" charset="0"/>
              </a:rPr>
              <a:t>Prohibits short‑term rentals, rooming‑house use, commercial accommodation, and multiple separate housekeeping groups.</a:t>
            </a:r>
          </a:p>
          <a:p>
            <a:pPr marL="628650" lvl="1" indent="-171450">
              <a:buFont typeface="Wingdings" panose="05000000000000000000" pitchFamily="2" charset="2"/>
              <a:buChar char="§"/>
            </a:pPr>
            <a:r>
              <a:rPr lang="en-US" sz="1200" dirty="0">
                <a:solidFill>
                  <a:schemeClr val="bg1"/>
                </a:solidFill>
                <a:latin typeface="Century Schoolbook" panose="02040604050505020304" pitchFamily="18" charset="0"/>
              </a:rPr>
              <a:t>Provides reasonable exemptions for guests, caregivers, and house sitters.</a:t>
            </a:r>
          </a:p>
          <a:p>
            <a:pPr marL="628650" lvl="1" indent="-171450">
              <a:spcAft>
                <a:spcPts val="300"/>
              </a:spcAft>
              <a:buFont typeface="Wingdings" panose="05000000000000000000" pitchFamily="2" charset="2"/>
              <a:buChar char="§"/>
            </a:pPr>
            <a:r>
              <a:rPr lang="en-US" sz="1200" dirty="0">
                <a:solidFill>
                  <a:schemeClr val="bg1"/>
                </a:solidFill>
                <a:latin typeface="Century Schoolbook" panose="02040604050505020304" pitchFamily="18" charset="0"/>
              </a:rPr>
              <a:t>Sets out enforcement provisions consistent with the Yukon Human Rights Act and the Condominium Act, 2015.</a:t>
            </a:r>
          </a:p>
          <a:p>
            <a:pPr marL="228600" indent="-228600">
              <a:spcAft>
                <a:spcPts val="300"/>
              </a:spcAft>
              <a:buFont typeface="+mj-lt"/>
              <a:buAutoNum type="arabicPeriod"/>
            </a:pPr>
            <a:r>
              <a:rPr lang="en-US" sz="1200" dirty="0">
                <a:solidFill>
                  <a:schemeClr val="bg1"/>
                </a:solidFill>
                <a:latin typeface="Century Schoolbook" panose="02040604050505020304" pitchFamily="18" charset="0"/>
              </a:rPr>
              <a:t>Directs that these amendments take effect upon registration of this Special Resolution with the Land Titles Office.</a:t>
            </a:r>
          </a:p>
          <a:p>
            <a:pPr>
              <a:spcAft>
                <a:spcPts val="600"/>
              </a:spcAft>
            </a:pPr>
            <a:r>
              <a:rPr lang="en-US" sz="1200" dirty="0">
                <a:solidFill>
                  <a:schemeClr val="bg1"/>
                </a:solidFill>
                <a:latin typeface="Century Schoolbook" panose="02040604050505020304" pitchFamily="18" charset="0"/>
              </a:rPr>
              <a:t>BE IT FURTHER RESOLVED THAT the Board is authorized to complete all filings and administrative steps required to register and implement these amendments.</a:t>
            </a:r>
          </a:p>
          <a:p>
            <a:r>
              <a:rPr lang="en-US" sz="1200" dirty="0">
                <a:solidFill>
                  <a:schemeClr val="bg1"/>
                </a:solidFill>
                <a:latin typeface="Century Schoolbook" panose="02040604050505020304" pitchFamily="18" charset="0"/>
              </a:rPr>
              <a:t>Moved by:	Michael McCann</a:t>
            </a:r>
          </a:p>
          <a:p>
            <a:r>
              <a:rPr lang="en-US" sz="1200" dirty="0">
                <a:solidFill>
                  <a:schemeClr val="bg1"/>
                </a:solidFill>
                <a:latin typeface="Century Schoolbook" panose="02040604050505020304" pitchFamily="18" charset="0"/>
              </a:rPr>
              <a:t>Seconded by:			</a:t>
            </a:r>
          </a:p>
          <a:p>
            <a:r>
              <a:rPr lang="en-US" sz="1200" dirty="0">
                <a:solidFill>
                  <a:schemeClr val="bg1"/>
                </a:solidFill>
                <a:latin typeface="Century Schoolbook" panose="02040604050505020304" pitchFamily="18" charset="0"/>
              </a:rPr>
              <a:t>Vote: In </a:t>
            </a:r>
            <a:r>
              <a:rPr lang="en-US" sz="1200" dirty="0" err="1">
                <a:solidFill>
                  <a:schemeClr val="bg1"/>
                </a:solidFill>
                <a:latin typeface="Century Schoolbook" panose="02040604050505020304" pitchFamily="18" charset="0"/>
              </a:rPr>
              <a:t>favour</a:t>
            </a:r>
            <a:r>
              <a:rPr lang="en-US" sz="1200" dirty="0">
                <a:solidFill>
                  <a:schemeClr val="bg1"/>
                </a:solidFill>
                <a:latin typeface="Century Schoolbook" panose="02040604050505020304" pitchFamily="18" charset="0"/>
              </a:rPr>
              <a:t>: 			Opposed: </a:t>
            </a:r>
          </a:p>
          <a:p>
            <a:endParaRPr lang="en-CA" sz="1200" dirty="0">
              <a:solidFill>
                <a:schemeClr val="bg1"/>
              </a:solidFill>
              <a:latin typeface="Century Schoolbook" panose="02040604050505020304" pitchFamily="18" charset="0"/>
            </a:endParaRPr>
          </a:p>
        </p:txBody>
      </p:sp>
      <p:sp>
        <p:nvSpPr>
          <p:cNvPr id="10" name="TextBox 9">
            <a:extLst>
              <a:ext uri="{FF2B5EF4-FFF2-40B4-BE49-F238E27FC236}">
                <a16:creationId xmlns:a16="http://schemas.microsoft.com/office/drawing/2014/main" id="{41B342CF-B190-4440-18F6-BA809F5FC5B2}"/>
              </a:ext>
            </a:extLst>
          </p:cNvPr>
          <p:cNvSpPr txBox="1"/>
          <p:nvPr/>
        </p:nvSpPr>
        <p:spPr>
          <a:xfrm>
            <a:off x="835541" y="2376521"/>
            <a:ext cx="3045343" cy="1323439"/>
          </a:xfrm>
          <a:prstGeom prst="rect">
            <a:avLst/>
          </a:prstGeom>
          <a:noFill/>
        </p:spPr>
        <p:txBody>
          <a:bodyPr wrap="square" rtlCol="0">
            <a:spAutoFit/>
          </a:bodyPr>
          <a:lstStyle/>
          <a:p>
            <a:r>
              <a:rPr lang="en-CA" sz="1400" dirty="0">
                <a:solidFill>
                  <a:schemeClr val="bg1"/>
                </a:solidFill>
                <a:latin typeface="Century Schoolbook" panose="02040604050505020304" pitchFamily="18" charset="0"/>
              </a:rPr>
              <a:t>Date: March 2, 2026</a:t>
            </a:r>
          </a:p>
          <a:p>
            <a:endParaRPr lang="en-CA" sz="1400" dirty="0">
              <a:solidFill>
                <a:schemeClr val="bg1"/>
              </a:solidFill>
              <a:latin typeface="Century Schoolbook" panose="02040604050505020304" pitchFamily="18" charset="0"/>
            </a:endParaRPr>
          </a:p>
          <a:p>
            <a:pPr>
              <a:spcAft>
                <a:spcPts val="600"/>
              </a:spcAft>
            </a:pPr>
            <a:r>
              <a:rPr lang="en-CA" sz="1400" dirty="0">
                <a:solidFill>
                  <a:schemeClr val="bg1"/>
                </a:solidFill>
                <a:latin typeface="Century Schoolbook" panose="02040604050505020304" pitchFamily="18" charset="0"/>
              </a:rPr>
              <a:t>Signed Board Representative</a:t>
            </a:r>
          </a:p>
          <a:p>
            <a:pPr>
              <a:spcAft>
                <a:spcPts val="600"/>
              </a:spcAft>
            </a:pPr>
            <a:r>
              <a:rPr lang="en-CA" sz="1400" dirty="0">
                <a:solidFill>
                  <a:schemeClr val="bg1"/>
                </a:solidFill>
                <a:latin typeface="Century Schoolbook" panose="02040604050505020304" pitchFamily="18" charset="0"/>
              </a:rPr>
              <a:t>Name:</a:t>
            </a:r>
          </a:p>
          <a:p>
            <a:pPr>
              <a:spcAft>
                <a:spcPts val="600"/>
              </a:spcAft>
            </a:pPr>
            <a:r>
              <a:rPr lang="en-CA" sz="1400" dirty="0">
                <a:solidFill>
                  <a:schemeClr val="bg1"/>
                </a:solidFill>
                <a:latin typeface="Century Schoolbook" panose="02040604050505020304" pitchFamily="18" charset="0"/>
              </a:rPr>
              <a:t>Signature:</a:t>
            </a:r>
          </a:p>
        </p:txBody>
      </p:sp>
      <p:pic>
        <p:nvPicPr>
          <p:cNvPr id="2" name="Picture 1">
            <a:extLst>
              <a:ext uri="{FF2B5EF4-FFF2-40B4-BE49-F238E27FC236}">
                <a16:creationId xmlns:a16="http://schemas.microsoft.com/office/drawing/2014/main" id="{A89DBEAF-E272-AECE-4A2B-DCAB17D2A525}"/>
              </a:ext>
            </a:extLst>
          </p:cNvPr>
          <p:cNvPicPr>
            <a:picLocks noChangeAspect="1"/>
          </p:cNvPicPr>
          <p:nvPr/>
        </p:nvPicPr>
        <p:blipFill>
          <a:blip r:embed="rId2"/>
          <a:stretch>
            <a:fillRect/>
          </a:stretch>
        </p:blipFill>
        <p:spPr>
          <a:xfrm>
            <a:off x="9292303" y="6505728"/>
            <a:ext cx="2511770" cy="280440"/>
          </a:xfrm>
          <a:prstGeom prst="rect">
            <a:avLst/>
          </a:prstGeom>
        </p:spPr>
      </p:pic>
    </p:spTree>
    <p:extLst>
      <p:ext uri="{BB962C8B-B14F-4D97-AF65-F5344CB8AC3E}">
        <p14:creationId xmlns:p14="http://schemas.microsoft.com/office/powerpoint/2010/main" val="2715930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143C73-97DA-AF28-CA00-CEA334BF298F}"/>
              </a:ext>
            </a:extLst>
          </p:cNvPr>
          <p:cNvSpPr>
            <a:spLocks noGrp="1"/>
          </p:cNvSpPr>
          <p:nvPr>
            <p:ph type="title"/>
          </p:nvPr>
        </p:nvSpPr>
        <p:spPr>
          <a:xfrm>
            <a:off x="964024" y="879063"/>
            <a:ext cx="4277828" cy="610863"/>
          </a:xfrm>
        </p:spPr>
        <p:txBody>
          <a:bodyPr>
            <a:normAutofit fontScale="90000"/>
          </a:bodyPr>
          <a:lstStyle/>
          <a:p>
            <a:r>
              <a:rPr lang="en-CA" sz="2400" b="0" dirty="0">
                <a:latin typeface="Century Schoolbook" panose="02040604050505020304" pitchFamily="18" charset="0"/>
              </a:rPr>
              <a:t>Election of the Board of Directors</a:t>
            </a:r>
          </a:p>
        </p:txBody>
      </p:sp>
      <p:sp>
        <p:nvSpPr>
          <p:cNvPr id="7" name="Slide Number Placeholder 6">
            <a:extLst>
              <a:ext uri="{FF2B5EF4-FFF2-40B4-BE49-F238E27FC236}">
                <a16:creationId xmlns:a16="http://schemas.microsoft.com/office/drawing/2014/main" id="{C40B733C-C99E-6D14-400C-CDF835B4024E}"/>
              </a:ext>
            </a:extLst>
          </p:cNvPr>
          <p:cNvSpPr>
            <a:spLocks noGrp="1"/>
          </p:cNvSpPr>
          <p:nvPr>
            <p:ph type="sldNum" sz="quarter" idx="16"/>
          </p:nvPr>
        </p:nvSpPr>
        <p:spPr/>
        <p:txBody>
          <a:bodyPr/>
          <a:lstStyle/>
          <a:p>
            <a:fld id="{294A09A9-5501-47C1-A89A-A340965A2BE2}" type="slidenum">
              <a:rPr lang="en-US" smtClean="0"/>
              <a:pPr/>
              <a:t>33</a:t>
            </a:fld>
            <a:endParaRPr lang="en-US" dirty="0">
              <a:latin typeface="+mn-lt"/>
            </a:endParaRPr>
          </a:p>
        </p:txBody>
      </p:sp>
      <p:sp>
        <p:nvSpPr>
          <p:cNvPr id="9" name="TextBox 8">
            <a:extLst>
              <a:ext uri="{FF2B5EF4-FFF2-40B4-BE49-F238E27FC236}">
                <a16:creationId xmlns:a16="http://schemas.microsoft.com/office/drawing/2014/main" id="{C332C86F-6F46-8D37-E61F-289F803DAA57}"/>
              </a:ext>
            </a:extLst>
          </p:cNvPr>
          <p:cNvSpPr txBox="1"/>
          <p:nvPr/>
        </p:nvSpPr>
        <p:spPr>
          <a:xfrm>
            <a:off x="964023" y="2064413"/>
            <a:ext cx="4017552" cy="2123658"/>
          </a:xfrm>
          <a:prstGeom prst="rect">
            <a:avLst/>
          </a:prstGeom>
          <a:noFill/>
        </p:spPr>
        <p:txBody>
          <a:bodyPr wrap="square">
            <a:spAutoFit/>
          </a:bodyPr>
          <a:lstStyle/>
          <a:p>
            <a:pPr algn="l"/>
            <a:r>
              <a:rPr lang="en-US" sz="1200" b="1" i="0" u="none" strike="noStrike" baseline="0" dirty="0">
                <a:solidFill>
                  <a:srgbClr val="000000"/>
                </a:solidFill>
                <a:latin typeface="Century Schoolbook" panose="02040604050505020304" pitchFamily="18" charset="0"/>
              </a:rPr>
              <a:t>LEGISLATION: </a:t>
            </a:r>
            <a:r>
              <a:rPr lang="en-US" sz="1200" b="0" i="0" u="none" strike="noStrike" cap="all" dirty="0">
                <a:solidFill>
                  <a:srgbClr val="000000"/>
                </a:solidFill>
                <a:latin typeface="Century Schoolbook" panose="02040604050505020304" pitchFamily="18" charset="0"/>
              </a:rPr>
              <a:t>Election of board of directors </a:t>
            </a:r>
          </a:p>
          <a:p>
            <a:pPr algn="l"/>
            <a:r>
              <a:rPr lang="en-US" sz="1200" b="0" i="0" u="none" strike="noStrike" dirty="0">
                <a:solidFill>
                  <a:srgbClr val="000000"/>
                </a:solidFill>
                <a:latin typeface="Century Schoolbook" panose="02040604050505020304" pitchFamily="18" charset="0"/>
              </a:rPr>
              <a:t>Section</a:t>
            </a:r>
            <a:r>
              <a:rPr lang="en-US" sz="1200" b="0" i="0" u="none" strike="noStrike" cap="all" dirty="0">
                <a:solidFill>
                  <a:srgbClr val="000000"/>
                </a:solidFill>
                <a:latin typeface="Century Schoolbook" panose="02040604050505020304" pitchFamily="18" charset="0"/>
              </a:rPr>
              <a:t> 86</a:t>
            </a:r>
          </a:p>
          <a:p>
            <a:pPr algn="just"/>
            <a:r>
              <a:rPr lang="en-US" sz="1200" dirty="0">
                <a:solidFill>
                  <a:srgbClr val="000000"/>
                </a:solidFill>
                <a:latin typeface="Century Schoolbook" panose="02040604050505020304" pitchFamily="18" charset="0"/>
              </a:rPr>
              <a:t>(</a:t>
            </a:r>
            <a:r>
              <a:rPr lang="en-US" sz="1200" b="0" i="0" u="none" strike="noStrike" baseline="0" dirty="0">
                <a:solidFill>
                  <a:srgbClr val="000000"/>
                </a:solidFill>
                <a:latin typeface="Century Schoolbook" panose="02040604050505020304" pitchFamily="18" charset="0"/>
              </a:rPr>
              <a:t>1) At each annual general meeting of a condominium corporation, the eligible voters who are present at the meeting in person or by proxy must elect a board of directors.</a:t>
            </a:r>
          </a:p>
          <a:p>
            <a:pPr algn="just"/>
            <a:r>
              <a:rPr lang="en-US" sz="1200" b="0" i="0" u="none" strike="noStrike" baseline="0" dirty="0">
                <a:solidFill>
                  <a:srgbClr val="000000"/>
                </a:solidFill>
                <a:latin typeface="Century Schoolbook" panose="02040604050505020304" pitchFamily="18" charset="0"/>
              </a:rPr>
              <a:t>(2) Subject to this Act and the regulations, the processes for nominations and elections, and the term of office, compensation and removal from the office must be as provided in the bylaws.</a:t>
            </a:r>
          </a:p>
        </p:txBody>
      </p:sp>
      <p:sp>
        <p:nvSpPr>
          <p:cNvPr id="11" name="TextBox 10">
            <a:extLst>
              <a:ext uri="{FF2B5EF4-FFF2-40B4-BE49-F238E27FC236}">
                <a16:creationId xmlns:a16="http://schemas.microsoft.com/office/drawing/2014/main" id="{49CA6EA8-54E3-9C59-510C-A796218B0B1F}"/>
              </a:ext>
            </a:extLst>
          </p:cNvPr>
          <p:cNvSpPr txBox="1"/>
          <p:nvPr/>
        </p:nvSpPr>
        <p:spPr>
          <a:xfrm>
            <a:off x="5469565" y="879063"/>
            <a:ext cx="5662613" cy="4596771"/>
          </a:xfrm>
          <a:prstGeom prst="rect">
            <a:avLst/>
          </a:prstGeom>
          <a:noFill/>
        </p:spPr>
        <p:txBody>
          <a:bodyPr wrap="square">
            <a:spAutoFit/>
          </a:bodyPr>
          <a:lstStyle/>
          <a:p>
            <a:pPr algn="ctr"/>
            <a:r>
              <a:rPr lang="en-US" sz="1200" b="1" i="0" u="none" strike="noStrike" baseline="0" dirty="0">
                <a:solidFill>
                  <a:srgbClr val="000000"/>
                </a:solidFill>
                <a:latin typeface="Century Schoolbook" panose="02040604050505020304" pitchFamily="18" charset="0"/>
              </a:rPr>
              <a:t>WHITEHORSE CONDOMINIUM COPRORATION #124 BYLAW: </a:t>
            </a:r>
            <a:r>
              <a:rPr lang="en-US" sz="1200" b="0" i="0" u="none" strike="noStrike" baseline="0" dirty="0">
                <a:solidFill>
                  <a:srgbClr val="000000"/>
                </a:solidFill>
                <a:latin typeface="Century Schoolbook" panose="02040604050505020304" pitchFamily="18" charset="0"/>
              </a:rPr>
              <a:t>ELECTION OF BOARD OF DIRECTORS</a:t>
            </a:r>
          </a:p>
          <a:p>
            <a:pPr algn="l"/>
            <a:endParaRPr lang="en-US" sz="1200" b="0" i="0" u="none" strike="noStrike" baseline="0" dirty="0">
              <a:solidFill>
                <a:srgbClr val="000000"/>
              </a:solidFill>
              <a:latin typeface="Century Schoolbook" panose="02040604050505020304" pitchFamily="18" charset="0"/>
            </a:endParaRPr>
          </a:p>
          <a:p>
            <a:pPr algn="just">
              <a:lnSpc>
                <a:spcPct val="108000"/>
              </a:lnSpc>
              <a:spcBef>
                <a:spcPts val="300"/>
              </a:spcBef>
              <a:spcAft>
                <a:spcPts val="300"/>
              </a:spcAft>
            </a:pPr>
            <a:r>
              <a:rPr lang="en-US" sz="1200" b="0" i="0" u="none" strike="noStrike" baseline="0" dirty="0">
                <a:solidFill>
                  <a:srgbClr val="000000"/>
                </a:solidFill>
                <a:latin typeface="Century Schoolbook" panose="02040604050505020304" pitchFamily="18" charset="0"/>
              </a:rPr>
              <a:t>The number of directors shall be no greater than ten (10) and no less than two (2).</a:t>
            </a:r>
          </a:p>
          <a:p>
            <a:pPr algn="just">
              <a:lnSpc>
                <a:spcPct val="108000"/>
              </a:lnSpc>
              <a:spcBef>
                <a:spcPts val="300"/>
              </a:spcBef>
              <a:spcAft>
                <a:spcPts val="300"/>
              </a:spcAft>
            </a:pPr>
            <a:r>
              <a:rPr lang="en-US" sz="1200" b="0" i="0" u="none" strike="noStrike" baseline="0" dirty="0">
                <a:solidFill>
                  <a:srgbClr val="000000"/>
                </a:solidFill>
                <a:latin typeface="Century Schoolbook" panose="02040604050505020304" pitchFamily="18" charset="0"/>
              </a:rPr>
              <a:t>At each annual general meeting of the corporation, the eligible voters present in person or by proxy must elect the board of directors.</a:t>
            </a:r>
          </a:p>
          <a:p>
            <a:pPr algn="just">
              <a:lnSpc>
                <a:spcPct val="108000"/>
              </a:lnSpc>
              <a:spcBef>
                <a:spcPts val="300"/>
              </a:spcBef>
              <a:spcAft>
                <a:spcPts val="300"/>
              </a:spcAft>
            </a:pPr>
            <a:r>
              <a:rPr lang="en-US" sz="1200" b="0" i="0" u="none" strike="noStrike" baseline="0" dirty="0">
                <a:solidFill>
                  <a:srgbClr val="000000"/>
                </a:solidFill>
                <a:latin typeface="Century Schoolbook" panose="02040604050505020304" pitchFamily="18" charset="0"/>
              </a:rPr>
              <a:t>The corporation may appoint a nominating committee three months prior to the annual general meeting, chosen amongst eligible voters, who will recruit candidates that meet the eligibility criteria to stand for election to the board of directors.</a:t>
            </a:r>
          </a:p>
          <a:p>
            <a:pPr algn="just">
              <a:lnSpc>
                <a:spcPct val="108000"/>
              </a:lnSpc>
              <a:spcBef>
                <a:spcPts val="300"/>
              </a:spcBef>
              <a:spcAft>
                <a:spcPts val="300"/>
              </a:spcAft>
            </a:pPr>
            <a:r>
              <a:rPr lang="en-US" sz="1200" b="0" i="0" u="none" strike="noStrike" baseline="0" dirty="0">
                <a:solidFill>
                  <a:srgbClr val="000000"/>
                </a:solidFill>
                <a:latin typeface="Century Schoolbook" panose="02040604050505020304" pitchFamily="18" charset="0"/>
              </a:rPr>
              <a:t>The nominating committee, if constituted, will oversee the election of the board of directors.</a:t>
            </a:r>
          </a:p>
          <a:p>
            <a:pPr algn="just">
              <a:lnSpc>
                <a:spcPct val="108000"/>
              </a:lnSpc>
              <a:spcBef>
                <a:spcPts val="300"/>
              </a:spcBef>
              <a:spcAft>
                <a:spcPts val="300"/>
              </a:spcAft>
            </a:pPr>
            <a:r>
              <a:rPr lang="en-US" sz="1200" b="0" i="0" u="none" strike="noStrike" baseline="0" dirty="0">
                <a:solidFill>
                  <a:srgbClr val="000000"/>
                </a:solidFill>
                <a:latin typeface="Century Schoolbook" panose="02040604050505020304" pitchFamily="18" charset="0"/>
              </a:rPr>
              <a:t>Nominations to the board of directors shall also be open from the floor at the annual general meeting</a:t>
            </a:r>
          </a:p>
          <a:p>
            <a:pPr algn="just">
              <a:lnSpc>
                <a:spcPct val="108000"/>
              </a:lnSpc>
              <a:spcBef>
                <a:spcPts val="300"/>
              </a:spcBef>
              <a:spcAft>
                <a:spcPts val="300"/>
              </a:spcAft>
            </a:pPr>
            <a:r>
              <a:rPr lang="en-US" sz="1200" b="0" i="0" u="none" strike="noStrike" baseline="0" dirty="0">
                <a:solidFill>
                  <a:srgbClr val="000000"/>
                </a:solidFill>
                <a:latin typeface="Century Schoolbook" panose="02040604050505020304" pitchFamily="18" charset="0"/>
              </a:rPr>
              <a:t>If the number of candidates exceeds the number of positions available, voting will be by secret ballot, with the results verified and approved by the chair.</a:t>
            </a:r>
          </a:p>
          <a:p>
            <a:pPr algn="just">
              <a:lnSpc>
                <a:spcPct val="108000"/>
              </a:lnSpc>
              <a:spcBef>
                <a:spcPts val="300"/>
              </a:spcBef>
              <a:spcAft>
                <a:spcPts val="300"/>
              </a:spcAft>
            </a:pPr>
            <a:r>
              <a:rPr lang="en-US" sz="1200" b="0" i="0" u="none" strike="noStrike" baseline="0" dirty="0">
                <a:solidFill>
                  <a:srgbClr val="000000"/>
                </a:solidFill>
                <a:latin typeface="Century Schoolbook" panose="02040604050505020304" pitchFamily="18" charset="0"/>
              </a:rPr>
              <a:t>If the number of candidates is fewer than the number of seats available, the nominated candidates will be acclaimed by the chair.</a:t>
            </a:r>
          </a:p>
          <a:p>
            <a:pPr algn="just">
              <a:lnSpc>
                <a:spcPct val="108000"/>
              </a:lnSpc>
              <a:spcBef>
                <a:spcPts val="300"/>
              </a:spcBef>
              <a:spcAft>
                <a:spcPts val="300"/>
              </a:spcAft>
            </a:pPr>
            <a:r>
              <a:rPr lang="en-US" sz="1200" b="0" i="0" u="none" strike="noStrike" baseline="0" dirty="0">
                <a:solidFill>
                  <a:srgbClr val="000000"/>
                </a:solidFill>
                <a:latin typeface="Century Schoolbook" panose="02040604050505020304" pitchFamily="18" charset="0"/>
              </a:rPr>
              <a:t>The results of the election will be posted</a:t>
            </a:r>
          </a:p>
        </p:txBody>
      </p:sp>
      <p:pic>
        <p:nvPicPr>
          <p:cNvPr id="2" name="Picture 1">
            <a:extLst>
              <a:ext uri="{FF2B5EF4-FFF2-40B4-BE49-F238E27FC236}">
                <a16:creationId xmlns:a16="http://schemas.microsoft.com/office/drawing/2014/main" id="{FE560334-D7F8-3EE7-0172-081BB32D32B1}"/>
              </a:ext>
            </a:extLst>
          </p:cNvPr>
          <p:cNvPicPr>
            <a:picLocks noChangeAspect="1"/>
          </p:cNvPicPr>
          <p:nvPr/>
        </p:nvPicPr>
        <p:blipFill>
          <a:blip r:embed="rId2"/>
          <a:stretch>
            <a:fillRect/>
          </a:stretch>
        </p:blipFill>
        <p:spPr>
          <a:xfrm>
            <a:off x="9056343" y="6456045"/>
            <a:ext cx="2511770" cy="280440"/>
          </a:xfrm>
          <a:prstGeom prst="rect">
            <a:avLst/>
          </a:prstGeom>
        </p:spPr>
      </p:pic>
    </p:spTree>
    <p:extLst>
      <p:ext uri="{BB962C8B-B14F-4D97-AF65-F5344CB8AC3E}">
        <p14:creationId xmlns:p14="http://schemas.microsoft.com/office/powerpoint/2010/main" val="385011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2947C2-B7C8-CD18-F508-8C2E2FD391A1}"/>
              </a:ext>
            </a:extLst>
          </p:cNvPr>
          <p:cNvSpPr>
            <a:spLocks noGrp="1"/>
          </p:cNvSpPr>
          <p:nvPr>
            <p:ph type="title"/>
          </p:nvPr>
        </p:nvSpPr>
        <p:spPr/>
        <p:txBody>
          <a:bodyPr>
            <a:noAutofit/>
          </a:bodyPr>
          <a:lstStyle/>
          <a:p>
            <a:r>
              <a:rPr lang="en-CA" sz="2400" b="0" dirty="0">
                <a:latin typeface="Century Schoolbook" panose="02040604050505020304" pitchFamily="18" charset="0"/>
              </a:rPr>
              <a:t>Responsibility of Directors</a:t>
            </a:r>
          </a:p>
        </p:txBody>
      </p:sp>
      <p:sp>
        <p:nvSpPr>
          <p:cNvPr id="4" name="Text Placeholder 3">
            <a:extLst>
              <a:ext uri="{FF2B5EF4-FFF2-40B4-BE49-F238E27FC236}">
                <a16:creationId xmlns:a16="http://schemas.microsoft.com/office/drawing/2014/main" id="{A9D8E857-1329-7BC6-E849-345421764418}"/>
              </a:ext>
            </a:extLst>
          </p:cNvPr>
          <p:cNvSpPr>
            <a:spLocks noGrp="1"/>
          </p:cNvSpPr>
          <p:nvPr>
            <p:ph type="body" sz="quarter" idx="11"/>
          </p:nvPr>
        </p:nvSpPr>
        <p:spPr>
          <a:xfrm>
            <a:off x="964024" y="2089339"/>
            <a:ext cx="3926954" cy="2795232"/>
          </a:xfrm>
        </p:spPr>
        <p:txBody>
          <a:bodyPr/>
          <a:lstStyle/>
          <a:p>
            <a:pPr marL="226695" indent="-226695" algn="ctr">
              <a:lnSpc>
                <a:spcPct val="130000"/>
              </a:lnSpc>
              <a:spcBef>
                <a:spcPts val="0"/>
              </a:spcBef>
            </a:pPr>
            <a:r>
              <a:rPr lang="en-CA" sz="1200" cap="small" dirty="0">
                <a:solidFill>
                  <a:srgbClr val="000000"/>
                </a:solidFill>
                <a:effectLst/>
                <a:latin typeface="Century Schoolbook" panose="02040604050505020304" pitchFamily="18" charset="0"/>
                <a:ea typeface="Times New Roman" panose="02020603050405020304" pitchFamily="18" charset="0"/>
                <a:cs typeface="StoneSerif"/>
              </a:rPr>
              <a:t>PART VI: GOVERNANCE: </a:t>
            </a:r>
          </a:p>
          <a:p>
            <a:pPr marL="226695" indent="-226695" algn="ctr">
              <a:lnSpc>
                <a:spcPct val="130000"/>
              </a:lnSpc>
              <a:spcBef>
                <a:spcPts val="0"/>
              </a:spcBef>
            </a:pPr>
            <a:r>
              <a:rPr lang="en-CA" sz="1200" cap="small" dirty="0">
                <a:solidFill>
                  <a:srgbClr val="000000"/>
                </a:solidFill>
                <a:effectLst/>
                <a:latin typeface="Century Schoolbook" panose="02040604050505020304" pitchFamily="18" charset="0"/>
                <a:ea typeface="Times New Roman" panose="02020603050405020304" pitchFamily="18" charset="0"/>
                <a:cs typeface="StoneSerif"/>
              </a:rPr>
              <a:t>director’s standard of care</a:t>
            </a:r>
            <a:endParaRPr lang="en-CA" sz="1200" dirty="0">
              <a:effectLst/>
              <a:latin typeface="Century Schoolbook" panose="02040604050505020304" pitchFamily="18" charset="0"/>
              <a:ea typeface="PMingLiU" panose="02020500000000000000" pitchFamily="18" charset="-120"/>
            </a:endParaRPr>
          </a:p>
          <a:p>
            <a:pPr lvl="0" algn="just">
              <a:lnSpc>
                <a:spcPct val="130000"/>
              </a:lnSpc>
            </a:pPr>
            <a:r>
              <a:rPr lang="x-none" sz="1200" dirty="0">
                <a:solidFill>
                  <a:srgbClr val="000000"/>
                </a:solidFill>
                <a:effectLst/>
                <a:latin typeface="Century Schoolbook" panose="02040604050505020304" pitchFamily="18" charset="0"/>
                <a:ea typeface="Times New Roman" panose="02020603050405020304" pitchFamily="18" charset="0"/>
                <a:cs typeface="StoneSerif"/>
              </a:rPr>
              <a:t>In exercising the powers and performing the duties of </a:t>
            </a:r>
            <a:r>
              <a:rPr lang="en-CA" sz="1200" dirty="0">
                <a:solidFill>
                  <a:srgbClr val="000000"/>
                </a:solidFill>
                <a:effectLst/>
                <a:latin typeface="Century Schoolbook" panose="02040604050505020304" pitchFamily="18" charset="0"/>
                <a:ea typeface="Times New Roman" panose="02020603050405020304" pitchFamily="18" charset="0"/>
                <a:cs typeface="StoneSerif"/>
              </a:rPr>
              <a:t>the</a:t>
            </a:r>
            <a:r>
              <a:rPr lang="x-none" sz="1200" dirty="0">
                <a:solidFill>
                  <a:srgbClr val="000000"/>
                </a:solidFill>
                <a:effectLst/>
                <a:latin typeface="Century Schoolbook" panose="02040604050505020304" pitchFamily="18" charset="0"/>
                <a:ea typeface="Times New Roman" panose="02020603050405020304" pitchFamily="18" charset="0"/>
                <a:cs typeface="StoneSerif"/>
              </a:rPr>
              <a:t> corporation, each director must act honestly and in good faith with a view to the best interests of the corporation; exercise the care, diligence and skill that a reasonably prudent person would exercise in comparable circumstances; and disclose conflicts of interest in accordance with </a:t>
            </a:r>
            <a:r>
              <a:rPr lang="en-CA" sz="1200" dirty="0">
                <a:solidFill>
                  <a:srgbClr val="000000"/>
                </a:solidFill>
                <a:effectLst/>
                <a:latin typeface="Century Schoolbook" panose="02040604050505020304" pitchFamily="18" charset="0"/>
                <a:ea typeface="Times New Roman" panose="02020603050405020304" pitchFamily="18" charset="0"/>
                <a:cs typeface="StoneSerif"/>
              </a:rPr>
              <a:t>Article VI section (27) of the bylaws.</a:t>
            </a:r>
            <a:endParaRPr lang="en-CA" sz="1200" dirty="0">
              <a:effectLst/>
              <a:latin typeface="Century Schoolbook" panose="02040604050505020304" pitchFamily="18" charset="0"/>
              <a:ea typeface="PMingLiU" panose="02020500000000000000" pitchFamily="18" charset="-120"/>
            </a:endParaRPr>
          </a:p>
          <a:p>
            <a:endParaRPr lang="en-CA" dirty="0"/>
          </a:p>
        </p:txBody>
      </p:sp>
      <p:sp>
        <p:nvSpPr>
          <p:cNvPr id="7" name="Slide Number Placeholder 6">
            <a:extLst>
              <a:ext uri="{FF2B5EF4-FFF2-40B4-BE49-F238E27FC236}">
                <a16:creationId xmlns:a16="http://schemas.microsoft.com/office/drawing/2014/main" id="{F226ED4C-4E9D-02E2-B368-AD26B7AA1511}"/>
              </a:ext>
            </a:extLst>
          </p:cNvPr>
          <p:cNvSpPr>
            <a:spLocks noGrp="1"/>
          </p:cNvSpPr>
          <p:nvPr>
            <p:ph type="sldNum" sz="quarter" idx="16"/>
          </p:nvPr>
        </p:nvSpPr>
        <p:spPr/>
        <p:txBody>
          <a:bodyPr/>
          <a:lstStyle/>
          <a:p>
            <a:fld id="{294A09A9-5501-47C1-A89A-A340965A2BE2}" type="slidenum">
              <a:rPr lang="en-US" smtClean="0"/>
              <a:pPr/>
              <a:t>34</a:t>
            </a:fld>
            <a:endParaRPr lang="en-US" dirty="0">
              <a:latin typeface="+mn-lt"/>
            </a:endParaRPr>
          </a:p>
        </p:txBody>
      </p:sp>
      <p:sp>
        <p:nvSpPr>
          <p:cNvPr id="9" name="TextBox 8">
            <a:extLst>
              <a:ext uri="{FF2B5EF4-FFF2-40B4-BE49-F238E27FC236}">
                <a16:creationId xmlns:a16="http://schemas.microsoft.com/office/drawing/2014/main" id="{26DB6D04-5910-F127-99CE-5E114EFF5191}"/>
              </a:ext>
            </a:extLst>
          </p:cNvPr>
          <p:cNvSpPr txBox="1"/>
          <p:nvPr/>
        </p:nvSpPr>
        <p:spPr>
          <a:xfrm>
            <a:off x="5092996" y="254138"/>
            <a:ext cx="6874392" cy="6247864"/>
          </a:xfrm>
          <a:prstGeom prst="rect">
            <a:avLst/>
          </a:prstGeom>
          <a:noFill/>
        </p:spPr>
        <p:txBody>
          <a:bodyPr wrap="square">
            <a:spAutoFit/>
          </a:bodyPr>
          <a:lstStyle/>
          <a:p>
            <a:pPr marL="226695" indent="-226695"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honesty and good faith</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marL="226695" indent="-226695"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will act honestly and in good faith. I will do nothing to violate the trust of the unit owners I serve.</a:t>
            </a:r>
            <a:endParaRPr lang="en-CA" sz="1100" dirty="0">
              <a:solidFill>
                <a:schemeClr val="bg1"/>
              </a:solidFill>
              <a:effectLst/>
              <a:latin typeface="Century Schoolbook" panose="02040604050505020304" pitchFamily="18" charset="0"/>
              <a:ea typeface="PMingLiU" panose="02020500000000000000" pitchFamily="18" charset="-120"/>
            </a:endParaRPr>
          </a:p>
          <a:p>
            <a:pPr marL="226695" indent="-226695"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care, diligence and skill</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will exercise the degree of care, diligence and skill of a reasonably prudent person in comparable circumstances. I commit to attending all Board and owners’ meetings, barring unforeseen circumstances or an absence approved by the Board Chair. I will act responsibly and with due diligence to become familiar with the affairs of the Corporation and to uphold its Declaration, Description</a:t>
            </a:r>
            <a:r>
              <a:rPr lang="en-US"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Plans, By-Laws, Rules, Resolutions, Policies, Agreements, and the </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requirements of the Condominium Act and other legislation.</a:t>
            </a:r>
            <a:endParaRPr lang="en-CA" sz="1100" dirty="0">
              <a:solidFill>
                <a:schemeClr val="bg1"/>
              </a:solidFill>
              <a:effectLst/>
              <a:latin typeface="Century Schoolbook" panose="02040604050505020304" pitchFamily="18" charset="0"/>
              <a:ea typeface="PMingLiU" panose="02020500000000000000" pitchFamily="18" charset="-120"/>
            </a:endParaRPr>
          </a:p>
          <a:p>
            <a:pPr marL="226695" indent="-226695"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conflict of interest</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am not currently aware of any actual or potential conflict of interest with respect to any contract, transaction, building deficiency claim, warranty claim, legal action, proceedings or any matter detrimental to the Corporation. If I become aware of any conflict, I will immediately disclose it to the Board. I will not promote my own interests or those of any owner, resident, family member, friend or contractor to the detriment of the Corporation. I will not seek any special benefits or privileges as a Director or Officer or accept any compensation either personally or on behalf of any other person except as permitted by a bylaw. I will act only in the best interests of the Condominium Corporation as a whole and I will not favour the interests of any individual or group of owners or residents.</a:t>
            </a:r>
            <a:endParaRPr lang="en-CA" sz="1100" dirty="0">
              <a:solidFill>
                <a:schemeClr val="bg1"/>
              </a:solidFill>
              <a:effectLst/>
              <a:latin typeface="Century Schoolbook" panose="02040604050505020304" pitchFamily="18" charset="0"/>
              <a:ea typeface="PMingLiU" panose="02020500000000000000" pitchFamily="18" charset="-120"/>
            </a:endParaRPr>
          </a:p>
          <a:p>
            <a:pPr marL="226695" indent="-226695"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confidentiality</a:t>
            </a:r>
            <a:r>
              <a:rPr lang="en-CA" sz="1000"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will not disclose to any person information decided by the Board to be confidential or privileged or which reasonably ought to be deemed confidential. When in doubt, I will request a determination by a resolution of the Board.</a:t>
            </a:r>
            <a:endParaRPr lang="en-CA" sz="1100" dirty="0">
              <a:solidFill>
                <a:schemeClr val="bg1"/>
              </a:solidFill>
              <a:effectLst/>
              <a:latin typeface="Century Schoolbook" panose="02040604050505020304" pitchFamily="18" charset="0"/>
              <a:ea typeface="PMingLiU" panose="02020500000000000000" pitchFamily="18" charset="-120"/>
            </a:endParaRPr>
          </a:p>
          <a:p>
            <a:pPr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Good conduct</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At all times, I will conduct myself in a professional and businesslike manner at meetings of Directors or Owners. I will approach all Board issues with an open mind, preparing to make the best decisions on behalf of the Corporation. I will act ethically with integrity and in accordance with legal criteria. I will comply with the rules of good conduct and treat others respectfully. I will comply with the principles of good governance and procedural rules of order.</a:t>
            </a:r>
            <a:endParaRPr lang="en-CA" sz="1000" dirty="0">
              <a:solidFill>
                <a:schemeClr val="bg1"/>
              </a:solidFill>
              <a:effectLst/>
              <a:latin typeface="Century Schoolbook" panose="02040604050505020304" pitchFamily="18" charset="0"/>
              <a:ea typeface="PMingLiU" panose="02020500000000000000" pitchFamily="18" charset="-120"/>
            </a:endParaRPr>
          </a:p>
          <a:p>
            <a:pPr marL="226695" indent="-226695"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Support</a:t>
            </a:r>
            <a:r>
              <a:rPr lang="en-CA" sz="1000" b="1"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will abide by the decisions of the majority of the Directors</a:t>
            </a:r>
            <a:r>
              <a:rPr lang="en-US"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even though I may disagree, but I reserve the Right to express my own views to the owners on</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non-confidential issues.</a:t>
            </a:r>
            <a:endParaRPr lang="en-CA" sz="1000" dirty="0">
              <a:solidFill>
                <a:schemeClr val="bg1"/>
              </a:solidFill>
              <a:effectLst/>
              <a:latin typeface="Century Schoolbook" panose="02040604050505020304" pitchFamily="18" charset="0"/>
              <a:ea typeface="PMingLiU" panose="02020500000000000000" pitchFamily="18" charset="-120"/>
            </a:endParaRPr>
          </a:p>
          <a:p>
            <a:pPr marL="226695" indent="-226695"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Defamation</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will not make erroneous or defamatory statements about the Corporation or any owner, resident, director, officer, manager, staff or contractor of the Corporation.</a:t>
            </a:r>
            <a:endParaRPr lang="en-CA" sz="1000" dirty="0">
              <a:solidFill>
                <a:schemeClr val="bg1"/>
              </a:solidFill>
              <a:effectLst/>
              <a:latin typeface="Century Schoolbook" panose="02040604050505020304" pitchFamily="18" charset="0"/>
              <a:ea typeface="PMingLiU" panose="02020500000000000000" pitchFamily="18" charset="-120"/>
            </a:endParaRPr>
          </a:p>
          <a:p>
            <a:pPr marL="226695" indent="-226695"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minimize conflict</a:t>
            </a:r>
            <a:r>
              <a:rPr lang="en-CA" sz="1000"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will attempt to prevent or minimize conflict and disruption and will promote good relations amongst persons involved in our Condominium Community. I will promote a first-class image for our Corporation, its units, owners and residents.</a:t>
            </a:r>
            <a:endParaRPr lang="en-CA" sz="1000" dirty="0">
              <a:solidFill>
                <a:schemeClr val="bg1"/>
              </a:solidFill>
              <a:effectLst/>
              <a:latin typeface="Century Schoolbook" panose="02040604050505020304" pitchFamily="18" charset="0"/>
              <a:ea typeface="PMingLiU" panose="02020500000000000000" pitchFamily="18" charset="-120"/>
            </a:endParaRPr>
          </a:p>
          <a:p>
            <a:pPr marL="226695" indent="-226695" algn="just"/>
            <a:r>
              <a:rPr lang="en-CA" sz="1000" b="1"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education</a:t>
            </a:r>
            <a:r>
              <a:rPr lang="en-CA" sz="1000" cap="sm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a:t>
            </a:r>
          </a:p>
          <a:p>
            <a:pPr algn="just"/>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I </a:t>
            </a:r>
            <a:r>
              <a:rPr lang="en-US" sz="1000" dirty="0" err="1">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recognise</a:t>
            </a:r>
            <a:r>
              <a:rPr lang="en-US"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 that governance of a Condominium Corporation involves complex and changing requirements. I will continue to educate myself on pertinent legislation, bylaws, regulations, and current issues relevant to the better management of </a:t>
            </a:r>
            <a:r>
              <a:rPr lang="en-CA" sz="10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Lansing Point.</a:t>
            </a:r>
            <a:endParaRPr lang="en-CA" sz="1000" dirty="0">
              <a:solidFill>
                <a:schemeClr val="bg1"/>
              </a:solidFill>
              <a:effectLst/>
              <a:latin typeface="Century Schoolbook" panose="02040604050505020304" pitchFamily="18" charset="0"/>
              <a:ea typeface="PMingLiU" panose="02020500000000000000" pitchFamily="18" charset="-120"/>
            </a:endParaRPr>
          </a:p>
        </p:txBody>
      </p:sp>
      <p:pic>
        <p:nvPicPr>
          <p:cNvPr id="2" name="Picture 1">
            <a:extLst>
              <a:ext uri="{FF2B5EF4-FFF2-40B4-BE49-F238E27FC236}">
                <a16:creationId xmlns:a16="http://schemas.microsoft.com/office/drawing/2014/main" id="{017333FB-CB1C-B65E-7E94-69A97691EF84}"/>
              </a:ext>
            </a:extLst>
          </p:cNvPr>
          <p:cNvPicPr>
            <a:picLocks noChangeAspect="1"/>
          </p:cNvPicPr>
          <p:nvPr/>
        </p:nvPicPr>
        <p:blipFill>
          <a:blip r:embed="rId2"/>
          <a:stretch>
            <a:fillRect/>
          </a:stretch>
        </p:blipFill>
        <p:spPr>
          <a:xfrm>
            <a:off x="9330549" y="6439651"/>
            <a:ext cx="2511770" cy="280440"/>
          </a:xfrm>
          <a:prstGeom prst="rect">
            <a:avLst/>
          </a:prstGeom>
        </p:spPr>
      </p:pic>
    </p:spTree>
    <p:extLst>
      <p:ext uri="{BB962C8B-B14F-4D97-AF65-F5344CB8AC3E}">
        <p14:creationId xmlns:p14="http://schemas.microsoft.com/office/powerpoint/2010/main" val="3180879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B5A410-0AEC-6E69-959C-333C8631D755}"/>
              </a:ext>
            </a:extLst>
          </p:cNvPr>
          <p:cNvSpPr>
            <a:spLocks noGrp="1"/>
          </p:cNvSpPr>
          <p:nvPr>
            <p:ph type="title"/>
          </p:nvPr>
        </p:nvSpPr>
        <p:spPr/>
        <p:txBody>
          <a:bodyPr>
            <a:normAutofit/>
          </a:bodyPr>
          <a:lstStyle/>
          <a:p>
            <a:r>
              <a:rPr lang="en-CA" sz="2400" b="0" dirty="0">
                <a:latin typeface="Century Schoolbook" panose="02040604050505020304" pitchFamily="18" charset="0"/>
              </a:rPr>
              <a:t>The Process</a:t>
            </a:r>
          </a:p>
        </p:txBody>
      </p:sp>
      <p:sp>
        <p:nvSpPr>
          <p:cNvPr id="4" name="Text Placeholder 3">
            <a:extLst>
              <a:ext uri="{FF2B5EF4-FFF2-40B4-BE49-F238E27FC236}">
                <a16:creationId xmlns:a16="http://schemas.microsoft.com/office/drawing/2014/main" id="{4A599CCC-D8E4-B33F-D830-A15C254DFD94}"/>
              </a:ext>
            </a:extLst>
          </p:cNvPr>
          <p:cNvSpPr>
            <a:spLocks noGrp="1"/>
          </p:cNvSpPr>
          <p:nvPr>
            <p:ph type="body" sz="quarter" idx="11"/>
          </p:nvPr>
        </p:nvSpPr>
        <p:spPr>
          <a:xfrm>
            <a:off x="6036085" y="2094100"/>
            <a:ext cx="5617752" cy="3578037"/>
          </a:xfrm>
        </p:spPr>
        <p:txBody>
          <a:bodyPr/>
          <a:lstStyle/>
          <a:p>
            <a:pPr marL="342900" lvl="0" indent="-342900" algn="just" fontAlgn="base">
              <a:lnSpc>
                <a:spcPct val="108000"/>
              </a:lnSpc>
              <a:spcBef>
                <a:spcPts val="300"/>
              </a:spcBef>
              <a:spcAft>
                <a:spcPts val="300"/>
              </a:spcAft>
              <a:buFont typeface="+mj-lt"/>
              <a:buAutoNum type="arabicPeriod"/>
            </a:pPr>
            <a:r>
              <a:rPr lang="en-CA" sz="1400" dirty="0">
                <a:solidFill>
                  <a:srgbClr val="434343"/>
                </a:solidFill>
                <a:effectLst/>
                <a:latin typeface="Century Schoolbook" panose="02040604050505020304" pitchFamily="18" charset="0"/>
                <a:ea typeface="Times New Roman" panose="02020603050405020304" pitchFamily="18" charset="0"/>
              </a:rPr>
              <a:t>Owners may nominate a candidate from the floor</a:t>
            </a:r>
            <a:endParaRPr lang="en-CA" sz="1400" dirty="0">
              <a:effectLst/>
              <a:latin typeface="Century Schoolbook" panose="02040604050505020304" pitchFamily="18" charset="0"/>
              <a:ea typeface="Times New Roman" panose="02020603050405020304" pitchFamily="18" charset="0"/>
            </a:endParaRPr>
          </a:p>
          <a:p>
            <a:pPr marL="342900" lvl="0" indent="-342900" algn="just" fontAlgn="base">
              <a:lnSpc>
                <a:spcPct val="108000"/>
              </a:lnSpc>
              <a:spcBef>
                <a:spcPts val="300"/>
              </a:spcBef>
              <a:spcAft>
                <a:spcPts val="300"/>
              </a:spcAft>
              <a:buFont typeface="+mj-lt"/>
              <a:buAutoNum type="arabicPeriod"/>
            </a:pPr>
            <a:r>
              <a:rPr lang="en-CA" sz="1400" dirty="0">
                <a:solidFill>
                  <a:srgbClr val="434343"/>
                </a:solidFill>
                <a:effectLst/>
                <a:latin typeface="Century Schoolbook" panose="02040604050505020304" pitchFamily="18" charset="0"/>
                <a:ea typeface="Times New Roman" panose="02020603050405020304" pitchFamily="18" charset="0"/>
              </a:rPr>
              <a:t>Candidates from the floor may nominate themselves.</a:t>
            </a:r>
            <a:endParaRPr lang="en-CA" sz="1400" dirty="0">
              <a:effectLst/>
              <a:latin typeface="Century Schoolbook" panose="02040604050505020304" pitchFamily="18" charset="0"/>
              <a:ea typeface="Times New Roman" panose="02020603050405020304" pitchFamily="18" charset="0"/>
            </a:endParaRPr>
          </a:p>
          <a:p>
            <a:pPr marL="342900" lvl="0" indent="-342900" algn="just" fontAlgn="base">
              <a:lnSpc>
                <a:spcPct val="108000"/>
              </a:lnSpc>
              <a:spcBef>
                <a:spcPts val="300"/>
              </a:spcBef>
              <a:spcAft>
                <a:spcPts val="300"/>
              </a:spcAft>
              <a:buFont typeface="+mj-lt"/>
              <a:buAutoNum type="arabicPeriod"/>
            </a:pPr>
            <a:r>
              <a:rPr lang="en-CA" sz="1400" dirty="0">
                <a:solidFill>
                  <a:srgbClr val="434343"/>
                </a:solidFill>
                <a:effectLst/>
                <a:latin typeface="Century Schoolbook" panose="02040604050505020304" pitchFamily="18" charset="0"/>
                <a:ea typeface="Times New Roman" panose="02020603050405020304" pitchFamily="18" charset="0"/>
              </a:rPr>
              <a:t>A Seconder is not required though if someone wants to “Second” by way of endorsing the Nominee, they can</a:t>
            </a:r>
            <a:endParaRPr lang="en-CA" sz="1400" dirty="0">
              <a:effectLst/>
              <a:latin typeface="Century Schoolbook" panose="02040604050505020304" pitchFamily="18" charset="0"/>
              <a:ea typeface="Times New Roman" panose="02020603050405020304" pitchFamily="18" charset="0"/>
            </a:endParaRPr>
          </a:p>
          <a:p>
            <a:pPr marL="342900" lvl="0" indent="-342900" algn="just" fontAlgn="base">
              <a:lnSpc>
                <a:spcPct val="108000"/>
              </a:lnSpc>
              <a:spcBef>
                <a:spcPts val="300"/>
              </a:spcBef>
              <a:spcAft>
                <a:spcPts val="300"/>
              </a:spcAft>
              <a:buFont typeface="+mj-lt"/>
              <a:buAutoNum type="arabicPeriod"/>
            </a:pPr>
            <a:r>
              <a:rPr lang="en-CA" sz="1400" dirty="0">
                <a:solidFill>
                  <a:srgbClr val="434343"/>
                </a:solidFill>
                <a:effectLst/>
                <a:latin typeface="Century Schoolbook" panose="02040604050505020304" pitchFamily="18" charset="0"/>
                <a:ea typeface="Times New Roman" panose="02020603050405020304" pitchFamily="18" charset="0"/>
              </a:rPr>
              <a:t>A nominee may decline a nomination from the floor.</a:t>
            </a:r>
            <a:endParaRPr lang="en-CA" sz="1400" dirty="0">
              <a:effectLst/>
              <a:latin typeface="Century Schoolbook" panose="02040604050505020304" pitchFamily="18" charset="0"/>
              <a:ea typeface="Times New Roman" panose="02020603050405020304" pitchFamily="18" charset="0"/>
            </a:endParaRPr>
          </a:p>
          <a:p>
            <a:pPr marL="342900" lvl="0" indent="-342900" algn="just" fontAlgn="base">
              <a:lnSpc>
                <a:spcPct val="108000"/>
              </a:lnSpc>
              <a:spcBef>
                <a:spcPts val="300"/>
              </a:spcBef>
              <a:spcAft>
                <a:spcPts val="300"/>
              </a:spcAft>
              <a:buFont typeface="+mj-lt"/>
              <a:buAutoNum type="arabicPeriod"/>
            </a:pPr>
            <a:r>
              <a:rPr lang="en-CA" sz="1400" dirty="0">
                <a:solidFill>
                  <a:srgbClr val="434343"/>
                </a:solidFill>
                <a:effectLst/>
                <a:latin typeface="Century Schoolbook" panose="02040604050505020304" pitchFamily="18" charset="0"/>
                <a:ea typeface="Times New Roman" panose="02020603050405020304" pitchFamily="18" charset="0"/>
              </a:rPr>
              <a:t>Nominees may remain in the meeting during floor nominations, voting, and counting (if required)</a:t>
            </a:r>
            <a:endParaRPr lang="en-CA" sz="1400" dirty="0">
              <a:effectLst/>
              <a:latin typeface="Century Schoolbook" panose="02040604050505020304" pitchFamily="18" charset="0"/>
              <a:ea typeface="Times New Roman" panose="02020603050405020304" pitchFamily="18" charset="0"/>
            </a:endParaRPr>
          </a:p>
          <a:p>
            <a:pPr marL="342900" lvl="0" indent="-342900" algn="just" fontAlgn="base">
              <a:lnSpc>
                <a:spcPct val="108000"/>
              </a:lnSpc>
              <a:spcBef>
                <a:spcPts val="300"/>
              </a:spcBef>
              <a:spcAft>
                <a:spcPts val="300"/>
              </a:spcAft>
              <a:buFont typeface="+mj-lt"/>
              <a:buAutoNum type="arabicPeriod"/>
            </a:pPr>
            <a:r>
              <a:rPr lang="en-CA" sz="1400" dirty="0">
                <a:solidFill>
                  <a:srgbClr val="434343"/>
                </a:solidFill>
                <a:effectLst/>
                <a:latin typeface="Century Schoolbook" panose="02040604050505020304" pitchFamily="18" charset="0"/>
                <a:ea typeface="Times New Roman" panose="02020603050405020304" pitchFamily="18" charset="0"/>
              </a:rPr>
              <a:t>Floor nominees must meet the requirements stated in the bylaws</a:t>
            </a:r>
          </a:p>
          <a:p>
            <a:pPr marL="342900" lvl="0" indent="-342900" algn="just" fontAlgn="base">
              <a:lnSpc>
                <a:spcPct val="108000"/>
              </a:lnSpc>
              <a:spcBef>
                <a:spcPts val="300"/>
              </a:spcBef>
              <a:spcAft>
                <a:spcPts val="300"/>
              </a:spcAft>
              <a:buFont typeface="+mj-lt"/>
              <a:buAutoNum type="arabicPeriod"/>
            </a:pPr>
            <a:r>
              <a:rPr lang="en-CA" sz="1400" dirty="0">
                <a:solidFill>
                  <a:srgbClr val="434343"/>
                </a:solidFill>
                <a:latin typeface="Century Schoolbook" panose="02040604050505020304" pitchFamily="18" charset="0"/>
                <a:ea typeface="Times New Roman" panose="02020603050405020304" pitchFamily="18" charset="0"/>
              </a:rPr>
              <a:t>If the number of candidates is the same as or fewer than the number of board positions available the Chair can acclaim them as elected</a:t>
            </a:r>
          </a:p>
          <a:p>
            <a:pPr marL="342900" lvl="0" indent="-342900" algn="just" fontAlgn="base">
              <a:lnSpc>
                <a:spcPct val="108000"/>
              </a:lnSpc>
              <a:spcBef>
                <a:spcPts val="300"/>
              </a:spcBef>
              <a:spcAft>
                <a:spcPts val="300"/>
              </a:spcAft>
              <a:buFont typeface="+mj-lt"/>
              <a:buAutoNum type="arabicPeriod"/>
            </a:pPr>
            <a:r>
              <a:rPr lang="en-CA" sz="1400" dirty="0">
                <a:solidFill>
                  <a:srgbClr val="434343"/>
                </a:solidFill>
                <a:effectLst/>
                <a:latin typeface="Century Schoolbook" panose="02040604050505020304" pitchFamily="18" charset="0"/>
                <a:ea typeface="Times New Roman" panose="02020603050405020304" pitchFamily="18" charset="0"/>
              </a:rPr>
              <a:t>If the number of candidates exceeds the number of </a:t>
            </a:r>
            <a:r>
              <a:rPr lang="en-CA" sz="1400" dirty="0">
                <a:solidFill>
                  <a:srgbClr val="434343"/>
                </a:solidFill>
                <a:latin typeface="Century Schoolbook" panose="02040604050505020304" pitchFamily="18" charset="0"/>
                <a:ea typeface="Times New Roman" panose="02020603050405020304" pitchFamily="18" charset="0"/>
              </a:rPr>
              <a:t>board positions available a secret ballot will be held using the plurality method</a:t>
            </a:r>
            <a:endParaRPr lang="en-CA" sz="1400" dirty="0">
              <a:effectLst/>
              <a:latin typeface="Century Schoolbook" panose="02040604050505020304" pitchFamily="18" charset="0"/>
              <a:ea typeface="Times New Roman" panose="02020603050405020304" pitchFamily="18" charset="0"/>
            </a:endParaRPr>
          </a:p>
          <a:p>
            <a:endParaRPr lang="en-CA" dirty="0"/>
          </a:p>
        </p:txBody>
      </p:sp>
      <p:sp>
        <p:nvSpPr>
          <p:cNvPr id="7" name="Slide Number Placeholder 6">
            <a:extLst>
              <a:ext uri="{FF2B5EF4-FFF2-40B4-BE49-F238E27FC236}">
                <a16:creationId xmlns:a16="http://schemas.microsoft.com/office/drawing/2014/main" id="{854D16C5-706B-1634-C1FD-24BFF584B375}"/>
              </a:ext>
            </a:extLst>
          </p:cNvPr>
          <p:cNvSpPr>
            <a:spLocks noGrp="1"/>
          </p:cNvSpPr>
          <p:nvPr>
            <p:ph type="sldNum" sz="quarter" idx="16"/>
          </p:nvPr>
        </p:nvSpPr>
        <p:spPr/>
        <p:txBody>
          <a:bodyPr/>
          <a:lstStyle/>
          <a:p>
            <a:fld id="{294A09A9-5501-47C1-A89A-A340965A2BE2}" type="slidenum">
              <a:rPr lang="en-US" smtClean="0"/>
              <a:pPr/>
              <a:t>35</a:t>
            </a:fld>
            <a:endParaRPr lang="en-US" dirty="0">
              <a:latin typeface="+mn-lt"/>
            </a:endParaRPr>
          </a:p>
        </p:txBody>
      </p:sp>
      <p:sp>
        <p:nvSpPr>
          <p:cNvPr id="8" name="Text Placeholder 3">
            <a:extLst>
              <a:ext uri="{FF2B5EF4-FFF2-40B4-BE49-F238E27FC236}">
                <a16:creationId xmlns:a16="http://schemas.microsoft.com/office/drawing/2014/main" id="{06D527F6-AEDA-5113-9144-3781C7679229}"/>
              </a:ext>
            </a:extLst>
          </p:cNvPr>
          <p:cNvSpPr txBox="1">
            <a:spLocks/>
          </p:cNvSpPr>
          <p:nvPr/>
        </p:nvSpPr>
        <p:spPr>
          <a:xfrm>
            <a:off x="964023" y="2094101"/>
            <a:ext cx="4572001" cy="2795232"/>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40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CA" sz="1400" dirty="0">
                <a:latin typeface="Century Schoolbook" panose="02040604050505020304" pitchFamily="18" charset="0"/>
              </a:rPr>
              <a:t>The election will be conducted using Robert’s Rules of Order</a:t>
            </a:r>
          </a:p>
          <a:p>
            <a:pPr marL="342900" indent="-342900">
              <a:buFont typeface="+mj-lt"/>
              <a:buAutoNum type="arabicPeriod"/>
            </a:pPr>
            <a:r>
              <a:rPr lang="en-CA" sz="1400" dirty="0">
                <a:latin typeface="Century Schoolbook" panose="02040604050505020304" pitchFamily="18" charset="0"/>
              </a:rPr>
              <a:t>There are up to 10 Director positions available</a:t>
            </a:r>
          </a:p>
          <a:p>
            <a:pPr marL="342900" indent="-342900">
              <a:buFont typeface="+mj-lt"/>
              <a:buAutoNum type="arabicPeriod"/>
            </a:pPr>
            <a:r>
              <a:rPr lang="en-CA" sz="1400" dirty="0">
                <a:latin typeface="Century Schoolbook" panose="02040604050505020304" pitchFamily="18" charset="0"/>
              </a:rPr>
              <a:t>Names nominated prior to AGM</a:t>
            </a:r>
          </a:p>
          <a:p>
            <a:pPr marL="457200" lvl="1" indent="0">
              <a:buFont typeface="Arial" panose="020B0604020202020204" pitchFamily="34" charset="0"/>
              <a:buNone/>
            </a:pPr>
            <a:r>
              <a:rPr lang="en-CA" sz="1400" dirty="0">
                <a:latin typeface="Century Schoolbook" panose="02040604050505020304" pitchFamily="18" charset="0"/>
              </a:rPr>
              <a:t>Ted Staffen – Unit 103</a:t>
            </a:r>
          </a:p>
          <a:p>
            <a:pPr marL="457200" lvl="1" indent="0">
              <a:buFont typeface="Arial" panose="020B0604020202020204" pitchFamily="34" charset="0"/>
              <a:buNone/>
            </a:pPr>
            <a:r>
              <a:rPr lang="en-CA" sz="1400" dirty="0">
                <a:latin typeface="Century Schoolbook" panose="02040604050505020304" pitchFamily="18" charset="0"/>
              </a:rPr>
              <a:t>Michael McCann – Unit 208</a:t>
            </a:r>
          </a:p>
          <a:p>
            <a:pPr marL="457200" lvl="1" indent="0">
              <a:buFont typeface="Arial" panose="020B0604020202020204" pitchFamily="34" charset="0"/>
              <a:buNone/>
            </a:pPr>
            <a:r>
              <a:rPr lang="en-CA" sz="1400" dirty="0">
                <a:latin typeface="Century Schoolbook" panose="02040604050505020304" pitchFamily="18" charset="0"/>
              </a:rPr>
              <a:t>Bill Greer – Unit 209</a:t>
            </a:r>
          </a:p>
        </p:txBody>
      </p:sp>
      <p:pic>
        <p:nvPicPr>
          <p:cNvPr id="2" name="Picture 1">
            <a:extLst>
              <a:ext uri="{FF2B5EF4-FFF2-40B4-BE49-F238E27FC236}">
                <a16:creationId xmlns:a16="http://schemas.microsoft.com/office/drawing/2014/main" id="{6570E81A-2149-3387-82CE-66A2C1933D26}"/>
              </a:ext>
            </a:extLst>
          </p:cNvPr>
          <p:cNvPicPr>
            <a:picLocks noChangeAspect="1"/>
          </p:cNvPicPr>
          <p:nvPr/>
        </p:nvPicPr>
        <p:blipFill>
          <a:blip r:embed="rId2"/>
          <a:stretch>
            <a:fillRect/>
          </a:stretch>
        </p:blipFill>
        <p:spPr>
          <a:xfrm>
            <a:off x="9313377" y="6332220"/>
            <a:ext cx="2511770" cy="280440"/>
          </a:xfrm>
          <a:prstGeom prst="rect">
            <a:avLst/>
          </a:prstGeom>
        </p:spPr>
      </p:pic>
    </p:spTree>
    <p:extLst>
      <p:ext uri="{BB962C8B-B14F-4D97-AF65-F5344CB8AC3E}">
        <p14:creationId xmlns:p14="http://schemas.microsoft.com/office/powerpoint/2010/main" val="1725005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64023" y="879063"/>
            <a:ext cx="3455577" cy="610863"/>
          </a:xfrm>
        </p:spPr>
        <p:txBody>
          <a:bodyPr>
            <a:normAutofit/>
          </a:bodyPr>
          <a:lstStyle/>
          <a:p>
            <a:r>
              <a:rPr lang="en-CA" sz="2400" b="0" dirty="0">
                <a:latin typeface="Century Schoolbook" panose="02040604050505020304" pitchFamily="18" charset="0"/>
              </a:rPr>
              <a:t>Election</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a:xfrm>
            <a:off x="3988595" y="1184494"/>
            <a:ext cx="7567613" cy="2795232"/>
          </a:xfrm>
        </p:spPr>
        <p:txBody>
          <a:bodyPr/>
          <a:lstStyle/>
          <a:p>
            <a:r>
              <a:rPr lang="en-CA" sz="1400" b="1" cap="all" dirty="0">
                <a:latin typeface="Century Schoolbook" panose="02040604050505020304" pitchFamily="18" charset="0"/>
              </a:rPr>
              <a:t>Chair: </a:t>
            </a:r>
          </a:p>
          <a:p>
            <a:pPr marL="342900" indent="-342900">
              <a:buFont typeface="+mj-lt"/>
              <a:buAutoNum type="arabicPeriod"/>
            </a:pPr>
            <a:r>
              <a:rPr lang="en-CA" sz="1400" dirty="0">
                <a:latin typeface="Century Schoolbook" panose="02040604050505020304" pitchFamily="18" charset="0"/>
              </a:rPr>
              <a:t>“There are three names presently before you, they are: </a:t>
            </a:r>
          </a:p>
          <a:p>
            <a:pPr lvl="1"/>
            <a:r>
              <a:rPr lang="en-CA" sz="1400" dirty="0">
                <a:latin typeface="Century Schoolbook" panose="02040604050505020304" pitchFamily="18" charset="0"/>
              </a:rPr>
              <a:t>Bill Geer, </a:t>
            </a:r>
          </a:p>
          <a:p>
            <a:pPr lvl="1"/>
            <a:r>
              <a:rPr lang="en-CA" sz="1400" dirty="0">
                <a:latin typeface="Century Schoolbook" panose="02040604050505020304" pitchFamily="18" charset="0"/>
              </a:rPr>
              <a:t>Ted Staffen and </a:t>
            </a:r>
          </a:p>
          <a:p>
            <a:pPr lvl="1"/>
            <a:r>
              <a:rPr lang="en-CA" sz="1400" dirty="0">
                <a:latin typeface="Century Schoolbook" panose="02040604050505020304" pitchFamily="18" charset="0"/>
              </a:rPr>
              <a:t>Mike McCann”</a:t>
            </a:r>
          </a:p>
          <a:p>
            <a:pPr marL="342900" indent="-342900">
              <a:buFont typeface="+mj-lt"/>
              <a:buAutoNum type="arabicPeriod"/>
            </a:pPr>
            <a:r>
              <a:rPr lang="en-CA" sz="1400" dirty="0">
                <a:latin typeface="Century Schoolbook" panose="02040604050505020304" pitchFamily="18" charset="0"/>
              </a:rPr>
              <a:t>“Are there any nominations from the floor?”</a:t>
            </a:r>
          </a:p>
          <a:p>
            <a:pPr marL="342900" indent="-342900">
              <a:buFont typeface="+mj-lt"/>
              <a:buAutoNum type="arabicPeriod"/>
            </a:pPr>
            <a:endParaRPr lang="en-CA" sz="1400" dirty="0"/>
          </a:p>
          <a:p>
            <a:pPr marL="342900" indent="-342900">
              <a:buFont typeface="+mj-lt"/>
              <a:buAutoNum type="arabicPeriod"/>
            </a:pPr>
            <a:endParaRPr lang="en-CA" sz="1400" dirty="0"/>
          </a:p>
          <a:p>
            <a:pPr marL="342900" indent="-342900">
              <a:buFont typeface="+mj-lt"/>
              <a:buAutoNum type="arabicPeriod"/>
            </a:pPr>
            <a:endParaRPr lang="en-CA" sz="1400" dirty="0"/>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36</a:t>
            </a:fld>
            <a:endParaRPr lang="en-US" dirty="0">
              <a:latin typeface="+mn-lt"/>
            </a:endParaRPr>
          </a:p>
        </p:txBody>
      </p:sp>
      <p:pic>
        <p:nvPicPr>
          <p:cNvPr id="5" name="Picture 4">
            <a:extLst>
              <a:ext uri="{FF2B5EF4-FFF2-40B4-BE49-F238E27FC236}">
                <a16:creationId xmlns:a16="http://schemas.microsoft.com/office/drawing/2014/main" id="{D709C35D-AB06-96E8-C291-D457CFC74C22}"/>
              </a:ext>
            </a:extLst>
          </p:cNvPr>
          <p:cNvPicPr>
            <a:picLocks noChangeAspect="1"/>
          </p:cNvPicPr>
          <p:nvPr/>
        </p:nvPicPr>
        <p:blipFill>
          <a:blip r:embed="rId2"/>
          <a:stretch>
            <a:fillRect/>
          </a:stretch>
        </p:blipFill>
        <p:spPr>
          <a:xfrm>
            <a:off x="9240397" y="6332220"/>
            <a:ext cx="2511770" cy="280440"/>
          </a:xfrm>
          <a:prstGeom prst="rect">
            <a:avLst/>
          </a:prstGeom>
        </p:spPr>
      </p:pic>
    </p:spTree>
    <p:extLst>
      <p:ext uri="{BB962C8B-B14F-4D97-AF65-F5344CB8AC3E}">
        <p14:creationId xmlns:p14="http://schemas.microsoft.com/office/powerpoint/2010/main" val="37619139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11613B-F17A-2023-2EB7-6D496DCA7141}"/>
              </a:ext>
            </a:extLst>
          </p:cNvPr>
          <p:cNvSpPr>
            <a:spLocks noGrp="1"/>
          </p:cNvSpPr>
          <p:nvPr>
            <p:ph type="title"/>
          </p:nvPr>
        </p:nvSpPr>
        <p:spPr>
          <a:xfrm>
            <a:off x="964024" y="879063"/>
            <a:ext cx="3788086" cy="610863"/>
          </a:xfrm>
        </p:spPr>
        <p:txBody>
          <a:bodyPr>
            <a:noAutofit/>
          </a:bodyPr>
          <a:lstStyle/>
          <a:p>
            <a:r>
              <a:rPr lang="en-CA" sz="2400" b="0" dirty="0">
                <a:latin typeface="Century Schoolbook" panose="02040604050505020304" pitchFamily="18" charset="0"/>
              </a:rPr>
              <a:t>Motion to Close the AGM</a:t>
            </a:r>
          </a:p>
        </p:txBody>
      </p:sp>
      <p:sp>
        <p:nvSpPr>
          <p:cNvPr id="4" name="Text Placeholder 3">
            <a:extLst>
              <a:ext uri="{FF2B5EF4-FFF2-40B4-BE49-F238E27FC236}">
                <a16:creationId xmlns:a16="http://schemas.microsoft.com/office/drawing/2014/main" id="{933EB695-4542-2A80-063B-DE72194FFB21}"/>
              </a:ext>
            </a:extLst>
          </p:cNvPr>
          <p:cNvSpPr>
            <a:spLocks noGrp="1"/>
          </p:cNvSpPr>
          <p:nvPr>
            <p:ph type="body" sz="quarter" idx="11"/>
          </p:nvPr>
        </p:nvSpPr>
        <p:spPr>
          <a:xfrm>
            <a:off x="971549" y="2039980"/>
            <a:ext cx="10546195" cy="3252455"/>
          </a:xfrm>
        </p:spPr>
        <p:txBody>
          <a:bodyPr/>
          <a:lstStyle/>
          <a:p>
            <a:pPr algn="l">
              <a:lnSpc>
                <a:spcPct val="130000"/>
              </a:lnSpc>
              <a:spcBef>
                <a:spcPts val="600"/>
              </a:spcBef>
              <a:spcAft>
                <a:spcPts val="600"/>
              </a:spcAft>
            </a:pPr>
            <a:r>
              <a:rPr lang="en-US" sz="1400" b="1" i="0" dirty="0">
                <a:solidFill>
                  <a:srgbClr val="222222"/>
                </a:solidFill>
                <a:effectLst/>
                <a:latin typeface="Century Schoolbook" panose="02040604050505020304" pitchFamily="18" charset="0"/>
              </a:rPr>
              <a:t>Chair: </a:t>
            </a:r>
            <a:r>
              <a:rPr lang="en-US" sz="1400" b="0" i="0" dirty="0">
                <a:solidFill>
                  <a:srgbClr val="222222"/>
                </a:solidFill>
                <a:effectLst/>
                <a:latin typeface="Century Schoolbook" panose="02040604050505020304" pitchFamily="18" charset="0"/>
              </a:rPr>
              <a:t>“Are there any announcements before we close the meeting?” </a:t>
            </a:r>
          </a:p>
          <a:p>
            <a:pPr algn="l">
              <a:lnSpc>
                <a:spcPct val="130000"/>
              </a:lnSpc>
              <a:spcBef>
                <a:spcPts val="600"/>
              </a:spcBef>
              <a:spcAft>
                <a:spcPts val="600"/>
              </a:spcAft>
            </a:pPr>
            <a:r>
              <a:rPr lang="en-US" sz="1400" b="1" i="0" dirty="0">
                <a:solidFill>
                  <a:srgbClr val="222222"/>
                </a:solidFill>
                <a:effectLst/>
                <a:latin typeface="Century Schoolbook" panose="02040604050505020304" pitchFamily="18" charset="0"/>
              </a:rPr>
              <a:t>Chair: </a:t>
            </a:r>
            <a:r>
              <a:rPr lang="en-US" sz="1400" b="0" i="0" dirty="0">
                <a:solidFill>
                  <a:srgbClr val="222222"/>
                </a:solidFill>
                <a:effectLst/>
                <a:latin typeface="Century Schoolbook" panose="02040604050505020304" pitchFamily="18" charset="0"/>
              </a:rPr>
              <a:t>“Can I have a motion from the floor to adjourn the meeting?”</a:t>
            </a:r>
          </a:p>
          <a:p>
            <a:pPr algn="l">
              <a:lnSpc>
                <a:spcPct val="130000"/>
              </a:lnSpc>
              <a:spcBef>
                <a:spcPts val="600"/>
              </a:spcBef>
              <a:spcAft>
                <a:spcPts val="600"/>
              </a:spcAft>
            </a:pPr>
            <a:r>
              <a:rPr lang="en-US" sz="1400" b="1" i="0" dirty="0">
                <a:solidFill>
                  <a:srgbClr val="222222"/>
                </a:solidFill>
                <a:effectLst/>
                <a:latin typeface="Century Schoolbook" panose="02040604050505020304" pitchFamily="18" charset="0"/>
              </a:rPr>
              <a:t>Chair: </a:t>
            </a:r>
            <a:r>
              <a:rPr lang="en-US" sz="1400" b="0" i="0" dirty="0">
                <a:solidFill>
                  <a:srgbClr val="222222"/>
                </a:solidFill>
                <a:effectLst/>
                <a:latin typeface="Century Schoolbook" panose="02040604050505020304" pitchFamily="18" charset="0"/>
              </a:rPr>
              <a:t>“The motion to ‘adjourn the Annual Meeting of Whitehorse Condominium Corporation #124 has been made, and the 2026 Annual General Meeting of Whitehorse Condominium Corporation #124 is hereby adjourned. Thank you.”</a:t>
            </a:r>
          </a:p>
          <a:p>
            <a:pPr algn="ctr"/>
            <a:r>
              <a:rPr lang="en-CA" sz="1400" dirty="0">
                <a:latin typeface="Century Schoolbook" panose="02040604050505020304" pitchFamily="18" charset="0"/>
              </a:rPr>
              <a:t>We will now move on to Other Business</a:t>
            </a:r>
          </a:p>
        </p:txBody>
      </p:sp>
      <p:sp>
        <p:nvSpPr>
          <p:cNvPr id="7" name="Slide Number Placeholder 6">
            <a:extLst>
              <a:ext uri="{FF2B5EF4-FFF2-40B4-BE49-F238E27FC236}">
                <a16:creationId xmlns:a16="http://schemas.microsoft.com/office/drawing/2014/main" id="{888A82A0-1223-1532-8CC7-8DF2381DE361}"/>
              </a:ext>
            </a:extLst>
          </p:cNvPr>
          <p:cNvSpPr>
            <a:spLocks noGrp="1"/>
          </p:cNvSpPr>
          <p:nvPr>
            <p:ph type="sldNum" sz="quarter" idx="16"/>
          </p:nvPr>
        </p:nvSpPr>
        <p:spPr/>
        <p:txBody>
          <a:bodyPr/>
          <a:lstStyle/>
          <a:p>
            <a:fld id="{294A09A9-5501-47C1-A89A-A340965A2BE2}" type="slidenum">
              <a:rPr lang="en-US" smtClean="0"/>
              <a:pPr/>
              <a:t>37</a:t>
            </a:fld>
            <a:endParaRPr lang="en-US" dirty="0">
              <a:latin typeface="+mn-lt"/>
            </a:endParaRPr>
          </a:p>
        </p:txBody>
      </p:sp>
      <p:pic>
        <p:nvPicPr>
          <p:cNvPr id="2" name="Picture 1">
            <a:extLst>
              <a:ext uri="{FF2B5EF4-FFF2-40B4-BE49-F238E27FC236}">
                <a16:creationId xmlns:a16="http://schemas.microsoft.com/office/drawing/2014/main" id="{7E1FA837-7EE4-A7C8-D933-C2DD0E5D80EE}"/>
              </a:ext>
            </a:extLst>
          </p:cNvPr>
          <p:cNvPicPr>
            <a:picLocks noChangeAspect="1"/>
          </p:cNvPicPr>
          <p:nvPr/>
        </p:nvPicPr>
        <p:blipFill>
          <a:blip r:embed="rId2"/>
          <a:stretch>
            <a:fillRect/>
          </a:stretch>
        </p:blipFill>
        <p:spPr>
          <a:xfrm>
            <a:off x="9111608" y="6259507"/>
            <a:ext cx="2511770" cy="280440"/>
          </a:xfrm>
          <a:prstGeom prst="rect">
            <a:avLst/>
          </a:prstGeom>
        </p:spPr>
      </p:pic>
    </p:spTree>
    <p:extLst>
      <p:ext uri="{BB962C8B-B14F-4D97-AF65-F5344CB8AC3E}">
        <p14:creationId xmlns:p14="http://schemas.microsoft.com/office/powerpoint/2010/main" val="40302085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64023" y="879063"/>
            <a:ext cx="2430341" cy="610863"/>
          </a:xfrm>
        </p:spPr>
        <p:txBody>
          <a:bodyPr>
            <a:normAutofit/>
          </a:bodyPr>
          <a:lstStyle/>
          <a:p>
            <a:r>
              <a:rPr lang="en-CA" sz="2400" b="0" dirty="0">
                <a:latin typeface="Century Schoolbook" panose="02040604050505020304" pitchFamily="18" charset="0"/>
              </a:rPr>
              <a:t>Other Business</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p:txBody>
          <a:bodyPr/>
          <a:lstStyle/>
          <a:p>
            <a:pPr marL="342900" indent="-342900">
              <a:buFont typeface="+mj-lt"/>
              <a:buAutoNum type="arabicPeriod"/>
            </a:pPr>
            <a:r>
              <a:rPr lang="en-CA" dirty="0">
                <a:latin typeface="Century Schoolbook" panose="02040604050505020304" pitchFamily="18" charset="0"/>
              </a:rPr>
              <a:t>Website </a:t>
            </a:r>
            <a:r>
              <a:rPr lang="en-US" dirty="0">
                <a:latin typeface="Century Schoolbook" panose="02040604050505020304" pitchFamily="18" charset="0"/>
                <a:hlinkClick r:id="rId2"/>
              </a:rPr>
              <a:t>www.lansingpoint124.org</a:t>
            </a:r>
            <a:r>
              <a:rPr lang="en-US" dirty="0">
                <a:latin typeface="Century Schoolbook" panose="02040604050505020304" pitchFamily="18" charset="0"/>
              </a:rPr>
              <a:t> </a:t>
            </a:r>
            <a:endParaRPr lang="en-CA" dirty="0">
              <a:latin typeface="Century Schoolbook" panose="02040604050505020304" pitchFamily="18" charset="0"/>
            </a:endParaRPr>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38</a:t>
            </a:fld>
            <a:endParaRPr lang="en-US" dirty="0">
              <a:latin typeface="+mn-lt"/>
            </a:endParaRPr>
          </a:p>
        </p:txBody>
      </p:sp>
      <p:pic>
        <p:nvPicPr>
          <p:cNvPr id="5" name="Picture 4">
            <a:extLst>
              <a:ext uri="{FF2B5EF4-FFF2-40B4-BE49-F238E27FC236}">
                <a16:creationId xmlns:a16="http://schemas.microsoft.com/office/drawing/2014/main" id="{6E2D26FF-6049-9192-1995-588D0B4C1A9A}"/>
              </a:ext>
            </a:extLst>
          </p:cNvPr>
          <p:cNvPicPr>
            <a:picLocks noChangeAspect="1"/>
          </p:cNvPicPr>
          <p:nvPr/>
        </p:nvPicPr>
        <p:blipFill>
          <a:blip r:embed="rId3"/>
          <a:stretch>
            <a:fillRect/>
          </a:stretch>
        </p:blipFill>
        <p:spPr>
          <a:xfrm>
            <a:off x="9188881" y="6299431"/>
            <a:ext cx="2511770" cy="280440"/>
          </a:xfrm>
          <a:prstGeom prst="rect">
            <a:avLst/>
          </a:prstGeom>
        </p:spPr>
      </p:pic>
    </p:spTree>
    <p:extLst>
      <p:ext uri="{BB962C8B-B14F-4D97-AF65-F5344CB8AC3E}">
        <p14:creationId xmlns:p14="http://schemas.microsoft.com/office/powerpoint/2010/main" val="3172741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a:extLst>
              <a:ext uri="{FF2B5EF4-FFF2-40B4-BE49-F238E27FC236}">
                <a16:creationId xmlns:a16="http://schemas.microsoft.com/office/drawing/2014/main" id="{F0F25866-5DB1-334A-8037-692579FBDE39}"/>
              </a:ext>
            </a:extLst>
          </p:cNvPr>
          <p:cNvSpPr>
            <a:spLocks noGrp="1"/>
          </p:cNvSpPr>
          <p:nvPr>
            <p:ph type="subTitle" idx="1"/>
          </p:nvPr>
        </p:nvSpPr>
        <p:spPr>
          <a:xfrm>
            <a:off x="6888573" y="3429000"/>
            <a:ext cx="4065177" cy="1057791"/>
          </a:xfrm>
        </p:spPr>
        <p:txBody>
          <a:bodyPr>
            <a:normAutofit fontScale="92500" lnSpcReduction="20000"/>
          </a:bodyPr>
          <a:lstStyle/>
          <a:p>
            <a:pPr algn="just">
              <a:lnSpc>
                <a:spcPct val="130000"/>
              </a:lnSpc>
              <a:spcBef>
                <a:spcPts val="0"/>
              </a:spcBef>
            </a:pPr>
            <a:r>
              <a:rPr lang="en-US" dirty="0"/>
              <a:t>The outgoing Board of Directors would like to thank the residents of Lansing Point for their support over this past year and for making Lansing Point the caring community that it is.</a:t>
            </a:r>
          </a:p>
          <a:p>
            <a:endParaRPr lang="en-US" dirty="0"/>
          </a:p>
        </p:txBody>
      </p:sp>
      <p:pic>
        <p:nvPicPr>
          <p:cNvPr id="3" name="Picture 2">
            <a:extLst>
              <a:ext uri="{FF2B5EF4-FFF2-40B4-BE49-F238E27FC236}">
                <a16:creationId xmlns:a16="http://schemas.microsoft.com/office/drawing/2014/main" id="{324A13C2-373F-91FC-F515-A6F90F77214F}"/>
              </a:ext>
            </a:extLst>
          </p:cNvPr>
          <p:cNvPicPr>
            <a:picLocks noChangeAspect="1"/>
          </p:cNvPicPr>
          <p:nvPr/>
        </p:nvPicPr>
        <p:blipFill>
          <a:blip r:embed="rId3"/>
          <a:stretch>
            <a:fillRect/>
          </a:stretch>
        </p:blipFill>
        <p:spPr>
          <a:xfrm>
            <a:off x="603860" y="1971675"/>
            <a:ext cx="5387238" cy="3406548"/>
          </a:xfrm>
          <a:prstGeom prst="rect">
            <a:avLst/>
          </a:prstGeom>
        </p:spPr>
      </p:pic>
    </p:spTree>
    <p:extLst>
      <p:ext uri="{BB962C8B-B14F-4D97-AF65-F5344CB8AC3E}">
        <p14:creationId xmlns:p14="http://schemas.microsoft.com/office/powerpoint/2010/main" val="2336677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C141C473-DB6C-2FD1-FCE8-B7B3DBFDD8C7}"/>
              </a:ext>
            </a:extLst>
          </p:cNvPr>
          <p:cNvSpPr>
            <a:spLocks noGrp="1"/>
          </p:cNvSpPr>
          <p:nvPr>
            <p:ph type="sldNum" sz="quarter" idx="4294967295"/>
          </p:nvPr>
        </p:nvSpPr>
        <p:spPr>
          <a:xfrm>
            <a:off x="286328" y="6387957"/>
            <a:ext cx="523875" cy="247650"/>
          </a:xfrm>
        </p:spPr>
        <p:txBody>
          <a:bodyPr/>
          <a:lstStyle/>
          <a:p>
            <a:pPr algn="r"/>
            <a:fld id="{294A09A9-5501-47C1-A89A-A340965A2BE2}" type="slidenum">
              <a:rPr lang="en-US" smtClean="0"/>
              <a:pPr algn="r"/>
              <a:t>4</a:t>
            </a:fld>
            <a:endParaRPr lang="en-US" dirty="0">
              <a:latin typeface="+mn-lt"/>
            </a:endParaRPr>
          </a:p>
        </p:txBody>
      </p:sp>
      <p:sp>
        <p:nvSpPr>
          <p:cNvPr id="18" name="TextBox 17">
            <a:extLst>
              <a:ext uri="{FF2B5EF4-FFF2-40B4-BE49-F238E27FC236}">
                <a16:creationId xmlns:a16="http://schemas.microsoft.com/office/drawing/2014/main" id="{9FE24A99-6424-5832-C6AB-B6036CF9C1EA}"/>
              </a:ext>
            </a:extLst>
          </p:cNvPr>
          <p:cNvSpPr txBox="1"/>
          <p:nvPr/>
        </p:nvSpPr>
        <p:spPr>
          <a:xfrm>
            <a:off x="1149927" y="3059668"/>
            <a:ext cx="2743200" cy="369332"/>
          </a:xfrm>
          <a:prstGeom prst="rect">
            <a:avLst/>
          </a:prstGeom>
          <a:noFill/>
        </p:spPr>
        <p:txBody>
          <a:bodyPr wrap="square" rtlCol="0">
            <a:spAutoFit/>
          </a:bodyPr>
          <a:lstStyle/>
          <a:p>
            <a:r>
              <a:rPr lang="en-CA" dirty="0">
                <a:solidFill>
                  <a:schemeClr val="bg1"/>
                </a:solidFill>
              </a:rPr>
              <a:t>MINUTES OF 2025 AGM</a:t>
            </a:r>
          </a:p>
        </p:txBody>
      </p:sp>
      <p:sp>
        <p:nvSpPr>
          <p:cNvPr id="23" name="TextBox 22">
            <a:extLst>
              <a:ext uri="{FF2B5EF4-FFF2-40B4-BE49-F238E27FC236}">
                <a16:creationId xmlns:a16="http://schemas.microsoft.com/office/drawing/2014/main" id="{1454F000-3075-E340-4AAF-D50134E72AB2}"/>
              </a:ext>
            </a:extLst>
          </p:cNvPr>
          <p:cNvSpPr txBox="1"/>
          <p:nvPr/>
        </p:nvSpPr>
        <p:spPr>
          <a:xfrm>
            <a:off x="9374232" y="6389386"/>
            <a:ext cx="2490107" cy="246221"/>
          </a:xfrm>
          <a:prstGeom prst="rect">
            <a:avLst/>
          </a:prstGeom>
          <a:noFill/>
        </p:spPr>
        <p:txBody>
          <a:bodyPr wrap="square">
            <a:spAutoFit/>
          </a:bodyPr>
          <a:lstStyle/>
          <a:p>
            <a:pPr algn="r"/>
            <a:r>
              <a:rPr lang="en-US" sz="1000" dirty="0">
                <a:solidFill>
                  <a:schemeClr val="bg1"/>
                </a:solidFill>
              </a:rPr>
              <a:t>Annual General Meeting: March 2, 2026 </a:t>
            </a:r>
          </a:p>
        </p:txBody>
      </p:sp>
      <p:sp>
        <p:nvSpPr>
          <p:cNvPr id="5" name="TextBox 4">
            <a:extLst>
              <a:ext uri="{FF2B5EF4-FFF2-40B4-BE49-F238E27FC236}">
                <a16:creationId xmlns:a16="http://schemas.microsoft.com/office/drawing/2014/main" id="{932BE550-853E-EAB3-4A8B-007113232D8B}"/>
              </a:ext>
            </a:extLst>
          </p:cNvPr>
          <p:cNvSpPr txBox="1"/>
          <p:nvPr/>
        </p:nvSpPr>
        <p:spPr>
          <a:xfrm>
            <a:off x="4054220" y="193880"/>
            <a:ext cx="7810119" cy="6337825"/>
          </a:xfrm>
          <a:prstGeom prst="rect">
            <a:avLst/>
          </a:prstGeom>
          <a:noFill/>
        </p:spPr>
        <p:txBody>
          <a:bodyPr wrap="square">
            <a:spAutoFit/>
          </a:bodyPr>
          <a:lstStyle/>
          <a:p>
            <a:pPr algn="ctr">
              <a:lnSpc>
                <a:spcPct val="107000"/>
              </a:lnSpc>
              <a:spcAft>
                <a:spcPts val="800"/>
              </a:spcAft>
            </a:pPr>
            <a:r>
              <a:rPr lang="en-CA" sz="10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LANSING POINT 2025 AGM  </a:t>
            </a:r>
            <a:r>
              <a:rPr lang="en-CA" sz="1000" b="1" kern="0" cap="all"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Meeting Minutes</a:t>
            </a:r>
            <a:endParaRPr lang="en-CA" sz="1000" kern="100" cap="all"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DETERMINATION OF QUORUM</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err="1">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Quorum</a:t>
            </a: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 met with 15 units present (105, 103, 104 (proxy), 107, 108, 109, 201, 202, 203, 206, 208, 209, 210, 102, 106).</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WELCOME</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Mike explained Robert's Rules of Order, and the meeting began.</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REPORTS</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Minutes of 2024 AGM</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Previous AGM meeting minutes were reviewed and approved by all members.</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President’s Report</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Ted gave an overview of his report, detailing all projects undertaken over the fiscal year.</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Property Management Report</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Denali and Irene from GMS explained the challenges of projects throughout the year, noting that all issues were addressed and handled.</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Common Property Insurance</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Discussion around coverage, limits, and providers.</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spcAft>
                <a:spcPts val="600"/>
              </a:spcAft>
              <a:buFont typeface="+mj-lt"/>
              <a:buAutoNum type="arabicPeriod"/>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Reserve Fund</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Review of the reserve fund and expectations for maintaining an ageing building. Note: </a:t>
            </a:r>
            <a:r>
              <a:rPr lang="en-CA" sz="900" i="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During project discussions, it was requested that the halls be painted a lighter color to add more light to the hallways. This request was echoed by most owners.</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a:lnSpc>
                <a:spcPct val="107000"/>
              </a:lnSpc>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REGULATION BUSINESS</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startAt="6"/>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2024 Financial Statements</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Motion to approve by ordinary resolution.</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Motioned by Mike (Unit 208), seconded by Scott (Unit 107).</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All in favor.</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startAt="6"/>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2025 Budget</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Motion to approve by ordinary resolution.</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Motioned by Mike (Unit 208), seconded by Gill (Unit 105).</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All in favor. </a:t>
            </a: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Potential Reserve Fund Expenditure in 2025</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Option 1 motioned by Mike (Unit 208), seconded by Scott (Unit 107).</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spcAft>
                <a:spcPts val="600"/>
              </a:spcAft>
              <a:buFont typeface="+mj-lt"/>
              <a:buAutoNum type="arabicPeriod" startAt="6"/>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2025 Budget Surplus</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Motion to approve by ordinary resolution. … Motioned by Mike (Unit 208), seconded by Scott (Unit 107).</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a:spcAft>
                <a:spcPts val="600"/>
              </a:spcAf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FINAL</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startAt="10"/>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Election of Board</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Denali from GMS facilitated the board nominations.</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Ted (Unit 103), Mike (Unit 208), and Bill (Unit 202) were nominated.</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Motioned by Laura (Unit 107), seconded by Amy (Unit 106).</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spcAft>
                <a:spcPts val="600"/>
              </a:spcAft>
              <a:buFont typeface="+mj-lt"/>
              <a:buAutoNum type="arabicPeriod" startAt="10"/>
              <a:tabLst>
                <a:tab pos="457200" algn="l"/>
              </a:tabLst>
            </a:pPr>
            <a:r>
              <a:rPr lang="en-CA" sz="900" b="1"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Adjournment</a:t>
            </a:r>
            <a:b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Meeting adjourned at 7:10 PM.</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a:spcAft>
                <a:spcPts val="600"/>
              </a:spcAft>
            </a:pPr>
            <a:r>
              <a:rPr lang="en-CA" sz="900" b="1" kern="0" cap="all"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Other business</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spcAft>
                <a:spcPts val="600"/>
              </a:spcAft>
              <a:buFont typeface="+mj-lt"/>
              <a:buAutoNum type="arabicPeriod"/>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Update on sub-surface water issue and Yukon Government</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a:p>
            <a:pPr marL="342900" lvl="0" indent="-342900">
              <a:spcAft>
                <a:spcPts val="600"/>
              </a:spcAft>
              <a:buFont typeface="+mj-lt"/>
              <a:buAutoNum type="arabicPeriod"/>
            </a:pPr>
            <a:r>
              <a:rPr lang="en-CA" sz="900" kern="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Electrical Bills and Gate</a:t>
            </a:r>
            <a:endParaRPr lang="en-CA" sz="9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4668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3F689-2E51-BF4F-AE47-7CEB7CC4C52A}"/>
              </a:ext>
            </a:extLst>
          </p:cNvPr>
          <p:cNvSpPr>
            <a:spLocks noGrp="1"/>
          </p:cNvSpPr>
          <p:nvPr>
            <p:ph type="title"/>
          </p:nvPr>
        </p:nvSpPr>
        <p:spPr>
          <a:xfrm>
            <a:off x="971551" y="1242905"/>
            <a:ext cx="2085309" cy="448855"/>
          </a:xfrm>
        </p:spPr>
        <p:txBody>
          <a:bodyPr>
            <a:normAutofit fontScale="90000"/>
          </a:bodyPr>
          <a:lstStyle/>
          <a:p>
            <a:r>
              <a:rPr lang="en-US" sz="2000" b="0" dirty="0">
                <a:latin typeface="Century Schoolbook" panose="02040604050505020304" pitchFamily="18" charset="0"/>
              </a:rPr>
              <a:t>President’s Report</a:t>
            </a: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971550" y="6332220"/>
            <a:ext cx="523240" cy="247651"/>
          </a:xfrm>
        </p:spPr>
        <p:txBody>
          <a:bodyPr/>
          <a:lstStyle/>
          <a:p>
            <a:fld id="{294A09A9-5501-47C1-A89A-A340965A2BE2}" type="slidenum">
              <a:rPr lang="en-US" smtClean="0"/>
              <a:pPr/>
              <a:t>5</a:t>
            </a:fld>
            <a:endParaRPr lang="en-US" dirty="0"/>
          </a:p>
        </p:txBody>
      </p:sp>
      <p:sp>
        <p:nvSpPr>
          <p:cNvPr id="6" name="TextBox 5">
            <a:extLst>
              <a:ext uri="{FF2B5EF4-FFF2-40B4-BE49-F238E27FC236}">
                <a16:creationId xmlns:a16="http://schemas.microsoft.com/office/drawing/2014/main" id="{47A99B0A-B34B-7BED-9D4B-71D787DD95DF}"/>
              </a:ext>
            </a:extLst>
          </p:cNvPr>
          <p:cNvSpPr txBox="1"/>
          <p:nvPr/>
        </p:nvSpPr>
        <p:spPr>
          <a:xfrm>
            <a:off x="3141921" y="249924"/>
            <a:ext cx="8798442" cy="6358151"/>
          </a:xfrm>
          <a:prstGeom prst="rect">
            <a:avLst/>
          </a:prstGeom>
          <a:noFill/>
        </p:spPr>
        <p:txBody>
          <a:bodyPr wrap="square">
            <a:spAutoFit/>
          </a:bodyPr>
          <a:lstStyle/>
          <a:p>
            <a:pPr>
              <a:spcBef>
                <a:spcPts val="300"/>
              </a:spcBef>
              <a:spcAft>
                <a:spcPts val="6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Another busy year at Lansing Point. It was a year of mixed sadness and joy. We celebrated the lives of both Rosemary Burns and Ewald Lemke, and we extend our heartfelt sympathies to Terry and family, as well as to Lois and family.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6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This was also the year that saw Bob </a:t>
            </a:r>
            <a:r>
              <a:rPr lang="en-CA" sz="1100" kern="100" dirty="0" err="1">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Ehman</a:t>
            </a: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 and Heidi Wan move up the street to Normandy House. We also welcomed new owners: Greg Bull and Susan Tinevez in 108, and Dennis and Shelia Singer in 202.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6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We also had a new member join our board of directors. Bill Greer is a welcome addition, as his skill set and background include construction inspection and management, practical knowledge of HVAC systems, building schematics, and a good sense of humour.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spcBef>
                <a:spcPts val="300"/>
              </a:spcBef>
              <a:spcAft>
                <a:spcPts val="6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A reminder to all residents about the Lansing Point web page created by Michael McCann (http:/www.lansingpoint124.org) at no charge to the condo corporation. This is a valuable site for budget information, project updates, the latest Reserve Fund Study, and other pertinent information. Our major projects for 2025 included: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Wingdings" panose="05000000000000000000" pitchFamily="2" charset="2"/>
              <a:buChar char=""/>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5-year update of the Reserve Fund Study as mandated by the new Yukon Condominium Act</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Wingdings" panose="05000000000000000000" pitchFamily="2" charset="2"/>
              <a:buChar char=""/>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Elevator maintenance and repair in Building B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Wingdings" panose="05000000000000000000" pitchFamily="2" charset="2"/>
              <a:buChar char=""/>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Replace a support column and repair the column’s millwork on Building A,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Wingdings" panose="05000000000000000000" pitchFamily="2" charset="2"/>
              <a:buChar char=""/>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Inspect and repair the column millwork on the northside of both buildings, with more to be done on both buildings in the summer of 2026. </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Wingdings" panose="05000000000000000000" pitchFamily="2" charset="2"/>
              <a:buChar char=""/>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Fire alarm maintenance on both buildings. </a:t>
            </a:r>
            <a:endParaRPr lang="en-CA" sz="11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spcAft>
                <a:spcPts val="2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Again, this year, residents volunteered their time to make our home more livable. Terry Burns ensured our compost bin was at the curb side each Thursday morning for pickup. When Terry went on vacation, Susan Tinevez and Greg Bull took over and are still, like the post office, “through rain or shine and -40 temperatures,” have that container curb-side each Thursday morning. </a:t>
            </a:r>
            <a:endParaRPr lang="en-CA" sz="11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spcAft>
                <a:spcPts val="2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Gil and Cathy Boudin clear and pack the snow in the driveway in front of Building A as needed, and Bob Thornton regularly does yard work. </a:t>
            </a:r>
            <a:endParaRPr lang="en-CA" sz="11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spcAft>
                <a:spcPts val="2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This past winter, we had a lot of snow in December, and I understand that all the residents here did a lot of shovelling to help their neighbours! </a:t>
            </a:r>
            <a:endParaRPr lang="en-CA" sz="11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spcAft>
                <a:spcPts val="2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Donna Jones does a wonderful job of keeping both lobbies of A and B decorated with appropriate seasonal decorations that add a welcoming touch to both buildings. </a:t>
            </a:r>
            <a:endParaRPr lang="en-CA" sz="11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We also welcome suggestions from owners at the AGM or at any time for future projects you would like to see carried out. </a:t>
            </a:r>
            <a:endParaRPr lang="en-CA" sz="11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spcAft>
                <a:spcPts val="2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The financial statement reflects the hard work of Michael McCann and GMS’s Denali Gaetz. </a:t>
            </a:r>
            <a:endParaRPr lang="en-CA" sz="11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spcAft>
                <a:spcPts val="200"/>
              </a:spcAft>
            </a:pPr>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In a world that is getting more complicated by the day, Lansing Point is in pretty good shape in both the physical plant and financial matters, considering the increase in goods and services we are all encountering. </a:t>
            </a:r>
            <a:endParaRPr lang="en-CA" sz="11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lvl="0"/>
            <a: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t>We continue to have an excellent working relationship with GMS, and although we pay them for their services, they often go beyond their contractual obligations to assist the Board, and we are grateful for their support.</a:t>
            </a:r>
            <a:br>
              <a:rPr lang="en-CA" sz="1100" kern="100" dirty="0">
                <a:solidFill>
                  <a:schemeClr val="bg1"/>
                </a:solidFill>
                <a:effectLst/>
                <a:latin typeface="Century Schoolbook" panose="02040604050505020304" pitchFamily="18" charset="0"/>
                <a:ea typeface="Times New Roman" panose="02020603050405020304" pitchFamily="18" charset="0"/>
                <a:cs typeface="Times New Roman" panose="02020603050405020304" pitchFamily="18" charset="0"/>
              </a:rPr>
            </a:b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26695">
              <a:spcAft>
                <a:spcPts val="800"/>
              </a:spcAft>
            </a:pPr>
            <a:r>
              <a:rPr lang="en-CA" sz="11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Ted Staffen</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26695">
              <a:spcAft>
                <a:spcPts val="800"/>
              </a:spcAft>
            </a:pPr>
            <a:r>
              <a:rPr lang="en-CA" sz="1100" kern="100" dirty="0">
                <a:solidFill>
                  <a:schemeClr val="bg1"/>
                </a:solidFill>
                <a:effectLst/>
                <a:latin typeface="Century Schoolbook" panose="02040604050505020304" pitchFamily="18" charset="0"/>
                <a:ea typeface="Calibri" panose="020F0502020204030204" pitchFamily="34" charset="0"/>
                <a:cs typeface="Times New Roman" panose="02020603050405020304" pitchFamily="18" charset="0"/>
              </a:rPr>
              <a:t>President</a:t>
            </a:r>
            <a:endParaRPr lang="en-CA" sz="11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246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04A28-E62C-2E4A-A2A4-AD85CB6126A2}"/>
              </a:ext>
            </a:extLst>
          </p:cNvPr>
          <p:cNvSpPr>
            <a:spLocks noGrp="1"/>
          </p:cNvSpPr>
          <p:nvPr>
            <p:ph type="title"/>
          </p:nvPr>
        </p:nvSpPr>
        <p:spPr>
          <a:xfrm>
            <a:off x="7141525" y="3062910"/>
            <a:ext cx="4941477" cy="610863"/>
          </a:xfrm>
        </p:spPr>
        <p:txBody>
          <a:bodyPr>
            <a:noAutofit/>
          </a:bodyPr>
          <a:lstStyle/>
          <a:p>
            <a:r>
              <a:rPr lang="en-US" sz="2000" dirty="0">
                <a:solidFill>
                  <a:schemeClr val="bg1"/>
                </a:solidFill>
                <a:latin typeface="Century Schoolbook" panose="02040604050505020304" pitchFamily="18" charset="0"/>
              </a:rPr>
              <a:t>PROPERTY MANAGEMENT</a:t>
            </a:r>
          </a:p>
        </p:txBody>
      </p:sp>
      <p:cxnSp>
        <p:nvCxnSpPr>
          <p:cNvPr id="6" name="Straight Connector 5">
            <a:extLst>
              <a:ext uri="{FF2B5EF4-FFF2-40B4-BE49-F238E27FC236}">
                <a16:creationId xmlns:a16="http://schemas.microsoft.com/office/drawing/2014/main" id="{4D6EE753-BEBB-4348-896E-73627FDDCF64}"/>
              </a:ext>
              <a:ext uri="{C183D7F6-B498-43B3-948B-1728B52AA6E4}">
                <adec:decorative xmlns:adec="http://schemas.microsoft.com/office/drawing/2017/decorative" val="1"/>
              </a:ext>
            </a:extLst>
          </p:cNvPr>
          <p:cNvCxnSpPr>
            <a:cxnSpLocks/>
          </p:cNvCxnSpPr>
          <p:nvPr/>
        </p:nvCxnSpPr>
        <p:spPr>
          <a:xfrm>
            <a:off x="7194680" y="4003877"/>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2DB21D69-BFD1-4FAF-9080-87B9AF121FB7}"/>
              </a:ext>
            </a:extLst>
          </p:cNvPr>
          <p:cNvSpPr txBox="1"/>
          <p:nvPr/>
        </p:nvSpPr>
        <p:spPr>
          <a:xfrm>
            <a:off x="4235791" y="132582"/>
            <a:ext cx="3170524" cy="6340197"/>
          </a:xfrm>
          <a:prstGeom prst="rect">
            <a:avLst/>
          </a:prstGeom>
          <a:noFill/>
        </p:spPr>
        <p:txBody>
          <a:bodyPr wrap="square" rtlCol="0">
            <a:spAutoFit/>
          </a:bodyPr>
          <a:lstStyle/>
          <a:p>
            <a:r>
              <a:rPr lang="en-US" sz="1600" dirty="0">
                <a:solidFill>
                  <a:schemeClr val="bg1"/>
                </a:solidFill>
                <a:latin typeface="Century Schoolbook" panose="02040604050505020304" pitchFamily="18" charset="0"/>
              </a:rPr>
              <a:t>WHAT DOES GMS DO TODAY?</a:t>
            </a:r>
          </a:p>
          <a:p>
            <a:endParaRPr lang="en-US" sz="300" b="1" dirty="0">
              <a:solidFill>
                <a:schemeClr val="bg1"/>
              </a:solidFill>
              <a:latin typeface="Century Schoolbook" panose="02040604050505020304" pitchFamily="18" charset="0"/>
            </a:endParaRPr>
          </a:p>
          <a:p>
            <a:r>
              <a:rPr lang="en-US" sz="1000" b="1" dirty="0">
                <a:solidFill>
                  <a:schemeClr val="bg1"/>
                </a:solidFill>
                <a:latin typeface="Century Schoolbook" panose="02040604050505020304" pitchFamily="18" charset="0"/>
              </a:rPr>
              <a:t>ADMINISTRATION</a:t>
            </a:r>
          </a:p>
          <a:p>
            <a:r>
              <a:rPr lang="en-US" sz="800" dirty="0">
                <a:solidFill>
                  <a:schemeClr val="bg1"/>
                </a:solidFill>
                <a:latin typeface="Century Schoolbook" panose="02040604050505020304" pitchFamily="18" charset="0"/>
              </a:rPr>
              <a:t>THE CORPORATION REGISTER</a:t>
            </a:r>
          </a:p>
          <a:p>
            <a:r>
              <a:rPr lang="en-US" sz="800" dirty="0">
                <a:solidFill>
                  <a:schemeClr val="bg1"/>
                </a:solidFill>
                <a:latin typeface="Century Schoolbook" panose="02040604050505020304" pitchFamily="18" charset="0"/>
              </a:rPr>
              <a:t>CORPORATION ADDRESS OF BOOKS &amp; RECORDS</a:t>
            </a:r>
          </a:p>
          <a:p>
            <a:r>
              <a:rPr lang="en-US" sz="800" dirty="0">
                <a:solidFill>
                  <a:schemeClr val="bg1"/>
                </a:solidFill>
                <a:latin typeface="Century Schoolbook" panose="02040604050505020304" pitchFamily="18" charset="0"/>
              </a:rPr>
              <a:t>CORPORATION DOCUMENTS: </a:t>
            </a:r>
          </a:p>
          <a:p>
            <a:r>
              <a:rPr lang="en-US" sz="800" dirty="0">
                <a:solidFill>
                  <a:schemeClr val="bg1"/>
                </a:solidFill>
                <a:latin typeface="Century Schoolbook" panose="02040604050505020304" pitchFamily="18" charset="0"/>
              </a:rPr>
              <a:t>COMMUNICATION</a:t>
            </a:r>
          </a:p>
          <a:p>
            <a:r>
              <a:rPr lang="en-US" sz="800" dirty="0">
                <a:solidFill>
                  <a:schemeClr val="bg1"/>
                </a:solidFill>
                <a:latin typeface="Century Schoolbook" panose="02040604050505020304" pitchFamily="18" charset="0"/>
              </a:rPr>
              <a:t>NEW MEMBERS</a:t>
            </a:r>
          </a:p>
          <a:p>
            <a:r>
              <a:rPr lang="en-US" sz="800" dirty="0">
                <a:solidFill>
                  <a:schemeClr val="bg1"/>
                </a:solidFill>
                <a:latin typeface="Century Schoolbook" panose="02040604050505020304" pitchFamily="18" charset="0"/>
              </a:rPr>
              <a:t>STATUS CERTIFICATES</a:t>
            </a:r>
          </a:p>
          <a:p>
            <a:endParaRPr lang="en-US" sz="1100" dirty="0">
              <a:solidFill>
                <a:schemeClr val="bg1"/>
              </a:solidFill>
              <a:latin typeface="Century Schoolbook" panose="02040604050505020304" pitchFamily="18" charset="0"/>
            </a:endParaRPr>
          </a:p>
          <a:p>
            <a:r>
              <a:rPr lang="en-US" sz="1000" b="1" dirty="0">
                <a:solidFill>
                  <a:schemeClr val="bg1"/>
                </a:solidFill>
                <a:latin typeface="Century Schoolbook" panose="02040604050505020304" pitchFamily="18" charset="0"/>
              </a:rPr>
              <a:t>FINANCIAL MANAGEMENT</a:t>
            </a:r>
          </a:p>
          <a:p>
            <a:r>
              <a:rPr lang="en-US" sz="800" dirty="0">
                <a:solidFill>
                  <a:schemeClr val="bg1"/>
                </a:solidFill>
                <a:latin typeface="Century Schoolbook" panose="02040604050505020304" pitchFamily="18" charset="0"/>
              </a:rPr>
              <a:t>BUDGET PREPARATION BY MANAGING AGENT</a:t>
            </a:r>
          </a:p>
          <a:p>
            <a:r>
              <a:rPr lang="en-US" sz="800" dirty="0">
                <a:solidFill>
                  <a:schemeClr val="bg1"/>
                </a:solidFill>
                <a:latin typeface="Century Schoolbook" panose="02040604050505020304" pitchFamily="18" charset="0"/>
              </a:rPr>
              <a:t>CONDO FEE &amp; LEVY ASSESSMENT &amp; COLLECTION</a:t>
            </a:r>
          </a:p>
          <a:p>
            <a:r>
              <a:rPr lang="en-US" sz="800" dirty="0">
                <a:solidFill>
                  <a:schemeClr val="bg1"/>
                </a:solidFill>
                <a:latin typeface="Century Schoolbook" panose="02040604050505020304" pitchFamily="18" charset="0"/>
              </a:rPr>
              <a:t>DELINQUENT ACCOUNTS, LATE CHARGES &amp; LIEN</a:t>
            </a:r>
          </a:p>
          <a:p>
            <a:r>
              <a:rPr lang="en-US" sz="800" dirty="0">
                <a:solidFill>
                  <a:schemeClr val="bg1"/>
                </a:solidFill>
                <a:latin typeface="Century Schoolbook" panose="02040604050505020304" pitchFamily="18" charset="0"/>
              </a:rPr>
              <a:t>RIGHT TO LIEN </a:t>
            </a:r>
          </a:p>
          <a:p>
            <a:r>
              <a:rPr lang="en-US" sz="800" dirty="0">
                <a:solidFill>
                  <a:schemeClr val="bg1"/>
                </a:solidFill>
                <a:latin typeface="Century Schoolbook" panose="02040604050505020304" pitchFamily="18" charset="0"/>
              </a:rPr>
              <a:t>FINANCIAL REPORTING</a:t>
            </a:r>
          </a:p>
          <a:p>
            <a:r>
              <a:rPr lang="en-US" sz="800" dirty="0">
                <a:solidFill>
                  <a:schemeClr val="bg1"/>
                </a:solidFill>
                <a:latin typeface="Century Schoolbook" panose="02040604050505020304" pitchFamily="18" charset="0"/>
              </a:rPr>
              <a:t>FINANCIAL RECORDS</a:t>
            </a:r>
          </a:p>
          <a:p>
            <a:endParaRPr lang="en-US" sz="1100" dirty="0">
              <a:solidFill>
                <a:schemeClr val="bg1"/>
              </a:solidFill>
              <a:latin typeface="Century Schoolbook" panose="02040604050505020304" pitchFamily="18" charset="0"/>
            </a:endParaRPr>
          </a:p>
          <a:p>
            <a:r>
              <a:rPr lang="en-US" sz="1000" b="1" dirty="0">
                <a:solidFill>
                  <a:schemeClr val="bg1"/>
                </a:solidFill>
                <a:latin typeface="Century Schoolbook" panose="02040604050505020304" pitchFamily="18" charset="0"/>
              </a:rPr>
              <a:t>RESERVE FUND MANAGEMENT</a:t>
            </a:r>
          </a:p>
          <a:p>
            <a:r>
              <a:rPr lang="en-US" sz="800" dirty="0">
                <a:solidFill>
                  <a:schemeClr val="bg1"/>
                </a:solidFill>
                <a:latin typeface="Century Schoolbook" panose="02040604050505020304" pitchFamily="18" charset="0"/>
              </a:rPr>
              <a:t>RESERVE FUND STUDY</a:t>
            </a:r>
          </a:p>
          <a:p>
            <a:r>
              <a:rPr lang="en-US" sz="800" dirty="0">
                <a:solidFill>
                  <a:schemeClr val="bg1"/>
                </a:solidFill>
                <a:latin typeface="Century Schoolbook" panose="02040604050505020304" pitchFamily="18" charset="0"/>
              </a:rPr>
              <a:t>ANNUAL CONTRIBUTION</a:t>
            </a:r>
          </a:p>
          <a:p>
            <a:r>
              <a:rPr lang="en-US" sz="800" dirty="0">
                <a:solidFill>
                  <a:schemeClr val="bg1"/>
                </a:solidFill>
                <a:latin typeface="Century Schoolbook" panose="02040604050505020304" pitchFamily="18" charset="0"/>
              </a:rPr>
              <a:t>RESERVE FUND ACCOUNT</a:t>
            </a:r>
          </a:p>
          <a:p>
            <a:r>
              <a:rPr lang="en-US" sz="800" dirty="0">
                <a:solidFill>
                  <a:schemeClr val="bg1"/>
                </a:solidFill>
                <a:latin typeface="Century Schoolbook" panose="02040604050505020304" pitchFamily="18" charset="0"/>
              </a:rPr>
              <a:t>RESERVE FUND DRAWS</a:t>
            </a:r>
          </a:p>
          <a:p>
            <a:r>
              <a:rPr lang="en-US" sz="800" dirty="0">
                <a:solidFill>
                  <a:schemeClr val="bg1"/>
                </a:solidFill>
                <a:latin typeface="Century Schoolbook" panose="02040604050505020304" pitchFamily="18" charset="0"/>
              </a:rPr>
              <a:t>RESERVE FUND DEFICIENCY</a:t>
            </a:r>
          </a:p>
          <a:p>
            <a:endParaRPr lang="en-CA" sz="1100" b="1" dirty="0">
              <a:solidFill>
                <a:schemeClr val="bg1"/>
              </a:solidFill>
              <a:latin typeface="Century Schoolbook" panose="02040604050505020304" pitchFamily="18" charset="0"/>
            </a:endParaRPr>
          </a:p>
          <a:p>
            <a:r>
              <a:rPr lang="en-US" sz="1000" b="1" dirty="0">
                <a:solidFill>
                  <a:schemeClr val="bg1"/>
                </a:solidFill>
                <a:latin typeface="Century Schoolbook" panose="02040604050505020304" pitchFamily="18" charset="0"/>
              </a:rPr>
              <a:t>COMMON PROPERTY INSPECTION</a:t>
            </a:r>
          </a:p>
          <a:p>
            <a:r>
              <a:rPr lang="en-US" sz="800" dirty="0">
                <a:solidFill>
                  <a:schemeClr val="bg1"/>
                </a:solidFill>
                <a:latin typeface="Century Schoolbook" panose="02040604050505020304" pitchFamily="18" charset="0"/>
              </a:rPr>
              <a:t>COMMON PROPERTY OVERSIGHT</a:t>
            </a:r>
          </a:p>
          <a:p>
            <a:r>
              <a:rPr lang="en-US" sz="800" dirty="0">
                <a:solidFill>
                  <a:schemeClr val="bg1"/>
                </a:solidFill>
                <a:latin typeface="Century Schoolbook" panose="02040604050505020304" pitchFamily="18" charset="0"/>
              </a:rPr>
              <a:t>COMMON ELEMENT INSPECTION</a:t>
            </a:r>
          </a:p>
          <a:p>
            <a:r>
              <a:rPr lang="en-US" sz="800" dirty="0">
                <a:solidFill>
                  <a:schemeClr val="bg1"/>
                </a:solidFill>
                <a:latin typeface="Century Schoolbook" panose="02040604050505020304" pitchFamily="18" charset="0"/>
              </a:rPr>
              <a:t>SITE VISIT &amp; CHECKUP ROUNDS</a:t>
            </a:r>
          </a:p>
          <a:p>
            <a:endParaRPr lang="en-CA" sz="1100" dirty="0">
              <a:latin typeface="Century Schoolbook" panose="02040604050505020304" pitchFamily="18" charset="0"/>
            </a:endParaRPr>
          </a:p>
          <a:p>
            <a:r>
              <a:rPr lang="en-US" sz="1000" b="1" dirty="0">
                <a:solidFill>
                  <a:schemeClr val="bg1"/>
                </a:solidFill>
                <a:latin typeface="Century Schoolbook" panose="02040604050505020304" pitchFamily="18" charset="0"/>
              </a:rPr>
              <a:t>SERVICE AGREEMENTS AND CAM CHARGES</a:t>
            </a:r>
          </a:p>
          <a:p>
            <a:r>
              <a:rPr lang="en-US" sz="800" dirty="0">
                <a:solidFill>
                  <a:schemeClr val="bg1"/>
                </a:solidFill>
                <a:latin typeface="Century Schoolbook" panose="02040604050505020304" pitchFamily="18" charset="0"/>
              </a:rPr>
              <a:t>WASTE MANAGEMENT &amp; COMPOST</a:t>
            </a:r>
          </a:p>
          <a:p>
            <a:r>
              <a:rPr lang="en-US" sz="800" dirty="0">
                <a:solidFill>
                  <a:schemeClr val="bg1"/>
                </a:solidFill>
                <a:latin typeface="Century Schoolbook" panose="02040604050505020304" pitchFamily="18" charset="0"/>
              </a:rPr>
              <a:t>WATER &amp; UTILITIES</a:t>
            </a:r>
          </a:p>
          <a:p>
            <a:r>
              <a:rPr lang="en-US" sz="800" dirty="0">
                <a:solidFill>
                  <a:schemeClr val="bg1"/>
                </a:solidFill>
                <a:latin typeface="Century Schoolbook" panose="02040604050505020304" pitchFamily="18" charset="0"/>
              </a:rPr>
              <a:t>SNOW REMOVAL</a:t>
            </a:r>
          </a:p>
          <a:p>
            <a:r>
              <a:rPr lang="en-US" sz="800" dirty="0">
                <a:solidFill>
                  <a:schemeClr val="bg1"/>
                </a:solidFill>
                <a:latin typeface="Century Schoolbook" panose="02040604050505020304" pitchFamily="18" charset="0"/>
              </a:rPr>
              <a:t>LANDSCAPING &amp; SITE CLEANUP.</a:t>
            </a:r>
          </a:p>
          <a:p>
            <a:r>
              <a:rPr lang="en-US" sz="800" dirty="0">
                <a:solidFill>
                  <a:schemeClr val="bg1"/>
                </a:solidFill>
                <a:latin typeface="Century Schoolbook" panose="02040604050505020304" pitchFamily="18" charset="0"/>
              </a:rPr>
              <a:t>MAINTENANCE &amp; REPAIR</a:t>
            </a:r>
          </a:p>
          <a:p>
            <a:r>
              <a:rPr lang="en-US" sz="800" dirty="0">
                <a:solidFill>
                  <a:schemeClr val="bg1"/>
                </a:solidFill>
                <a:latin typeface="Century Schoolbook" panose="02040604050505020304" pitchFamily="18" charset="0"/>
              </a:rPr>
              <a:t>EMERGENCY REPAIR AND UNIT ACCESS</a:t>
            </a:r>
          </a:p>
          <a:p>
            <a:r>
              <a:rPr lang="en-US" sz="800" dirty="0">
                <a:solidFill>
                  <a:schemeClr val="bg1"/>
                </a:solidFill>
                <a:latin typeface="Century Schoolbook" panose="02040604050505020304" pitchFamily="18" charset="0"/>
              </a:rPr>
              <a:t>OTHER BUILDING SERVICES</a:t>
            </a:r>
          </a:p>
          <a:p>
            <a:endParaRPr lang="en-US" sz="900" dirty="0">
              <a:solidFill>
                <a:schemeClr val="bg1"/>
              </a:solidFill>
              <a:latin typeface="Century Schoolbook" panose="02040604050505020304" pitchFamily="18" charset="0"/>
            </a:endParaRPr>
          </a:p>
          <a:p>
            <a:r>
              <a:rPr lang="en-US" sz="1000" b="1" dirty="0">
                <a:solidFill>
                  <a:schemeClr val="bg1"/>
                </a:solidFill>
                <a:latin typeface="Century Schoolbook" panose="02040604050505020304" pitchFamily="18" charset="0"/>
              </a:rPr>
              <a:t>INSURANCE &amp; WCB</a:t>
            </a:r>
          </a:p>
          <a:p>
            <a:r>
              <a:rPr lang="en-US" sz="800" dirty="0">
                <a:solidFill>
                  <a:schemeClr val="bg1"/>
                </a:solidFill>
                <a:latin typeface="Century Schoolbook" panose="02040604050505020304" pitchFamily="18" charset="0"/>
              </a:rPr>
              <a:t>CORPORATION INSURANCE</a:t>
            </a:r>
          </a:p>
          <a:p>
            <a:r>
              <a:rPr lang="en-US" sz="800" dirty="0">
                <a:solidFill>
                  <a:schemeClr val="bg1"/>
                </a:solidFill>
                <a:latin typeface="Century Schoolbook" panose="02040604050505020304" pitchFamily="18" charset="0"/>
              </a:rPr>
              <a:t>MANAGING AGENT INSURANCE</a:t>
            </a:r>
          </a:p>
          <a:p>
            <a:r>
              <a:rPr lang="en-US" sz="800" dirty="0">
                <a:solidFill>
                  <a:schemeClr val="bg1"/>
                </a:solidFill>
                <a:latin typeface="Century Schoolbook" panose="02040604050505020304" pitchFamily="18" charset="0"/>
              </a:rPr>
              <a:t>INSURANCE CLAIMS</a:t>
            </a:r>
          </a:p>
          <a:p>
            <a:r>
              <a:rPr lang="en-US" sz="800" dirty="0">
                <a:solidFill>
                  <a:schemeClr val="bg1"/>
                </a:solidFill>
                <a:latin typeface="Century Schoolbook" panose="02040604050505020304" pitchFamily="18" charset="0"/>
              </a:rPr>
              <a:t>WORKERS COMPENSATION BOARD (WCB)</a:t>
            </a:r>
          </a:p>
        </p:txBody>
      </p:sp>
      <p:sp>
        <p:nvSpPr>
          <p:cNvPr id="13" name="TextBox 12">
            <a:extLst>
              <a:ext uri="{FF2B5EF4-FFF2-40B4-BE49-F238E27FC236}">
                <a16:creationId xmlns:a16="http://schemas.microsoft.com/office/drawing/2014/main" id="{1B0E06E0-146F-975A-2E21-7D6B6B1F5C23}"/>
              </a:ext>
            </a:extLst>
          </p:cNvPr>
          <p:cNvSpPr txBox="1"/>
          <p:nvPr/>
        </p:nvSpPr>
        <p:spPr>
          <a:xfrm>
            <a:off x="204232" y="132582"/>
            <a:ext cx="3818466" cy="338554"/>
          </a:xfrm>
          <a:prstGeom prst="rect">
            <a:avLst/>
          </a:prstGeom>
          <a:noFill/>
        </p:spPr>
        <p:txBody>
          <a:bodyPr wrap="square" rtlCol="0">
            <a:spAutoFit/>
          </a:bodyPr>
          <a:lstStyle/>
          <a:p>
            <a:pPr algn="ctr"/>
            <a:r>
              <a:rPr lang="en-US" sz="1600" dirty="0">
                <a:solidFill>
                  <a:schemeClr val="bg1"/>
                </a:solidFill>
                <a:latin typeface="Century Schoolbook" panose="02040604050505020304" pitchFamily="18" charset="0"/>
              </a:rPr>
              <a:t>THE COST?</a:t>
            </a:r>
          </a:p>
        </p:txBody>
      </p:sp>
      <p:sp>
        <p:nvSpPr>
          <p:cNvPr id="3" name="TextBox 2">
            <a:extLst>
              <a:ext uri="{FF2B5EF4-FFF2-40B4-BE49-F238E27FC236}">
                <a16:creationId xmlns:a16="http://schemas.microsoft.com/office/drawing/2014/main" id="{556E5288-9C41-B822-ADC4-0ACF47F988A0}"/>
              </a:ext>
            </a:extLst>
          </p:cNvPr>
          <p:cNvSpPr txBox="1"/>
          <p:nvPr/>
        </p:nvSpPr>
        <p:spPr>
          <a:xfrm>
            <a:off x="7141524" y="4164335"/>
            <a:ext cx="4339275" cy="2154436"/>
          </a:xfrm>
          <a:prstGeom prst="rect">
            <a:avLst/>
          </a:prstGeom>
          <a:noFill/>
          <a:ln>
            <a:noFill/>
          </a:ln>
        </p:spPr>
        <p:txBody>
          <a:bodyPr wrap="square" rtlCol="0">
            <a:spAutoFit/>
          </a:bodyPr>
          <a:lstStyle/>
          <a:p>
            <a:r>
              <a:rPr lang="en-US" sz="1200" b="1" dirty="0">
                <a:solidFill>
                  <a:schemeClr val="bg1">
                    <a:lumMod val="95000"/>
                    <a:lumOff val="5000"/>
                  </a:schemeClr>
                </a:solidFill>
                <a:latin typeface="Century Schoolbook" panose="02040604050505020304" pitchFamily="18" charset="0"/>
              </a:rPr>
              <a:t>WHY CONTRACT WITH A PROPERTY MANAGEMENT COMPANY?</a:t>
            </a:r>
          </a:p>
          <a:p>
            <a:endParaRPr lang="en-CA" sz="200" dirty="0">
              <a:solidFill>
                <a:srgbClr val="FF0000"/>
              </a:solidFill>
              <a:latin typeface="Century Schoolbook" panose="02040604050505020304" pitchFamily="18" charset="0"/>
            </a:endParaRPr>
          </a:p>
          <a:p>
            <a:pPr algn="just"/>
            <a:r>
              <a:rPr lang="en-CA" sz="1100" dirty="0">
                <a:solidFill>
                  <a:schemeClr val="bg1">
                    <a:lumMod val="95000"/>
                    <a:lumOff val="5000"/>
                  </a:schemeClr>
                </a:solidFill>
                <a:latin typeface="Century Schoolbook" panose="02040604050505020304" pitchFamily="18" charset="0"/>
              </a:rPr>
              <a:t>There are a multitude of reasons to have our property managed by a contracted service. Not the least of which is ensuring compliance with legislative requirements and ensuring long-term fiscal stability.</a:t>
            </a:r>
          </a:p>
          <a:p>
            <a:endParaRPr lang="en-CA" sz="900" dirty="0">
              <a:solidFill>
                <a:schemeClr val="bg1">
                  <a:lumMod val="95000"/>
                  <a:lumOff val="5000"/>
                </a:schemeClr>
              </a:solidFill>
              <a:latin typeface="Century Schoolbook" panose="02040604050505020304" pitchFamily="18" charset="0"/>
            </a:endParaRPr>
          </a:p>
          <a:p>
            <a:pPr algn="just"/>
            <a:r>
              <a:rPr lang="en-CA" sz="1100" dirty="0">
                <a:solidFill>
                  <a:schemeClr val="bg1">
                    <a:lumMod val="95000"/>
                    <a:lumOff val="5000"/>
                  </a:schemeClr>
                </a:solidFill>
                <a:latin typeface="Century Schoolbook" panose="02040604050505020304" pitchFamily="18" charset="0"/>
              </a:rPr>
              <a:t>The details of maintaining records, paying bills, collecting fees, producing financial statements, </a:t>
            </a:r>
            <a:r>
              <a:rPr lang="en-US" sz="1100" dirty="0">
                <a:solidFill>
                  <a:schemeClr val="bg1">
                    <a:lumMod val="95000"/>
                    <a:lumOff val="5000"/>
                  </a:schemeClr>
                </a:solidFill>
                <a:latin typeface="Century Schoolbook" panose="02040604050505020304" pitchFamily="18" charset="0"/>
              </a:rPr>
              <a:t>conducting inspections, establishing and overseeing contracted services, and more require significant </a:t>
            </a:r>
            <a:r>
              <a:rPr lang="en-CA" sz="1100" dirty="0">
                <a:solidFill>
                  <a:schemeClr val="bg1">
                    <a:lumMod val="95000"/>
                    <a:lumOff val="5000"/>
                  </a:schemeClr>
                </a:solidFill>
                <a:latin typeface="Century Schoolbook" panose="02040604050505020304" pitchFamily="18" charset="0"/>
              </a:rPr>
              <a:t>time and expertise. These are all things that can overwhelm a volunteer board.</a:t>
            </a:r>
            <a:endParaRPr lang="en-CA" sz="1100" dirty="0">
              <a:solidFill>
                <a:srgbClr val="FF0000"/>
              </a:solidFill>
              <a:latin typeface="Century Schoolbook" panose="02040604050505020304" pitchFamily="18" charset="0"/>
            </a:endParaRPr>
          </a:p>
        </p:txBody>
      </p:sp>
      <p:sp>
        <p:nvSpPr>
          <p:cNvPr id="4" name="TextBox 3">
            <a:extLst>
              <a:ext uri="{FF2B5EF4-FFF2-40B4-BE49-F238E27FC236}">
                <a16:creationId xmlns:a16="http://schemas.microsoft.com/office/drawing/2014/main" id="{70053832-189B-9671-89F6-A5F656CE48EF}"/>
              </a:ext>
            </a:extLst>
          </p:cNvPr>
          <p:cNvSpPr txBox="1"/>
          <p:nvPr/>
        </p:nvSpPr>
        <p:spPr>
          <a:xfrm>
            <a:off x="204232" y="3545047"/>
            <a:ext cx="3818466" cy="2923877"/>
          </a:xfrm>
          <a:prstGeom prst="rect">
            <a:avLst/>
          </a:prstGeom>
          <a:noFill/>
        </p:spPr>
        <p:txBody>
          <a:bodyPr wrap="square" rtlCol="0">
            <a:spAutoFit/>
          </a:bodyPr>
          <a:lstStyle/>
          <a:p>
            <a:r>
              <a:rPr lang="en-US" sz="1100" b="1" dirty="0">
                <a:solidFill>
                  <a:schemeClr val="bg1"/>
                </a:solidFill>
                <a:latin typeface="Century Schoolbook" panose="02040604050505020304" pitchFamily="18" charset="0"/>
              </a:rPr>
              <a:t>THE NUMBERS</a:t>
            </a:r>
          </a:p>
          <a:p>
            <a:pPr marL="171450" indent="-171450">
              <a:buFont typeface="Arial" panose="020B0604020202020204" pitchFamily="34" charset="0"/>
              <a:buChar char="•"/>
            </a:pPr>
            <a:r>
              <a:rPr lang="en-US" sz="1000" dirty="0">
                <a:solidFill>
                  <a:schemeClr val="bg1"/>
                </a:solidFill>
                <a:latin typeface="Century Schoolbook" panose="02040604050505020304" pitchFamily="18" charset="0"/>
              </a:rPr>
              <a:t>11.8% - Property Management increase from 2025</a:t>
            </a:r>
          </a:p>
          <a:p>
            <a:pPr marL="171450" indent="-171450">
              <a:buFont typeface="Arial" panose="020B0604020202020204" pitchFamily="34" charset="0"/>
              <a:buChar char="•"/>
            </a:pPr>
            <a:r>
              <a:rPr lang="en-US" sz="1000" dirty="0">
                <a:solidFill>
                  <a:schemeClr val="bg1"/>
                </a:solidFill>
                <a:latin typeface="Century Schoolbook" panose="02040604050505020304" pitchFamily="18" charset="0"/>
              </a:rPr>
              <a:t>22.1% - Accounting increase from 2025</a:t>
            </a:r>
          </a:p>
          <a:p>
            <a:pPr marL="171450" indent="-171450">
              <a:buFont typeface="Arial" panose="020B0604020202020204" pitchFamily="34" charset="0"/>
              <a:buChar char="•"/>
            </a:pPr>
            <a:r>
              <a:rPr lang="en-US" sz="1000" dirty="0">
                <a:solidFill>
                  <a:schemeClr val="bg1"/>
                </a:solidFill>
                <a:latin typeface="Century Schoolbook" panose="02040604050505020304" pitchFamily="18" charset="0"/>
              </a:rPr>
              <a:t>14% - increase in the cost of property management and accounting from 2023</a:t>
            </a:r>
          </a:p>
          <a:p>
            <a:pPr marL="171450" indent="-171450">
              <a:buFont typeface="Arial" panose="020B0604020202020204" pitchFamily="34" charset="0"/>
              <a:buChar char="•"/>
            </a:pPr>
            <a:endParaRPr lang="en-US" sz="600" dirty="0">
              <a:solidFill>
                <a:schemeClr val="bg1"/>
              </a:solidFill>
              <a:latin typeface="Century Schoolbook" panose="02040604050505020304" pitchFamily="18" charset="0"/>
            </a:endParaRPr>
          </a:p>
          <a:p>
            <a:r>
              <a:rPr lang="en-US" sz="1100" b="1" dirty="0">
                <a:solidFill>
                  <a:schemeClr val="bg1"/>
                </a:solidFill>
                <a:latin typeface="Century Schoolbook" panose="02040604050505020304" pitchFamily="18" charset="0"/>
              </a:rPr>
              <a:t>THE COST</a:t>
            </a:r>
          </a:p>
          <a:p>
            <a:pPr marL="171450" indent="-171450">
              <a:buFont typeface="Arial" panose="020B0604020202020204" pitchFamily="34" charset="0"/>
              <a:buChar char="•"/>
            </a:pPr>
            <a:r>
              <a:rPr lang="en-US" sz="1000" dirty="0">
                <a:solidFill>
                  <a:schemeClr val="bg1"/>
                </a:solidFill>
                <a:latin typeface="Century Schoolbook" panose="02040604050505020304" pitchFamily="18" charset="0"/>
              </a:rPr>
              <a:t>Cost have remained stable for the past three years</a:t>
            </a:r>
          </a:p>
          <a:p>
            <a:endParaRPr lang="en-US" sz="1000" dirty="0">
              <a:solidFill>
                <a:schemeClr val="bg1"/>
              </a:solidFill>
              <a:latin typeface="Century Schoolbook" panose="02040604050505020304" pitchFamily="18" charset="0"/>
            </a:endParaRPr>
          </a:p>
          <a:p>
            <a:r>
              <a:rPr lang="en-US" sz="1100" b="1" dirty="0">
                <a:solidFill>
                  <a:schemeClr val="bg1"/>
                </a:solidFill>
                <a:latin typeface="Century Schoolbook" panose="02040604050505020304" pitchFamily="18" charset="0"/>
              </a:rPr>
              <a:t>CONTEXT</a:t>
            </a:r>
          </a:p>
          <a:p>
            <a:pPr marL="171450" indent="-171450">
              <a:buFont typeface="Arial" panose="020B0604020202020204" pitchFamily="34" charset="0"/>
              <a:buChar char="•"/>
            </a:pPr>
            <a:r>
              <a:rPr lang="en-US" sz="1000" dirty="0">
                <a:solidFill>
                  <a:schemeClr val="bg1"/>
                </a:solidFill>
                <a:latin typeface="Century Schoolbook" panose="02040604050505020304" pitchFamily="18" charset="0"/>
              </a:rPr>
              <a:t>22% of a Corporation’s operating budget is considered the standard for property management (not considering accounting).</a:t>
            </a:r>
          </a:p>
          <a:p>
            <a:pPr marL="180975"/>
            <a:r>
              <a:rPr lang="en-US" sz="800" i="1" dirty="0">
                <a:solidFill>
                  <a:schemeClr val="bg1"/>
                </a:solidFill>
                <a:latin typeface="Century Schoolbook" panose="02040604050505020304" pitchFamily="18" charset="0"/>
              </a:rPr>
              <a:t>Source: CPO -  large full-service condominium management company</a:t>
            </a:r>
          </a:p>
          <a:p>
            <a:pPr marL="171450" indent="-171450">
              <a:buFont typeface="Arial" panose="020B0604020202020204" pitchFamily="34" charset="0"/>
              <a:buChar char="•"/>
            </a:pPr>
            <a:r>
              <a:rPr lang="en-US" sz="1000" dirty="0">
                <a:solidFill>
                  <a:schemeClr val="bg1"/>
                </a:solidFill>
                <a:latin typeface="Century Schoolbook" panose="02040604050505020304" pitchFamily="18" charset="0"/>
              </a:rPr>
              <a:t>12.2% - In the 2026 budget for Accounting &amp; Property Management</a:t>
            </a:r>
          </a:p>
          <a:p>
            <a:endParaRPr lang="en-US" sz="600" dirty="0">
              <a:solidFill>
                <a:schemeClr val="bg1"/>
              </a:solidFill>
              <a:latin typeface="Century Schoolbook" panose="02040604050505020304" pitchFamily="18" charset="0"/>
            </a:endParaRPr>
          </a:p>
          <a:p>
            <a:r>
              <a:rPr lang="en-US" sz="1100" b="1" dirty="0">
                <a:solidFill>
                  <a:schemeClr val="bg1"/>
                </a:solidFill>
                <a:latin typeface="Century Schoolbook" panose="02040604050505020304" pitchFamily="18" charset="0"/>
              </a:rPr>
              <a:t>WHERE ARE COSTS GOING?</a:t>
            </a:r>
          </a:p>
          <a:p>
            <a:pPr marL="171450" indent="-171450">
              <a:buFont typeface="Arial" panose="020B0604020202020204" pitchFamily="34" charset="0"/>
              <a:buChar char="•"/>
            </a:pPr>
            <a:r>
              <a:rPr lang="en-US" sz="1000" dirty="0">
                <a:solidFill>
                  <a:schemeClr val="bg1"/>
                </a:solidFill>
                <a:latin typeface="Century Schoolbook" panose="02040604050505020304" pitchFamily="18" charset="0"/>
              </a:rPr>
              <a:t>Future increases will be tied to inflation rate.</a:t>
            </a:r>
          </a:p>
        </p:txBody>
      </p:sp>
      <p:graphicFrame>
        <p:nvGraphicFramePr>
          <p:cNvPr id="9" name="Chart 8">
            <a:extLst>
              <a:ext uri="{FF2B5EF4-FFF2-40B4-BE49-F238E27FC236}">
                <a16:creationId xmlns:a16="http://schemas.microsoft.com/office/drawing/2014/main" id="{6C2542C4-A137-8D16-D8F1-6EF0CB610081}"/>
              </a:ext>
            </a:extLst>
          </p:cNvPr>
          <p:cNvGraphicFramePr/>
          <p:nvPr>
            <p:extLst>
              <p:ext uri="{D42A27DB-BD31-4B8C-83A1-F6EECF244321}">
                <p14:modId xmlns:p14="http://schemas.microsoft.com/office/powerpoint/2010/main" val="2655568879"/>
              </p:ext>
            </p:extLst>
          </p:nvPr>
        </p:nvGraphicFramePr>
        <p:xfrm>
          <a:off x="204232" y="539714"/>
          <a:ext cx="3818466" cy="2840461"/>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4EC2A1B0-3278-586A-12B5-0CD5BFA474C3}"/>
              </a:ext>
            </a:extLst>
          </p:cNvPr>
          <p:cNvPicPr>
            <a:picLocks noChangeAspect="1"/>
          </p:cNvPicPr>
          <p:nvPr/>
        </p:nvPicPr>
        <p:blipFill>
          <a:blip r:embed="rId4"/>
          <a:stretch>
            <a:fillRect/>
          </a:stretch>
        </p:blipFill>
        <p:spPr>
          <a:xfrm>
            <a:off x="9571232" y="6471059"/>
            <a:ext cx="2511770" cy="280440"/>
          </a:xfrm>
          <a:prstGeom prst="rect">
            <a:avLst/>
          </a:prstGeom>
        </p:spPr>
      </p:pic>
    </p:spTree>
    <p:extLst>
      <p:ext uri="{BB962C8B-B14F-4D97-AF65-F5344CB8AC3E}">
        <p14:creationId xmlns:p14="http://schemas.microsoft.com/office/powerpoint/2010/main" val="2105465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597A75-60C1-459C-7D70-D6BA90CC7B35}"/>
              </a:ext>
            </a:extLst>
          </p:cNvPr>
          <p:cNvSpPr>
            <a:spLocks noGrp="1"/>
          </p:cNvSpPr>
          <p:nvPr>
            <p:ph type="title"/>
          </p:nvPr>
        </p:nvSpPr>
        <p:spPr>
          <a:xfrm>
            <a:off x="257057" y="3123568"/>
            <a:ext cx="2177110" cy="610863"/>
          </a:xfrm>
        </p:spPr>
        <p:txBody>
          <a:bodyPr>
            <a:normAutofit fontScale="90000"/>
          </a:bodyPr>
          <a:lstStyle/>
          <a:p>
            <a:r>
              <a:rPr lang="en-CA" sz="2000" b="0" dirty="0">
                <a:latin typeface="Century Schoolbook" panose="02040604050505020304" pitchFamily="18" charset="0"/>
              </a:rPr>
              <a:t>A snapshot of what GMS did</a:t>
            </a:r>
            <a:r>
              <a:rPr lang="en-CA" sz="2000" dirty="0">
                <a:latin typeface="Century Schoolbook" panose="02040604050505020304" pitchFamily="18" charset="0"/>
              </a:rPr>
              <a:t> </a:t>
            </a:r>
            <a:r>
              <a:rPr lang="en-CA" sz="2000" b="0" dirty="0">
                <a:latin typeface="Century Schoolbook" panose="02040604050505020304" pitchFamily="18" charset="0"/>
              </a:rPr>
              <a:t>in 2025</a:t>
            </a:r>
            <a:r>
              <a:rPr lang="en-CA" sz="2000" dirty="0">
                <a:latin typeface="Century Schoolbook" panose="02040604050505020304" pitchFamily="18" charset="0"/>
              </a:rPr>
              <a:t> </a:t>
            </a:r>
          </a:p>
        </p:txBody>
      </p:sp>
      <p:sp>
        <p:nvSpPr>
          <p:cNvPr id="11" name="TextBox 10">
            <a:extLst>
              <a:ext uri="{FF2B5EF4-FFF2-40B4-BE49-F238E27FC236}">
                <a16:creationId xmlns:a16="http://schemas.microsoft.com/office/drawing/2014/main" id="{A707D6E3-3A37-8159-A0F4-5283227B74EC}"/>
              </a:ext>
            </a:extLst>
          </p:cNvPr>
          <p:cNvSpPr txBox="1"/>
          <p:nvPr/>
        </p:nvSpPr>
        <p:spPr>
          <a:xfrm>
            <a:off x="2448044" y="71527"/>
            <a:ext cx="9486899" cy="6786473"/>
          </a:xfrm>
          <a:prstGeom prst="rect">
            <a:avLst/>
          </a:prstGeom>
          <a:noFill/>
        </p:spPr>
        <p:txBody>
          <a:bodyPr wrap="square">
            <a:spAutoFit/>
          </a:bodyPr>
          <a:lstStyle/>
          <a:p>
            <a:pPr algn="ctr" fontAlgn="base">
              <a:lnSpc>
                <a:spcPts val="1280"/>
              </a:lnSpc>
              <a:spcBef>
                <a:spcPts val="85"/>
              </a:spcBef>
            </a:pPr>
            <a:r>
              <a:rPr lang="en-US" sz="1050" b="1"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rPr>
              <a:t>Lansing Point – Property Management Overview Report: </a:t>
            </a:r>
            <a:r>
              <a:rPr lang="en-US" sz="1050" b="1" spc="-10"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rPr>
              <a:t>Year in Review: 2025</a:t>
            </a:r>
            <a:endParaRPr lang="en-CA" sz="1100" dirty="0">
              <a:effectLst/>
              <a:latin typeface="Century Schoolbook" panose="02040604050505020304" pitchFamily="18" charset="0"/>
              <a:ea typeface="PMingLiU" panose="02020500000000000000" pitchFamily="18" charset="-120"/>
            </a:endParaRPr>
          </a:p>
          <a:p>
            <a:pPr algn="ctr" fontAlgn="base">
              <a:lnSpc>
                <a:spcPts val="1280"/>
              </a:lnSpc>
              <a:spcBef>
                <a:spcPts val="445"/>
              </a:spcBef>
            </a:pPr>
            <a:r>
              <a:rPr lang="en-US" sz="1050" b="1" spc="5"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rPr>
              <a:t>Prepared by: Grey Management Services (GMS)- Denali Gaetz</a:t>
            </a:r>
            <a:endParaRPr lang="en-CA" sz="1100" dirty="0">
              <a:effectLst/>
              <a:latin typeface="Century Schoolbook" panose="02040604050505020304" pitchFamily="18" charset="0"/>
              <a:ea typeface="PMingLiU" panose="02020500000000000000" pitchFamily="18" charset="-120"/>
            </a:endParaRPr>
          </a:p>
          <a:p>
            <a:pPr fontAlgn="base"/>
            <a:r>
              <a:rPr lang="en-US" sz="1000" b="1" cap="all" spc="5" dirty="0">
                <a:solidFill>
                  <a:schemeClr val="bg1"/>
                </a:solidFill>
                <a:effectLst/>
                <a:latin typeface="Century Schoolbook" panose="02040604050505020304" pitchFamily="18" charset="0"/>
                <a:ea typeface="Tahoma" panose="020B0604030504040204" pitchFamily="34" charset="0"/>
                <a:cs typeface="Times New Roman" panose="02020603050405020304" pitchFamily="18" charset="0"/>
              </a:rPr>
              <a:t>Overview</a:t>
            </a:r>
            <a:endParaRPr lang="en-CA" sz="1050" cap="all" dirty="0">
              <a:solidFill>
                <a:schemeClr val="bg1"/>
              </a:solidFill>
              <a:effectLst/>
              <a:latin typeface="Century Schoolbook" panose="02040604050505020304" pitchFamily="18" charset="0"/>
              <a:ea typeface="PMingLiU" panose="02020500000000000000" pitchFamily="18" charset="-120"/>
            </a:endParaRPr>
          </a:p>
          <a:p>
            <a:pPr algn="just" fontAlgn="base">
              <a:spcAft>
                <a:spcPts val="600"/>
              </a:spcAft>
            </a:pPr>
            <a:r>
              <a:rPr lang="en-US" sz="100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The 2025 fiscal year was an exceptionally active and maintenance-heavy year for Lansing Point. Grey Management Services (GMS) attended to a high volume of operational, preventative, and reactive maintenance items across the property, with a strong focus on resident safety, building integrity, and regulatory compliance. </a:t>
            </a: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In total, over 150 individual maintenance and project-related tasks were managed throughout the year, reflecting both the building’s ageing components and the Board’s commitment to addressing issues promptly and responsibly.</a:t>
            </a:r>
            <a:endParaRPr lang="en-US" sz="1000" b="1"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endParaRPr>
          </a:p>
          <a:p>
            <a:pPr fontAlgn="base"/>
            <a:r>
              <a:rPr lang="en-US" sz="1000" b="1" cap="all" dirty="0">
                <a:solidFill>
                  <a:schemeClr val="bg1"/>
                </a:solidFill>
                <a:effectLst/>
                <a:latin typeface="Century Schoolbook" panose="02040604050505020304" pitchFamily="18" charset="0"/>
                <a:ea typeface="Tahoma" panose="020B0604030504040204" pitchFamily="34" charset="0"/>
                <a:cs typeface="Times New Roman" panose="02020603050405020304" pitchFamily="18" charset="0"/>
              </a:rPr>
              <a:t>Key Areas of Work</a:t>
            </a:r>
            <a:endParaRPr lang="en-CA" sz="1000" cap="all" dirty="0">
              <a:solidFill>
                <a:schemeClr val="bg1"/>
              </a:solidFill>
              <a:effectLst/>
              <a:latin typeface="Century Schoolbook" panose="02040604050505020304" pitchFamily="18" charset="0"/>
              <a:ea typeface="PMingLiU" panose="02020500000000000000" pitchFamily="18" charset="-120"/>
            </a:endParaRPr>
          </a:p>
          <a:p>
            <a:pPr lvl="1" fontAlgn="base"/>
            <a:r>
              <a:rPr lang="en-US" sz="1000" b="1"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rPr>
              <a:t>1. Plumbing &amp; Water-Related Issues. </a:t>
            </a: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A significant portion of 2025 work involved plumbing and water mitigation, including:</a:t>
            </a:r>
            <a:endParaRPr lang="en-CA" sz="1000" dirty="0">
              <a:effectLst/>
              <a:latin typeface="Century Schoolbook" panose="02040604050505020304" pitchFamily="18" charset="0"/>
              <a:ea typeface="PMingLiU" panose="02020500000000000000" pitchFamily="18" charset="-120"/>
            </a:endParaRPr>
          </a:p>
          <a:p>
            <a:pPr marL="1257300" lvl="2" indent="-342900" fontAlgn="base">
              <a:buClr>
                <a:srgbClr val="000000"/>
              </a:buClr>
              <a:buSzPts val="1100"/>
              <a:buFont typeface="Wingdings" panose="05000000000000000000" pitchFamily="2" charset="2"/>
              <a:buChar char="§"/>
              <a:tabLst>
                <a:tab pos="228600" algn="l"/>
              </a:tabLst>
            </a:pP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Unit-specific hot water and leak issues</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1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Garage and ceiling leaks</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Emergency water shut-offs</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3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Coordination of dry-out, restoration, and follow-up repairs</a:t>
            </a:r>
            <a:endParaRPr lang="en-CA" sz="1000" spc="25" dirty="0">
              <a:effectLst/>
              <a:latin typeface="Century Schoolbook" panose="02040604050505020304" pitchFamily="18" charset="0"/>
              <a:ea typeface="Symbol" panose="05050102010706020507" pitchFamily="18" charset="2"/>
            </a:endParaRPr>
          </a:p>
          <a:p>
            <a:pPr marR="182880" lvl="2" fontAlgn="base">
              <a:spcAft>
                <a:spcPts val="300"/>
              </a:spcAft>
            </a:pPr>
            <a:r>
              <a:rPr lang="en-US" sz="100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These items required collaboration with licensed plumbing contractors and restoration professionals to prevent further damage and manage insurance-related risks.</a:t>
            </a:r>
            <a:endParaRPr lang="en-CA" sz="1000" dirty="0">
              <a:effectLst/>
              <a:latin typeface="Century Schoolbook" panose="02040604050505020304" pitchFamily="18" charset="0"/>
              <a:ea typeface="PMingLiU" panose="02020500000000000000" pitchFamily="18" charset="-120"/>
            </a:endParaRPr>
          </a:p>
          <a:p>
            <a:pPr lvl="1" fontAlgn="base"/>
            <a:r>
              <a:rPr lang="en-US" sz="1000" b="1"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rPr>
              <a:t>2. Building Envelope &amp; Interior Repairs. </a:t>
            </a:r>
            <a:r>
              <a:rPr lang="en-US" sz="100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GMS coordinated numerous repairs related to interior finishes and building protection, including:</a:t>
            </a:r>
            <a:endParaRPr lang="en-CA" sz="1000" dirty="0">
              <a:effectLst/>
              <a:latin typeface="Century Schoolbook" panose="02040604050505020304" pitchFamily="18" charset="0"/>
              <a:ea typeface="PMingLiU" panose="02020500000000000000" pitchFamily="18" charset="-120"/>
            </a:endParaRPr>
          </a:p>
          <a:p>
            <a:pPr marL="1257300" lvl="2" indent="-342900" fontAlgn="base">
              <a:buClr>
                <a:srgbClr val="000000"/>
              </a:buClr>
              <a:buSzPts val="1100"/>
              <a:buFont typeface="Wingdings" panose="05000000000000000000" pitchFamily="2" charset="2"/>
              <a:buChar char="§"/>
              <a:tabLst>
                <a:tab pos="228600" algn="l"/>
              </a:tabLst>
            </a:pP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Ceiling and drywall repairs following leaks</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Spackling, patching, and finishing work </a:t>
            </a:r>
          </a:p>
          <a:p>
            <a:pPr marL="1257300" lvl="2" indent="-342900" fontAlgn="base">
              <a:buClr>
                <a:srgbClr val="000000"/>
              </a:buClr>
              <a:buSzPts val="1100"/>
              <a:buFont typeface="Wingdings" panose="05000000000000000000" pitchFamily="2" charset="2"/>
              <a:buChar char="§"/>
              <a:tabLst>
                <a:tab pos="228600" algn="l"/>
              </a:tabLst>
            </a:pPr>
            <a:r>
              <a:rPr lang="en-US" sz="1000" spc="3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Dry-out and material replacement after water exposure</a:t>
            </a:r>
            <a:endParaRPr lang="en-CA" sz="1000" spc="25" dirty="0">
              <a:effectLst/>
              <a:latin typeface="Century Schoolbook" panose="02040604050505020304" pitchFamily="18" charset="0"/>
              <a:ea typeface="Symbol" panose="05050102010706020507" pitchFamily="18" charset="2"/>
            </a:endParaRPr>
          </a:p>
          <a:p>
            <a:pPr lvl="2" fontAlgn="base">
              <a:spcAft>
                <a:spcPts val="300"/>
              </a:spcAft>
            </a:pP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These repairs were often multi-step projects requiring careful sequencing between trades.</a:t>
            </a:r>
            <a:endParaRPr lang="en-CA" sz="1000" dirty="0">
              <a:effectLst/>
              <a:latin typeface="Century Schoolbook" panose="02040604050505020304" pitchFamily="18" charset="0"/>
              <a:ea typeface="PMingLiU" panose="02020500000000000000" pitchFamily="18" charset="-120"/>
            </a:endParaRPr>
          </a:p>
          <a:p>
            <a:pPr lvl="1" fontAlgn="base"/>
            <a:r>
              <a:rPr lang="en-US" sz="1000" b="1" spc="10"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rPr>
              <a:t>3. Fire Safety &amp; Compliance. </a:t>
            </a: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Annual fire safety requirements were completed in accordance with regulations, including:</a:t>
            </a:r>
            <a:endParaRPr lang="en-CA" sz="1000" dirty="0">
              <a:effectLst/>
              <a:latin typeface="Century Schoolbook" panose="02040604050505020304" pitchFamily="18" charset="0"/>
              <a:ea typeface="PMingLiU" panose="02020500000000000000" pitchFamily="18" charset="-120"/>
            </a:endParaRPr>
          </a:p>
          <a:p>
            <a:pPr marL="1257300" lvl="2" indent="-342900" fontAlgn="base">
              <a:buClr>
                <a:srgbClr val="000000"/>
              </a:buClr>
              <a:buSzPts val="1100"/>
              <a:buFont typeface="Wingdings" panose="05000000000000000000" pitchFamily="2" charset="2"/>
              <a:buChar char="§"/>
              <a:tabLst>
                <a:tab pos="228600" algn="l"/>
              </a:tabLst>
            </a:pP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Annual fire system testing</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3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Coordination with qualified contractors</a:t>
            </a:r>
            <a:endParaRPr lang="en-CA" sz="1000" spc="25" dirty="0">
              <a:effectLst/>
              <a:latin typeface="Century Schoolbook" panose="02040604050505020304" pitchFamily="18" charset="0"/>
              <a:ea typeface="Symbol" panose="05050102010706020507" pitchFamily="18" charset="2"/>
            </a:endParaRPr>
          </a:p>
          <a:p>
            <a:pPr marL="1257300" marR="1645920" lvl="2" indent="-342900" algn="just" fontAlgn="base">
              <a:spcAft>
                <a:spcPts val="300"/>
              </a:spcAft>
              <a:buClr>
                <a:srgbClr val="000000"/>
              </a:buClr>
              <a:buSzPts val="1100"/>
              <a:buFont typeface="Wingdings" panose="05000000000000000000" pitchFamily="2" charset="2"/>
              <a:buChar char="§"/>
              <a:tabLst>
                <a:tab pos="228600" algn="l"/>
              </a:tabLst>
            </a:pPr>
            <a:r>
              <a:rPr lang="en-US" sz="1000" spc="6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Documentation and follow-up where required Fire safety remains a core compliance priority for the Corporation.</a:t>
            </a:r>
            <a:endParaRPr lang="en-CA" sz="1000" spc="25" dirty="0">
              <a:effectLst/>
              <a:latin typeface="Century Schoolbook" panose="02040604050505020304" pitchFamily="18" charset="0"/>
              <a:ea typeface="Symbol" panose="05050102010706020507" pitchFamily="18" charset="2"/>
            </a:endParaRPr>
          </a:p>
          <a:p>
            <a:pPr lvl="1" fontAlgn="base"/>
            <a:r>
              <a:rPr lang="en-US" sz="1000" b="1" spc="5"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rPr>
              <a:t>4. Vendor Coordination &amp; Project Oversight. </a:t>
            </a: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Throughout the year, GMS coordinated work with multiple vendors and trades, including:</a:t>
            </a:r>
            <a:endParaRPr lang="en-CA" sz="1000" dirty="0">
              <a:effectLst/>
              <a:latin typeface="Century Schoolbook" panose="02040604050505020304" pitchFamily="18" charset="0"/>
              <a:ea typeface="PMingLiU" panose="02020500000000000000" pitchFamily="18" charset="-120"/>
            </a:endParaRPr>
          </a:p>
          <a:p>
            <a:pPr marL="1257300" lvl="2" indent="-342900" fontAlgn="base">
              <a:buClr>
                <a:srgbClr val="000000"/>
              </a:buClr>
              <a:buSzPts val="1100"/>
              <a:buFont typeface="Wingdings" panose="05000000000000000000" pitchFamily="2" charset="2"/>
              <a:buChar char="§"/>
              <a:tabLst>
                <a:tab pos="228600" algn="l"/>
              </a:tabLst>
            </a:pPr>
            <a:r>
              <a:rPr lang="en-US" sz="1000" spc="3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Licensed plumbers</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3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Restoration and renovation contractors</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General maintenance providers</a:t>
            </a:r>
            <a:endParaRPr lang="en-CA" sz="1000" spc="25" dirty="0">
              <a:effectLst/>
              <a:latin typeface="Century Schoolbook" panose="02040604050505020304" pitchFamily="18" charset="0"/>
              <a:ea typeface="Symbol" panose="05050102010706020507" pitchFamily="18" charset="2"/>
            </a:endParaRPr>
          </a:p>
          <a:p>
            <a:pPr lvl="2" fontAlgn="base">
              <a:spcAft>
                <a:spcPts val="300"/>
              </a:spcAft>
            </a:pPr>
            <a:r>
              <a:rPr lang="en-US" sz="1000" spc="2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GMS managed scheduling, access, communication with residents, and follow-up to ensure </a:t>
            </a:r>
            <a:r>
              <a:rPr lang="en-US" sz="1000" spc="3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work was completed appropriately and documented.</a:t>
            </a:r>
            <a:endParaRPr lang="en-CA" sz="1000" dirty="0">
              <a:effectLst/>
              <a:latin typeface="Century Schoolbook" panose="02040604050505020304" pitchFamily="18" charset="0"/>
              <a:ea typeface="PMingLiU" panose="02020500000000000000" pitchFamily="18" charset="-120"/>
            </a:endParaRPr>
          </a:p>
          <a:p>
            <a:pPr marL="685800" lvl="1" indent="-228600" fontAlgn="base">
              <a:buFont typeface="+mj-lt"/>
              <a:buAutoNum type="arabicPeriod" startAt="5"/>
            </a:pPr>
            <a:r>
              <a:rPr lang="en-US" sz="1000" b="1" spc="15" dirty="0">
                <a:solidFill>
                  <a:srgbClr val="000000"/>
                </a:solidFill>
                <a:effectLst/>
                <a:latin typeface="Century Schoolbook" panose="02040604050505020304" pitchFamily="18" charset="0"/>
                <a:ea typeface="Tahoma" panose="020B0604030504040204" pitchFamily="34" charset="0"/>
                <a:cs typeface="Times New Roman" panose="02020603050405020304" pitchFamily="18" charset="0"/>
              </a:rPr>
              <a:t>Operational Management. </a:t>
            </a:r>
            <a:r>
              <a:rPr lang="en-US" sz="1000" spc="2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In addition to physical maintenance, GMS provided ongoing operational oversight by:</a:t>
            </a:r>
            <a:endParaRPr lang="en-CA" sz="1000" dirty="0">
              <a:effectLst/>
              <a:latin typeface="Century Schoolbook" panose="02040604050505020304" pitchFamily="18" charset="0"/>
              <a:ea typeface="PMingLiU" panose="02020500000000000000" pitchFamily="18" charset="-120"/>
            </a:endParaRPr>
          </a:p>
          <a:p>
            <a:pPr marL="1257300" lvl="2" indent="-342900" fontAlgn="base">
              <a:buClr>
                <a:srgbClr val="000000"/>
              </a:buClr>
              <a:buSzPts val="1100"/>
              <a:buFont typeface="Wingdings" panose="05000000000000000000" pitchFamily="2" charset="2"/>
              <a:buChar char="§"/>
              <a:tabLst>
                <a:tab pos="228600" algn="l"/>
              </a:tabLst>
            </a:pPr>
            <a:r>
              <a:rPr lang="en-US" sz="1000" spc="2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Responding to resident service requests</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2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Managing urgent and after-hours issues through emergency protocols</a:t>
            </a:r>
            <a:endParaRPr lang="en-CA" sz="1000" spc="25" dirty="0">
              <a:effectLst/>
              <a:latin typeface="Century Schoolbook" panose="02040604050505020304" pitchFamily="18" charset="0"/>
              <a:ea typeface="Symbol" panose="05050102010706020507" pitchFamily="18" charset="2"/>
            </a:endParaRPr>
          </a:p>
          <a:p>
            <a:pPr marL="1257300" lvl="2" indent="-342900" fontAlgn="base">
              <a:buClr>
                <a:srgbClr val="000000"/>
              </a:buClr>
              <a:buSzPts val="1100"/>
              <a:buFont typeface="Wingdings" panose="05000000000000000000" pitchFamily="2" charset="2"/>
              <a:buChar char="§"/>
              <a:tabLst>
                <a:tab pos="228600" algn="l"/>
              </a:tabLst>
            </a:pPr>
            <a:r>
              <a:rPr lang="en-US" sz="1000" spc="2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Tracking work orders and outcomes</a:t>
            </a:r>
            <a:endParaRPr lang="en-CA" sz="1000" spc="25" dirty="0">
              <a:effectLst/>
              <a:latin typeface="Century Schoolbook" panose="02040604050505020304" pitchFamily="18" charset="0"/>
              <a:ea typeface="Symbol" panose="05050102010706020507" pitchFamily="18" charset="2"/>
            </a:endParaRPr>
          </a:p>
          <a:p>
            <a:pPr marL="1257300" lvl="2" indent="-342900" fontAlgn="base">
              <a:spcAft>
                <a:spcPts val="600"/>
              </a:spcAft>
              <a:buClr>
                <a:srgbClr val="000000"/>
              </a:buClr>
              <a:buSzPts val="1100"/>
              <a:buFont typeface="Wingdings" panose="05000000000000000000" pitchFamily="2" charset="2"/>
              <a:buChar char="§"/>
              <a:tabLst>
                <a:tab pos="228600" algn="l"/>
              </a:tabLst>
            </a:pPr>
            <a:r>
              <a:rPr lang="en-US" sz="1000" spc="3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Communicating with owners and occupants regarding access, timelines, and </a:t>
            </a:r>
            <a:r>
              <a:rPr lang="en-US" sz="1000" spc="25"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expectations</a:t>
            </a:r>
            <a:endParaRPr lang="en-CA" sz="1000" dirty="0">
              <a:effectLst/>
              <a:latin typeface="Century Schoolbook" panose="02040604050505020304" pitchFamily="18" charset="0"/>
              <a:ea typeface="PMingLiU" panose="02020500000000000000" pitchFamily="18" charset="-120"/>
            </a:endParaRPr>
          </a:p>
          <a:p>
            <a:pPr marL="45720" marR="45720" fontAlgn="base"/>
            <a:r>
              <a:rPr lang="en-US" sz="1000" b="1" cap="all" spc="35" dirty="0">
                <a:solidFill>
                  <a:schemeClr val="bg1"/>
                </a:solidFill>
                <a:effectLst/>
                <a:latin typeface="Century Schoolbook" panose="02040604050505020304" pitchFamily="18" charset="0"/>
                <a:ea typeface="Tahoma" panose="020B0604030504040204" pitchFamily="34" charset="0"/>
                <a:cs typeface="Times New Roman" panose="02020603050405020304" pitchFamily="18" charset="0"/>
              </a:rPr>
              <a:t>Conclusion</a:t>
            </a:r>
            <a:endParaRPr lang="en-CA" sz="1000" cap="all" dirty="0">
              <a:solidFill>
                <a:schemeClr val="bg1"/>
              </a:solidFill>
              <a:effectLst/>
              <a:latin typeface="Century Schoolbook" panose="02040604050505020304" pitchFamily="18" charset="0"/>
              <a:ea typeface="PMingLiU" panose="02020500000000000000" pitchFamily="18" charset="-120"/>
            </a:endParaRPr>
          </a:p>
          <a:p>
            <a:pPr marL="45720" marR="45720" algn="just" fontAlgn="base"/>
            <a:r>
              <a:rPr lang="en-US" sz="1000" dirty="0">
                <a:solidFill>
                  <a:srgbClr val="000000"/>
                </a:solidFill>
                <a:effectLst/>
                <a:latin typeface="Century Schoolbook" panose="02040604050505020304" pitchFamily="18" charset="0"/>
                <a:ea typeface="Arial" panose="020B0604020202020204" pitchFamily="34" charset="0"/>
                <a:cs typeface="Times New Roman" panose="02020603050405020304" pitchFamily="18" charset="0"/>
              </a:rPr>
              <a:t>2025 was a demanding year at Lansing Point, marked by a high volume of maintenance activity and several complex, multi-stage repairs. Gray Management Services remained actively involved throughout the year to ensure issues were addressed efficiently, vendors were properly managed, and the property continued to be maintained in the best interests of the Corporation. GMS looks forward to continuing to work collaboratively with the Board to plan proactively for future maintenance needs and to support the long-term health of the building.</a:t>
            </a:r>
            <a:endParaRPr lang="en-CA" sz="1000" dirty="0">
              <a:effectLst/>
              <a:latin typeface="Century Schoolbook" panose="02040604050505020304" pitchFamily="18" charset="0"/>
              <a:ea typeface="PMingLiU" panose="02020500000000000000" pitchFamily="18" charset="-120"/>
            </a:endParaRPr>
          </a:p>
        </p:txBody>
      </p:sp>
    </p:spTree>
    <p:extLst>
      <p:ext uri="{BB962C8B-B14F-4D97-AF65-F5344CB8AC3E}">
        <p14:creationId xmlns:p14="http://schemas.microsoft.com/office/powerpoint/2010/main" val="3693243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71550" y="953491"/>
            <a:ext cx="4240668" cy="610863"/>
          </a:xfrm>
        </p:spPr>
        <p:txBody>
          <a:bodyPr>
            <a:normAutofit/>
          </a:bodyPr>
          <a:lstStyle/>
          <a:p>
            <a:r>
              <a:rPr lang="en-CA" sz="2000" b="0" dirty="0">
                <a:latin typeface="Century Schoolbook" panose="02040604050505020304" pitchFamily="18" charset="0"/>
              </a:rPr>
              <a:t>Common Property Insurance</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a:xfrm>
            <a:off x="929020" y="1711644"/>
            <a:ext cx="5327196" cy="3753490"/>
          </a:xfrm>
          <a:noFill/>
        </p:spPr>
        <p:txBody>
          <a:bodyPr/>
          <a:lstStyle/>
          <a:p>
            <a:pPr marL="171450" indent="-171450">
              <a:buFont typeface="Wingdings" panose="05000000000000000000" pitchFamily="2" charset="2"/>
              <a:buChar char="§"/>
            </a:pPr>
            <a:r>
              <a:rPr lang="en-US" sz="1200" dirty="0">
                <a:latin typeface="Century Schoolbook" panose="02040604050505020304" pitchFamily="18" charset="0"/>
              </a:rPr>
              <a:t>Legislation requires that we carry property and liability insurance. Property insurance must be 100% of replacement cost. </a:t>
            </a:r>
          </a:p>
          <a:p>
            <a:pPr marL="457200" lvl="1" indent="0">
              <a:buNone/>
            </a:pPr>
            <a:r>
              <a:rPr lang="en-US" sz="1200" b="1" dirty="0">
                <a:latin typeface="Century Schoolbook" panose="02040604050505020304" pitchFamily="18" charset="0"/>
              </a:rPr>
              <a:t>Part 8 Section 170 Subsection 3 of the Yukon Condominium Act states:</a:t>
            </a:r>
          </a:p>
          <a:p>
            <a:pPr marL="457200" lvl="1" indent="0" algn="just">
              <a:buNone/>
            </a:pPr>
            <a:r>
              <a:rPr lang="en-US" sz="1200" b="0" i="1" u="none" strike="noStrike" baseline="0" dirty="0">
                <a:solidFill>
                  <a:srgbClr val="000000"/>
                </a:solidFill>
                <a:latin typeface="Century Schoolbook" panose="02040604050505020304" pitchFamily="18" charset="0"/>
              </a:rPr>
              <a:t>The property insurance must be on a full replacement cost basis </a:t>
            </a:r>
            <a:r>
              <a:rPr lang="en-US" sz="1200" b="0" i="0" u="none" strike="noStrike" baseline="0" dirty="0">
                <a:solidFill>
                  <a:srgbClr val="000000"/>
                </a:solidFill>
                <a:latin typeface="Century Schoolbook" panose="02040604050505020304" pitchFamily="18" charset="0"/>
              </a:rPr>
              <a:t>… </a:t>
            </a:r>
          </a:p>
          <a:p>
            <a:pPr marL="171450" indent="-171450">
              <a:buFont typeface="Wingdings" panose="05000000000000000000" pitchFamily="2" charset="2"/>
              <a:buChar char="§"/>
            </a:pPr>
            <a:r>
              <a:rPr lang="en-US" sz="1200" dirty="0">
                <a:latin typeface="Century Schoolbook" panose="02040604050505020304" pitchFamily="18" charset="0"/>
              </a:rPr>
              <a:t>Our insurance in 2025 was brokered through HUB International Insurance Brokers, and we were quite fortunate that our entire policy is underwritten by one insurer – Wawanesa </a:t>
            </a:r>
            <a:r>
              <a:rPr lang="en-US" sz="1200" dirty="0" err="1">
                <a:latin typeface="Century Schoolbook" panose="02040604050505020304" pitchFamily="18" charset="0"/>
              </a:rPr>
              <a:t>Cansure</a:t>
            </a:r>
            <a:r>
              <a:rPr lang="en-US" sz="1200" dirty="0">
                <a:latin typeface="Century Schoolbook" panose="02040604050505020304" pitchFamily="18" charset="0"/>
              </a:rPr>
              <a:t> Underwriting Ltd.  </a:t>
            </a:r>
          </a:p>
          <a:p>
            <a:pPr marL="171450" indent="-171450">
              <a:buFont typeface="Wingdings" panose="05000000000000000000" pitchFamily="2" charset="2"/>
              <a:buChar char="§"/>
            </a:pPr>
            <a:r>
              <a:rPr lang="en-US" sz="1200" dirty="0">
                <a:latin typeface="Century Schoolbook" panose="02040604050505020304" pitchFamily="18" charset="0"/>
              </a:rPr>
              <a:t>In 2025, our premium was $37,233</a:t>
            </a:r>
          </a:p>
          <a:p>
            <a:pPr marL="171450" indent="-171450">
              <a:buFont typeface="Wingdings" panose="05000000000000000000" pitchFamily="2" charset="2"/>
              <a:buChar char="§"/>
            </a:pPr>
            <a:r>
              <a:rPr lang="en-US" sz="1200" dirty="0">
                <a:latin typeface="Century Schoolbook" panose="02040604050505020304" pitchFamily="18" charset="0"/>
              </a:rPr>
              <a:t>The Board sought quotes for 2026; and we received two. One from HUB and the other from AVID.</a:t>
            </a:r>
          </a:p>
          <a:p>
            <a:pPr marL="171450" indent="-171450">
              <a:buFont typeface="Wingdings" panose="05000000000000000000" pitchFamily="2" charset="2"/>
              <a:buChar char="§"/>
            </a:pPr>
            <a:r>
              <a:rPr lang="en-US" sz="1200" dirty="0">
                <a:latin typeface="Century Schoolbook" panose="02040604050505020304" pitchFamily="18" charset="0"/>
              </a:rPr>
              <a:t>The best quote and coverage came from HUB at $32,500</a:t>
            </a:r>
          </a:p>
          <a:p>
            <a:pPr marL="171450" indent="-171450">
              <a:buFont typeface="Wingdings" panose="05000000000000000000" pitchFamily="2" charset="2"/>
              <a:buChar char="§"/>
            </a:pPr>
            <a:r>
              <a:rPr lang="en-US" sz="1200" dirty="0">
                <a:latin typeface="Century Schoolbook" panose="02040604050505020304" pitchFamily="18" charset="0"/>
              </a:rPr>
              <a:t>We have budgeted for a reassessment of Lansing Point in 2026. HUB has provided coverage based on our commitment to a reassessment and, under this policy, provides coverage up to 139% of the current assessed value.</a:t>
            </a:r>
          </a:p>
          <a:p>
            <a:endParaRPr lang="en-CA" dirty="0"/>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8</a:t>
            </a:fld>
            <a:endParaRPr lang="en-US" dirty="0">
              <a:latin typeface="+mn-lt"/>
            </a:endParaRPr>
          </a:p>
        </p:txBody>
      </p:sp>
      <p:graphicFrame>
        <p:nvGraphicFramePr>
          <p:cNvPr id="5" name="Chart 4">
            <a:extLst>
              <a:ext uri="{FF2B5EF4-FFF2-40B4-BE49-F238E27FC236}">
                <a16:creationId xmlns:a16="http://schemas.microsoft.com/office/drawing/2014/main" id="{7AD61C01-5FE6-1FC6-23A1-186F6F54A753}"/>
              </a:ext>
            </a:extLst>
          </p:cNvPr>
          <p:cNvGraphicFramePr/>
          <p:nvPr>
            <p:extLst>
              <p:ext uri="{D42A27DB-BD31-4B8C-83A1-F6EECF244321}">
                <p14:modId xmlns:p14="http://schemas.microsoft.com/office/powerpoint/2010/main" val="2158137410"/>
              </p:ext>
            </p:extLst>
          </p:nvPr>
        </p:nvGraphicFramePr>
        <p:xfrm>
          <a:off x="6495014" y="1797579"/>
          <a:ext cx="5429088" cy="3262841"/>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FD04B2F5-6CC4-6265-E492-8FA42E9E5C4C}"/>
              </a:ext>
            </a:extLst>
          </p:cNvPr>
          <p:cNvPicPr>
            <a:picLocks noChangeAspect="1"/>
          </p:cNvPicPr>
          <p:nvPr/>
        </p:nvPicPr>
        <p:blipFill>
          <a:blip r:embed="rId3"/>
          <a:stretch>
            <a:fillRect/>
          </a:stretch>
        </p:blipFill>
        <p:spPr>
          <a:xfrm>
            <a:off x="9412332" y="6456045"/>
            <a:ext cx="2511770" cy="280440"/>
          </a:xfrm>
          <a:prstGeom prst="rect">
            <a:avLst/>
          </a:prstGeom>
        </p:spPr>
      </p:pic>
    </p:spTree>
    <p:extLst>
      <p:ext uri="{BB962C8B-B14F-4D97-AF65-F5344CB8AC3E}">
        <p14:creationId xmlns:p14="http://schemas.microsoft.com/office/powerpoint/2010/main" val="2231236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B0AB9E-2A90-1464-95D4-6C51F0DAC226}"/>
              </a:ext>
            </a:extLst>
          </p:cNvPr>
          <p:cNvSpPr>
            <a:spLocks noGrp="1"/>
          </p:cNvSpPr>
          <p:nvPr>
            <p:ph type="title"/>
          </p:nvPr>
        </p:nvSpPr>
        <p:spPr>
          <a:xfrm>
            <a:off x="971550" y="1128488"/>
            <a:ext cx="2240995" cy="610863"/>
          </a:xfrm>
        </p:spPr>
        <p:txBody>
          <a:bodyPr>
            <a:normAutofit/>
          </a:bodyPr>
          <a:lstStyle/>
          <a:p>
            <a:r>
              <a:rPr lang="en-CA" sz="2000" b="0" dirty="0">
                <a:latin typeface="Century Schoolbook" panose="02040604050505020304" pitchFamily="18" charset="0"/>
              </a:rPr>
              <a:t>Reserve Fund</a:t>
            </a:r>
          </a:p>
        </p:txBody>
      </p:sp>
      <p:sp>
        <p:nvSpPr>
          <p:cNvPr id="4" name="Text Placeholder 3">
            <a:extLst>
              <a:ext uri="{FF2B5EF4-FFF2-40B4-BE49-F238E27FC236}">
                <a16:creationId xmlns:a16="http://schemas.microsoft.com/office/drawing/2014/main" id="{523686D6-67A0-62D2-D22E-EA46DCE50874}"/>
              </a:ext>
            </a:extLst>
          </p:cNvPr>
          <p:cNvSpPr>
            <a:spLocks noGrp="1"/>
          </p:cNvSpPr>
          <p:nvPr>
            <p:ph type="body" sz="quarter" idx="11"/>
          </p:nvPr>
        </p:nvSpPr>
        <p:spPr>
          <a:xfrm>
            <a:off x="971550" y="2150126"/>
            <a:ext cx="9637223" cy="3507279"/>
          </a:xfrm>
        </p:spPr>
        <p:txBody>
          <a:bodyPr/>
          <a:lstStyle/>
          <a:p>
            <a:r>
              <a:rPr lang="en-US" sz="1400" dirty="0">
                <a:latin typeface="Century Schoolbook" panose="02040604050505020304" pitchFamily="18" charset="0"/>
              </a:rPr>
              <a:t>Legislation requires:</a:t>
            </a:r>
          </a:p>
          <a:p>
            <a:pPr marL="342900" indent="-342900">
              <a:buFont typeface="+mj-lt"/>
              <a:buAutoNum type="arabicPeriod"/>
            </a:pPr>
            <a:r>
              <a:rPr lang="en-US" sz="1400" dirty="0">
                <a:latin typeface="Century Schoolbook" panose="02040604050505020304" pitchFamily="18" charset="0"/>
              </a:rPr>
              <a:t>A reserve fund study must be redone every five years</a:t>
            </a:r>
          </a:p>
          <a:p>
            <a:pPr marL="342900" indent="-342900">
              <a:buFont typeface="+mj-lt"/>
              <a:buAutoNum type="arabicPeriod"/>
            </a:pPr>
            <a:r>
              <a:rPr lang="en-US" sz="1400" dirty="0">
                <a:latin typeface="Century Schoolbook" panose="02040604050505020304" pitchFamily="18" charset="0"/>
              </a:rPr>
              <a:t>The study must be done by a “qualified” person</a:t>
            </a:r>
          </a:p>
          <a:p>
            <a:pPr marL="342900" indent="-342900">
              <a:buFont typeface="+mj-lt"/>
              <a:buAutoNum type="arabicPeriod"/>
            </a:pPr>
            <a:r>
              <a:rPr lang="en-US" sz="1400" dirty="0">
                <a:latin typeface="Century Schoolbook" panose="02040604050505020304" pitchFamily="18" charset="0"/>
              </a:rPr>
              <a:t>The study must establish a yearly contribution schedule </a:t>
            </a:r>
          </a:p>
          <a:p>
            <a:pPr marL="342900" indent="-342900">
              <a:buFont typeface="+mj-lt"/>
              <a:buAutoNum type="arabicPeriod"/>
            </a:pPr>
            <a:r>
              <a:rPr lang="en-US" sz="1400" dirty="0">
                <a:latin typeface="Century Schoolbook" panose="02040604050505020304" pitchFamily="18" charset="0"/>
              </a:rPr>
              <a:t>The Corporation must give the schedule due consideration when setting the annual contribution to the Reserve Fund</a:t>
            </a:r>
          </a:p>
          <a:p>
            <a:pPr marL="342900" indent="-342900">
              <a:buFont typeface="+mj-lt"/>
              <a:buAutoNum type="arabicPeriod"/>
            </a:pPr>
            <a:r>
              <a:rPr lang="en-US" sz="1400" dirty="0">
                <a:latin typeface="Century Schoolbook" panose="02040604050505020304" pitchFamily="18" charset="0"/>
              </a:rPr>
              <a:t>Funds can only be withdrawn by Special Resolution &amp; only used for the intended purpose (as stated in the Special Resolution)</a:t>
            </a:r>
          </a:p>
          <a:p>
            <a:pPr marL="342900" indent="-342900">
              <a:buFont typeface="+mj-lt"/>
              <a:buAutoNum type="arabicPeriod"/>
            </a:pPr>
            <a:r>
              <a:rPr lang="en-US" sz="1400" dirty="0">
                <a:latin typeface="Century Schoolbook" panose="02040604050505020304" pitchFamily="18" charset="0"/>
              </a:rPr>
              <a:t>The Reserve Fund must be kept in a separate account and reported on annually</a:t>
            </a:r>
          </a:p>
          <a:p>
            <a:pPr marL="342900" indent="-342900">
              <a:buFont typeface="+mj-lt"/>
              <a:buAutoNum type="arabicPeriod"/>
            </a:pPr>
            <a:endParaRPr lang="en-CA" dirty="0"/>
          </a:p>
        </p:txBody>
      </p:sp>
      <p:sp>
        <p:nvSpPr>
          <p:cNvPr id="7" name="Slide Number Placeholder 6">
            <a:extLst>
              <a:ext uri="{FF2B5EF4-FFF2-40B4-BE49-F238E27FC236}">
                <a16:creationId xmlns:a16="http://schemas.microsoft.com/office/drawing/2014/main" id="{D6CFF618-1F3B-1FAA-6C3B-38015F1A0B48}"/>
              </a:ext>
            </a:extLst>
          </p:cNvPr>
          <p:cNvSpPr>
            <a:spLocks noGrp="1"/>
          </p:cNvSpPr>
          <p:nvPr>
            <p:ph type="sldNum" sz="quarter" idx="16"/>
          </p:nvPr>
        </p:nvSpPr>
        <p:spPr/>
        <p:txBody>
          <a:bodyPr/>
          <a:lstStyle/>
          <a:p>
            <a:fld id="{294A09A9-5501-47C1-A89A-A340965A2BE2}" type="slidenum">
              <a:rPr lang="en-US" smtClean="0"/>
              <a:pPr/>
              <a:t>9</a:t>
            </a:fld>
            <a:endParaRPr lang="en-US" dirty="0">
              <a:latin typeface="+mn-lt"/>
            </a:endParaRPr>
          </a:p>
        </p:txBody>
      </p:sp>
      <p:sp>
        <p:nvSpPr>
          <p:cNvPr id="8" name="TextBox 7">
            <a:extLst>
              <a:ext uri="{FF2B5EF4-FFF2-40B4-BE49-F238E27FC236}">
                <a16:creationId xmlns:a16="http://schemas.microsoft.com/office/drawing/2014/main" id="{D6074FBF-46BC-243E-9D6D-960E662B8A67}"/>
              </a:ext>
            </a:extLst>
          </p:cNvPr>
          <p:cNvSpPr txBox="1"/>
          <p:nvPr/>
        </p:nvSpPr>
        <p:spPr>
          <a:xfrm>
            <a:off x="9375902" y="6333650"/>
            <a:ext cx="2490107" cy="246221"/>
          </a:xfrm>
          <a:prstGeom prst="rect">
            <a:avLst/>
          </a:prstGeom>
          <a:noFill/>
        </p:spPr>
        <p:txBody>
          <a:bodyPr wrap="square">
            <a:spAutoFit/>
          </a:bodyPr>
          <a:lstStyle/>
          <a:p>
            <a:pPr algn="r"/>
            <a:r>
              <a:rPr lang="en-US" sz="1000" dirty="0">
                <a:solidFill>
                  <a:schemeClr val="bg1"/>
                </a:solidFill>
              </a:rPr>
              <a:t>Annual General Meeting: March 2, 2026 </a:t>
            </a:r>
          </a:p>
        </p:txBody>
      </p:sp>
    </p:spTree>
    <p:extLst>
      <p:ext uri="{BB962C8B-B14F-4D97-AF65-F5344CB8AC3E}">
        <p14:creationId xmlns:p14="http://schemas.microsoft.com/office/powerpoint/2010/main" val="786760397"/>
      </p:ext>
    </p:extLst>
  </p:cSld>
  <p:clrMapOvr>
    <a:masterClrMapping/>
  </p:clrMapOvr>
</p:sld>
</file>

<file path=ppt/theme/theme1.xml><?xml version="1.0" encoding="utf-8"?>
<a:theme xmlns:a="http://schemas.openxmlformats.org/drawingml/2006/main" name="Theme1">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issPresentation C_Win32_MW_JS_SL_v2.potx" id="{230A82CA-9023-4220-9E5B-0E652CF31B20}" vid="{96196EC2-C392-482E-BF29-9BD12A6266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EC1AB0-9704-404D-B6D3-819D938AC55B}">
  <ds:schemaRefs>
    <ds:schemaRef ds:uri="http://schemas.openxmlformats.org/package/2006/metadata/core-properties"/>
    <ds:schemaRef ds:uri="http://schemas.microsoft.com/office/2006/documentManagement/types"/>
    <ds:schemaRef ds:uri="http://www.w3.org/XML/1998/namespace"/>
    <ds:schemaRef ds:uri="http://purl.org/dc/elements/1.1/"/>
    <ds:schemaRef ds:uri="71af3243-3dd4-4a8d-8c0d-dd76da1f02a5"/>
    <ds:schemaRef ds:uri="http://schemas.microsoft.com/office/2006/metadata/properties"/>
    <ds:schemaRef ds:uri="http://purl.org/dc/terms/"/>
    <ds:schemaRef ds:uri="16c05727-aa75-4e4a-9b5f-8a80a1165891"/>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1D20B6E4-879E-4E6C-BDE7-261540CD3765}">
  <ds:schemaRefs>
    <ds:schemaRef ds:uri="http://schemas.microsoft.com/sharepoint/v3/contenttype/forms"/>
  </ds:schemaRefs>
</ds:datastoreItem>
</file>

<file path=customXml/itemProps3.xml><?xml version="1.0" encoding="utf-8"?>
<ds:datastoreItem xmlns:ds="http://schemas.openxmlformats.org/officeDocument/2006/customXml" ds:itemID="{94F21D10-BD83-491A-AAA6-945C2DB1E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ANNUAL GENERAL MEETING V3 [Autosaved]</Template>
  <TotalTime>22692</TotalTime>
  <Words>7686</Words>
  <Application>Microsoft Office PowerPoint</Application>
  <PresentationFormat>Widescreen</PresentationFormat>
  <Paragraphs>810</Paragraphs>
  <Slides>39</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Arial</vt:lpstr>
      <vt:lpstr>Calibri</vt:lpstr>
      <vt:lpstr>Century Schoolbook</vt:lpstr>
      <vt:lpstr>Courier New</vt:lpstr>
      <vt:lpstr>Franklin Gothic Book</vt:lpstr>
      <vt:lpstr>Franklin Gothic Demi</vt:lpstr>
      <vt:lpstr>Times New Roman</vt:lpstr>
      <vt:lpstr>Wingdings</vt:lpstr>
      <vt:lpstr>Theme1</vt:lpstr>
      <vt:lpstr>ANNUAL GENERAL MEETING</vt:lpstr>
      <vt:lpstr>PowerPoint Presentation</vt:lpstr>
      <vt:lpstr>Agenda</vt:lpstr>
      <vt:lpstr>PowerPoint Presentation</vt:lpstr>
      <vt:lpstr>President’s Report</vt:lpstr>
      <vt:lpstr>PROPERTY MANAGEMENT</vt:lpstr>
      <vt:lpstr>A snapshot of what GMS did in 2025 </vt:lpstr>
      <vt:lpstr>Common Property Insurance</vt:lpstr>
      <vt:lpstr>Reserve Fund</vt:lpstr>
      <vt:lpstr>Reserve Fund - Overview</vt:lpstr>
      <vt:lpstr>2025 Special Projects Update</vt:lpstr>
      <vt:lpstr>Concerns Regarding the 2025 Reserve Fund Study</vt:lpstr>
      <vt:lpstr>PowerPoint Presentation</vt:lpstr>
      <vt:lpstr>Recommendations</vt:lpstr>
      <vt:lpstr>Our Financial Position as of December 31, 2025</vt:lpstr>
      <vt:lpstr>2025 Year-End Balance Sheet </vt:lpstr>
      <vt:lpstr>Where Did Your  Condo Fee Go in 2025?</vt:lpstr>
      <vt:lpstr>2025 Financial Statement - Vote</vt:lpstr>
      <vt:lpstr>2026 BUDGET - Context</vt:lpstr>
      <vt:lpstr>PowerPoint Presentation</vt:lpstr>
      <vt:lpstr>2026 Budget – Vote</vt:lpstr>
      <vt:lpstr>Amendment –to the proposed 2026 Budget</vt:lpstr>
      <vt:lpstr>PowerPoint Presentation</vt:lpstr>
      <vt:lpstr>Where do your condo fees go in 2026?</vt:lpstr>
      <vt:lpstr>2026 Budget – Vote</vt:lpstr>
      <vt:lpstr>Potential Reserve Fund Expenditures</vt:lpstr>
      <vt:lpstr>Special Resolution: 2025 Reserve Fund Expenditures</vt:lpstr>
      <vt:lpstr>Surplus Funds</vt:lpstr>
      <vt:lpstr>Surplus Funds - Vote</vt:lpstr>
      <vt:lpstr>Special Resolution:  Bylaw Amendment</vt:lpstr>
      <vt:lpstr>PowerPoint Presentation</vt:lpstr>
      <vt:lpstr>Bylaw Amendment - Vote</vt:lpstr>
      <vt:lpstr>Election of the Board of Directors</vt:lpstr>
      <vt:lpstr>Responsibility of Directors</vt:lpstr>
      <vt:lpstr>The Process</vt:lpstr>
      <vt:lpstr>Election</vt:lpstr>
      <vt:lpstr>Motion to Close the AGM</vt:lpstr>
      <vt:lpstr>Other Business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GENERAL MEETING</dc:title>
  <dc:creator>Michael McCann</dc:creator>
  <cp:lastModifiedBy>Michael McCann</cp:lastModifiedBy>
  <cp:revision>66</cp:revision>
  <cp:lastPrinted>2025-02-06T16:35:24Z</cp:lastPrinted>
  <dcterms:created xsi:type="dcterms:W3CDTF">2024-02-16T14:12:47Z</dcterms:created>
  <dcterms:modified xsi:type="dcterms:W3CDTF">2026-03-02T21:10:20Z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