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7"/>
  </p:notesMasterIdLst>
  <p:sldIdLst>
    <p:sldId id="256" r:id="rId2"/>
    <p:sldId id="259" r:id="rId3"/>
    <p:sldId id="265" r:id="rId4"/>
    <p:sldId id="282" r:id="rId5"/>
    <p:sldId id="300" r:id="rId6"/>
    <p:sldId id="302" r:id="rId7"/>
    <p:sldId id="303" r:id="rId8"/>
    <p:sldId id="298" r:id="rId9"/>
    <p:sldId id="316" r:id="rId10"/>
    <p:sldId id="317" r:id="rId11"/>
    <p:sldId id="308" r:id="rId12"/>
    <p:sldId id="311" r:id="rId13"/>
    <p:sldId id="310" r:id="rId14"/>
    <p:sldId id="309" r:id="rId15"/>
    <p:sldId id="312" r:id="rId16"/>
    <p:sldId id="313" r:id="rId17"/>
    <p:sldId id="314" r:id="rId18"/>
    <p:sldId id="315" r:id="rId19"/>
    <p:sldId id="266" r:id="rId20"/>
    <p:sldId id="267" r:id="rId21"/>
    <p:sldId id="268" r:id="rId22"/>
    <p:sldId id="275" r:id="rId23"/>
    <p:sldId id="274" r:id="rId24"/>
    <p:sldId id="299" r:id="rId25"/>
    <p:sldId id="257"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p:cViewPr varScale="1">
        <p:scale>
          <a:sx n="101" d="100"/>
          <a:sy n="101" d="100"/>
        </p:scale>
        <p:origin x="126"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9" tIns="46590" rIns="93179" bIns="46590"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9" tIns="46590" rIns="93179" bIns="46590" rtlCol="0"/>
          <a:lstStyle>
            <a:lvl1pPr algn="r">
              <a:defRPr sz="1200"/>
            </a:lvl1pPr>
          </a:lstStyle>
          <a:p>
            <a:fld id="{F333BBB9-663B-4AE2-9941-79464CD1B0E3}" type="datetimeFigureOut">
              <a:rPr lang="en-US" smtClean="0"/>
              <a:pPr/>
              <a:t>3/22/2021</a:t>
            </a:fld>
            <a:endParaRPr lang="en-US" dirty="0"/>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179" tIns="46590" rIns="93179" bIns="46590"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9" tIns="46590" rIns="93179" bIns="4659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9" tIns="46590" rIns="93179" bIns="4659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9" tIns="46590" rIns="93179" bIns="46590" rtlCol="0" anchor="b"/>
          <a:lstStyle>
            <a:lvl1pPr algn="r">
              <a:defRPr sz="1200"/>
            </a:lvl1pPr>
          </a:lstStyle>
          <a:p>
            <a:fld id="{246F646D-43FA-4CC1-8D46-567A78796644}"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771E1-0117-4B31-8E79-48D2ADF89DB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CA337D7-CC5C-40F9-839E-A5FBCAF9F1F3}" type="datetimeFigureOut">
              <a:rPr lang="en-US" smtClean="0"/>
              <a:pPr/>
              <a:t>3/22/2021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65C771E1-0117-4B31-8E79-48D2ADF89DBC}"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A337D7-CC5C-40F9-839E-A5FBCAF9F1F3}" type="datetimeFigureOut">
              <a:rPr lang="en-US" smtClean="0"/>
              <a:pPr/>
              <a:t>3/22/2021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5C771E1-0117-4B31-8E79-48D2ADF89DBC}"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mazon.com/Komelon-6622IM-Measure-Fiberglass-200-Feet/dp/B008AGWPM2/ref=sr_1_6?dchild=1&amp;keywords=200+tape+measure&amp;qid=1613584875&amp;sr=8-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895600"/>
            <a:ext cx="7851648" cy="1828800"/>
          </a:xfrm>
        </p:spPr>
        <p:txBody>
          <a:bodyPr>
            <a:noAutofit/>
          </a:bodyPr>
          <a:lstStyle/>
          <a:p>
            <a:pPr algn="ctr"/>
            <a:r>
              <a:rPr lang="en-US" sz="7200" dirty="0">
                <a:solidFill>
                  <a:schemeClr val="tx1"/>
                </a:solidFill>
              </a:rPr>
              <a:t>YAIAA Track &amp; Field Meeting #2 </a:t>
            </a:r>
          </a:p>
        </p:txBody>
      </p:sp>
      <p:sp>
        <p:nvSpPr>
          <p:cNvPr id="3" name="Subtitle 2"/>
          <p:cNvSpPr>
            <a:spLocks noGrp="1"/>
          </p:cNvSpPr>
          <p:nvPr>
            <p:ph type="subTitle" idx="1"/>
          </p:nvPr>
        </p:nvSpPr>
        <p:spPr>
          <a:xfrm>
            <a:off x="533400" y="5562600"/>
            <a:ext cx="7854696" cy="1066800"/>
          </a:xfrm>
        </p:spPr>
        <p:txBody>
          <a:bodyPr/>
          <a:lstStyle/>
          <a:p>
            <a:pPr algn="ctr"/>
            <a:r>
              <a:rPr lang="en-US" dirty="0"/>
              <a:t>Jon Seitz             March 22,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5" y="609600"/>
            <a:ext cx="8229600" cy="569940"/>
          </a:xfrm>
        </p:spPr>
        <p:txBody>
          <a:bodyPr>
            <a:normAutofit/>
          </a:bodyPr>
          <a:lstStyle/>
          <a:p>
            <a:pPr algn="ctr"/>
            <a:r>
              <a:rPr lang="en-US" sz="3200" dirty="0">
                <a:effectLst/>
                <a:latin typeface="Calibri" panose="020F0502020204030204" pitchFamily="34" charset="0"/>
                <a:ea typeface="Calibri" panose="020F0502020204030204" pitchFamily="34" charset="0"/>
              </a:rPr>
              <a:t>PAIAA Spring Return to Competition Guidelines </a:t>
            </a:r>
            <a:endParaRPr lang="en-US" sz="3200" dirty="0"/>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04825" y="1293138"/>
            <a:ext cx="7924800" cy="5355312"/>
          </a:xfrm>
          <a:prstGeom prst="rect">
            <a:avLst/>
          </a:prstGeom>
        </p:spPr>
        <p:txBody>
          <a:bodyPr wrap="square">
            <a:spAutoFit/>
          </a:bodyPr>
          <a:lstStyle/>
          <a:p>
            <a:pPr marL="0" marR="0">
              <a:spcBef>
                <a:spcPts val="0"/>
              </a:spcBef>
              <a:spcAft>
                <a:spcPts val="0"/>
              </a:spcAft>
            </a:pPr>
            <a:r>
              <a:rPr lang="en-US" sz="1800" u="sng" dirty="0">
                <a:effectLst/>
                <a:latin typeface="Calibri" panose="020F0502020204030204" pitchFamily="34" charset="0"/>
                <a:ea typeface="Calibri" panose="020F0502020204030204" pitchFamily="34" charset="0"/>
              </a:rPr>
              <a:t>PIAA (page 21)</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Throwers can use their own implements and retrieve their own implement if they wish</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Starters should consider use of one turn staggers or alleys for races 800m  and over</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For the 2021 season, the use of disposable gloves by relay participants is permitted</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800" dirty="0">
                <a:effectLst/>
                <a:latin typeface="Calibri" panose="020F0502020204030204" pitchFamily="34" charset="0"/>
                <a:ea typeface="Times New Roman" panose="02020603050405020304" pitchFamily="18" charset="0"/>
              </a:rPr>
              <a:t>There is greater flexibility allowed in conducting field events by sections of smaller number of competitors (Consult with your school, before just initiating this on your own. This would be in the pre-meet conditions sent out to coaches.)</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NOTE – There are other guidelines noted in the PIAA Return to Competition Document, which may be put in place, such as sanitizing implements, athletes not sharing vaulting poles, blocks disinfected after each heat/race.  Please check with your school if they will be putting these procedures in place.  Remember that much of the PIAA Guidelines use the indefinite words such as “can; should; recommended; and may”.  The PIAA guidelines provide latitude in implementing those respective procedures, but </a:t>
            </a:r>
            <a:r>
              <a:rPr lang="en-US" sz="1800" u="sng" dirty="0">
                <a:effectLst/>
                <a:latin typeface="Calibri" panose="020F0502020204030204" pitchFamily="34" charset="0"/>
                <a:ea typeface="Calibri" panose="020F0502020204030204" pitchFamily="34" charset="0"/>
              </a:rPr>
              <a:t>they are not mandates when they use the indefinite words noted above</a:t>
            </a:r>
            <a:r>
              <a:rPr lang="en-US" sz="1800" dirty="0">
                <a:effectLst/>
                <a:latin typeface="Calibri" panose="020F0502020204030204" pitchFamily="34" charset="0"/>
                <a:ea typeface="Calibri" panose="020F0502020204030204" pitchFamily="34" charset="0"/>
              </a:rPr>
              <a:t>.</a:t>
            </a:r>
          </a:p>
        </p:txBody>
      </p:sp>
    </p:spTree>
    <p:extLst>
      <p:ext uri="{BB962C8B-B14F-4D97-AF65-F5344CB8AC3E}">
        <p14:creationId xmlns:p14="http://schemas.microsoft.com/office/powerpoint/2010/main" val="1053431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229600" cy="819912"/>
          </a:xfrm>
        </p:spPr>
        <p:txBody>
          <a:bodyPr>
            <a:normAutofit/>
          </a:bodyPr>
          <a:lstStyle/>
          <a:p>
            <a:pPr algn="ctr"/>
            <a:r>
              <a:rPr lang="en-US" dirty="0"/>
              <a:t>Varsity Meet Scoring</a:t>
            </a:r>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838200" y="1524000"/>
            <a:ext cx="7848600" cy="5416868"/>
          </a:xfrm>
          <a:prstGeom prst="rect">
            <a:avLst/>
          </a:prstGeom>
        </p:spPr>
        <p:txBody>
          <a:bodyPr wrap="square">
            <a:spAutoFit/>
          </a:bodyPr>
          <a:lstStyle/>
          <a:p>
            <a:r>
              <a:rPr lang="en-US" dirty="0"/>
              <a:t>Varsity Meet = 150 Points</a:t>
            </a:r>
          </a:p>
          <a:p>
            <a:r>
              <a:rPr lang="en-US" dirty="0"/>
              <a:t>3 Relays X 5 points = 15 p0ints</a:t>
            </a:r>
          </a:p>
          <a:p>
            <a:r>
              <a:rPr lang="en-US" dirty="0"/>
              <a:t>8 individual track races  X 9 points = 72 points</a:t>
            </a:r>
          </a:p>
          <a:p>
            <a:r>
              <a:rPr lang="en-US" dirty="0"/>
              <a:t>7 field events X 9 points = 63 points</a:t>
            </a:r>
          </a:p>
          <a:p>
            <a:endParaRPr lang="en-US" dirty="0"/>
          </a:p>
          <a:p>
            <a:r>
              <a:rPr lang="en-US" dirty="0"/>
              <a:t>Relay – 1</a:t>
            </a:r>
            <a:r>
              <a:rPr lang="en-US" baseline="30000" dirty="0"/>
              <a:t>st</a:t>
            </a:r>
            <a:r>
              <a:rPr lang="en-US" dirty="0"/>
              <a:t> place = 5 points</a:t>
            </a:r>
          </a:p>
          <a:p>
            <a:r>
              <a:rPr lang="en-US" dirty="0"/>
              <a:t>Individual events =&gt;  1</a:t>
            </a:r>
            <a:r>
              <a:rPr lang="en-US" baseline="30000" dirty="0"/>
              <a:t>st</a:t>
            </a:r>
            <a:r>
              <a:rPr lang="en-US" dirty="0"/>
              <a:t> Place = 5 pts, 2</a:t>
            </a:r>
            <a:r>
              <a:rPr lang="en-US" baseline="30000" dirty="0"/>
              <a:t>nd</a:t>
            </a:r>
            <a:r>
              <a:rPr lang="en-US" dirty="0"/>
              <a:t> Place = 3 pts, 3</a:t>
            </a:r>
            <a:r>
              <a:rPr lang="en-US" baseline="30000" dirty="0"/>
              <a:t>rd</a:t>
            </a:r>
            <a:r>
              <a:rPr lang="en-US" dirty="0"/>
              <a:t> Place = 1 pt</a:t>
            </a:r>
          </a:p>
          <a:p>
            <a:endParaRPr lang="en-US" dirty="0"/>
          </a:p>
          <a:p>
            <a:r>
              <a:rPr lang="en-US" dirty="0"/>
              <a:t>Use PIAA Tie Breaking procedure to break meet ties</a:t>
            </a:r>
          </a:p>
          <a:p>
            <a:endParaRPr lang="en-US" dirty="0"/>
          </a:p>
          <a:p>
            <a:r>
              <a:rPr lang="en-US" dirty="0"/>
              <a:t>When scoring meet, remember to subtract event places that did not score, i.e. – only one pole vaulter cleared minimum height, subtract 4 points from total meet scores.</a:t>
            </a:r>
          </a:p>
          <a:p>
            <a:endParaRPr lang="en-US" dirty="0"/>
          </a:p>
          <a:p>
            <a:r>
              <a:rPr lang="en-US" dirty="0"/>
              <a:t>Divide place ties – i.e.- RL &amp; DT tie for 2</a:t>
            </a:r>
            <a:r>
              <a:rPr lang="en-US" baseline="30000" dirty="0"/>
              <a:t>nd</a:t>
            </a:r>
            <a:r>
              <a:rPr lang="en-US" dirty="0"/>
              <a:t> &amp; 3</a:t>
            </a:r>
            <a:r>
              <a:rPr lang="en-US" baseline="30000" dirty="0"/>
              <a:t>rd</a:t>
            </a:r>
            <a:r>
              <a:rPr lang="en-US" dirty="0"/>
              <a:t> in HJ, award each team 2 pts</a:t>
            </a:r>
          </a:p>
          <a:p>
            <a:endParaRPr lang="en-US" dirty="0"/>
          </a:p>
          <a:p>
            <a:r>
              <a:rPr lang="en-US" dirty="0"/>
              <a:t>Score both home and away, make sure they sum correctly</a:t>
            </a:r>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819912"/>
          </a:xfrm>
        </p:spPr>
        <p:txBody>
          <a:bodyPr>
            <a:normAutofit/>
          </a:bodyPr>
          <a:lstStyle/>
          <a:p>
            <a:pPr algn="ctr"/>
            <a:r>
              <a:rPr lang="en-US" dirty="0"/>
              <a:t>PIAA Tie Breaking Procedure (1)</a:t>
            </a:r>
          </a:p>
        </p:txBody>
      </p:sp>
      <p:sp>
        <p:nvSpPr>
          <p:cNvPr id="4" name="Rectangle 3">
            <a:extLst>
              <a:ext uri="{FF2B5EF4-FFF2-40B4-BE49-F238E27FC236}">
                <a16:creationId xmlns:a16="http://schemas.microsoft.com/office/drawing/2014/main" id="{A317208F-1225-4AEC-8034-1DBBF80CC841}"/>
              </a:ext>
            </a:extLst>
          </p:cNvPr>
          <p:cNvSpPr/>
          <p:nvPr/>
        </p:nvSpPr>
        <p:spPr>
          <a:xfrm>
            <a:off x="304800" y="1676400"/>
            <a:ext cx="8534400" cy="5016758"/>
          </a:xfrm>
          <a:prstGeom prst="rect">
            <a:avLst/>
          </a:prstGeom>
        </p:spPr>
        <p:txBody>
          <a:bodyPr wrap="square">
            <a:spAutoFit/>
          </a:bodyPr>
          <a:lstStyle/>
          <a:p>
            <a:endParaRPr lang="en-US" sz="2000" dirty="0"/>
          </a:p>
          <a:p>
            <a:r>
              <a:rPr lang="en-US" sz="2000" dirty="0"/>
              <a:t>Rule 2-1-1 (pg. 9) PIAA modification, which “provides for a ‘Regular Season Dual Meet Team Scoring Tie-Breaker Procedure’ (either with or without wheelchair competitors) to be applied as follows: </a:t>
            </a:r>
          </a:p>
          <a:p>
            <a:r>
              <a:rPr lang="en-US" sz="2000" b="1" dirty="0"/>
              <a:t>A. The team with the fewest number of coaches, contestants, and other team/school personnel disqualified from an event and from further competition or involvement in the meet for unsporting conduct, shall be declared the winner; </a:t>
            </a:r>
          </a:p>
          <a:p>
            <a:r>
              <a:rPr lang="en-US" sz="2000" b="1" dirty="0"/>
              <a:t>B. If the tie still remains, the team with the fewest number of competitors disqualified from an event for unacceptable conduct, shall be declared the winner; </a:t>
            </a:r>
          </a:p>
          <a:p>
            <a:r>
              <a:rPr lang="en-US" sz="2000" b="1" dirty="0"/>
              <a:t>C. If the tie still remains, the team with the greater number of first place finishes, shall be declared the winner; </a:t>
            </a:r>
          </a:p>
          <a:p>
            <a:r>
              <a:rPr lang="en-US" sz="2000" b="1" dirty="0"/>
              <a:t>D. If the tie still remains, the team with the greater number of second place finishes, shall be declared the winner; </a:t>
            </a:r>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819912"/>
          </a:xfrm>
        </p:spPr>
        <p:txBody>
          <a:bodyPr>
            <a:normAutofit/>
          </a:bodyPr>
          <a:lstStyle/>
          <a:p>
            <a:pPr algn="ctr"/>
            <a:r>
              <a:rPr lang="en-US" dirty="0"/>
              <a:t>PIAA Tie Breaking Procedure (2)</a:t>
            </a:r>
          </a:p>
        </p:txBody>
      </p:sp>
      <p:sp>
        <p:nvSpPr>
          <p:cNvPr id="4" name="Rectangle 3">
            <a:extLst>
              <a:ext uri="{FF2B5EF4-FFF2-40B4-BE49-F238E27FC236}">
                <a16:creationId xmlns:a16="http://schemas.microsoft.com/office/drawing/2014/main" id="{A317208F-1225-4AEC-8034-1DBBF80CC841}"/>
              </a:ext>
            </a:extLst>
          </p:cNvPr>
          <p:cNvSpPr/>
          <p:nvPr/>
        </p:nvSpPr>
        <p:spPr>
          <a:xfrm>
            <a:off x="304800" y="1905000"/>
            <a:ext cx="8534400" cy="3170099"/>
          </a:xfrm>
          <a:prstGeom prst="rect">
            <a:avLst/>
          </a:prstGeom>
        </p:spPr>
        <p:txBody>
          <a:bodyPr wrap="square">
            <a:spAutoFit/>
          </a:bodyPr>
          <a:lstStyle/>
          <a:p>
            <a:endParaRPr lang="en-US" sz="2000" dirty="0"/>
          </a:p>
          <a:p>
            <a:r>
              <a:rPr lang="en-US" sz="2000" b="1" dirty="0"/>
              <a:t>E. If the tie still remains, the team with the greater number of third place finishes, shall be declared the winner; </a:t>
            </a:r>
          </a:p>
          <a:p>
            <a:r>
              <a:rPr lang="en-US" sz="2000" b="1" dirty="0"/>
              <a:t>F. If the tie is broken after applying A, B, C, D, or E, the team declared the winner shall have one point and an asterisk (*) added to their score; or </a:t>
            </a:r>
          </a:p>
          <a:p>
            <a:r>
              <a:rPr lang="en-US" sz="2000" b="1" dirty="0"/>
              <a:t>G. If the tie remains after applying A, B, C, D, and E, the meet shall be scored as a tie.” </a:t>
            </a:r>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19912"/>
          </a:xfrm>
        </p:spPr>
        <p:txBody>
          <a:bodyPr>
            <a:normAutofit/>
          </a:bodyPr>
          <a:lstStyle/>
          <a:p>
            <a:pPr algn="ctr"/>
            <a:r>
              <a:rPr lang="en-US" dirty="0"/>
              <a:t>Junior High Meet Scoring</a:t>
            </a:r>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609600" y="1219200"/>
            <a:ext cx="7924800" cy="6863417"/>
          </a:xfrm>
          <a:prstGeom prst="rect">
            <a:avLst/>
          </a:prstGeom>
        </p:spPr>
        <p:txBody>
          <a:bodyPr wrap="square">
            <a:spAutoFit/>
          </a:bodyPr>
          <a:lstStyle/>
          <a:p>
            <a:r>
              <a:rPr lang="en-US" sz="2000" dirty="0"/>
              <a:t>Junior High Meet =&gt; 100 Points</a:t>
            </a:r>
          </a:p>
          <a:p>
            <a:r>
              <a:rPr lang="en-US" sz="2000" dirty="0"/>
              <a:t>2 Relays X 5 points = 10 p0ints</a:t>
            </a:r>
          </a:p>
          <a:p>
            <a:r>
              <a:rPr lang="en-US" sz="2000" dirty="0"/>
              <a:t>6  individual track races  X 9 points = 54 points</a:t>
            </a:r>
          </a:p>
          <a:p>
            <a:r>
              <a:rPr lang="en-US" sz="2000" dirty="0"/>
              <a:t>4 field events X 9 points = 36 points</a:t>
            </a:r>
          </a:p>
          <a:p>
            <a:endParaRPr lang="en-US" sz="2000" dirty="0"/>
          </a:p>
          <a:p>
            <a:r>
              <a:rPr lang="en-US" sz="2000" dirty="0"/>
              <a:t>Relay – 1</a:t>
            </a:r>
            <a:r>
              <a:rPr lang="en-US" sz="2000" baseline="30000" dirty="0"/>
              <a:t>st</a:t>
            </a:r>
            <a:r>
              <a:rPr lang="en-US" sz="2000" dirty="0"/>
              <a:t> place = 5 points</a:t>
            </a:r>
          </a:p>
          <a:p>
            <a:r>
              <a:rPr lang="en-US" sz="2000" dirty="0"/>
              <a:t>Individual events =&gt;  1</a:t>
            </a:r>
            <a:r>
              <a:rPr lang="en-US" sz="2000" baseline="30000" dirty="0"/>
              <a:t>st</a:t>
            </a:r>
            <a:r>
              <a:rPr lang="en-US" sz="2000" dirty="0"/>
              <a:t> Place = 5 pts, 2</a:t>
            </a:r>
            <a:r>
              <a:rPr lang="en-US" sz="2000" baseline="30000" dirty="0"/>
              <a:t>nd</a:t>
            </a:r>
            <a:r>
              <a:rPr lang="en-US" sz="2000" dirty="0"/>
              <a:t> Place = 3 pts, 3</a:t>
            </a:r>
            <a:r>
              <a:rPr lang="en-US" sz="2000" baseline="30000" dirty="0"/>
              <a:t>rd</a:t>
            </a:r>
            <a:r>
              <a:rPr lang="en-US" sz="2000" dirty="0"/>
              <a:t> Place = 1 pt</a:t>
            </a:r>
          </a:p>
          <a:p>
            <a:endParaRPr lang="en-US" sz="2000" dirty="0"/>
          </a:p>
          <a:p>
            <a:r>
              <a:rPr lang="en-US" sz="2000" dirty="0"/>
              <a:t>Use PIAA Tie Breaking procedure to break meet ties</a:t>
            </a:r>
          </a:p>
          <a:p>
            <a:endParaRPr lang="en-US" sz="2000" dirty="0"/>
          </a:p>
          <a:p>
            <a:r>
              <a:rPr lang="en-US" sz="2000" dirty="0"/>
              <a:t>When scoring meet, remember to subtract event places that did not score, i.e. – only one athlete completed the hurdle race, subtract 4 points from total meet scores.</a:t>
            </a:r>
          </a:p>
          <a:p>
            <a:endParaRPr lang="en-US" sz="2000" dirty="0"/>
          </a:p>
          <a:p>
            <a:r>
              <a:rPr lang="en-US" sz="2000" dirty="0"/>
              <a:t>Divide place ties – i.e.- RL &amp; DT tie for 2</a:t>
            </a:r>
            <a:r>
              <a:rPr lang="en-US" sz="2000" baseline="30000" dirty="0"/>
              <a:t>nd</a:t>
            </a:r>
            <a:r>
              <a:rPr lang="en-US" sz="2000" dirty="0"/>
              <a:t> &amp; 3</a:t>
            </a:r>
            <a:r>
              <a:rPr lang="en-US" sz="2000" baseline="30000" dirty="0"/>
              <a:t>rd</a:t>
            </a:r>
            <a:r>
              <a:rPr lang="en-US" sz="2000" dirty="0"/>
              <a:t> in HJ, award each team 2 pts</a:t>
            </a:r>
          </a:p>
          <a:p>
            <a:endParaRPr lang="en-US" sz="2000" dirty="0"/>
          </a:p>
          <a:p>
            <a:r>
              <a:rPr lang="en-US" sz="2000" dirty="0"/>
              <a:t>Score both home and away, make sure they sum correctly</a:t>
            </a:r>
          </a:p>
          <a:p>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819912"/>
          </a:xfrm>
        </p:spPr>
        <p:txBody>
          <a:bodyPr>
            <a:normAutofit/>
          </a:bodyPr>
          <a:lstStyle/>
          <a:p>
            <a:pPr algn="ctr"/>
            <a:r>
              <a:rPr lang="en-US" sz="4400" dirty="0"/>
              <a:t>Running Event Ties – Manual Timing</a:t>
            </a:r>
          </a:p>
        </p:txBody>
      </p:sp>
      <p:sp>
        <p:nvSpPr>
          <p:cNvPr id="3" name="Content Placeholder 2"/>
          <p:cNvSpPr>
            <a:spLocks noGrp="1"/>
          </p:cNvSpPr>
          <p:nvPr>
            <p:ph idx="1"/>
          </p:nvPr>
        </p:nvSpPr>
        <p:spPr>
          <a:xfrm>
            <a:off x="381000" y="1676400"/>
            <a:ext cx="8229600" cy="4953000"/>
          </a:xfrm>
        </p:spPr>
        <p:txBody>
          <a:bodyPr>
            <a:normAutofit/>
          </a:bodyPr>
          <a:lstStyle/>
          <a:p>
            <a:r>
              <a:rPr lang="en-US" sz="2400" dirty="0"/>
              <a:t>Running Races – Head finish judge should determine finishing order in a race.</a:t>
            </a:r>
          </a:p>
          <a:p>
            <a:r>
              <a:rPr lang="en-US" sz="2400" dirty="0"/>
              <a:t>Same heat – What if 2nd runner (finishes 1’ behind 1</a:t>
            </a:r>
            <a:r>
              <a:rPr lang="en-US" sz="2400" baseline="30000" dirty="0"/>
              <a:t>st</a:t>
            </a:r>
            <a:r>
              <a:rPr lang="en-US" sz="2400" dirty="0"/>
              <a:t> place, has same time (23.54 seconds-hand held) in the 200m?</a:t>
            </a:r>
          </a:p>
          <a:p>
            <a:r>
              <a:rPr lang="en-US" sz="2400" dirty="0"/>
              <a:t>Same heat – What if 2nd runner (finishes 1’ behind 1</a:t>
            </a:r>
            <a:r>
              <a:rPr lang="en-US" sz="2400" baseline="30000" dirty="0"/>
              <a:t>st</a:t>
            </a:r>
            <a:r>
              <a:rPr lang="en-US" sz="2400" dirty="0"/>
              <a:t> place, has better time (23.54 sec. vs. 23.68 sec.) in the 200m?</a:t>
            </a:r>
          </a:p>
          <a:p>
            <a:r>
              <a:rPr lang="en-US" sz="2400" dirty="0"/>
              <a:t>Separate heats – Winner of first heat runs 23.71, winner of second heat runs 23.79, good watches. What happens?</a:t>
            </a:r>
          </a:p>
          <a:p>
            <a:r>
              <a:rPr lang="en-US" sz="2400" dirty="0"/>
              <a:t>What if gun fires and timer #1 (1st place timer) is slow on starting his watch?</a:t>
            </a:r>
          </a:p>
          <a:p>
            <a:endParaRPr lang="en-US" sz="3200" dirty="0"/>
          </a:p>
          <a:p>
            <a:endParaRPr lang="en-US" sz="3200" dirty="0"/>
          </a:p>
          <a:p>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33400" y="1905000"/>
            <a:ext cx="7924800" cy="1015663"/>
          </a:xfrm>
          <a:prstGeom prst="rect">
            <a:avLst/>
          </a:prstGeom>
        </p:spPr>
        <p:txBody>
          <a:bodyPr wrap="square">
            <a:spAutoFit/>
          </a:bodyPr>
          <a:lstStyle/>
          <a:p>
            <a:endParaRPr lang="en-US" sz="2000" dirty="0"/>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819912"/>
          </a:xfrm>
        </p:spPr>
        <p:txBody>
          <a:bodyPr>
            <a:normAutofit/>
          </a:bodyPr>
          <a:lstStyle/>
          <a:p>
            <a:pPr algn="ctr"/>
            <a:r>
              <a:rPr lang="en-US" sz="4400" dirty="0"/>
              <a:t>Running Event Ties – Manual Timing</a:t>
            </a:r>
          </a:p>
        </p:txBody>
      </p:sp>
      <p:sp>
        <p:nvSpPr>
          <p:cNvPr id="3" name="Content Placeholder 2"/>
          <p:cNvSpPr>
            <a:spLocks noGrp="1"/>
          </p:cNvSpPr>
          <p:nvPr>
            <p:ph idx="1"/>
          </p:nvPr>
        </p:nvSpPr>
        <p:spPr>
          <a:xfrm>
            <a:off x="228600" y="2438400"/>
            <a:ext cx="8229600" cy="2895600"/>
          </a:xfrm>
        </p:spPr>
        <p:txBody>
          <a:bodyPr>
            <a:normAutofit/>
          </a:bodyPr>
          <a:lstStyle/>
          <a:p>
            <a:r>
              <a:rPr lang="en-US" sz="2800" dirty="0"/>
              <a:t>Reminder – Manual timing with a hundredth stop watch gets rounded up to the next tenth.  11.41=&gt;11.5 ;  11.50=&gt;11.5</a:t>
            </a:r>
          </a:p>
          <a:p>
            <a:r>
              <a:rPr lang="en-US" sz="2800" dirty="0"/>
              <a:t>To convert manual times to FAT times, add 0.24 seconds. 11.41 rounds to 11.5, then add 0.24, so the FAT conversion time is 11.74.</a:t>
            </a:r>
          </a:p>
          <a:p>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33400" y="1905000"/>
            <a:ext cx="7924800" cy="1015663"/>
          </a:xfrm>
          <a:prstGeom prst="rect">
            <a:avLst/>
          </a:prstGeom>
        </p:spPr>
        <p:txBody>
          <a:bodyPr wrap="square">
            <a:spAutoFit/>
          </a:bodyPr>
          <a:lstStyle/>
          <a:p>
            <a:endParaRPr lang="en-US" sz="2000" dirty="0"/>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819912"/>
          </a:xfrm>
        </p:spPr>
        <p:txBody>
          <a:bodyPr>
            <a:normAutofit/>
          </a:bodyPr>
          <a:lstStyle/>
          <a:p>
            <a:pPr algn="ctr"/>
            <a:r>
              <a:rPr lang="en-US" sz="4400" dirty="0"/>
              <a:t>Field Event Ties &amp; Procedures</a:t>
            </a:r>
          </a:p>
        </p:txBody>
      </p:sp>
      <p:sp>
        <p:nvSpPr>
          <p:cNvPr id="3" name="Content Placeholder 2"/>
          <p:cNvSpPr>
            <a:spLocks noGrp="1"/>
          </p:cNvSpPr>
          <p:nvPr>
            <p:ph idx="1"/>
          </p:nvPr>
        </p:nvSpPr>
        <p:spPr>
          <a:xfrm>
            <a:off x="228600" y="2438400"/>
            <a:ext cx="8229600" cy="2895600"/>
          </a:xfrm>
        </p:spPr>
        <p:txBody>
          <a:bodyPr>
            <a:normAutofit fontScale="70000" lnSpcReduction="20000"/>
          </a:bodyPr>
          <a:lstStyle/>
          <a:p>
            <a:r>
              <a:rPr lang="en-US" sz="2800" dirty="0"/>
              <a:t>Finals - Breaking ties in LJ, TJ, Shot, Discus, Javelin? Compare best attempt, 2</a:t>
            </a:r>
            <a:r>
              <a:rPr lang="en-US" sz="2800" baseline="30000" dirty="0"/>
              <a:t>nd</a:t>
            </a:r>
            <a:r>
              <a:rPr lang="en-US" sz="2800" dirty="0"/>
              <a:t> best attempt, etc.</a:t>
            </a:r>
          </a:p>
          <a:p>
            <a:r>
              <a:rPr lang="en-US" sz="2800" dirty="0"/>
              <a:t>No Preliminaries/Finals in Dual meets</a:t>
            </a:r>
          </a:p>
          <a:p>
            <a:r>
              <a:rPr lang="en-US" sz="2800" dirty="0"/>
              <a:t>Preliminaries after 3 trials, determining finals for invitationals/championships? Only  comparing best attempt. What if nine goes to final and two competitors tied for ninth place?</a:t>
            </a:r>
          </a:p>
          <a:p>
            <a:r>
              <a:rPr lang="en-US" sz="2800" dirty="0"/>
              <a:t>Order of Finals when Preliminaries are held – reverse order of best performance, i.e.-best preliminary athlete throws last</a:t>
            </a:r>
          </a:p>
          <a:p>
            <a:r>
              <a:rPr lang="en-US" sz="2800" dirty="0"/>
              <a:t>Final places – both preliminary and final trials count</a:t>
            </a:r>
          </a:p>
          <a:p>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33400" y="1905000"/>
            <a:ext cx="7924800" cy="1015663"/>
          </a:xfrm>
          <a:prstGeom prst="rect">
            <a:avLst/>
          </a:prstGeom>
        </p:spPr>
        <p:txBody>
          <a:bodyPr wrap="square">
            <a:spAutoFit/>
          </a:bodyPr>
          <a:lstStyle/>
          <a:p>
            <a:endParaRPr lang="en-US" sz="2000" dirty="0"/>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066800"/>
            <a:ext cx="8229600" cy="819912"/>
          </a:xfrm>
        </p:spPr>
        <p:txBody>
          <a:bodyPr>
            <a:normAutofit fontScale="90000"/>
          </a:bodyPr>
          <a:lstStyle/>
          <a:p>
            <a:pPr algn="ctr"/>
            <a:r>
              <a:rPr lang="en-US" sz="4400" dirty="0"/>
              <a:t>HJ &amp; PV Ties (Rule 6-3) - Abbreviated</a:t>
            </a:r>
          </a:p>
        </p:txBody>
      </p:sp>
      <p:sp>
        <p:nvSpPr>
          <p:cNvPr id="3" name="Content Placeholder 2"/>
          <p:cNvSpPr>
            <a:spLocks noGrp="1"/>
          </p:cNvSpPr>
          <p:nvPr>
            <p:ph idx="1"/>
          </p:nvPr>
        </p:nvSpPr>
        <p:spPr>
          <a:xfrm>
            <a:off x="228600" y="2438400"/>
            <a:ext cx="8229600" cy="4114800"/>
          </a:xfrm>
        </p:spPr>
        <p:txBody>
          <a:bodyPr>
            <a:normAutofit fontScale="70000" lnSpcReduction="20000"/>
          </a:bodyPr>
          <a:lstStyle/>
          <a:p>
            <a:pPr marL="514350" indent="-514350">
              <a:buFont typeface="+mj-lt"/>
              <a:buAutoNum type="arabicPeriod"/>
            </a:pPr>
            <a:r>
              <a:rPr lang="en-US" sz="4000" dirty="0"/>
              <a:t>Fewest # of trials to clear the height at which the tie occurred</a:t>
            </a:r>
          </a:p>
          <a:p>
            <a:pPr marL="514350" indent="-514350">
              <a:buFont typeface="+mj-lt"/>
              <a:buAutoNum type="arabicPeriod"/>
            </a:pPr>
            <a:r>
              <a:rPr lang="en-US" sz="4000" dirty="0"/>
              <a:t>If tie remains, fewest total number of misses (passes do not count as misses)</a:t>
            </a:r>
          </a:p>
          <a:p>
            <a:pPr marL="514350" indent="-514350">
              <a:buFont typeface="+mj-lt"/>
              <a:buAutoNum type="arabicPeriod"/>
            </a:pPr>
            <a:r>
              <a:rPr lang="en-US" sz="4000" dirty="0"/>
              <a:t>If tie is for 1</a:t>
            </a:r>
            <a:r>
              <a:rPr lang="en-US" sz="4000" baseline="30000" dirty="0"/>
              <a:t>st</a:t>
            </a:r>
            <a:r>
              <a:rPr lang="en-US" sz="4000" dirty="0"/>
              <a:t> place, make one more attempt at that height, then if necessary lower bar (1”-HJ, 3”-PV). If two or more make it raise the bar. Go until there is one winner.</a:t>
            </a:r>
          </a:p>
          <a:p>
            <a:pPr marL="514350" indent="-514350">
              <a:buFont typeface="+mj-lt"/>
              <a:buAutoNum type="arabicPeriod"/>
            </a:pPr>
            <a:r>
              <a:rPr lang="en-US" sz="4000" dirty="0"/>
              <a:t>If tie is for other than first, the tie is not broken.</a:t>
            </a:r>
          </a:p>
          <a:p>
            <a:pPr marL="514350" indent="-514350">
              <a:buFont typeface="+mj-lt"/>
              <a:buAutoNum type="arabicPeriod"/>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33400" y="1905000"/>
            <a:ext cx="7924800" cy="1015663"/>
          </a:xfrm>
          <a:prstGeom prst="rect">
            <a:avLst/>
          </a:prstGeom>
        </p:spPr>
        <p:txBody>
          <a:bodyPr wrap="square">
            <a:spAutoFit/>
          </a:bodyPr>
          <a:lstStyle/>
          <a:p>
            <a:endParaRPr lang="en-US" sz="2000" dirty="0"/>
          </a:p>
          <a:p>
            <a:endParaRPr lang="en-US" sz="2000" dirty="0"/>
          </a:p>
          <a:p>
            <a:endParaRPr lang="en-US" sz="2000" dirty="0"/>
          </a:p>
        </p:txBody>
      </p:sp>
    </p:spTree>
    <p:extLst>
      <p:ext uri="{BB962C8B-B14F-4D97-AF65-F5344CB8AC3E}">
        <p14:creationId xmlns:p14="http://schemas.microsoft.com/office/powerpoint/2010/main" val="630793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Dual Meet Preparation</a:t>
            </a:r>
          </a:p>
        </p:txBody>
      </p:sp>
      <p:sp>
        <p:nvSpPr>
          <p:cNvPr id="3" name="Content Placeholder 2"/>
          <p:cNvSpPr>
            <a:spLocks noGrp="1"/>
          </p:cNvSpPr>
          <p:nvPr>
            <p:ph idx="1"/>
          </p:nvPr>
        </p:nvSpPr>
        <p:spPr>
          <a:xfrm>
            <a:off x="457200" y="1935480"/>
            <a:ext cx="8229600" cy="2026920"/>
          </a:xfrm>
        </p:spPr>
        <p:txBody>
          <a:bodyPr/>
          <a:lstStyle/>
          <a:p>
            <a:r>
              <a:rPr lang="en-US" dirty="0"/>
              <a:t>Review the rules for the event you are working</a:t>
            </a:r>
          </a:p>
          <a:p>
            <a:r>
              <a:rPr lang="en-US" dirty="0"/>
              <a:t>Show up on time to check in with Meet Management, setup your event, and supervise warm-ups</a:t>
            </a:r>
          </a:p>
        </p:txBody>
      </p:sp>
      <p:pic>
        <p:nvPicPr>
          <p:cNvPr id="4" name="Picture 3" descr="cone.jpg"/>
          <p:cNvPicPr>
            <a:picLocks noChangeAspect="1"/>
          </p:cNvPicPr>
          <p:nvPr/>
        </p:nvPicPr>
        <p:blipFill>
          <a:blip r:embed="rId2" cstate="print"/>
          <a:stretch>
            <a:fillRect/>
          </a:stretch>
        </p:blipFill>
        <p:spPr>
          <a:xfrm>
            <a:off x="3048000" y="4114800"/>
            <a:ext cx="2438400" cy="232257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95400"/>
            <a:ext cx="8686800" cy="685800"/>
          </a:xfrm>
        </p:spPr>
        <p:txBody>
          <a:bodyPr>
            <a:noAutofit/>
          </a:bodyPr>
          <a:lstStyle/>
          <a:p>
            <a:pPr algn="ctr"/>
            <a:r>
              <a:rPr lang="en-US" sz="5400" dirty="0"/>
              <a:t>Follow-up from Last Meeting</a:t>
            </a:r>
          </a:p>
        </p:txBody>
      </p:sp>
      <p:sp>
        <p:nvSpPr>
          <p:cNvPr id="3" name="Content Placeholder 2"/>
          <p:cNvSpPr>
            <a:spLocks noGrp="1"/>
          </p:cNvSpPr>
          <p:nvPr>
            <p:ph idx="1"/>
          </p:nvPr>
        </p:nvSpPr>
        <p:spPr>
          <a:xfrm>
            <a:off x="533400" y="2667000"/>
            <a:ext cx="8229600" cy="2819400"/>
          </a:xfrm>
        </p:spPr>
        <p:txBody>
          <a:bodyPr>
            <a:normAutofit/>
          </a:bodyPr>
          <a:lstStyle/>
          <a:p>
            <a:r>
              <a:rPr lang="en-US" dirty="0"/>
              <a:t>30 m Exchange Zone – Train your dual meet officials</a:t>
            </a:r>
          </a:p>
          <a:p>
            <a:r>
              <a:rPr lang="en-US" dirty="0"/>
              <a:t>No running backwards on the runway.  Think safety!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a:t>Starter-Referees</a:t>
            </a:r>
          </a:p>
        </p:txBody>
      </p:sp>
      <p:sp>
        <p:nvSpPr>
          <p:cNvPr id="3" name="Content Placeholder 2"/>
          <p:cNvSpPr>
            <a:spLocks noGrp="1"/>
          </p:cNvSpPr>
          <p:nvPr>
            <p:ph idx="1"/>
          </p:nvPr>
        </p:nvSpPr>
        <p:spPr>
          <a:xfrm>
            <a:off x="457200" y="2514600"/>
            <a:ext cx="8229600" cy="3474720"/>
          </a:xfrm>
        </p:spPr>
        <p:txBody>
          <a:bodyPr/>
          <a:lstStyle/>
          <a:p>
            <a:r>
              <a:rPr lang="en-US" dirty="0"/>
              <a:t>Obtain Meet Conditions</a:t>
            </a:r>
          </a:p>
          <a:p>
            <a:r>
              <a:rPr lang="en-US" dirty="0"/>
              <a:t>Check in with Meet Management</a:t>
            </a:r>
          </a:p>
          <a:p>
            <a:r>
              <a:rPr lang="en-US" dirty="0"/>
              <a:t>Walk the Venue</a:t>
            </a:r>
          </a:p>
          <a:p>
            <a:r>
              <a:rPr lang="en-US" dirty="0"/>
              <a:t>Coordinate with other officials</a:t>
            </a:r>
          </a:p>
          <a:p>
            <a:r>
              <a:rPr lang="en-US" dirty="0"/>
              <a:t>Coordinate timing of Coaches and Captain’s Meeting</a:t>
            </a:r>
          </a:p>
          <a:p>
            <a:r>
              <a:rPr lang="en-US" dirty="0"/>
              <a:t>Coordinate Meet Start Time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t>Coaches &amp; Captain’s Meeting</a:t>
            </a:r>
          </a:p>
        </p:txBody>
      </p:sp>
      <p:sp>
        <p:nvSpPr>
          <p:cNvPr id="3" name="Content Placeholder 2"/>
          <p:cNvSpPr>
            <a:spLocks noGrp="1"/>
          </p:cNvSpPr>
          <p:nvPr>
            <p:ph idx="1"/>
          </p:nvPr>
        </p:nvSpPr>
        <p:spPr>
          <a:xfrm>
            <a:off x="1676400" y="1981200"/>
            <a:ext cx="6248400" cy="4828611"/>
          </a:xfrm>
        </p:spPr>
        <p:txBody>
          <a:bodyPr>
            <a:normAutofit lnSpcReduction="10000"/>
          </a:bodyPr>
          <a:lstStyle/>
          <a:p>
            <a:r>
              <a:rPr lang="en-US" sz="2200" dirty="0"/>
              <a:t>Restricted Area</a:t>
            </a:r>
          </a:p>
          <a:p>
            <a:r>
              <a:rPr lang="en-US" sz="2200" dirty="0"/>
              <a:t>Noncontested Events</a:t>
            </a:r>
          </a:p>
          <a:p>
            <a:r>
              <a:rPr lang="en-US" sz="2200" dirty="0"/>
              <a:t>Entry Limits</a:t>
            </a:r>
          </a:p>
          <a:p>
            <a:r>
              <a:rPr lang="en-US" sz="2200" dirty="0"/>
              <a:t>Combined (coed) races</a:t>
            </a:r>
          </a:p>
          <a:p>
            <a:r>
              <a:rPr lang="en-US" sz="2200" dirty="0"/>
              <a:t>Throws/Jump Format</a:t>
            </a:r>
          </a:p>
          <a:p>
            <a:r>
              <a:rPr lang="en-US" sz="2200" dirty="0"/>
              <a:t>Weather Related Issues</a:t>
            </a:r>
          </a:p>
          <a:p>
            <a:r>
              <a:rPr lang="en-US" sz="2200" dirty="0"/>
              <a:t>Excused Competitor Procedures</a:t>
            </a:r>
          </a:p>
          <a:p>
            <a:r>
              <a:rPr lang="en-US" sz="2200" dirty="0"/>
              <a:t>Health Issues (atomizers)</a:t>
            </a:r>
          </a:p>
          <a:p>
            <a:r>
              <a:rPr lang="en-US" sz="2200" dirty="0"/>
              <a:t>Uniforms </a:t>
            </a:r>
          </a:p>
          <a:p>
            <a:r>
              <a:rPr lang="en-US" sz="2200" dirty="0"/>
              <a:t>Flip Coin for Lanes</a:t>
            </a:r>
          </a:p>
          <a:p>
            <a:r>
              <a:rPr lang="en-US" sz="2200" dirty="0"/>
              <a:t>Questions / Answers</a:t>
            </a:r>
          </a:p>
          <a:p>
            <a:r>
              <a:rPr lang="en-US" sz="2200" dirty="0"/>
              <a:t>Sportsmanship Message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t>Field Officials at Dual Meets</a:t>
            </a:r>
          </a:p>
        </p:txBody>
      </p:sp>
      <p:sp>
        <p:nvSpPr>
          <p:cNvPr id="3" name="Content Placeholder 2"/>
          <p:cNvSpPr>
            <a:spLocks noGrp="1"/>
          </p:cNvSpPr>
          <p:nvPr>
            <p:ph idx="1"/>
          </p:nvPr>
        </p:nvSpPr>
        <p:spPr>
          <a:xfrm>
            <a:off x="457200" y="1847088"/>
            <a:ext cx="8229600" cy="4629912"/>
          </a:xfrm>
        </p:spPr>
        <p:txBody>
          <a:bodyPr>
            <a:normAutofit lnSpcReduction="10000"/>
          </a:bodyPr>
          <a:lstStyle/>
          <a:p>
            <a:r>
              <a:rPr lang="en-US" dirty="0"/>
              <a:t>Check in with Meet Management</a:t>
            </a:r>
          </a:p>
          <a:p>
            <a:r>
              <a:rPr lang="en-US" dirty="0"/>
              <a:t>Coordinate with referee (# competitors, etc.)</a:t>
            </a:r>
          </a:p>
          <a:p>
            <a:r>
              <a:rPr lang="en-US" dirty="0"/>
              <a:t>Inspect your event venue</a:t>
            </a:r>
          </a:p>
          <a:p>
            <a:r>
              <a:rPr lang="en-US" dirty="0"/>
              <a:t>Bring or obtain everything you will need</a:t>
            </a:r>
          </a:p>
          <a:p>
            <a:r>
              <a:rPr lang="en-US" dirty="0"/>
              <a:t>Prep you event venue</a:t>
            </a:r>
          </a:p>
          <a:p>
            <a:r>
              <a:rPr lang="en-US" b="1" dirty="0"/>
              <a:t>Train your helpers</a:t>
            </a:r>
          </a:p>
          <a:p>
            <a:r>
              <a:rPr lang="en-US" dirty="0"/>
              <a:t>Coordinate Event Time Schedule</a:t>
            </a:r>
          </a:p>
          <a:p>
            <a:r>
              <a:rPr lang="en-US" dirty="0"/>
              <a:t>Supervise warmups (emphasis on safety)</a:t>
            </a:r>
          </a:p>
          <a:p>
            <a:r>
              <a:rPr lang="en-US" dirty="0"/>
              <a:t>Conduct Event</a:t>
            </a:r>
          </a:p>
          <a:p>
            <a:r>
              <a:rPr lang="en-US" dirty="0"/>
              <a:t>Score event and get scores to the designated area</a:t>
            </a:r>
          </a:p>
        </p:txBody>
      </p:sp>
    </p:spTree>
    <p:extLst>
      <p:ext uri="{BB962C8B-B14F-4D97-AF65-F5344CB8AC3E}">
        <p14:creationId xmlns:p14="http://schemas.microsoft.com/office/powerpoint/2010/main" val="2391144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Autofit/>
          </a:bodyPr>
          <a:lstStyle/>
          <a:p>
            <a:pPr algn="ctr"/>
            <a:r>
              <a:rPr lang="en-US" sz="4800" dirty="0"/>
              <a:t>Tips and Tricks for Running a Smooth Dual Meet</a:t>
            </a:r>
          </a:p>
        </p:txBody>
      </p:sp>
      <p:sp>
        <p:nvSpPr>
          <p:cNvPr id="3" name="Content Placeholder 2"/>
          <p:cNvSpPr>
            <a:spLocks noGrp="1"/>
          </p:cNvSpPr>
          <p:nvPr>
            <p:ph idx="1"/>
          </p:nvPr>
        </p:nvSpPr>
        <p:spPr>
          <a:xfrm>
            <a:off x="533400" y="2445492"/>
            <a:ext cx="8229600" cy="4389120"/>
          </a:xfrm>
        </p:spPr>
        <p:txBody>
          <a:bodyPr>
            <a:normAutofit/>
          </a:bodyPr>
          <a:lstStyle/>
          <a:p>
            <a:r>
              <a:rPr lang="en-US" sz="4000" dirty="0"/>
              <a:t>Pre-meet preparation</a:t>
            </a:r>
          </a:p>
          <a:p>
            <a:r>
              <a:rPr lang="en-US" sz="4000" dirty="0"/>
              <a:t>Pre-event communication</a:t>
            </a:r>
          </a:p>
          <a:p>
            <a:r>
              <a:rPr lang="en-US" sz="4000" dirty="0"/>
              <a:t>Event instructions</a:t>
            </a:r>
          </a:p>
          <a:p>
            <a:r>
              <a:rPr lang="en-US" sz="4000" dirty="0"/>
              <a:t>Conduct of the event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What’s New?</a:t>
            </a:r>
          </a:p>
        </p:txBody>
      </p:sp>
      <p:sp>
        <p:nvSpPr>
          <p:cNvPr id="3" name="Content Placeholder 2"/>
          <p:cNvSpPr>
            <a:spLocks noGrp="1"/>
          </p:cNvSpPr>
          <p:nvPr>
            <p:ph idx="1"/>
          </p:nvPr>
        </p:nvSpPr>
        <p:spPr/>
        <p:txBody>
          <a:bodyPr>
            <a:normAutofit/>
          </a:bodyPr>
          <a:lstStyle/>
          <a:p>
            <a:endParaRPr lang="en-US" dirty="0"/>
          </a:p>
        </p:txBody>
      </p:sp>
    </p:spTree>
    <p:extLst>
      <p:ext uri="{BB962C8B-B14F-4D97-AF65-F5344CB8AC3E}">
        <p14:creationId xmlns:p14="http://schemas.microsoft.com/office/powerpoint/2010/main" val="2883113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1139825" y="1431925"/>
            <a:ext cx="7735888" cy="4511675"/>
          </a:xfrm>
          <a:prstGeom prst="rect">
            <a:avLst/>
          </a:prstGeom>
          <a:noFill/>
          <a:ln w="9525">
            <a:noFill/>
            <a:miter lim="800000"/>
            <a:headEnd/>
            <a:tailEnd/>
          </a:ln>
        </p:spPr>
        <p:txBody>
          <a:bodyPr/>
          <a:lstStyle/>
          <a:p>
            <a:pPr marL="284163" indent="-284163" eaLnBrk="0" hangingPunct="0">
              <a:spcBef>
                <a:spcPct val="20000"/>
              </a:spcBef>
              <a:buClr>
                <a:srgbClr val="003798"/>
              </a:buClr>
              <a:buFont typeface="Wingdings" pitchFamily="2" charset="2"/>
              <a:buChar char="§"/>
              <a:defRPr/>
            </a:pPr>
            <a:endParaRPr lang="en-US" sz="2400" kern="0" dirty="0">
              <a:latin typeface="+mn-lt"/>
            </a:endParaRPr>
          </a:p>
          <a:p>
            <a:pPr marL="284163" indent="-284163" eaLnBrk="0" hangingPunct="0">
              <a:spcBef>
                <a:spcPct val="20000"/>
              </a:spcBef>
              <a:buClr>
                <a:srgbClr val="003798"/>
              </a:buClr>
              <a:buFont typeface="Wingdings" pitchFamily="2" charset="2"/>
              <a:buChar char="§"/>
              <a:defRPr/>
            </a:pPr>
            <a:endParaRPr lang="en-US" sz="2400" kern="0" dirty="0">
              <a:latin typeface="+mn-lt"/>
            </a:endParaRPr>
          </a:p>
          <a:p>
            <a:pPr marL="284163" indent="-284163" eaLnBrk="0" hangingPunct="0">
              <a:spcBef>
                <a:spcPct val="20000"/>
              </a:spcBef>
              <a:buClr>
                <a:srgbClr val="003798"/>
              </a:buClr>
              <a:buFont typeface="Wingdings" pitchFamily="2" charset="2"/>
              <a:buChar char="§"/>
              <a:defRPr/>
            </a:pPr>
            <a:endParaRPr lang="en-US" sz="2400" kern="0" dirty="0">
              <a:latin typeface="+mn-lt"/>
            </a:endParaRPr>
          </a:p>
          <a:p>
            <a:pPr marL="284163" indent="-284163" eaLnBrk="0" hangingPunct="0">
              <a:spcBef>
                <a:spcPct val="20000"/>
              </a:spcBef>
              <a:buClr>
                <a:srgbClr val="003798"/>
              </a:buClr>
              <a:buFont typeface="Wingdings" pitchFamily="2" charset="2"/>
              <a:buChar char="§"/>
              <a:defRPr/>
            </a:pPr>
            <a:endParaRPr lang="en-US" sz="2400" kern="0" dirty="0">
              <a:latin typeface="+mn-lt"/>
            </a:endParaRPr>
          </a:p>
          <a:p>
            <a:pPr marL="284163" indent="-284163" eaLnBrk="0" hangingPunct="0">
              <a:spcBef>
                <a:spcPct val="20000"/>
              </a:spcBef>
              <a:buClr>
                <a:srgbClr val="003798"/>
              </a:buClr>
              <a:buFont typeface="Wingdings" pitchFamily="2" charset="2"/>
              <a:buChar char="§"/>
              <a:defRPr/>
            </a:pPr>
            <a:endParaRPr lang="en-US" sz="2400" kern="0" dirty="0">
              <a:latin typeface="+mn-lt"/>
            </a:endParaRPr>
          </a:p>
          <a:p>
            <a:pPr marL="284163" indent="-284163" eaLnBrk="0" hangingPunct="0">
              <a:spcBef>
                <a:spcPct val="20000"/>
              </a:spcBef>
              <a:buClr>
                <a:srgbClr val="003798"/>
              </a:buClr>
              <a:buFont typeface="Wingdings" pitchFamily="2" charset="2"/>
              <a:buChar char="§"/>
              <a:defRPr/>
            </a:pPr>
            <a:endParaRPr lang="en-US" sz="2400" kern="0" dirty="0">
              <a:latin typeface="+mn-lt"/>
            </a:endParaRPr>
          </a:p>
          <a:p>
            <a:pPr marL="284163" indent="-284163" eaLnBrk="0" hangingPunct="0">
              <a:spcBef>
                <a:spcPct val="20000"/>
              </a:spcBef>
              <a:buClr>
                <a:srgbClr val="003798"/>
              </a:buClr>
              <a:buFont typeface="Wingdings" pitchFamily="2" charset="2"/>
              <a:buChar char="§"/>
              <a:defRPr/>
            </a:pPr>
            <a:endParaRPr lang="en-US" sz="2400" kern="0" dirty="0">
              <a:latin typeface="+mn-lt"/>
            </a:endParaRPr>
          </a:p>
        </p:txBody>
      </p:sp>
      <p:sp>
        <p:nvSpPr>
          <p:cNvPr id="23555" name="Title 1"/>
          <p:cNvSpPr>
            <a:spLocks noGrp="1"/>
          </p:cNvSpPr>
          <p:nvPr>
            <p:ph type="title"/>
          </p:nvPr>
        </p:nvSpPr>
        <p:spPr>
          <a:xfrm>
            <a:off x="533400" y="914400"/>
            <a:ext cx="8229600" cy="1143000"/>
          </a:xfrm>
        </p:spPr>
        <p:txBody>
          <a:bodyPr>
            <a:normAutofit/>
          </a:bodyPr>
          <a:lstStyle/>
          <a:p>
            <a:pPr algn="ctr"/>
            <a:r>
              <a:rPr lang="en-US" dirty="0"/>
              <a:t>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rmAutofit fontScale="90000"/>
          </a:bodyPr>
          <a:lstStyle/>
          <a:p>
            <a:pPr algn="ctr"/>
            <a:r>
              <a:rPr lang="en-US" dirty="0"/>
              <a:t>??? from Coaches/AD’s/Officials in </a:t>
            </a:r>
            <a:br>
              <a:rPr lang="en-US" dirty="0"/>
            </a:br>
            <a:r>
              <a:rPr lang="en-US" dirty="0"/>
              <a:t>the past week</a:t>
            </a:r>
          </a:p>
        </p:txBody>
      </p:sp>
      <p:sp>
        <p:nvSpPr>
          <p:cNvPr id="3" name="Content Placeholder 2"/>
          <p:cNvSpPr>
            <a:spLocks noGrp="1"/>
          </p:cNvSpPr>
          <p:nvPr>
            <p:ph idx="1"/>
          </p:nvPr>
        </p:nvSpPr>
        <p:spPr>
          <a:xfrm>
            <a:off x="381000" y="2590800"/>
            <a:ext cx="8229600" cy="2484120"/>
          </a:xfrm>
        </p:spPr>
        <p:txBody>
          <a:bodyPr>
            <a:normAutofit/>
          </a:bodyPr>
          <a:lstStyle/>
          <a:p>
            <a:r>
              <a:rPr lang="en-US" sz="3200" dirty="0"/>
              <a:t>E-mails from Dover Coach regarding Uniforms</a:t>
            </a:r>
          </a:p>
          <a:p>
            <a:r>
              <a:rPr lang="en-US" sz="3200" dirty="0"/>
              <a:t>E-mail asking about what equipment do I need as an official (i.e.-tape measure)</a:t>
            </a:r>
          </a:p>
          <a:p>
            <a:endParaRPr lang="en-US" sz="3200" dirty="0"/>
          </a:p>
          <a:p>
            <a:endParaRPr lang="en-US" sz="3200" dirty="0"/>
          </a:p>
          <a:p>
            <a:pPr>
              <a:buNone/>
            </a:pPr>
            <a:endParaRPr lang="en-US" sz="3200" dirty="0"/>
          </a:p>
          <a:p>
            <a:pPr>
              <a:buNone/>
            </a:pPr>
            <a:endParaRPr lang="en-US"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a:t>E-mail #1 from Coach</a:t>
            </a:r>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609600" y="2057400"/>
            <a:ext cx="7924800" cy="3539430"/>
          </a:xfrm>
          <a:prstGeom prst="rect">
            <a:avLst/>
          </a:prstGeom>
        </p:spPr>
        <p:txBody>
          <a:bodyPr wrap="square">
            <a:spAutoFit/>
          </a:bodyPr>
          <a:lstStyle/>
          <a:p>
            <a:r>
              <a:rPr lang="en-US" sz="2800" dirty="0">
                <a:latin typeface="+mj-lt"/>
              </a:rPr>
              <a:t>Jon - </a:t>
            </a:r>
            <a:r>
              <a:rPr lang="en-US" sz="2800" dirty="0">
                <a:effectLst/>
                <a:latin typeface="+mj-lt"/>
                <a:ea typeface="Calibri" panose="020F0502020204030204" pitchFamily="34" charset="0"/>
              </a:rPr>
              <a:t>We might have to use older uniforms because our numbers are so big this year.  Our old uniforms are red, but the XC uniforms are black, like our new track and field ones.  Can we give our distance runners the XC uniforms so that the colors are more closely matching for relays?  The XC uniforms do say “Dover XC” on them.  Not sure if this is allowed.  Thank in advance!</a:t>
            </a:r>
            <a:endParaRPr lang="en-US" sz="28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a:t>E-mail #1 response to Coach</a:t>
            </a:r>
          </a:p>
        </p:txBody>
      </p:sp>
      <p:sp>
        <p:nvSpPr>
          <p:cNvPr id="3" name="Content Placeholder 2"/>
          <p:cNvSpPr>
            <a:spLocks noGrp="1"/>
          </p:cNvSpPr>
          <p:nvPr>
            <p:ph idx="1"/>
          </p:nvPr>
        </p:nvSpPr>
        <p:spPr>
          <a:xfrm>
            <a:off x="304800" y="15240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381000" y="1600200"/>
            <a:ext cx="7924800" cy="5416868"/>
          </a:xfrm>
          <a:prstGeom prst="rect">
            <a:avLst/>
          </a:prstGeom>
        </p:spPr>
        <p:txBody>
          <a:bodyPr wrap="square">
            <a:spAutoFit/>
          </a:bodyPr>
          <a:lstStyle/>
          <a:p>
            <a:pPr marL="0" marR="0">
              <a:spcBef>
                <a:spcPts val="0"/>
              </a:spcBef>
              <a:spcAft>
                <a:spcPts val="0"/>
              </a:spcAft>
            </a:pPr>
            <a:r>
              <a:rPr lang="en-US" sz="2000" dirty="0"/>
              <a:t>Coach – </a:t>
            </a:r>
            <a:r>
              <a:rPr lang="en-US" sz="1800" dirty="0">
                <a:effectLst/>
                <a:latin typeface="Calibri" panose="020F0502020204030204" pitchFamily="34" charset="0"/>
                <a:ea typeface="Calibri" panose="020F0502020204030204" pitchFamily="34" charset="0"/>
              </a:rPr>
              <a:t>Over the last few years NFHS has relaxed the uniform rule, realizing that it put a financial hardship on already strapped school districts.  The currents uniform rule states: (4.3.1) ”The competitor’s uniform shall be school-issued or school-approved, worn as intended by the manufacturer.”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Relay uniform guidance is given in Rule 4.3.2.a. “All relay and cross country team members must wear uniforms clearly indicating, through predominant color, school logo and color combination of all outer garments worn as a uniform, that members are of the same team.  Note-The official should be able to observe that all members are of the same team.”</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 </a:t>
            </a: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I don’t see any problem giving the distance runners the black XC uniforms, while the sprinters get the new black Track uniforms.  The only problem you could potentially run into is, “Do they meet the relay uniform rule, when mixing uniforms in a specific relay?”  Without looking at picture of the uniforms, I would say that for dual meets you are good to go, since they are school issued, and that they are both black makes them close to fully complying for relays.  For invitational and the League Meet, you should get all your relay team members in the same style uniform so there will be no issue to contest with logos, color shading, etc. </a:t>
            </a:r>
          </a:p>
          <a:p>
            <a:r>
              <a:rPr lang="en-US" sz="2000"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a:t>E-mail #2 from Official</a:t>
            </a:r>
          </a:p>
        </p:txBody>
      </p:sp>
      <p:sp>
        <p:nvSpPr>
          <p:cNvPr id="3" name="Content Placeholder 2"/>
          <p:cNvSpPr>
            <a:spLocks noGrp="1"/>
          </p:cNvSpPr>
          <p:nvPr>
            <p:ph idx="1"/>
          </p:nvPr>
        </p:nvSpPr>
        <p:spPr>
          <a:xfrm>
            <a:off x="457200" y="2286000"/>
            <a:ext cx="8229600" cy="3429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685800" y="2209800"/>
            <a:ext cx="7924800" cy="2062103"/>
          </a:xfrm>
          <a:prstGeom prst="rect">
            <a:avLst/>
          </a:prstGeom>
        </p:spPr>
        <p:txBody>
          <a:bodyPr wrap="square">
            <a:spAutoFit/>
          </a:bodyPr>
          <a:lstStyle/>
          <a:p>
            <a:r>
              <a:rPr lang="en-US" sz="3200" dirty="0">
                <a:latin typeface="+mj-lt"/>
              </a:rPr>
              <a:t>Jon - </a:t>
            </a:r>
          </a:p>
          <a:p>
            <a:endParaRPr lang="en-US" sz="3200" dirty="0">
              <a:latin typeface="+mj-lt"/>
            </a:endParaRPr>
          </a:p>
          <a:p>
            <a:r>
              <a:rPr lang="en-US" sz="3200" dirty="0">
                <a:effectLst/>
                <a:latin typeface="+mj-lt"/>
                <a:ea typeface="Calibri" panose="020F0502020204030204" pitchFamily="34" charset="0"/>
              </a:rPr>
              <a:t>Should I purchase a tape measure? If so, how many feet?    </a:t>
            </a:r>
            <a:r>
              <a:rPr lang="en-US" sz="3200" dirty="0">
                <a:latin typeface="+mj-lt"/>
              </a:rPr>
              <a:t>Thanks!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819912"/>
          </a:xfrm>
        </p:spPr>
        <p:txBody>
          <a:bodyPr>
            <a:normAutofit/>
          </a:bodyPr>
          <a:lstStyle/>
          <a:p>
            <a:pPr algn="ctr"/>
            <a:r>
              <a:rPr lang="en-US" dirty="0"/>
              <a:t>E-mail #2 response to Official</a:t>
            </a:r>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381000" y="2362200"/>
            <a:ext cx="7924800" cy="3416320"/>
          </a:xfrm>
          <a:prstGeom prst="rect">
            <a:avLst/>
          </a:prstGeom>
        </p:spPr>
        <p:txBody>
          <a:bodyPr wrap="square">
            <a:spAutoFit/>
          </a:bodyPr>
          <a:lstStyle/>
          <a:p>
            <a:pPr marL="0" marR="0">
              <a:spcBef>
                <a:spcPts val="0"/>
              </a:spcBef>
              <a:spcAft>
                <a:spcPts val="0"/>
              </a:spcAft>
            </a:pPr>
            <a:r>
              <a:rPr lang="en-US" sz="2400" dirty="0">
                <a:effectLst/>
                <a:latin typeface="Calibri" panose="020F0502020204030204" pitchFamily="34" charset="0"/>
                <a:ea typeface="Calibri" panose="020F0502020204030204" pitchFamily="34" charset="0"/>
              </a:rPr>
              <a:t>For a throws Official in high school you should be safe with a 200’ tape measure.  Here is a link to very high quality tape measure on Amazon, made by </a:t>
            </a:r>
            <a:r>
              <a:rPr lang="en-US" sz="2400" dirty="0" err="1">
                <a:effectLst/>
                <a:latin typeface="Calibri" panose="020F0502020204030204" pitchFamily="34" charset="0"/>
                <a:ea typeface="Calibri" panose="020F0502020204030204" pitchFamily="34" charset="0"/>
              </a:rPr>
              <a:t>Komelon</a:t>
            </a:r>
            <a:r>
              <a:rPr lang="en-US" sz="2400" dirty="0">
                <a:effectLst/>
                <a:latin typeface="Calibri" panose="020F0502020204030204" pitchFamily="34" charset="0"/>
                <a:ea typeface="Calibri" panose="020F0502020204030204" pitchFamily="34" charset="0"/>
              </a:rPr>
              <a:t>.  I have a few of this brand, very high quality for the price. One side is metric, in case you ever get into college officiating, and the other side is imperial/English.    </a:t>
            </a:r>
            <a:r>
              <a:rPr lang="en-US" sz="2400" u="sng" dirty="0">
                <a:solidFill>
                  <a:srgbClr val="0563C1"/>
                </a:solidFill>
                <a:effectLst/>
                <a:latin typeface="Calibri" panose="020F0502020204030204" pitchFamily="34" charset="0"/>
                <a:ea typeface="Calibri" panose="020F0502020204030204" pitchFamily="34" charset="0"/>
                <a:hlinkClick r:id="rId2"/>
              </a:rPr>
              <a:t>https://www.amazon.com/Komelon-6622IM-Measure-Fiberglass-200-Feet/dp/B008AGWPM2/ref=sr_1_6?dchild=1&amp;keywords=200+tape+measure&amp;qid=1613584875&amp;sr=8-6</a:t>
            </a:r>
            <a:endParaRPr lang="en-US" sz="2400" dirty="0">
              <a:effectLst/>
              <a:latin typeface="Calibri" panose="020F0502020204030204" pitchFamily="34" charset="0"/>
              <a:ea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9940"/>
          </a:xfrm>
        </p:spPr>
        <p:txBody>
          <a:bodyPr>
            <a:normAutofit fontScale="90000"/>
          </a:bodyPr>
          <a:lstStyle/>
          <a:p>
            <a:pPr algn="ctr"/>
            <a:r>
              <a:rPr lang="en-US" sz="3200" dirty="0">
                <a:effectLst/>
                <a:latin typeface="Calibri" panose="020F0502020204030204" pitchFamily="34" charset="0"/>
                <a:ea typeface="Calibri" panose="020F0502020204030204" pitchFamily="34" charset="0"/>
              </a:rPr>
              <a:t>YAIAA Spring Return to Competition Guidelines (1)</a:t>
            </a:r>
            <a:endParaRPr lang="en-US" sz="3200" dirty="0"/>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33400" y="1905000"/>
            <a:ext cx="7924800" cy="3785652"/>
          </a:xfrm>
          <a:prstGeom prst="rect">
            <a:avLst/>
          </a:prstGeom>
        </p:spPr>
        <p:txBody>
          <a:bodyPr wrap="square">
            <a:spAutoFit/>
          </a:bodyPr>
          <a:lstStyle/>
          <a:p>
            <a:pPr marL="0" marR="0">
              <a:spcBef>
                <a:spcPts val="0"/>
              </a:spcBef>
              <a:spcAft>
                <a:spcPts val="0"/>
              </a:spcAft>
            </a:pPr>
            <a:r>
              <a:rPr lang="en-US" sz="2000" u="sng" dirty="0">
                <a:effectLst/>
                <a:latin typeface="Calibri" panose="020F0502020204030204" pitchFamily="34" charset="0"/>
                <a:ea typeface="Calibri" panose="020F0502020204030204" pitchFamily="34" charset="0"/>
              </a:rPr>
              <a:t>YAIAA</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When officials check in at their school they will typically have their temperature taken and sign a form stating whether or not they have displayed any COVID-19 symptoms.</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Ensure to wear your mask/gator on the school property except when 6’+ social distancing can be maintained.  Please error on the side of wearing your face covering.</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“Gators are the recommended face covering for officials.”</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Limit Coaches and Captains Meeting to one athlete and one coach per school. No handshakes. Spread out and social distance.</a:t>
            </a:r>
            <a:endParaRPr lang="en-US" sz="20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2000" dirty="0">
                <a:effectLst/>
                <a:latin typeface="Calibri" panose="020F0502020204030204" pitchFamily="34" charset="0"/>
                <a:ea typeface="Times New Roman" panose="02020603050405020304" pitchFamily="18" charset="0"/>
              </a:rPr>
              <a:t>The face covering rule will be similar to the way it worked in cross country season.</a:t>
            </a: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630793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9940"/>
          </a:xfrm>
        </p:spPr>
        <p:txBody>
          <a:bodyPr>
            <a:normAutofit/>
          </a:bodyPr>
          <a:lstStyle/>
          <a:p>
            <a:pPr algn="ctr"/>
            <a:r>
              <a:rPr lang="en-US" sz="3200" dirty="0">
                <a:effectLst/>
                <a:latin typeface="Calibri" panose="020F0502020204030204" pitchFamily="34" charset="0"/>
                <a:ea typeface="Calibri" panose="020F0502020204030204" pitchFamily="34" charset="0"/>
              </a:rPr>
              <a:t>YAIAA Spring Return to Competition Guidelines </a:t>
            </a:r>
            <a:endParaRPr lang="en-US" sz="3200" dirty="0"/>
          </a:p>
        </p:txBody>
      </p:sp>
      <p:sp>
        <p:nvSpPr>
          <p:cNvPr id="3" name="Content Placeholder 2"/>
          <p:cNvSpPr>
            <a:spLocks noGrp="1"/>
          </p:cNvSpPr>
          <p:nvPr>
            <p:ph idx="1"/>
          </p:nvPr>
        </p:nvSpPr>
        <p:spPr>
          <a:xfrm>
            <a:off x="381000" y="1676400"/>
            <a:ext cx="8229600" cy="4953000"/>
          </a:xfrm>
        </p:spPr>
        <p:txBody>
          <a:bodyPr>
            <a:normAutofit/>
          </a:bodyPr>
          <a:lstStyle/>
          <a:p>
            <a:pPr>
              <a:buNone/>
            </a:pPr>
            <a:endParaRPr lang="en-US" sz="3200" dirty="0"/>
          </a:p>
          <a:p>
            <a:pPr>
              <a:buNone/>
            </a:pPr>
            <a:endParaRPr lang="en-US" sz="3200" dirty="0"/>
          </a:p>
          <a:p>
            <a:endParaRPr lang="en-US" sz="3200" dirty="0"/>
          </a:p>
        </p:txBody>
      </p:sp>
      <p:sp>
        <p:nvSpPr>
          <p:cNvPr id="4" name="Rectangle 3">
            <a:extLst>
              <a:ext uri="{FF2B5EF4-FFF2-40B4-BE49-F238E27FC236}">
                <a16:creationId xmlns:a16="http://schemas.microsoft.com/office/drawing/2014/main" id="{A317208F-1225-4AEC-8034-1DBBF80CC841}"/>
              </a:ext>
            </a:extLst>
          </p:cNvPr>
          <p:cNvSpPr/>
          <p:nvPr/>
        </p:nvSpPr>
        <p:spPr>
          <a:xfrm>
            <a:off x="533400" y="1905000"/>
            <a:ext cx="7924800" cy="4401205"/>
          </a:xfrm>
          <a:prstGeom prst="rect">
            <a:avLst/>
          </a:prstGeom>
        </p:spPr>
        <p:txBody>
          <a:bodyPr wrap="square">
            <a:spAutoFit/>
          </a:bodyPr>
          <a:lstStyle/>
          <a:p>
            <a:pPr marL="0" marR="0">
              <a:spcBef>
                <a:spcPts val="0"/>
              </a:spcBef>
              <a:spcAft>
                <a:spcPts val="0"/>
              </a:spcAft>
            </a:pPr>
            <a:r>
              <a:rPr lang="en-US" sz="2000" u="sng" dirty="0">
                <a:effectLst/>
                <a:latin typeface="Calibri" panose="020F0502020204030204" pitchFamily="34" charset="0"/>
                <a:ea typeface="Calibri" panose="020F0502020204030204" pitchFamily="34" charset="0"/>
              </a:rPr>
              <a:t>YAIAA</a:t>
            </a:r>
            <a:endParaRPr lang="en-US" sz="2000" dirty="0">
              <a:effectLst/>
              <a:latin typeface="Calibri" panose="020F0502020204030204" pitchFamily="34" charset="0"/>
              <a:ea typeface="Calibri" panose="020F0502020204030204" pitchFamily="34" charset="0"/>
            </a:endParaRPr>
          </a:p>
          <a:p>
            <a:pPr marR="0" lvl="0">
              <a:spcBef>
                <a:spcPts val="0"/>
              </a:spcBef>
              <a:spcAft>
                <a:spcPts val="0"/>
              </a:spcAft>
            </a:pPr>
            <a:r>
              <a:rPr lang="en-US" sz="2000" dirty="0">
                <a:effectLst/>
                <a:latin typeface="Calibri" panose="020F0502020204030204" pitchFamily="34" charset="0"/>
                <a:ea typeface="Times New Roman" panose="02020603050405020304" pitchFamily="18" charset="0"/>
              </a:rPr>
              <a:t>6.  Runners can lower or remove their mask when given final call by the starter to be on the starting line.</a:t>
            </a:r>
            <a:endParaRPr lang="en-US" sz="2000" dirty="0">
              <a:effectLst/>
              <a:latin typeface="Calibri" panose="020F0502020204030204" pitchFamily="34" charset="0"/>
              <a:ea typeface="Calibri" panose="020F0502020204030204" pitchFamily="34" charset="0"/>
            </a:endParaRPr>
          </a:p>
          <a:p>
            <a:pPr marR="0" lvl="0">
              <a:spcBef>
                <a:spcPts val="0"/>
              </a:spcBef>
              <a:spcAft>
                <a:spcPts val="0"/>
              </a:spcAft>
            </a:pPr>
            <a:r>
              <a:rPr lang="en-US" sz="2000" dirty="0">
                <a:effectLst/>
                <a:latin typeface="Calibri" panose="020F0502020204030204" pitchFamily="34" charset="0"/>
                <a:ea typeface="Times New Roman" panose="02020603050405020304" pitchFamily="18" charset="0"/>
              </a:rPr>
              <a:t>7.  When finished running athletes should social distance, catch their breath and put their masks on in a reasonable amount of time after they have recovered and before contacting others.</a:t>
            </a:r>
            <a:endParaRPr lang="en-US" sz="2000" dirty="0">
              <a:effectLst/>
              <a:latin typeface="Calibri" panose="020F0502020204030204" pitchFamily="34" charset="0"/>
              <a:ea typeface="Calibri" panose="020F0502020204030204" pitchFamily="34" charset="0"/>
            </a:endParaRPr>
          </a:p>
          <a:p>
            <a:pPr marR="0" lvl="0">
              <a:spcBef>
                <a:spcPts val="0"/>
              </a:spcBef>
              <a:spcAft>
                <a:spcPts val="0"/>
              </a:spcAft>
            </a:pPr>
            <a:r>
              <a:rPr lang="en-US" sz="2000" dirty="0">
                <a:effectLst/>
                <a:latin typeface="Calibri" panose="020F0502020204030204" pitchFamily="34" charset="0"/>
                <a:ea typeface="Times New Roman" panose="02020603050405020304" pitchFamily="18" charset="0"/>
              </a:rPr>
              <a:t>8.  Throwers, vaulters and jumpers can remove or lower their mask immediately before entering the runway/throwing circle. (Note-The YAIAA Guidance actually says “once he/she enters the circle”, but this could be a burden which presents a safety or contamination issue , i.e. – uniforms typically don’t have pockets, do you lay the mask in the grass? Do you use the strap kind of mask with tie stings on, that you can lower, when you are spinning in the discus ring? – Bottom Line – Think about safety and practicality)</a:t>
            </a: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003881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5666</TotalTime>
  <Words>2162</Words>
  <Application>Microsoft Office PowerPoint</Application>
  <PresentationFormat>On-screen Show (4:3)</PresentationFormat>
  <Paragraphs>173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Constantia</vt:lpstr>
      <vt:lpstr>Wingdings</vt:lpstr>
      <vt:lpstr>Wingdings 2</vt:lpstr>
      <vt:lpstr>Flow</vt:lpstr>
      <vt:lpstr>YAIAA Track &amp; Field Meeting #2 </vt:lpstr>
      <vt:lpstr>Follow-up from Last Meeting</vt:lpstr>
      <vt:lpstr>??? from Coaches/AD’s/Officials in  the past week</vt:lpstr>
      <vt:lpstr>E-mail #1 from Coach</vt:lpstr>
      <vt:lpstr>E-mail #1 response to Coach</vt:lpstr>
      <vt:lpstr>E-mail #2 from Official</vt:lpstr>
      <vt:lpstr>E-mail #2 response to Official</vt:lpstr>
      <vt:lpstr>YAIAA Spring Return to Competition Guidelines (1)</vt:lpstr>
      <vt:lpstr>YAIAA Spring Return to Competition Guidelines </vt:lpstr>
      <vt:lpstr>PAIAA Spring Return to Competition Guidelines </vt:lpstr>
      <vt:lpstr>Varsity Meet Scoring</vt:lpstr>
      <vt:lpstr>PIAA Tie Breaking Procedure (1)</vt:lpstr>
      <vt:lpstr>PIAA Tie Breaking Procedure (2)</vt:lpstr>
      <vt:lpstr>Junior High Meet Scoring</vt:lpstr>
      <vt:lpstr>Running Event Ties – Manual Timing</vt:lpstr>
      <vt:lpstr>Running Event Ties – Manual Timing</vt:lpstr>
      <vt:lpstr>Field Event Ties &amp; Procedures</vt:lpstr>
      <vt:lpstr>HJ &amp; PV Ties (Rule 6-3) - Abbreviated</vt:lpstr>
      <vt:lpstr>Dual Meet Preparation</vt:lpstr>
      <vt:lpstr>Starter-Referees</vt:lpstr>
      <vt:lpstr>Coaches &amp; Captain’s Meeting</vt:lpstr>
      <vt:lpstr>Field Officials at Dual Meets</vt:lpstr>
      <vt:lpstr>Tips and Tricks for Running a Smooth Dual Meet</vt:lpstr>
      <vt:lpstr>What’s New?</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jseitz</dc:creator>
  <cp:lastModifiedBy>Jon</cp:lastModifiedBy>
  <cp:revision>79</cp:revision>
  <cp:lastPrinted>2019-03-25T18:03:44Z</cp:lastPrinted>
  <dcterms:created xsi:type="dcterms:W3CDTF">2015-02-19T21:08:08Z</dcterms:created>
  <dcterms:modified xsi:type="dcterms:W3CDTF">2021-03-22T15:02:30Z</dcterms:modified>
</cp:coreProperties>
</file>