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74" r:id="rId5"/>
    <p:sldId id="260" r:id="rId6"/>
    <p:sldId id="282" r:id="rId7"/>
    <p:sldId id="262" r:id="rId8"/>
    <p:sldId id="263" r:id="rId9"/>
    <p:sldId id="277" r:id="rId10"/>
    <p:sldId id="273" r:id="rId11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AE1A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7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3"/>
          <p:cNvGraphicFramePr>
            <a:graphicFrameLocks noChangeAspect="1"/>
          </p:cNvGraphicFramePr>
          <p:nvPr/>
        </p:nvGraphicFramePr>
        <p:xfrm>
          <a:off x="0" y="692150"/>
          <a:ext cx="9144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5" imgW="12990476" imgH="1752381" progId="">
                  <p:embed/>
                </p:oleObj>
              </mc:Choice>
              <mc:Fallback>
                <p:oleObj name="Image" r:id="rId15" imgW="12990476" imgH="1752381" progId="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150"/>
                        <a:ext cx="9144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156325" y="188913"/>
            <a:ext cx="284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Best Partner !   Best Supplier !!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356100" y="333375"/>
            <a:ext cx="464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Best Partner!   Best Supplier!!</a:t>
            </a:r>
          </a:p>
        </p:txBody>
      </p:sp>
      <p:sp>
        <p:nvSpPr>
          <p:cNvPr id="3075" name="Rectangle 1026"/>
          <p:cNvSpPr>
            <a:spLocks noChangeArrowheads="1"/>
          </p:cNvSpPr>
          <p:nvPr/>
        </p:nvSpPr>
        <p:spPr bwMode="gray">
          <a:xfrm>
            <a:off x="1403350" y="2276475"/>
            <a:ext cx="66897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 sz="4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회사소개 자료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827088" y="4652963"/>
            <a:ext cx="7561262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고객의 성공을 위해</a:t>
            </a:r>
            <a:r>
              <a:rPr lang="ko-KR" altLang="en-US" sz="400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>
                <a:solidFill>
                  <a:schemeClr val="accent2"/>
                </a:solidFill>
                <a:ea typeface="HY헤드라인M" pitchFamily="18" charset="-127"/>
              </a:rPr>
              <a:t>“</a:t>
            </a:r>
            <a:r>
              <a:rPr lang="ko-KR" altLang="en-US" sz="280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처음부터 끝까지</a:t>
            </a:r>
            <a:r>
              <a:rPr lang="ko-KR" altLang="en-US" sz="2800">
                <a:solidFill>
                  <a:schemeClr val="accent2"/>
                </a:solidFill>
                <a:ea typeface="HY헤드라인M" pitchFamily="18" charset="-127"/>
              </a:rPr>
              <a:t>”</a:t>
            </a:r>
            <a:r>
              <a:rPr lang="ko-KR" altLang="en-US" sz="400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고객과 함께</a:t>
            </a:r>
          </a:p>
        </p:txBody>
      </p:sp>
      <p:pic>
        <p:nvPicPr>
          <p:cNvPr id="6" name="그림 5" descr="BSP 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397312"/>
            <a:ext cx="3204584" cy="1344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356100" y="333375"/>
            <a:ext cx="464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Best Partner!   Best Supplier!!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27088" y="1412875"/>
            <a:ext cx="7561262" cy="2640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고객의 성공을 위해</a:t>
            </a:r>
            <a:r>
              <a:rPr lang="ko-KR" altLang="en-US" sz="400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>
                <a:solidFill>
                  <a:srgbClr val="FFFF00"/>
                </a:solidFill>
                <a:ea typeface="HY헤드라인M" pitchFamily="18" charset="-127"/>
              </a:rPr>
              <a:t>“</a:t>
            </a:r>
            <a:r>
              <a:rPr lang="ko-KR" altLang="en-US" sz="28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처음부터 끝까지</a:t>
            </a:r>
            <a:r>
              <a:rPr lang="ko-KR" altLang="en-US" sz="2800">
                <a:solidFill>
                  <a:srgbClr val="FFFF00"/>
                </a:solidFill>
                <a:ea typeface="HY헤드라인M" pitchFamily="18" charset="-127"/>
              </a:rPr>
              <a:t>”</a:t>
            </a:r>
            <a:r>
              <a:rPr lang="ko-KR" altLang="en-US" sz="400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고객과 함께 하겠습니다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...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ko-KR" altLang="en-US" sz="4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4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9"/>
          <p:cNvGrpSpPr>
            <a:grpSpLocks/>
          </p:cNvGrpSpPr>
          <p:nvPr/>
        </p:nvGrpSpPr>
        <p:grpSpPr bwMode="auto">
          <a:xfrm>
            <a:off x="1979613" y="2492375"/>
            <a:ext cx="5040313" cy="2466975"/>
            <a:chOff x="1247" y="1570"/>
            <a:chExt cx="3175" cy="1554"/>
          </a:xfrm>
        </p:grpSpPr>
        <p:grpSp>
          <p:nvGrpSpPr>
            <p:cNvPr id="4100" name="Group 6"/>
            <p:cNvGrpSpPr>
              <a:grpSpLocks/>
            </p:cNvGrpSpPr>
            <p:nvPr/>
          </p:nvGrpSpPr>
          <p:grpSpPr bwMode="auto">
            <a:xfrm>
              <a:off x="1247" y="2795"/>
              <a:ext cx="401" cy="329"/>
              <a:chOff x="3174" y="2656"/>
              <a:chExt cx="1549" cy="1351"/>
            </a:xfrm>
          </p:grpSpPr>
          <p:sp>
            <p:nvSpPr>
              <p:cNvPr id="95" name="AutoShape 7"/>
              <p:cNvSpPr>
                <a:spLocks noChangeArrowheads="1"/>
              </p:cNvSpPr>
              <p:nvPr/>
            </p:nvSpPr>
            <p:spPr bwMode="gray">
              <a:xfrm>
                <a:off x="3186" y="2681"/>
                <a:ext cx="1537" cy="1326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kumimoji="0" lang="ko-KR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96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7" cy="1326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kumimoji="0" lang="ko-KR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97" name="AutoShape 9"/>
              <p:cNvSpPr>
                <a:spLocks noChangeArrowheads="1"/>
              </p:cNvSpPr>
              <p:nvPr/>
            </p:nvSpPr>
            <p:spPr bwMode="gray">
              <a:xfrm>
                <a:off x="3263" y="2734"/>
                <a:ext cx="1352" cy="1170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굴림" pitchFamily="50" charset="-127"/>
                  </a:rPr>
                  <a:t>2</a:t>
                </a:r>
              </a:p>
            </p:txBody>
          </p:sp>
        </p:grpSp>
        <p:sp>
          <p:nvSpPr>
            <p:cNvPr id="4101" name="Line 13"/>
            <p:cNvSpPr>
              <a:spLocks noChangeShapeType="1"/>
            </p:cNvSpPr>
            <p:nvPr/>
          </p:nvSpPr>
          <p:spPr bwMode="auto">
            <a:xfrm>
              <a:off x="1565" y="3113"/>
              <a:ext cx="2857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1791" y="2795"/>
              <a:ext cx="93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defRPr/>
              </a:pPr>
              <a:r>
                <a:rPr kumimoji="0" lang="ko-KR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제품 소개</a:t>
              </a:r>
              <a:endParaRPr kumimoji="0" lang="ko-KR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03" name="Line 13"/>
            <p:cNvSpPr>
              <a:spLocks noChangeShapeType="1"/>
            </p:cNvSpPr>
            <p:nvPr/>
          </p:nvSpPr>
          <p:spPr bwMode="auto">
            <a:xfrm>
              <a:off x="1565" y="1887"/>
              <a:ext cx="252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104" name="Group 34"/>
            <p:cNvGrpSpPr>
              <a:grpSpLocks/>
            </p:cNvGrpSpPr>
            <p:nvPr/>
          </p:nvGrpSpPr>
          <p:grpSpPr bwMode="auto">
            <a:xfrm>
              <a:off x="1247" y="1570"/>
              <a:ext cx="2567" cy="329"/>
              <a:chOff x="1248" y="1344"/>
              <a:chExt cx="3072" cy="419"/>
            </a:xfrm>
          </p:grpSpPr>
          <p:grpSp>
            <p:nvGrpSpPr>
              <p:cNvPr id="4105" name="Group 2"/>
              <p:cNvGrpSpPr>
                <a:grpSpLocks/>
              </p:cNvGrpSpPr>
              <p:nvPr/>
            </p:nvGrpSpPr>
            <p:grpSpPr bwMode="auto">
              <a:xfrm>
                <a:off x="1248" y="1344"/>
                <a:ext cx="480" cy="419"/>
                <a:chOff x="1110" y="2656"/>
                <a:chExt cx="1549" cy="1351"/>
              </a:xfrm>
            </p:grpSpPr>
            <p:sp>
              <p:nvSpPr>
                <p:cNvPr id="130" name="AutoShape 3"/>
                <p:cNvSpPr>
                  <a:spLocks noChangeArrowheads="1"/>
                </p:cNvSpPr>
                <p:nvPr/>
              </p:nvSpPr>
              <p:spPr bwMode="gray">
                <a:xfrm>
                  <a:off x="1122" y="2681"/>
                  <a:ext cx="1537" cy="1326"/>
                </a:xfrm>
                <a:prstGeom prst="hexagon">
                  <a:avLst>
                    <a:gd name="adj" fmla="val 28914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kumimoji="0" lang="ko-KR" alt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131" name="AutoShape 4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7" cy="1326"/>
                </a:xfrm>
                <a:prstGeom prst="hexagon">
                  <a:avLst>
                    <a:gd name="adj" fmla="val 28914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kumimoji="0" lang="ko-KR" alt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132" name="AutoShape 5"/>
                <p:cNvSpPr>
                  <a:spLocks noChangeArrowheads="1"/>
                </p:cNvSpPr>
                <p:nvPr/>
              </p:nvSpPr>
              <p:spPr bwMode="gray">
                <a:xfrm>
                  <a:off x="1199" y="2734"/>
                  <a:ext cx="1351" cy="1170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003399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2400" b="1" kern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굴림" pitchFamily="50" charset="-127"/>
                    </a:rPr>
                    <a:t>1</a:t>
                  </a:r>
                </a:p>
              </p:txBody>
            </p:sp>
          </p:grpSp>
          <p:sp>
            <p:nvSpPr>
              <p:cNvPr id="129" name="Text Box 11"/>
              <p:cNvSpPr txBox="1">
                <a:spLocks noChangeArrowheads="1"/>
              </p:cNvSpPr>
              <p:nvPr/>
            </p:nvSpPr>
            <p:spPr bwMode="auto">
              <a:xfrm>
                <a:off x="1908" y="1376"/>
                <a:ext cx="2412" cy="3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>
                  <a:defRPr/>
                </a:pPr>
                <a:r>
                  <a:rPr kumimoji="0" lang="ko-KR" altLang="en-US" sz="24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비에스피</a:t>
                </a:r>
                <a:r>
                  <a:rPr kumimoji="0" lang="ko-KR" alt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 소개 및 현황</a:t>
                </a:r>
              </a:p>
            </p:txBody>
          </p:sp>
        </p:grpSp>
      </p:grpSp>
      <p:sp>
        <p:nvSpPr>
          <p:cNvPr id="4099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>
                <a:solidFill>
                  <a:schemeClr val="bg1"/>
                </a:solidFill>
              </a:rPr>
              <a:t>▣</a:t>
            </a:r>
            <a:r>
              <a:rPr lang="en-US" altLang="ko-KR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목 차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회사개요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574" y="1765260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회사명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</a:rPr>
              <a:t>비에스피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대표자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김광호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lvl="0" indent="-342900">
              <a:buFontTx/>
              <a:buAutoNum type="arabicPeriod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주소지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경남 창원시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  <a:cs typeface="Arial" charset="0"/>
              </a:rPr>
              <a:t>성산구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  <a:cs typeface="Arial" charset="0"/>
              </a:rPr>
              <a:t>상남동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 원이대로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774 510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동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501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  <a:cs typeface="Arial" charset="0"/>
              </a:rPr>
              <a:t>호</a:t>
            </a:r>
            <a:endParaRPr lang="en-US" altLang="ko-KR" b="1" dirty="0"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marL="342900" lvl="0" indent="-342900">
              <a:buFontTx/>
              <a:buAutoNum type="arabicPeriod"/>
            </a:pP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창립일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– 2014.03</a:t>
            </a:r>
          </a:p>
          <a:p>
            <a:pPr marL="342900" indent="-342900">
              <a:buAutoNum type="arabicPeriod"/>
            </a:pP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주요 제품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확산 필름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/>
            </a:pPr>
            <a:endParaRPr lang="en-US" altLang="ko-KR" sz="1000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/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                  -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</a:rPr>
              <a:t>데코레이션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 시트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/>
            <a:endParaRPr lang="en-US" altLang="ko-KR" sz="1000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/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                  -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화학용품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필름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/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 startAt="6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종업원 수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– 3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 startAt="6"/>
            </a:pP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rabicPeriod" startAt="7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주 거래처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– LG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전자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</a:rPr>
              <a:t>삼성전자등</a:t>
            </a:r>
            <a:br>
              <a:rPr lang="en-US" altLang="ko-KR" b="1" dirty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                                   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주요 취급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Item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현황</a:t>
            </a:r>
          </a:p>
        </p:txBody>
      </p:sp>
      <p:sp>
        <p:nvSpPr>
          <p:cNvPr id="6147" name="Rectangle 99"/>
          <p:cNvSpPr>
            <a:spLocks noChangeArrowheads="1"/>
          </p:cNvSpPr>
          <p:nvPr/>
        </p:nvSpPr>
        <p:spPr bwMode="auto">
          <a:xfrm>
            <a:off x="6229350" y="2133600"/>
            <a:ext cx="27351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250000"/>
              </a:lnSpc>
              <a:buFont typeface="Wingdings 3" pitchFamily="18" charset="2"/>
              <a:buChar char="u"/>
            </a:pP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효성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err="1">
                <a:latin typeface="HY헤드라인M" pitchFamily="18" charset="-127"/>
                <a:ea typeface="HY헤드라인M" pitchFamily="18" charset="-127"/>
              </a:rPr>
              <a:t>코오롱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, SKC</a:t>
            </a:r>
            <a:endParaRPr lang="ko-KR" altLang="en-US" sz="1600" b="1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50000"/>
              </a:lnSpc>
              <a:buFont typeface="Wingdings 3" pitchFamily="18" charset="2"/>
              <a:buChar char="u"/>
            </a:pP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 발수 및 하드코팅</a:t>
            </a:r>
          </a:p>
          <a:p>
            <a:pPr>
              <a:lnSpc>
                <a:spcPct val="250000"/>
              </a:lnSpc>
              <a:buFont typeface="Wingdings 3" pitchFamily="18" charset="2"/>
              <a:buChar char="u"/>
            </a:pP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H/L 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Deco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ko-KR" altLang="en-US" sz="1600" b="1" dirty="0" err="1">
                <a:latin typeface="HY헤드라인M" pitchFamily="18" charset="-127"/>
                <a:ea typeface="HY헤드라인M" pitchFamily="18" charset="-127"/>
              </a:rPr>
              <a:t>증착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 필름</a:t>
            </a:r>
          </a:p>
          <a:p>
            <a:pPr>
              <a:lnSpc>
                <a:spcPct val="250000"/>
              </a:lnSpc>
              <a:buFont typeface="Wingdings 3" pitchFamily="18" charset="2"/>
              <a:buChar char="u"/>
            </a:pP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AG 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AR 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필름</a:t>
            </a:r>
            <a:endParaRPr lang="en-US" altLang="ko-KR" sz="1600" b="1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50000"/>
              </a:lnSpc>
              <a:buFont typeface="Wingdings 3" pitchFamily="18" charset="2"/>
              <a:buChar char="u"/>
            </a:pP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열전도성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Sheet</a:t>
            </a:r>
          </a:p>
          <a:p>
            <a:pPr>
              <a:lnSpc>
                <a:spcPct val="250000"/>
              </a:lnSpc>
              <a:buFont typeface="Wingdings 3" pitchFamily="18" charset="2"/>
              <a:buChar char="u"/>
            </a:pP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 EMI/EMC Sheet</a:t>
            </a:r>
            <a:endParaRPr lang="ko-KR" altLang="en-US" sz="1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148" name="Group 140"/>
          <p:cNvGrpSpPr>
            <a:grpSpLocks/>
          </p:cNvGrpSpPr>
          <p:nvPr/>
        </p:nvGrpSpPr>
        <p:grpSpPr bwMode="auto">
          <a:xfrm>
            <a:off x="250825" y="2205038"/>
            <a:ext cx="5473700" cy="3887787"/>
            <a:chOff x="521" y="1389"/>
            <a:chExt cx="3448" cy="2449"/>
          </a:xfrm>
        </p:grpSpPr>
        <p:grpSp>
          <p:nvGrpSpPr>
            <p:cNvPr id="6149" name="Group 110"/>
            <p:cNvGrpSpPr>
              <a:grpSpLocks/>
            </p:cNvGrpSpPr>
            <p:nvPr/>
          </p:nvGrpSpPr>
          <p:grpSpPr bwMode="auto">
            <a:xfrm>
              <a:off x="2699" y="1389"/>
              <a:ext cx="1270" cy="2449"/>
              <a:chOff x="2835" y="1389"/>
              <a:chExt cx="1270" cy="2449"/>
            </a:xfrm>
          </p:grpSpPr>
          <p:sp>
            <p:nvSpPr>
              <p:cNvPr id="41056" name="AutoShape 96"/>
              <p:cNvSpPr>
                <a:spLocks noChangeArrowheads="1"/>
              </p:cNvSpPr>
              <p:nvPr/>
            </p:nvSpPr>
            <p:spPr bwMode="auto">
              <a:xfrm>
                <a:off x="2835" y="1389"/>
                <a:ext cx="1270" cy="408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33C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PET </a:t>
                </a:r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필름</a:t>
                </a:r>
              </a:p>
            </p:txBody>
          </p:sp>
          <p:sp>
            <p:nvSpPr>
              <p:cNvPr id="41058" name="AutoShape 98"/>
              <p:cNvSpPr>
                <a:spLocks noChangeArrowheads="1"/>
              </p:cNvSpPr>
              <p:nvPr/>
            </p:nvSpPr>
            <p:spPr bwMode="auto">
              <a:xfrm>
                <a:off x="2835" y="2024"/>
                <a:ext cx="1270" cy="408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33C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기능성</a:t>
                </a:r>
                <a:r>
                  <a:rPr lang="en-US" altLang="ko-K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Coating</a:t>
                </a:r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액</a:t>
                </a:r>
              </a:p>
            </p:txBody>
          </p:sp>
          <p:sp>
            <p:nvSpPr>
              <p:cNvPr id="41060" name="AutoShape 100"/>
              <p:cNvSpPr>
                <a:spLocks noChangeArrowheads="1"/>
              </p:cNvSpPr>
              <p:nvPr/>
            </p:nvSpPr>
            <p:spPr bwMode="auto">
              <a:xfrm>
                <a:off x="2835" y="2705"/>
                <a:ext cx="1270" cy="408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33C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기능성필름</a:t>
                </a:r>
              </a:p>
            </p:txBody>
          </p:sp>
          <p:sp>
            <p:nvSpPr>
              <p:cNvPr id="41062" name="AutoShape 102"/>
              <p:cNvSpPr>
                <a:spLocks noChangeArrowheads="1"/>
              </p:cNvSpPr>
              <p:nvPr/>
            </p:nvSpPr>
            <p:spPr bwMode="auto">
              <a:xfrm>
                <a:off x="2835" y="3430"/>
                <a:ext cx="1270" cy="408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33C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실리콘제품</a:t>
                </a:r>
              </a:p>
            </p:txBody>
          </p:sp>
        </p:grpSp>
        <p:grpSp>
          <p:nvGrpSpPr>
            <p:cNvPr id="6150" name="Group 134"/>
            <p:cNvGrpSpPr>
              <a:grpSpLocks/>
            </p:cNvGrpSpPr>
            <p:nvPr/>
          </p:nvGrpSpPr>
          <p:grpSpPr bwMode="auto">
            <a:xfrm>
              <a:off x="521" y="1888"/>
              <a:ext cx="1361" cy="1361"/>
              <a:chOff x="521" y="1888"/>
              <a:chExt cx="1361" cy="1361"/>
            </a:xfrm>
          </p:grpSpPr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521" y="1888"/>
                <a:ext cx="1361" cy="13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521" y="1888"/>
                <a:ext cx="1361" cy="13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610" y="1977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630" y="1984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159" name="Oval 127"/>
              <p:cNvSpPr>
                <a:spLocks noChangeArrowheads="1"/>
              </p:cNvSpPr>
              <p:nvPr/>
            </p:nvSpPr>
            <p:spPr bwMode="gray">
              <a:xfrm>
                <a:off x="674" y="2036"/>
                <a:ext cx="1065" cy="106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6160" name="Group 128"/>
              <p:cNvGrpSpPr>
                <a:grpSpLocks/>
              </p:cNvGrpSpPr>
              <p:nvPr/>
            </p:nvGrpSpPr>
            <p:grpSpPr bwMode="auto">
              <a:xfrm>
                <a:off x="693" y="2048"/>
                <a:ext cx="1031" cy="1031"/>
                <a:chOff x="4166" y="1706"/>
                <a:chExt cx="1252" cy="1252"/>
              </a:xfrm>
            </p:grpSpPr>
            <p:sp>
              <p:nvSpPr>
                <p:cNvPr id="6162" name="Oval 1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63" name="Oval 1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64" name="Oval 1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65" name="Oval 13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6161" name="Text Box 133"/>
              <p:cNvSpPr txBox="1">
                <a:spLocks noChangeArrowheads="1"/>
              </p:cNvSpPr>
              <p:nvPr/>
            </p:nvSpPr>
            <p:spPr bwMode="gray">
              <a:xfrm>
                <a:off x="741" y="2296"/>
                <a:ext cx="945" cy="5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latinLnBrk="0" hangingPunct="0">
                  <a:lnSpc>
                    <a:spcPct val="120000"/>
                  </a:lnSpc>
                </a:pPr>
                <a:r>
                  <a:rPr kumimoji="0" lang="ko-KR" altLang="en-US" sz="2400" dirty="0">
                    <a:solidFill>
                      <a:srgbClr val="000000"/>
                    </a:solidFill>
                    <a:latin typeface="Arial" charset="0"/>
                    <a:ea typeface="HY헤드라인M" pitchFamily="18" charset="-127"/>
                  </a:rPr>
                  <a:t>주요 취급</a:t>
                </a:r>
                <a:endParaRPr kumimoji="0" lang="en-US" altLang="ko-KR" sz="2400" dirty="0">
                  <a:solidFill>
                    <a:srgbClr val="000000"/>
                  </a:solidFill>
                  <a:latin typeface="Arial" charset="0"/>
                  <a:ea typeface="HY헤드라인M" pitchFamily="18" charset="-127"/>
                </a:endParaRPr>
              </a:p>
              <a:p>
                <a:pPr algn="ctr" eaLnBrk="0" latinLnBrk="0" hangingPunct="0">
                  <a:lnSpc>
                    <a:spcPct val="120000"/>
                  </a:lnSpc>
                </a:pPr>
                <a:r>
                  <a:rPr kumimoji="0" lang="ko-KR" altLang="en-US" sz="2400" dirty="0">
                    <a:solidFill>
                      <a:srgbClr val="000000"/>
                    </a:solidFill>
                    <a:latin typeface="Arial" charset="0"/>
                    <a:ea typeface="HY헤드라인M" pitchFamily="18" charset="-127"/>
                  </a:rPr>
                  <a:t>제품</a:t>
                </a:r>
              </a:p>
            </p:txBody>
          </p:sp>
        </p:grpSp>
        <p:cxnSp>
          <p:nvCxnSpPr>
            <p:cNvPr id="6151" name="AutoShape 136"/>
            <p:cNvCxnSpPr>
              <a:cxnSpLocks noChangeShapeType="1"/>
              <a:stCxn id="41084" idx="6"/>
              <a:endCxn id="41056" idx="5"/>
            </p:cNvCxnSpPr>
            <p:nvPr/>
          </p:nvCxnSpPr>
          <p:spPr bwMode="auto">
            <a:xfrm flipV="1">
              <a:off x="1882" y="1593"/>
              <a:ext cx="868" cy="976"/>
            </a:xfrm>
            <a:prstGeom prst="bentConnector3">
              <a:avLst>
                <a:gd name="adj1" fmla="val 47005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2" name="AutoShape 137"/>
            <p:cNvCxnSpPr>
              <a:cxnSpLocks noChangeShapeType="1"/>
            </p:cNvCxnSpPr>
            <p:nvPr/>
          </p:nvCxnSpPr>
          <p:spPr bwMode="auto">
            <a:xfrm>
              <a:off x="1882" y="2568"/>
              <a:ext cx="817" cy="1065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3" name="AutoShape 138"/>
            <p:cNvCxnSpPr>
              <a:cxnSpLocks noChangeShapeType="1"/>
              <a:stCxn id="41084" idx="6"/>
              <a:endCxn id="41058" idx="5"/>
            </p:cNvCxnSpPr>
            <p:nvPr/>
          </p:nvCxnSpPr>
          <p:spPr bwMode="auto">
            <a:xfrm flipV="1">
              <a:off x="1882" y="2228"/>
              <a:ext cx="868" cy="341"/>
            </a:xfrm>
            <a:prstGeom prst="bentConnector3">
              <a:avLst>
                <a:gd name="adj1" fmla="val 47005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4" name="AutoShape 139"/>
            <p:cNvCxnSpPr>
              <a:cxnSpLocks noChangeShapeType="1"/>
            </p:cNvCxnSpPr>
            <p:nvPr/>
          </p:nvCxnSpPr>
          <p:spPr bwMode="auto">
            <a:xfrm>
              <a:off x="1882" y="2568"/>
              <a:ext cx="868" cy="340"/>
            </a:xfrm>
            <a:prstGeom prst="bentConnector3">
              <a:avLst>
                <a:gd name="adj1" fmla="val 47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기능성필름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 cstate="print"/>
          <a:srcRect l="4941" t="27344" r="31369" b="38476"/>
          <a:stretch>
            <a:fillRect/>
          </a:stretch>
        </p:blipFill>
        <p:spPr bwMode="auto">
          <a:xfrm>
            <a:off x="1073818" y="1619086"/>
            <a:ext cx="6954566" cy="29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/>
          <a:srcRect l="4978" t="48047" r="39568" b="26562"/>
          <a:stretch>
            <a:fillRect/>
          </a:stretch>
        </p:blipFill>
        <p:spPr bwMode="auto">
          <a:xfrm>
            <a:off x="1073818" y="4790230"/>
            <a:ext cx="6575226" cy="20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l="12903" t="20513" r="10969"/>
          <a:stretch>
            <a:fillRect/>
          </a:stretch>
        </p:blipFill>
        <p:spPr bwMode="auto">
          <a:xfrm>
            <a:off x="1643042" y="5669970"/>
            <a:ext cx="1848838" cy="1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 l="6588" t="42969" r="33016" b="20898"/>
          <a:stretch>
            <a:fillRect/>
          </a:stretch>
        </p:blipFill>
        <p:spPr bwMode="auto">
          <a:xfrm>
            <a:off x="928662" y="2245334"/>
            <a:ext cx="78581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 l="6808" t="29948" r="31991" b="62764"/>
          <a:stretch>
            <a:fillRect/>
          </a:stretch>
        </p:blipFill>
        <p:spPr bwMode="auto">
          <a:xfrm>
            <a:off x="928662" y="1602392"/>
            <a:ext cx="7962900" cy="6429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/>
          <a:srcRect l="2471" t="22128" r="52608" b="13260"/>
          <a:stretch>
            <a:fillRect/>
          </a:stretch>
        </p:blipFill>
        <p:spPr bwMode="auto">
          <a:xfrm>
            <a:off x="6357950" y="5646998"/>
            <a:ext cx="1166378" cy="11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571604" y="5229200"/>
            <a:ext cx="2022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FINDER MASK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0628" y="5218370"/>
            <a:ext cx="21485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절연용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646998"/>
            <a:ext cx="1227766" cy="11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기능성필름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 l="24608" t="21484" r="25878" b="46875"/>
          <a:stretch>
            <a:fillRect/>
          </a:stretch>
        </p:blipFill>
        <p:spPr bwMode="auto">
          <a:xfrm>
            <a:off x="251520" y="1844824"/>
            <a:ext cx="8680080" cy="3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기능성 보호필름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324" y="1881364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Anti Glare Film </a:t>
            </a:r>
            <a:endParaRPr lang="ko-KR" altLang="en-US" sz="1600" b="1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77786" y="2179258"/>
            <a:ext cx="628652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2348880"/>
            <a:ext cx="8557151" cy="1307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Anti-Glare Film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은 나노소재 코팅도료를 사용하여 화질 저하를 최소화 하며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눈부심을 방지해 주는 역할</a:t>
            </a: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Hard Coating 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표면의 지문이 덜 묻고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부드러운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터치감을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느낄 수 있도록 제작한 기능성 필름</a:t>
            </a: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고객 요구에 따라 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Haze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조정이 가능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(Max 50%)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340768" y="4068794"/>
            <a:ext cx="4104456" cy="1520446"/>
            <a:chOff x="430839" y="1451859"/>
            <a:chExt cx="3315587" cy="1520446"/>
          </a:xfrm>
        </p:grpSpPr>
        <p:sp>
          <p:nvSpPr>
            <p:cNvPr id="9" name="정육면체 8"/>
            <p:cNvSpPr/>
            <p:nvPr/>
          </p:nvSpPr>
          <p:spPr>
            <a:xfrm>
              <a:off x="430839" y="2228428"/>
              <a:ext cx="3312369" cy="743877"/>
            </a:xfrm>
            <a:prstGeom prst="cube">
              <a:avLst>
                <a:gd name="adj" fmla="val 72002"/>
              </a:avLst>
            </a:prstGeom>
            <a:solidFill>
              <a:srgbClr val="CCCCFF"/>
            </a:solidFill>
            <a:ln>
              <a:noFill/>
            </a:ln>
            <a:scene3d>
              <a:camera prst="orthographicFront"/>
              <a:lightRig rig="balanced" dir="t">
                <a:rot lat="0" lon="0" rev="6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tx1"/>
                  </a:solidFill>
                </a:rPr>
                <a:t>이형필름</a:t>
              </a:r>
              <a:r>
                <a:rPr lang="en-US" altLang="ko-KR" sz="1100" b="1" dirty="0">
                  <a:solidFill>
                    <a:schemeClr val="tx1"/>
                  </a:solidFill>
                </a:rPr>
                <a:t>(38㎛)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그룹 23"/>
            <p:cNvGrpSpPr/>
            <p:nvPr/>
          </p:nvGrpSpPr>
          <p:grpSpPr>
            <a:xfrm>
              <a:off x="434058" y="1451859"/>
              <a:ext cx="3312368" cy="1365527"/>
              <a:chOff x="692696" y="868234"/>
              <a:chExt cx="3312368" cy="1799373"/>
            </a:xfrm>
          </p:grpSpPr>
          <p:grpSp>
            <p:nvGrpSpPr>
              <p:cNvPr id="11" name="그룹 14"/>
              <p:cNvGrpSpPr/>
              <p:nvPr/>
            </p:nvGrpSpPr>
            <p:grpSpPr>
              <a:xfrm>
                <a:off x="692696" y="1374021"/>
                <a:ext cx="3312368" cy="1293586"/>
                <a:chOff x="1916832" y="1662054"/>
                <a:chExt cx="3312368" cy="1293586"/>
              </a:xfrm>
            </p:grpSpPr>
            <p:sp>
              <p:nvSpPr>
                <p:cNvPr id="14" name="정육면체 13"/>
                <p:cNvSpPr/>
                <p:nvPr/>
              </p:nvSpPr>
              <p:spPr>
                <a:xfrm>
                  <a:off x="1916832" y="1935187"/>
                  <a:ext cx="3312368" cy="980216"/>
                </a:xfrm>
                <a:prstGeom prst="cube">
                  <a:avLst>
                    <a:gd name="adj" fmla="val 7200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balanced" dir="t">
                    <a:rot lat="0" lon="0" rev="600000"/>
                  </a:lightRig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016103" y="2610913"/>
                  <a:ext cx="2664296" cy="344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100" b="1" dirty="0" err="1"/>
                    <a:t>아크릴계</a:t>
                  </a:r>
                  <a:r>
                    <a:rPr lang="ko-KR" altLang="en-US" sz="1100" b="1" dirty="0"/>
                    <a:t> </a:t>
                  </a:r>
                  <a:r>
                    <a:rPr lang="en-US" altLang="ko-KR" sz="1100" b="1" dirty="0">
                      <a:latin typeface="+mn-lt"/>
                      <a:ea typeface="+mn-ea"/>
                    </a:rPr>
                    <a:t>OCA (25㎛)</a:t>
                  </a:r>
                  <a:endParaRPr lang="ko-KR" altLang="en-US" sz="1100" b="1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정육면체 15"/>
                <p:cNvSpPr/>
                <p:nvPr/>
              </p:nvSpPr>
              <p:spPr>
                <a:xfrm>
                  <a:off x="1916832" y="1662054"/>
                  <a:ext cx="3312368" cy="980216"/>
                </a:xfrm>
                <a:prstGeom prst="cube">
                  <a:avLst>
                    <a:gd name="adj" fmla="val 72002"/>
                  </a:avLst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balanced" dir="t">
                    <a:rot lat="0" lon="0" rev="600000"/>
                  </a:lightRig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Base 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필름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(100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  <a:latin typeface="맑은 고딕"/>
                      <a:ea typeface="맑은 고딕"/>
                    </a:rPr>
                    <a:t>㎛)</a:t>
                  </a:r>
                  <a:endParaRPr lang="ko-KR" alt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정육면체 11"/>
              <p:cNvSpPr/>
              <p:nvPr/>
            </p:nvSpPr>
            <p:spPr>
              <a:xfrm>
                <a:off x="692696" y="1152892"/>
                <a:ext cx="3312368" cy="980216"/>
              </a:xfrm>
              <a:prstGeom prst="cube">
                <a:avLst>
                  <a:gd name="adj" fmla="val 72002"/>
                </a:avLst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6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ko-KR" altLang="en-US" sz="1100" b="1" dirty="0" err="1">
                    <a:solidFill>
                      <a:schemeClr val="tx1"/>
                    </a:solidFill>
                  </a:rPr>
                  <a:t>아크릴계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PSA(20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맑은 고딕"/>
                    <a:ea typeface="맑은 고딕"/>
                  </a:rPr>
                  <a:t>㎛)</a:t>
                </a:r>
                <a:endParaRPr lang="en-US" altLang="ko-K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정육면체 12"/>
              <p:cNvSpPr/>
              <p:nvPr/>
            </p:nvSpPr>
            <p:spPr>
              <a:xfrm>
                <a:off x="692696" y="868234"/>
                <a:ext cx="3312368" cy="980216"/>
              </a:xfrm>
              <a:prstGeom prst="cube">
                <a:avLst>
                  <a:gd name="adj" fmla="val 72002"/>
                </a:avLst>
              </a:prstGeom>
              <a:solidFill>
                <a:srgbClr val="99FF99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6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altLang="ko-KR" sz="1100" b="1" dirty="0">
                    <a:solidFill>
                      <a:schemeClr val="tx1"/>
                    </a:solidFill>
                  </a:rPr>
                  <a:t>PET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필름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(38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맑은 고딕"/>
                    <a:ea typeface="맑은 고딕"/>
                  </a:rPr>
                  <a:t>㎛)</a:t>
                </a:r>
                <a:endParaRPr lang="en-US" altLang="ko-KR" sz="11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기능성필름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▣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제품소개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Silicon Pad</a:t>
            </a:r>
          </a:p>
        </p:txBody>
      </p:sp>
      <p:grpSp>
        <p:nvGrpSpPr>
          <p:cNvPr id="17411" name="Group 88"/>
          <p:cNvGrpSpPr>
            <a:grpSpLocks/>
          </p:cNvGrpSpPr>
          <p:nvPr/>
        </p:nvGrpSpPr>
        <p:grpSpPr bwMode="auto">
          <a:xfrm>
            <a:off x="179388" y="1628775"/>
            <a:ext cx="2306637" cy="2327275"/>
            <a:chOff x="164" y="691"/>
            <a:chExt cx="1453" cy="1466"/>
          </a:xfrm>
        </p:grpSpPr>
        <p:sp>
          <p:nvSpPr>
            <p:cNvPr id="48217" name="Rectangle 89"/>
            <p:cNvSpPr>
              <a:spLocks noChangeArrowheads="1"/>
            </p:cNvSpPr>
            <p:nvPr/>
          </p:nvSpPr>
          <p:spPr bwMode="auto">
            <a:xfrm>
              <a:off x="275" y="747"/>
              <a:ext cx="499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447" name="Rectangle 90"/>
            <p:cNvSpPr>
              <a:spLocks noChangeArrowheads="1"/>
            </p:cNvSpPr>
            <p:nvPr/>
          </p:nvSpPr>
          <p:spPr bwMode="auto">
            <a:xfrm>
              <a:off x="164" y="1232"/>
              <a:ext cx="1432" cy="6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48" name="Rectangle 91"/>
            <p:cNvSpPr>
              <a:spLocks noChangeArrowheads="1"/>
            </p:cNvSpPr>
            <p:nvPr/>
          </p:nvSpPr>
          <p:spPr bwMode="auto">
            <a:xfrm>
              <a:off x="278" y="1073"/>
              <a:ext cx="1204" cy="13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7449" name="Rectangle 92"/>
            <p:cNvSpPr>
              <a:spLocks noChangeArrowheads="1"/>
            </p:cNvSpPr>
            <p:nvPr/>
          </p:nvSpPr>
          <p:spPr bwMode="auto">
            <a:xfrm>
              <a:off x="164" y="975"/>
              <a:ext cx="1406" cy="98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0" name="Rectangle 93"/>
            <p:cNvSpPr>
              <a:spLocks noChangeArrowheads="1"/>
            </p:cNvSpPr>
            <p:nvPr/>
          </p:nvSpPr>
          <p:spPr bwMode="auto">
            <a:xfrm>
              <a:off x="482" y="1209"/>
              <a:ext cx="160" cy="2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1" name="Rectangle 94"/>
            <p:cNvSpPr>
              <a:spLocks noChangeArrowheads="1"/>
            </p:cNvSpPr>
            <p:nvPr/>
          </p:nvSpPr>
          <p:spPr bwMode="auto">
            <a:xfrm>
              <a:off x="710" y="1187"/>
              <a:ext cx="45" cy="4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2" name="Rectangle 95"/>
            <p:cNvSpPr>
              <a:spLocks noChangeArrowheads="1"/>
            </p:cNvSpPr>
            <p:nvPr/>
          </p:nvSpPr>
          <p:spPr bwMode="auto">
            <a:xfrm>
              <a:off x="800" y="1164"/>
              <a:ext cx="182" cy="6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3" name="Rectangle 96"/>
            <p:cNvSpPr>
              <a:spLocks noChangeArrowheads="1"/>
            </p:cNvSpPr>
            <p:nvPr/>
          </p:nvSpPr>
          <p:spPr bwMode="auto">
            <a:xfrm>
              <a:off x="1028" y="1187"/>
              <a:ext cx="68" cy="4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4" name="Rectangle 97"/>
            <p:cNvSpPr>
              <a:spLocks noChangeArrowheads="1"/>
            </p:cNvSpPr>
            <p:nvPr/>
          </p:nvSpPr>
          <p:spPr bwMode="auto">
            <a:xfrm>
              <a:off x="1118" y="1164"/>
              <a:ext cx="46" cy="6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5" name="Rectangle 98"/>
            <p:cNvSpPr>
              <a:spLocks noChangeArrowheads="1"/>
            </p:cNvSpPr>
            <p:nvPr/>
          </p:nvSpPr>
          <p:spPr bwMode="auto">
            <a:xfrm>
              <a:off x="1210" y="1164"/>
              <a:ext cx="90" cy="6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6" name="Rectangle 99"/>
            <p:cNvSpPr>
              <a:spLocks noChangeArrowheads="1"/>
            </p:cNvSpPr>
            <p:nvPr/>
          </p:nvSpPr>
          <p:spPr bwMode="auto">
            <a:xfrm>
              <a:off x="1323" y="1164"/>
              <a:ext cx="91" cy="6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7" name="Rectangle 100"/>
            <p:cNvSpPr>
              <a:spLocks noChangeArrowheads="1"/>
            </p:cNvSpPr>
            <p:nvPr/>
          </p:nvSpPr>
          <p:spPr bwMode="auto">
            <a:xfrm>
              <a:off x="346" y="1164"/>
              <a:ext cx="91" cy="6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8229" name="Picture 101"/>
            <p:cNvPicPr>
              <a:picLocks noChangeAspect="1" noChangeArrowheads="1"/>
            </p:cNvPicPr>
            <p:nvPr/>
          </p:nvPicPr>
          <p:blipFill>
            <a:blip r:embed="rId2" cstate="print"/>
            <a:srcRect l="13602" t="4286" r="8446" b="17999"/>
            <a:stretch>
              <a:fillRect/>
            </a:stretch>
          </p:blipFill>
          <p:spPr bwMode="auto">
            <a:xfrm>
              <a:off x="482" y="1519"/>
              <a:ext cx="81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7459" name="Line 102"/>
            <p:cNvSpPr>
              <a:spLocks noChangeShapeType="1"/>
            </p:cNvSpPr>
            <p:nvPr/>
          </p:nvSpPr>
          <p:spPr bwMode="auto">
            <a:xfrm>
              <a:off x="1026" y="79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0" name="Text Box 103"/>
            <p:cNvSpPr txBox="1">
              <a:spLocks noChangeArrowheads="1"/>
            </p:cNvSpPr>
            <p:nvPr/>
          </p:nvSpPr>
          <p:spPr bwMode="auto">
            <a:xfrm>
              <a:off x="877" y="691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latin typeface="휴먼모음T" pitchFamily="18" charset="-127"/>
                  <a:ea typeface="휴먼모음T" pitchFamily="18" charset="-127"/>
                </a:rPr>
                <a:t>Frame</a:t>
              </a:r>
            </a:p>
          </p:txBody>
        </p:sp>
        <p:sp>
          <p:nvSpPr>
            <p:cNvPr id="17461" name="Line 104"/>
            <p:cNvSpPr>
              <a:spLocks noChangeShapeType="1"/>
            </p:cNvSpPr>
            <p:nvPr/>
          </p:nvSpPr>
          <p:spPr bwMode="auto">
            <a:xfrm flipV="1">
              <a:off x="1447" y="124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2" name="Text Box 105"/>
            <p:cNvSpPr txBox="1">
              <a:spLocks noChangeArrowheads="1"/>
            </p:cNvSpPr>
            <p:nvPr/>
          </p:nvSpPr>
          <p:spPr bwMode="auto">
            <a:xfrm>
              <a:off x="1298" y="1296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latin typeface="휴먼모음T" pitchFamily="18" charset="-127"/>
                  <a:ea typeface="휴먼모음T" pitchFamily="18" charset="-127"/>
                </a:rPr>
                <a:t> FR-4</a:t>
              </a:r>
            </a:p>
            <a:p>
              <a:r>
                <a:rPr lang="en-US" altLang="ko-KR" sz="1000" b="1">
                  <a:latin typeface="휴먼모음T" pitchFamily="18" charset="-127"/>
                  <a:ea typeface="휴먼모음T" pitchFamily="18" charset="-127"/>
                </a:rPr>
                <a:t>(PCB)</a:t>
              </a:r>
            </a:p>
          </p:txBody>
        </p:sp>
        <p:sp>
          <p:nvSpPr>
            <p:cNvPr id="17463" name="Line 106"/>
            <p:cNvSpPr>
              <a:spLocks noChangeShapeType="1"/>
            </p:cNvSpPr>
            <p:nvPr/>
          </p:nvSpPr>
          <p:spPr bwMode="auto">
            <a:xfrm flipV="1">
              <a:off x="391" y="1201"/>
              <a:ext cx="0" cy="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4" name="Line 107"/>
            <p:cNvSpPr>
              <a:spLocks noChangeShapeType="1"/>
            </p:cNvSpPr>
            <p:nvPr/>
          </p:nvSpPr>
          <p:spPr bwMode="auto">
            <a:xfrm flipV="1">
              <a:off x="890" y="1201"/>
              <a:ext cx="0" cy="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5" name="Line 108"/>
            <p:cNvSpPr>
              <a:spLocks noChangeShapeType="1"/>
            </p:cNvSpPr>
            <p:nvPr/>
          </p:nvSpPr>
          <p:spPr bwMode="auto">
            <a:xfrm flipV="1">
              <a:off x="1253" y="1201"/>
              <a:ext cx="0" cy="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6" name="Line 109"/>
            <p:cNvSpPr>
              <a:spLocks noChangeShapeType="1"/>
            </p:cNvSpPr>
            <p:nvPr/>
          </p:nvSpPr>
          <p:spPr bwMode="auto">
            <a:xfrm>
              <a:off x="391" y="129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7" name="Line 110"/>
            <p:cNvSpPr>
              <a:spLocks noChangeShapeType="1"/>
            </p:cNvSpPr>
            <p:nvPr/>
          </p:nvSpPr>
          <p:spPr bwMode="auto">
            <a:xfrm>
              <a:off x="890" y="129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8" name="Line 111"/>
            <p:cNvSpPr>
              <a:spLocks noChangeShapeType="1"/>
            </p:cNvSpPr>
            <p:nvPr/>
          </p:nvSpPr>
          <p:spPr bwMode="auto">
            <a:xfrm>
              <a:off x="1253" y="129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69" name="Line 112"/>
            <p:cNvSpPr>
              <a:spLocks noChangeShapeType="1"/>
            </p:cNvSpPr>
            <p:nvPr/>
          </p:nvSpPr>
          <p:spPr bwMode="auto">
            <a:xfrm>
              <a:off x="391" y="1337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70" name="Line 113"/>
            <p:cNvSpPr>
              <a:spLocks noChangeShapeType="1"/>
            </p:cNvSpPr>
            <p:nvPr/>
          </p:nvSpPr>
          <p:spPr bwMode="auto">
            <a:xfrm>
              <a:off x="391" y="1337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71" name="Text Box 114"/>
            <p:cNvSpPr txBox="1">
              <a:spLocks noChangeArrowheads="1"/>
            </p:cNvSpPr>
            <p:nvPr/>
          </p:nvSpPr>
          <p:spPr bwMode="auto">
            <a:xfrm>
              <a:off x="298" y="1341"/>
              <a:ext cx="6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latin typeface="휴먼모음T" pitchFamily="18" charset="-127"/>
                  <a:ea typeface="휴먼모음T" pitchFamily="18" charset="-127"/>
                </a:rPr>
                <a:t>Power Devices</a:t>
              </a:r>
            </a:p>
          </p:txBody>
        </p:sp>
        <p:sp>
          <p:nvSpPr>
            <p:cNvPr id="17472" name="Text Box 115"/>
            <p:cNvSpPr txBox="1">
              <a:spLocks noChangeArrowheads="1"/>
            </p:cNvSpPr>
            <p:nvPr/>
          </p:nvSpPr>
          <p:spPr bwMode="auto">
            <a:xfrm>
              <a:off x="273" y="751"/>
              <a:ext cx="4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>
                  <a:solidFill>
                    <a:srgbClr val="990033"/>
                  </a:solidFill>
                  <a:latin typeface="휴먼모음T" pitchFamily="18" charset="-127"/>
                  <a:ea typeface="휴먼모음T" pitchFamily="18" charset="-127"/>
                </a:rPr>
                <a:t>열전도 </a:t>
              </a:r>
              <a:r>
                <a:rPr lang="en-US" altLang="ko-KR" sz="1000" b="1">
                  <a:solidFill>
                    <a:srgbClr val="990033"/>
                  </a:solidFill>
                  <a:latin typeface="휴먼모음T" pitchFamily="18" charset="-127"/>
                  <a:ea typeface="휴먼모음T" pitchFamily="18" charset="-127"/>
                </a:rPr>
                <a:t>Pad</a:t>
              </a:r>
            </a:p>
          </p:txBody>
        </p:sp>
        <p:sp>
          <p:nvSpPr>
            <p:cNvPr id="17473" name="Line 116"/>
            <p:cNvSpPr>
              <a:spLocks noChangeShapeType="1"/>
            </p:cNvSpPr>
            <p:nvPr/>
          </p:nvSpPr>
          <p:spPr bwMode="auto">
            <a:xfrm>
              <a:off x="527" y="975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74" name="Line 117"/>
            <p:cNvSpPr>
              <a:spLocks noChangeShapeType="1"/>
            </p:cNvSpPr>
            <p:nvPr/>
          </p:nvSpPr>
          <p:spPr bwMode="auto">
            <a:xfrm flipV="1">
              <a:off x="527" y="883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7412" name="Group 118"/>
          <p:cNvGrpSpPr>
            <a:grpSpLocks/>
          </p:cNvGrpSpPr>
          <p:nvPr/>
        </p:nvGrpSpPr>
        <p:grpSpPr bwMode="auto">
          <a:xfrm>
            <a:off x="250825" y="4298950"/>
            <a:ext cx="2439988" cy="2324100"/>
            <a:chOff x="119" y="2499"/>
            <a:chExt cx="1537" cy="1464"/>
          </a:xfrm>
        </p:grpSpPr>
        <p:pic>
          <p:nvPicPr>
            <p:cNvPr id="48247" name="Picture 119" descr="SP400"/>
            <p:cNvPicPr>
              <a:picLocks noChangeAspect="1" noChangeArrowheads="1"/>
            </p:cNvPicPr>
            <p:nvPr/>
          </p:nvPicPr>
          <p:blipFill>
            <a:blip r:embed="rId3" cstate="print"/>
            <a:srcRect t="5887" r="41083" b="41083"/>
            <a:stretch>
              <a:fillRect/>
            </a:stretch>
          </p:blipFill>
          <p:spPr bwMode="auto">
            <a:xfrm>
              <a:off x="437" y="3228"/>
              <a:ext cx="816" cy="735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7424" name="Text Box 120"/>
            <p:cNvSpPr txBox="1">
              <a:spLocks noChangeArrowheads="1"/>
            </p:cNvSpPr>
            <p:nvPr/>
          </p:nvSpPr>
          <p:spPr bwMode="auto">
            <a:xfrm>
              <a:off x="430" y="2499"/>
              <a:ext cx="6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00"/>
                  </a:solidFill>
                  <a:latin typeface="휴먼모음T" pitchFamily="18" charset="-127"/>
                  <a:ea typeface="휴먼모음T" pitchFamily="18" charset="-127"/>
                </a:rPr>
                <a:t>POWER Device</a:t>
              </a:r>
            </a:p>
          </p:txBody>
        </p:sp>
        <p:sp>
          <p:nvSpPr>
            <p:cNvPr id="17425" name="Text Box 121"/>
            <p:cNvSpPr txBox="1">
              <a:spLocks noChangeArrowheads="1"/>
            </p:cNvSpPr>
            <p:nvPr/>
          </p:nvSpPr>
          <p:spPr bwMode="auto">
            <a:xfrm>
              <a:off x="384" y="3169"/>
              <a:ext cx="6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00"/>
                  </a:solidFill>
                  <a:latin typeface="휴먼모음T" pitchFamily="18" charset="-127"/>
                  <a:ea typeface="휴먼모음T" pitchFamily="18" charset="-127"/>
                </a:rPr>
                <a:t>Heat </a:t>
              </a:r>
              <a:r>
                <a:rPr lang="en-US" altLang="ko-KR" sz="1000" b="1">
                  <a:solidFill>
                    <a:schemeClr val="hlink"/>
                  </a:solidFill>
                  <a:latin typeface="휴먼모음T" pitchFamily="18" charset="-127"/>
                  <a:ea typeface="휴먼모음T" pitchFamily="18" charset="-127"/>
                </a:rPr>
                <a:t>Spreader</a:t>
              </a:r>
            </a:p>
          </p:txBody>
        </p:sp>
        <p:sp>
          <p:nvSpPr>
            <p:cNvPr id="17426" name="Rectangle 122"/>
            <p:cNvSpPr>
              <a:spLocks noChangeArrowheads="1"/>
            </p:cNvSpPr>
            <p:nvPr/>
          </p:nvSpPr>
          <p:spPr bwMode="auto">
            <a:xfrm>
              <a:off x="572" y="2667"/>
              <a:ext cx="377" cy="1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27" name="Rectangle 123"/>
            <p:cNvSpPr>
              <a:spLocks noChangeArrowheads="1"/>
            </p:cNvSpPr>
            <p:nvPr/>
          </p:nvSpPr>
          <p:spPr bwMode="auto">
            <a:xfrm>
              <a:off x="948" y="2801"/>
              <a:ext cx="216" cy="54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28" name="Rectangle 124"/>
            <p:cNvSpPr>
              <a:spLocks noChangeArrowheads="1"/>
            </p:cNvSpPr>
            <p:nvPr/>
          </p:nvSpPr>
          <p:spPr bwMode="auto">
            <a:xfrm>
              <a:off x="276" y="2719"/>
              <a:ext cx="296" cy="28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29" name="Rectangle 125"/>
            <p:cNvSpPr>
              <a:spLocks noChangeArrowheads="1"/>
            </p:cNvSpPr>
            <p:nvPr/>
          </p:nvSpPr>
          <p:spPr bwMode="auto">
            <a:xfrm>
              <a:off x="223" y="2855"/>
              <a:ext cx="1210" cy="5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30" name="Rectangle 126"/>
            <p:cNvSpPr>
              <a:spLocks noChangeArrowheads="1"/>
            </p:cNvSpPr>
            <p:nvPr/>
          </p:nvSpPr>
          <p:spPr bwMode="auto">
            <a:xfrm>
              <a:off x="120" y="2907"/>
              <a:ext cx="1397" cy="77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7431" name="Group 127"/>
            <p:cNvGrpSpPr>
              <a:grpSpLocks/>
            </p:cNvGrpSpPr>
            <p:nvPr/>
          </p:nvGrpSpPr>
          <p:grpSpPr bwMode="auto">
            <a:xfrm>
              <a:off x="119" y="2960"/>
              <a:ext cx="1399" cy="160"/>
              <a:chOff x="171" y="3310"/>
              <a:chExt cx="1399" cy="296"/>
            </a:xfrm>
          </p:grpSpPr>
          <p:sp>
            <p:nvSpPr>
              <p:cNvPr id="17438" name="Rectangle 128"/>
              <p:cNvSpPr>
                <a:spLocks noChangeArrowheads="1"/>
              </p:cNvSpPr>
              <p:nvPr/>
            </p:nvSpPr>
            <p:spPr bwMode="auto">
              <a:xfrm>
                <a:off x="171" y="3310"/>
                <a:ext cx="81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39" name="Rectangle 129"/>
              <p:cNvSpPr>
                <a:spLocks noChangeArrowheads="1"/>
              </p:cNvSpPr>
              <p:nvPr/>
            </p:nvSpPr>
            <p:spPr bwMode="auto">
              <a:xfrm>
                <a:off x="360" y="3310"/>
                <a:ext cx="80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40" name="Rectangle 130"/>
              <p:cNvSpPr>
                <a:spLocks noChangeArrowheads="1"/>
              </p:cNvSpPr>
              <p:nvPr/>
            </p:nvSpPr>
            <p:spPr bwMode="auto">
              <a:xfrm>
                <a:off x="548" y="3310"/>
                <a:ext cx="80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41" name="Rectangle 131"/>
              <p:cNvSpPr>
                <a:spLocks noChangeArrowheads="1"/>
              </p:cNvSpPr>
              <p:nvPr/>
            </p:nvSpPr>
            <p:spPr bwMode="auto">
              <a:xfrm>
                <a:off x="736" y="3310"/>
                <a:ext cx="80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42" name="Rectangle 132"/>
              <p:cNvSpPr>
                <a:spLocks noChangeArrowheads="1"/>
              </p:cNvSpPr>
              <p:nvPr/>
            </p:nvSpPr>
            <p:spPr bwMode="auto">
              <a:xfrm>
                <a:off x="924" y="3310"/>
                <a:ext cx="80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43" name="Rectangle 133"/>
              <p:cNvSpPr>
                <a:spLocks noChangeArrowheads="1"/>
              </p:cNvSpPr>
              <p:nvPr/>
            </p:nvSpPr>
            <p:spPr bwMode="auto">
              <a:xfrm>
                <a:off x="1112" y="3310"/>
                <a:ext cx="80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44" name="Rectangle 134"/>
              <p:cNvSpPr>
                <a:spLocks noChangeArrowheads="1"/>
              </p:cNvSpPr>
              <p:nvPr/>
            </p:nvSpPr>
            <p:spPr bwMode="auto">
              <a:xfrm>
                <a:off x="1298" y="3310"/>
                <a:ext cx="82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45" name="Rectangle 135"/>
              <p:cNvSpPr>
                <a:spLocks noChangeArrowheads="1"/>
              </p:cNvSpPr>
              <p:nvPr/>
            </p:nvSpPr>
            <p:spPr bwMode="auto">
              <a:xfrm>
                <a:off x="1490" y="3310"/>
                <a:ext cx="80" cy="296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7432" name="Line 136"/>
            <p:cNvSpPr>
              <a:spLocks noChangeShapeType="1"/>
            </p:cNvSpPr>
            <p:nvPr/>
          </p:nvSpPr>
          <p:spPr bwMode="auto">
            <a:xfrm>
              <a:off x="747" y="2648"/>
              <a:ext cx="0" cy="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3" name="Line 137"/>
            <p:cNvSpPr>
              <a:spLocks noChangeShapeType="1"/>
            </p:cNvSpPr>
            <p:nvPr/>
          </p:nvSpPr>
          <p:spPr bwMode="auto">
            <a:xfrm flipV="1">
              <a:off x="720" y="307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266" name="Rectangle 138"/>
            <p:cNvSpPr>
              <a:spLocks noChangeArrowheads="1"/>
            </p:cNvSpPr>
            <p:nvPr/>
          </p:nvSpPr>
          <p:spPr bwMode="auto">
            <a:xfrm>
              <a:off x="1086" y="2575"/>
              <a:ext cx="570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435" name="Text Box 139"/>
            <p:cNvSpPr txBox="1">
              <a:spLocks noChangeArrowheads="1"/>
            </p:cNvSpPr>
            <p:nvPr/>
          </p:nvSpPr>
          <p:spPr bwMode="auto">
            <a:xfrm>
              <a:off x="1071" y="2571"/>
              <a:ext cx="5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000" b="1">
                  <a:solidFill>
                    <a:srgbClr val="990033"/>
                  </a:solidFill>
                  <a:latin typeface="휴먼모음T" pitchFamily="18" charset="-127"/>
                  <a:ea typeface="휴먼모음T" pitchFamily="18" charset="-127"/>
                </a:rPr>
                <a:t>열전도 </a:t>
              </a:r>
              <a:r>
                <a:rPr lang="en-US" altLang="ko-KR" sz="1000" b="1">
                  <a:solidFill>
                    <a:srgbClr val="990033"/>
                  </a:solidFill>
                  <a:latin typeface="휴먼모음T" pitchFamily="18" charset="-127"/>
                  <a:ea typeface="휴먼모음T" pitchFamily="18" charset="-127"/>
                </a:rPr>
                <a:t>Sheet</a:t>
              </a:r>
            </a:p>
          </p:txBody>
        </p:sp>
        <p:sp>
          <p:nvSpPr>
            <p:cNvPr id="17436" name="Line 140"/>
            <p:cNvSpPr>
              <a:spLocks noChangeShapeType="1"/>
            </p:cNvSpPr>
            <p:nvPr/>
          </p:nvSpPr>
          <p:spPr bwMode="auto">
            <a:xfrm>
              <a:off x="1337" y="2711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7" name="Line 141"/>
            <p:cNvSpPr>
              <a:spLocks noChangeShapeType="1"/>
            </p:cNvSpPr>
            <p:nvPr/>
          </p:nvSpPr>
          <p:spPr bwMode="auto">
            <a:xfrm>
              <a:off x="747" y="2619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2268538" y="3068638"/>
            <a:ext cx="1366837" cy="361950"/>
            <a:chOff x="1179" y="1429"/>
            <a:chExt cx="3401" cy="498"/>
          </a:xfrm>
        </p:grpSpPr>
        <p:sp>
          <p:nvSpPr>
            <p:cNvPr id="17421" name="AutoShape 10"/>
            <p:cNvSpPr>
              <a:spLocks noChangeArrowheads="1"/>
            </p:cNvSpPr>
            <p:nvPr/>
          </p:nvSpPr>
          <p:spPr bwMode="auto">
            <a:xfrm>
              <a:off x="1179" y="1429"/>
              <a:ext cx="3401" cy="4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99"/>
              </a:prstShdw>
            </a:effectLst>
          </p:spPr>
          <p:txBody>
            <a:bodyPr wrap="none" anchor="ctr"/>
            <a:lstStyle/>
            <a:p>
              <a:pPr latinLnBrk="0"/>
              <a:endParaRPr kumimoji="0" lang="ko-KR" altLang="ko-KR" sz="1600">
                <a:latin typeface="Arial" charset="0"/>
              </a:endParaRPr>
            </a:p>
          </p:txBody>
        </p:sp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1254" y="1488"/>
              <a:ext cx="3255" cy="3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>
                    <a:gamma/>
                    <a:shade val="76078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000099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latinLnBrk="0">
                <a:defRPr/>
              </a:pPr>
              <a:r>
                <a:rPr kumimoji="0" lang="en-US" altLang="ko-K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GAP Pad</a:t>
              </a:r>
            </a:p>
          </p:txBody>
        </p:sp>
      </p:grp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2339975" y="5734050"/>
            <a:ext cx="1366838" cy="361950"/>
            <a:chOff x="1179" y="1429"/>
            <a:chExt cx="3401" cy="498"/>
          </a:xfrm>
        </p:grpSpPr>
        <p:sp>
          <p:nvSpPr>
            <p:cNvPr id="17419" name="AutoShape 10"/>
            <p:cNvSpPr>
              <a:spLocks noChangeArrowheads="1"/>
            </p:cNvSpPr>
            <p:nvPr/>
          </p:nvSpPr>
          <p:spPr bwMode="auto">
            <a:xfrm>
              <a:off x="1179" y="1429"/>
              <a:ext cx="3401" cy="4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99"/>
              </a:prstShdw>
            </a:effectLst>
          </p:spPr>
          <p:txBody>
            <a:bodyPr wrap="none" anchor="ctr"/>
            <a:lstStyle/>
            <a:p>
              <a:pPr latinLnBrk="0"/>
              <a:endParaRPr kumimoji="0" lang="ko-KR" altLang="ko-KR" sz="1600">
                <a:latin typeface="Arial" charset="0"/>
              </a:endParaRPr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1254" y="1488"/>
              <a:ext cx="3255" cy="3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>
                    <a:gamma/>
                    <a:shade val="76078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000099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latinLnBrk="0">
                <a:defRPr/>
              </a:pPr>
              <a:r>
                <a:rPr kumimoji="0" lang="en-US" altLang="ko-K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SIL Pad</a:t>
              </a:r>
            </a:p>
          </p:txBody>
        </p:sp>
      </p:grpSp>
      <p:grpSp>
        <p:nvGrpSpPr>
          <p:cNvPr id="17415" name="Group 19"/>
          <p:cNvGrpSpPr>
            <a:grpSpLocks/>
          </p:cNvGrpSpPr>
          <p:nvPr/>
        </p:nvGrpSpPr>
        <p:grpSpPr bwMode="auto">
          <a:xfrm>
            <a:off x="4067175" y="1700213"/>
            <a:ext cx="1584325" cy="361950"/>
            <a:chOff x="1179" y="1429"/>
            <a:chExt cx="3401" cy="498"/>
          </a:xfrm>
        </p:grpSpPr>
        <p:sp>
          <p:nvSpPr>
            <p:cNvPr id="17417" name="AutoShape 10"/>
            <p:cNvSpPr>
              <a:spLocks noChangeArrowheads="1"/>
            </p:cNvSpPr>
            <p:nvPr/>
          </p:nvSpPr>
          <p:spPr bwMode="auto">
            <a:xfrm>
              <a:off x="1179" y="1429"/>
              <a:ext cx="3401" cy="4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99"/>
              </a:prstShdw>
            </a:effectLst>
          </p:spPr>
          <p:txBody>
            <a:bodyPr wrap="none" anchor="ctr"/>
            <a:lstStyle/>
            <a:p>
              <a:pPr latinLnBrk="0"/>
              <a:endParaRPr kumimoji="0" lang="ko-KR" altLang="ko-KR" sz="1600">
                <a:latin typeface="Arial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1254" y="1488"/>
              <a:ext cx="3254" cy="3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99">
                    <a:gamma/>
                    <a:shade val="76078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000099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latinLnBrk="0">
                <a:defRPr/>
              </a:pPr>
              <a:r>
                <a:rPr kumimoji="0" lang="ko-KR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제품의 특성</a:t>
              </a:r>
            </a:p>
          </p:txBody>
        </p:sp>
      </p:grpSp>
      <p:sp>
        <p:nvSpPr>
          <p:cNvPr id="6" name="모서리가 둥근 직사각형 5"/>
          <p:cNvSpPr>
            <a:spLocks noChangeArrowheads="1"/>
          </p:cNvSpPr>
          <p:nvPr/>
        </p:nvSpPr>
        <p:spPr bwMode="auto">
          <a:xfrm>
            <a:off x="3995738" y="2276475"/>
            <a:ext cx="4897437" cy="41767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66"/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en-US" altLang="ko-KR" sz="140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>
                <a:latin typeface="HY헤드라인M" pitchFamily="18" charset="-127"/>
                <a:ea typeface="HY헤드라인M" pitchFamily="18" charset="-127"/>
              </a:rPr>
              <a:t>광범위한 외관</a:t>
            </a:r>
            <a:r>
              <a:rPr kumimoji="0" lang="en-US" altLang="ko-KR" sz="14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>
                <a:latin typeface="HY헤드라인M" pitchFamily="18" charset="-127"/>
                <a:ea typeface="HY헤드라인M" pitchFamily="18" charset="-127"/>
              </a:rPr>
              <a:t>형상에 대한 제품군 적용 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kumimoji="0" lang="ko-KR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 전자부품등과 </a:t>
            </a:r>
            <a:r>
              <a:rPr kumimoji="0" lang="en-US" altLang="ko-KR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Heat sink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사이에 공간이 클때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 발열부품의 표면이 전체적으로 고르지 않을 경우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 발열체가 넓은 면적에 분포하고</a:t>
            </a:r>
            <a:r>
              <a:rPr kumimoji="0" lang="en-US" altLang="ko-KR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부품의 높이가 상이할 때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다양한 특성을 지니는 다양한 제품군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kumimoji="0" lang="ko-KR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 특성변화에 따른 다양한 제품군 보유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뛰어난 안정성을 보유한 제품군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kumimoji="0" lang="ko-KR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 내열</a:t>
            </a:r>
            <a:r>
              <a:rPr kumimoji="0" lang="en-US" altLang="ko-KR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내한</a:t>
            </a:r>
            <a:r>
              <a:rPr kumimoji="0" lang="en-US" altLang="ko-KR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내후</a:t>
            </a:r>
            <a:r>
              <a:rPr kumimoji="0" lang="en-US" altLang="ko-KR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압축 영구 변형성</a:t>
            </a:r>
            <a:r>
              <a:rPr kumimoji="0" lang="en-US" altLang="ko-KR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전기절연성 등을 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kumimoji="0" lang="ko-KR" altLang="en-US" sz="1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  보유하여 전자제품의 오동작 방직</a:t>
            </a:r>
          </a:p>
          <a:p>
            <a:pPr latinLnBrk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kumimoji="0"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UL </a:t>
            </a:r>
            <a:r>
              <a:rPr kumimoji="0"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난연 등급</a:t>
            </a:r>
            <a:r>
              <a:rPr kumimoji="0"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(UL94 V-0) </a:t>
            </a:r>
            <a:r>
              <a:rPr kumimoji="0" lang="ko-KR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획득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598</TotalTime>
  <Words>347</Words>
  <Application>Microsoft Office PowerPoint</Application>
  <PresentationFormat>화면 슬라이드 쇼(4:3)</PresentationFormat>
  <Paragraphs>80</Paragraphs>
  <Slides>10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HY견고딕</vt:lpstr>
      <vt:lpstr>HY헤드라인M</vt:lpstr>
      <vt:lpstr>굴림</vt:lpstr>
      <vt:lpstr>맑은 고딕</vt:lpstr>
      <vt:lpstr>휴먼모음T</vt:lpstr>
      <vt:lpstr>Arial</vt:lpstr>
      <vt:lpstr>Wingdings</vt:lpstr>
      <vt:lpstr>Wingdings 3</vt:lpstr>
      <vt:lpstr>기본 디자인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정호실업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김광호</dc:creator>
  <cp:lastModifiedBy>양 태수</cp:lastModifiedBy>
  <cp:revision>12</cp:revision>
  <dcterms:created xsi:type="dcterms:W3CDTF">2007-12-05T03:36:47Z</dcterms:created>
  <dcterms:modified xsi:type="dcterms:W3CDTF">2022-10-24T02:35:01Z</dcterms:modified>
</cp:coreProperties>
</file>