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0"/>
  </p:notesMasterIdLst>
  <p:sldIdLst>
    <p:sldId id="258" r:id="rId5"/>
    <p:sldId id="469" r:id="rId6"/>
    <p:sldId id="271" r:id="rId7"/>
    <p:sldId id="287" r:id="rId8"/>
    <p:sldId id="302" r:id="rId9"/>
    <p:sldId id="471" r:id="rId10"/>
    <p:sldId id="300" r:id="rId11"/>
    <p:sldId id="286" r:id="rId12"/>
    <p:sldId id="301" r:id="rId13"/>
    <p:sldId id="290" r:id="rId14"/>
    <p:sldId id="472" r:id="rId15"/>
    <p:sldId id="260" r:id="rId16"/>
    <p:sldId id="257" r:id="rId17"/>
    <p:sldId id="470" r:id="rId18"/>
    <p:sldId id="295" r:id="rId19"/>
  </p:sldIdLst>
  <p:sldSz cx="12192000" cy="6858000"/>
  <p:notesSz cx="6858000" cy="9144000"/>
  <p:defaultTextStyle>
    <a:defPPr>
      <a:defRPr lang="en-CH"/>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651" autoAdjust="0"/>
    <p:restoredTop sz="91415" autoAdjust="0"/>
  </p:normalViewPr>
  <p:slideViewPr>
    <p:cSldViewPr snapToGrid="0">
      <p:cViewPr varScale="1">
        <p:scale>
          <a:sx n="94" d="100"/>
          <a:sy n="94" d="100"/>
        </p:scale>
        <p:origin x="632" y="192"/>
      </p:cViewPr>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6C078E3-B4C5-48B5-8475-37F375E12416}"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E5271C4D-ED29-4FD0-8B13-58C1F45BF6E4}">
      <dgm:prSet custT="1"/>
      <dgm:spPr>
        <a:xfrm>
          <a:off x="0" y="3516"/>
          <a:ext cx="5384927" cy="374045"/>
        </a:xfrm>
        <a:prstGeom prst="roundRect">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sz="1600" dirty="0">
              <a:solidFill>
                <a:sysClr val="window" lastClr="FFFFFF"/>
              </a:solidFill>
              <a:latin typeface="Calibri" panose="020F0502020204030204"/>
              <a:ea typeface="+mn-ea"/>
              <a:cs typeface="+mn-cs"/>
            </a:rPr>
            <a:t>Expert Teams:</a:t>
          </a:r>
        </a:p>
      </dgm:t>
    </dgm:pt>
    <dgm:pt modelId="{43CA8AE5-EE3E-4A6A-8916-2639CC622D6E}" type="parTrans" cxnId="{0691A051-E003-42B5-8EF9-3D93903916F7}">
      <dgm:prSet/>
      <dgm:spPr/>
      <dgm:t>
        <a:bodyPr/>
        <a:lstStyle/>
        <a:p>
          <a:endParaRPr lang="en-US"/>
        </a:p>
      </dgm:t>
    </dgm:pt>
    <dgm:pt modelId="{0DD598AE-E523-41FE-BE64-C81FDC44E03B}" type="sibTrans" cxnId="{0691A051-E003-42B5-8EF9-3D93903916F7}">
      <dgm:prSet/>
      <dgm:spPr/>
      <dgm:t>
        <a:bodyPr/>
        <a:lstStyle/>
        <a:p>
          <a:endParaRPr lang="en-US"/>
        </a:p>
      </dgm:t>
    </dgm:pt>
    <dgm:pt modelId="{EB63A76F-3C74-4E6D-B9C7-D7F23B786D57}">
      <dgm:prSet custT="1"/>
      <dgm:spPr>
        <a:xfrm>
          <a:off x="0" y="377562"/>
          <a:ext cx="5384927" cy="1062848"/>
        </a:xfrm>
        <a:prstGeom prst="rect">
          <a:avLst/>
        </a:prstGeom>
        <a:noFill/>
        <a:ln>
          <a:noFill/>
        </a:ln>
        <a:effectLst/>
      </dgm:spPr>
      <dgm:t>
        <a:bodyPr/>
        <a:lstStyle/>
        <a:p>
          <a:pPr>
            <a:buChar char="•"/>
          </a:pPr>
          <a:r>
            <a:rPr lang="en-US" sz="1600" dirty="0">
              <a:solidFill>
                <a:sysClr val="windowText" lastClr="000000">
                  <a:hueOff val="0"/>
                  <a:satOff val="0"/>
                  <a:lumOff val="0"/>
                  <a:alphaOff val="0"/>
                </a:sysClr>
              </a:solidFill>
              <a:latin typeface="Calibri" panose="020F0502020204030204"/>
              <a:ea typeface="+mn-ea"/>
              <a:cs typeface="+mn-cs"/>
            </a:rPr>
            <a:t>Cryosphere and Polar Observations (ET-CPO)</a:t>
          </a:r>
        </a:p>
      </dgm:t>
    </dgm:pt>
    <dgm:pt modelId="{36DAFE3F-E943-45A9-8196-60EEF66DFA64}" type="parTrans" cxnId="{DEFD59E4-7F9B-4FEE-8396-64E61BE40391}">
      <dgm:prSet/>
      <dgm:spPr/>
      <dgm:t>
        <a:bodyPr/>
        <a:lstStyle/>
        <a:p>
          <a:endParaRPr lang="en-US"/>
        </a:p>
      </dgm:t>
    </dgm:pt>
    <dgm:pt modelId="{A7152D57-31C1-4BD4-9893-61FEAFE63F1C}" type="sibTrans" cxnId="{DEFD59E4-7F9B-4FEE-8396-64E61BE40391}">
      <dgm:prSet/>
      <dgm:spPr/>
      <dgm:t>
        <a:bodyPr/>
        <a:lstStyle/>
        <a:p>
          <a:endParaRPr lang="en-US"/>
        </a:p>
      </dgm:t>
    </dgm:pt>
    <dgm:pt modelId="{72C1D859-209C-4886-B64E-BC41D9C55CF9}">
      <dgm:prSet custT="1"/>
      <dgm:spPr>
        <a:xfrm>
          <a:off x="0" y="377562"/>
          <a:ext cx="5384927" cy="1062848"/>
        </a:xfrm>
        <a:prstGeom prst="rect">
          <a:avLst/>
        </a:prstGeom>
        <a:noFill/>
        <a:ln>
          <a:noFill/>
        </a:ln>
        <a:effectLst/>
      </dgm:spPr>
      <dgm:t>
        <a:bodyPr/>
        <a:lstStyle/>
        <a:p>
          <a:pPr>
            <a:buChar char="•"/>
          </a:pPr>
          <a:r>
            <a:rPr lang="en-US" sz="1600" dirty="0">
              <a:solidFill>
                <a:sysClr val="windowText" lastClr="000000">
                  <a:hueOff val="0"/>
                  <a:satOff val="0"/>
                  <a:lumOff val="0"/>
                  <a:alphaOff val="0"/>
                </a:sysClr>
              </a:solidFill>
              <a:latin typeface="Calibri" panose="020F0502020204030204"/>
              <a:ea typeface="+mn-ea"/>
              <a:cs typeface="+mn-cs"/>
            </a:rPr>
            <a:t>Cryosphere and Polar Data Interoperability (ET-CPDI)</a:t>
          </a:r>
        </a:p>
      </dgm:t>
    </dgm:pt>
    <dgm:pt modelId="{AE379F7D-CEAD-4E45-AFD3-707E9D58B582}" type="parTrans" cxnId="{7AA139B0-50AC-4945-8189-427811B38442}">
      <dgm:prSet/>
      <dgm:spPr/>
      <dgm:t>
        <a:bodyPr/>
        <a:lstStyle/>
        <a:p>
          <a:endParaRPr lang="en-US"/>
        </a:p>
      </dgm:t>
    </dgm:pt>
    <dgm:pt modelId="{C9FBEF1B-8818-4DE5-8114-124B60CDD3B7}" type="sibTrans" cxnId="{7AA139B0-50AC-4945-8189-427811B38442}">
      <dgm:prSet/>
      <dgm:spPr/>
      <dgm:t>
        <a:bodyPr/>
        <a:lstStyle/>
        <a:p>
          <a:endParaRPr lang="en-US"/>
        </a:p>
      </dgm:t>
    </dgm:pt>
    <dgm:pt modelId="{00BB847B-6363-45E3-BB8E-14C4D01018E3}">
      <dgm:prSet custT="1"/>
      <dgm:spPr>
        <a:xfrm>
          <a:off x="0" y="377562"/>
          <a:ext cx="5384927" cy="1062848"/>
        </a:xfrm>
        <a:prstGeom prst="rect">
          <a:avLst/>
        </a:prstGeom>
        <a:noFill/>
        <a:ln>
          <a:noFill/>
        </a:ln>
        <a:effectLst/>
      </dgm:spPr>
      <dgm:t>
        <a:bodyPr/>
        <a:lstStyle/>
        <a:p>
          <a:pPr>
            <a:buChar char="•"/>
          </a:pPr>
          <a:r>
            <a:rPr lang="en-US" sz="1600" dirty="0">
              <a:solidFill>
                <a:sysClr val="windowText" lastClr="000000">
                  <a:hueOff val="0"/>
                  <a:satOff val="0"/>
                  <a:lumOff val="0"/>
                  <a:alphaOff val="0"/>
                </a:sysClr>
              </a:solidFill>
              <a:latin typeface="Calibri" panose="020F0502020204030204"/>
              <a:ea typeface="+mn-ea"/>
              <a:cs typeface="+mn-cs"/>
            </a:rPr>
            <a:t>Sea Ice Watch  (ET-SIW)</a:t>
          </a:r>
        </a:p>
      </dgm:t>
    </dgm:pt>
    <dgm:pt modelId="{818F541C-7BC8-403A-8410-CEDA48512BD1}" type="parTrans" cxnId="{980D6A6B-4C9B-4A1D-A2AA-B7F0216ADECB}">
      <dgm:prSet/>
      <dgm:spPr/>
      <dgm:t>
        <a:bodyPr/>
        <a:lstStyle/>
        <a:p>
          <a:endParaRPr lang="en-US"/>
        </a:p>
      </dgm:t>
    </dgm:pt>
    <dgm:pt modelId="{87D3F529-0EB4-45EC-83C0-0A950703FCEB}" type="sibTrans" cxnId="{980D6A6B-4C9B-4A1D-A2AA-B7F0216ADECB}">
      <dgm:prSet/>
      <dgm:spPr/>
      <dgm:t>
        <a:bodyPr/>
        <a:lstStyle/>
        <a:p>
          <a:endParaRPr lang="en-US"/>
        </a:p>
      </dgm:t>
    </dgm:pt>
    <dgm:pt modelId="{79D2274F-0BBF-4946-A815-505348024AC5}">
      <dgm:prSet custT="1"/>
      <dgm:spPr>
        <a:xfrm>
          <a:off x="0" y="377562"/>
          <a:ext cx="5384927" cy="1062848"/>
        </a:xfrm>
        <a:prstGeom prst="rect">
          <a:avLst/>
        </a:prstGeom>
        <a:noFill/>
        <a:ln>
          <a:noFill/>
        </a:ln>
        <a:effectLst/>
      </dgm:spPr>
      <dgm:t>
        <a:bodyPr/>
        <a:lstStyle/>
        <a:p>
          <a:pPr>
            <a:buChar char="•"/>
          </a:pPr>
          <a:r>
            <a:rPr lang="en-US" sz="1600" dirty="0">
              <a:solidFill>
                <a:sysClr val="windowText" lastClr="000000">
                  <a:hueOff val="0"/>
                  <a:satOff val="0"/>
                  <a:lumOff val="0"/>
                  <a:alphaOff val="0"/>
                </a:sysClr>
              </a:solidFill>
              <a:latin typeface="Calibri" panose="020F0502020204030204"/>
              <a:ea typeface="+mn-ea"/>
              <a:cs typeface="+mn-cs"/>
            </a:rPr>
            <a:t>Snow Watch (ET-SW)</a:t>
          </a:r>
        </a:p>
      </dgm:t>
    </dgm:pt>
    <dgm:pt modelId="{794081F1-EE44-40EE-98E8-47F9043090BD}" type="parTrans" cxnId="{423C7E2E-303D-47B2-80EF-0AE870DB4DF4}">
      <dgm:prSet/>
      <dgm:spPr/>
      <dgm:t>
        <a:bodyPr/>
        <a:lstStyle/>
        <a:p>
          <a:endParaRPr lang="en-US"/>
        </a:p>
      </dgm:t>
    </dgm:pt>
    <dgm:pt modelId="{230764F4-1C59-4989-B08B-7C13F6F7D6D5}" type="sibTrans" cxnId="{423C7E2E-303D-47B2-80EF-0AE870DB4DF4}">
      <dgm:prSet/>
      <dgm:spPr/>
      <dgm:t>
        <a:bodyPr/>
        <a:lstStyle/>
        <a:p>
          <a:endParaRPr lang="en-US"/>
        </a:p>
      </dgm:t>
    </dgm:pt>
    <dgm:pt modelId="{0B6EDC90-B620-47AE-850C-64C2F2B663E4}">
      <dgm:prSet custT="1"/>
      <dgm:spPr>
        <a:xfrm>
          <a:off x="0" y="1440410"/>
          <a:ext cx="5384927" cy="374045"/>
        </a:xfrm>
        <a:prstGeom prst="roundRect">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sz="1600" dirty="0">
              <a:solidFill>
                <a:sysClr val="window" lastClr="FFFFFF"/>
              </a:solidFill>
              <a:latin typeface="Calibri" panose="020F0502020204030204"/>
              <a:ea typeface="+mn-ea"/>
              <a:cs typeface="+mn-cs"/>
            </a:rPr>
            <a:t>Task Teams:</a:t>
          </a:r>
        </a:p>
      </dgm:t>
    </dgm:pt>
    <dgm:pt modelId="{EA1954F1-C17C-4E3B-9963-33B3C562457C}" type="parTrans" cxnId="{0DB263B6-F930-4734-B9C4-691C2A86F4B0}">
      <dgm:prSet/>
      <dgm:spPr/>
      <dgm:t>
        <a:bodyPr/>
        <a:lstStyle/>
        <a:p>
          <a:endParaRPr lang="en-US"/>
        </a:p>
      </dgm:t>
    </dgm:pt>
    <dgm:pt modelId="{C444C1C8-A423-4B7A-BCD7-146E604069D8}" type="sibTrans" cxnId="{0DB263B6-F930-4734-B9C4-691C2A86F4B0}">
      <dgm:prSet/>
      <dgm:spPr/>
      <dgm:t>
        <a:bodyPr/>
        <a:lstStyle/>
        <a:p>
          <a:endParaRPr lang="en-US"/>
        </a:p>
      </dgm:t>
    </dgm:pt>
    <dgm:pt modelId="{3BD3A4C0-CCC1-4867-AD3A-C4E5249B82C3}">
      <dgm:prSet custT="1"/>
      <dgm:spPr>
        <a:xfrm>
          <a:off x="0" y="1814456"/>
          <a:ext cx="5384927" cy="802149"/>
        </a:xfrm>
        <a:prstGeom prst="rect">
          <a:avLst/>
        </a:prstGeom>
        <a:noFill/>
        <a:ln>
          <a:noFill/>
        </a:ln>
        <a:effectLst/>
      </dgm:spPr>
      <dgm:t>
        <a:bodyPr/>
        <a:lstStyle/>
        <a:p>
          <a:pPr>
            <a:buChar char="•"/>
          </a:pPr>
          <a:r>
            <a:rPr lang="en-US" sz="1600" dirty="0">
              <a:solidFill>
                <a:sysClr val="windowText" lastClr="000000">
                  <a:hueOff val="0"/>
                  <a:satOff val="0"/>
                  <a:lumOff val="0"/>
                  <a:alphaOff val="0"/>
                </a:sysClr>
              </a:solidFill>
              <a:highlight>
                <a:srgbClr val="FFFF00"/>
              </a:highlight>
              <a:latin typeface="Calibri" panose="020F0502020204030204"/>
              <a:ea typeface="+mn-ea"/>
              <a:cs typeface="+mn-cs"/>
            </a:rPr>
            <a:t>Cryosphere Observing Requirements (CRYORA)</a:t>
          </a:r>
        </a:p>
      </dgm:t>
    </dgm:pt>
    <dgm:pt modelId="{DF4854A0-9A7F-4017-8246-9070FCC768A0}" type="parTrans" cxnId="{3A4A48EC-B745-4186-B617-DF3C13C1DD20}">
      <dgm:prSet/>
      <dgm:spPr/>
      <dgm:t>
        <a:bodyPr/>
        <a:lstStyle/>
        <a:p>
          <a:endParaRPr lang="en-US"/>
        </a:p>
      </dgm:t>
    </dgm:pt>
    <dgm:pt modelId="{C4D6FEAB-B96C-410F-B649-DBAD399EFA02}" type="sibTrans" cxnId="{3A4A48EC-B745-4186-B617-DF3C13C1DD20}">
      <dgm:prSet/>
      <dgm:spPr/>
      <dgm:t>
        <a:bodyPr/>
        <a:lstStyle/>
        <a:p>
          <a:endParaRPr lang="en-US"/>
        </a:p>
      </dgm:t>
    </dgm:pt>
    <dgm:pt modelId="{000CAC68-8891-4265-B388-403FE17FE9AA}">
      <dgm:prSet custT="1"/>
      <dgm:spPr>
        <a:xfrm>
          <a:off x="0" y="1814456"/>
          <a:ext cx="5384927" cy="802149"/>
        </a:xfrm>
        <a:prstGeom prst="rect">
          <a:avLst/>
        </a:prstGeom>
        <a:noFill/>
        <a:ln>
          <a:noFill/>
        </a:ln>
        <a:effectLst/>
      </dgm:spPr>
      <dgm:t>
        <a:bodyPr/>
        <a:lstStyle/>
        <a:p>
          <a:pPr>
            <a:buChar char="•"/>
          </a:pPr>
          <a:r>
            <a:rPr lang="en-US" sz="1600" dirty="0">
              <a:solidFill>
                <a:sysClr val="windowText" lastClr="000000">
                  <a:hueOff val="0"/>
                  <a:satOff val="0"/>
                  <a:lumOff val="0"/>
                  <a:alphaOff val="0"/>
                </a:sysClr>
              </a:solidFill>
              <a:latin typeface="Calibri" panose="020F0502020204030204"/>
              <a:ea typeface="+mn-ea"/>
              <a:cs typeface="+mn-cs"/>
            </a:rPr>
            <a:t>Glaciers and Ice Caps (GIC-TT)</a:t>
          </a:r>
        </a:p>
      </dgm:t>
    </dgm:pt>
    <dgm:pt modelId="{77CE7DDF-FBB2-4EE7-9161-CF7D1F451997}" type="parTrans" cxnId="{82B958E1-7ADB-42FC-8B53-DD1ECB399806}">
      <dgm:prSet/>
      <dgm:spPr/>
      <dgm:t>
        <a:bodyPr/>
        <a:lstStyle/>
        <a:p>
          <a:endParaRPr lang="en-US"/>
        </a:p>
      </dgm:t>
    </dgm:pt>
    <dgm:pt modelId="{5945B972-F5D9-4FA4-B734-6713ABB8871E}" type="sibTrans" cxnId="{82B958E1-7ADB-42FC-8B53-DD1ECB399806}">
      <dgm:prSet/>
      <dgm:spPr/>
      <dgm:t>
        <a:bodyPr/>
        <a:lstStyle/>
        <a:p>
          <a:endParaRPr lang="en-US"/>
        </a:p>
      </dgm:t>
    </dgm:pt>
    <dgm:pt modelId="{14588E4D-D661-4057-B9F9-A072661B4003}">
      <dgm:prSet custT="1"/>
      <dgm:spPr>
        <a:xfrm>
          <a:off x="0" y="1814456"/>
          <a:ext cx="5384927" cy="802149"/>
        </a:xfrm>
        <a:prstGeom prst="rect">
          <a:avLst/>
        </a:prstGeom>
        <a:noFill/>
        <a:ln>
          <a:noFill/>
        </a:ln>
        <a:effectLst/>
      </dgm:spPr>
      <dgm:t>
        <a:bodyPr/>
        <a:lstStyle/>
        <a:p>
          <a:pPr>
            <a:buChar char="•"/>
          </a:pPr>
          <a:r>
            <a:rPr lang="en-US" sz="1600" dirty="0">
              <a:solidFill>
                <a:sysClr val="windowText" lastClr="000000">
                  <a:hueOff val="0"/>
                  <a:satOff val="0"/>
                  <a:lumOff val="0"/>
                  <a:alphaOff val="0"/>
                </a:sysClr>
              </a:solidFill>
              <a:latin typeface="Calibri" panose="020F0502020204030204"/>
              <a:ea typeface="+mn-ea"/>
              <a:cs typeface="+mn-cs"/>
            </a:rPr>
            <a:t>Permafrost (P-TT)</a:t>
          </a:r>
        </a:p>
      </dgm:t>
    </dgm:pt>
    <dgm:pt modelId="{27FC16A1-E2FF-490B-8A5E-9ECE8C4CCDA8}" type="parTrans" cxnId="{4677B30D-A17D-4B7A-B5B3-5105F7D39EAA}">
      <dgm:prSet/>
      <dgm:spPr/>
      <dgm:t>
        <a:bodyPr/>
        <a:lstStyle/>
        <a:p>
          <a:endParaRPr lang="en-US"/>
        </a:p>
      </dgm:t>
    </dgm:pt>
    <dgm:pt modelId="{E695E9A6-0340-4A66-A753-82BA7C8FD243}" type="sibTrans" cxnId="{4677B30D-A17D-4B7A-B5B3-5105F7D39EAA}">
      <dgm:prSet/>
      <dgm:spPr/>
      <dgm:t>
        <a:bodyPr/>
        <a:lstStyle/>
        <a:p>
          <a:endParaRPr lang="en-US"/>
        </a:p>
      </dgm:t>
    </dgm:pt>
    <dgm:pt modelId="{0856A0DC-E3F6-4147-B4E8-454AE6F32EA7}">
      <dgm:prSet custT="1"/>
      <dgm:spPr>
        <a:xfrm>
          <a:off x="0" y="2616605"/>
          <a:ext cx="5384927" cy="374045"/>
        </a:xfrm>
        <a:prstGeom prst="roundRect">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sz="1600" dirty="0">
              <a:solidFill>
                <a:sysClr val="window" lastClr="FFFFFF"/>
              </a:solidFill>
              <a:latin typeface="Calibri" panose="020F0502020204030204"/>
              <a:ea typeface="+mn-ea"/>
              <a:cs typeface="+mn-cs"/>
            </a:rPr>
            <a:t>Coordinators:</a:t>
          </a:r>
        </a:p>
      </dgm:t>
    </dgm:pt>
    <dgm:pt modelId="{29309031-2985-4F20-8769-F1598107E929}" type="parTrans" cxnId="{0DD929DF-158B-44A2-86C9-A12AB59368EA}">
      <dgm:prSet/>
      <dgm:spPr/>
      <dgm:t>
        <a:bodyPr/>
        <a:lstStyle/>
        <a:p>
          <a:endParaRPr lang="en-US"/>
        </a:p>
      </dgm:t>
    </dgm:pt>
    <dgm:pt modelId="{A75AA11C-0895-4333-9D24-681214B7F660}" type="sibTrans" cxnId="{0DD929DF-158B-44A2-86C9-A12AB59368EA}">
      <dgm:prSet/>
      <dgm:spPr/>
      <dgm:t>
        <a:bodyPr/>
        <a:lstStyle/>
        <a:p>
          <a:endParaRPr lang="en-US"/>
        </a:p>
      </dgm:t>
    </dgm:pt>
    <dgm:pt modelId="{6AAA1261-7A41-4F34-8B19-497DE5B50CF9}">
      <dgm:prSet custT="1"/>
      <dgm:spPr>
        <a:xfrm>
          <a:off x="0" y="2990651"/>
          <a:ext cx="5384927" cy="802149"/>
        </a:xfrm>
        <a:prstGeom prst="rect">
          <a:avLst/>
        </a:prstGeom>
        <a:noFill/>
        <a:ln>
          <a:noFill/>
        </a:ln>
        <a:effectLst/>
      </dgm:spPr>
      <dgm:t>
        <a:bodyPr/>
        <a:lstStyle/>
        <a:p>
          <a:pPr>
            <a:buChar char="•"/>
          </a:pPr>
          <a:r>
            <a:rPr lang="en-US" sz="1600" dirty="0">
              <a:solidFill>
                <a:sysClr val="windowText" lastClr="000000">
                  <a:hueOff val="0"/>
                  <a:satOff val="0"/>
                  <a:lumOff val="0"/>
                  <a:alphaOff val="0"/>
                </a:sysClr>
              </a:solidFill>
              <a:latin typeface="Calibri" panose="020F0502020204030204"/>
              <a:ea typeface="+mn-ea"/>
              <a:cs typeface="+mn-cs"/>
            </a:rPr>
            <a:t>GCW Best Practices Coordinator (GCW-BPC)</a:t>
          </a:r>
        </a:p>
      </dgm:t>
    </dgm:pt>
    <dgm:pt modelId="{0D6F06DE-E210-41F9-BF53-A628F7D3A539}" type="parTrans" cxnId="{D18EB2CD-BF6D-43F0-98EC-C935E37AFF18}">
      <dgm:prSet/>
      <dgm:spPr/>
      <dgm:t>
        <a:bodyPr/>
        <a:lstStyle/>
        <a:p>
          <a:endParaRPr lang="en-US"/>
        </a:p>
      </dgm:t>
    </dgm:pt>
    <dgm:pt modelId="{B374217C-8660-4318-BACD-7EC94090A16B}" type="sibTrans" cxnId="{D18EB2CD-BF6D-43F0-98EC-C935E37AFF18}">
      <dgm:prSet/>
      <dgm:spPr/>
      <dgm:t>
        <a:bodyPr/>
        <a:lstStyle/>
        <a:p>
          <a:endParaRPr lang="en-US"/>
        </a:p>
      </dgm:t>
    </dgm:pt>
    <dgm:pt modelId="{31CEE367-DCCE-4E35-B70D-960E132BB290}">
      <dgm:prSet custT="1"/>
      <dgm:spPr>
        <a:xfrm>
          <a:off x="0" y="2990651"/>
          <a:ext cx="5384927" cy="802149"/>
        </a:xfrm>
        <a:prstGeom prst="rect">
          <a:avLst/>
        </a:prstGeom>
        <a:noFill/>
        <a:ln>
          <a:noFill/>
        </a:ln>
        <a:effectLst/>
      </dgm:spPr>
      <dgm:t>
        <a:bodyPr/>
        <a:lstStyle/>
        <a:p>
          <a:pPr>
            <a:buChar char="•"/>
          </a:pPr>
          <a:r>
            <a:rPr lang="en-US" sz="1600" dirty="0">
              <a:solidFill>
                <a:sysClr val="windowText" lastClr="000000">
                  <a:hueOff val="0"/>
                  <a:satOff val="0"/>
                  <a:lumOff val="0"/>
                  <a:alphaOff val="0"/>
                </a:sysClr>
              </a:solidFill>
              <a:latin typeface="Calibri" panose="020F0502020204030204"/>
              <a:ea typeface="+mn-ea"/>
              <a:cs typeface="+mn-cs"/>
            </a:rPr>
            <a:t>Polar Regional Climate </a:t>
          </a:r>
          <a:r>
            <a:rPr lang="en-US" sz="1600" dirty="0" err="1">
              <a:solidFill>
                <a:sysClr val="windowText" lastClr="000000">
                  <a:hueOff val="0"/>
                  <a:satOff val="0"/>
                  <a:lumOff val="0"/>
                  <a:alphaOff val="0"/>
                </a:sysClr>
              </a:solidFill>
              <a:latin typeface="Calibri" panose="020F0502020204030204"/>
              <a:ea typeface="+mn-ea"/>
              <a:cs typeface="+mn-cs"/>
            </a:rPr>
            <a:t>Centres</a:t>
          </a:r>
          <a:r>
            <a:rPr lang="en-US" sz="1600" dirty="0">
              <a:solidFill>
                <a:sysClr val="windowText" lastClr="000000">
                  <a:hueOff val="0"/>
                  <a:satOff val="0"/>
                  <a:lumOff val="0"/>
                  <a:alphaOff val="0"/>
                </a:sysClr>
              </a:solidFill>
              <a:latin typeface="Calibri" panose="020F0502020204030204"/>
              <a:ea typeface="+mn-ea"/>
              <a:cs typeface="+mn-cs"/>
            </a:rPr>
            <a:t> Focal Point (GCW-PRCC-FP)</a:t>
          </a:r>
        </a:p>
      </dgm:t>
    </dgm:pt>
    <dgm:pt modelId="{93D1A20E-E209-478D-BF47-4EB29BDF7795}" type="parTrans" cxnId="{60C41F40-95A0-4B65-99FC-1AC30886FF47}">
      <dgm:prSet/>
      <dgm:spPr/>
      <dgm:t>
        <a:bodyPr/>
        <a:lstStyle/>
        <a:p>
          <a:endParaRPr lang="en-US"/>
        </a:p>
      </dgm:t>
    </dgm:pt>
    <dgm:pt modelId="{2A8CD0FB-0862-4269-B0A7-42B2511B1944}" type="sibTrans" cxnId="{60C41F40-95A0-4B65-99FC-1AC30886FF47}">
      <dgm:prSet/>
      <dgm:spPr/>
      <dgm:t>
        <a:bodyPr/>
        <a:lstStyle/>
        <a:p>
          <a:endParaRPr lang="en-US"/>
        </a:p>
      </dgm:t>
    </dgm:pt>
    <dgm:pt modelId="{71D2CAD4-D650-4A59-BF37-7CEA4F56325E}">
      <dgm:prSet custT="1"/>
      <dgm:spPr>
        <a:xfrm>
          <a:off x="0" y="2990651"/>
          <a:ext cx="5384927" cy="802149"/>
        </a:xfrm>
        <a:prstGeom prst="rect">
          <a:avLst/>
        </a:prstGeom>
        <a:noFill/>
        <a:ln>
          <a:noFill/>
        </a:ln>
        <a:effectLst/>
      </dgm:spPr>
      <dgm:t>
        <a:bodyPr/>
        <a:lstStyle/>
        <a:p>
          <a:pPr>
            <a:buChar char="•"/>
          </a:pPr>
          <a:r>
            <a:rPr lang="en-US" sz="1600" dirty="0">
              <a:solidFill>
                <a:sysClr val="windowText" lastClr="000000">
                  <a:hueOff val="0"/>
                  <a:satOff val="0"/>
                  <a:lumOff val="0"/>
                  <a:alphaOff val="0"/>
                </a:sysClr>
              </a:solidFill>
              <a:latin typeface="Calibri" panose="020F0502020204030204"/>
              <a:ea typeface="+mn-ea"/>
              <a:cs typeface="+mn-cs"/>
            </a:rPr>
            <a:t>Cryosphere Bulletin Coordinator (CBC)</a:t>
          </a:r>
        </a:p>
      </dgm:t>
    </dgm:pt>
    <dgm:pt modelId="{5C0C0C5F-C3C9-4681-8C04-77726E156948}" type="parTrans" cxnId="{6F662F9B-9128-492C-AA20-8FEC2F48CFC3}">
      <dgm:prSet/>
      <dgm:spPr/>
      <dgm:t>
        <a:bodyPr/>
        <a:lstStyle/>
        <a:p>
          <a:endParaRPr lang="en-US"/>
        </a:p>
      </dgm:t>
    </dgm:pt>
    <dgm:pt modelId="{59F767E6-17EB-4635-B503-E38688BFD4C5}" type="sibTrans" cxnId="{6F662F9B-9128-492C-AA20-8FEC2F48CFC3}">
      <dgm:prSet/>
      <dgm:spPr/>
      <dgm:t>
        <a:bodyPr/>
        <a:lstStyle/>
        <a:p>
          <a:endParaRPr lang="en-US"/>
        </a:p>
      </dgm:t>
    </dgm:pt>
    <dgm:pt modelId="{3545BFE8-8ACC-48FF-92C7-78D8E87549EE}">
      <dgm:prSet custT="1"/>
      <dgm:spPr>
        <a:xfrm>
          <a:off x="0" y="3792800"/>
          <a:ext cx="5384927" cy="374045"/>
        </a:xfrm>
        <a:prstGeom prst="roundRect">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sz="1600" dirty="0">
              <a:solidFill>
                <a:sysClr val="window" lastClr="FFFFFF"/>
              </a:solidFill>
              <a:latin typeface="Calibri" panose="020F0502020204030204"/>
              <a:ea typeface="+mn-ea"/>
              <a:cs typeface="+mn-cs"/>
            </a:rPr>
            <a:t>GCW National Focal Points</a:t>
          </a:r>
        </a:p>
      </dgm:t>
    </dgm:pt>
    <dgm:pt modelId="{42895035-5E27-4290-B0D9-8BDD8F88B6B5}" type="parTrans" cxnId="{99D5257A-B75C-4C9A-BFDE-9AC149EA67B6}">
      <dgm:prSet/>
      <dgm:spPr/>
      <dgm:t>
        <a:bodyPr/>
        <a:lstStyle/>
        <a:p>
          <a:endParaRPr lang="en-US"/>
        </a:p>
      </dgm:t>
    </dgm:pt>
    <dgm:pt modelId="{DC7E9527-3587-4A94-B2A7-B3E1C9283C78}" type="sibTrans" cxnId="{99D5257A-B75C-4C9A-BFDE-9AC149EA67B6}">
      <dgm:prSet/>
      <dgm:spPr/>
      <dgm:t>
        <a:bodyPr/>
        <a:lstStyle/>
        <a:p>
          <a:endParaRPr lang="en-US"/>
        </a:p>
      </dgm:t>
    </dgm:pt>
    <dgm:pt modelId="{0F39FA9F-CD46-4B3D-A22B-53E81D8FB103}" type="pres">
      <dgm:prSet presAssocID="{66C078E3-B4C5-48B5-8475-37F375E12416}" presName="linear" presStyleCnt="0">
        <dgm:presLayoutVars>
          <dgm:animLvl val="lvl"/>
          <dgm:resizeHandles val="exact"/>
        </dgm:presLayoutVars>
      </dgm:prSet>
      <dgm:spPr/>
    </dgm:pt>
    <dgm:pt modelId="{5BE8A6A3-98B6-4463-9BD0-C070EEC5136B}" type="pres">
      <dgm:prSet presAssocID="{E5271C4D-ED29-4FD0-8B13-58C1F45BF6E4}" presName="parentText" presStyleLbl="node1" presStyleIdx="0" presStyleCnt="4">
        <dgm:presLayoutVars>
          <dgm:chMax val="0"/>
          <dgm:bulletEnabled val="1"/>
        </dgm:presLayoutVars>
      </dgm:prSet>
      <dgm:spPr/>
    </dgm:pt>
    <dgm:pt modelId="{D1163DDF-AD35-48C5-82FF-615096AC03EC}" type="pres">
      <dgm:prSet presAssocID="{E5271C4D-ED29-4FD0-8B13-58C1F45BF6E4}" presName="childText" presStyleLbl="revTx" presStyleIdx="0" presStyleCnt="3">
        <dgm:presLayoutVars>
          <dgm:bulletEnabled val="1"/>
        </dgm:presLayoutVars>
      </dgm:prSet>
      <dgm:spPr/>
    </dgm:pt>
    <dgm:pt modelId="{E1914878-0E82-4764-AC3A-3E44C62A73C1}" type="pres">
      <dgm:prSet presAssocID="{0B6EDC90-B620-47AE-850C-64C2F2B663E4}" presName="parentText" presStyleLbl="node1" presStyleIdx="1" presStyleCnt="4">
        <dgm:presLayoutVars>
          <dgm:chMax val="0"/>
          <dgm:bulletEnabled val="1"/>
        </dgm:presLayoutVars>
      </dgm:prSet>
      <dgm:spPr/>
    </dgm:pt>
    <dgm:pt modelId="{896B1B5B-7AFB-471C-843F-77FF90749729}" type="pres">
      <dgm:prSet presAssocID="{0B6EDC90-B620-47AE-850C-64C2F2B663E4}" presName="childText" presStyleLbl="revTx" presStyleIdx="1" presStyleCnt="3">
        <dgm:presLayoutVars>
          <dgm:bulletEnabled val="1"/>
        </dgm:presLayoutVars>
      </dgm:prSet>
      <dgm:spPr/>
    </dgm:pt>
    <dgm:pt modelId="{FECCBE69-39F6-4D8B-BCC1-BB8E560B808A}" type="pres">
      <dgm:prSet presAssocID="{0856A0DC-E3F6-4147-B4E8-454AE6F32EA7}" presName="parentText" presStyleLbl="node1" presStyleIdx="2" presStyleCnt="4">
        <dgm:presLayoutVars>
          <dgm:chMax val="0"/>
          <dgm:bulletEnabled val="1"/>
        </dgm:presLayoutVars>
      </dgm:prSet>
      <dgm:spPr/>
    </dgm:pt>
    <dgm:pt modelId="{B8048130-F34E-4789-8CE0-797BC9CA6D52}" type="pres">
      <dgm:prSet presAssocID="{0856A0DC-E3F6-4147-B4E8-454AE6F32EA7}" presName="childText" presStyleLbl="revTx" presStyleIdx="2" presStyleCnt="3">
        <dgm:presLayoutVars>
          <dgm:bulletEnabled val="1"/>
        </dgm:presLayoutVars>
      </dgm:prSet>
      <dgm:spPr/>
    </dgm:pt>
    <dgm:pt modelId="{37CF8029-203A-4C41-822E-F46D6C1FBD32}" type="pres">
      <dgm:prSet presAssocID="{3545BFE8-8ACC-48FF-92C7-78D8E87549EE}" presName="parentText" presStyleLbl="node1" presStyleIdx="3" presStyleCnt="4">
        <dgm:presLayoutVars>
          <dgm:chMax val="0"/>
          <dgm:bulletEnabled val="1"/>
        </dgm:presLayoutVars>
      </dgm:prSet>
      <dgm:spPr/>
    </dgm:pt>
  </dgm:ptLst>
  <dgm:cxnLst>
    <dgm:cxn modelId="{4677B30D-A17D-4B7A-B5B3-5105F7D39EAA}" srcId="{0B6EDC90-B620-47AE-850C-64C2F2B663E4}" destId="{14588E4D-D661-4057-B9F9-A072661B4003}" srcOrd="2" destOrd="0" parTransId="{27FC16A1-E2FF-490B-8A5E-9ECE8C4CCDA8}" sibTransId="{E695E9A6-0340-4A66-A753-82BA7C8FD243}"/>
    <dgm:cxn modelId="{02439118-0E78-45C9-881E-33252E95EBA3}" type="presOf" srcId="{0B6EDC90-B620-47AE-850C-64C2F2B663E4}" destId="{E1914878-0E82-4764-AC3A-3E44C62A73C1}" srcOrd="0" destOrd="0" presId="urn:microsoft.com/office/officeart/2005/8/layout/vList2"/>
    <dgm:cxn modelId="{EEB22D24-59F4-4160-922A-439A6AA8FAE6}" type="presOf" srcId="{31CEE367-DCCE-4E35-B70D-960E132BB290}" destId="{B8048130-F34E-4789-8CE0-797BC9CA6D52}" srcOrd="0" destOrd="1" presId="urn:microsoft.com/office/officeart/2005/8/layout/vList2"/>
    <dgm:cxn modelId="{C351C629-0610-4E13-B5BD-E94F47BED08E}" type="presOf" srcId="{79D2274F-0BBF-4946-A815-505348024AC5}" destId="{D1163DDF-AD35-48C5-82FF-615096AC03EC}" srcOrd="0" destOrd="3" presId="urn:microsoft.com/office/officeart/2005/8/layout/vList2"/>
    <dgm:cxn modelId="{423C7E2E-303D-47B2-80EF-0AE870DB4DF4}" srcId="{E5271C4D-ED29-4FD0-8B13-58C1F45BF6E4}" destId="{79D2274F-0BBF-4946-A815-505348024AC5}" srcOrd="3" destOrd="0" parTransId="{794081F1-EE44-40EE-98E8-47F9043090BD}" sibTransId="{230764F4-1C59-4989-B08B-7C13F6F7D6D5}"/>
    <dgm:cxn modelId="{60C41F40-95A0-4B65-99FC-1AC30886FF47}" srcId="{0856A0DC-E3F6-4147-B4E8-454AE6F32EA7}" destId="{31CEE367-DCCE-4E35-B70D-960E132BB290}" srcOrd="1" destOrd="0" parTransId="{93D1A20E-E209-478D-BF47-4EB29BDF7795}" sibTransId="{2A8CD0FB-0862-4269-B0A7-42B2511B1944}"/>
    <dgm:cxn modelId="{0691A051-E003-42B5-8EF9-3D93903916F7}" srcId="{66C078E3-B4C5-48B5-8475-37F375E12416}" destId="{E5271C4D-ED29-4FD0-8B13-58C1F45BF6E4}" srcOrd="0" destOrd="0" parTransId="{43CA8AE5-EE3E-4A6A-8916-2639CC622D6E}" sibTransId="{0DD598AE-E523-41FE-BE64-C81FDC44E03B}"/>
    <dgm:cxn modelId="{AAAE1D62-CDAF-4A2D-B240-CCE01D3AB74C}" type="presOf" srcId="{3545BFE8-8ACC-48FF-92C7-78D8E87549EE}" destId="{37CF8029-203A-4C41-822E-F46D6C1FBD32}" srcOrd="0" destOrd="0" presId="urn:microsoft.com/office/officeart/2005/8/layout/vList2"/>
    <dgm:cxn modelId="{6F5CD265-7B94-44F6-A12A-7141F43AA6DB}" type="presOf" srcId="{66C078E3-B4C5-48B5-8475-37F375E12416}" destId="{0F39FA9F-CD46-4B3D-A22B-53E81D8FB103}" srcOrd="0" destOrd="0" presId="urn:microsoft.com/office/officeart/2005/8/layout/vList2"/>
    <dgm:cxn modelId="{980D6A6B-4C9B-4A1D-A2AA-B7F0216ADECB}" srcId="{E5271C4D-ED29-4FD0-8B13-58C1F45BF6E4}" destId="{00BB847B-6363-45E3-BB8E-14C4D01018E3}" srcOrd="2" destOrd="0" parTransId="{818F541C-7BC8-403A-8410-CEDA48512BD1}" sibTransId="{87D3F529-0EB4-45EC-83C0-0A950703FCEB}"/>
    <dgm:cxn modelId="{FB7CE478-AF72-4ABC-A9B7-79CEB0AB7AE5}" type="presOf" srcId="{EB63A76F-3C74-4E6D-B9C7-D7F23B786D57}" destId="{D1163DDF-AD35-48C5-82FF-615096AC03EC}" srcOrd="0" destOrd="0" presId="urn:microsoft.com/office/officeart/2005/8/layout/vList2"/>
    <dgm:cxn modelId="{99D5257A-B75C-4C9A-BFDE-9AC149EA67B6}" srcId="{66C078E3-B4C5-48B5-8475-37F375E12416}" destId="{3545BFE8-8ACC-48FF-92C7-78D8E87549EE}" srcOrd="3" destOrd="0" parTransId="{42895035-5E27-4290-B0D9-8BDD8F88B6B5}" sibTransId="{DC7E9527-3587-4A94-B2A7-B3E1C9283C78}"/>
    <dgm:cxn modelId="{30700581-BFEC-4429-8DFF-11DA200798AC}" type="presOf" srcId="{E5271C4D-ED29-4FD0-8B13-58C1F45BF6E4}" destId="{5BE8A6A3-98B6-4463-9BD0-C070EEC5136B}" srcOrd="0" destOrd="0" presId="urn:microsoft.com/office/officeart/2005/8/layout/vList2"/>
    <dgm:cxn modelId="{86F91689-24C2-4D99-91A0-06E9175DE219}" type="presOf" srcId="{6AAA1261-7A41-4F34-8B19-497DE5B50CF9}" destId="{B8048130-F34E-4789-8CE0-797BC9CA6D52}" srcOrd="0" destOrd="0" presId="urn:microsoft.com/office/officeart/2005/8/layout/vList2"/>
    <dgm:cxn modelId="{6F662F9B-9128-492C-AA20-8FEC2F48CFC3}" srcId="{0856A0DC-E3F6-4147-B4E8-454AE6F32EA7}" destId="{71D2CAD4-D650-4A59-BF37-7CEA4F56325E}" srcOrd="2" destOrd="0" parTransId="{5C0C0C5F-C3C9-4681-8C04-77726E156948}" sibTransId="{59F767E6-17EB-4635-B503-E38688BFD4C5}"/>
    <dgm:cxn modelId="{0FA1D7A4-EEF0-40A5-AE92-BBA06F771D8D}" type="presOf" srcId="{71D2CAD4-D650-4A59-BF37-7CEA4F56325E}" destId="{B8048130-F34E-4789-8CE0-797BC9CA6D52}" srcOrd="0" destOrd="2" presId="urn:microsoft.com/office/officeart/2005/8/layout/vList2"/>
    <dgm:cxn modelId="{7AA139B0-50AC-4945-8189-427811B38442}" srcId="{E5271C4D-ED29-4FD0-8B13-58C1F45BF6E4}" destId="{72C1D859-209C-4886-B64E-BC41D9C55CF9}" srcOrd="1" destOrd="0" parTransId="{AE379F7D-CEAD-4E45-AFD3-707E9D58B582}" sibTransId="{C9FBEF1B-8818-4DE5-8114-124B60CDD3B7}"/>
    <dgm:cxn modelId="{0DB263B6-F930-4734-B9C4-691C2A86F4B0}" srcId="{66C078E3-B4C5-48B5-8475-37F375E12416}" destId="{0B6EDC90-B620-47AE-850C-64C2F2B663E4}" srcOrd="1" destOrd="0" parTransId="{EA1954F1-C17C-4E3B-9963-33B3C562457C}" sibTransId="{C444C1C8-A423-4B7A-BCD7-146E604069D8}"/>
    <dgm:cxn modelId="{5CFBB3BA-8036-4A03-8D32-B65AD6E02818}" type="presOf" srcId="{000CAC68-8891-4265-B388-403FE17FE9AA}" destId="{896B1B5B-7AFB-471C-843F-77FF90749729}" srcOrd="0" destOrd="1" presId="urn:microsoft.com/office/officeart/2005/8/layout/vList2"/>
    <dgm:cxn modelId="{D18EB2CD-BF6D-43F0-98EC-C935E37AFF18}" srcId="{0856A0DC-E3F6-4147-B4E8-454AE6F32EA7}" destId="{6AAA1261-7A41-4F34-8B19-497DE5B50CF9}" srcOrd="0" destOrd="0" parTransId="{0D6F06DE-E210-41F9-BF53-A628F7D3A539}" sibTransId="{B374217C-8660-4318-BACD-7EC94090A16B}"/>
    <dgm:cxn modelId="{33F70FDF-C0FA-4658-ACFD-BAF09686140C}" type="presOf" srcId="{72C1D859-209C-4886-B64E-BC41D9C55CF9}" destId="{D1163DDF-AD35-48C5-82FF-615096AC03EC}" srcOrd="0" destOrd="1" presId="urn:microsoft.com/office/officeart/2005/8/layout/vList2"/>
    <dgm:cxn modelId="{0DD929DF-158B-44A2-86C9-A12AB59368EA}" srcId="{66C078E3-B4C5-48B5-8475-37F375E12416}" destId="{0856A0DC-E3F6-4147-B4E8-454AE6F32EA7}" srcOrd="2" destOrd="0" parTransId="{29309031-2985-4F20-8769-F1598107E929}" sibTransId="{A75AA11C-0895-4333-9D24-681214B7F660}"/>
    <dgm:cxn modelId="{9F7150DF-55D7-4D36-8B2C-951254ACEB18}" type="presOf" srcId="{3BD3A4C0-CCC1-4867-AD3A-C4E5249B82C3}" destId="{896B1B5B-7AFB-471C-843F-77FF90749729}" srcOrd="0" destOrd="0" presId="urn:microsoft.com/office/officeart/2005/8/layout/vList2"/>
    <dgm:cxn modelId="{82B958E1-7ADB-42FC-8B53-DD1ECB399806}" srcId="{0B6EDC90-B620-47AE-850C-64C2F2B663E4}" destId="{000CAC68-8891-4265-B388-403FE17FE9AA}" srcOrd="1" destOrd="0" parTransId="{77CE7DDF-FBB2-4EE7-9161-CF7D1F451997}" sibTransId="{5945B972-F5D9-4FA4-B734-6713ABB8871E}"/>
    <dgm:cxn modelId="{360437E3-E944-4E72-9D62-487FF5F934EA}" type="presOf" srcId="{0856A0DC-E3F6-4147-B4E8-454AE6F32EA7}" destId="{FECCBE69-39F6-4D8B-BCC1-BB8E560B808A}" srcOrd="0" destOrd="0" presId="urn:microsoft.com/office/officeart/2005/8/layout/vList2"/>
    <dgm:cxn modelId="{DEFD59E4-7F9B-4FEE-8396-64E61BE40391}" srcId="{E5271C4D-ED29-4FD0-8B13-58C1F45BF6E4}" destId="{EB63A76F-3C74-4E6D-B9C7-D7F23B786D57}" srcOrd="0" destOrd="0" parTransId="{36DAFE3F-E943-45A9-8196-60EEF66DFA64}" sibTransId="{A7152D57-31C1-4BD4-9893-61FEAFE63F1C}"/>
    <dgm:cxn modelId="{4BC919E5-54E3-49F0-B55C-C122977B716D}" type="presOf" srcId="{00BB847B-6363-45E3-BB8E-14C4D01018E3}" destId="{D1163DDF-AD35-48C5-82FF-615096AC03EC}" srcOrd="0" destOrd="2" presId="urn:microsoft.com/office/officeart/2005/8/layout/vList2"/>
    <dgm:cxn modelId="{3A4A48EC-B745-4186-B617-DF3C13C1DD20}" srcId="{0B6EDC90-B620-47AE-850C-64C2F2B663E4}" destId="{3BD3A4C0-CCC1-4867-AD3A-C4E5249B82C3}" srcOrd="0" destOrd="0" parTransId="{DF4854A0-9A7F-4017-8246-9070FCC768A0}" sibTransId="{C4D6FEAB-B96C-410F-B649-DBAD399EFA02}"/>
    <dgm:cxn modelId="{895ED7EF-0641-4FFF-8D49-C144137B6CE9}" type="presOf" srcId="{14588E4D-D661-4057-B9F9-A072661B4003}" destId="{896B1B5B-7AFB-471C-843F-77FF90749729}" srcOrd="0" destOrd="2" presId="urn:microsoft.com/office/officeart/2005/8/layout/vList2"/>
    <dgm:cxn modelId="{FAC27EAA-E0E6-4847-BF9C-131522893137}" type="presParOf" srcId="{0F39FA9F-CD46-4B3D-A22B-53E81D8FB103}" destId="{5BE8A6A3-98B6-4463-9BD0-C070EEC5136B}" srcOrd="0" destOrd="0" presId="urn:microsoft.com/office/officeart/2005/8/layout/vList2"/>
    <dgm:cxn modelId="{649DDB49-C2BF-4CB6-BEE6-8A6398242D7D}" type="presParOf" srcId="{0F39FA9F-CD46-4B3D-A22B-53E81D8FB103}" destId="{D1163DDF-AD35-48C5-82FF-615096AC03EC}" srcOrd="1" destOrd="0" presId="urn:microsoft.com/office/officeart/2005/8/layout/vList2"/>
    <dgm:cxn modelId="{5B697F29-D3C2-4782-A05E-739D8018DD74}" type="presParOf" srcId="{0F39FA9F-CD46-4B3D-A22B-53E81D8FB103}" destId="{E1914878-0E82-4764-AC3A-3E44C62A73C1}" srcOrd="2" destOrd="0" presId="urn:microsoft.com/office/officeart/2005/8/layout/vList2"/>
    <dgm:cxn modelId="{A2CA933F-C2BD-4FD2-93A4-FB6D2AC8E6A3}" type="presParOf" srcId="{0F39FA9F-CD46-4B3D-A22B-53E81D8FB103}" destId="{896B1B5B-7AFB-471C-843F-77FF90749729}" srcOrd="3" destOrd="0" presId="urn:microsoft.com/office/officeart/2005/8/layout/vList2"/>
    <dgm:cxn modelId="{C97FCAF3-FB97-4B21-A6A9-2023C4D4E3D0}" type="presParOf" srcId="{0F39FA9F-CD46-4B3D-A22B-53E81D8FB103}" destId="{FECCBE69-39F6-4D8B-BCC1-BB8E560B808A}" srcOrd="4" destOrd="0" presId="urn:microsoft.com/office/officeart/2005/8/layout/vList2"/>
    <dgm:cxn modelId="{6B75C61E-C1DF-4CB0-AA84-113BD2F11D28}" type="presParOf" srcId="{0F39FA9F-CD46-4B3D-A22B-53E81D8FB103}" destId="{B8048130-F34E-4789-8CE0-797BC9CA6D52}" srcOrd="5" destOrd="0" presId="urn:microsoft.com/office/officeart/2005/8/layout/vList2"/>
    <dgm:cxn modelId="{CEB19748-D079-4289-A860-926B8FC803B3}" type="presParOf" srcId="{0F39FA9F-CD46-4B3D-A22B-53E81D8FB103}" destId="{37CF8029-203A-4C41-822E-F46D6C1FBD32}"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6E4B8F7-BE71-4684-83A7-E0A35B9304D3}"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11EA0B06-5537-4A27-8F99-44346DA856C1}">
      <dgm:prSet custT="1"/>
      <dgm:spPr>
        <a:xfrm>
          <a:off x="0" y="1057"/>
          <a:ext cx="5675586" cy="547767"/>
        </a:xfrm>
        <a:prstGeom prst="rect">
          <a:avLst/>
        </a:prstGeom>
        <a:noFill/>
        <a:ln>
          <a:noFill/>
        </a:ln>
        <a:effectLst/>
      </dgm:spPr>
      <dgm:t>
        <a:bodyPr/>
        <a:lstStyle/>
        <a:p>
          <a:pPr>
            <a:buNone/>
          </a:pPr>
          <a:r>
            <a:rPr lang="en-US" sz="1600" b="1" dirty="0">
              <a:solidFill>
                <a:sysClr val="windowText" lastClr="000000">
                  <a:hueOff val="0"/>
                  <a:satOff val="0"/>
                  <a:lumOff val="0"/>
                  <a:alphaOff val="0"/>
                </a:sysClr>
              </a:solidFill>
              <a:latin typeface="Calibri" panose="020F0502020204030204"/>
              <a:ea typeface="+mn-ea"/>
              <a:cs typeface="+mn-cs"/>
            </a:rPr>
            <a:t>ET-CPO </a:t>
          </a:r>
          <a:r>
            <a:rPr lang="en-US" sz="1600" b="1" dirty="0">
              <a:solidFill>
                <a:sysClr val="windowText" lastClr="000000">
                  <a:hueOff val="0"/>
                  <a:satOff val="0"/>
                  <a:lumOff val="0"/>
                  <a:alphaOff val="0"/>
                </a:sysClr>
              </a:solidFill>
              <a:latin typeface="Calibri" panose="020F0502020204030204"/>
              <a:ea typeface="+mn-ea"/>
              <a:cs typeface="+mn-cs"/>
              <a:sym typeface="Wingdings" panose="05000000000000000000" pitchFamily="2" charset="2"/>
            </a:rPr>
            <a:t></a:t>
          </a:r>
          <a:r>
            <a:rPr lang="en-US" sz="1600" b="1" dirty="0">
              <a:solidFill>
                <a:sysClr val="windowText" lastClr="000000">
                  <a:hueOff val="0"/>
                  <a:satOff val="0"/>
                  <a:lumOff val="0"/>
                  <a:alphaOff val="0"/>
                </a:sysClr>
              </a:solidFill>
              <a:latin typeface="Calibri" panose="020F0502020204030204"/>
              <a:ea typeface="+mn-ea"/>
              <a:cs typeface="+mn-cs"/>
            </a:rPr>
            <a:t> SC-ON (ET-WT) </a:t>
          </a:r>
          <a:r>
            <a:rPr lang="en-US" sz="1600" b="0" dirty="0">
              <a:solidFill>
                <a:sysClr val="windowText" lastClr="000000">
                  <a:hueOff val="0"/>
                  <a:satOff val="0"/>
                  <a:lumOff val="0"/>
                  <a:alphaOff val="0"/>
                </a:sysClr>
              </a:solidFill>
              <a:latin typeface="Calibri" panose="020F0502020204030204"/>
              <a:ea typeface="+mn-ea"/>
              <a:cs typeface="+mn-cs"/>
            </a:rPr>
            <a:t>and SC-IMT (WIGOS MD TT)</a:t>
          </a:r>
        </a:p>
      </dgm:t>
    </dgm:pt>
    <dgm:pt modelId="{674A803E-C59E-4F2B-8205-221EFC3B154B}" type="parTrans" cxnId="{ADABE25A-E4A8-474F-B10D-EA80CF23898A}">
      <dgm:prSet/>
      <dgm:spPr/>
      <dgm:t>
        <a:bodyPr/>
        <a:lstStyle/>
        <a:p>
          <a:endParaRPr lang="en-US" sz="2000"/>
        </a:p>
      </dgm:t>
    </dgm:pt>
    <dgm:pt modelId="{34DF1D9E-0031-482E-8CBE-EEDDDD4D8477}" type="sibTrans" cxnId="{ADABE25A-E4A8-474F-B10D-EA80CF23898A}">
      <dgm:prSet/>
      <dgm:spPr/>
      <dgm:t>
        <a:bodyPr/>
        <a:lstStyle/>
        <a:p>
          <a:endParaRPr lang="en-US" sz="2000"/>
        </a:p>
      </dgm:t>
    </dgm:pt>
    <dgm:pt modelId="{C1640F0D-87A5-441E-A6AC-D986CB48F678}">
      <dgm:prSet custT="1"/>
      <dgm:spPr>
        <a:xfrm>
          <a:off x="0" y="548825"/>
          <a:ext cx="5675586" cy="547767"/>
        </a:xfrm>
        <a:prstGeom prst="rect">
          <a:avLst/>
        </a:prstGeom>
        <a:noFill/>
        <a:ln>
          <a:noFill/>
        </a:ln>
        <a:effectLst/>
      </dgm:spPr>
      <dgm:t>
        <a:bodyPr/>
        <a:lstStyle/>
        <a:p>
          <a:pPr>
            <a:buNone/>
          </a:pPr>
          <a:r>
            <a:rPr lang="en-US" sz="1600" b="1" dirty="0">
              <a:solidFill>
                <a:sysClr val="windowText" lastClr="000000"/>
              </a:solidFill>
              <a:highlight>
                <a:srgbClr val="FFFF00"/>
              </a:highlight>
              <a:latin typeface="Calibri" panose="020F0502020204030204"/>
              <a:ea typeface="+mn-ea"/>
              <a:cs typeface="+mn-cs"/>
            </a:rPr>
            <a:t>CRYORA</a:t>
          </a:r>
          <a:r>
            <a:rPr lang="en-US" sz="1600" b="1" dirty="0">
              <a:solidFill>
                <a:sysClr val="windowText" lastClr="000000"/>
              </a:solidFill>
              <a:highlight>
                <a:srgbClr val="FFFF00"/>
              </a:highlight>
              <a:latin typeface="Calibri" panose="020F0502020204030204"/>
              <a:ea typeface="+mn-ea"/>
              <a:cs typeface="+mn-cs"/>
              <a:sym typeface="Wingdings" panose="05000000000000000000" pitchFamily="2" charset="2"/>
            </a:rPr>
            <a:t></a:t>
          </a:r>
          <a:r>
            <a:rPr lang="en-US" sz="1600" b="1" dirty="0">
              <a:solidFill>
                <a:sysClr val="windowText" lastClr="000000"/>
              </a:solidFill>
              <a:highlight>
                <a:srgbClr val="FFFF00"/>
              </a:highlight>
              <a:latin typeface="Calibri" panose="020F0502020204030204"/>
              <a:ea typeface="+mn-ea"/>
              <a:cs typeface="+mn-cs"/>
            </a:rPr>
            <a:t> Joint Expert Team on Earth Observing System Design and Evolution (JET-EOSDE)</a:t>
          </a:r>
        </a:p>
        <a:p>
          <a:pPr>
            <a:buNone/>
          </a:pPr>
          <a:endParaRPr lang="en-US" sz="1600" b="1" dirty="0">
            <a:solidFill>
              <a:sysClr val="windowText" lastClr="000000"/>
            </a:solidFill>
            <a:latin typeface="Calibri" panose="020F0502020204030204"/>
            <a:ea typeface="+mn-ea"/>
            <a:cs typeface="+mn-cs"/>
          </a:endParaRPr>
        </a:p>
      </dgm:t>
    </dgm:pt>
    <dgm:pt modelId="{2D2E0BA6-DF4B-4114-A88C-26F9CB91059B}" type="parTrans" cxnId="{523B1412-AC7F-468B-8636-E0CF85CDB0AD}">
      <dgm:prSet/>
      <dgm:spPr/>
      <dgm:t>
        <a:bodyPr/>
        <a:lstStyle/>
        <a:p>
          <a:endParaRPr lang="en-US" sz="2000"/>
        </a:p>
      </dgm:t>
    </dgm:pt>
    <dgm:pt modelId="{86DA3E96-8A3D-43A0-B0AA-23DD03713A85}" type="sibTrans" cxnId="{523B1412-AC7F-468B-8636-E0CF85CDB0AD}">
      <dgm:prSet/>
      <dgm:spPr/>
      <dgm:t>
        <a:bodyPr/>
        <a:lstStyle/>
        <a:p>
          <a:endParaRPr lang="en-US" sz="2000"/>
        </a:p>
      </dgm:t>
    </dgm:pt>
    <dgm:pt modelId="{C3A9FE9F-E392-4171-94EC-15C6DF5E7386}">
      <dgm:prSet custT="1"/>
      <dgm:spPr>
        <a:xfrm>
          <a:off x="0" y="1096592"/>
          <a:ext cx="5675586" cy="547767"/>
        </a:xfrm>
        <a:prstGeom prst="rect">
          <a:avLst/>
        </a:prstGeom>
        <a:noFill/>
        <a:ln>
          <a:noFill/>
        </a:ln>
        <a:effectLst/>
      </dgm:spPr>
      <dgm:t>
        <a:bodyPr/>
        <a:lstStyle/>
        <a:p>
          <a:pPr>
            <a:buNone/>
          </a:pPr>
          <a:r>
            <a:rPr lang="en-US" sz="1600">
              <a:solidFill>
                <a:sysClr val="windowText" lastClr="000000">
                  <a:hueOff val="0"/>
                  <a:satOff val="0"/>
                  <a:lumOff val="0"/>
                  <a:alphaOff val="0"/>
                </a:sysClr>
              </a:solidFill>
              <a:latin typeface="Calibri" panose="020F0502020204030204"/>
              <a:ea typeface="+mn-ea"/>
              <a:cs typeface="+mn-cs"/>
            </a:rPr>
            <a:t>ET-CPDI </a:t>
          </a:r>
          <a:r>
            <a:rPr lang="en-US" sz="1600">
              <a:solidFill>
                <a:sysClr val="windowText" lastClr="000000">
                  <a:hueOff val="0"/>
                  <a:satOff val="0"/>
                  <a:lumOff val="0"/>
                  <a:alphaOff val="0"/>
                </a:sysClr>
              </a:solidFill>
              <a:latin typeface="Calibri" panose="020F0502020204030204"/>
              <a:ea typeface="+mn-ea"/>
              <a:cs typeface="+mn-cs"/>
              <a:sym typeface="Wingdings" panose="05000000000000000000" pitchFamily="2" charset="2"/>
            </a:rPr>
            <a:t></a:t>
          </a:r>
          <a:r>
            <a:rPr lang="en-US" sz="1600">
              <a:solidFill>
                <a:sysClr val="windowText" lastClr="000000">
                  <a:hueOff val="0"/>
                  <a:satOff val="0"/>
                  <a:lumOff val="0"/>
                  <a:alphaOff val="0"/>
                </a:sysClr>
              </a:solidFill>
              <a:latin typeface="Calibri" panose="020F0502020204030204"/>
              <a:ea typeface="+mn-ea"/>
              <a:cs typeface="+mn-cs"/>
            </a:rPr>
            <a:t>SC-IMT</a:t>
          </a:r>
        </a:p>
      </dgm:t>
    </dgm:pt>
    <dgm:pt modelId="{D29BAD96-0008-4E5E-8B47-0994989CA5BA}" type="parTrans" cxnId="{CABF5FA8-A8CF-4E4E-AF1D-78AD5E642BEE}">
      <dgm:prSet/>
      <dgm:spPr/>
      <dgm:t>
        <a:bodyPr/>
        <a:lstStyle/>
        <a:p>
          <a:endParaRPr lang="en-US" sz="2000"/>
        </a:p>
      </dgm:t>
    </dgm:pt>
    <dgm:pt modelId="{452E10A2-7734-40B3-805B-85B397F46C8F}" type="sibTrans" cxnId="{CABF5FA8-A8CF-4E4E-AF1D-78AD5E642BEE}">
      <dgm:prSet/>
      <dgm:spPr/>
      <dgm:t>
        <a:bodyPr/>
        <a:lstStyle/>
        <a:p>
          <a:endParaRPr lang="en-US" sz="2000"/>
        </a:p>
      </dgm:t>
    </dgm:pt>
    <dgm:pt modelId="{BC15B7B6-86A0-45A6-ADE2-D5B0B7304DD2}">
      <dgm:prSet custT="1"/>
      <dgm:spPr>
        <a:xfrm>
          <a:off x="0" y="1644360"/>
          <a:ext cx="5675586" cy="547767"/>
        </a:xfrm>
        <a:prstGeom prst="rect">
          <a:avLst/>
        </a:prstGeom>
        <a:noFill/>
        <a:ln>
          <a:noFill/>
        </a:ln>
        <a:effectLst/>
      </dgm:spPr>
      <dgm:t>
        <a:bodyPr/>
        <a:lstStyle/>
        <a:p>
          <a:pPr>
            <a:buNone/>
          </a:pPr>
          <a:r>
            <a:rPr lang="en-US" sz="1600" dirty="0">
              <a:solidFill>
                <a:sysClr val="windowText" lastClr="000000">
                  <a:hueOff val="0"/>
                  <a:satOff val="0"/>
                  <a:lumOff val="0"/>
                  <a:alphaOff val="0"/>
                </a:sysClr>
              </a:solidFill>
              <a:latin typeface="Calibri" panose="020F0502020204030204"/>
              <a:ea typeface="+mn-ea"/>
              <a:cs typeface="+mn-cs"/>
            </a:rPr>
            <a:t>ET-SIW and ET-SW – crosscutting with links to SC-ESMP, SERCOM, HCP, RB</a:t>
          </a:r>
        </a:p>
      </dgm:t>
    </dgm:pt>
    <dgm:pt modelId="{5FC52A72-67BD-4CD8-A3D7-982E2CFDEC95}" type="parTrans" cxnId="{E4165052-3896-4346-8F8C-6F390D8960BC}">
      <dgm:prSet/>
      <dgm:spPr/>
      <dgm:t>
        <a:bodyPr/>
        <a:lstStyle/>
        <a:p>
          <a:endParaRPr lang="en-US" sz="2000"/>
        </a:p>
      </dgm:t>
    </dgm:pt>
    <dgm:pt modelId="{30F8F03E-3C15-40BC-8276-65D973618DA3}" type="sibTrans" cxnId="{E4165052-3896-4346-8F8C-6F390D8960BC}">
      <dgm:prSet/>
      <dgm:spPr/>
      <dgm:t>
        <a:bodyPr/>
        <a:lstStyle/>
        <a:p>
          <a:endParaRPr lang="en-US" sz="2000"/>
        </a:p>
      </dgm:t>
    </dgm:pt>
    <dgm:pt modelId="{DD6617AE-0ECB-4490-9DF8-66F019946CEA}">
      <dgm:prSet custT="1"/>
      <dgm:spPr>
        <a:xfrm>
          <a:off x="0" y="2192127"/>
          <a:ext cx="5675586" cy="547767"/>
        </a:xfrm>
        <a:prstGeom prst="rect">
          <a:avLst/>
        </a:prstGeom>
        <a:noFill/>
        <a:ln>
          <a:noFill/>
        </a:ln>
        <a:effectLst/>
      </dgm:spPr>
      <dgm:t>
        <a:bodyPr/>
        <a:lstStyle/>
        <a:p>
          <a:pPr>
            <a:buNone/>
          </a:pPr>
          <a:r>
            <a:rPr lang="en-US" sz="1600" dirty="0">
              <a:solidFill>
                <a:sysClr val="windowText" lastClr="000000">
                  <a:hueOff val="0"/>
                  <a:satOff val="0"/>
                  <a:lumOff val="0"/>
                  <a:alphaOff val="0"/>
                </a:sysClr>
              </a:solidFill>
              <a:latin typeface="Calibri" panose="020F0502020204030204"/>
              <a:ea typeface="+mn-ea"/>
              <a:cs typeface="+mn-cs"/>
            </a:rPr>
            <a:t>GIC-TT and P-TT – SC-MINT and evolving, e.g. permafrost contributions to the WMO GHG monitoring strategy</a:t>
          </a:r>
        </a:p>
      </dgm:t>
    </dgm:pt>
    <dgm:pt modelId="{92947909-6911-4E1D-BC35-FB6BA7062E79}" type="parTrans" cxnId="{A72A7126-731A-43E9-AB34-3B417828043C}">
      <dgm:prSet/>
      <dgm:spPr/>
      <dgm:t>
        <a:bodyPr/>
        <a:lstStyle/>
        <a:p>
          <a:endParaRPr lang="en-US" sz="2000"/>
        </a:p>
      </dgm:t>
    </dgm:pt>
    <dgm:pt modelId="{AEE25692-1045-47DC-B06C-8077CD63A082}" type="sibTrans" cxnId="{A72A7126-731A-43E9-AB34-3B417828043C}">
      <dgm:prSet/>
      <dgm:spPr/>
      <dgm:t>
        <a:bodyPr/>
        <a:lstStyle/>
        <a:p>
          <a:endParaRPr lang="en-US" sz="2000"/>
        </a:p>
      </dgm:t>
    </dgm:pt>
    <dgm:pt modelId="{CB50F734-6EC3-4D67-8545-94F38A42CA3E}">
      <dgm:prSet custT="1"/>
      <dgm:spPr>
        <a:xfrm>
          <a:off x="0" y="2739895"/>
          <a:ext cx="5675586" cy="547767"/>
        </a:xfrm>
        <a:prstGeom prst="rect">
          <a:avLst/>
        </a:prstGeom>
        <a:noFill/>
        <a:ln>
          <a:noFill/>
        </a:ln>
        <a:effectLst/>
      </dgm:spPr>
      <dgm:t>
        <a:bodyPr/>
        <a:lstStyle/>
        <a:p>
          <a:pPr>
            <a:buNone/>
          </a:pPr>
          <a:r>
            <a:rPr lang="en-US" sz="1600" dirty="0">
              <a:solidFill>
                <a:sysClr val="windowText" lastClr="000000">
                  <a:hueOff val="0"/>
                  <a:satOff val="0"/>
                  <a:lumOff val="0"/>
                  <a:alphaOff val="0"/>
                </a:sysClr>
              </a:solidFill>
              <a:latin typeface="Calibri" panose="020F0502020204030204"/>
              <a:ea typeface="+mn-ea"/>
              <a:cs typeface="+mn-cs"/>
            </a:rPr>
            <a:t>GCW-BPC: SC-MINT, Editorial Board, WIGOS MD TT – liaison</a:t>
          </a:r>
        </a:p>
      </dgm:t>
    </dgm:pt>
    <dgm:pt modelId="{C1163DC1-3923-486C-85EC-F51EC81FB008}" type="parTrans" cxnId="{5312DF24-4EE5-4994-8CFD-0B46E3505059}">
      <dgm:prSet/>
      <dgm:spPr/>
      <dgm:t>
        <a:bodyPr/>
        <a:lstStyle/>
        <a:p>
          <a:endParaRPr lang="en-US" sz="2000"/>
        </a:p>
      </dgm:t>
    </dgm:pt>
    <dgm:pt modelId="{A495B077-EE3E-41F4-A4B4-78E704C50385}" type="sibTrans" cxnId="{5312DF24-4EE5-4994-8CFD-0B46E3505059}">
      <dgm:prSet/>
      <dgm:spPr/>
      <dgm:t>
        <a:bodyPr/>
        <a:lstStyle/>
        <a:p>
          <a:endParaRPr lang="en-US" sz="2000"/>
        </a:p>
      </dgm:t>
    </dgm:pt>
    <dgm:pt modelId="{53BA4D3A-2BC9-4273-8F22-5F73B9F5D4FE}">
      <dgm:prSet custT="1"/>
      <dgm:spPr>
        <a:xfrm>
          <a:off x="0" y="3287662"/>
          <a:ext cx="5675586" cy="547767"/>
        </a:xfrm>
        <a:prstGeom prst="rect">
          <a:avLst/>
        </a:prstGeom>
        <a:noFill/>
        <a:ln>
          <a:noFill/>
        </a:ln>
        <a:effectLst/>
      </dgm:spPr>
      <dgm:t>
        <a:bodyPr/>
        <a:lstStyle/>
        <a:p>
          <a:pPr>
            <a:buNone/>
          </a:pPr>
          <a:r>
            <a:rPr lang="en-US" sz="1600" dirty="0">
              <a:solidFill>
                <a:sysClr val="windowText" lastClr="000000">
                  <a:hueOff val="0"/>
                  <a:satOff val="0"/>
                  <a:lumOff val="0"/>
                  <a:alphaOff val="0"/>
                </a:sysClr>
              </a:solidFill>
              <a:latin typeface="Calibri" panose="020F0502020204030204"/>
              <a:ea typeface="+mn-ea"/>
              <a:cs typeface="+mn-cs"/>
            </a:rPr>
            <a:t>GCW-PRCC-FP: liaison with Arctic RCC, TPRCC, Antarctic RCC Networks </a:t>
          </a:r>
        </a:p>
      </dgm:t>
    </dgm:pt>
    <dgm:pt modelId="{E86A5C21-70CC-4FA2-87A1-B6837DBDB33A}" type="parTrans" cxnId="{8ED03927-326F-4BBA-8E0E-EB5577242663}">
      <dgm:prSet/>
      <dgm:spPr/>
      <dgm:t>
        <a:bodyPr/>
        <a:lstStyle/>
        <a:p>
          <a:endParaRPr lang="en-US" sz="2000"/>
        </a:p>
      </dgm:t>
    </dgm:pt>
    <dgm:pt modelId="{EA6BF4F7-3531-494F-9D5A-DBE31905DF17}" type="sibTrans" cxnId="{8ED03927-326F-4BBA-8E0E-EB5577242663}">
      <dgm:prSet/>
      <dgm:spPr/>
      <dgm:t>
        <a:bodyPr/>
        <a:lstStyle/>
        <a:p>
          <a:endParaRPr lang="en-US" sz="2000"/>
        </a:p>
      </dgm:t>
    </dgm:pt>
    <dgm:pt modelId="{8A4D50DF-8AE2-4548-AC5E-57F0D53F1D53}">
      <dgm:prSet custT="1"/>
      <dgm:spPr>
        <a:xfrm flipV="1">
          <a:off x="0" y="3835429"/>
          <a:ext cx="5675586" cy="333875"/>
        </a:xfrm>
        <a:prstGeom prst="rect">
          <a:avLst/>
        </a:prstGeom>
        <a:noFill/>
        <a:ln>
          <a:noFill/>
        </a:ln>
        <a:effectLst/>
      </dgm:spPr>
      <dgm:t>
        <a:bodyPr/>
        <a:lstStyle/>
        <a:p>
          <a:pPr>
            <a:buNone/>
          </a:pPr>
          <a:endParaRPr lang="en-US" sz="1600" i="1" dirty="0">
            <a:solidFill>
              <a:sysClr val="windowText" lastClr="000000">
                <a:hueOff val="0"/>
                <a:satOff val="0"/>
                <a:lumOff val="0"/>
                <a:alphaOff val="0"/>
              </a:sysClr>
            </a:solidFill>
            <a:latin typeface="Calibri" panose="020F0502020204030204"/>
            <a:ea typeface="+mn-ea"/>
            <a:cs typeface="+mn-cs"/>
          </a:endParaRPr>
        </a:p>
      </dgm:t>
    </dgm:pt>
    <dgm:pt modelId="{1731CCC7-41C0-4FCF-9BED-495638902DF2}" type="parTrans" cxnId="{0D35EF06-CEDC-4A39-B65D-81AF45062CB4}">
      <dgm:prSet/>
      <dgm:spPr/>
      <dgm:t>
        <a:bodyPr/>
        <a:lstStyle/>
        <a:p>
          <a:endParaRPr lang="en-US" sz="2000"/>
        </a:p>
      </dgm:t>
    </dgm:pt>
    <dgm:pt modelId="{EE41DFF6-7982-4380-A89C-C272322179C3}" type="sibTrans" cxnId="{0D35EF06-CEDC-4A39-B65D-81AF45062CB4}">
      <dgm:prSet/>
      <dgm:spPr/>
      <dgm:t>
        <a:bodyPr/>
        <a:lstStyle/>
        <a:p>
          <a:endParaRPr lang="en-US" sz="2000"/>
        </a:p>
      </dgm:t>
    </dgm:pt>
    <dgm:pt modelId="{B0E48366-EED2-4A78-A9D1-993CF7A80E42}" type="pres">
      <dgm:prSet presAssocID="{66E4B8F7-BE71-4684-83A7-E0A35B9304D3}" presName="vert0" presStyleCnt="0">
        <dgm:presLayoutVars>
          <dgm:dir/>
          <dgm:animOne val="branch"/>
          <dgm:animLvl val="lvl"/>
        </dgm:presLayoutVars>
      </dgm:prSet>
      <dgm:spPr/>
    </dgm:pt>
    <dgm:pt modelId="{8E6F62D7-007E-42C3-B122-262E67333B62}" type="pres">
      <dgm:prSet presAssocID="{11EA0B06-5537-4A27-8F99-44346DA856C1}" presName="thickLine" presStyleLbl="alignNode1" presStyleIdx="0" presStyleCnt="8"/>
      <dgm:spPr>
        <a:xfrm>
          <a:off x="0" y="1057"/>
          <a:ext cx="5675586" cy="0"/>
        </a:xfrm>
        <a:prstGeom prst="line">
          <a:avLst/>
        </a:prstGeom>
        <a:solidFill>
          <a:srgbClr val="4472C4">
            <a:hueOff val="0"/>
            <a:satOff val="0"/>
            <a:lumOff val="0"/>
            <a:alphaOff val="0"/>
          </a:srgbClr>
        </a:solidFill>
        <a:ln w="12700" cap="flat" cmpd="sng" algn="ctr">
          <a:solidFill>
            <a:srgbClr val="4472C4">
              <a:hueOff val="0"/>
              <a:satOff val="0"/>
              <a:lumOff val="0"/>
              <a:alphaOff val="0"/>
            </a:srgbClr>
          </a:solidFill>
          <a:prstDash val="solid"/>
          <a:miter lim="800000"/>
        </a:ln>
        <a:effectLst/>
      </dgm:spPr>
    </dgm:pt>
    <dgm:pt modelId="{7BAF5B65-B294-4444-B255-DB3BA3DE2771}" type="pres">
      <dgm:prSet presAssocID="{11EA0B06-5537-4A27-8F99-44346DA856C1}" presName="horz1" presStyleCnt="0"/>
      <dgm:spPr/>
    </dgm:pt>
    <dgm:pt modelId="{DBF8F5C7-020B-45FA-AF39-112EA54B40E9}" type="pres">
      <dgm:prSet presAssocID="{11EA0B06-5537-4A27-8F99-44346DA856C1}" presName="tx1" presStyleLbl="revTx" presStyleIdx="0" presStyleCnt="8"/>
      <dgm:spPr/>
    </dgm:pt>
    <dgm:pt modelId="{21287394-CB9D-4D90-B906-82179D8C6C87}" type="pres">
      <dgm:prSet presAssocID="{11EA0B06-5537-4A27-8F99-44346DA856C1}" presName="vert1" presStyleCnt="0"/>
      <dgm:spPr/>
    </dgm:pt>
    <dgm:pt modelId="{D290989F-2D8E-4B7D-BA2D-C55FF942DFB6}" type="pres">
      <dgm:prSet presAssocID="{C1640F0D-87A5-441E-A6AC-D986CB48F678}" presName="thickLine" presStyleLbl="alignNode1" presStyleIdx="1" presStyleCnt="8"/>
      <dgm:spPr>
        <a:xfrm>
          <a:off x="0" y="548825"/>
          <a:ext cx="5675586" cy="0"/>
        </a:xfrm>
        <a:prstGeom prst="line">
          <a:avLst/>
        </a:prstGeom>
        <a:solidFill>
          <a:srgbClr val="4472C4">
            <a:hueOff val="0"/>
            <a:satOff val="0"/>
            <a:lumOff val="0"/>
            <a:alphaOff val="0"/>
          </a:srgbClr>
        </a:solidFill>
        <a:ln w="12700" cap="flat" cmpd="sng" algn="ctr">
          <a:solidFill>
            <a:srgbClr val="4472C4">
              <a:hueOff val="0"/>
              <a:satOff val="0"/>
              <a:lumOff val="0"/>
              <a:alphaOff val="0"/>
            </a:srgbClr>
          </a:solidFill>
          <a:prstDash val="solid"/>
          <a:miter lim="800000"/>
        </a:ln>
        <a:effectLst/>
      </dgm:spPr>
    </dgm:pt>
    <dgm:pt modelId="{5E73115F-542B-42EB-A207-81E1379383B7}" type="pres">
      <dgm:prSet presAssocID="{C1640F0D-87A5-441E-A6AC-D986CB48F678}" presName="horz1" presStyleCnt="0"/>
      <dgm:spPr/>
    </dgm:pt>
    <dgm:pt modelId="{1014CCF8-EF8C-4FA6-A1EA-7E8A6BE87F42}" type="pres">
      <dgm:prSet presAssocID="{C1640F0D-87A5-441E-A6AC-D986CB48F678}" presName="tx1" presStyleLbl="revTx" presStyleIdx="1" presStyleCnt="8"/>
      <dgm:spPr/>
    </dgm:pt>
    <dgm:pt modelId="{F52EA833-5980-4BFD-9BDF-5AB9A33FDFAD}" type="pres">
      <dgm:prSet presAssocID="{C1640F0D-87A5-441E-A6AC-D986CB48F678}" presName="vert1" presStyleCnt="0"/>
      <dgm:spPr/>
    </dgm:pt>
    <dgm:pt modelId="{3A90216A-A6A0-4C3A-AD36-33A2FEF44E08}" type="pres">
      <dgm:prSet presAssocID="{C3A9FE9F-E392-4171-94EC-15C6DF5E7386}" presName="thickLine" presStyleLbl="alignNode1" presStyleIdx="2" presStyleCnt="8"/>
      <dgm:spPr>
        <a:xfrm>
          <a:off x="0" y="1096592"/>
          <a:ext cx="5675586" cy="0"/>
        </a:xfrm>
        <a:prstGeom prst="line">
          <a:avLst/>
        </a:prstGeom>
        <a:solidFill>
          <a:srgbClr val="4472C4">
            <a:hueOff val="0"/>
            <a:satOff val="0"/>
            <a:lumOff val="0"/>
            <a:alphaOff val="0"/>
          </a:srgbClr>
        </a:solidFill>
        <a:ln w="12700" cap="flat" cmpd="sng" algn="ctr">
          <a:solidFill>
            <a:srgbClr val="4472C4">
              <a:hueOff val="0"/>
              <a:satOff val="0"/>
              <a:lumOff val="0"/>
              <a:alphaOff val="0"/>
            </a:srgbClr>
          </a:solidFill>
          <a:prstDash val="solid"/>
          <a:miter lim="800000"/>
        </a:ln>
        <a:effectLst/>
      </dgm:spPr>
    </dgm:pt>
    <dgm:pt modelId="{37E528ED-A259-463E-AF32-8970B69CC0D8}" type="pres">
      <dgm:prSet presAssocID="{C3A9FE9F-E392-4171-94EC-15C6DF5E7386}" presName="horz1" presStyleCnt="0"/>
      <dgm:spPr/>
    </dgm:pt>
    <dgm:pt modelId="{71092B9C-AE5F-48B8-BAF1-98E424A7CDD8}" type="pres">
      <dgm:prSet presAssocID="{C3A9FE9F-E392-4171-94EC-15C6DF5E7386}" presName="tx1" presStyleLbl="revTx" presStyleIdx="2" presStyleCnt="8"/>
      <dgm:spPr/>
    </dgm:pt>
    <dgm:pt modelId="{D26A4CCC-D715-454C-8589-F85907198E83}" type="pres">
      <dgm:prSet presAssocID="{C3A9FE9F-E392-4171-94EC-15C6DF5E7386}" presName="vert1" presStyleCnt="0"/>
      <dgm:spPr/>
    </dgm:pt>
    <dgm:pt modelId="{B4DBB977-96F3-4FB7-8AAC-D3A7A2FF03E4}" type="pres">
      <dgm:prSet presAssocID="{BC15B7B6-86A0-45A6-ADE2-D5B0B7304DD2}" presName="thickLine" presStyleLbl="alignNode1" presStyleIdx="3" presStyleCnt="8"/>
      <dgm:spPr>
        <a:xfrm>
          <a:off x="0" y="1644360"/>
          <a:ext cx="5675586" cy="0"/>
        </a:xfrm>
        <a:prstGeom prst="line">
          <a:avLst/>
        </a:prstGeom>
        <a:solidFill>
          <a:srgbClr val="4472C4">
            <a:hueOff val="0"/>
            <a:satOff val="0"/>
            <a:lumOff val="0"/>
            <a:alphaOff val="0"/>
          </a:srgbClr>
        </a:solidFill>
        <a:ln w="12700" cap="flat" cmpd="sng" algn="ctr">
          <a:solidFill>
            <a:srgbClr val="4472C4">
              <a:hueOff val="0"/>
              <a:satOff val="0"/>
              <a:lumOff val="0"/>
              <a:alphaOff val="0"/>
            </a:srgbClr>
          </a:solidFill>
          <a:prstDash val="solid"/>
          <a:miter lim="800000"/>
        </a:ln>
        <a:effectLst/>
      </dgm:spPr>
    </dgm:pt>
    <dgm:pt modelId="{0A367361-A8E9-450C-B365-FDE15330C76A}" type="pres">
      <dgm:prSet presAssocID="{BC15B7B6-86A0-45A6-ADE2-D5B0B7304DD2}" presName="horz1" presStyleCnt="0"/>
      <dgm:spPr/>
    </dgm:pt>
    <dgm:pt modelId="{5EEC14A7-7ABD-48BF-B38A-5D619E94BCCA}" type="pres">
      <dgm:prSet presAssocID="{BC15B7B6-86A0-45A6-ADE2-D5B0B7304DD2}" presName="tx1" presStyleLbl="revTx" presStyleIdx="3" presStyleCnt="8"/>
      <dgm:spPr/>
    </dgm:pt>
    <dgm:pt modelId="{674480FD-0A93-446D-8B4B-30CC14914996}" type="pres">
      <dgm:prSet presAssocID="{BC15B7B6-86A0-45A6-ADE2-D5B0B7304DD2}" presName="vert1" presStyleCnt="0"/>
      <dgm:spPr/>
    </dgm:pt>
    <dgm:pt modelId="{24FFB201-D12A-4FC5-9C1F-E1F4BC0D3AD5}" type="pres">
      <dgm:prSet presAssocID="{DD6617AE-0ECB-4490-9DF8-66F019946CEA}" presName="thickLine" presStyleLbl="alignNode1" presStyleIdx="4" presStyleCnt="8"/>
      <dgm:spPr>
        <a:xfrm>
          <a:off x="0" y="2192127"/>
          <a:ext cx="5675586" cy="0"/>
        </a:xfrm>
        <a:prstGeom prst="line">
          <a:avLst/>
        </a:prstGeom>
        <a:solidFill>
          <a:srgbClr val="4472C4">
            <a:hueOff val="0"/>
            <a:satOff val="0"/>
            <a:lumOff val="0"/>
            <a:alphaOff val="0"/>
          </a:srgbClr>
        </a:solidFill>
        <a:ln w="12700" cap="flat" cmpd="sng" algn="ctr">
          <a:solidFill>
            <a:srgbClr val="4472C4">
              <a:hueOff val="0"/>
              <a:satOff val="0"/>
              <a:lumOff val="0"/>
              <a:alphaOff val="0"/>
            </a:srgbClr>
          </a:solidFill>
          <a:prstDash val="solid"/>
          <a:miter lim="800000"/>
        </a:ln>
        <a:effectLst/>
      </dgm:spPr>
    </dgm:pt>
    <dgm:pt modelId="{90F07DAE-32B9-4E22-82BF-EC8D6E4EE77F}" type="pres">
      <dgm:prSet presAssocID="{DD6617AE-0ECB-4490-9DF8-66F019946CEA}" presName="horz1" presStyleCnt="0"/>
      <dgm:spPr/>
    </dgm:pt>
    <dgm:pt modelId="{CE289797-B62D-41D6-82E5-0389FF6A3FD4}" type="pres">
      <dgm:prSet presAssocID="{DD6617AE-0ECB-4490-9DF8-66F019946CEA}" presName="tx1" presStyleLbl="revTx" presStyleIdx="4" presStyleCnt="8"/>
      <dgm:spPr/>
    </dgm:pt>
    <dgm:pt modelId="{AA97720A-578C-4583-92F6-E319EB61E8EC}" type="pres">
      <dgm:prSet presAssocID="{DD6617AE-0ECB-4490-9DF8-66F019946CEA}" presName="vert1" presStyleCnt="0"/>
      <dgm:spPr/>
    </dgm:pt>
    <dgm:pt modelId="{AC37C584-476C-4D40-8E35-CCB0AAC373BC}" type="pres">
      <dgm:prSet presAssocID="{CB50F734-6EC3-4D67-8545-94F38A42CA3E}" presName="thickLine" presStyleLbl="alignNode1" presStyleIdx="5" presStyleCnt="8"/>
      <dgm:spPr>
        <a:xfrm>
          <a:off x="0" y="2739895"/>
          <a:ext cx="5675586" cy="0"/>
        </a:xfrm>
        <a:prstGeom prst="line">
          <a:avLst/>
        </a:prstGeom>
        <a:solidFill>
          <a:srgbClr val="4472C4">
            <a:hueOff val="0"/>
            <a:satOff val="0"/>
            <a:lumOff val="0"/>
            <a:alphaOff val="0"/>
          </a:srgbClr>
        </a:solidFill>
        <a:ln w="12700" cap="flat" cmpd="sng" algn="ctr">
          <a:solidFill>
            <a:srgbClr val="4472C4">
              <a:hueOff val="0"/>
              <a:satOff val="0"/>
              <a:lumOff val="0"/>
              <a:alphaOff val="0"/>
            </a:srgbClr>
          </a:solidFill>
          <a:prstDash val="solid"/>
          <a:miter lim="800000"/>
        </a:ln>
        <a:effectLst/>
      </dgm:spPr>
    </dgm:pt>
    <dgm:pt modelId="{8C0B53E8-A25E-4230-B66C-631ECCA1B6DE}" type="pres">
      <dgm:prSet presAssocID="{CB50F734-6EC3-4D67-8545-94F38A42CA3E}" presName="horz1" presStyleCnt="0"/>
      <dgm:spPr/>
    </dgm:pt>
    <dgm:pt modelId="{76AEE858-DBD4-43A7-B951-A52977B7C7B9}" type="pres">
      <dgm:prSet presAssocID="{CB50F734-6EC3-4D67-8545-94F38A42CA3E}" presName="tx1" presStyleLbl="revTx" presStyleIdx="5" presStyleCnt="8"/>
      <dgm:spPr/>
    </dgm:pt>
    <dgm:pt modelId="{8A36DCC3-31A9-4BAD-8C9A-C34E64731F63}" type="pres">
      <dgm:prSet presAssocID="{CB50F734-6EC3-4D67-8545-94F38A42CA3E}" presName="vert1" presStyleCnt="0"/>
      <dgm:spPr/>
    </dgm:pt>
    <dgm:pt modelId="{4C7929DB-7684-47C1-8078-6A12FE4ECB21}" type="pres">
      <dgm:prSet presAssocID="{53BA4D3A-2BC9-4273-8F22-5F73B9F5D4FE}" presName="thickLine" presStyleLbl="alignNode1" presStyleIdx="6" presStyleCnt="8"/>
      <dgm:spPr>
        <a:xfrm>
          <a:off x="0" y="3287662"/>
          <a:ext cx="5675586" cy="0"/>
        </a:xfrm>
        <a:prstGeom prst="line">
          <a:avLst/>
        </a:prstGeom>
        <a:solidFill>
          <a:srgbClr val="4472C4">
            <a:hueOff val="0"/>
            <a:satOff val="0"/>
            <a:lumOff val="0"/>
            <a:alphaOff val="0"/>
          </a:srgbClr>
        </a:solidFill>
        <a:ln w="12700" cap="flat" cmpd="sng" algn="ctr">
          <a:solidFill>
            <a:srgbClr val="4472C4">
              <a:hueOff val="0"/>
              <a:satOff val="0"/>
              <a:lumOff val="0"/>
              <a:alphaOff val="0"/>
            </a:srgbClr>
          </a:solidFill>
          <a:prstDash val="solid"/>
          <a:miter lim="800000"/>
        </a:ln>
        <a:effectLst/>
      </dgm:spPr>
    </dgm:pt>
    <dgm:pt modelId="{0C618745-498C-4066-B703-D423B1A17566}" type="pres">
      <dgm:prSet presAssocID="{53BA4D3A-2BC9-4273-8F22-5F73B9F5D4FE}" presName="horz1" presStyleCnt="0"/>
      <dgm:spPr/>
    </dgm:pt>
    <dgm:pt modelId="{C250ED01-B0CA-4D68-8BD4-9D7ED973686C}" type="pres">
      <dgm:prSet presAssocID="{53BA4D3A-2BC9-4273-8F22-5F73B9F5D4FE}" presName="tx1" presStyleLbl="revTx" presStyleIdx="6" presStyleCnt="8"/>
      <dgm:spPr/>
    </dgm:pt>
    <dgm:pt modelId="{F3A2E27C-04F2-447D-A29C-6C329D92C18F}" type="pres">
      <dgm:prSet presAssocID="{53BA4D3A-2BC9-4273-8F22-5F73B9F5D4FE}" presName="vert1" presStyleCnt="0"/>
      <dgm:spPr/>
    </dgm:pt>
    <dgm:pt modelId="{AE2D4021-E0E8-468D-93B2-DBEC0155C1A3}" type="pres">
      <dgm:prSet presAssocID="{8A4D50DF-8AE2-4548-AC5E-57F0D53F1D53}" presName="thickLine" presStyleLbl="alignNode1" presStyleIdx="7" presStyleCnt="8"/>
      <dgm:spPr>
        <a:xfrm>
          <a:off x="0" y="3835429"/>
          <a:ext cx="5675586" cy="0"/>
        </a:xfrm>
        <a:prstGeom prst="line">
          <a:avLst/>
        </a:prstGeom>
        <a:solidFill>
          <a:srgbClr val="4472C4">
            <a:hueOff val="0"/>
            <a:satOff val="0"/>
            <a:lumOff val="0"/>
            <a:alphaOff val="0"/>
          </a:srgbClr>
        </a:solidFill>
        <a:ln w="12700" cap="flat" cmpd="sng" algn="ctr">
          <a:solidFill>
            <a:srgbClr val="4472C4">
              <a:hueOff val="0"/>
              <a:satOff val="0"/>
              <a:lumOff val="0"/>
              <a:alphaOff val="0"/>
            </a:srgbClr>
          </a:solidFill>
          <a:prstDash val="solid"/>
          <a:miter lim="800000"/>
        </a:ln>
        <a:effectLst/>
      </dgm:spPr>
    </dgm:pt>
    <dgm:pt modelId="{2A962149-6531-4351-A0E5-D3CF2E5C56A9}" type="pres">
      <dgm:prSet presAssocID="{8A4D50DF-8AE2-4548-AC5E-57F0D53F1D53}" presName="horz1" presStyleCnt="0"/>
      <dgm:spPr/>
    </dgm:pt>
    <dgm:pt modelId="{1C38D0F3-C283-4322-923F-7B7EF973BAF9}" type="pres">
      <dgm:prSet presAssocID="{8A4D50DF-8AE2-4548-AC5E-57F0D53F1D53}" presName="tx1" presStyleLbl="revTx" presStyleIdx="7" presStyleCnt="8" custFlipVert="1" custScaleY="60952"/>
      <dgm:spPr/>
    </dgm:pt>
    <dgm:pt modelId="{C1CE796B-E8EC-485B-B4E4-D3AFC3B5B6D2}" type="pres">
      <dgm:prSet presAssocID="{8A4D50DF-8AE2-4548-AC5E-57F0D53F1D53}" presName="vert1" presStyleCnt="0"/>
      <dgm:spPr/>
    </dgm:pt>
  </dgm:ptLst>
  <dgm:cxnLst>
    <dgm:cxn modelId="{0D35EF06-CEDC-4A39-B65D-81AF45062CB4}" srcId="{66E4B8F7-BE71-4684-83A7-E0A35B9304D3}" destId="{8A4D50DF-8AE2-4548-AC5E-57F0D53F1D53}" srcOrd="7" destOrd="0" parTransId="{1731CCC7-41C0-4FCF-9BED-495638902DF2}" sibTransId="{EE41DFF6-7982-4380-A89C-C272322179C3}"/>
    <dgm:cxn modelId="{523B1412-AC7F-468B-8636-E0CF85CDB0AD}" srcId="{66E4B8F7-BE71-4684-83A7-E0A35B9304D3}" destId="{C1640F0D-87A5-441E-A6AC-D986CB48F678}" srcOrd="1" destOrd="0" parTransId="{2D2E0BA6-DF4B-4114-A88C-26F9CB91059B}" sibTransId="{86DA3E96-8A3D-43A0-B0AA-23DD03713A85}"/>
    <dgm:cxn modelId="{5312DF24-4EE5-4994-8CFD-0B46E3505059}" srcId="{66E4B8F7-BE71-4684-83A7-E0A35B9304D3}" destId="{CB50F734-6EC3-4D67-8545-94F38A42CA3E}" srcOrd="5" destOrd="0" parTransId="{C1163DC1-3923-486C-85EC-F51EC81FB008}" sibTransId="{A495B077-EE3E-41F4-A4B4-78E704C50385}"/>
    <dgm:cxn modelId="{978D4C25-35FF-475C-8BE7-7C7AE13A277E}" type="presOf" srcId="{C1640F0D-87A5-441E-A6AC-D986CB48F678}" destId="{1014CCF8-EF8C-4FA6-A1EA-7E8A6BE87F42}" srcOrd="0" destOrd="0" presId="urn:microsoft.com/office/officeart/2008/layout/LinedList"/>
    <dgm:cxn modelId="{A72A7126-731A-43E9-AB34-3B417828043C}" srcId="{66E4B8F7-BE71-4684-83A7-E0A35B9304D3}" destId="{DD6617AE-0ECB-4490-9DF8-66F019946CEA}" srcOrd="4" destOrd="0" parTransId="{92947909-6911-4E1D-BC35-FB6BA7062E79}" sibTransId="{AEE25692-1045-47DC-B06C-8077CD63A082}"/>
    <dgm:cxn modelId="{8ED03927-326F-4BBA-8E0E-EB5577242663}" srcId="{66E4B8F7-BE71-4684-83A7-E0A35B9304D3}" destId="{53BA4D3A-2BC9-4273-8F22-5F73B9F5D4FE}" srcOrd="6" destOrd="0" parTransId="{E86A5C21-70CC-4FA2-87A1-B6837DBDB33A}" sibTransId="{EA6BF4F7-3531-494F-9D5A-DBE31905DF17}"/>
    <dgm:cxn modelId="{3573C53D-0F16-4EA1-8B30-5C1728B336A1}" type="presOf" srcId="{C3A9FE9F-E392-4171-94EC-15C6DF5E7386}" destId="{71092B9C-AE5F-48B8-BAF1-98E424A7CDD8}" srcOrd="0" destOrd="0" presId="urn:microsoft.com/office/officeart/2008/layout/LinedList"/>
    <dgm:cxn modelId="{1F57853F-F0DF-471D-8885-F54E43236289}" type="presOf" srcId="{8A4D50DF-8AE2-4548-AC5E-57F0D53F1D53}" destId="{1C38D0F3-C283-4322-923F-7B7EF973BAF9}" srcOrd="0" destOrd="0" presId="urn:microsoft.com/office/officeart/2008/layout/LinedList"/>
    <dgm:cxn modelId="{7F758844-0B58-441E-8952-8407F0A1C25D}" type="presOf" srcId="{66E4B8F7-BE71-4684-83A7-E0A35B9304D3}" destId="{B0E48366-EED2-4A78-A9D1-993CF7A80E42}" srcOrd="0" destOrd="0" presId="urn:microsoft.com/office/officeart/2008/layout/LinedList"/>
    <dgm:cxn modelId="{E4165052-3896-4346-8F8C-6F390D8960BC}" srcId="{66E4B8F7-BE71-4684-83A7-E0A35B9304D3}" destId="{BC15B7B6-86A0-45A6-ADE2-D5B0B7304DD2}" srcOrd="3" destOrd="0" parTransId="{5FC52A72-67BD-4CD8-A3D7-982E2CFDEC95}" sibTransId="{30F8F03E-3C15-40BC-8276-65D973618DA3}"/>
    <dgm:cxn modelId="{ADABE25A-E4A8-474F-B10D-EA80CF23898A}" srcId="{66E4B8F7-BE71-4684-83A7-E0A35B9304D3}" destId="{11EA0B06-5537-4A27-8F99-44346DA856C1}" srcOrd="0" destOrd="0" parTransId="{674A803E-C59E-4F2B-8205-221EFC3B154B}" sibTransId="{34DF1D9E-0031-482E-8CBE-EEDDDD4D8477}"/>
    <dgm:cxn modelId="{D2E7F867-FBFC-4FD2-9AEC-178BBE390EF6}" type="presOf" srcId="{BC15B7B6-86A0-45A6-ADE2-D5B0B7304DD2}" destId="{5EEC14A7-7ABD-48BF-B38A-5D619E94BCCA}" srcOrd="0" destOrd="0" presId="urn:microsoft.com/office/officeart/2008/layout/LinedList"/>
    <dgm:cxn modelId="{CABF5FA8-A8CF-4E4E-AF1D-78AD5E642BEE}" srcId="{66E4B8F7-BE71-4684-83A7-E0A35B9304D3}" destId="{C3A9FE9F-E392-4171-94EC-15C6DF5E7386}" srcOrd="2" destOrd="0" parTransId="{D29BAD96-0008-4E5E-8B47-0994989CA5BA}" sibTransId="{452E10A2-7734-40B3-805B-85B397F46C8F}"/>
    <dgm:cxn modelId="{E855BBC4-4F6B-44CA-A529-A3A6F3DF545F}" type="presOf" srcId="{53BA4D3A-2BC9-4273-8F22-5F73B9F5D4FE}" destId="{C250ED01-B0CA-4D68-8BD4-9D7ED973686C}" srcOrd="0" destOrd="0" presId="urn:microsoft.com/office/officeart/2008/layout/LinedList"/>
    <dgm:cxn modelId="{F8128CDB-A2A3-4516-903E-E1CFEA617B25}" type="presOf" srcId="{DD6617AE-0ECB-4490-9DF8-66F019946CEA}" destId="{CE289797-B62D-41D6-82E5-0389FF6A3FD4}" srcOrd="0" destOrd="0" presId="urn:microsoft.com/office/officeart/2008/layout/LinedList"/>
    <dgm:cxn modelId="{3197A0F0-007F-4FEE-A915-684A79159590}" type="presOf" srcId="{11EA0B06-5537-4A27-8F99-44346DA856C1}" destId="{DBF8F5C7-020B-45FA-AF39-112EA54B40E9}" srcOrd="0" destOrd="0" presId="urn:microsoft.com/office/officeart/2008/layout/LinedList"/>
    <dgm:cxn modelId="{676400F4-C2CA-452B-9ED9-3A7368E6B82C}" type="presOf" srcId="{CB50F734-6EC3-4D67-8545-94F38A42CA3E}" destId="{76AEE858-DBD4-43A7-B951-A52977B7C7B9}" srcOrd="0" destOrd="0" presId="urn:microsoft.com/office/officeart/2008/layout/LinedList"/>
    <dgm:cxn modelId="{68DFB0F1-BFBD-44BF-933B-7D0D4C4909AC}" type="presParOf" srcId="{B0E48366-EED2-4A78-A9D1-993CF7A80E42}" destId="{8E6F62D7-007E-42C3-B122-262E67333B62}" srcOrd="0" destOrd="0" presId="urn:microsoft.com/office/officeart/2008/layout/LinedList"/>
    <dgm:cxn modelId="{4FF33DEB-8726-402E-8530-4EA83E5333E1}" type="presParOf" srcId="{B0E48366-EED2-4A78-A9D1-993CF7A80E42}" destId="{7BAF5B65-B294-4444-B255-DB3BA3DE2771}" srcOrd="1" destOrd="0" presId="urn:microsoft.com/office/officeart/2008/layout/LinedList"/>
    <dgm:cxn modelId="{5CB56DC1-71CC-49CD-877A-42AD678E2DD7}" type="presParOf" srcId="{7BAF5B65-B294-4444-B255-DB3BA3DE2771}" destId="{DBF8F5C7-020B-45FA-AF39-112EA54B40E9}" srcOrd="0" destOrd="0" presId="urn:microsoft.com/office/officeart/2008/layout/LinedList"/>
    <dgm:cxn modelId="{DE06270A-39F3-4A70-B90D-DC8FF48E0853}" type="presParOf" srcId="{7BAF5B65-B294-4444-B255-DB3BA3DE2771}" destId="{21287394-CB9D-4D90-B906-82179D8C6C87}" srcOrd="1" destOrd="0" presId="urn:microsoft.com/office/officeart/2008/layout/LinedList"/>
    <dgm:cxn modelId="{ADF7DBAB-9C0A-411A-9B02-D85CFDD69240}" type="presParOf" srcId="{B0E48366-EED2-4A78-A9D1-993CF7A80E42}" destId="{D290989F-2D8E-4B7D-BA2D-C55FF942DFB6}" srcOrd="2" destOrd="0" presId="urn:microsoft.com/office/officeart/2008/layout/LinedList"/>
    <dgm:cxn modelId="{2A543955-62F7-4C43-A2C3-4CF1B3973BD4}" type="presParOf" srcId="{B0E48366-EED2-4A78-A9D1-993CF7A80E42}" destId="{5E73115F-542B-42EB-A207-81E1379383B7}" srcOrd="3" destOrd="0" presId="urn:microsoft.com/office/officeart/2008/layout/LinedList"/>
    <dgm:cxn modelId="{9E75BAED-8577-4324-B6B9-8DD65A3EA2FA}" type="presParOf" srcId="{5E73115F-542B-42EB-A207-81E1379383B7}" destId="{1014CCF8-EF8C-4FA6-A1EA-7E8A6BE87F42}" srcOrd="0" destOrd="0" presId="urn:microsoft.com/office/officeart/2008/layout/LinedList"/>
    <dgm:cxn modelId="{837807C6-7899-48E9-808E-4E3ABBB4535A}" type="presParOf" srcId="{5E73115F-542B-42EB-A207-81E1379383B7}" destId="{F52EA833-5980-4BFD-9BDF-5AB9A33FDFAD}" srcOrd="1" destOrd="0" presId="urn:microsoft.com/office/officeart/2008/layout/LinedList"/>
    <dgm:cxn modelId="{3FA30241-B3FF-4F43-8F1F-E2E7CE839B11}" type="presParOf" srcId="{B0E48366-EED2-4A78-A9D1-993CF7A80E42}" destId="{3A90216A-A6A0-4C3A-AD36-33A2FEF44E08}" srcOrd="4" destOrd="0" presId="urn:microsoft.com/office/officeart/2008/layout/LinedList"/>
    <dgm:cxn modelId="{57D16363-1376-444F-94E7-1FB481F6811F}" type="presParOf" srcId="{B0E48366-EED2-4A78-A9D1-993CF7A80E42}" destId="{37E528ED-A259-463E-AF32-8970B69CC0D8}" srcOrd="5" destOrd="0" presId="urn:microsoft.com/office/officeart/2008/layout/LinedList"/>
    <dgm:cxn modelId="{9A3936EC-2700-442F-8D0F-34378CA7E9D5}" type="presParOf" srcId="{37E528ED-A259-463E-AF32-8970B69CC0D8}" destId="{71092B9C-AE5F-48B8-BAF1-98E424A7CDD8}" srcOrd="0" destOrd="0" presId="urn:microsoft.com/office/officeart/2008/layout/LinedList"/>
    <dgm:cxn modelId="{A1D59BF1-ECF3-4518-AD66-CE4DCD663FC7}" type="presParOf" srcId="{37E528ED-A259-463E-AF32-8970B69CC0D8}" destId="{D26A4CCC-D715-454C-8589-F85907198E83}" srcOrd="1" destOrd="0" presId="urn:microsoft.com/office/officeart/2008/layout/LinedList"/>
    <dgm:cxn modelId="{304A30C1-7003-4792-AEA1-CCF62F76A0EF}" type="presParOf" srcId="{B0E48366-EED2-4A78-A9D1-993CF7A80E42}" destId="{B4DBB977-96F3-4FB7-8AAC-D3A7A2FF03E4}" srcOrd="6" destOrd="0" presId="urn:microsoft.com/office/officeart/2008/layout/LinedList"/>
    <dgm:cxn modelId="{AC5C6168-BA16-4C2A-A727-497451BBACA9}" type="presParOf" srcId="{B0E48366-EED2-4A78-A9D1-993CF7A80E42}" destId="{0A367361-A8E9-450C-B365-FDE15330C76A}" srcOrd="7" destOrd="0" presId="urn:microsoft.com/office/officeart/2008/layout/LinedList"/>
    <dgm:cxn modelId="{8F4F1C69-59F0-47D8-B75E-B48BE304EAC0}" type="presParOf" srcId="{0A367361-A8E9-450C-B365-FDE15330C76A}" destId="{5EEC14A7-7ABD-48BF-B38A-5D619E94BCCA}" srcOrd="0" destOrd="0" presId="urn:microsoft.com/office/officeart/2008/layout/LinedList"/>
    <dgm:cxn modelId="{433E63F0-D86A-4385-AFA6-3E590E55B7EC}" type="presParOf" srcId="{0A367361-A8E9-450C-B365-FDE15330C76A}" destId="{674480FD-0A93-446D-8B4B-30CC14914996}" srcOrd="1" destOrd="0" presId="urn:microsoft.com/office/officeart/2008/layout/LinedList"/>
    <dgm:cxn modelId="{81127326-7947-484F-948A-75A55FEE721E}" type="presParOf" srcId="{B0E48366-EED2-4A78-A9D1-993CF7A80E42}" destId="{24FFB201-D12A-4FC5-9C1F-E1F4BC0D3AD5}" srcOrd="8" destOrd="0" presId="urn:microsoft.com/office/officeart/2008/layout/LinedList"/>
    <dgm:cxn modelId="{029106AA-D68E-46D1-9E32-2EDA964350F4}" type="presParOf" srcId="{B0E48366-EED2-4A78-A9D1-993CF7A80E42}" destId="{90F07DAE-32B9-4E22-82BF-EC8D6E4EE77F}" srcOrd="9" destOrd="0" presId="urn:microsoft.com/office/officeart/2008/layout/LinedList"/>
    <dgm:cxn modelId="{51CBA775-637A-43E4-86F4-B5827BCC9489}" type="presParOf" srcId="{90F07DAE-32B9-4E22-82BF-EC8D6E4EE77F}" destId="{CE289797-B62D-41D6-82E5-0389FF6A3FD4}" srcOrd="0" destOrd="0" presId="urn:microsoft.com/office/officeart/2008/layout/LinedList"/>
    <dgm:cxn modelId="{C0CC0C9C-5B04-4DFF-A3EA-0AB7EFDF1815}" type="presParOf" srcId="{90F07DAE-32B9-4E22-82BF-EC8D6E4EE77F}" destId="{AA97720A-578C-4583-92F6-E319EB61E8EC}" srcOrd="1" destOrd="0" presId="urn:microsoft.com/office/officeart/2008/layout/LinedList"/>
    <dgm:cxn modelId="{57A87952-A8A7-4E3F-95A6-91CA25611353}" type="presParOf" srcId="{B0E48366-EED2-4A78-A9D1-993CF7A80E42}" destId="{AC37C584-476C-4D40-8E35-CCB0AAC373BC}" srcOrd="10" destOrd="0" presId="urn:microsoft.com/office/officeart/2008/layout/LinedList"/>
    <dgm:cxn modelId="{F82C8468-EF5D-44DB-A9CE-2B0D95D16AEF}" type="presParOf" srcId="{B0E48366-EED2-4A78-A9D1-993CF7A80E42}" destId="{8C0B53E8-A25E-4230-B66C-631ECCA1B6DE}" srcOrd="11" destOrd="0" presId="urn:microsoft.com/office/officeart/2008/layout/LinedList"/>
    <dgm:cxn modelId="{4446AFBF-F83B-4EA1-82A2-47CE1222852E}" type="presParOf" srcId="{8C0B53E8-A25E-4230-B66C-631ECCA1B6DE}" destId="{76AEE858-DBD4-43A7-B951-A52977B7C7B9}" srcOrd="0" destOrd="0" presId="urn:microsoft.com/office/officeart/2008/layout/LinedList"/>
    <dgm:cxn modelId="{6891E130-CFC3-4BF9-A863-7D46C50C5B07}" type="presParOf" srcId="{8C0B53E8-A25E-4230-B66C-631ECCA1B6DE}" destId="{8A36DCC3-31A9-4BAD-8C9A-C34E64731F63}" srcOrd="1" destOrd="0" presId="urn:microsoft.com/office/officeart/2008/layout/LinedList"/>
    <dgm:cxn modelId="{017C626A-B9D8-493D-9B88-53BEC37E53DC}" type="presParOf" srcId="{B0E48366-EED2-4A78-A9D1-993CF7A80E42}" destId="{4C7929DB-7684-47C1-8078-6A12FE4ECB21}" srcOrd="12" destOrd="0" presId="urn:microsoft.com/office/officeart/2008/layout/LinedList"/>
    <dgm:cxn modelId="{BD86F216-089E-4D6F-893C-BD77B364C7FF}" type="presParOf" srcId="{B0E48366-EED2-4A78-A9D1-993CF7A80E42}" destId="{0C618745-498C-4066-B703-D423B1A17566}" srcOrd="13" destOrd="0" presId="urn:microsoft.com/office/officeart/2008/layout/LinedList"/>
    <dgm:cxn modelId="{0EB44B81-3E03-430E-891D-8C41B9A2E84C}" type="presParOf" srcId="{0C618745-498C-4066-B703-D423B1A17566}" destId="{C250ED01-B0CA-4D68-8BD4-9D7ED973686C}" srcOrd="0" destOrd="0" presId="urn:microsoft.com/office/officeart/2008/layout/LinedList"/>
    <dgm:cxn modelId="{D1475717-979B-4C6D-9591-C1636D3E4ADA}" type="presParOf" srcId="{0C618745-498C-4066-B703-D423B1A17566}" destId="{F3A2E27C-04F2-447D-A29C-6C329D92C18F}" srcOrd="1" destOrd="0" presId="urn:microsoft.com/office/officeart/2008/layout/LinedList"/>
    <dgm:cxn modelId="{F6D80B84-0D37-4147-BBF0-6B2DD9DDBC32}" type="presParOf" srcId="{B0E48366-EED2-4A78-A9D1-993CF7A80E42}" destId="{AE2D4021-E0E8-468D-93B2-DBEC0155C1A3}" srcOrd="14" destOrd="0" presId="urn:microsoft.com/office/officeart/2008/layout/LinedList"/>
    <dgm:cxn modelId="{7B8A34A9-511B-4493-8CD9-C190336304FF}" type="presParOf" srcId="{B0E48366-EED2-4A78-A9D1-993CF7A80E42}" destId="{2A962149-6531-4351-A0E5-D3CF2E5C56A9}" srcOrd="15" destOrd="0" presId="urn:microsoft.com/office/officeart/2008/layout/LinedList"/>
    <dgm:cxn modelId="{1BA72EFF-4431-4207-8523-560651231861}" type="presParOf" srcId="{2A962149-6531-4351-A0E5-D3CF2E5C56A9}" destId="{1C38D0F3-C283-4322-923F-7B7EF973BAF9}" srcOrd="0" destOrd="0" presId="urn:microsoft.com/office/officeart/2008/layout/LinedList"/>
    <dgm:cxn modelId="{BE45547F-6DE8-46B2-8F90-50D59CB98B4B}" type="presParOf" srcId="{2A962149-6531-4351-A0E5-D3CF2E5C56A9}" destId="{C1CE796B-E8EC-485B-B4E4-D3AFC3B5B6D2}" srcOrd="1" destOrd="0" presId="urn:microsoft.com/office/officeart/2008/layout/LinedLis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E8A6A3-98B6-4463-9BD0-C070EEC5136B}">
      <dsp:nvSpPr>
        <dsp:cNvPr id="0" name=""/>
        <dsp:cNvSpPr/>
      </dsp:nvSpPr>
      <dsp:spPr>
        <a:xfrm>
          <a:off x="0" y="3516"/>
          <a:ext cx="5384927" cy="374045"/>
        </a:xfrm>
        <a:prstGeom prst="roundRect">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solidFill>
                <a:sysClr val="window" lastClr="FFFFFF"/>
              </a:solidFill>
              <a:latin typeface="Calibri" panose="020F0502020204030204"/>
              <a:ea typeface="+mn-ea"/>
              <a:cs typeface="+mn-cs"/>
            </a:rPr>
            <a:t>Expert Teams:</a:t>
          </a:r>
        </a:p>
      </dsp:txBody>
      <dsp:txXfrm>
        <a:off x="18259" y="21775"/>
        <a:ext cx="5348409" cy="337527"/>
      </dsp:txXfrm>
    </dsp:sp>
    <dsp:sp modelId="{D1163DDF-AD35-48C5-82FF-615096AC03EC}">
      <dsp:nvSpPr>
        <dsp:cNvPr id="0" name=""/>
        <dsp:cNvSpPr/>
      </dsp:nvSpPr>
      <dsp:spPr>
        <a:xfrm>
          <a:off x="0" y="377562"/>
          <a:ext cx="5384927" cy="10628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971" tIns="20320" rIns="113792" bIns="20320" numCol="1" spcCol="1270" anchor="t" anchorCtr="0">
          <a:noAutofit/>
        </a:bodyPr>
        <a:lstStyle/>
        <a:p>
          <a:pPr marL="171450" lvl="1" indent="-171450" algn="l" defTabSz="711200">
            <a:lnSpc>
              <a:spcPct val="90000"/>
            </a:lnSpc>
            <a:spcBef>
              <a:spcPct val="0"/>
            </a:spcBef>
            <a:spcAft>
              <a:spcPct val="20000"/>
            </a:spcAft>
            <a:buChar char="•"/>
          </a:pPr>
          <a:r>
            <a:rPr lang="en-US" sz="1600" kern="1200" dirty="0">
              <a:solidFill>
                <a:sysClr val="windowText" lastClr="000000">
                  <a:hueOff val="0"/>
                  <a:satOff val="0"/>
                  <a:lumOff val="0"/>
                  <a:alphaOff val="0"/>
                </a:sysClr>
              </a:solidFill>
              <a:latin typeface="Calibri" panose="020F0502020204030204"/>
              <a:ea typeface="+mn-ea"/>
              <a:cs typeface="+mn-cs"/>
            </a:rPr>
            <a:t>Cryosphere and Polar Observations (ET-CPO)</a:t>
          </a:r>
        </a:p>
        <a:p>
          <a:pPr marL="171450" lvl="1" indent="-171450" algn="l" defTabSz="711200">
            <a:lnSpc>
              <a:spcPct val="90000"/>
            </a:lnSpc>
            <a:spcBef>
              <a:spcPct val="0"/>
            </a:spcBef>
            <a:spcAft>
              <a:spcPct val="20000"/>
            </a:spcAft>
            <a:buChar char="•"/>
          </a:pPr>
          <a:r>
            <a:rPr lang="en-US" sz="1600" kern="1200" dirty="0">
              <a:solidFill>
                <a:sysClr val="windowText" lastClr="000000">
                  <a:hueOff val="0"/>
                  <a:satOff val="0"/>
                  <a:lumOff val="0"/>
                  <a:alphaOff val="0"/>
                </a:sysClr>
              </a:solidFill>
              <a:latin typeface="Calibri" panose="020F0502020204030204"/>
              <a:ea typeface="+mn-ea"/>
              <a:cs typeface="+mn-cs"/>
            </a:rPr>
            <a:t>Cryosphere and Polar Data Interoperability (ET-CPDI)</a:t>
          </a:r>
        </a:p>
        <a:p>
          <a:pPr marL="171450" lvl="1" indent="-171450" algn="l" defTabSz="711200">
            <a:lnSpc>
              <a:spcPct val="90000"/>
            </a:lnSpc>
            <a:spcBef>
              <a:spcPct val="0"/>
            </a:spcBef>
            <a:spcAft>
              <a:spcPct val="20000"/>
            </a:spcAft>
            <a:buChar char="•"/>
          </a:pPr>
          <a:r>
            <a:rPr lang="en-US" sz="1600" kern="1200" dirty="0">
              <a:solidFill>
                <a:sysClr val="windowText" lastClr="000000">
                  <a:hueOff val="0"/>
                  <a:satOff val="0"/>
                  <a:lumOff val="0"/>
                  <a:alphaOff val="0"/>
                </a:sysClr>
              </a:solidFill>
              <a:latin typeface="Calibri" panose="020F0502020204030204"/>
              <a:ea typeface="+mn-ea"/>
              <a:cs typeface="+mn-cs"/>
            </a:rPr>
            <a:t>Sea Ice Watch  (ET-SIW)</a:t>
          </a:r>
        </a:p>
        <a:p>
          <a:pPr marL="171450" lvl="1" indent="-171450" algn="l" defTabSz="711200">
            <a:lnSpc>
              <a:spcPct val="90000"/>
            </a:lnSpc>
            <a:spcBef>
              <a:spcPct val="0"/>
            </a:spcBef>
            <a:spcAft>
              <a:spcPct val="20000"/>
            </a:spcAft>
            <a:buChar char="•"/>
          </a:pPr>
          <a:r>
            <a:rPr lang="en-US" sz="1600" kern="1200" dirty="0">
              <a:solidFill>
                <a:sysClr val="windowText" lastClr="000000">
                  <a:hueOff val="0"/>
                  <a:satOff val="0"/>
                  <a:lumOff val="0"/>
                  <a:alphaOff val="0"/>
                </a:sysClr>
              </a:solidFill>
              <a:latin typeface="Calibri" panose="020F0502020204030204"/>
              <a:ea typeface="+mn-ea"/>
              <a:cs typeface="+mn-cs"/>
            </a:rPr>
            <a:t>Snow Watch (ET-SW)</a:t>
          </a:r>
        </a:p>
      </dsp:txBody>
      <dsp:txXfrm>
        <a:off x="0" y="377562"/>
        <a:ext cx="5384927" cy="1062848"/>
      </dsp:txXfrm>
    </dsp:sp>
    <dsp:sp modelId="{E1914878-0E82-4764-AC3A-3E44C62A73C1}">
      <dsp:nvSpPr>
        <dsp:cNvPr id="0" name=""/>
        <dsp:cNvSpPr/>
      </dsp:nvSpPr>
      <dsp:spPr>
        <a:xfrm>
          <a:off x="0" y="1440410"/>
          <a:ext cx="5384927" cy="374045"/>
        </a:xfrm>
        <a:prstGeom prst="roundRect">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solidFill>
                <a:sysClr val="window" lastClr="FFFFFF"/>
              </a:solidFill>
              <a:latin typeface="Calibri" panose="020F0502020204030204"/>
              <a:ea typeface="+mn-ea"/>
              <a:cs typeface="+mn-cs"/>
            </a:rPr>
            <a:t>Task Teams:</a:t>
          </a:r>
        </a:p>
      </dsp:txBody>
      <dsp:txXfrm>
        <a:off x="18259" y="1458669"/>
        <a:ext cx="5348409" cy="337527"/>
      </dsp:txXfrm>
    </dsp:sp>
    <dsp:sp modelId="{896B1B5B-7AFB-471C-843F-77FF90749729}">
      <dsp:nvSpPr>
        <dsp:cNvPr id="0" name=""/>
        <dsp:cNvSpPr/>
      </dsp:nvSpPr>
      <dsp:spPr>
        <a:xfrm>
          <a:off x="0" y="1814456"/>
          <a:ext cx="5384927" cy="8021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971" tIns="20320" rIns="113792" bIns="20320" numCol="1" spcCol="1270" anchor="t" anchorCtr="0">
          <a:noAutofit/>
        </a:bodyPr>
        <a:lstStyle/>
        <a:p>
          <a:pPr marL="171450" lvl="1" indent="-171450" algn="l" defTabSz="711200">
            <a:lnSpc>
              <a:spcPct val="90000"/>
            </a:lnSpc>
            <a:spcBef>
              <a:spcPct val="0"/>
            </a:spcBef>
            <a:spcAft>
              <a:spcPct val="20000"/>
            </a:spcAft>
            <a:buChar char="•"/>
          </a:pPr>
          <a:r>
            <a:rPr lang="en-US" sz="1600" kern="1200" dirty="0">
              <a:solidFill>
                <a:sysClr val="windowText" lastClr="000000">
                  <a:hueOff val="0"/>
                  <a:satOff val="0"/>
                  <a:lumOff val="0"/>
                  <a:alphaOff val="0"/>
                </a:sysClr>
              </a:solidFill>
              <a:highlight>
                <a:srgbClr val="FFFF00"/>
              </a:highlight>
              <a:latin typeface="Calibri" panose="020F0502020204030204"/>
              <a:ea typeface="+mn-ea"/>
              <a:cs typeface="+mn-cs"/>
            </a:rPr>
            <a:t>Cryosphere Observing Requirements (CRYORA)</a:t>
          </a:r>
        </a:p>
        <a:p>
          <a:pPr marL="171450" lvl="1" indent="-171450" algn="l" defTabSz="711200">
            <a:lnSpc>
              <a:spcPct val="90000"/>
            </a:lnSpc>
            <a:spcBef>
              <a:spcPct val="0"/>
            </a:spcBef>
            <a:spcAft>
              <a:spcPct val="20000"/>
            </a:spcAft>
            <a:buChar char="•"/>
          </a:pPr>
          <a:r>
            <a:rPr lang="en-US" sz="1600" kern="1200" dirty="0">
              <a:solidFill>
                <a:sysClr val="windowText" lastClr="000000">
                  <a:hueOff val="0"/>
                  <a:satOff val="0"/>
                  <a:lumOff val="0"/>
                  <a:alphaOff val="0"/>
                </a:sysClr>
              </a:solidFill>
              <a:latin typeface="Calibri" panose="020F0502020204030204"/>
              <a:ea typeface="+mn-ea"/>
              <a:cs typeface="+mn-cs"/>
            </a:rPr>
            <a:t>Glaciers and Ice Caps (GIC-TT)</a:t>
          </a:r>
        </a:p>
        <a:p>
          <a:pPr marL="171450" lvl="1" indent="-171450" algn="l" defTabSz="711200">
            <a:lnSpc>
              <a:spcPct val="90000"/>
            </a:lnSpc>
            <a:spcBef>
              <a:spcPct val="0"/>
            </a:spcBef>
            <a:spcAft>
              <a:spcPct val="20000"/>
            </a:spcAft>
            <a:buChar char="•"/>
          </a:pPr>
          <a:r>
            <a:rPr lang="en-US" sz="1600" kern="1200" dirty="0">
              <a:solidFill>
                <a:sysClr val="windowText" lastClr="000000">
                  <a:hueOff val="0"/>
                  <a:satOff val="0"/>
                  <a:lumOff val="0"/>
                  <a:alphaOff val="0"/>
                </a:sysClr>
              </a:solidFill>
              <a:latin typeface="Calibri" panose="020F0502020204030204"/>
              <a:ea typeface="+mn-ea"/>
              <a:cs typeface="+mn-cs"/>
            </a:rPr>
            <a:t>Permafrost (P-TT)</a:t>
          </a:r>
        </a:p>
      </dsp:txBody>
      <dsp:txXfrm>
        <a:off x="0" y="1814456"/>
        <a:ext cx="5384927" cy="802149"/>
      </dsp:txXfrm>
    </dsp:sp>
    <dsp:sp modelId="{FECCBE69-39F6-4D8B-BCC1-BB8E560B808A}">
      <dsp:nvSpPr>
        <dsp:cNvPr id="0" name=""/>
        <dsp:cNvSpPr/>
      </dsp:nvSpPr>
      <dsp:spPr>
        <a:xfrm>
          <a:off x="0" y="2616605"/>
          <a:ext cx="5384927" cy="374045"/>
        </a:xfrm>
        <a:prstGeom prst="roundRect">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solidFill>
                <a:sysClr val="window" lastClr="FFFFFF"/>
              </a:solidFill>
              <a:latin typeface="Calibri" panose="020F0502020204030204"/>
              <a:ea typeface="+mn-ea"/>
              <a:cs typeface="+mn-cs"/>
            </a:rPr>
            <a:t>Coordinators:</a:t>
          </a:r>
        </a:p>
      </dsp:txBody>
      <dsp:txXfrm>
        <a:off x="18259" y="2634864"/>
        <a:ext cx="5348409" cy="337527"/>
      </dsp:txXfrm>
    </dsp:sp>
    <dsp:sp modelId="{B8048130-F34E-4789-8CE0-797BC9CA6D52}">
      <dsp:nvSpPr>
        <dsp:cNvPr id="0" name=""/>
        <dsp:cNvSpPr/>
      </dsp:nvSpPr>
      <dsp:spPr>
        <a:xfrm>
          <a:off x="0" y="2990651"/>
          <a:ext cx="5384927" cy="8021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971" tIns="20320" rIns="113792" bIns="20320" numCol="1" spcCol="1270" anchor="t" anchorCtr="0">
          <a:noAutofit/>
        </a:bodyPr>
        <a:lstStyle/>
        <a:p>
          <a:pPr marL="171450" lvl="1" indent="-171450" algn="l" defTabSz="711200">
            <a:lnSpc>
              <a:spcPct val="90000"/>
            </a:lnSpc>
            <a:spcBef>
              <a:spcPct val="0"/>
            </a:spcBef>
            <a:spcAft>
              <a:spcPct val="20000"/>
            </a:spcAft>
            <a:buChar char="•"/>
          </a:pPr>
          <a:r>
            <a:rPr lang="en-US" sz="1600" kern="1200" dirty="0">
              <a:solidFill>
                <a:sysClr val="windowText" lastClr="000000">
                  <a:hueOff val="0"/>
                  <a:satOff val="0"/>
                  <a:lumOff val="0"/>
                  <a:alphaOff val="0"/>
                </a:sysClr>
              </a:solidFill>
              <a:latin typeface="Calibri" panose="020F0502020204030204"/>
              <a:ea typeface="+mn-ea"/>
              <a:cs typeface="+mn-cs"/>
            </a:rPr>
            <a:t>GCW Best Practices Coordinator (GCW-BPC)</a:t>
          </a:r>
        </a:p>
        <a:p>
          <a:pPr marL="171450" lvl="1" indent="-171450" algn="l" defTabSz="711200">
            <a:lnSpc>
              <a:spcPct val="90000"/>
            </a:lnSpc>
            <a:spcBef>
              <a:spcPct val="0"/>
            </a:spcBef>
            <a:spcAft>
              <a:spcPct val="20000"/>
            </a:spcAft>
            <a:buChar char="•"/>
          </a:pPr>
          <a:r>
            <a:rPr lang="en-US" sz="1600" kern="1200" dirty="0">
              <a:solidFill>
                <a:sysClr val="windowText" lastClr="000000">
                  <a:hueOff val="0"/>
                  <a:satOff val="0"/>
                  <a:lumOff val="0"/>
                  <a:alphaOff val="0"/>
                </a:sysClr>
              </a:solidFill>
              <a:latin typeface="Calibri" panose="020F0502020204030204"/>
              <a:ea typeface="+mn-ea"/>
              <a:cs typeface="+mn-cs"/>
            </a:rPr>
            <a:t>Polar Regional Climate </a:t>
          </a:r>
          <a:r>
            <a:rPr lang="en-US" sz="1600" kern="1200" dirty="0" err="1">
              <a:solidFill>
                <a:sysClr val="windowText" lastClr="000000">
                  <a:hueOff val="0"/>
                  <a:satOff val="0"/>
                  <a:lumOff val="0"/>
                  <a:alphaOff val="0"/>
                </a:sysClr>
              </a:solidFill>
              <a:latin typeface="Calibri" panose="020F0502020204030204"/>
              <a:ea typeface="+mn-ea"/>
              <a:cs typeface="+mn-cs"/>
            </a:rPr>
            <a:t>Centres</a:t>
          </a:r>
          <a:r>
            <a:rPr lang="en-US" sz="1600" kern="1200" dirty="0">
              <a:solidFill>
                <a:sysClr val="windowText" lastClr="000000">
                  <a:hueOff val="0"/>
                  <a:satOff val="0"/>
                  <a:lumOff val="0"/>
                  <a:alphaOff val="0"/>
                </a:sysClr>
              </a:solidFill>
              <a:latin typeface="Calibri" panose="020F0502020204030204"/>
              <a:ea typeface="+mn-ea"/>
              <a:cs typeface="+mn-cs"/>
            </a:rPr>
            <a:t> Focal Point (GCW-PRCC-FP)</a:t>
          </a:r>
        </a:p>
        <a:p>
          <a:pPr marL="171450" lvl="1" indent="-171450" algn="l" defTabSz="711200">
            <a:lnSpc>
              <a:spcPct val="90000"/>
            </a:lnSpc>
            <a:spcBef>
              <a:spcPct val="0"/>
            </a:spcBef>
            <a:spcAft>
              <a:spcPct val="20000"/>
            </a:spcAft>
            <a:buChar char="•"/>
          </a:pPr>
          <a:r>
            <a:rPr lang="en-US" sz="1600" kern="1200" dirty="0">
              <a:solidFill>
                <a:sysClr val="windowText" lastClr="000000">
                  <a:hueOff val="0"/>
                  <a:satOff val="0"/>
                  <a:lumOff val="0"/>
                  <a:alphaOff val="0"/>
                </a:sysClr>
              </a:solidFill>
              <a:latin typeface="Calibri" panose="020F0502020204030204"/>
              <a:ea typeface="+mn-ea"/>
              <a:cs typeface="+mn-cs"/>
            </a:rPr>
            <a:t>Cryosphere Bulletin Coordinator (CBC)</a:t>
          </a:r>
        </a:p>
      </dsp:txBody>
      <dsp:txXfrm>
        <a:off x="0" y="2990651"/>
        <a:ext cx="5384927" cy="802149"/>
      </dsp:txXfrm>
    </dsp:sp>
    <dsp:sp modelId="{37CF8029-203A-4C41-822E-F46D6C1FBD32}">
      <dsp:nvSpPr>
        <dsp:cNvPr id="0" name=""/>
        <dsp:cNvSpPr/>
      </dsp:nvSpPr>
      <dsp:spPr>
        <a:xfrm>
          <a:off x="0" y="3792800"/>
          <a:ext cx="5384927" cy="374045"/>
        </a:xfrm>
        <a:prstGeom prst="roundRect">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solidFill>
                <a:sysClr val="window" lastClr="FFFFFF"/>
              </a:solidFill>
              <a:latin typeface="Calibri" panose="020F0502020204030204"/>
              <a:ea typeface="+mn-ea"/>
              <a:cs typeface="+mn-cs"/>
            </a:rPr>
            <a:t>GCW National Focal Points</a:t>
          </a:r>
        </a:p>
      </dsp:txBody>
      <dsp:txXfrm>
        <a:off x="18259" y="3811059"/>
        <a:ext cx="5348409" cy="33752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6F62D7-007E-42C3-B122-262E67333B62}">
      <dsp:nvSpPr>
        <dsp:cNvPr id="0" name=""/>
        <dsp:cNvSpPr/>
      </dsp:nvSpPr>
      <dsp:spPr>
        <a:xfrm>
          <a:off x="0" y="1057"/>
          <a:ext cx="5675586" cy="0"/>
        </a:xfrm>
        <a:prstGeom prst="line">
          <a:avLst/>
        </a:prstGeom>
        <a:solidFill>
          <a:srgbClr val="4472C4">
            <a:hueOff val="0"/>
            <a:satOff val="0"/>
            <a:lumOff val="0"/>
            <a:alphaOff val="0"/>
          </a:srgbClr>
        </a:solidFill>
        <a:ln w="12700" cap="flat" cmpd="sng" algn="ctr">
          <a:solidFill>
            <a:srgbClr val="4472C4">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BF8F5C7-020B-45FA-AF39-112EA54B40E9}">
      <dsp:nvSpPr>
        <dsp:cNvPr id="0" name=""/>
        <dsp:cNvSpPr/>
      </dsp:nvSpPr>
      <dsp:spPr>
        <a:xfrm>
          <a:off x="0" y="1057"/>
          <a:ext cx="5675586" cy="5477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kern="1200" dirty="0">
              <a:solidFill>
                <a:sysClr val="windowText" lastClr="000000">
                  <a:hueOff val="0"/>
                  <a:satOff val="0"/>
                  <a:lumOff val="0"/>
                  <a:alphaOff val="0"/>
                </a:sysClr>
              </a:solidFill>
              <a:latin typeface="Calibri" panose="020F0502020204030204"/>
              <a:ea typeface="+mn-ea"/>
              <a:cs typeface="+mn-cs"/>
            </a:rPr>
            <a:t>ET-CPO </a:t>
          </a:r>
          <a:r>
            <a:rPr lang="en-US" sz="1600" b="1" kern="1200" dirty="0">
              <a:solidFill>
                <a:sysClr val="windowText" lastClr="000000">
                  <a:hueOff val="0"/>
                  <a:satOff val="0"/>
                  <a:lumOff val="0"/>
                  <a:alphaOff val="0"/>
                </a:sysClr>
              </a:solidFill>
              <a:latin typeface="Calibri" panose="020F0502020204030204"/>
              <a:ea typeface="+mn-ea"/>
              <a:cs typeface="+mn-cs"/>
              <a:sym typeface="Wingdings" panose="05000000000000000000" pitchFamily="2" charset="2"/>
            </a:rPr>
            <a:t></a:t>
          </a:r>
          <a:r>
            <a:rPr lang="en-US" sz="1600" b="1" kern="1200" dirty="0">
              <a:solidFill>
                <a:sysClr val="windowText" lastClr="000000">
                  <a:hueOff val="0"/>
                  <a:satOff val="0"/>
                  <a:lumOff val="0"/>
                  <a:alphaOff val="0"/>
                </a:sysClr>
              </a:solidFill>
              <a:latin typeface="Calibri" panose="020F0502020204030204"/>
              <a:ea typeface="+mn-ea"/>
              <a:cs typeface="+mn-cs"/>
            </a:rPr>
            <a:t> SC-ON (ET-WT) </a:t>
          </a:r>
          <a:r>
            <a:rPr lang="en-US" sz="1600" b="0" kern="1200" dirty="0">
              <a:solidFill>
                <a:sysClr val="windowText" lastClr="000000">
                  <a:hueOff val="0"/>
                  <a:satOff val="0"/>
                  <a:lumOff val="0"/>
                  <a:alphaOff val="0"/>
                </a:sysClr>
              </a:solidFill>
              <a:latin typeface="Calibri" panose="020F0502020204030204"/>
              <a:ea typeface="+mn-ea"/>
              <a:cs typeface="+mn-cs"/>
            </a:rPr>
            <a:t>and SC-IMT (WIGOS MD TT)</a:t>
          </a:r>
        </a:p>
      </dsp:txBody>
      <dsp:txXfrm>
        <a:off x="0" y="1057"/>
        <a:ext cx="5675586" cy="547767"/>
      </dsp:txXfrm>
    </dsp:sp>
    <dsp:sp modelId="{D290989F-2D8E-4B7D-BA2D-C55FF942DFB6}">
      <dsp:nvSpPr>
        <dsp:cNvPr id="0" name=""/>
        <dsp:cNvSpPr/>
      </dsp:nvSpPr>
      <dsp:spPr>
        <a:xfrm>
          <a:off x="0" y="548825"/>
          <a:ext cx="5675586" cy="0"/>
        </a:xfrm>
        <a:prstGeom prst="line">
          <a:avLst/>
        </a:prstGeom>
        <a:solidFill>
          <a:srgbClr val="4472C4">
            <a:hueOff val="0"/>
            <a:satOff val="0"/>
            <a:lumOff val="0"/>
            <a:alphaOff val="0"/>
          </a:srgbClr>
        </a:solidFill>
        <a:ln w="12700" cap="flat" cmpd="sng" algn="ctr">
          <a:solidFill>
            <a:srgbClr val="4472C4">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014CCF8-EF8C-4FA6-A1EA-7E8A6BE87F42}">
      <dsp:nvSpPr>
        <dsp:cNvPr id="0" name=""/>
        <dsp:cNvSpPr/>
      </dsp:nvSpPr>
      <dsp:spPr>
        <a:xfrm>
          <a:off x="0" y="548825"/>
          <a:ext cx="5675586" cy="5477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kern="1200" dirty="0">
              <a:solidFill>
                <a:sysClr val="windowText" lastClr="000000"/>
              </a:solidFill>
              <a:highlight>
                <a:srgbClr val="FFFF00"/>
              </a:highlight>
              <a:latin typeface="Calibri" panose="020F0502020204030204"/>
              <a:ea typeface="+mn-ea"/>
              <a:cs typeface="+mn-cs"/>
            </a:rPr>
            <a:t>CRYORA</a:t>
          </a:r>
          <a:r>
            <a:rPr lang="en-US" sz="1600" b="1" kern="1200" dirty="0">
              <a:solidFill>
                <a:sysClr val="windowText" lastClr="000000"/>
              </a:solidFill>
              <a:highlight>
                <a:srgbClr val="FFFF00"/>
              </a:highlight>
              <a:latin typeface="Calibri" panose="020F0502020204030204"/>
              <a:ea typeface="+mn-ea"/>
              <a:cs typeface="+mn-cs"/>
              <a:sym typeface="Wingdings" panose="05000000000000000000" pitchFamily="2" charset="2"/>
            </a:rPr>
            <a:t></a:t>
          </a:r>
          <a:r>
            <a:rPr lang="en-US" sz="1600" b="1" kern="1200" dirty="0">
              <a:solidFill>
                <a:sysClr val="windowText" lastClr="000000"/>
              </a:solidFill>
              <a:highlight>
                <a:srgbClr val="FFFF00"/>
              </a:highlight>
              <a:latin typeface="Calibri" panose="020F0502020204030204"/>
              <a:ea typeface="+mn-ea"/>
              <a:cs typeface="+mn-cs"/>
            </a:rPr>
            <a:t> Joint Expert Team on Earth Observing System Design and Evolution (JET-EOSDE)</a:t>
          </a:r>
        </a:p>
        <a:p>
          <a:pPr marL="0" lvl="0" indent="0" algn="l" defTabSz="711200">
            <a:lnSpc>
              <a:spcPct val="90000"/>
            </a:lnSpc>
            <a:spcBef>
              <a:spcPct val="0"/>
            </a:spcBef>
            <a:spcAft>
              <a:spcPct val="35000"/>
            </a:spcAft>
            <a:buNone/>
          </a:pPr>
          <a:endParaRPr lang="en-US" sz="1600" b="1" kern="1200" dirty="0">
            <a:solidFill>
              <a:sysClr val="windowText" lastClr="000000"/>
            </a:solidFill>
            <a:latin typeface="Calibri" panose="020F0502020204030204"/>
            <a:ea typeface="+mn-ea"/>
            <a:cs typeface="+mn-cs"/>
          </a:endParaRPr>
        </a:p>
      </dsp:txBody>
      <dsp:txXfrm>
        <a:off x="0" y="548825"/>
        <a:ext cx="5675586" cy="547767"/>
      </dsp:txXfrm>
    </dsp:sp>
    <dsp:sp modelId="{3A90216A-A6A0-4C3A-AD36-33A2FEF44E08}">
      <dsp:nvSpPr>
        <dsp:cNvPr id="0" name=""/>
        <dsp:cNvSpPr/>
      </dsp:nvSpPr>
      <dsp:spPr>
        <a:xfrm>
          <a:off x="0" y="1096592"/>
          <a:ext cx="5675586" cy="0"/>
        </a:xfrm>
        <a:prstGeom prst="line">
          <a:avLst/>
        </a:prstGeom>
        <a:solidFill>
          <a:srgbClr val="4472C4">
            <a:hueOff val="0"/>
            <a:satOff val="0"/>
            <a:lumOff val="0"/>
            <a:alphaOff val="0"/>
          </a:srgbClr>
        </a:solidFill>
        <a:ln w="12700" cap="flat" cmpd="sng" algn="ctr">
          <a:solidFill>
            <a:srgbClr val="4472C4">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1092B9C-AE5F-48B8-BAF1-98E424A7CDD8}">
      <dsp:nvSpPr>
        <dsp:cNvPr id="0" name=""/>
        <dsp:cNvSpPr/>
      </dsp:nvSpPr>
      <dsp:spPr>
        <a:xfrm>
          <a:off x="0" y="1096592"/>
          <a:ext cx="5675586" cy="5477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a:solidFill>
                <a:sysClr val="windowText" lastClr="000000">
                  <a:hueOff val="0"/>
                  <a:satOff val="0"/>
                  <a:lumOff val="0"/>
                  <a:alphaOff val="0"/>
                </a:sysClr>
              </a:solidFill>
              <a:latin typeface="Calibri" panose="020F0502020204030204"/>
              <a:ea typeface="+mn-ea"/>
              <a:cs typeface="+mn-cs"/>
            </a:rPr>
            <a:t>ET-CPDI </a:t>
          </a:r>
          <a:r>
            <a:rPr lang="en-US" sz="1600" kern="1200">
              <a:solidFill>
                <a:sysClr val="windowText" lastClr="000000">
                  <a:hueOff val="0"/>
                  <a:satOff val="0"/>
                  <a:lumOff val="0"/>
                  <a:alphaOff val="0"/>
                </a:sysClr>
              </a:solidFill>
              <a:latin typeface="Calibri" panose="020F0502020204030204"/>
              <a:ea typeface="+mn-ea"/>
              <a:cs typeface="+mn-cs"/>
              <a:sym typeface="Wingdings" panose="05000000000000000000" pitchFamily="2" charset="2"/>
            </a:rPr>
            <a:t></a:t>
          </a:r>
          <a:r>
            <a:rPr lang="en-US" sz="1600" kern="1200">
              <a:solidFill>
                <a:sysClr val="windowText" lastClr="000000">
                  <a:hueOff val="0"/>
                  <a:satOff val="0"/>
                  <a:lumOff val="0"/>
                  <a:alphaOff val="0"/>
                </a:sysClr>
              </a:solidFill>
              <a:latin typeface="Calibri" panose="020F0502020204030204"/>
              <a:ea typeface="+mn-ea"/>
              <a:cs typeface="+mn-cs"/>
            </a:rPr>
            <a:t>SC-IMT</a:t>
          </a:r>
        </a:p>
      </dsp:txBody>
      <dsp:txXfrm>
        <a:off x="0" y="1096592"/>
        <a:ext cx="5675586" cy="547767"/>
      </dsp:txXfrm>
    </dsp:sp>
    <dsp:sp modelId="{B4DBB977-96F3-4FB7-8AAC-D3A7A2FF03E4}">
      <dsp:nvSpPr>
        <dsp:cNvPr id="0" name=""/>
        <dsp:cNvSpPr/>
      </dsp:nvSpPr>
      <dsp:spPr>
        <a:xfrm>
          <a:off x="0" y="1644360"/>
          <a:ext cx="5675586" cy="0"/>
        </a:xfrm>
        <a:prstGeom prst="line">
          <a:avLst/>
        </a:prstGeom>
        <a:solidFill>
          <a:srgbClr val="4472C4">
            <a:hueOff val="0"/>
            <a:satOff val="0"/>
            <a:lumOff val="0"/>
            <a:alphaOff val="0"/>
          </a:srgbClr>
        </a:solidFill>
        <a:ln w="12700" cap="flat" cmpd="sng" algn="ctr">
          <a:solidFill>
            <a:srgbClr val="4472C4">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EEC14A7-7ABD-48BF-B38A-5D619E94BCCA}">
      <dsp:nvSpPr>
        <dsp:cNvPr id="0" name=""/>
        <dsp:cNvSpPr/>
      </dsp:nvSpPr>
      <dsp:spPr>
        <a:xfrm>
          <a:off x="0" y="1644360"/>
          <a:ext cx="5675586" cy="5477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dirty="0">
              <a:solidFill>
                <a:sysClr val="windowText" lastClr="000000">
                  <a:hueOff val="0"/>
                  <a:satOff val="0"/>
                  <a:lumOff val="0"/>
                  <a:alphaOff val="0"/>
                </a:sysClr>
              </a:solidFill>
              <a:latin typeface="Calibri" panose="020F0502020204030204"/>
              <a:ea typeface="+mn-ea"/>
              <a:cs typeface="+mn-cs"/>
            </a:rPr>
            <a:t>ET-SIW and ET-SW – crosscutting with links to SC-ESMP, SERCOM, HCP, RB</a:t>
          </a:r>
        </a:p>
      </dsp:txBody>
      <dsp:txXfrm>
        <a:off x="0" y="1644360"/>
        <a:ext cx="5675586" cy="547767"/>
      </dsp:txXfrm>
    </dsp:sp>
    <dsp:sp modelId="{24FFB201-D12A-4FC5-9C1F-E1F4BC0D3AD5}">
      <dsp:nvSpPr>
        <dsp:cNvPr id="0" name=""/>
        <dsp:cNvSpPr/>
      </dsp:nvSpPr>
      <dsp:spPr>
        <a:xfrm>
          <a:off x="0" y="2192127"/>
          <a:ext cx="5675586" cy="0"/>
        </a:xfrm>
        <a:prstGeom prst="line">
          <a:avLst/>
        </a:prstGeom>
        <a:solidFill>
          <a:srgbClr val="4472C4">
            <a:hueOff val="0"/>
            <a:satOff val="0"/>
            <a:lumOff val="0"/>
            <a:alphaOff val="0"/>
          </a:srgbClr>
        </a:solidFill>
        <a:ln w="12700" cap="flat" cmpd="sng" algn="ctr">
          <a:solidFill>
            <a:srgbClr val="4472C4">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E289797-B62D-41D6-82E5-0389FF6A3FD4}">
      <dsp:nvSpPr>
        <dsp:cNvPr id="0" name=""/>
        <dsp:cNvSpPr/>
      </dsp:nvSpPr>
      <dsp:spPr>
        <a:xfrm>
          <a:off x="0" y="2192127"/>
          <a:ext cx="5675586" cy="5477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dirty="0">
              <a:solidFill>
                <a:sysClr val="windowText" lastClr="000000">
                  <a:hueOff val="0"/>
                  <a:satOff val="0"/>
                  <a:lumOff val="0"/>
                  <a:alphaOff val="0"/>
                </a:sysClr>
              </a:solidFill>
              <a:latin typeface="Calibri" panose="020F0502020204030204"/>
              <a:ea typeface="+mn-ea"/>
              <a:cs typeface="+mn-cs"/>
            </a:rPr>
            <a:t>GIC-TT and P-TT – SC-MINT and evolving, e.g. permafrost contributions to the WMO GHG monitoring strategy</a:t>
          </a:r>
        </a:p>
      </dsp:txBody>
      <dsp:txXfrm>
        <a:off x="0" y="2192127"/>
        <a:ext cx="5675586" cy="547767"/>
      </dsp:txXfrm>
    </dsp:sp>
    <dsp:sp modelId="{AC37C584-476C-4D40-8E35-CCB0AAC373BC}">
      <dsp:nvSpPr>
        <dsp:cNvPr id="0" name=""/>
        <dsp:cNvSpPr/>
      </dsp:nvSpPr>
      <dsp:spPr>
        <a:xfrm>
          <a:off x="0" y="2739895"/>
          <a:ext cx="5675586" cy="0"/>
        </a:xfrm>
        <a:prstGeom prst="line">
          <a:avLst/>
        </a:prstGeom>
        <a:solidFill>
          <a:srgbClr val="4472C4">
            <a:hueOff val="0"/>
            <a:satOff val="0"/>
            <a:lumOff val="0"/>
            <a:alphaOff val="0"/>
          </a:srgbClr>
        </a:solidFill>
        <a:ln w="12700" cap="flat" cmpd="sng" algn="ctr">
          <a:solidFill>
            <a:srgbClr val="4472C4">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6AEE858-DBD4-43A7-B951-A52977B7C7B9}">
      <dsp:nvSpPr>
        <dsp:cNvPr id="0" name=""/>
        <dsp:cNvSpPr/>
      </dsp:nvSpPr>
      <dsp:spPr>
        <a:xfrm>
          <a:off x="0" y="2739895"/>
          <a:ext cx="5675586" cy="5477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dirty="0">
              <a:solidFill>
                <a:sysClr val="windowText" lastClr="000000">
                  <a:hueOff val="0"/>
                  <a:satOff val="0"/>
                  <a:lumOff val="0"/>
                  <a:alphaOff val="0"/>
                </a:sysClr>
              </a:solidFill>
              <a:latin typeface="Calibri" panose="020F0502020204030204"/>
              <a:ea typeface="+mn-ea"/>
              <a:cs typeface="+mn-cs"/>
            </a:rPr>
            <a:t>GCW-BPC: SC-MINT, Editorial Board, WIGOS MD TT – liaison</a:t>
          </a:r>
        </a:p>
      </dsp:txBody>
      <dsp:txXfrm>
        <a:off x="0" y="2739895"/>
        <a:ext cx="5675586" cy="547767"/>
      </dsp:txXfrm>
    </dsp:sp>
    <dsp:sp modelId="{4C7929DB-7684-47C1-8078-6A12FE4ECB21}">
      <dsp:nvSpPr>
        <dsp:cNvPr id="0" name=""/>
        <dsp:cNvSpPr/>
      </dsp:nvSpPr>
      <dsp:spPr>
        <a:xfrm>
          <a:off x="0" y="3287662"/>
          <a:ext cx="5675586" cy="0"/>
        </a:xfrm>
        <a:prstGeom prst="line">
          <a:avLst/>
        </a:prstGeom>
        <a:solidFill>
          <a:srgbClr val="4472C4">
            <a:hueOff val="0"/>
            <a:satOff val="0"/>
            <a:lumOff val="0"/>
            <a:alphaOff val="0"/>
          </a:srgbClr>
        </a:solidFill>
        <a:ln w="12700" cap="flat" cmpd="sng" algn="ctr">
          <a:solidFill>
            <a:srgbClr val="4472C4">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250ED01-B0CA-4D68-8BD4-9D7ED973686C}">
      <dsp:nvSpPr>
        <dsp:cNvPr id="0" name=""/>
        <dsp:cNvSpPr/>
      </dsp:nvSpPr>
      <dsp:spPr>
        <a:xfrm>
          <a:off x="0" y="3287662"/>
          <a:ext cx="5675586" cy="5477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dirty="0">
              <a:solidFill>
                <a:sysClr val="windowText" lastClr="000000">
                  <a:hueOff val="0"/>
                  <a:satOff val="0"/>
                  <a:lumOff val="0"/>
                  <a:alphaOff val="0"/>
                </a:sysClr>
              </a:solidFill>
              <a:latin typeface="Calibri" panose="020F0502020204030204"/>
              <a:ea typeface="+mn-ea"/>
              <a:cs typeface="+mn-cs"/>
            </a:rPr>
            <a:t>GCW-PRCC-FP: liaison with Arctic RCC, TPRCC, Antarctic RCC Networks </a:t>
          </a:r>
        </a:p>
      </dsp:txBody>
      <dsp:txXfrm>
        <a:off x="0" y="3287662"/>
        <a:ext cx="5675586" cy="547767"/>
      </dsp:txXfrm>
    </dsp:sp>
    <dsp:sp modelId="{AE2D4021-E0E8-468D-93B2-DBEC0155C1A3}">
      <dsp:nvSpPr>
        <dsp:cNvPr id="0" name=""/>
        <dsp:cNvSpPr/>
      </dsp:nvSpPr>
      <dsp:spPr>
        <a:xfrm>
          <a:off x="0" y="3835429"/>
          <a:ext cx="5675586" cy="0"/>
        </a:xfrm>
        <a:prstGeom prst="line">
          <a:avLst/>
        </a:prstGeom>
        <a:solidFill>
          <a:srgbClr val="4472C4">
            <a:hueOff val="0"/>
            <a:satOff val="0"/>
            <a:lumOff val="0"/>
            <a:alphaOff val="0"/>
          </a:srgbClr>
        </a:solidFill>
        <a:ln w="12700" cap="flat" cmpd="sng" algn="ctr">
          <a:solidFill>
            <a:srgbClr val="4472C4">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C38D0F3-C283-4322-923F-7B7EF973BAF9}">
      <dsp:nvSpPr>
        <dsp:cNvPr id="0" name=""/>
        <dsp:cNvSpPr/>
      </dsp:nvSpPr>
      <dsp:spPr>
        <a:xfrm flipV="1">
          <a:off x="0" y="3835429"/>
          <a:ext cx="5675586" cy="3338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endParaRPr lang="en-US" sz="1600" i="1" kern="1200" dirty="0">
            <a:solidFill>
              <a:sysClr val="windowText" lastClr="000000">
                <a:hueOff val="0"/>
                <a:satOff val="0"/>
                <a:lumOff val="0"/>
                <a:alphaOff val="0"/>
              </a:sysClr>
            </a:solidFill>
            <a:latin typeface="Calibri" panose="020F0502020204030204"/>
            <a:ea typeface="+mn-ea"/>
            <a:cs typeface="+mn-cs"/>
          </a:endParaRPr>
        </a:p>
      </dsp:txBody>
      <dsp:txXfrm rot="10800000">
        <a:off x="0" y="3835429"/>
        <a:ext cx="5675586" cy="333875"/>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H"/>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9E0F357-B811-4FC5-8E65-2B8BD505A5B3}" type="datetimeFigureOut">
              <a:rPr lang="en-CH" smtClean="0"/>
              <a:t>9/27/22</a:t>
            </a:fld>
            <a:endParaRPr lang="en-CH"/>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H"/>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H"/>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H"/>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3F1AC9F-6AFE-4B8B-9CC1-10F44419EB41}" type="slidenum">
              <a:rPr lang="en-CH" smtClean="0"/>
              <a:t>‹#›</a:t>
            </a:fld>
            <a:endParaRPr lang="en-CH"/>
          </a:p>
        </p:txBody>
      </p:sp>
    </p:spTree>
    <p:extLst>
      <p:ext uri="{BB962C8B-B14F-4D97-AF65-F5344CB8AC3E}">
        <p14:creationId xmlns:p14="http://schemas.microsoft.com/office/powerpoint/2010/main" val="11445179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H"/>
          </a:p>
        </p:txBody>
      </p:sp>
      <p:sp>
        <p:nvSpPr>
          <p:cNvPr id="4" name="Slide Number Placeholder 3"/>
          <p:cNvSpPr>
            <a:spLocks noGrp="1"/>
          </p:cNvSpPr>
          <p:nvPr>
            <p:ph type="sldNum" sz="quarter" idx="5"/>
          </p:nvPr>
        </p:nvSpPr>
        <p:spPr/>
        <p:txBody>
          <a:bodyPr/>
          <a:lstStyle/>
          <a:p>
            <a:fld id="{850E5A11-A43D-4388-8CC5-17801B9DB8A4}" type="slidenum">
              <a:rPr lang="en-GB" smtClean="0"/>
              <a:t>1</a:t>
            </a:fld>
            <a:endParaRPr lang="en-GB" dirty="0"/>
          </a:p>
        </p:txBody>
      </p:sp>
    </p:spTree>
    <p:extLst>
      <p:ext uri="{BB962C8B-B14F-4D97-AF65-F5344CB8AC3E}">
        <p14:creationId xmlns:p14="http://schemas.microsoft.com/office/powerpoint/2010/main" val="2938144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06836A-E74D-4296-99F3-8D1D9C87C1E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002574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F1AC9F-6AFE-4B8B-9CC1-10F44419EB41}" type="slidenum">
              <a:rPr lang="en-CH" smtClean="0"/>
              <a:t>7</a:t>
            </a:fld>
            <a:endParaRPr lang="en-CH"/>
          </a:p>
        </p:txBody>
      </p:sp>
    </p:spTree>
    <p:extLst>
      <p:ext uri="{BB962C8B-B14F-4D97-AF65-F5344CB8AC3E}">
        <p14:creationId xmlns:p14="http://schemas.microsoft.com/office/powerpoint/2010/main" val="32851912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A5EA04D-844F-AD47-9170-D2F4A47E60EF}" type="slidenum">
              <a:rPr lang="en-US" smtClean="0"/>
              <a:t>12</a:t>
            </a:fld>
            <a:endParaRPr lang="en-US"/>
          </a:p>
        </p:txBody>
      </p:sp>
    </p:spTree>
    <p:extLst>
      <p:ext uri="{BB962C8B-B14F-4D97-AF65-F5344CB8AC3E}">
        <p14:creationId xmlns:p14="http://schemas.microsoft.com/office/powerpoint/2010/main" val="20276754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Sea Ice Thickness was identified as an important required variable in 6 of the GCW </a:t>
            </a:r>
            <a:r>
              <a:rPr lang="en-US" dirty="0" err="1"/>
              <a:t>Cryora</a:t>
            </a:r>
            <a:r>
              <a:rPr lang="en-US" dirty="0"/>
              <a:t> Application Areas. The specific requirements might be different for each application area which might also be the case for the WMO Application Categories and Areas. Sea Ice Thickness would be an important variable for all WMO Categories except perhaps Space Weather. What the requirement level would be for each of the relevant WMO Areas would need to be determined.</a:t>
            </a:r>
          </a:p>
        </p:txBody>
      </p:sp>
      <p:sp>
        <p:nvSpPr>
          <p:cNvPr id="4" name="Slide Number Placeholder 3"/>
          <p:cNvSpPr>
            <a:spLocks noGrp="1"/>
          </p:cNvSpPr>
          <p:nvPr>
            <p:ph type="sldNum" sz="quarter" idx="5"/>
          </p:nvPr>
        </p:nvSpPr>
        <p:spPr/>
        <p:txBody>
          <a:bodyPr/>
          <a:lstStyle/>
          <a:p>
            <a:fld id="{FA5EA04D-844F-AD47-9170-D2F4A47E60EF}" type="slidenum">
              <a:rPr lang="en-US" smtClean="0"/>
              <a:t>13</a:t>
            </a:fld>
            <a:endParaRPr lang="en-US"/>
          </a:p>
        </p:txBody>
      </p:sp>
    </p:spTree>
    <p:extLst>
      <p:ext uri="{BB962C8B-B14F-4D97-AF65-F5344CB8AC3E}">
        <p14:creationId xmlns:p14="http://schemas.microsoft.com/office/powerpoint/2010/main" val="2326965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F1AC9F-6AFE-4B8B-9CC1-10F44419EB41}" type="slidenum">
              <a:rPr lang="en-CH" smtClean="0"/>
              <a:t>15</a:t>
            </a:fld>
            <a:endParaRPr lang="en-CH"/>
          </a:p>
        </p:txBody>
      </p:sp>
    </p:spTree>
    <p:extLst>
      <p:ext uri="{BB962C8B-B14F-4D97-AF65-F5344CB8AC3E}">
        <p14:creationId xmlns:p14="http://schemas.microsoft.com/office/powerpoint/2010/main" val="24088128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6" name="Slide Number Placeholder 5"/>
          <p:cNvSpPr>
            <a:spLocks noGrp="1"/>
          </p:cNvSpPr>
          <p:nvPr>
            <p:ph type="sldNum" sz="quarter" idx="12"/>
          </p:nvPr>
        </p:nvSpPr>
        <p:spPr/>
        <p:txBody>
          <a:bodyPr/>
          <a:lstStyle/>
          <a:p>
            <a:fld id="{9259AF2F-52C6-9B46-B8B2-0579234AE62E}" type="slidenum">
              <a:rPr lang="en-US" smtClean="0"/>
              <a:t>‹#›</a:t>
            </a:fld>
            <a:endParaRPr lang="en-US"/>
          </a:p>
        </p:txBody>
      </p:sp>
    </p:spTree>
    <p:extLst>
      <p:ext uri="{BB962C8B-B14F-4D97-AF65-F5344CB8AC3E}">
        <p14:creationId xmlns:p14="http://schemas.microsoft.com/office/powerpoint/2010/main" val="1622904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9259AF2F-52C6-9B46-B8B2-0579234AE62E}" type="slidenum">
              <a:rPr lang="en-US" smtClean="0"/>
              <a:t>‹#›</a:t>
            </a:fld>
            <a:endParaRPr lang="en-US"/>
          </a:p>
        </p:txBody>
      </p:sp>
      <p:pic>
        <p:nvPicPr>
          <p:cNvPr id="7" name="Picture 6" descr="wmo2016_powerpoint_standard_v2-2.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5143500"/>
            <a:ext cx="1988820" cy="1714500"/>
          </a:xfrm>
          <a:prstGeom prst="rect">
            <a:avLst/>
          </a:prstGeom>
        </p:spPr>
      </p:pic>
    </p:spTree>
    <p:extLst>
      <p:ext uri="{BB962C8B-B14F-4D97-AF65-F5344CB8AC3E}">
        <p14:creationId xmlns:p14="http://schemas.microsoft.com/office/powerpoint/2010/main" val="4665927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9259AF2F-52C6-9B46-B8B2-0579234AE62E}" type="slidenum">
              <a:rPr lang="en-US" smtClean="0"/>
              <a:t>‹#›</a:t>
            </a:fld>
            <a:endParaRPr lang="en-US"/>
          </a:p>
        </p:txBody>
      </p:sp>
    </p:spTree>
    <p:extLst>
      <p:ext uri="{BB962C8B-B14F-4D97-AF65-F5344CB8AC3E}">
        <p14:creationId xmlns:p14="http://schemas.microsoft.com/office/powerpoint/2010/main" val="13266350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9259AF2F-52C6-9B46-B8B2-0579234AE62E}" type="slidenum">
              <a:rPr lang="en-US" smtClean="0"/>
              <a:t>‹#›</a:t>
            </a:fld>
            <a:endParaRPr lang="en-US"/>
          </a:p>
        </p:txBody>
      </p:sp>
    </p:spTree>
    <p:extLst>
      <p:ext uri="{BB962C8B-B14F-4D97-AF65-F5344CB8AC3E}">
        <p14:creationId xmlns:p14="http://schemas.microsoft.com/office/powerpoint/2010/main" val="2219276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p>
            <a:fld id="{9259AF2F-52C6-9B46-B8B2-0579234AE62E}" type="slidenum">
              <a:rPr lang="en-US" smtClean="0"/>
              <a:t>‹#›</a:t>
            </a:fld>
            <a:endParaRPr lang="en-US"/>
          </a:p>
        </p:txBody>
      </p:sp>
    </p:spTree>
    <p:extLst>
      <p:ext uri="{BB962C8B-B14F-4D97-AF65-F5344CB8AC3E}">
        <p14:creationId xmlns:p14="http://schemas.microsoft.com/office/powerpoint/2010/main" val="37451193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9259AF2F-52C6-9B46-B8B2-0579234AE62E}" type="slidenum">
              <a:rPr lang="en-US" smtClean="0"/>
              <a:t>‹#›</a:t>
            </a:fld>
            <a:endParaRPr lang="en-US"/>
          </a:p>
        </p:txBody>
      </p:sp>
    </p:spTree>
    <p:extLst>
      <p:ext uri="{BB962C8B-B14F-4D97-AF65-F5344CB8AC3E}">
        <p14:creationId xmlns:p14="http://schemas.microsoft.com/office/powerpoint/2010/main" val="3329421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259AF2F-52C6-9B46-B8B2-0579234AE62E}" type="slidenum">
              <a:rPr lang="en-US" smtClean="0"/>
              <a:t>‹#›</a:t>
            </a:fld>
            <a:endParaRPr lang="en-US"/>
          </a:p>
        </p:txBody>
      </p:sp>
    </p:spTree>
    <p:extLst>
      <p:ext uri="{BB962C8B-B14F-4D97-AF65-F5344CB8AC3E}">
        <p14:creationId xmlns:p14="http://schemas.microsoft.com/office/powerpoint/2010/main" val="40410873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9259AF2F-52C6-9B46-B8B2-0579234AE62E}" type="slidenum">
              <a:rPr lang="en-US" smtClean="0"/>
              <a:t>‹#›</a:t>
            </a:fld>
            <a:endParaRPr lang="en-US"/>
          </a:p>
        </p:txBody>
      </p:sp>
    </p:spTree>
    <p:extLst>
      <p:ext uri="{BB962C8B-B14F-4D97-AF65-F5344CB8AC3E}">
        <p14:creationId xmlns:p14="http://schemas.microsoft.com/office/powerpoint/2010/main" val="30026606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9259AF2F-52C6-9B46-B8B2-0579234AE62E}" type="slidenum">
              <a:rPr lang="en-US" smtClean="0"/>
              <a:t>‹#›</a:t>
            </a:fld>
            <a:endParaRPr lang="en-US"/>
          </a:p>
        </p:txBody>
      </p:sp>
    </p:spTree>
    <p:extLst>
      <p:ext uri="{BB962C8B-B14F-4D97-AF65-F5344CB8AC3E}">
        <p14:creationId xmlns:p14="http://schemas.microsoft.com/office/powerpoint/2010/main" val="9521605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59AF2F-52C6-9B46-B8B2-0579234AE62E}" type="slidenum">
              <a:rPr lang="en-US" smtClean="0"/>
              <a:t>‹#›</a:t>
            </a:fld>
            <a:endParaRPr lang="en-US"/>
          </a:p>
        </p:txBody>
      </p:sp>
      <p:pic>
        <p:nvPicPr>
          <p:cNvPr id="7" name="Picture 6" descr="wmo2016_powerpoint_standard_v2-2.jpg"/>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0" y="5151694"/>
            <a:ext cx="2651760" cy="1714500"/>
          </a:xfrm>
          <a:prstGeom prst="rect">
            <a:avLst/>
          </a:prstGeom>
        </p:spPr>
      </p:pic>
    </p:spTree>
    <p:extLst>
      <p:ext uri="{BB962C8B-B14F-4D97-AF65-F5344CB8AC3E}">
        <p14:creationId xmlns:p14="http://schemas.microsoft.com/office/powerpoint/2010/main" val="115361028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36.png"/><Relationship Id="rId3" Type="http://schemas.openxmlformats.org/officeDocument/2006/relationships/image" Target="../media/image26.png"/><Relationship Id="rId7" Type="http://schemas.openxmlformats.org/officeDocument/2006/relationships/image" Target="../media/image30.png"/><Relationship Id="rId12" Type="http://schemas.openxmlformats.org/officeDocument/2006/relationships/image" Target="../media/image35.png"/><Relationship Id="rId2" Type="http://schemas.openxmlformats.org/officeDocument/2006/relationships/notesSlide" Target="../notesSlides/notesSlide4.xml"/><Relationship Id="rId16" Type="http://schemas.openxmlformats.org/officeDocument/2006/relationships/image" Target="../media/image39.tiff"/><Relationship Id="rId1" Type="http://schemas.openxmlformats.org/officeDocument/2006/relationships/slideLayout" Target="../slideLayouts/slideLayout1.xml"/><Relationship Id="rId6" Type="http://schemas.openxmlformats.org/officeDocument/2006/relationships/image" Target="../media/image29.png"/><Relationship Id="rId11" Type="http://schemas.openxmlformats.org/officeDocument/2006/relationships/image" Target="../media/image34.png"/><Relationship Id="rId5" Type="http://schemas.openxmlformats.org/officeDocument/2006/relationships/image" Target="../media/image28.png"/><Relationship Id="rId15" Type="http://schemas.openxmlformats.org/officeDocument/2006/relationships/image" Target="../media/image38.png"/><Relationship Id="rId10" Type="http://schemas.openxmlformats.org/officeDocument/2006/relationships/image" Target="../media/image33.png"/><Relationship Id="rId4" Type="http://schemas.openxmlformats.org/officeDocument/2006/relationships/image" Target="../media/image27.png"/><Relationship Id="rId9" Type="http://schemas.openxmlformats.org/officeDocument/2006/relationships/image" Target="../media/image32.png"/><Relationship Id="rId14" Type="http://schemas.openxmlformats.org/officeDocument/2006/relationships/image" Target="../media/image37.png"/></Relationships>
</file>

<file path=ppt/slides/_rels/slide13.xml.rels><?xml version="1.0" encoding="UTF-8" standalone="yes"?>
<Relationships xmlns="http://schemas.openxmlformats.org/package/2006/relationships"><Relationship Id="rId8" Type="http://schemas.openxmlformats.org/officeDocument/2006/relationships/image" Target="../media/image45.png"/><Relationship Id="rId13" Type="http://schemas.openxmlformats.org/officeDocument/2006/relationships/image" Target="../media/image50.png"/><Relationship Id="rId3" Type="http://schemas.openxmlformats.org/officeDocument/2006/relationships/image" Target="../media/image40.png"/><Relationship Id="rId7" Type="http://schemas.openxmlformats.org/officeDocument/2006/relationships/image" Target="../media/image44.png"/><Relationship Id="rId12" Type="http://schemas.openxmlformats.org/officeDocument/2006/relationships/image" Target="../media/image49.png"/><Relationship Id="rId2" Type="http://schemas.openxmlformats.org/officeDocument/2006/relationships/notesSlide" Target="../notesSlides/notesSlide5.xml"/><Relationship Id="rId16" Type="http://schemas.openxmlformats.org/officeDocument/2006/relationships/image" Target="../media/image53.tiff"/><Relationship Id="rId1" Type="http://schemas.openxmlformats.org/officeDocument/2006/relationships/slideLayout" Target="../slideLayouts/slideLayout1.xml"/><Relationship Id="rId6" Type="http://schemas.openxmlformats.org/officeDocument/2006/relationships/image" Target="../media/image43.png"/><Relationship Id="rId11" Type="http://schemas.openxmlformats.org/officeDocument/2006/relationships/image" Target="../media/image48.png"/><Relationship Id="rId5" Type="http://schemas.openxmlformats.org/officeDocument/2006/relationships/image" Target="../media/image42.png"/><Relationship Id="rId15" Type="http://schemas.openxmlformats.org/officeDocument/2006/relationships/image" Target="../media/image52.png"/><Relationship Id="rId10" Type="http://schemas.openxmlformats.org/officeDocument/2006/relationships/image" Target="../media/image47.png"/><Relationship Id="rId4" Type="http://schemas.openxmlformats.org/officeDocument/2006/relationships/image" Target="../media/image41.png"/><Relationship Id="rId9" Type="http://schemas.openxmlformats.org/officeDocument/2006/relationships/image" Target="../media/image46.png"/><Relationship Id="rId14" Type="http://schemas.openxmlformats.org/officeDocument/2006/relationships/image" Target="../media/image51.png"/></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1.jpe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g"/><Relationship Id="rId4" Type="http://schemas.openxmlformats.org/officeDocument/2006/relationships/image" Target="../media/image8.jp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hyperlink" Target="https://stratus.ssec.wisc.edu/igos/docs/cryos_theme_report.pdf" TargetMode="External"/></Relationships>
</file>

<file path=ppt/slides/_rels/slide5.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20.jpe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wmo2016_powerpoint_standard_v2_dark-3.jpg">
            <a:extLst>
              <a:ext uri="{FF2B5EF4-FFF2-40B4-BE49-F238E27FC236}">
                <a16:creationId xmlns:a16="http://schemas.microsoft.com/office/drawing/2014/main" id="{BBE790F8-2959-72D9-2DB3-02DDC56E063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9325774" y="0"/>
            <a:ext cx="2866226" cy="6858000"/>
          </a:xfrm>
          <a:prstGeom prst="rect">
            <a:avLst/>
          </a:prstGeom>
        </p:spPr>
      </p:pic>
      <p:pic>
        <p:nvPicPr>
          <p:cNvPr id="7" name="Picture 6" descr="wmo2016_powerpoint_standard_v2_dark-3.jpg">
            <a:extLst>
              <a:ext uri="{FF2B5EF4-FFF2-40B4-BE49-F238E27FC236}">
                <a16:creationId xmlns:a16="http://schemas.microsoft.com/office/drawing/2014/main" id="{96EC3A03-3370-44C0-8E50-3467774EE47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0"/>
            <a:ext cx="9719474" cy="6858000"/>
          </a:xfrm>
          <a:prstGeom prst="rect">
            <a:avLst/>
          </a:prstGeom>
        </p:spPr>
      </p:pic>
      <p:sp>
        <p:nvSpPr>
          <p:cNvPr id="6" name="Title 1"/>
          <p:cNvSpPr txBox="1">
            <a:spLocks/>
          </p:cNvSpPr>
          <p:nvPr/>
        </p:nvSpPr>
        <p:spPr>
          <a:xfrm>
            <a:off x="2866226" y="2168907"/>
            <a:ext cx="8229600" cy="3428845"/>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en-US" sz="2400" i="1" dirty="0">
              <a:solidFill>
                <a:schemeClr val="bg1"/>
              </a:solidFill>
            </a:endParaRPr>
          </a:p>
        </p:txBody>
      </p:sp>
      <p:sp>
        <p:nvSpPr>
          <p:cNvPr id="3" name="Slide Number Placeholder 2"/>
          <p:cNvSpPr>
            <a:spLocks noGrp="1"/>
          </p:cNvSpPr>
          <p:nvPr>
            <p:ph type="sldNum" sz="quarter" idx="12"/>
          </p:nvPr>
        </p:nvSpPr>
        <p:spPr/>
        <p:txBody>
          <a:bodyPr/>
          <a:lstStyle/>
          <a:p>
            <a:fld id="{9259AF2F-52C6-9B46-B8B2-0579234AE62E}" type="slidenum">
              <a:rPr lang="en-US" smtClean="0"/>
              <a:t>1</a:t>
            </a:fld>
            <a:endParaRPr lang="en-US" dirty="0"/>
          </a:p>
        </p:txBody>
      </p:sp>
      <p:sp>
        <p:nvSpPr>
          <p:cNvPr id="5" name="Title 1">
            <a:extLst>
              <a:ext uri="{FF2B5EF4-FFF2-40B4-BE49-F238E27FC236}">
                <a16:creationId xmlns:a16="http://schemas.microsoft.com/office/drawing/2014/main" id="{F351208C-D14B-4D5A-ABA4-F23E50C6674B}"/>
              </a:ext>
            </a:extLst>
          </p:cNvPr>
          <p:cNvSpPr txBox="1">
            <a:spLocks/>
          </p:cNvSpPr>
          <p:nvPr/>
        </p:nvSpPr>
        <p:spPr>
          <a:xfrm>
            <a:off x="1526796" y="314660"/>
            <a:ext cx="10394575" cy="5727031"/>
          </a:xfrm>
          <a:prstGeom prst="rect">
            <a:avLst/>
          </a:prstGeom>
        </p:spPr>
        <p:txBody>
          <a:bodyPr vert="horz" lIns="91440" tIns="45720" rIns="91440" bIns="45720" rtlCol="0" anchor="t"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200" dirty="0">
                <a:solidFill>
                  <a:schemeClr val="bg1"/>
                </a:solidFill>
              </a:rPr>
              <a:t>Hybrid Workshop on the management of observational user requirements for the evolved Rolling Review of Requirements in the context of WMO's Earth System approach</a:t>
            </a:r>
          </a:p>
          <a:p>
            <a:endParaRPr lang="en-US" sz="3200" dirty="0">
              <a:solidFill>
                <a:schemeClr val="bg1"/>
              </a:solidFill>
            </a:endParaRPr>
          </a:p>
          <a:p>
            <a:r>
              <a:rPr lang="en-US" sz="2800" i="1" dirty="0">
                <a:solidFill>
                  <a:schemeClr val="bg1"/>
                </a:solidFill>
              </a:rPr>
              <a:t>(RRR-2022, Geneva, Switzerland, 27-29 September 2022)</a:t>
            </a:r>
          </a:p>
          <a:p>
            <a:endParaRPr lang="en-US" sz="4000" dirty="0">
              <a:solidFill>
                <a:schemeClr val="bg1"/>
              </a:solidFill>
            </a:endParaRPr>
          </a:p>
          <a:p>
            <a:r>
              <a:rPr lang="en-US" sz="4000" i="1" dirty="0">
                <a:solidFill>
                  <a:schemeClr val="bg1"/>
                </a:solidFill>
              </a:rPr>
              <a:t>Doc 4(c) – </a:t>
            </a:r>
            <a:r>
              <a:rPr lang="en-US" sz="4000" b="1" i="1" dirty="0">
                <a:solidFill>
                  <a:schemeClr val="bg1"/>
                </a:solidFill>
              </a:rPr>
              <a:t>Pilot User GCW: Status and Plans</a:t>
            </a:r>
          </a:p>
          <a:p>
            <a:endParaRPr lang="en-US" sz="4000" i="1" dirty="0">
              <a:solidFill>
                <a:schemeClr val="bg1"/>
              </a:solidFill>
            </a:endParaRPr>
          </a:p>
          <a:p>
            <a:r>
              <a:rPr lang="en-US" sz="2800" dirty="0">
                <a:solidFill>
                  <a:schemeClr val="bg1"/>
                </a:solidFill>
              </a:rPr>
              <a:t>Jeff Key</a:t>
            </a:r>
            <a:r>
              <a:rPr lang="en-US" sz="2800" baseline="30000" dirty="0">
                <a:solidFill>
                  <a:schemeClr val="bg1"/>
                </a:solidFill>
              </a:rPr>
              <a:t>1</a:t>
            </a:r>
            <a:r>
              <a:rPr lang="en-US" sz="2800" dirty="0">
                <a:solidFill>
                  <a:schemeClr val="bg1"/>
                </a:solidFill>
              </a:rPr>
              <a:t>, Rodica Nitu</a:t>
            </a:r>
            <a:r>
              <a:rPr lang="en-US" sz="2800" baseline="30000" dirty="0">
                <a:solidFill>
                  <a:schemeClr val="bg1"/>
                </a:solidFill>
              </a:rPr>
              <a:t>2</a:t>
            </a:r>
            <a:r>
              <a:rPr lang="en-US" sz="2800" dirty="0">
                <a:solidFill>
                  <a:schemeClr val="bg1"/>
                </a:solidFill>
              </a:rPr>
              <a:t>, Jenny Baeseman</a:t>
            </a:r>
            <a:r>
              <a:rPr lang="en-US" sz="2800" baseline="30000" dirty="0">
                <a:solidFill>
                  <a:schemeClr val="bg1"/>
                </a:solidFill>
              </a:rPr>
              <a:t>3</a:t>
            </a:r>
            <a:r>
              <a:rPr lang="en-US" sz="2800" dirty="0">
                <a:solidFill>
                  <a:schemeClr val="bg1"/>
                </a:solidFill>
              </a:rPr>
              <a:t> </a:t>
            </a:r>
          </a:p>
          <a:p>
            <a:r>
              <a:rPr lang="en-US" sz="2000" baseline="30000" dirty="0">
                <a:solidFill>
                  <a:schemeClr val="bg1"/>
                </a:solidFill>
              </a:rPr>
              <a:t>1</a:t>
            </a:r>
            <a:r>
              <a:rPr lang="en-US" sz="2000" dirty="0">
                <a:solidFill>
                  <a:schemeClr val="bg1"/>
                </a:solidFill>
              </a:rPr>
              <a:t>NOAA, </a:t>
            </a:r>
            <a:r>
              <a:rPr lang="en-US" sz="2000" baseline="30000" dirty="0">
                <a:solidFill>
                  <a:schemeClr val="bg1"/>
                </a:solidFill>
              </a:rPr>
              <a:t>2</a:t>
            </a:r>
            <a:r>
              <a:rPr lang="en-US" sz="2000" dirty="0">
                <a:solidFill>
                  <a:schemeClr val="bg1"/>
                </a:solidFill>
              </a:rPr>
              <a:t>WMO, </a:t>
            </a:r>
            <a:r>
              <a:rPr lang="en-US" sz="2000" baseline="30000" dirty="0">
                <a:solidFill>
                  <a:schemeClr val="bg1"/>
                </a:solidFill>
              </a:rPr>
              <a:t>3</a:t>
            </a:r>
            <a:r>
              <a:rPr lang="en-US" sz="2000" dirty="0">
                <a:solidFill>
                  <a:schemeClr val="bg1"/>
                </a:solidFill>
              </a:rPr>
              <a:t>Baeseman Consulting &amp; Services LLC </a:t>
            </a:r>
          </a:p>
        </p:txBody>
      </p:sp>
    </p:spTree>
    <p:extLst>
      <p:ext uri="{BB962C8B-B14F-4D97-AF65-F5344CB8AC3E}">
        <p14:creationId xmlns:p14="http://schemas.microsoft.com/office/powerpoint/2010/main" val="3802284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4F0C90-539F-ED1C-2191-C71E0BE01B24}"/>
              </a:ext>
            </a:extLst>
          </p:cNvPr>
          <p:cNvSpPr txBox="1">
            <a:spLocks/>
          </p:cNvSpPr>
          <p:nvPr/>
        </p:nvSpPr>
        <p:spPr>
          <a:xfrm>
            <a:off x="497293" y="143363"/>
            <a:ext cx="10972800" cy="731520"/>
          </a:xfrm>
          <a:prstGeom prst="rect">
            <a:avLst/>
          </a:prstGeom>
          <a:ln>
            <a:noFill/>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rmAutofit fontScale="97500"/>
          </a:bodyPr>
          <a:lstStyle>
            <a:lvl1pPr algn="ctr" defTabSz="4572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sz="3600" dirty="0">
                <a:solidFill>
                  <a:schemeClr val="tx2"/>
                </a:solidFill>
              </a:rPr>
              <a:t>Status: </a:t>
            </a:r>
            <a:r>
              <a:rPr lang="en-US" sz="3600" b="1" dirty="0">
                <a:solidFill>
                  <a:schemeClr val="tx2"/>
                </a:solidFill>
              </a:rPr>
              <a:t>Sea Ice </a:t>
            </a:r>
            <a:r>
              <a:rPr lang="en-US" sz="3600" dirty="0">
                <a:solidFill>
                  <a:schemeClr val="tx2"/>
                </a:solidFill>
              </a:rPr>
              <a:t>Variables and User Applications</a:t>
            </a:r>
          </a:p>
        </p:txBody>
      </p:sp>
      <p:sp>
        <p:nvSpPr>
          <p:cNvPr id="4" name="TextBox 3">
            <a:extLst>
              <a:ext uri="{FF2B5EF4-FFF2-40B4-BE49-F238E27FC236}">
                <a16:creationId xmlns:a16="http://schemas.microsoft.com/office/drawing/2014/main" id="{D770B666-93EF-A68C-A9D6-375876E86E5F}"/>
              </a:ext>
            </a:extLst>
          </p:cNvPr>
          <p:cNvSpPr txBox="1"/>
          <p:nvPr/>
        </p:nvSpPr>
        <p:spPr>
          <a:xfrm>
            <a:off x="497293" y="876463"/>
            <a:ext cx="10951203" cy="400110"/>
          </a:xfrm>
          <a:prstGeom prst="rect">
            <a:avLst/>
          </a:prstGeom>
          <a:noFill/>
        </p:spPr>
        <p:txBody>
          <a:bodyPr wrap="none" rtlCol="0">
            <a:spAutoFit/>
          </a:bodyPr>
          <a:lstStyle/>
          <a:p>
            <a:r>
              <a:rPr lang="en-US" sz="2000" b="1" i="1" dirty="0">
                <a:solidFill>
                  <a:schemeClr val="accent2">
                    <a:lumMod val="75000"/>
                  </a:schemeClr>
                </a:solidFill>
              </a:rPr>
              <a:t>Geophysical variables have been enumerated. Differences in terminology are sometimes problematic.</a:t>
            </a:r>
          </a:p>
        </p:txBody>
      </p:sp>
      <p:pic>
        <p:nvPicPr>
          <p:cNvPr id="8" name="Picture 7" descr="Graphical user interface, application, table, calendar&#10;&#10;Description automatically generated with medium confidence">
            <a:extLst>
              <a:ext uri="{FF2B5EF4-FFF2-40B4-BE49-F238E27FC236}">
                <a16:creationId xmlns:a16="http://schemas.microsoft.com/office/drawing/2014/main" id="{807B5640-5DBE-AC78-4444-EC32E177B8B7}"/>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841760" y="1413734"/>
            <a:ext cx="9891010" cy="5300904"/>
          </a:xfrm>
          <a:prstGeom prst="rect">
            <a:avLst/>
          </a:prstGeom>
        </p:spPr>
      </p:pic>
      <p:sp>
        <p:nvSpPr>
          <p:cNvPr id="3" name="TextBox 2">
            <a:extLst>
              <a:ext uri="{FF2B5EF4-FFF2-40B4-BE49-F238E27FC236}">
                <a16:creationId xmlns:a16="http://schemas.microsoft.com/office/drawing/2014/main" id="{B5B75A76-16D8-17A4-CA52-15EA6F93749C}"/>
              </a:ext>
            </a:extLst>
          </p:cNvPr>
          <p:cNvSpPr txBox="1"/>
          <p:nvPr/>
        </p:nvSpPr>
        <p:spPr>
          <a:xfrm>
            <a:off x="3863340" y="4754880"/>
            <a:ext cx="272832" cy="338554"/>
          </a:xfrm>
          <a:prstGeom prst="rect">
            <a:avLst/>
          </a:prstGeom>
          <a:noFill/>
        </p:spPr>
        <p:txBody>
          <a:bodyPr wrap="none" rtlCol="0">
            <a:spAutoFit/>
          </a:bodyPr>
          <a:lstStyle/>
          <a:p>
            <a:r>
              <a:rPr lang="en-US" sz="1600" dirty="0"/>
              <a:t>x</a:t>
            </a:r>
            <a:endParaRPr lang="en-US" dirty="0"/>
          </a:p>
        </p:txBody>
      </p:sp>
      <p:sp>
        <p:nvSpPr>
          <p:cNvPr id="5" name="TextBox 4">
            <a:extLst>
              <a:ext uri="{FF2B5EF4-FFF2-40B4-BE49-F238E27FC236}">
                <a16:creationId xmlns:a16="http://schemas.microsoft.com/office/drawing/2014/main" id="{795005E6-BA5C-A624-2FAA-28112E795217}"/>
              </a:ext>
            </a:extLst>
          </p:cNvPr>
          <p:cNvSpPr txBox="1"/>
          <p:nvPr/>
        </p:nvSpPr>
        <p:spPr>
          <a:xfrm>
            <a:off x="10341443" y="5981537"/>
            <a:ext cx="1850557" cy="646331"/>
          </a:xfrm>
          <a:prstGeom prst="rect">
            <a:avLst/>
          </a:prstGeom>
          <a:noFill/>
        </p:spPr>
        <p:txBody>
          <a:bodyPr wrap="square" rtlCol="0">
            <a:spAutoFit/>
          </a:bodyPr>
          <a:lstStyle/>
          <a:p>
            <a:r>
              <a:rPr lang="en-US" i="1" dirty="0"/>
              <a:t>Note: This not a complete list</a:t>
            </a:r>
          </a:p>
        </p:txBody>
      </p:sp>
    </p:spTree>
    <p:extLst>
      <p:ext uri="{BB962C8B-B14F-4D97-AF65-F5344CB8AC3E}">
        <p14:creationId xmlns:p14="http://schemas.microsoft.com/office/powerpoint/2010/main" val="10136755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EC0A049C-9DFE-0444-910B-60C06E804A0C}"/>
              </a:ext>
            </a:extLst>
          </p:cNvPr>
          <p:cNvSpPr txBox="1">
            <a:spLocks/>
          </p:cNvSpPr>
          <p:nvPr/>
        </p:nvSpPr>
        <p:spPr>
          <a:xfrm>
            <a:off x="609600" y="319714"/>
            <a:ext cx="10972800" cy="731520"/>
          </a:xfrm>
          <a:prstGeom prst="rect">
            <a:avLst/>
          </a:prstGeom>
          <a:ln>
            <a:noFill/>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rmAutofit fontScale="97500"/>
          </a:bodyPr>
          <a:lstStyle>
            <a:lvl1pPr algn="ctr" defTabSz="4572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sz="3600" dirty="0">
                <a:solidFill>
                  <a:schemeClr val="tx2"/>
                </a:solidFill>
              </a:rPr>
              <a:t>Status: Determining Essential Variables</a:t>
            </a:r>
          </a:p>
        </p:txBody>
      </p:sp>
      <p:sp>
        <p:nvSpPr>
          <p:cNvPr id="2" name="TextBox 1">
            <a:extLst>
              <a:ext uri="{FF2B5EF4-FFF2-40B4-BE49-F238E27FC236}">
                <a16:creationId xmlns:a16="http://schemas.microsoft.com/office/drawing/2014/main" id="{FBE764D9-D3D6-5D3E-AB32-CD48AD363FF4}"/>
              </a:ext>
            </a:extLst>
          </p:cNvPr>
          <p:cNvSpPr txBox="1"/>
          <p:nvPr/>
        </p:nvSpPr>
        <p:spPr>
          <a:xfrm>
            <a:off x="677974" y="1094825"/>
            <a:ext cx="10527586" cy="1015663"/>
          </a:xfrm>
          <a:prstGeom prst="rect">
            <a:avLst/>
          </a:prstGeom>
          <a:noFill/>
        </p:spPr>
        <p:txBody>
          <a:bodyPr wrap="square" rtlCol="0">
            <a:spAutoFit/>
          </a:bodyPr>
          <a:lstStyle/>
          <a:p>
            <a:r>
              <a:rPr lang="en-US" sz="2000" b="1" i="1" dirty="0">
                <a:solidFill>
                  <a:schemeClr val="accent2">
                    <a:lumMod val="75000"/>
                  </a:schemeClr>
                </a:solidFill>
              </a:rPr>
              <a:t>Subject matter experts (SMEs) have been enlisted for the task of consolidating and ranking variables. What are the redundancies? Which variables are the most important to observe; i.e., which will have the greatest impact in applications? </a:t>
            </a:r>
          </a:p>
        </p:txBody>
      </p:sp>
      <p:pic>
        <p:nvPicPr>
          <p:cNvPr id="3" name="Picture 2" descr="Table&#10;&#10;Description automatically generated with medium confidence">
            <a:extLst>
              <a:ext uri="{FF2B5EF4-FFF2-40B4-BE49-F238E27FC236}">
                <a16:creationId xmlns:a16="http://schemas.microsoft.com/office/drawing/2014/main" id="{DE5B8343-FA78-9FA9-4EF4-609E28480BF3}"/>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568880" y="2176939"/>
            <a:ext cx="3191630" cy="4399128"/>
          </a:xfrm>
          <a:prstGeom prst="rect">
            <a:avLst/>
          </a:prstGeom>
        </p:spPr>
      </p:pic>
      <p:pic>
        <p:nvPicPr>
          <p:cNvPr id="4" name="Picture 3" descr="Calendar&#10;&#10;Description automatically generated">
            <a:extLst>
              <a:ext uri="{FF2B5EF4-FFF2-40B4-BE49-F238E27FC236}">
                <a16:creationId xmlns:a16="http://schemas.microsoft.com/office/drawing/2014/main" id="{DBDC8E7C-2DEB-6ABC-B2FA-0A128248024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826421" y="1936469"/>
            <a:ext cx="2569385" cy="4616738"/>
          </a:xfrm>
          <a:prstGeom prst="rect">
            <a:avLst/>
          </a:prstGeom>
        </p:spPr>
      </p:pic>
      <p:sp>
        <p:nvSpPr>
          <p:cNvPr id="5" name="TextBox 4">
            <a:extLst>
              <a:ext uri="{FF2B5EF4-FFF2-40B4-BE49-F238E27FC236}">
                <a16:creationId xmlns:a16="http://schemas.microsoft.com/office/drawing/2014/main" id="{518B9400-61ED-F772-A721-D9135C42AAEE}"/>
              </a:ext>
            </a:extLst>
          </p:cNvPr>
          <p:cNvSpPr txBox="1"/>
          <p:nvPr/>
        </p:nvSpPr>
        <p:spPr>
          <a:xfrm>
            <a:off x="2548684" y="6488668"/>
            <a:ext cx="343364" cy="369332"/>
          </a:xfrm>
          <a:prstGeom prst="rect">
            <a:avLst/>
          </a:prstGeom>
          <a:noFill/>
        </p:spPr>
        <p:txBody>
          <a:bodyPr wrap="none" rtlCol="0">
            <a:spAutoFit/>
          </a:bodyPr>
          <a:lstStyle/>
          <a:p>
            <a:r>
              <a:rPr lang="en-US" dirty="0"/>
              <a:t>…</a:t>
            </a:r>
          </a:p>
        </p:txBody>
      </p:sp>
      <p:sp>
        <p:nvSpPr>
          <p:cNvPr id="6" name="TextBox 5">
            <a:extLst>
              <a:ext uri="{FF2B5EF4-FFF2-40B4-BE49-F238E27FC236}">
                <a16:creationId xmlns:a16="http://schemas.microsoft.com/office/drawing/2014/main" id="{7D0E6392-26BE-EE99-EBD3-6C46CB97F700}"/>
              </a:ext>
            </a:extLst>
          </p:cNvPr>
          <p:cNvSpPr txBox="1"/>
          <p:nvPr/>
        </p:nvSpPr>
        <p:spPr>
          <a:xfrm>
            <a:off x="7040204" y="6431518"/>
            <a:ext cx="343364" cy="369332"/>
          </a:xfrm>
          <a:prstGeom prst="rect">
            <a:avLst/>
          </a:prstGeom>
          <a:noFill/>
        </p:spPr>
        <p:txBody>
          <a:bodyPr wrap="none" rtlCol="0">
            <a:spAutoFit/>
          </a:bodyPr>
          <a:lstStyle/>
          <a:p>
            <a:r>
              <a:rPr lang="en-US" dirty="0"/>
              <a:t>…</a:t>
            </a:r>
          </a:p>
        </p:txBody>
      </p:sp>
      <p:sp>
        <p:nvSpPr>
          <p:cNvPr id="7" name="TextBox 6">
            <a:extLst>
              <a:ext uri="{FF2B5EF4-FFF2-40B4-BE49-F238E27FC236}">
                <a16:creationId xmlns:a16="http://schemas.microsoft.com/office/drawing/2014/main" id="{CB6CF8FE-508C-2B9B-5B6C-75601E31020E}"/>
              </a:ext>
            </a:extLst>
          </p:cNvPr>
          <p:cNvSpPr txBox="1"/>
          <p:nvPr/>
        </p:nvSpPr>
        <p:spPr>
          <a:xfrm>
            <a:off x="10069830" y="5842337"/>
            <a:ext cx="1850557" cy="646331"/>
          </a:xfrm>
          <a:prstGeom prst="rect">
            <a:avLst/>
          </a:prstGeom>
          <a:noFill/>
        </p:spPr>
        <p:txBody>
          <a:bodyPr wrap="square" rtlCol="0">
            <a:spAutoFit/>
          </a:bodyPr>
          <a:lstStyle/>
          <a:p>
            <a:r>
              <a:rPr lang="en-US" i="1" dirty="0"/>
              <a:t>Note: These are not complete lists</a:t>
            </a:r>
          </a:p>
        </p:txBody>
      </p:sp>
      <p:sp>
        <p:nvSpPr>
          <p:cNvPr id="11" name="Rectangle 10">
            <a:extLst>
              <a:ext uri="{FF2B5EF4-FFF2-40B4-BE49-F238E27FC236}">
                <a16:creationId xmlns:a16="http://schemas.microsoft.com/office/drawing/2014/main" id="{A6B7A8EC-553A-C322-6C30-95A80CACF508}"/>
              </a:ext>
            </a:extLst>
          </p:cNvPr>
          <p:cNvSpPr/>
          <p:nvPr/>
        </p:nvSpPr>
        <p:spPr>
          <a:xfrm>
            <a:off x="3532472" y="2419016"/>
            <a:ext cx="721894" cy="16362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5E5163E8-2B18-CB02-754B-D95A90212E1A}"/>
              </a:ext>
            </a:extLst>
          </p:cNvPr>
          <p:cNvSpPr txBox="1"/>
          <p:nvPr/>
        </p:nvSpPr>
        <p:spPr>
          <a:xfrm>
            <a:off x="3417423" y="2346941"/>
            <a:ext cx="951992" cy="307777"/>
          </a:xfrm>
          <a:prstGeom prst="rect">
            <a:avLst/>
          </a:prstGeom>
          <a:noFill/>
        </p:spPr>
        <p:txBody>
          <a:bodyPr wrap="none" rtlCol="0">
            <a:spAutoFit/>
          </a:bodyPr>
          <a:lstStyle/>
          <a:p>
            <a:r>
              <a:rPr lang="en-US" sz="1400" dirty="0"/>
              <a:t>Equivalent</a:t>
            </a:r>
          </a:p>
        </p:txBody>
      </p:sp>
    </p:spTree>
    <p:extLst>
      <p:ext uri="{BB962C8B-B14F-4D97-AF65-F5344CB8AC3E}">
        <p14:creationId xmlns:p14="http://schemas.microsoft.com/office/powerpoint/2010/main" val="19299038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68657C9-9041-4F5A-3317-B29437BD70C2}"/>
              </a:ext>
            </a:extLst>
          </p:cNvPr>
          <p:cNvSpPr/>
          <p:nvPr/>
        </p:nvSpPr>
        <p:spPr>
          <a:xfrm>
            <a:off x="286054" y="5895984"/>
            <a:ext cx="2467222" cy="85249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9" name="TextBox 108">
            <a:extLst>
              <a:ext uri="{FF2B5EF4-FFF2-40B4-BE49-F238E27FC236}">
                <a16:creationId xmlns:a16="http://schemas.microsoft.com/office/drawing/2014/main" id="{F0B0A312-65B8-D749-A5E3-CDC9004E11DD}"/>
              </a:ext>
            </a:extLst>
          </p:cNvPr>
          <p:cNvSpPr txBox="1"/>
          <p:nvPr/>
        </p:nvSpPr>
        <p:spPr>
          <a:xfrm>
            <a:off x="6936018" y="899867"/>
            <a:ext cx="5229874" cy="923330"/>
          </a:xfrm>
          <a:prstGeom prst="rect">
            <a:avLst/>
          </a:prstGeom>
          <a:noFill/>
          <a:ln>
            <a:noFill/>
          </a:ln>
        </p:spPr>
        <p:txBody>
          <a:bodyPr wrap="square" rtlCol="0">
            <a:spAutoFit/>
          </a:bodyPr>
          <a:lstStyle/>
          <a:p>
            <a:r>
              <a:rPr lang="en-US" dirty="0">
                <a:solidFill>
                  <a:srgbClr val="0070C0"/>
                </a:solidFill>
              </a:rPr>
              <a:t>Some variables within GCW Areas will map to multiple WMO Application Categories/Areas and have </a:t>
            </a:r>
            <a:br>
              <a:rPr lang="en-US" dirty="0">
                <a:solidFill>
                  <a:srgbClr val="0070C0"/>
                </a:solidFill>
              </a:rPr>
            </a:br>
            <a:r>
              <a:rPr lang="en-US" dirty="0">
                <a:solidFill>
                  <a:srgbClr val="0070C0"/>
                </a:solidFill>
              </a:rPr>
              <a:t>different requirements</a:t>
            </a:r>
          </a:p>
        </p:txBody>
      </p:sp>
      <p:grpSp>
        <p:nvGrpSpPr>
          <p:cNvPr id="114" name="Group 113">
            <a:extLst>
              <a:ext uri="{FF2B5EF4-FFF2-40B4-BE49-F238E27FC236}">
                <a16:creationId xmlns:a16="http://schemas.microsoft.com/office/drawing/2014/main" id="{85DE9455-BB39-1042-8BEE-60BB1E475B14}"/>
              </a:ext>
            </a:extLst>
          </p:cNvPr>
          <p:cNvGrpSpPr/>
          <p:nvPr/>
        </p:nvGrpSpPr>
        <p:grpSpPr>
          <a:xfrm>
            <a:off x="706073" y="1149723"/>
            <a:ext cx="10318550" cy="5370351"/>
            <a:chOff x="735388" y="935028"/>
            <a:chExt cx="10318550" cy="5370351"/>
          </a:xfrm>
        </p:grpSpPr>
        <p:grpSp>
          <p:nvGrpSpPr>
            <p:cNvPr id="34" name="Group 33">
              <a:extLst>
                <a:ext uri="{FF2B5EF4-FFF2-40B4-BE49-F238E27FC236}">
                  <a16:creationId xmlns:a16="http://schemas.microsoft.com/office/drawing/2014/main" id="{A0C6C0AC-E0AC-5C41-9E01-AC178E5CBA8F}"/>
                </a:ext>
              </a:extLst>
            </p:cNvPr>
            <p:cNvGrpSpPr/>
            <p:nvPr/>
          </p:nvGrpSpPr>
          <p:grpSpPr>
            <a:xfrm>
              <a:off x="735388" y="1499123"/>
              <a:ext cx="2718772" cy="3781886"/>
              <a:chOff x="284134" y="579576"/>
              <a:chExt cx="2718772" cy="3781886"/>
            </a:xfrm>
          </p:grpSpPr>
          <p:pic>
            <p:nvPicPr>
              <p:cNvPr id="33" name="Picture 32">
                <a:extLst>
                  <a:ext uri="{FF2B5EF4-FFF2-40B4-BE49-F238E27FC236}">
                    <a16:creationId xmlns:a16="http://schemas.microsoft.com/office/drawing/2014/main" id="{B8566632-D945-E14C-8C10-0D8CB416A6F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89187" y="902074"/>
                <a:ext cx="985175" cy="1371600"/>
              </a:xfrm>
              <a:prstGeom prst="rect">
                <a:avLst/>
              </a:prstGeom>
              <a:ln>
                <a:solidFill>
                  <a:schemeClr val="accent1"/>
                </a:solidFill>
              </a:ln>
            </p:spPr>
          </p:pic>
          <p:pic>
            <p:nvPicPr>
              <p:cNvPr id="7" name="Picture 6">
                <a:extLst>
                  <a:ext uri="{FF2B5EF4-FFF2-40B4-BE49-F238E27FC236}">
                    <a16:creationId xmlns:a16="http://schemas.microsoft.com/office/drawing/2014/main" id="{55B3CF0E-26F6-1E46-A9B1-2EFA57317F2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76060" y="579576"/>
                <a:ext cx="969765" cy="1371600"/>
              </a:xfrm>
              <a:prstGeom prst="rect">
                <a:avLst/>
              </a:prstGeom>
              <a:ln>
                <a:solidFill>
                  <a:schemeClr val="accent1"/>
                </a:solidFill>
              </a:ln>
            </p:spPr>
          </p:pic>
          <p:pic>
            <p:nvPicPr>
              <p:cNvPr id="13" name="Picture 12">
                <a:extLst>
                  <a:ext uri="{FF2B5EF4-FFF2-40B4-BE49-F238E27FC236}">
                    <a16:creationId xmlns:a16="http://schemas.microsoft.com/office/drawing/2014/main" id="{A6A638B6-77A1-CF43-92C5-2EF8A600A54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24314" y="1222682"/>
                <a:ext cx="962231" cy="1371600"/>
              </a:xfrm>
              <a:prstGeom prst="rect">
                <a:avLst/>
              </a:prstGeom>
              <a:ln>
                <a:solidFill>
                  <a:schemeClr val="accent1"/>
                </a:solidFill>
              </a:ln>
            </p:spPr>
          </p:pic>
          <p:pic>
            <p:nvPicPr>
              <p:cNvPr id="21" name="Picture 20">
                <a:extLst>
                  <a:ext uri="{FF2B5EF4-FFF2-40B4-BE49-F238E27FC236}">
                    <a16:creationId xmlns:a16="http://schemas.microsoft.com/office/drawing/2014/main" id="{A0B9C3AC-AF7B-CE42-B87E-0AF84CA80E80}"/>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393575" y="672521"/>
                <a:ext cx="962231" cy="1371600"/>
              </a:xfrm>
              <a:prstGeom prst="rect">
                <a:avLst/>
              </a:prstGeom>
              <a:ln>
                <a:solidFill>
                  <a:schemeClr val="accent1"/>
                </a:solidFill>
              </a:ln>
            </p:spPr>
          </p:pic>
          <p:pic>
            <p:nvPicPr>
              <p:cNvPr id="23" name="Picture 22">
                <a:extLst>
                  <a:ext uri="{FF2B5EF4-FFF2-40B4-BE49-F238E27FC236}">
                    <a16:creationId xmlns:a16="http://schemas.microsoft.com/office/drawing/2014/main" id="{4B08E5CA-4974-214C-92DA-CD8D2FC2257A}"/>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040675" y="1972008"/>
                <a:ext cx="962231" cy="1371600"/>
              </a:xfrm>
              <a:prstGeom prst="rect">
                <a:avLst/>
              </a:prstGeom>
              <a:ln>
                <a:solidFill>
                  <a:schemeClr val="accent1"/>
                </a:solidFill>
              </a:ln>
            </p:spPr>
          </p:pic>
          <p:pic>
            <p:nvPicPr>
              <p:cNvPr id="25" name="Picture 24">
                <a:extLst>
                  <a:ext uri="{FF2B5EF4-FFF2-40B4-BE49-F238E27FC236}">
                    <a16:creationId xmlns:a16="http://schemas.microsoft.com/office/drawing/2014/main" id="{30A359D7-3CFE-6B40-ADD7-85764E0D09C1}"/>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839265" y="1514758"/>
                <a:ext cx="962231" cy="1371600"/>
              </a:xfrm>
              <a:prstGeom prst="rect">
                <a:avLst/>
              </a:prstGeom>
              <a:ln>
                <a:solidFill>
                  <a:schemeClr val="accent1"/>
                </a:solidFill>
              </a:ln>
            </p:spPr>
          </p:pic>
          <p:pic>
            <p:nvPicPr>
              <p:cNvPr id="19" name="Picture 18">
                <a:extLst>
                  <a:ext uri="{FF2B5EF4-FFF2-40B4-BE49-F238E27FC236}">
                    <a16:creationId xmlns:a16="http://schemas.microsoft.com/office/drawing/2014/main" id="{FA05F6E2-54FA-5B46-90A9-E3CC909F8F17}"/>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284134" y="1911669"/>
                <a:ext cx="962231" cy="1371600"/>
              </a:xfrm>
              <a:prstGeom prst="rect">
                <a:avLst/>
              </a:prstGeom>
              <a:ln>
                <a:solidFill>
                  <a:schemeClr val="accent1"/>
                </a:solidFill>
              </a:ln>
            </p:spPr>
          </p:pic>
          <p:pic>
            <p:nvPicPr>
              <p:cNvPr id="27" name="Picture 26">
                <a:extLst>
                  <a:ext uri="{FF2B5EF4-FFF2-40B4-BE49-F238E27FC236}">
                    <a16:creationId xmlns:a16="http://schemas.microsoft.com/office/drawing/2014/main" id="{9B520896-B1EA-D94A-84CF-1D6143AB0969}"/>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1122980" y="1762239"/>
                <a:ext cx="1019145" cy="1371600"/>
              </a:xfrm>
              <a:prstGeom prst="rect">
                <a:avLst/>
              </a:prstGeom>
              <a:ln>
                <a:solidFill>
                  <a:schemeClr val="accent1"/>
                </a:solidFill>
              </a:ln>
            </p:spPr>
          </p:pic>
          <p:pic>
            <p:nvPicPr>
              <p:cNvPr id="9" name="Picture 8">
                <a:extLst>
                  <a:ext uri="{FF2B5EF4-FFF2-40B4-BE49-F238E27FC236}">
                    <a16:creationId xmlns:a16="http://schemas.microsoft.com/office/drawing/2014/main" id="{520F3281-9E97-7A4C-B0B7-69D4D070AF2F}"/>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431344" y="2522754"/>
                <a:ext cx="962231" cy="1371600"/>
              </a:xfrm>
              <a:prstGeom prst="rect">
                <a:avLst/>
              </a:prstGeom>
              <a:ln>
                <a:solidFill>
                  <a:schemeClr val="accent1"/>
                </a:solidFill>
              </a:ln>
            </p:spPr>
          </p:pic>
          <p:pic>
            <p:nvPicPr>
              <p:cNvPr id="11" name="Picture 10">
                <a:extLst>
                  <a:ext uri="{FF2B5EF4-FFF2-40B4-BE49-F238E27FC236}">
                    <a16:creationId xmlns:a16="http://schemas.microsoft.com/office/drawing/2014/main" id="{BA4D795B-029B-964A-99F6-1DCA36BD475C}"/>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679322" y="2980272"/>
                <a:ext cx="962231" cy="1371600"/>
              </a:xfrm>
              <a:prstGeom prst="rect">
                <a:avLst/>
              </a:prstGeom>
              <a:ln>
                <a:solidFill>
                  <a:schemeClr val="accent1"/>
                </a:solidFill>
              </a:ln>
            </p:spPr>
          </p:pic>
          <p:pic>
            <p:nvPicPr>
              <p:cNvPr id="29" name="Picture 28">
                <a:extLst>
                  <a:ext uri="{FF2B5EF4-FFF2-40B4-BE49-F238E27FC236}">
                    <a16:creationId xmlns:a16="http://schemas.microsoft.com/office/drawing/2014/main" id="{44AA4BF7-5F47-F240-B9ED-30AEA41451ED}"/>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1403338" y="2138035"/>
                <a:ext cx="1019147" cy="1371600"/>
              </a:xfrm>
              <a:prstGeom prst="rect">
                <a:avLst/>
              </a:prstGeom>
              <a:ln>
                <a:solidFill>
                  <a:schemeClr val="accent1"/>
                </a:solidFill>
              </a:ln>
            </p:spPr>
          </p:pic>
          <p:pic>
            <p:nvPicPr>
              <p:cNvPr id="31" name="Picture 30">
                <a:extLst>
                  <a:ext uri="{FF2B5EF4-FFF2-40B4-BE49-F238E27FC236}">
                    <a16:creationId xmlns:a16="http://schemas.microsoft.com/office/drawing/2014/main" id="{F4666D46-CED4-CD47-951B-9D5977E0AD62}"/>
                  </a:ext>
                </a:extLst>
              </p:cNvPr>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1645487" y="2552924"/>
                <a:ext cx="1019145" cy="1371600"/>
              </a:xfrm>
              <a:prstGeom prst="rect">
                <a:avLst/>
              </a:prstGeom>
              <a:ln>
                <a:solidFill>
                  <a:schemeClr val="accent1"/>
                </a:solidFill>
              </a:ln>
            </p:spPr>
          </p:pic>
          <p:pic>
            <p:nvPicPr>
              <p:cNvPr id="17" name="Picture 16">
                <a:extLst>
                  <a:ext uri="{FF2B5EF4-FFF2-40B4-BE49-F238E27FC236}">
                    <a16:creationId xmlns:a16="http://schemas.microsoft.com/office/drawing/2014/main" id="{0A03D354-1240-E24C-8CA3-F5DAECE0AF1C}"/>
                  </a:ext>
                </a:extLst>
              </p:cNvPr>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1912911" y="2989862"/>
                <a:ext cx="962231" cy="1371600"/>
              </a:xfrm>
              <a:prstGeom prst="rect">
                <a:avLst/>
              </a:prstGeom>
              <a:ln>
                <a:solidFill>
                  <a:schemeClr val="accent1"/>
                </a:solidFill>
              </a:ln>
            </p:spPr>
          </p:pic>
        </p:grpSp>
        <p:sp>
          <p:nvSpPr>
            <p:cNvPr id="35" name="TextBox 34">
              <a:extLst>
                <a:ext uri="{FF2B5EF4-FFF2-40B4-BE49-F238E27FC236}">
                  <a16:creationId xmlns:a16="http://schemas.microsoft.com/office/drawing/2014/main" id="{45E9FD2E-8922-CE4D-B3A8-AD64CAEACDFE}"/>
                </a:ext>
              </a:extLst>
            </p:cNvPr>
            <p:cNvSpPr txBox="1"/>
            <p:nvPr/>
          </p:nvSpPr>
          <p:spPr>
            <a:xfrm>
              <a:off x="5115083" y="935028"/>
              <a:ext cx="1607668" cy="923330"/>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en-US" dirty="0"/>
                <a:t>GCW Draft</a:t>
              </a:r>
            </a:p>
            <a:p>
              <a:pPr algn="ctr"/>
              <a:r>
                <a:rPr lang="en-US" dirty="0"/>
                <a:t>Application Areas</a:t>
              </a:r>
            </a:p>
          </p:txBody>
        </p:sp>
        <p:sp>
          <p:nvSpPr>
            <p:cNvPr id="37" name="TextBox 36">
              <a:extLst>
                <a:ext uri="{FF2B5EF4-FFF2-40B4-BE49-F238E27FC236}">
                  <a16:creationId xmlns:a16="http://schemas.microsoft.com/office/drawing/2014/main" id="{5FBEA1E1-0F26-764C-B0FC-BDDC73445F4C}"/>
                </a:ext>
              </a:extLst>
            </p:cNvPr>
            <p:cNvSpPr txBox="1"/>
            <p:nvPr/>
          </p:nvSpPr>
          <p:spPr>
            <a:xfrm>
              <a:off x="5115085" y="1933331"/>
              <a:ext cx="1607669" cy="338554"/>
            </a:xfrm>
            <a:prstGeom prst="rect">
              <a:avLst/>
            </a:prstGeom>
            <a:ln>
              <a:solidFill>
                <a:srgbClr val="FFC000"/>
              </a:solidFill>
            </a:ln>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US" sz="1600" dirty="0"/>
                <a:t>Weather</a:t>
              </a:r>
            </a:p>
          </p:txBody>
        </p:sp>
        <p:sp>
          <p:nvSpPr>
            <p:cNvPr id="38" name="TextBox 37">
              <a:extLst>
                <a:ext uri="{FF2B5EF4-FFF2-40B4-BE49-F238E27FC236}">
                  <a16:creationId xmlns:a16="http://schemas.microsoft.com/office/drawing/2014/main" id="{BF4E5D57-E2B0-2E42-8B11-D36B1DB48B49}"/>
                </a:ext>
              </a:extLst>
            </p:cNvPr>
            <p:cNvSpPr txBox="1"/>
            <p:nvPr/>
          </p:nvSpPr>
          <p:spPr>
            <a:xfrm>
              <a:off x="5115084" y="2380244"/>
              <a:ext cx="1607670" cy="338554"/>
            </a:xfrm>
            <a:prstGeom prst="rect">
              <a:avLst/>
            </a:prstGeom>
            <a:ln>
              <a:solidFill>
                <a:srgbClr val="00B0F0"/>
              </a:solidFill>
            </a:ln>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US" sz="1600" dirty="0"/>
                <a:t>Ocean</a:t>
              </a:r>
            </a:p>
          </p:txBody>
        </p:sp>
        <p:sp>
          <p:nvSpPr>
            <p:cNvPr id="39" name="TextBox 38">
              <a:extLst>
                <a:ext uri="{FF2B5EF4-FFF2-40B4-BE49-F238E27FC236}">
                  <a16:creationId xmlns:a16="http://schemas.microsoft.com/office/drawing/2014/main" id="{22A95486-D7BE-D544-AC6A-92E35A11A540}"/>
                </a:ext>
              </a:extLst>
            </p:cNvPr>
            <p:cNvSpPr txBox="1"/>
            <p:nvPr/>
          </p:nvSpPr>
          <p:spPr>
            <a:xfrm>
              <a:off x="5115083" y="2796705"/>
              <a:ext cx="1607671" cy="584775"/>
            </a:xfrm>
            <a:prstGeom prst="rect">
              <a:avLst/>
            </a:prstGeom>
            <a:ln>
              <a:solidFill>
                <a:schemeClr val="accent4">
                  <a:lumMod val="50000"/>
                </a:schemeClr>
              </a:solidFill>
            </a:ln>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US" sz="1600" dirty="0"/>
                <a:t>Coastal / </a:t>
              </a:r>
              <a:br>
                <a:rPr lang="en-US" sz="1600" dirty="0"/>
              </a:br>
              <a:r>
                <a:rPr lang="en-US" sz="1600" dirty="0"/>
                <a:t>Sea Level Rise</a:t>
              </a:r>
            </a:p>
          </p:txBody>
        </p:sp>
        <p:sp>
          <p:nvSpPr>
            <p:cNvPr id="40" name="TextBox 39">
              <a:extLst>
                <a:ext uri="{FF2B5EF4-FFF2-40B4-BE49-F238E27FC236}">
                  <a16:creationId xmlns:a16="http://schemas.microsoft.com/office/drawing/2014/main" id="{2B40FE5F-46B1-AD43-9336-8549F56E5EF9}"/>
                </a:ext>
              </a:extLst>
            </p:cNvPr>
            <p:cNvSpPr txBox="1"/>
            <p:nvPr/>
          </p:nvSpPr>
          <p:spPr>
            <a:xfrm>
              <a:off x="5115082" y="3475367"/>
              <a:ext cx="1607671" cy="338554"/>
            </a:xfrm>
            <a:prstGeom prst="rect">
              <a:avLst/>
            </a:prstGeom>
            <a:ln>
              <a:solidFill>
                <a:srgbClr val="92D050"/>
              </a:solidFill>
            </a:ln>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US" sz="1600" dirty="0"/>
                <a:t>Climate</a:t>
              </a:r>
            </a:p>
          </p:txBody>
        </p:sp>
        <p:sp>
          <p:nvSpPr>
            <p:cNvPr id="41" name="TextBox 40">
              <a:extLst>
                <a:ext uri="{FF2B5EF4-FFF2-40B4-BE49-F238E27FC236}">
                  <a16:creationId xmlns:a16="http://schemas.microsoft.com/office/drawing/2014/main" id="{E85C20AD-EA44-634C-8ED4-60713B26D64E}"/>
                </a:ext>
              </a:extLst>
            </p:cNvPr>
            <p:cNvSpPr txBox="1"/>
            <p:nvPr/>
          </p:nvSpPr>
          <p:spPr>
            <a:xfrm>
              <a:off x="5115083" y="3897316"/>
              <a:ext cx="1607671" cy="584775"/>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US" sz="1600" dirty="0"/>
                <a:t>Hydrology / Water Resources</a:t>
              </a:r>
            </a:p>
          </p:txBody>
        </p:sp>
        <p:sp>
          <p:nvSpPr>
            <p:cNvPr id="42" name="TextBox 41">
              <a:extLst>
                <a:ext uri="{FF2B5EF4-FFF2-40B4-BE49-F238E27FC236}">
                  <a16:creationId xmlns:a16="http://schemas.microsoft.com/office/drawing/2014/main" id="{D986FEE3-AD87-1B44-AB9E-0ECA761519F2}"/>
                </a:ext>
              </a:extLst>
            </p:cNvPr>
            <p:cNvSpPr txBox="1"/>
            <p:nvPr/>
          </p:nvSpPr>
          <p:spPr>
            <a:xfrm>
              <a:off x="5115083" y="4553754"/>
              <a:ext cx="1607671" cy="338554"/>
            </a:xfrm>
            <a:prstGeom prst="rect">
              <a:avLst/>
            </a:prstGeom>
            <a:ln>
              <a:solidFill>
                <a:srgbClr val="00B050"/>
              </a:solidFill>
            </a:ln>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US" sz="1600" dirty="0"/>
                <a:t>Agriculture</a:t>
              </a:r>
            </a:p>
          </p:txBody>
        </p:sp>
        <p:sp>
          <p:nvSpPr>
            <p:cNvPr id="43" name="TextBox 42">
              <a:extLst>
                <a:ext uri="{FF2B5EF4-FFF2-40B4-BE49-F238E27FC236}">
                  <a16:creationId xmlns:a16="http://schemas.microsoft.com/office/drawing/2014/main" id="{F7C68A31-C22B-1445-90B9-5A508B50396E}"/>
                </a:ext>
              </a:extLst>
            </p:cNvPr>
            <p:cNvSpPr txBox="1"/>
            <p:nvPr/>
          </p:nvSpPr>
          <p:spPr>
            <a:xfrm>
              <a:off x="5115083" y="4966863"/>
              <a:ext cx="1607671" cy="584775"/>
            </a:xfrm>
            <a:prstGeom prst="rect">
              <a:avLst/>
            </a:prstGeom>
            <a:ln>
              <a:solidFill>
                <a:srgbClr val="FF0000"/>
              </a:solidFill>
            </a:ln>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US" sz="1600" dirty="0"/>
                <a:t>Risks/Disasters/</a:t>
              </a:r>
            </a:p>
            <a:p>
              <a:pPr algn="ctr"/>
              <a:r>
                <a:rPr lang="en-US" sz="1600" dirty="0"/>
                <a:t>Hazards/</a:t>
              </a:r>
              <a:r>
                <a:rPr lang="en-US" sz="1600" dirty="0" err="1"/>
                <a:t>Eng</a:t>
              </a:r>
              <a:endParaRPr lang="en-US" sz="1600" dirty="0"/>
            </a:p>
          </p:txBody>
        </p:sp>
        <p:sp>
          <p:nvSpPr>
            <p:cNvPr id="45" name="TextBox 44">
              <a:extLst>
                <a:ext uri="{FF2B5EF4-FFF2-40B4-BE49-F238E27FC236}">
                  <a16:creationId xmlns:a16="http://schemas.microsoft.com/office/drawing/2014/main" id="{671CF688-CC3F-2345-929D-38E5D78DBF3B}"/>
                </a:ext>
              </a:extLst>
            </p:cNvPr>
            <p:cNvSpPr txBox="1"/>
            <p:nvPr/>
          </p:nvSpPr>
          <p:spPr>
            <a:xfrm>
              <a:off x="9446269" y="1348555"/>
              <a:ext cx="1607668" cy="923330"/>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en-US" dirty="0"/>
                <a:t>Earth System Application Category</a:t>
              </a:r>
            </a:p>
          </p:txBody>
        </p:sp>
        <p:sp>
          <p:nvSpPr>
            <p:cNvPr id="46" name="TextBox 45">
              <a:extLst>
                <a:ext uri="{FF2B5EF4-FFF2-40B4-BE49-F238E27FC236}">
                  <a16:creationId xmlns:a16="http://schemas.microsoft.com/office/drawing/2014/main" id="{7B068508-7DEF-6B48-98FD-602A8B710147}"/>
                </a:ext>
              </a:extLst>
            </p:cNvPr>
            <p:cNvSpPr txBox="1"/>
            <p:nvPr/>
          </p:nvSpPr>
          <p:spPr>
            <a:xfrm>
              <a:off x="9446269" y="2346440"/>
              <a:ext cx="1607669" cy="338554"/>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US" sz="1600" dirty="0"/>
                <a:t>Space Weather</a:t>
              </a:r>
            </a:p>
          </p:txBody>
        </p:sp>
        <p:sp>
          <p:nvSpPr>
            <p:cNvPr id="47" name="TextBox 46">
              <a:extLst>
                <a:ext uri="{FF2B5EF4-FFF2-40B4-BE49-F238E27FC236}">
                  <a16:creationId xmlns:a16="http://schemas.microsoft.com/office/drawing/2014/main" id="{EEFE5561-EA3F-AD4E-A43A-80FF1E2AD9BB}"/>
                </a:ext>
              </a:extLst>
            </p:cNvPr>
            <p:cNvSpPr txBox="1"/>
            <p:nvPr/>
          </p:nvSpPr>
          <p:spPr>
            <a:xfrm>
              <a:off x="9446267" y="3209814"/>
              <a:ext cx="1607670" cy="338554"/>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US" sz="1600" dirty="0"/>
                <a:t>Ocean</a:t>
              </a:r>
            </a:p>
          </p:txBody>
        </p:sp>
        <p:sp>
          <p:nvSpPr>
            <p:cNvPr id="48" name="TextBox 47">
              <a:extLst>
                <a:ext uri="{FF2B5EF4-FFF2-40B4-BE49-F238E27FC236}">
                  <a16:creationId xmlns:a16="http://schemas.microsoft.com/office/drawing/2014/main" id="{B248EB7A-FA1A-0248-B9CB-04AC47A66F58}"/>
                </a:ext>
              </a:extLst>
            </p:cNvPr>
            <p:cNvSpPr txBox="1"/>
            <p:nvPr/>
          </p:nvSpPr>
          <p:spPr>
            <a:xfrm>
              <a:off x="9446267" y="2782619"/>
              <a:ext cx="1607671" cy="338554"/>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US" sz="1600" dirty="0"/>
                <a:t>Atmospheric</a:t>
              </a:r>
            </a:p>
          </p:txBody>
        </p:sp>
        <p:sp>
          <p:nvSpPr>
            <p:cNvPr id="50" name="TextBox 49">
              <a:extLst>
                <a:ext uri="{FF2B5EF4-FFF2-40B4-BE49-F238E27FC236}">
                  <a16:creationId xmlns:a16="http://schemas.microsoft.com/office/drawing/2014/main" id="{02EF2E2F-40B4-4847-AB18-3C365ADF99BB}"/>
                </a:ext>
              </a:extLst>
            </p:cNvPr>
            <p:cNvSpPr txBox="1"/>
            <p:nvPr/>
          </p:nvSpPr>
          <p:spPr>
            <a:xfrm>
              <a:off x="9446267" y="3642255"/>
              <a:ext cx="1607671" cy="584775"/>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US" sz="1600" dirty="0"/>
                <a:t>Hydrological / Terrestrial</a:t>
              </a:r>
            </a:p>
          </p:txBody>
        </p:sp>
        <p:sp>
          <p:nvSpPr>
            <p:cNvPr id="51" name="TextBox 50">
              <a:extLst>
                <a:ext uri="{FF2B5EF4-FFF2-40B4-BE49-F238E27FC236}">
                  <a16:creationId xmlns:a16="http://schemas.microsoft.com/office/drawing/2014/main" id="{5B36C1E8-0C5B-F64A-BA47-89F1CBDBA201}"/>
                </a:ext>
              </a:extLst>
            </p:cNvPr>
            <p:cNvSpPr txBox="1"/>
            <p:nvPr/>
          </p:nvSpPr>
          <p:spPr>
            <a:xfrm>
              <a:off x="9446267" y="4309561"/>
              <a:ext cx="1607671" cy="338554"/>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US" sz="1600" dirty="0"/>
                <a:t>Cryospheric</a:t>
              </a:r>
              <a:r>
                <a:rPr lang="en-US" sz="1600" dirty="0">
                  <a:solidFill>
                    <a:schemeClr val="tx1">
                      <a:lumMod val="50000"/>
                      <a:lumOff val="50000"/>
                    </a:schemeClr>
                  </a:solidFill>
                </a:rPr>
                <a:t>*</a:t>
              </a:r>
            </a:p>
          </p:txBody>
        </p:sp>
        <p:sp>
          <p:nvSpPr>
            <p:cNvPr id="52" name="TextBox 51">
              <a:extLst>
                <a:ext uri="{FF2B5EF4-FFF2-40B4-BE49-F238E27FC236}">
                  <a16:creationId xmlns:a16="http://schemas.microsoft.com/office/drawing/2014/main" id="{8A063BC5-C01E-794D-A90A-B4FA064CC838}"/>
                </a:ext>
              </a:extLst>
            </p:cNvPr>
            <p:cNvSpPr txBox="1"/>
            <p:nvPr/>
          </p:nvSpPr>
          <p:spPr>
            <a:xfrm>
              <a:off x="9446267" y="4754444"/>
              <a:ext cx="1607671" cy="584775"/>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US" sz="1600" dirty="0"/>
                <a:t>Integrated Earth System Apps</a:t>
              </a:r>
            </a:p>
          </p:txBody>
        </p:sp>
        <p:sp>
          <p:nvSpPr>
            <p:cNvPr id="53" name="Right Brace 52">
              <a:extLst>
                <a:ext uri="{FF2B5EF4-FFF2-40B4-BE49-F238E27FC236}">
                  <a16:creationId xmlns:a16="http://schemas.microsoft.com/office/drawing/2014/main" id="{4C6956B3-1090-2448-80B6-F6C91FF620DB}"/>
                </a:ext>
              </a:extLst>
            </p:cNvPr>
            <p:cNvSpPr/>
            <p:nvPr/>
          </p:nvSpPr>
          <p:spPr>
            <a:xfrm>
              <a:off x="3534296" y="1175290"/>
              <a:ext cx="1227701" cy="4376348"/>
            </a:xfrm>
            <a:prstGeom prst="rightBrace">
              <a:avLst>
                <a:gd name="adj1" fmla="val 61533"/>
                <a:gd name="adj2" fmla="val 51085"/>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55" name="Straight Arrow Connector 54">
              <a:extLst>
                <a:ext uri="{FF2B5EF4-FFF2-40B4-BE49-F238E27FC236}">
                  <a16:creationId xmlns:a16="http://schemas.microsoft.com/office/drawing/2014/main" id="{B2F51D43-6DEE-BF49-9D8E-B00869198139}"/>
                </a:ext>
              </a:extLst>
            </p:cNvPr>
            <p:cNvCxnSpPr>
              <a:cxnSpLocks/>
            </p:cNvCxnSpPr>
            <p:nvPr/>
          </p:nvCxnSpPr>
          <p:spPr>
            <a:xfrm>
              <a:off x="6722753" y="2118479"/>
              <a:ext cx="2723514" cy="809667"/>
            </a:xfrm>
            <a:prstGeom prst="straightConnector1">
              <a:avLst/>
            </a:prstGeom>
            <a:ln w="19050">
              <a:solidFill>
                <a:srgbClr val="FFC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56" name="Straight Arrow Connector 55">
              <a:extLst>
                <a:ext uri="{FF2B5EF4-FFF2-40B4-BE49-F238E27FC236}">
                  <a16:creationId xmlns:a16="http://schemas.microsoft.com/office/drawing/2014/main" id="{56441C37-6E39-664C-899A-4290AD0D080A}"/>
                </a:ext>
              </a:extLst>
            </p:cNvPr>
            <p:cNvCxnSpPr>
              <a:cxnSpLocks/>
            </p:cNvCxnSpPr>
            <p:nvPr/>
          </p:nvCxnSpPr>
          <p:spPr>
            <a:xfrm>
              <a:off x="6722751" y="2555155"/>
              <a:ext cx="2723514" cy="688462"/>
            </a:xfrm>
            <a:prstGeom prst="straightConnector1">
              <a:avLst/>
            </a:prstGeom>
            <a:ln w="19050">
              <a:solidFill>
                <a:srgbClr val="00B0F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57" name="Straight Arrow Connector 56">
              <a:extLst>
                <a:ext uri="{FF2B5EF4-FFF2-40B4-BE49-F238E27FC236}">
                  <a16:creationId xmlns:a16="http://schemas.microsoft.com/office/drawing/2014/main" id="{A4441783-612F-9541-9DB5-39D3CC0470CC}"/>
                </a:ext>
              </a:extLst>
            </p:cNvPr>
            <p:cNvCxnSpPr>
              <a:cxnSpLocks/>
            </p:cNvCxnSpPr>
            <p:nvPr/>
          </p:nvCxnSpPr>
          <p:spPr>
            <a:xfrm>
              <a:off x="6722751" y="3100434"/>
              <a:ext cx="2745288" cy="684469"/>
            </a:xfrm>
            <a:prstGeom prst="straightConnector1">
              <a:avLst/>
            </a:prstGeom>
            <a:ln w="19050">
              <a:solidFill>
                <a:schemeClr val="accent4">
                  <a:lumMod val="50000"/>
                </a:schemeClr>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58" name="Straight Arrow Connector 57">
              <a:extLst>
                <a:ext uri="{FF2B5EF4-FFF2-40B4-BE49-F238E27FC236}">
                  <a16:creationId xmlns:a16="http://schemas.microsoft.com/office/drawing/2014/main" id="{BF4BE9F9-D9D8-A543-99D1-DBEC10C6743B}"/>
                </a:ext>
              </a:extLst>
            </p:cNvPr>
            <p:cNvCxnSpPr>
              <a:cxnSpLocks/>
              <a:stCxn id="39" idx="3"/>
              <a:endCxn id="47" idx="1"/>
            </p:cNvCxnSpPr>
            <p:nvPr/>
          </p:nvCxnSpPr>
          <p:spPr>
            <a:xfrm>
              <a:off x="6722754" y="3089093"/>
              <a:ext cx="2723513" cy="289998"/>
            </a:xfrm>
            <a:prstGeom prst="straightConnector1">
              <a:avLst/>
            </a:prstGeom>
            <a:ln w="19050">
              <a:solidFill>
                <a:schemeClr val="accent4">
                  <a:lumMod val="50000"/>
                </a:schemeClr>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60" name="Straight Arrow Connector 59">
              <a:extLst>
                <a:ext uri="{FF2B5EF4-FFF2-40B4-BE49-F238E27FC236}">
                  <a16:creationId xmlns:a16="http://schemas.microsoft.com/office/drawing/2014/main" id="{BB235A93-EAF5-B84D-B062-0762CD9E0296}"/>
                </a:ext>
              </a:extLst>
            </p:cNvPr>
            <p:cNvCxnSpPr/>
            <p:nvPr/>
          </p:nvCxnSpPr>
          <p:spPr>
            <a:xfrm>
              <a:off x="6722751" y="4155378"/>
              <a:ext cx="2723514" cy="809667"/>
            </a:xfrm>
            <a:prstGeom prst="straightConnector1">
              <a:avLst/>
            </a:prstGeom>
            <a:ln w="19050">
              <a:tailEnd type="triangle" w="lg" len="lg"/>
            </a:ln>
          </p:spPr>
          <p:style>
            <a:lnRef idx="1">
              <a:schemeClr val="accent1"/>
            </a:lnRef>
            <a:fillRef idx="0">
              <a:schemeClr val="accent1"/>
            </a:fillRef>
            <a:effectRef idx="0">
              <a:schemeClr val="accent1"/>
            </a:effectRef>
            <a:fontRef idx="minor">
              <a:schemeClr val="tx1"/>
            </a:fontRef>
          </p:style>
        </p:cxnSp>
        <p:cxnSp>
          <p:nvCxnSpPr>
            <p:cNvPr id="61" name="Straight Arrow Connector 60">
              <a:extLst>
                <a:ext uri="{FF2B5EF4-FFF2-40B4-BE49-F238E27FC236}">
                  <a16:creationId xmlns:a16="http://schemas.microsoft.com/office/drawing/2014/main" id="{D49C2BF2-7B52-6043-883B-9A940C454EFF}"/>
                </a:ext>
              </a:extLst>
            </p:cNvPr>
            <p:cNvCxnSpPr>
              <a:cxnSpLocks/>
            </p:cNvCxnSpPr>
            <p:nvPr/>
          </p:nvCxnSpPr>
          <p:spPr>
            <a:xfrm flipV="1">
              <a:off x="6722754" y="3811046"/>
              <a:ext cx="2723511" cy="354909"/>
            </a:xfrm>
            <a:prstGeom prst="straightConnector1">
              <a:avLst/>
            </a:prstGeom>
            <a:ln w="19050">
              <a:tailEnd type="triangle" w="lg" len="lg"/>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692350B8-CB5C-E846-ABCF-D573D5DF36DE}"/>
                </a:ext>
              </a:extLst>
            </p:cNvPr>
            <p:cNvCxnSpPr>
              <a:cxnSpLocks/>
            </p:cNvCxnSpPr>
            <p:nvPr/>
          </p:nvCxnSpPr>
          <p:spPr>
            <a:xfrm>
              <a:off x="6722751" y="4699159"/>
              <a:ext cx="2723514" cy="370214"/>
            </a:xfrm>
            <a:prstGeom prst="straightConnector1">
              <a:avLst/>
            </a:prstGeom>
            <a:ln w="19050">
              <a:solidFill>
                <a:srgbClr val="00B05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59670633-1D52-724E-ACAD-48114DFC382D}"/>
                </a:ext>
              </a:extLst>
            </p:cNvPr>
            <p:cNvCxnSpPr>
              <a:cxnSpLocks/>
            </p:cNvCxnSpPr>
            <p:nvPr/>
          </p:nvCxnSpPr>
          <p:spPr>
            <a:xfrm flipV="1">
              <a:off x="6722751" y="4025298"/>
              <a:ext cx="2711641" cy="675069"/>
            </a:xfrm>
            <a:prstGeom prst="straightConnector1">
              <a:avLst/>
            </a:prstGeom>
            <a:ln w="19050">
              <a:solidFill>
                <a:srgbClr val="00B050"/>
              </a:solidFill>
              <a:tailEnd type="triangle" w="lg" len="lg"/>
            </a:ln>
          </p:spPr>
          <p:style>
            <a:lnRef idx="1">
              <a:schemeClr val="accent1"/>
            </a:lnRef>
            <a:fillRef idx="0">
              <a:schemeClr val="accent1"/>
            </a:fillRef>
            <a:effectRef idx="0">
              <a:schemeClr val="accent1"/>
            </a:effectRef>
            <a:fontRef idx="minor">
              <a:schemeClr val="tx1"/>
            </a:fontRef>
          </p:style>
        </p:cxnSp>
        <p:sp>
          <p:nvSpPr>
            <p:cNvPr id="70" name="TextBox 69">
              <a:extLst>
                <a:ext uri="{FF2B5EF4-FFF2-40B4-BE49-F238E27FC236}">
                  <a16:creationId xmlns:a16="http://schemas.microsoft.com/office/drawing/2014/main" id="{74E48C31-7182-BA42-8559-F67200301D1F}"/>
                </a:ext>
              </a:extLst>
            </p:cNvPr>
            <p:cNvSpPr txBox="1"/>
            <p:nvPr/>
          </p:nvSpPr>
          <p:spPr>
            <a:xfrm>
              <a:off x="5115082" y="5626193"/>
              <a:ext cx="1607671" cy="584775"/>
            </a:xfrm>
            <a:prstGeom prst="rect">
              <a:avLst/>
            </a:prstGeom>
            <a:ln>
              <a:solidFill>
                <a:schemeClr val="bg1">
                  <a:lumMod val="50000"/>
                </a:schemeClr>
              </a:solidFill>
            </a:ln>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US" sz="1600" dirty="0"/>
                <a:t>Transportation/ Navigation</a:t>
              </a:r>
            </a:p>
          </p:txBody>
        </p:sp>
        <p:cxnSp>
          <p:nvCxnSpPr>
            <p:cNvPr id="71" name="Straight Arrow Connector 70">
              <a:extLst>
                <a:ext uri="{FF2B5EF4-FFF2-40B4-BE49-F238E27FC236}">
                  <a16:creationId xmlns:a16="http://schemas.microsoft.com/office/drawing/2014/main" id="{DD03ABFE-8F93-9543-83C4-35B81448F079}"/>
                </a:ext>
              </a:extLst>
            </p:cNvPr>
            <p:cNvCxnSpPr>
              <a:cxnSpLocks/>
              <a:stCxn id="43" idx="3"/>
            </p:cNvCxnSpPr>
            <p:nvPr/>
          </p:nvCxnSpPr>
          <p:spPr>
            <a:xfrm flipV="1">
              <a:off x="6722754" y="4061941"/>
              <a:ext cx="2723511" cy="1197310"/>
            </a:xfrm>
            <a:prstGeom prst="straightConnector1">
              <a:avLst/>
            </a:prstGeom>
            <a:ln w="1905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73" name="Straight Arrow Connector 72">
              <a:extLst>
                <a:ext uri="{FF2B5EF4-FFF2-40B4-BE49-F238E27FC236}">
                  <a16:creationId xmlns:a16="http://schemas.microsoft.com/office/drawing/2014/main" id="{38B62A86-78E8-6A46-B3AC-91B7AB278BF4}"/>
                </a:ext>
              </a:extLst>
            </p:cNvPr>
            <p:cNvCxnSpPr>
              <a:cxnSpLocks/>
              <a:stCxn id="43" idx="3"/>
            </p:cNvCxnSpPr>
            <p:nvPr/>
          </p:nvCxnSpPr>
          <p:spPr>
            <a:xfrm flipV="1">
              <a:off x="6722754" y="5199453"/>
              <a:ext cx="2723511" cy="59798"/>
            </a:xfrm>
            <a:prstGeom prst="straightConnector1">
              <a:avLst/>
            </a:prstGeom>
            <a:ln w="1905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75" name="Straight Arrow Connector 74">
              <a:extLst>
                <a:ext uri="{FF2B5EF4-FFF2-40B4-BE49-F238E27FC236}">
                  <a16:creationId xmlns:a16="http://schemas.microsoft.com/office/drawing/2014/main" id="{EAC0CE1F-0FEB-7249-B44D-0B10289838CE}"/>
                </a:ext>
              </a:extLst>
            </p:cNvPr>
            <p:cNvCxnSpPr>
              <a:cxnSpLocks/>
              <a:endCxn id="47" idx="1"/>
            </p:cNvCxnSpPr>
            <p:nvPr/>
          </p:nvCxnSpPr>
          <p:spPr>
            <a:xfrm flipV="1">
              <a:off x="6722751" y="3379091"/>
              <a:ext cx="2723516" cy="1864232"/>
            </a:xfrm>
            <a:prstGeom prst="straightConnector1">
              <a:avLst/>
            </a:prstGeom>
            <a:ln w="1905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77" name="Straight Arrow Connector 76">
              <a:extLst>
                <a:ext uri="{FF2B5EF4-FFF2-40B4-BE49-F238E27FC236}">
                  <a16:creationId xmlns:a16="http://schemas.microsoft.com/office/drawing/2014/main" id="{3794470B-BAE8-C540-85D0-308FC4B31990}"/>
                </a:ext>
              </a:extLst>
            </p:cNvPr>
            <p:cNvCxnSpPr>
              <a:cxnSpLocks/>
            </p:cNvCxnSpPr>
            <p:nvPr/>
          </p:nvCxnSpPr>
          <p:spPr>
            <a:xfrm flipV="1">
              <a:off x="6734626" y="2940021"/>
              <a:ext cx="2723516" cy="2303822"/>
            </a:xfrm>
            <a:prstGeom prst="straightConnector1">
              <a:avLst/>
            </a:prstGeom>
            <a:ln w="1905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B98791A2-1106-704E-9B9E-30487E661A79}"/>
                </a:ext>
              </a:extLst>
            </p:cNvPr>
            <p:cNvCxnSpPr>
              <a:cxnSpLocks/>
            </p:cNvCxnSpPr>
            <p:nvPr/>
          </p:nvCxnSpPr>
          <p:spPr>
            <a:xfrm flipV="1">
              <a:off x="6722753" y="5310057"/>
              <a:ext cx="2723512" cy="596649"/>
            </a:xfrm>
            <a:prstGeom prst="straightConnector1">
              <a:avLst/>
            </a:prstGeom>
            <a:ln w="19050">
              <a:solidFill>
                <a:schemeClr val="bg1">
                  <a:lumMod val="50000"/>
                </a:schemeClr>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81" name="Straight Arrow Connector 80">
              <a:extLst>
                <a:ext uri="{FF2B5EF4-FFF2-40B4-BE49-F238E27FC236}">
                  <a16:creationId xmlns:a16="http://schemas.microsoft.com/office/drawing/2014/main" id="{BFD5C61A-0DDC-0B4F-8802-C3A72938B38E}"/>
                </a:ext>
              </a:extLst>
            </p:cNvPr>
            <p:cNvCxnSpPr>
              <a:cxnSpLocks/>
            </p:cNvCxnSpPr>
            <p:nvPr/>
          </p:nvCxnSpPr>
          <p:spPr>
            <a:xfrm flipV="1">
              <a:off x="6722753" y="4154410"/>
              <a:ext cx="2745286" cy="1752296"/>
            </a:xfrm>
            <a:prstGeom prst="straightConnector1">
              <a:avLst/>
            </a:prstGeom>
            <a:ln w="19050">
              <a:solidFill>
                <a:schemeClr val="bg1">
                  <a:lumMod val="50000"/>
                </a:schemeClr>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82" name="Straight Arrow Connector 81">
              <a:extLst>
                <a:ext uri="{FF2B5EF4-FFF2-40B4-BE49-F238E27FC236}">
                  <a16:creationId xmlns:a16="http://schemas.microsoft.com/office/drawing/2014/main" id="{CCA04752-347C-F244-B9A2-8051E6E60D7C}"/>
                </a:ext>
              </a:extLst>
            </p:cNvPr>
            <p:cNvCxnSpPr>
              <a:cxnSpLocks/>
            </p:cNvCxnSpPr>
            <p:nvPr/>
          </p:nvCxnSpPr>
          <p:spPr>
            <a:xfrm flipV="1">
              <a:off x="6720776" y="3525285"/>
              <a:ext cx="2743200" cy="2369719"/>
            </a:xfrm>
            <a:prstGeom prst="straightConnector1">
              <a:avLst/>
            </a:prstGeom>
            <a:ln w="19050">
              <a:solidFill>
                <a:schemeClr val="bg1">
                  <a:lumMod val="50000"/>
                </a:schemeClr>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99" name="Straight Arrow Connector 98">
              <a:extLst>
                <a:ext uri="{FF2B5EF4-FFF2-40B4-BE49-F238E27FC236}">
                  <a16:creationId xmlns:a16="http://schemas.microsoft.com/office/drawing/2014/main" id="{9ABD196F-36F7-064A-A0E6-2A2A811AF096}"/>
                </a:ext>
              </a:extLst>
            </p:cNvPr>
            <p:cNvCxnSpPr>
              <a:cxnSpLocks/>
              <a:endCxn id="48" idx="1"/>
            </p:cNvCxnSpPr>
            <p:nvPr/>
          </p:nvCxnSpPr>
          <p:spPr>
            <a:xfrm flipV="1">
              <a:off x="6734625" y="2951896"/>
              <a:ext cx="2711642" cy="692748"/>
            </a:xfrm>
            <a:prstGeom prst="straightConnector1">
              <a:avLst/>
            </a:prstGeom>
            <a:ln w="19050">
              <a:solidFill>
                <a:srgbClr val="92D05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01" name="Straight Arrow Connector 100">
              <a:extLst>
                <a:ext uri="{FF2B5EF4-FFF2-40B4-BE49-F238E27FC236}">
                  <a16:creationId xmlns:a16="http://schemas.microsoft.com/office/drawing/2014/main" id="{0591B499-3C06-7047-A19E-9F29628717FC}"/>
                </a:ext>
              </a:extLst>
            </p:cNvPr>
            <p:cNvCxnSpPr>
              <a:cxnSpLocks/>
            </p:cNvCxnSpPr>
            <p:nvPr/>
          </p:nvCxnSpPr>
          <p:spPr>
            <a:xfrm flipV="1">
              <a:off x="6734624" y="3490680"/>
              <a:ext cx="2699768" cy="176063"/>
            </a:xfrm>
            <a:prstGeom prst="straightConnector1">
              <a:avLst/>
            </a:prstGeom>
            <a:ln w="19050">
              <a:solidFill>
                <a:srgbClr val="92D05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04" name="Straight Arrow Connector 103">
              <a:extLst>
                <a:ext uri="{FF2B5EF4-FFF2-40B4-BE49-F238E27FC236}">
                  <a16:creationId xmlns:a16="http://schemas.microsoft.com/office/drawing/2014/main" id="{AAED1093-25EF-E545-AC11-78C38C83346B}"/>
                </a:ext>
              </a:extLst>
            </p:cNvPr>
            <p:cNvCxnSpPr>
              <a:cxnSpLocks/>
            </p:cNvCxnSpPr>
            <p:nvPr/>
          </p:nvCxnSpPr>
          <p:spPr>
            <a:xfrm>
              <a:off x="6764204" y="3664224"/>
              <a:ext cx="2670188" cy="282294"/>
            </a:xfrm>
            <a:prstGeom prst="straightConnector1">
              <a:avLst/>
            </a:prstGeom>
            <a:ln w="19050">
              <a:solidFill>
                <a:srgbClr val="92D05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07" name="Straight Arrow Connector 106">
              <a:extLst>
                <a:ext uri="{FF2B5EF4-FFF2-40B4-BE49-F238E27FC236}">
                  <a16:creationId xmlns:a16="http://schemas.microsoft.com/office/drawing/2014/main" id="{19B33D97-83E0-FC4E-ADCD-A202E04E2329}"/>
                </a:ext>
              </a:extLst>
            </p:cNvPr>
            <p:cNvCxnSpPr>
              <a:cxnSpLocks/>
            </p:cNvCxnSpPr>
            <p:nvPr/>
          </p:nvCxnSpPr>
          <p:spPr>
            <a:xfrm>
              <a:off x="6734624" y="3674142"/>
              <a:ext cx="2699768" cy="1179322"/>
            </a:xfrm>
            <a:prstGeom prst="straightConnector1">
              <a:avLst/>
            </a:prstGeom>
            <a:ln w="19050">
              <a:solidFill>
                <a:srgbClr val="92D050"/>
              </a:solidFill>
              <a:tailEnd type="triangle" w="lg" len="lg"/>
            </a:ln>
          </p:spPr>
          <p:style>
            <a:lnRef idx="1">
              <a:schemeClr val="accent1"/>
            </a:lnRef>
            <a:fillRef idx="0">
              <a:schemeClr val="accent1"/>
            </a:fillRef>
            <a:effectRef idx="0">
              <a:schemeClr val="accent1"/>
            </a:effectRef>
            <a:fontRef idx="minor">
              <a:schemeClr val="tx1"/>
            </a:fontRef>
          </p:style>
        </p:cxnSp>
        <p:sp>
          <p:nvSpPr>
            <p:cNvPr id="110" name="TextBox 109">
              <a:extLst>
                <a:ext uri="{FF2B5EF4-FFF2-40B4-BE49-F238E27FC236}">
                  <a16:creationId xmlns:a16="http://schemas.microsoft.com/office/drawing/2014/main" id="{FD7A56B9-4C89-7044-B707-6D118199E02B}"/>
                </a:ext>
              </a:extLst>
            </p:cNvPr>
            <p:cNvSpPr txBox="1"/>
            <p:nvPr/>
          </p:nvSpPr>
          <p:spPr>
            <a:xfrm>
              <a:off x="1003149" y="5382049"/>
              <a:ext cx="2591008" cy="923330"/>
            </a:xfrm>
            <a:prstGeom prst="rect">
              <a:avLst/>
            </a:prstGeom>
            <a:noFill/>
          </p:spPr>
          <p:txBody>
            <a:bodyPr wrap="square" rtlCol="0">
              <a:spAutoFit/>
            </a:bodyPr>
            <a:lstStyle/>
            <a:p>
              <a:pPr algn="ctr"/>
              <a:r>
                <a:rPr lang="en-US" dirty="0">
                  <a:solidFill>
                    <a:srgbClr val="0070C0"/>
                  </a:solidFill>
                </a:rPr>
                <a:t>Literature Review </a:t>
              </a:r>
            </a:p>
            <a:p>
              <a:pPr algn="ctr"/>
              <a:r>
                <a:rPr lang="en-US" dirty="0">
                  <a:solidFill>
                    <a:srgbClr val="0070C0"/>
                  </a:solidFill>
                </a:rPr>
                <a:t>for Requirements </a:t>
              </a:r>
            </a:p>
            <a:p>
              <a:pPr algn="ctr"/>
              <a:r>
                <a:rPr lang="en-US" dirty="0">
                  <a:solidFill>
                    <a:srgbClr val="0070C0"/>
                  </a:solidFill>
                </a:rPr>
                <a:t>and Variables</a:t>
              </a:r>
            </a:p>
          </p:txBody>
        </p:sp>
      </p:grpSp>
      <p:sp>
        <p:nvSpPr>
          <p:cNvPr id="62" name="TextBox 61">
            <a:extLst>
              <a:ext uri="{FF2B5EF4-FFF2-40B4-BE49-F238E27FC236}">
                <a16:creationId xmlns:a16="http://schemas.microsoft.com/office/drawing/2014/main" id="{3C22BABD-D1BF-A844-972B-CEE0662B3644}"/>
              </a:ext>
            </a:extLst>
          </p:cNvPr>
          <p:cNvSpPr txBox="1"/>
          <p:nvPr/>
        </p:nvSpPr>
        <p:spPr>
          <a:xfrm>
            <a:off x="6992407" y="6293156"/>
            <a:ext cx="4892634" cy="523220"/>
          </a:xfrm>
          <a:prstGeom prst="rect">
            <a:avLst/>
          </a:prstGeom>
          <a:noFill/>
          <a:ln>
            <a:noFill/>
          </a:ln>
        </p:spPr>
        <p:txBody>
          <a:bodyPr wrap="square" rtlCol="0">
            <a:spAutoFit/>
          </a:bodyPr>
          <a:lstStyle/>
          <a:p>
            <a:r>
              <a:rPr lang="en-US" sz="1400" dirty="0">
                <a:solidFill>
                  <a:schemeClr val="tx1">
                    <a:lumMod val="50000"/>
                    <a:lumOff val="50000"/>
                  </a:schemeClr>
                </a:solidFill>
              </a:rPr>
              <a:t>* All GCW Application Areas map to Cryospheric App Category</a:t>
            </a:r>
          </a:p>
          <a:p>
            <a:r>
              <a:rPr lang="en-US" sz="1400" i="1" dirty="0">
                <a:solidFill>
                  <a:schemeClr val="tx1">
                    <a:lumMod val="50000"/>
                    <a:lumOff val="50000"/>
                  </a:schemeClr>
                </a:solidFill>
              </a:rPr>
              <a:t>   Arrows not drawn to simplify illustration</a:t>
            </a:r>
          </a:p>
        </p:txBody>
      </p:sp>
      <p:pic>
        <p:nvPicPr>
          <p:cNvPr id="2" name="Picture 1">
            <a:extLst>
              <a:ext uri="{FF2B5EF4-FFF2-40B4-BE49-F238E27FC236}">
                <a16:creationId xmlns:a16="http://schemas.microsoft.com/office/drawing/2014/main" id="{5846EB91-6180-534A-9505-B9AC5A29A45D}"/>
              </a:ext>
            </a:extLst>
          </p:cNvPr>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9817333" y="5524752"/>
            <a:ext cx="919296" cy="919296"/>
          </a:xfrm>
          <a:prstGeom prst="rect">
            <a:avLst/>
          </a:prstGeom>
        </p:spPr>
      </p:pic>
      <p:sp>
        <p:nvSpPr>
          <p:cNvPr id="4" name="Title 1">
            <a:extLst>
              <a:ext uri="{FF2B5EF4-FFF2-40B4-BE49-F238E27FC236}">
                <a16:creationId xmlns:a16="http://schemas.microsoft.com/office/drawing/2014/main" id="{B7F92D21-D164-BEE0-481E-9CBEF7C4AFBD}"/>
              </a:ext>
            </a:extLst>
          </p:cNvPr>
          <p:cNvSpPr txBox="1">
            <a:spLocks/>
          </p:cNvSpPr>
          <p:nvPr/>
        </p:nvSpPr>
        <p:spPr>
          <a:xfrm>
            <a:off x="286054" y="33229"/>
            <a:ext cx="10972800" cy="900546"/>
          </a:xfrm>
          <a:prstGeom prst="rect">
            <a:avLst/>
          </a:prstGeom>
          <a:ln>
            <a:noFill/>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Autofit/>
          </a:bodyPr>
          <a:lstStyle>
            <a:lvl1pPr algn="ctr" defTabSz="4572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sz="2800" dirty="0">
                <a:solidFill>
                  <a:schemeClr val="tx2"/>
                </a:solidFill>
              </a:rPr>
              <a:t>Status: Mapping CRYORA Application Areas to </a:t>
            </a:r>
          </a:p>
          <a:p>
            <a:r>
              <a:rPr lang="en-US" sz="2800" dirty="0">
                <a:solidFill>
                  <a:schemeClr val="tx2"/>
                </a:solidFill>
              </a:rPr>
              <a:t>WMO Earth System Application Categories/Areas</a:t>
            </a:r>
          </a:p>
        </p:txBody>
      </p:sp>
      <p:sp>
        <p:nvSpPr>
          <p:cNvPr id="5" name="TextBox 4">
            <a:extLst>
              <a:ext uri="{FF2B5EF4-FFF2-40B4-BE49-F238E27FC236}">
                <a16:creationId xmlns:a16="http://schemas.microsoft.com/office/drawing/2014/main" id="{EC100D5C-0B28-DB38-CD16-DF5E65ED794E}"/>
              </a:ext>
            </a:extLst>
          </p:cNvPr>
          <p:cNvSpPr txBox="1"/>
          <p:nvPr/>
        </p:nvSpPr>
        <p:spPr>
          <a:xfrm>
            <a:off x="331025" y="974028"/>
            <a:ext cx="3312709" cy="400110"/>
          </a:xfrm>
          <a:prstGeom prst="rect">
            <a:avLst/>
          </a:prstGeom>
          <a:noFill/>
        </p:spPr>
        <p:txBody>
          <a:bodyPr wrap="square" rtlCol="0">
            <a:spAutoFit/>
          </a:bodyPr>
          <a:lstStyle/>
          <a:p>
            <a:r>
              <a:rPr lang="en-US" sz="2000" b="1" i="1" dirty="0">
                <a:solidFill>
                  <a:schemeClr val="accent2">
                    <a:lumMod val="75000"/>
                  </a:schemeClr>
                </a:solidFill>
              </a:rPr>
              <a:t>Started, but not a trivial task!</a:t>
            </a:r>
          </a:p>
        </p:txBody>
      </p:sp>
      <p:cxnSp>
        <p:nvCxnSpPr>
          <p:cNvPr id="6" name="Straight Arrow Connector 5">
            <a:extLst>
              <a:ext uri="{FF2B5EF4-FFF2-40B4-BE49-F238E27FC236}">
                <a16:creationId xmlns:a16="http://schemas.microsoft.com/office/drawing/2014/main" id="{398B46C7-2177-76D8-556D-12E1D3CF7411}"/>
              </a:ext>
            </a:extLst>
          </p:cNvPr>
          <p:cNvCxnSpPr>
            <a:cxnSpLocks/>
            <a:stCxn id="70" idx="3"/>
          </p:cNvCxnSpPr>
          <p:nvPr/>
        </p:nvCxnSpPr>
        <p:spPr>
          <a:xfrm flipV="1">
            <a:off x="6693438" y="3280038"/>
            <a:ext cx="2735384" cy="2853238"/>
          </a:xfrm>
          <a:prstGeom prst="straightConnector1">
            <a:avLst/>
          </a:prstGeom>
          <a:ln w="19050">
            <a:solidFill>
              <a:schemeClr val="bg1">
                <a:lumMod val="50000"/>
              </a:schemeClr>
            </a:solidFill>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55593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1BA8757-6A8D-E84D-9C50-7B264B927331}"/>
              </a:ext>
            </a:extLst>
          </p:cNvPr>
          <p:cNvSpPr txBox="1"/>
          <p:nvPr/>
        </p:nvSpPr>
        <p:spPr>
          <a:xfrm>
            <a:off x="8696696" y="1597564"/>
            <a:ext cx="3728852" cy="5142015"/>
          </a:xfrm>
          <a:prstGeom prst="rect">
            <a:avLst/>
          </a:prstGeom>
          <a:noFill/>
        </p:spPr>
        <p:txBody>
          <a:bodyPr wrap="square" rtlCol="0">
            <a:spAutoFit/>
          </a:bodyPr>
          <a:lstStyle/>
          <a:p>
            <a:endParaRPr lang="en-US" dirty="0"/>
          </a:p>
        </p:txBody>
      </p:sp>
      <p:sp>
        <p:nvSpPr>
          <p:cNvPr id="4" name="Rectangle 3">
            <a:extLst>
              <a:ext uri="{FF2B5EF4-FFF2-40B4-BE49-F238E27FC236}">
                <a16:creationId xmlns:a16="http://schemas.microsoft.com/office/drawing/2014/main" id="{2DC6C505-FED9-E714-E224-B87153B4DFEC}"/>
              </a:ext>
            </a:extLst>
          </p:cNvPr>
          <p:cNvSpPr/>
          <p:nvPr/>
        </p:nvSpPr>
        <p:spPr>
          <a:xfrm>
            <a:off x="339676" y="5887092"/>
            <a:ext cx="2639830" cy="85249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A0C6C0AC-E0AC-5C41-9E01-AC178E5CBA8F}"/>
              </a:ext>
            </a:extLst>
          </p:cNvPr>
          <p:cNvGrpSpPr/>
          <p:nvPr/>
        </p:nvGrpSpPr>
        <p:grpSpPr>
          <a:xfrm>
            <a:off x="460496" y="2917325"/>
            <a:ext cx="1758422" cy="2543575"/>
            <a:chOff x="284134" y="579576"/>
            <a:chExt cx="2718772" cy="3781886"/>
          </a:xfrm>
        </p:grpSpPr>
        <p:pic>
          <p:nvPicPr>
            <p:cNvPr id="33" name="Picture 32">
              <a:extLst>
                <a:ext uri="{FF2B5EF4-FFF2-40B4-BE49-F238E27FC236}">
                  <a16:creationId xmlns:a16="http://schemas.microsoft.com/office/drawing/2014/main" id="{B8566632-D945-E14C-8C10-0D8CB416A6F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89187" y="902074"/>
              <a:ext cx="985175" cy="1371600"/>
            </a:xfrm>
            <a:prstGeom prst="rect">
              <a:avLst/>
            </a:prstGeom>
            <a:ln>
              <a:solidFill>
                <a:schemeClr val="accent1"/>
              </a:solidFill>
            </a:ln>
          </p:spPr>
        </p:pic>
        <p:pic>
          <p:nvPicPr>
            <p:cNvPr id="7" name="Picture 6">
              <a:extLst>
                <a:ext uri="{FF2B5EF4-FFF2-40B4-BE49-F238E27FC236}">
                  <a16:creationId xmlns:a16="http://schemas.microsoft.com/office/drawing/2014/main" id="{55B3CF0E-26F6-1E46-A9B1-2EFA57317F2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76060" y="579576"/>
              <a:ext cx="969765" cy="1371600"/>
            </a:xfrm>
            <a:prstGeom prst="rect">
              <a:avLst/>
            </a:prstGeom>
            <a:ln>
              <a:solidFill>
                <a:schemeClr val="accent1"/>
              </a:solidFill>
            </a:ln>
          </p:spPr>
        </p:pic>
        <p:pic>
          <p:nvPicPr>
            <p:cNvPr id="13" name="Picture 12">
              <a:extLst>
                <a:ext uri="{FF2B5EF4-FFF2-40B4-BE49-F238E27FC236}">
                  <a16:creationId xmlns:a16="http://schemas.microsoft.com/office/drawing/2014/main" id="{A6A638B6-77A1-CF43-92C5-2EF8A600A54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24314" y="1222682"/>
              <a:ext cx="962231" cy="1371600"/>
            </a:xfrm>
            <a:prstGeom prst="rect">
              <a:avLst/>
            </a:prstGeom>
            <a:ln>
              <a:solidFill>
                <a:schemeClr val="accent1"/>
              </a:solidFill>
            </a:ln>
          </p:spPr>
        </p:pic>
        <p:pic>
          <p:nvPicPr>
            <p:cNvPr id="21" name="Picture 20">
              <a:extLst>
                <a:ext uri="{FF2B5EF4-FFF2-40B4-BE49-F238E27FC236}">
                  <a16:creationId xmlns:a16="http://schemas.microsoft.com/office/drawing/2014/main" id="{A0B9C3AC-AF7B-CE42-B87E-0AF84CA80E80}"/>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393575" y="672521"/>
              <a:ext cx="962231" cy="1371600"/>
            </a:xfrm>
            <a:prstGeom prst="rect">
              <a:avLst/>
            </a:prstGeom>
            <a:ln>
              <a:solidFill>
                <a:schemeClr val="accent1"/>
              </a:solidFill>
            </a:ln>
          </p:spPr>
        </p:pic>
        <p:pic>
          <p:nvPicPr>
            <p:cNvPr id="23" name="Picture 22">
              <a:extLst>
                <a:ext uri="{FF2B5EF4-FFF2-40B4-BE49-F238E27FC236}">
                  <a16:creationId xmlns:a16="http://schemas.microsoft.com/office/drawing/2014/main" id="{4B08E5CA-4974-214C-92DA-CD8D2FC2257A}"/>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040675" y="1972008"/>
              <a:ext cx="962231" cy="1371600"/>
            </a:xfrm>
            <a:prstGeom prst="rect">
              <a:avLst/>
            </a:prstGeom>
            <a:ln>
              <a:solidFill>
                <a:schemeClr val="accent1"/>
              </a:solidFill>
            </a:ln>
          </p:spPr>
        </p:pic>
        <p:pic>
          <p:nvPicPr>
            <p:cNvPr id="25" name="Picture 24">
              <a:extLst>
                <a:ext uri="{FF2B5EF4-FFF2-40B4-BE49-F238E27FC236}">
                  <a16:creationId xmlns:a16="http://schemas.microsoft.com/office/drawing/2014/main" id="{30A359D7-3CFE-6B40-ADD7-85764E0D09C1}"/>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839265" y="1514758"/>
              <a:ext cx="962231" cy="1371600"/>
            </a:xfrm>
            <a:prstGeom prst="rect">
              <a:avLst/>
            </a:prstGeom>
            <a:ln>
              <a:solidFill>
                <a:schemeClr val="accent1"/>
              </a:solidFill>
            </a:ln>
          </p:spPr>
        </p:pic>
        <p:pic>
          <p:nvPicPr>
            <p:cNvPr id="19" name="Picture 18">
              <a:extLst>
                <a:ext uri="{FF2B5EF4-FFF2-40B4-BE49-F238E27FC236}">
                  <a16:creationId xmlns:a16="http://schemas.microsoft.com/office/drawing/2014/main" id="{FA05F6E2-54FA-5B46-90A9-E3CC909F8F17}"/>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284134" y="1911669"/>
              <a:ext cx="962231" cy="1371600"/>
            </a:xfrm>
            <a:prstGeom prst="rect">
              <a:avLst/>
            </a:prstGeom>
            <a:ln>
              <a:solidFill>
                <a:schemeClr val="accent1"/>
              </a:solidFill>
            </a:ln>
          </p:spPr>
        </p:pic>
        <p:pic>
          <p:nvPicPr>
            <p:cNvPr id="27" name="Picture 26">
              <a:extLst>
                <a:ext uri="{FF2B5EF4-FFF2-40B4-BE49-F238E27FC236}">
                  <a16:creationId xmlns:a16="http://schemas.microsoft.com/office/drawing/2014/main" id="{9B520896-B1EA-D94A-84CF-1D6143AB0969}"/>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1122980" y="1762239"/>
              <a:ext cx="1019145" cy="1371600"/>
            </a:xfrm>
            <a:prstGeom prst="rect">
              <a:avLst/>
            </a:prstGeom>
            <a:ln>
              <a:solidFill>
                <a:schemeClr val="accent1"/>
              </a:solidFill>
            </a:ln>
          </p:spPr>
        </p:pic>
        <p:pic>
          <p:nvPicPr>
            <p:cNvPr id="9" name="Picture 8">
              <a:extLst>
                <a:ext uri="{FF2B5EF4-FFF2-40B4-BE49-F238E27FC236}">
                  <a16:creationId xmlns:a16="http://schemas.microsoft.com/office/drawing/2014/main" id="{520F3281-9E97-7A4C-B0B7-69D4D070AF2F}"/>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431344" y="2522754"/>
              <a:ext cx="962231" cy="1371600"/>
            </a:xfrm>
            <a:prstGeom prst="rect">
              <a:avLst/>
            </a:prstGeom>
            <a:ln>
              <a:solidFill>
                <a:schemeClr val="accent1"/>
              </a:solidFill>
            </a:ln>
          </p:spPr>
        </p:pic>
        <p:pic>
          <p:nvPicPr>
            <p:cNvPr id="11" name="Picture 10">
              <a:extLst>
                <a:ext uri="{FF2B5EF4-FFF2-40B4-BE49-F238E27FC236}">
                  <a16:creationId xmlns:a16="http://schemas.microsoft.com/office/drawing/2014/main" id="{BA4D795B-029B-964A-99F6-1DCA36BD475C}"/>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679322" y="2980272"/>
              <a:ext cx="962231" cy="1371600"/>
            </a:xfrm>
            <a:prstGeom prst="rect">
              <a:avLst/>
            </a:prstGeom>
            <a:ln>
              <a:solidFill>
                <a:schemeClr val="accent1"/>
              </a:solidFill>
            </a:ln>
          </p:spPr>
        </p:pic>
        <p:pic>
          <p:nvPicPr>
            <p:cNvPr id="29" name="Picture 28">
              <a:extLst>
                <a:ext uri="{FF2B5EF4-FFF2-40B4-BE49-F238E27FC236}">
                  <a16:creationId xmlns:a16="http://schemas.microsoft.com/office/drawing/2014/main" id="{44AA4BF7-5F47-F240-B9ED-30AEA41451ED}"/>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1403338" y="2138035"/>
              <a:ext cx="1019147" cy="1371600"/>
            </a:xfrm>
            <a:prstGeom prst="rect">
              <a:avLst/>
            </a:prstGeom>
            <a:ln>
              <a:solidFill>
                <a:schemeClr val="accent1"/>
              </a:solidFill>
            </a:ln>
          </p:spPr>
        </p:pic>
        <p:pic>
          <p:nvPicPr>
            <p:cNvPr id="31" name="Picture 30">
              <a:extLst>
                <a:ext uri="{FF2B5EF4-FFF2-40B4-BE49-F238E27FC236}">
                  <a16:creationId xmlns:a16="http://schemas.microsoft.com/office/drawing/2014/main" id="{F4666D46-CED4-CD47-951B-9D5977E0AD62}"/>
                </a:ext>
              </a:extLst>
            </p:cNvPr>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1645487" y="2552924"/>
              <a:ext cx="1019145" cy="1371600"/>
            </a:xfrm>
            <a:prstGeom prst="rect">
              <a:avLst/>
            </a:prstGeom>
            <a:ln>
              <a:solidFill>
                <a:schemeClr val="accent1"/>
              </a:solidFill>
            </a:ln>
          </p:spPr>
        </p:pic>
        <p:pic>
          <p:nvPicPr>
            <p:cNvPr id="17" name="Picture 16">
              <a:extLst>
                <a:ext uri="{FF2B5EF4-FFF2-40B4-BE49-F238E27FC236}">
                  <a16:creationId xmlns:a16="http://schemas.microsoft.com/office/drawing/2014/main" id="{0A03D354-1240-E24C-8CA3-F5DAECE0AF1C}"/>
                </a:ext>
              </a:extLst>
            </p:cNvPr>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1912911" y="2989862"/>
              <a:ext cx="962231" cy="1371600"/>
            </a:xfrm>
            <a:prstGeom prst="rect">
              <a:avLst/>
            </a:prstGeom>
            <a:ln>
              <a:solidFill>
                <a:schemeClr val="accent1"/>
              </a:solidFill>
            </a:ln>
          </p:spPr>
        </p:pic>
      </p:grpSp>
      <p:sp>
        <p:nvSpPr>
          <p:cNvPr id="45" name="TextBox 44">
            <a:extLst>
              <a:ext uri="{FF2B5EF4-FFF2-40B4-BE49-F238E27FC236}">
                <a16:creationId xmlns:a16="http://schemas.microsoft.com/office/drawing/2014/main" id="{671CF688-CC3F-2345-929D-38E5D78DBF3B}"/>
              </a:ext>
            </a:extLst>
          </p:cNvPr>
          <p:cNvSpPr txBox="1"/>
          <p:nvPr/>
        </p:nvSpPr>
        <p:spPr>
          <a:xfrm>
            <a:off x="5774010" y="1952888"/>
            <a:ext cx="1607668" cy="923330"/>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en-US" dirty="0"/>
              <a:t>Earth System Application Category</a:t>
            </a:r>
          </a:p>
        </p:txBody>
      </p:sp>
      <p:sp>
        <p:nvSpPr>
          <p:cNvPr id="46" name="TextBox 45">
            <a:extLst>
              <a:ext uri="{FF2B5EF4-FFF2-40B4-BE49-F238E27FC236}">
                <a16:creationId xmlns:a16="http://schemas.microsoft.com/office/drawing/2014/main" id="{7B068508-7DEF-6B48-98FD-602A8B710147}"/>
              </a:ext>
            </a:extLst>
          </p:cNvPr>
          <p:cNvSpPr txBox="1"/>
          <p:nvPr/>
        </p:nvSpPr>
        <p:spPr>
          <a:xfrm>
            <a:off x="5774010" y="2950773"/>
            <a:ext cx="1607669" cy="338554"/>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defPPr>
              <a:defRPr lang="en-US"/>
            </a:defPPr>
            <a:lvl1pPr algn="ctr">
              <a:defRPr sz="1600" strike="sngStrike">
                <a:solidFill>
                  <a:schemeClr val="bg1">
                    <a:lumMod val="50000"/>
                  </a:schemeClr>
                </a:solidFill>
              </a:defRPr>
            </a:lvl1pPr>
          </a:lstStyle>
          <a:p>
            <a:r>
              <a:rPr lang="en-US" dirty="0"/>
              <a:t>Space Weather</a:t>
            </a:r>
          </a:p>
        </p:txBody>
      </p:sp>
      <p:sp>
        <p:nvSpPr>
          <p:cNvPr id="47" name="TextBox 46">
            <a:extLst>
              <a:ext uri="{FF2B5EF4-FFF2-40B4-BE49-F238E27FC236}">
                <a16:creationId xmlns:a16="http://schemas.microsoft.com/office/drawing/2014/main" id="{EEFE5561-EA3F-AD4E-A43A-80FF1E2AD9BB}"/>
              </a:ext>
            </a:extLst>
          </p:cNvPr>
          <p:cNvSpPr txBox="1"/>
          <p:nvPr/>
        </p:nvSpPr>
        <p:spPr>
          <a:xfrm>
            <a:off x="5774008" y="3814147"/>
            <a:ext cx="1607670" cy="338554"/>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US" sz="1600" dirty="0"/>
              <a:t>Ocean</a:t>
            </a:r>
          </a:p>
        </p:txBody>
      </p:sp>
      <p:sp>
        <p:nvSpPr>
          <p:cNvPr id="48" name="TextBox 47">
            <a:extLst>
              <a:ext uri="{FF2B5EF4-FFF2-40B4-BE49-F238E27FC236}">
                <a16:creationId xmlns:a16="http://schemas.microsoft.com/office/drawing/2014/main" id="{B248EB7A-FA1A-0248-B9CB-04AC47A66F58}"/>
              </a:ext>
            </a:extLst>
          </p:cNvPr>
          <p:cNvSpPr txBox="1"/>
          <p:nvPr/>
        </p:nvSpPr>
        <p:spPr>
          <a:xfrm>
            <a:off x="5774008" y="3386952"/>
            <a:ext cx="1607671" cy="338554"/>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US" sz="1600" dirty="0"/>
              <a:t>Atmospheric</a:t>
            </a:r>
          </a:p>
        </p:txBody>
      </p:sp>
      <p:sp>
        <p:nvSpPr>
          <p:cNvPr id="50" name="TextBox 49">
            <a:extLst>
              <a:ext uri="{FF2B5EF4-FFF2-40B4-BE49-F238E27FC236}">
                <a16:creationId xmlns:a16="http://schemas.microsoft.com/office/drawing/2014/main" id="{02EF2E2F-40B4-4847-AB18-3C365ADF99BB}"/>
              </a:ext>
            </a:extLst>
          </p:cNvPr>
          <p:cNvSpPr txBox="1"/>
          <p:nvPr/>
        </p:nvSpPr>
        <p:spPr>
          <a:xfrm>
            <a:off x="5774008" y="4246588"/>
            <a:ext cx="1607671" cy="584775"/>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US" sz="1600" dirty="0"/>
              <a:t>Hydrological / Terrestrial</a:t>
            </a:r>
          </a:p>
        </p:txBody>
      </p:sp>
      <p:sp>
        <p:nvSpPr>
          <p:cNvPr id="51" name="TextBox 50">
            <a:extLst>
              <a:ext uri="{FF2B5EF4-FFF2-40B4-BE49-F238E27FC236}">
                <a16:creationId xmlns:a16="http://schemas.microsoft.com/office/drawing/2014/main" id="{5B36C1E8-0C5B-F64A-BA47-89F1CBDBA201}"/>
              </a:ext>
            </a:extLst>
          </p:cNvPr>
          <p:cNvSpPr txBox="1"/>
          <p:nvPr/>
        </p:nvSpPr>
        <p:spPr>
          <a:xfrm>
            <a:off x="5774008" y="4913894"/>
            <a:ext cx="1607671" cy="338554"/>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US" sz="1600" dirty="0"/>
              <a:t>Cryospheric</a:t>
            </a:r>
          </a:p>
        </p:txBody>
      </p:sp>
      <p:sp>
        <p:nvSpPr>
          <p:cNvPr id="52" name="TextBox 51">
            <a:extLst>
              <a:ext uri="{FF2B5EF4-FFF2-40B4-BE49-F238E27FC236}">
                <a16:creationId xmlns:a16="http://schemas.microsoft.com/office/drawing/2014/main" id="{8A063BC5-C01E-794D-A90A-B4FA064CC838}"/>
              </a:ext>
            </a:extLst>
          </p:cNvPr>
          <p:cNvSpPr txBox="1"/>
          <p:nvPr/>
        </p:nvSpPr>
        <p:spPr>
          <a:xfrm>
            <a:off x="5774008" y="5358777"/>
            <a:ext cx="1607671" cy="584775"/>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US" sz="1600" dirty="0"/>
              <a:t>Integrated Earth System Apps</a:t>
            </a:r>
          </a:p>
        </p:txBody>
      </p:sp>
      <p:sp>
        <p:nvSpPr>
          <p:cNvPr id="49" name="Right Brace 48">
            <a:extLst>
              <a:ext uri="{FF2B5EF4-FFF2-40B4-BE49-F238E27FC236}">
                <a16:creationId xmlns:a16="http://schemas.microsoft.com/office/drawing/2014/main" id="{4FE66F61-66EB-DA45-921A-B5A28B3286D7}"/>
              </a:ext>
            </a:extLst>
          </p:cNvPr>
          <p:cNvSpPr/>
          <p:nvPr/>
        </p:nvSpPr>
        <p:spPr>
          <a:xfrm>
            <a:off x="2023856" y="2686496"/>
            <a:ext cx="683882" cy="3066444"/>
          </a:xfrm>
          <a:prstGeom prst="rightBrace">
            <a:avLst>
              <a:gd name="adj1" fmla="val 61533"/>
              <a:gd name="adj2" fmla="val 51085"/>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aphicFrame>
        <p:nvGraphicFramePr>
          <p:cNvPr id="3" name="Table 2">
            <a:extLst>
              <a:ext uri="{FF2B5EF4-FFF2-40B4-BE49-F238E27FC236}">
                <a16:creationId xmlns:a16="http://schemas.microsoft.com/office/drawing/2014/main" id="{75F8D828-173F-294A-ACB3-6A0D6F535340}"/>
              </a:ext>
            </a:extLst>
          </p:cNvPr>
          <p:cNvGraphicFramePr>
            <a:graphicFrameLocks noGrp="1"/>
          </p:cNvGraphicFramePr>
          <p:nvPr>
            <p:extLst>
              <p:ext uri="{D42A27DB-BD31-4B8C-83A1-F6EECF244321}">
                <p14:modId xmlns:p14="http://schemas.microsoft.com/office/powerpoint/2010/main" val="2276934556"/>
              </p:ext>
            </p:extLst>
          </p:nvPr>
        </p:nvGraphicFramePr>
        <p:xfrm>
          <a:off x="8296045" y="1312556"/>
          <a:ext cx="3732908" cy="5427027"/>
        </p:xfrm>
        <a:graphic>
          <a:graphicData uri="http://schemas.openxmlformats.org/drawingml/2006/table">
            <a:tbl>
              <a:tblPr firstRow="1" firstCol="1" bandRow="1">
                <a:tableStyleId>{2D5ABB26-0587-4C30-8999-92F81FD0307C}</a:tableStyleId>
              </a:tblPr>
              <a:tblGrid>
                <a:gridCol w="3732908">
                  <a:extLst>
                    <a:ext uri="{9D8B030D-6E8A-4147-A177-3AD203B41FA5}">
                      <a16:colId xmlns:a16="http://schemas.microsoft.com/office/drawing/2014/main" val="2155315827"/>
                    </a:ext>
                  </a:extLst>
                </a:gridCol>
              </a:tblGrid>
              <a:tr h="201001">
                <a:tc>
                  <a:txBody>
                    <a:bodyPr/>
                    <a:lstStyle/>
                    <a:p>
                      <a:pPr marL="0" marR="0" fontAlgn="base">
                        <a:spcBef>
                          <a:spcPts val="0"/>
                        </a:spcBef>
                        <a:spcAft>
                          <a:spcPts val="0"/>
                        </a:spcAft>
                      </a:pPr>
                      <a:r>
                        <a:rPr lang="en-US" sz="1100" strike="sngStrike">
                          <a:solidFill>
                            <a:schemeClr val="bg1">
                              <a:lumMod val="50000"/>
                            </a:schemeClr>
                          </a:solidFill>
                          <a:effectLst/>
                        </a:rPr>
                        <a:t>1.1 Space Weather</a:t>
                      </a:r>
                      <a:endParaRPr lang="en-US" sz="1200" strike="sngStrike">
                        <a:solidFill>
                          <a:schemeClr val="bg1">
                            <a:lumMod val="50000"/>
                          </a:schemeClr>
                        </a:solidFill>
                        <a:effectLst/>
                        <a:latin typeface="Times New Roman" panose="02020603050405020304" pitchFamily="18" charset="0"/>
                        <a:ea typeface="Times New Roman" panose="02020603050405020304" pitchFamily="18" charset="0"/>
                      </a:endParaRPr>
                    </a:p>
                  </a:txBody>
                  <a:tcPr marL="0" marR="0" marT="0" marB="0" anchor="ctr"/>
                </a:tc>
                <a:extLst>
                  <a:ext uri="{0D108BD9-81ED-4DB2-BD59-A6C34878D82A}">
                    <a16:rowId xmlns:a16="http://schemas.microsoft.com/office/drawing/2014/main" val="2662365826"/>
                  </a:ext>
                </a:extLst>
              </a:tr>
              <a:tr h="201001">
                <a:tc>
                  <a:txBody>
                    <a:bodyPr/>
                    <a:lstStyle/>
                    <a:p>
                      <a:pPr marL="0" marR="0" fontAlgn="base">
                        <a:spcBef>
                          <a:spcPts val="0"/>
                        </a:spcBef>
                        <a:spcAft>
                          <a:spcPts val="0"/>
                        </a:spcAft>
                      </a:pPr>
                      <a:r>
                        <a:rPr lang="en-US" sz="1100" strike="sngStrike" dirty="0">
                          <a:solidFill>
                            <a:schemeClr val="bg1">
                              <a:lumMod val="50000"/>
                            </a:schemeClr>
                          </a:solidFill>
                          <a:effectLst/>
                        </a:rPr>
                        <a:t>1.2 Energetic Particle Forecasting &amp; Monitoring</a:t>
                      </a:r>
                      <a:endParaRPr lang="en-US" sz="1200" strike="sngStrike" dirty="0">
                        <a:solidFill>
                          <a:schemeClr val="bg1">
                            <a:lumMod val="50000"/>
                          </a:schemeClr>
                        </a:solidFill>
                        <a:effectLst/>
                        <a:latin typeface="Times New Roman" panose="02020603050405020304" pitchFamily="18" charset="0"/>
                        <a:ea typeface="Times New Roman" panose="02020603050405020304" pitchFamily="18" charset="0"/>
                      </a:endParaRPr>
                    </a:p>
                  </a:txBody>
                  <a:tcPr marL="0" marR="0" marT="0" marB="0" anchor="ctr"/>
                </a:tc>
                <a:extLst>
                  <a:ext uri="{0D108BD9-81ED-4DB2-BD59-A6C34878D82A}">
                    <a16:rowId xmlns:a16="http://schemas.microsoft.com/office/drawing/2014/main" val="3781799176"/>
                  </a:ext>
                </a:extLst>
              </a:tr>
              <a:tr h="201001">
                <a:tc>
                  <a:txBody>
                    <a:bodyPr/>
                    <a:lstStyle/>
                    <a:p>
                      <a:pPr marL="0" marR="0" fontAlgn="base">
                        <a:spcBef>
                          <a:spcPts val="0"/>
                        </a:spcBef>
                        <a:spcAft>
                          <a:spcPts val="0"/>
                        </a:spcAft>
                      </a:pPr>
                      <a:r>
                        <a:rPr lang="en-US" sz="1100">
                          <a:effectLst/>
                        </a:rPr>
                        <a:t>2.1 Global NWP &amp; Real-time Monitoring</a:t>
                      </a:r>
                      <a:endParaRPr lang="en-US" sz="1200">
                        <a:effectLst/>
                        <a:latin typeface="Times New Roman" panose="02020603050405020304" pitchFamily="18" charset="0"/>
                        <a:ea typeface="Times New Roman" panose="02020603050405020304" pitchFamily="18" charset="0"/>
                      </a:endParaRPr>
                    </a:p>
                  </a:txBody>
                  <a:tcPr marL="0" marR="0" marT="0" marB="0"/>
                </a:tc>
                <a:extLst>
                  <a:ext uri="{0D108BD9-81ED-4DB2-BD59-A6C34878D82A}">
                    <a16:rowId xmlns:a16="http://schemas.microsoft.com/office/drawing/2014/main" val="642585099"/>
                  </a:ext>
                </a:extLst>
              </a:tr>
              <a:tr h="201001">
                <a:tc>
                  <a:txBody>
                    <a:bodyPr/>
                    <a:lstStyle/>
                    <a:p>
                      <a:pPr marL="0" marR="0" fontAlgn="base">
                        <a:spcBef>
                          <a:spcPts val="0"/>
                        </a:spcBef>
                        <a:spcAft>
                          <a:spcPts val="0"/>
                        </a:spcAft>
                      </a:pPr>
                      <a:r>
                        <a:rPr lang="en-US" sz="1100">
                          <a:effectLst/>
                        </a:rPr>
                        <a:t>2.2 High Resolution NWP</a:t>
                      </a:r>
                      <a:endParaRPr lang="en-US" sz="1200">
                        <a:effectLst/>
                        <a:latin typeface="Times New Roman" panose="02020603050405020304" pitchFamily="18" charset="0"/>
                        <a:ea typeface="Times New Roman" panose="02020603050405020304" pitchFamily="18" charset="0"/>
                      </a:endParaRPr>
                    </a:p>
                  </a:txBody>
                  <a:tcPr marL="0" marR="0" marT="0" marB="0"/>
                </a:tc>
                <a:extLst>
                  <a:ext uri="{0D108BD9-81ED-4DB2-BD59-A6C34878D82A}">
                    <a16:rowId xmlns:a16="http://schemas.microsoft.com/office/drawing/2014/main" val="1551624968"/>
                  </a:ext>
                </a:extLst>
              </a:tr>
              <a:tr h="201001">
                <a:tc>
                  <a:txBody>
                    <a:bodyPr/>
                    <a:lstStyle/>
                    <a:p>
                      <a:pPr marL="0" marR="0" fontAlgn="base">
                        <a:spcBef>
                          <a:spcPts val="0"/>
                        </a:spcBef>
                        <a:spcAft>
                          <a:spcPts val="0"/>
                        </a:spcAft>
                      </a:pPr>
                      <a:r>
                        <a:rPr lang="en-US" sz="1100" strike="sngStrike" dirty="0">
                          <a:solidFill>
                            <a:schemeClr val="bg1">
                              <a:lumMod val="50000"/>
                            </a:schemeClr>
                          </a:solidFill>
                          <a:effectLst/>
                        </a:rPr>
                        <a:t>2.3 Nowcasting / Very Short Range Forecasting (VSRF)</a:t>
                      </a:r>
                      <a:endParaRPr lang="en-US" sz="1200" strike="sngStrike" dirty="0">
                        <a:solidFill>
                          <a:schemeClr val="bg1">
                            <a:lumMod val="50000"/>
                          </a:schemeClr>
                        </a:solidFill>
                        <a:effectLst/>
                        <a:latin typeface="Times New Roman" panose="02020603050405020304" pitchFamily="18" charset="0"/>
                        <a:ea typeface="Times New Roman" panose="02020603050405020304" pitchFamily="18" charset="0"/>
                      </a:endParaRPr>
                    </a:p>
                  </a:txBody>
                  <a:tcPr marL="0" marR="0" marT="0" marB="0"/>
                </a:tc>
                <a:extLst>
                  <a:ext uri="{0D108BD9-81ED-4DB2-BD59-A6C34878D82A}">
                    <a16:rowId xmlns:a16="http://schemas.microsoft.com/office/drawing/2014/main" val="3674371271"/>
                  </a:ext>
                </a:extLst>
              </a:tr>
              <a:tr h="201001">
                <a:tc>
                  <a:txBody>
                    <a:bodyPr/>
                    <a:lstStyle/>
                    <a:p>
                      <a:pPr marL="0" marR="0" fontAlgn="base">
                        <a:spcBef>
                          <a:spcPts val="0"/>
                        </a:spcBef>
                        <a:spcAft>
                          <a:spcPts val="0"/>
                        </a:spcAft>
                      </a:pPr>
                      <a:r>
                        <a:rPr lang="en-US" sz="1100">
                          <a:effectLst/>
                        </a:rPr>
                        <a:t>2.4 Sub-Seasonal to Longer Predictions (SSLP)</a:t>
                      </a:r>
                      <a:endParaRPr lang="en-US" sz="1200">
                        <a:effectLst/>
                        <a:latin typeface="Times New Roman" panose="02020603050405020304" pitchFamily="18" charset="0"/>
                        <a:ea typeface="Times New Roman" panose="02020603050405020304" pitchFamily="18" charset="0"/>
                      </a:endParaRPr>
                    </a:p>
                  </a:txBody>
                  <a:tcPr marL="0" marR="0" marT="0" marB="0"/>
                </a:tc>
                <a:extLst>
                  <a:ext uri="{0D108BD9-81ED-4DB2-BD59-A6C34878D82A}">
                    <a16:rowId xmlns:a16="http://schemas.microsoft.com/office/drawing/2014/main" val="1298185692"/>
                  </a:ext>
                </a:extLst>
              </a:tr>
              <a:tr h="201001">
                <a:tc>
                  <a:txBody>
                    <a:bodyPr/>
                    <a:lstStyle/>
                    <a:p>
                      <a:pPr marL="0" marR="0" fontAlgn="base">
                        <a:spcBef>
                          <a:spcPts val="0"/>
                        </a:spcBef>
                        <a:spcAft>
                          <a:spcPts val="0"/>
                        </a:spcAft>
                      </a:pPr>
                      <a:r>
                        <a:rPr lang="en-US" sz="1100">
                          <a:effectLst/>
                        </a:rPr>
                        <a:t>2.5 Atmospheric Climate Monitoring and Forecasting</a:t>
                      </a:r>
                      <a:endParaRPr lang="en-US" sz="1200">
                        <a:effectLst/>
                        <a:latin typeface="Times New Roman" panose="02020603050405020304" pitchFamily="18" charset="0"/>
                        <a:ea typeface="Times New Roman" panose="02020603050405020304" pitchFamily="18" charset="0"/>
                      </a:endParaRPr>
                    </a:p>
                  </a:txBody>
                  <a:tcPr marL="0" marR="0" marT="0" marB="0"/>
                </a:tc>
                <a:extLst>
                  <a:ext uri="{0D108BD9-81ED-4DB2-BD59-A6C34878D82A}">
                    <a16:rowId xmlns:a16="http://schemas.microsoft.com/office/drawing/2014/main" val="2315350177"/>
                  </a:ext>
                </a:extLst>
              </a:tr>
              <a:tr h="201001">
                <a:tc>
                  <a:txBody>
                    <a:bodyPr/>
                    <a:lstStyle/>
                    <a:p>
                      <a:pPr marL="0" marR="0" fontAlgn="base">
                        <a:spcBef>
                          <a:spcPts val="0"/>
                        </a:spcBef>
                        <a:spcAft>
                          <a:spcPts val="0"/>
                        </a:spcAft>
                      </a:pPr>
                      <a:r>
                        <a:rPr lang="en-US" sz="1100">
                          <a:effectLst/>
                        </a:rPr>
                        <a:t>2.6 Atmospheric Composition Forecasting &amp; Monitoring</a:t>
                      </a:r>
                      <a:r>
                        <a:rPr lang="en-US" sz="1100" baseline="30000">
                          <a:effectLst/>
                        </a:rPr>
                        <a:t>3</a:t>
                      </a:r>
                      <a:endParaRPr lang="en-US" sz="1200">
                        <a:effectLst/>
                        <a:latin typeface="Times New Roman" panose="02020603050405020304" pitchFamily="18" charset="0"/>
                        <a:ea typeface="Times New Roman" panose="02020603050405020304" pitchFamily="18" charset="0"/>
                      </a:endParaRPr>
                    </a:p>
                  </a:txBody>
                  <a:tcPr marL="0" marR="0" marT="0" marB="0"/>
                </a:tc>
                <a:extLst>
                  <a:ext uri="{0D108BD9-81ED-4DB2-BD59-A6C34878D82A}">
                    <a16:rowId xmlns:a16="http://schemas.microsoft.com/office/drawing/2014/main" val="2678168051"/>
                  </a:ext>
                </a:extLst>
              </a:tr>
              <a:tr h="402002">
                <a:tc>
                  <a:txBody>
                    <a:bodyPr/>
                    <a:lstStyle/>
                    <a:p>
                      <a:pPr marL="0" marR="0" fontAlgn="base">
                        <a:spcBef>
                          <a:spcPts val="0"/>
                        </a:spcBef>
                        <a:spcAft>
                          <a:spcPts val="0"/>
                        </a:spcAft>
                      </a:pPr>
                      <a:r>
                        <a:rPr lang="en-US" sz="1100" strike="sngStrike" dirty="0">
                          <a:solidFill>
                            <a:schemeClr val="bg1">
                              <a:lumMod val="50000"/>
                            </a:schemeClr>
                          </a:solidFill>
                          <a:effectLst/>
                        </a:rPr>
                        <a:t>2.7 Atmospheric Composition information services in urban and populated areas</a:t>
                      </a:r>
                      <a:r>
                        <a:rPr lang="en-US" sz="1100" strike="sngStrike" baseline="30000" dirty="0">
                          <a:solidFill>
                            <a:schemeClr val="bg1">
                              <a:lumMod val="50000"/>
                            </a:schemeClr>
                          </a:solidFill>
                          <a:effectLst/>
                        </a:rPr>
                        <a:t>3</a:t>
                      </a:r>
                      <a:endParaRPr lang="en-US" sz="1200" strike="sngStrike" dirty="0">
                        <a:solidFill>
                          <a:schemeClr val="bg1">
                            <a:lumMod val="50000"/>
                          </a:schemeClr>
                        </a:solidFill>
                        <a:effectLst/>
                        <a:latin typeface="Times New Roman" panose="02020603050405020304" pitchFamily="18" charset="0"/>
                        <a:ea typeface="Times New Roman" panose="02020603050405020304" pitchFamily="18" charset="0"/>
                      </a:endParaRPr>
                    </a:p>
                  </a:txBody>
                  <a:tcPr marL="0" marR="0" marT="0" marB="0"/>
                </a:tc>
                <a:extLst>
                  <a:ext uri="{0D108BD9-81ED-4DB2-BD59-A6C34878D82A}">
                    <a16:rowId xmlns:a16="http://schemas.microsoft.com/office/drawing/2014/main" val="2833320698"/>
                  </a:ext>
                </a:extLst>
              </a:tr>
              <a:tr h="201001">
                <a:tc>
                  <a:txBody>
                    <a:bodyPr/>
                    <a:lstStyle/>
                    <a:p>
                      <a:pPr marL="0" marR="0" fontAlgn="base">
                        <a:spcBef>
                          <a:spcPts val="0"/>
                        </a:spcBef>
                        <a:spcAft>
                          <a:spcPts val="0"/>
                        </a:spcAft>
                      </a:pPr>
                      <a:r>
                        <a:rPr lang="en-US" sz="1100" strike="sngStrike" dirty="0">
                          <a:solidFill>
                            <a:schemeClr val="bg1">
                              <a:lumMod val="50000"/>
                            </a:schemeClr>
                          </a:solidFill>
                          <a:effectLst/>
                        </a:rPr>
                        <a:t>2.8 Aviation Meteorology</a:t>
                      </a:r>
                      <a:endParaRPr lang="en-US" sz="1200" strike="sngStrike" dirty="0">
                        <a:solidFill>
                          <a:schemeClr val="bg1">
                            <a:lumMod val="50000"/>
                          </a:schemeClr>
                        </a:solidFill>
                        <a:effectLst/>
                        <a:latin typeface="Times New Roman" panose="02020603050405020304" pitchFamily="18" charset="0"/>
                        <a:ea typeface="Times New Roman" panose="02020603050405020304" pitchFamily="18" charset="0"/>
                      </a:endParaRPr>
                    </a:p>
                  </a:txBody>
                  <a:tcPr marL="0" marR="0" marT="0" marB="0"/>
                </a:tc>
                <a:extLst>
                  <a:ext uri="{0D108BD9-81ED-4DB2-BD59-A6C34878D82A}">
                    <a16:rowId xmlns:a16="http://schemas.microsoft.com/office/drawing/2014/main" val="799344131"/>
                  </a:ext>
                </a:extLst>
              </a:tr>
              <a:tr h="201001">
                <a:tc>
                  <a:txBody>
                    <a:bodyPr/>
                    <a:lstStyle/>
                    <a:p>
                      <a:pPr marL="0" marR="0" fontAlgn="base">
                        <a:spcBef>
                          <a:spcPts val="0"/>
                        </a:spcBef>
                        <a:spcAft>
                          <a:spcPts val="0"/>
                        </a:spcAft>
                      </a:pPr>
                      <a:r>
                        <a:rPr lang="en-US" sz="1100" strike="sngStrike" dirty="0">
                          <a:solidFill>
                            <a:schemeClr val="bg1">
                              <a:lumMod val="50000"/>
                            </a:schemeClr>
                          </a:solidFill>
                          <a:effectLst/>
                        </a:rPr>
                        <a:t>2.9 Agricultural Meteorology</a:t>
                      </a:r>
                      <a:r>
                        <a:rPr lang="en-US" sz="1100" strike="sngStrike" baseline="30000" dirty="0">
                          <a:solidFill>
                            <a:schemeClr val="bg1">
                              <a:lumMod val="50000"/>
                            </a:schemeClr>
                          </a:solidFill>
                          <a:effectLst/>
                        </a:rPr>
                        <a:t>3</a:t>
                      </a:r>
                      <a:endParaRPr lang="en-US" sz="1200" strike="sngStrike" dirty="0">
                        <a:solidFill>
                          <a:schemeClr val="bg1">
                            <a:lumMod val="50000"/>
                          </a:schemeClr>
                        </a:solidFill>
                        <a:effectLst/>
                        <a:latin typeface="Times New Roman" panose="02020603050405020304" pitchFamily="18" charset="0"/>
                        <a:ea typeface="Times New Roman" panose="02020603050405020304" pitchFamily="18" charset="0"/>
                      </a:endParaRPr>
                    </a:p>
                  </a:txBody>
                  <a:tcPr marL="0" marR="0" marT="0" marB="0"/>
                </a:tc>
                <a:extLst>
                  <a:ext uri="{0D108BD9-81ED-4DB2-BD59-A6C34878D82A}">
                    <a16:rowId xmlns:a16="http://schemas.microsoft.com/office/drawing/2014/main" val="1969220312"/>
                  </a:ext>
                </a:extLst>
              </a:tr>
              <a:tr h="201001">
                <a:tc>
                  <a:txBody>
                    <a:bodyPr/>
                    <a:lstStyle/>
                    <a:p>
                      <a:pPr marL="0" marR="0" fontAlgn="base">
                        <a:spcBef>
                          <a:spcPts val="0"/>
                        </a:spcBef>
                        <a:spcAft>
                          <a:spcPts val="0"/>
                        </a:spcAft>
                      </a:pPr>
                      <a:r>
                        <a:rPr lang="en-US" sz="1100">
                          <a:effectLst/>
                        </a:rPr>
                        <a:t>2.10 Atmospheric Disaster Risk Reduction</a:t>
                      </a:r>
                      <a:endParaRPr lang="en-US" sz="1200">
                        <a:effectLst/>
                        <a:latin typeface="Times New Roman" panose="02020603050405020304" pitchFamily="18" charset="0"/>
                        <a:ea typeface="Times New Roman" panose="02020603050405020304" pitchFamily="18" charset="0"/>
                      </a:endParaRPr>
                    </a:p>
                  </a:txBody>
                  <a:tcPr marL="0" marR="0" marT="0" marB="0"/>
                </a:tc>
                <a:extLst>
                  <a:ext uri="{0D108BD9-81ED-4DB2-BD59-A6C34878D82A}">
                    <a16:rowId xmlns:a16="http://schemas.microsoft.com/office/drawing/2014/main" val="598669457"/>
                  </a:ext>
                </a:extLst>
              </a:tr>
              <a:tr h="201001">
                <a:tc>
                  <a:txBody>
                    <a:bodyPr/>
                    <a:lstStyle/>
                    <a:p>
                      <a:pPr marL="0" marR="0" fontAlgn="base">
                        <a:spcBef>
                          <a:spcPts val="0"/>
                        </a:spcBef>
                        <a:spcAft>
                          <a:spcPts val="0"/>
                        </a:spcAft>
                      </a:pPr>
                      <a:r>
                        <a:rPr lang="en-US" sz="1100">
                          <a:effectLst/>
                        </a:rPr>
                        <a:t>3.1 Ocean Mesoscale Forecasting &amp; Real-Time Monitoring</a:t>
                      </a:r>
                      <a:endParaRPr lang="en-US" sz="1200">
                        <a:effectLst/>
                        <a:latin typeface="Times New Roman" panose="02020603050405020304" pitchFamily="18" charset="0"/>
                        <a:ea typeface="Times New Roman" panose="02020603050405020304" pitchFamily="18" charset="0"/>
                      </a:endParaRPr>
                    </a:p>
                  </a:txBody>
                  <a:tcPr marL="0" marR="0" marT="0" marB="0"/>
                </a:tc>
                <a:extLst>
                  <a:ext uri="{0D108BD9-81ED-4DB2-BD59-A6C34878D82A}">
                    <a16:rowId xmlns:a16="http://schemas.microsoft.com/office/drawing/2014/main" val="2618700463"/>
                  </a:ext>
                </a:extLst>
              </a:tr>
              <a:tr h="201001">
                <a:tc>
                  <a:txBody>
                    <a:bodyPr/>
                    <a:lstStyle/>
                    <a:p>
                      <a:pPr marL="0" marR="0" fontAlgn="base">
                        <a:spcBef>
                          <a:spcPts val="0"/>
                        </a:spcBef>
                        <a:spcAft>
                          <a:spcPts val="0"/>
                        </a:spcAft>
                      </a:pPr>
                      <a:r>
                        <a:rPr lang="en-US" sz="1100">
                          <a:effectLst/>
                        </a:rPr>
                        <a:t>3.2 Wave Forecasting</a:t>
                      </a:r>
                      <a:endParaRPr lang="en-US" sz="1200">
                        <a:effectLst/>
                        <a:latin typeface="Times New Roman" panose="02020603050405020304" pitchFamily="18" charset="0"/>
                        <a:ea typeface="Times New Roman" panose="02020603050405020304" pitchFamily="18" charset="0"/>
                      </a:endParaRPr>
                    </a:p>
                  </a:txBody>
                  <a:tcPr marL="0" marR="0" marT="0" marB="0"/>
                </a:tc>
                <a:extLst>
                  <a:ext uri="{0D108BD9-81ED-4DB2-BD59-A6C34878D82A}">
                    <a16:rowId xmlns:a16="http://schemas.microsoft.com/office/drawing/2014/main" val="225448380"/>
                  </a:ext>
                </a:extLst>
              </a:tr>
              <a:tr h="201001">
                <a:tc>
                  <a:txBody>
                    <a:bodyPr/>
                    <a:lstStyle/>
                    <a:p>
                      <a:pPr marL="0" marR="0" fontAlgn="base">
                        <a:spcBef>
                          <a:spcPts val="0"/>
                        </a:spcBef>
                        <a:spcAft>
                          <a:spcPts val="0"/>
                        </a:spcAft>
                      </a:pPr>
                      <a:r>
                        <a:rPr lang="en-US" sz="1100">
                          <a:effectLst/>
                        </a:rPr>
                        <a:t>3.3 Oceanic Climate Monitoring</a:t>
                      </a:r>
                      <a:endParaRPr lang="en-US" sz="1200">
                        <a:effectLst/>
                        <a:latin typeface="Times New Roman" panose="02020603050405020304" pitchFamily="18" charset="0"/>
                        <a:ea typeface="Times New Roman" panose="02020603050405020304" pitchFamily="18" charset="0"/>
                      </a:endParaRPr>
                    </a:p>
                  </a:txBody>
                  <a:tcPr marL="0" marR="0" marT="0" marB="0"/>
                </a:tc>
                <a:extLst>
                  <a:ext uri="{0D108BD9-81ED-4DB2-BD59-A6C34878D82A}">
                    <a16:rowId xmlns:a16="http://schemas.microsoft.com/office/drawing/2014/main" val="1223343567"/>
                  </a:ext>
                </a:extLst>
              </a:tr>
              <a:tr h="201001">
                <a:tc>
                  <a:txBody>
                    <a:bodyPr/>
                    <a:lstStyle/>
                    <a:p>
                      <a:pPr marL="0" marR="0" fontAlgn="base">
                        <a:spcBef>
                          <a:spcPts val="0"/>
                        </a:spcBef>
                        <a:spcAft>
                          <a:spcPts val="0"/>
                        </a:spcAft>
                      </a:pPr>
                      <a:r>
                        <a:rPr lang="en-US" sz="1100" strike="sngStrike" dirty="0">
                          <a:solidFill>
                            <a:schemeClr val="bg1">
                              <a:lumMod val="50000"/>
                            </a:schemeClr>
                          </a:solidFill>
                          <a:effectLst/>
                        </a:rPr>
                        <a:t>3.4 Tsunami Monitoring &amp; Detection</a:t>
                      </a:r>
                      <a:endParaRPr lang="en-US" sz="1200" strike="sngStrike" dirty="0">
                        <a:solidFill>
                          <a:schemeClr val="bg1">
                            <a:lumMod val="50000"/>
                          </a:schemeClr>
                        </a:solidFill>
                        <a:effectLst/>
                        <a:latin typeface="Times New Roman" panose="02020603050405020304" pitchFamily="18" charset="0"/>
                        <a:ea typeface="Times New Roman" panose="02020603050405020304" pitchFamily="18" charset="0"/>
                      </a:endParaRPr>
                    </a:p>
                  </a:txBody>
                  <a:tcPr marL="0" marR="0" marT="0" marB="0"/>
                </a:tc>
                <a:extLst>
                  <a:ext uri="{0D108BD9-81ED-4DB2-BD59-A6C34878D82A}">
                    <a16:rowId xmlns:a16="http://schemas.microsoft.com/office/drawing/2014/main" val="1570990709"/>
                  </a:ext>
                </a:extLst>
              </a:tr>
              <a:tr h="201001">
                <a:tc>
                  <a:txBody>
                    <a:bodyPr/>
                    <a:lstStyle/>
                    <a:p>
                      <a:pPr marL="0" marR="0" fontAlgn="base">
                        <a:spcBef>
                          <a:spcPts val="0"/>
                        </a:spcBef>
                        <a:spcAft>
                          <a:spcPts val="0"/>
                        </a:spcAft>
                      </a:pPr>
                      <a:r>
                        <a:rPr lang="en-US" sz="1100">
                          <a:effectLst/>
                        </a:rPr>
                        <a:t>3.5 Oceanic Disaster Risk Reduction</a:t>
                      </a:r>
                      <a:endParaRPr lang="en-US" sz="1200">
                        <a:effectLst/>
                        <a:latin typeface="Times New Roman" panose="02020603050405020304" pitchFamily="18" charset="0"/>
                        <a:ea typeface="Times New Roman" panose="02020603050405020304" pitchFamily="18" charset="0"/>
                      </a:endParaRPr>
                    </a:p>
                  </a:txBody>
                  <a:tcPr marL="0" marR="0" marT="0" marB="0"/>
                </a:tc>
                <a:extLst>
                  <a:ext uri="{0D108BD9-81ED-4DB2-BD59-A6C34878D82A}">
                    <a16:rowId xmlns:a16="http://schemas.microsoft.com/office/drawing/2014/main" val="3532889528"/>
                  </a:ext>
                </a:extLst>
              </a:tr>
              <a:tr h="201001">
                <a:tc>
                  <a:txBody>
                    <a:bodyPr/>
                    <a:lstStyle/>
                    <a:p>
                      <a:pPr marL="0" marR="0" fontAlgn="base">
                        <a:spcBef>
                          <a:spcPts val="0"/>
                        </a:spcBef>
                        <a:spcAft>
                          <a:spcPts val="0"/>
                        </a:spcAft>
                      </a:pPr>
                      <a:r>
                        <a:rPr lang="en-US" sz="1100" strike="sngStrike">
                          <a:solidFill>
                            <a:schemeClr val="bg1">
                              <a:lumMod val="50000"/>
                            </a:schemeClr>
                          </a:solidFill>
                          <a:effectLst/>
                        </a:rPr>
                        <a:t>4.1 Hydrology Forecasting &amp; Real-Time Monitoring</a:t>
                      </a:r>
                      <a:endParaRPr lang="en-US" sz="1200" strike="sngStrike">
                        <a:solidFill>
                          <a:schemeClr val="bg1">
                            <a:lumMod val="50000"/>
                          </a:schemeClr>
                        </a:solidFill>
                        <a:effectLst/>
                        <a:latin typeface="Times New Roman" panose="02020603050405020304" pitchFamily="18" charset="0"/>
                        <a:ea typeface="Times New Roman" panose="02020603050405020304" pitchFamily="18" charset="0"/>
                      </a:endParaRPr>
                    </a:p>
                  </a:txBody>
                  <a:tcPr marL="0" marR="0" marT="0" marB="0"/>
                </a:tc>
                <a:extLst>
                  <a:ext uri="{0D108BD9-81ED-4DB2-BD59-A6C34878D82A}">
                    <a16:rowId xmlns:a16="http://schemas.microsoft.com/office/drawing/2014/main" val="4059866156"/>
                  </a:ext>
                </a:extLst>
              </a:tr>
              <a:tr h="201001">
                <a:tc>
                  <a:txBody>
                    <a:bodyPr/>
                    <a:lstStyle/>
                    <a:p>
                      <a:pPr marL="0" marR="0" fontAlgn="base">
                        <a:spcBef>
                          <a:spcPts val="0"/>
                        </a:spcBef>
                        <a:spcAft>
                          <a:spcPts val="0"/>
                        </a:spcAft>
                      </a:pPr>
                      <a:r>
                        <a:rPr lang="en-US" sz="1100" strike="sngStrike" dirty="0">
                          <a:solidFill>
                            <a:schemeClr val="bg1">
                              <a:lumMod val="50000"/>
                            </a:schemeClr>
                          </a:solidFill>
                          <a:effectLst/>
                        </a:rPr>
                        <a:t>4.2 Hydrological and Terrestrial Climate Monitoring</a:t>
                      </a:r>
                      <a:endParaRPr lang="en-US" sz="1200" strike="sngStrike" dirty="0">
                        <a:solidFill>
                          <a:schemeClr val="bg1">
                            <a:lumMod val="50000"/>
                          </a:schemeClr>
                        </a:solidFill>
                        <a:effectLst/>
                        <a:latin typeface="Times New Roman" panose="02020603050405020304" pitchFamily="18" charset="0"/>
                        <a:ea typeface="Times New Roman" panose="02020603050405020304" pitchFamily="18" charset="0"/>
                      </a:endParaRPr>
                    </a:p>
                  </a:txBody>
                  <a:tcPr marL="0" marR="0" marT="0" marB="0"/>
                </a:tc>
                <a:extLst>
                  <a:ext uri="{0D108BD9-81ED-4DB2-BD59-A6C34878D82A}">
                    <a16:rowId xmlns:a16="http://schemas.microsoft.com/office/drawing/2014/main" val="3708758260"/>
                  </a:ext>
                </a:extLst>
              </a:tr>
              <a:tr h="201001">
                <a:tc>
                  <a:txBody>
                    <a:bodyPr/>
                    <a:lstStyle/>
                    <a:p>
                      <a:pPr marL="0" marR="0" fontAlgn="base">
                        <a:spcBef>
                          <a:spcPts val="0"/>
                        </a:spcBef>
                        <a:spcAft>
                          <a:spcPts val="0"/>
                        </a:spcAft>
                      </a:pPr>
                      <a:r>
                        <a:rPr lang="en-US" sz="1100">
                          <a:effectLst/>
                        </a:rPr>
                        <a:t>4.3 Hydrological and Terrestrial Disaster Risk Reduction</a:t>
                      </a:r>
                      <a:endParaRPr lang="en-US" sz="1200">
                        <a:effectLst/>
                        <a:latin typeface="Times New Roman" panose="02020603050405020304" pitchFamily="18" charset="0"/>
                        <a:ea typeface="Times New Roman" panose="02020603050405020304" pitchFamily="18" charset="0"/>
                      </a:endParaRPr>
                    </a:p>
                  </a:txBody>
                  <a:tcPr marL="0" marR="0" marT="0" marB="0"/>
                </a:tc>
                <a:extLst>
                  <a:ext uri="{0D108BD9-81ED-4DB2-BD59-A6C34878D82A}">
                    <a16:rowId xmlns:a16="http://schemas.microsoft.com/office/drawing/2014/main" val="3098608117"/>
                  </a:ext>
                </a:extLst>
              </a:tr>
              <a:tr h="201001">
                <a:tc>
                  <a:txBody>
                    <a:bodyPr/>
                    <a:lstStyle/>
                    <a:p>
                      <a:pPr marL="0" marR="0" fontAlgn="base">
                        <a:spcBef>
                          <a:spcPts val="0"/>
                        </a:spcBef>
                        <a:spcAft>
                          <a:spcPts val="0"/>
                        </a:spcAft>
                      </a:pPr>
                      <a:r>
                        <a:rPr lang="en-US" sz="1100">
                          <a:effectLst/>
                        </a:rPr>
                        <a:t>5.1 Terrestrial Cryosphere Forecasting and Monitoring</a:t>
                      </a:r>
                      <a:r>
                        <a:rPr lang="en-US" sz="1100" baseline="30000">
                          <a:effectLst/>
                        </a:rPr>
                        <a:t>4</a:t>
                      </a:r>
                      <a:endParaRPr lang="en-US" sz="1200">
                        <a:effectLst/>
                        <a:latin typeface="Times New Roman" panose="02020603050405020304" pitchFamily="18" charset="0"/>
                        <a:ea typeface="Times New Roman" panose="02020603050405020304" pitchFamily="18" charset="0"/>
                      </a:endParaRPr>
                    </a:p>
                  </a:txBody>
                  <a:tcPr marL="0" marR="0" marT="0" marB="0"/>
                </a:tc>
                <a:extLst>
                  <a:ext uri="{0D108BD9-81ED-4DB2-BD59-A6C34878D82A}">
                    <a16:rowId xmlns:a16="http://schemas.microsoft.com/office/drawing/2014/main" val="3805024280"/>
                  </a:ext>
                </a:extLst>
              </a:tr>
              <a:tr h="201001">
                <a:tc>
                  <a:txBody>
                    <a:bodyPr/>
                    <a:lstStyle/>
                    <a:p>
                      <a:pPr marL="0" marR="0" fontAlgn="base">
                        <a:spcBef>
                          <a:spcPts val="0"/>
                        </a:spcBef>
                        <a:spcAft>
                          <a:spcPts val="0"/>
                        </a:spcAft>
                      </a:pPr>
                      <a:r>
                        <a:rPr lang="en-US" sz="1100">
                          <a:effectLst/>
                        </a:rPr>
                        <a:t>5.2 Sea Ice Forecasting and Monitoring</a:t>
                      </a:r>
                      <a:endParaRPr lang="en-US" sz="1200">
                        <a:effectLst/>
                        <a:latin typeface="Times New Roman" panose="02020603050405020304" pitchFamily="18" charset="0"/>
                        <a:ea typeface="Times New Roman" panose="02020603050405020304" pitchFamily="18" charset="0"/>
                      </a:endParaRPr>
                    </a:p>
                  </a:txBody>
                  <a:tcPr marL="0" marR="0" marT="0" marB="0"/>
                </a:tc>
                <a:extLst>
                  <a:ext uri="{0D108BD9-81ED-4DB2-BD59-A6C34878D82A}">
                    <a16:rowId xmlns:a16="http://schemas.microsoft.com/office/drawing/2014/main" val="1277565125"/>
                  </a:ext>
                </a:extLst>
              </a:tr>
              <a:tr h="201001">
                <a:tc>
                  <a:txBody>
                    <a:bodyPr/>
                    <a:lstStyle/>
                    <a:p>
                      <a:pPr marL="0" marR="0" fontAlgn="base">
                        <a:spcBef>
                          <a:spcPts val="0"/>
                        </a:spcBef>
                        <a:spcAft>
                          <a:spcPts val="0"/>
                        </a:spcAft>
                      </a:pPr>
                      <a:r>
                        <a:rPr lang="en-US" sz="1100">
                          <a:effectLst/>
                        </a:rPr>
                        <a:t>5.3 Cryospheric Climate Monitoring</a:t>
                      </a:r>
                      <a:endParaRPr lang="en-US" sz="1200">
                        <a:effectLst/>
                        <a:latin typeface="Times New Roman" panose="02020603050405020304" pitchFamily="18" charset="0"/>
                        <a:ea typeface="Times New Roman" panose="02020603050405020304" pitchFamily="18" charset="0"/>
                      </a:endParaRPr>
                    </a:p>
                  </a:txBody>
                  <a:tcPr marL="0" marR="0" marT="0" marB="0"/>
                </a:tc>
                <a:extLst>
                  <a:ext uri="{0D108BD9-81ED-4DB2-BD59-A6C34878D82A}">
                    <a16:rowId xmlns:a16="http://schemas.microsoft.com/office/drawing/2014/main" val="1601806307"/>
                  </a:ext>
                </a:extLst>
              </a:tr>
              <a:tr h="201001">
                <a:tc>
                  <a:txBody>
                    <a:bodyPr/>
                    <a:lstStyle/>
                    <a:p>
                      <a:pPr marL="0" marR="0" fontAlgn="base">
                        <a:spcBef>
                          <a:spcPts val="0"/>
                        </a:spcBef>
                        <a:spcAft>
                          <a:spcPts val="0"/>
                        </a:spcAft>
                      </a:pPr>
                      <a:r>
                        <a:rPr lang="en-US" sz="1100">
                          <a:effectLst/>
                        </a:rPr>
                        <a:t>5.4 Cryospheric Disaster Risk Reduction</a:t>
                      </a:r>
                      <a:endParaRPr lang="en-US" sz="1200">
                        <a:effectLst/>
                        <a:latin typeface="Times New Roman" panose="02020603050405020304" pitchFamily="18" charset="0"/>
                        <a:ea typeface="Times New Roman" panose="02020603050405020304" pitchFamily="18" charset="0"/>
                      </a:endParaRPr>
                    </a:p>
                  </a:txBody>
                  <a:tcPr marL="0" marR="0" marT="0" marB="0"/>
                </a:tc>
                <a:extLst>
                  <a:ext uri="{0D108BD9-81ED-4DB2-BD59-A6C34878D82A}">
                    <a16:rowId xmlns:a16="http://schemas.microsoft.com/office/drawing/2014/main" val="253078504"/>
                  </a:ext>
                </a:extLst>
              </a:tr>
              <a:tr h="201001">
                <a:tc>
                  <a:txBody>
                    <a:bodyPr/>
                    <a:lstStyle/>
                    <a:p>
                      <a:pPr marL="0" marR="0" fontAlgn="base">
                        <a:spcBef>
                          <a:spcPts val="0"/>
                        </a:spcBef>
                        <a:spcAft>
                          <a:spcPts val="0"/>
                        </a:spcAft>
                      </a:pPr>
                      <a:r>
                        <a:rPr lang="en-US" sz="1100" dirty="0">
                          <a:effectLst/>
                        </a:rPr>
                        <a:t>6.1 Earth System Forecasting &amp; Monitoring</a:t>
                      </a:r>
                      <a:r>
                        <a:rPr lang="en-US" sz="1100" baseline="30000" dirty="0">
                          <a:effectLst/>
                        </a:rPr>
                        <a:t>5</a:t>
                      </a:r>
                      <a:endParaRPr lang="en-US" sz="1200" dirty="0">
                        <a:effectLst/>
                        <a:latin typeface="Times New Roman" panose="02020603050405020304" pitchFamily="18" charset="0"/>
                        <a:ea typeface="Times New Roman" panose="02020603050405020304" pitchFamily="18" charset="0"/>
                      </a:endParaRPr>
                    </a:p>
                  </a:txBody>
                  <a:tcPr marL="0" marR="0" marT="0" marB="0"/>
                </a:tc>
                <a:extLst>
                  <a:ext uri="{0D108BD9-81ED-4DB2-BD59-A6C34878D82A}">
                    <a16:rowId xmlns:a16="http://schemas.microsoft.com/office/drawing/2014/main" val="4286944682"/>
                  </a:ext>
                </a:extLst>
              </a:tr>
              <a:tr h="201001">
                <a:tc>
                  <a:txBody>
                    <a:bodyPr/>
                    <a:lstStyle/>
                    <a:p>
                      <a:pPr marL="0" marR="0" fontAlgn="base">
                        <a:spcBef>
                          <a:spcPts val="0"/>
                        </a:spcBef>
                        <a:spcAft>
                          <a:spcPts val="0"/>
                        </a:spcAft>
                      </a:pPr>
                      <a:r>
                        <a:rPr lang="en-US" sz="1100" dirty="0">
                          <a:effectLst/>
                        </a:rPr>
                        <a:t>6.2 Understanding Earth System processes</a:t>
                      </a:r>
                      <a:r>
                        <a:rPr lang="en-US" sz="1100" baseline="30000" dirty="0">
                          <a:effectLst/>
                        </a:rPr>
                        <a:t>1</a:t>
                      </a:r>
                      <a:endParaRPr lang="en-US" sz="1200" dirty="0">
                        <a:effectLst/>
                        <a:latin typeface="Times New Roman" panose="02020603050405020304" pitchFamily="18" charset="0"/>
                        <a:ea typeface="Times New Roman" panose="02020603050405020304" pitchFamily="18" charset="0"/>
                      </a:endParaRPr>
                    </a:p>
                  </a:txBody>
                  <a:tcPr marL="0" marR="0" marT="0" marB="0"/>
                </a:tc>
                <a:extLst>
                  <a:ext uri="{0D108BD9-81ED-4DB2-BD59-A6C34878D82A}">
                    <a16:rowId xmlns:a16="http://schemas.microsoft.com/office/drawing/2014/main" val="2475782917"/>
                  </a:ext>
                </a:extLst>
              </a:tr>
            </a:tbl>
          </a:graphicData>
        </a:graphic>
      </p:graphicFrame>
      <p:sp>
        <p:nvSpPr>
          <p:cNvPr id="55" name="TextBox 54">
            <a:extLst>
              <a:ext uri="{FF2B5EF4-FFF2-40B4-BE49-F238E27FC236}">
                <a16:creationId xmlns:a16="http://schemas.microsoft.com/office/drawing/2014/main" id="{0084A54E-6CC7-2740-BBB4-40730A2E2FA0}"/>
              </a:ext>
            </a:extLst>
          </p:cNvPr>
          <p:cNvSpPr txBox="1"/>
          <p:nvPr/>
        </p:nvSpPr>
        <p:spPr>
          <a:xfrm>
            <a:off x="2818268" y="1431002"/>
            <a:ext cx="1607668" cy="923330"/>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en-US" dirty="0"/>
              <a:t>GCW Draft</a:t>
            </a:r>
          </a:p>
          <a:p>
            <a:pPr algn="ctr"/>
            <a:r>
              <a:rPr lang="en-US" dirty="0"/>
              <a:t>Application Areas</a:t>
            </a:r>
          </a:p>
        </p:txBody>
      </p:sp>
      <p:sp>
        <p:nvSpPr>
          <p:cNvPr id="56" name="TextBox 55">
            <a:extLst>
              <a:ext uri="{FF2B5EF4-FFF2-40B4-BE49-F238E27FC236}">
                <a16:creationId xmlns:a16="http://schemas.microsoft.com/office/drawing/2014/main" id="{22C86067-6590-BC4E-8F4D-DAEC51FB1364}"/>
              </a:ext>
            </a:extLst>
          </p:cNvPr>
          <p:cNvSpPr txBox="1"/>
          <p:nvPr/>
        </p:nvSpPr>
        <p:spPr>
          <a:xfrm>
            <a:off x="2818270" y="2429305"/>
            <a:ext cx="1607669" cy="338554"/>
          </a:xfrm>
          <a:prstGeom prst="rect">
            <a:avLst/>
          </a:prstGeom>
          <a:ln>
            <a:solidFill>
              <a:srgbClr val="FFC000"/>
            </a:solidFill>
          </a:ln>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US" sz="1600" dirty="0"/>
              <a:t>Weather</a:t>
            </a:r>
          </a:p>
        </p:txBody>
      </p:sp>
      <p:sp>
        <p:nvSpPr>
          <p:cNvPr id="57" name="TextBox 56">
            <a:extLst>
              <a:ext uri="{FF2B5EF4-FFF2-40B4-BE49-F238E27FC236}">
                <a16:creationId xmlns:a16="http://schemas.microsoft.com/office/drawing/2014/main" id="{6FD54DA4-287B-FE4F-98BE-3DBFF6683A58}"/>
              </a:ext>
            </a:extLst>
          </p:cNvPr>
          <p:cNvSpPr txBox="1"/>
          <p:nvPr/>
        </p:nvSpPr>
        <p:spPr>
          <a:xfrm>
            <a:off x="2818269" y="2876218"/>
            <a:ext cx="1607670" cy="338554"/>
          </a:xfrm>
          <a:prstGeom prst="rect">
            <a:avLst/>
          </a:prstGeom>
          <a:ln>
            <a:solidFill>
              <a:srgbClr val="00B0F0"/>
            </a:solidFill>
          </a:ln>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US" sz="1600" dirty="0"/>
              <a:t>Ocean</a:t>
            </a:r>
          </a:p>
        </p:txBody>
      </p:sp>
      <p:sp>
        <p:nvSpPr>
          <p:cNvPr id="58" name="TextBox 57">
            <a:extLst>
              <a:ext uri="{FF2B5EF4-FFF2-40B4-BE49-F238E27FC236}">
                <a16:creationId xmlns:a16="http://schemas.microsoft.com/office/drawing/2014/main" id="{854F84AD-F4C1-BC49-A26C-8C1CF55D5381}"/>
              </a:ext>
            </a:extLst>
          </p:cNvPr>
          <p:cNvSpPr txBox="1"/>
          <p:nvPr/>
        </p:nvSpPr>
        <p:spPr>
          <a:xfrm>
            <a:off x="2818268" y="3292679"/>
            <a:ext cx="1607671" cy="584775"/>
          </a:xfrm>
          <a:prstGeom prst="rect">
            <a:avLst/>
          </a:prstGeom>
          <a:ln>
            <a:solidFill>
              <a:schemeClr val="accent4">
                <a:lumMod val="50000"/>
              </a:schemeClr>
            </a:solidFill>
          </a:ln>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US" sz="1600" dirty="0"/>
              <a:t>Coastal / </a:t>
            </a:r>
            <a:br>
              <a:rPr lang="en-US" sz="1600" dirty="0"/>
            </a:br>
            <a:r>
              <a:rPr lang="en-US" sz="1600" dirty="0"/>
              <a:t>Sea Level Rise</a:t>
            </a:r>
          </a:p>
        </p:txBody>
      </p:sp>
      <p:sp>
        <p:nvSpPr>
          <p:cNvPr id="59" name="TextBox 58">
            <a:extLst>
              <a:ext uri="{FF2B5EF4-FFF2-40B4-BE49-F238E27FC236}">
                <a16:creationId xmlns:a16="http://schemas.microsoft.com/office/drawing/2014/main" id="{0A7EFF01-6889-6640-9E03-5FE4E7A57077}"/>
              </a:ext>
            </a:extLst>
          </p:cNvPr>
          <p:cNvSpPr txBox="1"/>
          <p:nvPr/>
        </p:nvSpPr>
        <p:spPr>
          <a:xfrm>
            <a:off x="2818267" y="3971341"/>
            <a:ext cx="1607671" cy="338554"/>
          </a:xfrm>
          <a:prstGeom prst="rect">
            <a:avLst/>
          </a:prstGeom>
          <a:ln>
            <a:solidFill>
              <a:srgbClr val="92D050"/>
            </a:solidFill>
          </a:ln>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US" sz="1600" dirty="0"/>
              <a:t>Climate</a:t>
            </a:r>
          </a:p>
        </p:txBody>
      </p:sp>
      <p:sp>
        <p:nvSpPr>
          <p:cNvPr id="60" name="TextBox 59">
            <a:extLst>
              <a:ext uri="{FF2B5EF4-FFF2-40B4-BE49-F238E27FC236}">
                <a16:creationId xmlns:a16="http://schemas.microsoft.com/office/drawing/2014/main" id="{20A927BF-94AE-2B43-820C-91B8B88EF377}"/>
              </a:ext>
            </a:extLst>
          </p:cNvPr>
          <p:cNvSpPr txBox="1"/>
          <p:nvPr/>
        </p:nvSpPr>
        <p:spPr>
          <a:xfrm>
            <a:off x="2818268" y="4393290"/>
            <a:ext cx="1607671" cy="584775"/>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US" sz="1600" dirty="0">
                <a:solidFill>
                  <a:schemeClr val="tx1"/>
                </a:solidFill>
              </a:rPr>
              <a:t>Hydrology / Water Resources</a:t>
            </a:r>
          </a:p>
        </p:txBody>
      </p:sp>
      <p:sp>
        <p:nvSpPr>
          <p:cNvPr id="61" name="TextBox 60">
            <a:extLst>
              <a:ext uri="{FF2B5EF4-FFF2-40B4-BE49-F238E27FC236}">
                <a16:creationId xmlns:a16="http://schemas.microsoft.com/office/drawing/2014/main" id="{CDAE614B-F570-FB4A-AAE0-4F9A79958FEE}"/>
              </a:ext>
            </a:extLst>
          </p:cNvPr>
          <p:cNvSpPr txBox="1"/>
          <p:nvPr/>
        </p:nvSpPr>
        <p:spPr>
          <a:xfrm>
            <a:off x="2818268" y="5049728"/>
            <a:ext cx="1607671" cy="338554"/>
          </a:xfrm>
          <a:prstGeom prst="rect">
            <a:avLst/>
          </a:prstGeom>
          <a:ln>
            <a:solidFill>
              <a:srgbClr val="00B050"/>
            </a:solidFill>
          </a:ln>
        </p:spPr>
        <p:style>
          <a:lnRef idx="2">
            <a:schemeClr val="accent5"/>
          </a:lnRef>
          <a:fillRef idx="1">
            <a:schemeClr val="lt1"/>
          </a:fillRef>
          <a:effectRef idx="0">
            <a:schemeClr val="accent5"/>
          </a:effectRef>
          <a:fontRef idx="minor">
            <a:schemeClr val="dk1"/>
          </a:fontRef>
        </p:style>
        <p:txBody>
          <a:bodyPr wrap="square" rtlCol="0">
            <a:spAutoFit/>
          </a:bodyPr>
          <a:lstStyle>
            <a:defPPr>
              <a:defRPr lang="en-US"/>
            </a:defPPr>
            <a:lvl1pPr algn="ctr">
              <a:defRPr sz="1600" strike="sngStrike">
                <a:solidFill>
                  <a:schemeClr val="bg1">
                    <a:lumMod val="50000"/>
                  </a:schemeClr>
                </a:solidFill>
              </a:defRPr>
            </a:lvl1pPr>
          </a:lstStyle>
          <a:p>
            <a:r>
              <a:rPr lang="en-US" dirty="0"/>
              <a:t>Agriculture</a:t>
            </a:r>
          </a:p>
        </p:txBody>
      </p:sp>
      <p:sp>
        <p:nvSpPr>
          <p:cNvPr id="62" name="TextBox 61">
            <a:extLst>
              <a:ext uri="{FF2B5EF4-FFF2-40B4-BE49-F238E27FC236}">
                <a16:creationId xmlns:a16="http://schemas.microsoft.com/office/drawing/2014/main" id="{3C76B407-1375-F448-A728-5F3F6CDD2036}"/>
              </a:ext>
            </a:extLst>
          </p:cNvPr>
          <p:cNvSpPr txBox="1"/>
          <p:nvPr/>
        </p:nvSpPr>
        <p:spPr>
          <a:xfrm>
            <a:off x="2818268" y="5462837"/>
            <a:ext cx="1607671" cy="584775"/>
          </a:xfrm>
          <a:prstGeom prst="rect">
            <a:avLst/>
          </a:prstGeom>
          <a:ln>
            <a:solidFill>
              <a:srgbClr val="FF0000"/>
            </a:solidFill>
          </a:ln>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US" sz="1600" dirty="0"/>
              <a:t>Risks/Disasters/</a:t>
            </a:r>
          </a:p>
          <a:p>
            <a:pPr algn="ctr"/>
            <a:r>
              <a:rPr lang="en-US" sz="1600" dirty="0"/>
              <a:t>Hazards/</a:t>
            </a:r>
            <a:r>
              <a:rPr lang="en-US" sz="1600" dirty="0" err="1"/>
              <a:t>Eng</a:t>
            </a:r>
            <a:endParaRPr lang="en-US" sz="1600" dirty="0"/>
          </a:p>
        </p:txBody>
      </p:sp>
      <p:sp>
        <p:nvSpPr>
          <p:cNvPr id="63" name="TextBox 62">
            <a:extLst>
              <a:ext uri="{FF2B5EF4-FFF2-40B4-BE49-F238E27FC236}">
                <a16:creationId xmlns:a16="http://schemas.microsoft.com/office/drawing/2014/main" id="{8C01748B-1712-9547-8319-040FE560BB57}"/>
              </a:ext>
            </a:extLst>
          </p:cNvPr>
          <p:cNvSpPr txBox="1"/>
          <p:nvPr/>
        </p:nvSpPr>
        <p:spPr>
          <a:xfrm>
            <a:off x="2818267" y="6122167"/>
            <a:ext cx="1607671" cy="584775"/>
          </a:xfrm>
          <a:prstGeom prst="rect">
            <a:avLst/>
          </a:prstGeom>
          <a:ln>
            <a:solidFill>
              <a:schemeClr val="bg1">
                <a:lumMod val="50000"/>
              </a:schemeClr>
            </a:solidFill>
          </a:ln>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US" sz="1600" dirty="0"/>
              <a:t>Transportation/ Navigation</a:t>
            </a:r>
          </a:p>
        </p:txBody>
      </p:sp>
      <p:pic>
        <p:nvPicPr>
          <p:cNvPr id="5" name="Picture 4">
            <a:extLst>
              <a:ext uri="{FF2B5EF4-FFF2-40B4-BE49-F238E27FC236}">
                <a16:creationId xmlns:a16="http://schemas.microsoft.com/office/drawing/2014/main" id="{BE4CAE52-E208-FD41-88DC-CEB7753DEF73}"/>
              </a:ext>
            </a:extLst>
          </p:cNvPr>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6144311" y="1212020"/>
            <a:ext cx="771087" cy="771087"/>
          </a:xfrm>
          <a:prstGeom prst="rect">
            <a:avLst/>
          </a:prstGeom>
        </p:spPr>
      </p:pic>
      <p:sp>
        <p:nvSpPr>
          <p:cNvPr id="6" name="Title 1">
            <a:extLst>
              <a:ext uri="{FF2B5EF4-FFF2-40B4-BE49-F238E27FC236}">
                <a16:creationId xmlns:a16="http://schemas.microsoft.com/office/drawing/2014/main" id="{7C4516CE-D7D9-EB6D-AC45-792414E5D1F9}"/>
              </a:ext>
            </a:extLst>
          </p:cNvPr>
          <p:cNvSpPr txBox="1">
            <a:spLocks/>
          </p:cNvSpPr>
          <p:nvPr/>
        </p:nvSpPr>
        <p:spPr>
          <a:xfrm>
            <a:off x="519951" y="113270"/>
            <a:ext cx="10972800" cy="900546"/>
          </a:xfrm>
          <a:prstGeom prst="rect">
            <a:avLst/>
          </a:prstGeom>
          <a:ln>
            <a:noFill/>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Autofit/>
          </a:bodyPr>
          <a:lstStyle>
            <a:lvl1pPr algn="ctr" defTabSz="4572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sz="2800" dirty="0">
                <a:solidFill>
                  <a:schemeClr val="tx2"/>
                </a:solidFill>
              </a:rPr>
              <a:t>Status: Mapping Variables to WMO Earth System Application Categories/Areas – An Example for </a:t>
            </a:r>
            <a:r>
              <a:rPr lang="en-US" sz="2800" b="1" dirty="0">
                <a:solidFill>
                  <a:schemeClr val="tx2"/>
                </a:solidFill>
              </a:rPr>
              <a:t>Sea Ice Thickness</a:t>
            </a:r>
          </a:p>
        </p:txBody>
      </p:sp>
    </p:spTree>
    <p:extLst>
      <p:ext uri="{BB962C8B-B14F-4D97-AF65-F5344CB8AC3E}">
        <p14:creationId xmlns:p14="http://schemas.microsoft.com/office/powerpoint/2010/main" val="24867664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BFFEFC-E8E9-4C73-B646-FEF6DEBFEFC7}"/>
              </a:ext>
            </a:extLst>
          </p:cNvPr>
          <p:cNvSpPr>
            <a:spLocks noGrp="1"/>
          </p:cNvSpPr>
          <p:nvPr>
            <p:ph type="title"/>
          </p:nvPr>
        </p:nvSpPr>
        <p:spPr>
          <a:xfrm>
            <a:off x="466926" y="257947"/>
            <a:ext cx="10972800" cy="731520"/>
          </a:xfrm>
          <a:ln>
            <a:noFill/>
          </a:ln>
        </p:spPr>
        <p:style>
          <a:lnRef idx="2">
            <a:schemeClr val="accent1"/>
          </a:lnRef>
          <a:fillRef idx="1">
            <a:schemeClr val="lt1"/>
          </a:fillRef>
          <a:effectRef idx="0">
            <a:schemeClr val="accent1"/>
          </a:effectRef>
          <a:fontRef idx="minor">
            <a:schemeClr val="dk1"/>
          </a:fontRef>
        </p:style>
        <p:txBody>
          <a:bodyPr>
            <a:normAutofit/>
          </a:bodyPr>
          <a:lstStyle/>
          <a:p>
            <a:r>
              <a:rPr lang="en-US" sz="3600" dirty="0">
                <a:solidFill>
                  <a:schemeClr val="tx2"/>
                </a:solidFill>
              </a:rPr>
              <a:t>Summary and Remaining Questions</a:t>
            </a:r>
          </a:p>
        </p:txBody>
      </p:sp>
      <p:pic>
        <p:nvPicPr>
          <p:cNvPr id="5" name="Picture 4" descr="Logo&#10;&#10;Description automatically generated">
            <a:extLst>
              <a:ext uri="{FF2B5EF4-FFF2-40B4-BE49-F238E27FC236}">
                <a16:creationId xmlns:a16="http://schemas.microsoft.com/office/drawing/2014/main" id="{97524EB9-46E9-448B-9877-96F07E18D62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991331" y="6051794"/>
            <a:ext cx="896789" cy="601159"/>
          </a:xfrm>
          <a:prstGeom prst="rect">
            <a:avLst/>
          </a:prstGeom>
        </p:spPr>
      </p:pic>
      <p:sp>
        <p:nvSpPr>
          <p:cNvPr id="6" name="Content Placeholder 5">
            <a:extLst>
              <a:ext uri="{FF2B5EF4-FFF2-40B4-BE49-F238E27FC236}">
                <a16:creationId xmlns:a16="http://schemas.microsoft.com/office/drawing/2014/main" id="{6E8B7459-F4F0-44BA-B649-C157C5B7DAD3}"/>
              </a:ext>
            </a:extLst>
          </p:cNvPr>
          <p:cNvSpPr>
            <a:spLocks noGrp="1"/>
          </p:cNvSpPr>
          <p:nvPr>
            <p:ph idx="1"/>
          </p:nvPr>
        </p:nvSpPr>
        <p:spPr>
          <a:xfrm>
            <a:off x="784261" y="1231112"/>
            <a:ext cx="10972800" cy="4902875"/>
          </a:xfrm>
        </p:spPr>
        <p:txBody>
          <a:bodyPr>
            <a:noAutofit/>
          </a:bodyPr>
          <a:lstStyle/>
          <a:p>
            <a:pPr>
              <a:spcBef>
                <a:spcPts val="0"/>
              </a:spcBef>
              <a:spcAft>
                <a:spcPts val="1200"/>
              </a:spcAft>
            </a:pPr>
            <a:r>
              <a:rPr lang="en-US" sz="2000" dirty="0"/>
              <a:t>GCW is prepared to engage in a pilot study.</a:t>
            </a:r>
          </a:p>
          <a:p>
            <a:pPr>
              <a:spcBef>
                <a:spcPts val="0"/>
              </a:spcBef>
              <a:spcAft>
                <a:spcPts val="1200"/>
              </a:spcAft>
            </a:pPr>
            <a:r>
              <a:rPr lang="en-US" sz="2000" dirty="0"/>
              <a:t>Relevant work has already begun:</a:t>
            </a:r>
          </a:p>
          <a:p>
            <a:pPr lvl="1">
              <a:spcBef>
                <a:spcPts val="0"/>
              </a:spcBef>
            </a:pPr>
            <a:r>
              <a:rPr lang="en-US" sz="1800" dirty="0">
                <a:solidFill>
                  <a:srgbClr val="00B050"/>
                </a:solidFill>
              </a:rPr>
              <a:t>Formed a GCW Task Team for this activity, CRYORA, building on the work of the IGOS Cryosphere Theme.</a:t>
            </a:r>
          </a:p>
          <a:p>
            <a:pPr lvl="1">
              <a:spcBef>
                <a:spcPts val="0"/>
              </a:spcBef>
            </a:pPr>
            <a:r>
              <a:rPr lang="en-US" sz="1800" dirty="0">
                <a:solidFill>
                  <a:srgbClr val="00B050"/>
                </a:solidFill>
              </a:rPr>
              <a:t>Performed a literature review to assess user needs (variables, requirements) and applications;</a:t>
            </a:r>
          </a:p>
          <a:p>
            <a:pPr lvl="1">
              <a:spcBef>
                <a:spcPts val="0"/>
              </a:spcBef>
            </a:pPr>
            <a:r>
              <a:rPr lang="en-US" sz="1800" dirty="0">
                <a:solidFill>
                  <a:srgbClr val="00B050"/>
                </a:solidFill>
              </a:rPr>
              <a:t>Compiled tables of variables, applications, requirements, and sources;</a:t>
            </a:r>
          </a:p>
          <a:p>
            <a:pPr lvl="1">
              <a:spcBef>
                <a:spcPts val="0"/>
              </a:spcBef>
            </a:pPr>
            <a:r>
              <a:rPr lang="en-US" sz="1800" dirty="0">
                <a:solidFill>
                  <a:schemeClr val="accent6">
                    <a:lumMod val="75000"/>
                  </a:schemeClr>
                </a:solidFill>
              </a:rPr>
              <a:t>Determine the most useful (essential?) variables for each cryosphere component (e.g., snow, sea ice, permafrost, etc.);</a:t>
            </a:r>
          </a:p>
          <a:p>
            <a:pPr lvl="1">
              <a:spcBef>
                <a:spcPts val="0"/>
              </a:spcBef>
            </a:pPr>
            <a:r>
              <a:rPr lang="en-US" sz="1800" dirty="0">
                <a:solidFill>
                  <a:schemeClr val="accent6">
                    <a:lumMod val="75000"/>
                  </a:schemeClr>
                </a:solidFill>
              </a:rPr>
              <a:t>Map applications from the literature to RRR Earth System Application Categories and Application Areas, and reconcile findings with the JET-EOSDE RRR structure;</a:t>
            </a:r>
          </a:p>
          <a:p>
            <a:pPr lvl="1">
              <a:spcBef>
                <a:spcPts val="0"/>
              </a:spcBef>
            </a:pPr>
            <a:r>
              <a:rPr lang="en-US" sz="1800" dirty="0"/>
              <a:t>Consolidate and refine numerical requirements;</a:t>
            </a:r>
          </a:p>
          <a:p>
            <a:pPr lvl="1">
              <a:spcBef>
                <a:spcPts val="0"/>
              </a:spcBef>
            </a:pPr>
            <a:r>
              <a:rPr lang="en-US" sz="1800" dirty="0"/>
              <a:t>Prepare a Statement of Guidance (</a:t>
            </a:r>
            <a:r>
              <a:rPr lang="en-US" sz="1800" dirty="0" err="1"/>
              <a:t>SoG</a:t>
            </a:r>
            <a:r>
              <a:rPr lang="en-US" sz="1800" dirty="0"/>
              <a:t>).</a:t>
            </a:r>
            <a:endParaRPr lang="en-US" sz="2000" dirty="0"/>
          </a:p>
          <a:p>
            <a:r>
              <a:rPr lang="en-US" sz="2000" dirty="0"/>
              <a:t>Some questions need to be addressed in this workshop and/or by JET-EOSDE:</a:t>
            </a:r>
          </a:p>
          <a:p>
            <a:pPr lvl="1">
              <a:spcBef>
                <a:spcPts val="0"/>
              </a:spcBef>
            </a:pPr>
            <a:r>
              <a:rPr lang="en-US" sz="1600" dirty="0"/>
              <a:t>The crosscutting nature of the cryosphere, which is relevant to other domain-specific applications (e.g. weather, ocean, hydrology). How do we address the </a:t>
            </a:r>
            <a:r>
              <a:rPr lang="en-US" sz="1600" b="1" dirty="0"/>
              <a:t>overlap</a:t>
            </a:r>
            <a:r>
              <a:rPr lang="en-US" sz="1600" dirty="0"/>
              <a:t> </a:t>
            </a:r>
            <a:r>
              <a:rPr lang="en-US" sz="1600" b="1" dirty="0"/>
              <a:t>between Application Areas</a:t>
            </a:r>
            <a:r>
              <a:rPr lang="en-US" sz="1600" dirty="0"/>
              <a:t>? </a:t>
            </a:r>
          </a:p>
          <a:p>
            <a:pPr lvl="1">
              <a:spcBef>
                <a:spcPts val="0"/>
              </a:spcBef>
            </a:pPr>
            <a:r>
              <a:rPr lang="en-US" sz="1600" dirty="0"/>
              <a:t>What does Application Area </a:t>
            </a:r>
            <a:r>
              <a:rPr lang="en-US" sz="1600" b="1" dirty="0"/>
              <a:t>ownership</a:t>
            </a:r>
            <a:r>
              <a:rPr lang="en-US" sz="1600" dirty="0"/>
              <a:t> imply?</a:t>
            </a:r>
          </a:p>
        </p:txBody>
      </p:sp>
      <p:sp>
        <p:nvSpPr>
          <p:cNvPr id="3" name="Left Brace 2">
            <a:extLst>
              <a:ext uri="{FF2B5EF4-FFF2-40B4-BE49-F238E27FC236}">
                <a16:creationId xmlns:a16="http://schemas.microsoft.com/office/drawing/2014/main" id="{D92C9BA1-4546-98EA-C058-403A3D5EC238}"/>
              </a:ext>
            </a:extLst>
          </p:cNvPr>
          <p:cNvSpPr/>
          <p:nvPr/>
        </p:nvSpPr>
        <p:spPr>
          <a:xfrm>
            <a:off x="976045" y="2301412"/>
            <a:ext cx="308225" cy="698642"/>
          </a:xfrm>
          <a:prstGeom prst="lef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 name="Left Brace 3">
            <a:extLst>
              <a:ext uri="{FF2B5EF4-FFF2-40B4-BE49-F238E27FC236}">
                <a16:creationId xmlns:a16="http://schemas.microsoft.com/office/drawing/2014/main" id="{2BBCC22C-505B-5CF3-700E-9118F17C4037}"/>
              </a:ext>
            </a:extLst>
          </p:cNvPr>
          <p:cNvSpPr/>
          <p:nvPr/>
        </p:nvSpPr>
        <p:spPr>
          <a:xfrm>
            <a:off x="974333" y="3118208"/>
            <a:ext cx="308225" cy="698642"/>
          </a:xfrm>
          <a:prstGeom prst="lef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 name="Left Brace 6">
            <a:extLst>
              <a:ext uri="{FF2B5EF4-FFF2-40B4-BE49-F238E27FC236}">
                <a16:creationId xmlns:a16="http://schemas.microsoft.com/office/drawing/2014/main" id="{FA29596B-A4F9-ADCA-D06A-A2782A425E7B}"/>
              </a:ext>
            </a:extLst>
          </p:cNvPr>
          <p:cNvSpPr/>
          <p:nvPr/>
        </p:nvSpPr>
        <p:spPr>
          <a:xfrm>
            <a:off x="974333" y="4070353"/>
            <a:ext cx="308225" cy="570999"/>
          </a:xfrm>
          <a:prstGeom prst="lef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 name="TextBox 7">
            <a:extLst>
              <a:ext uri="{FF2B5EF4-FFF2-40B4-BE49-F238E27FC236}">
                <a16:creationId xmlns:a16="http://schemas.microsoft.com/office/drawing/2014/main" id="{59C5336D-03FB-05B1-7718-799BB1F6E39C}"/>
              </a:ext>
            </a:extLst>
          </p:cNvPr>
          <p:cNvSpPr txBox="1"/>
          <p:nvPr/>
        </p:nvSpPr>
        <p:spPr>
          <a:xfrm>
            <a:off x="240749" y="2301412"/>
            <a:ext cx="824906" cy="646331"/>
          </a:xfrm>
          <a:prstGeom prst="rect">
            <a:avLst/>
          </a:prstGeom>
          <a:noFill/>
        </p:spPr>
        <p:txBody>
          <a:bodyPr wrap="none" rtlCol="0">
            <a:spAutoFit/>
          </a:bodyPr>
          <a:lstStyle/>
          <a:p>
            <a:r>
              <a:rPr lang="en-US" i="1" dirty="0"/>
              <a:t>Mostly</a:t>
            </a:r>
          </a:p>
          <a:p>
            <a:r>
              <a:rPr lang="en-US" i="1" dirty="0"/>
              <a:t>done</a:t>
            </a:r>
          </a:p>
        </p:txBody>
      </p:sp>
      <p:sp>
        <p:nvSpPr>
          <p:cNvPr id="12" name="TextBox 11">
            <a:extLst>
              <a:ext uri="{FF2B5EF4-FFF2-40B4-BE49-F238E27FC236}">
                <a16:creationId xmlns:a16="http://schemas.microsoft.com/office/drawing/2014/main" id="{2BF00CC3-7C09-48A0-5DE6-9FA22334C5C4}"/>
              </a:ext>
            </a:extLst>
          </p:cNvPr>
          <p:cNvSpPr txBox="1"/>
          <p:nvPr/>
        </p:nvSpPr>
        <p:spPr>
          <a:xfrm>
            <a:off x="243342" y="3163502"/>
            <a:ext cx="848437" cy="646331"/>
          </a:xfrm>
          <a:prstGeom prst="rect">
            <a:avLst/>
          </a:prstGeom>
          <a:noFill/>
        </p:spPr>
        <p:txBody>
          <a:bodyPr wrap="none" rtlCol="0">
            <a:spAutoFit/>
          </a:bodyPr>
          <a:lstStyle/>
          <a:p>
            <a:r>
              <a:rPr lang="en-US" i="1" dirty="0"/>
              <a:t>Just</a:t>
            </a:r>
          </a:p>
          <a:p>
            <a:r>
              <a:rPr lang="en-US" i="1" dirty="0"/>
              <a:t>started</a:t>
            </a:r>
          </a:p>
        </p:txBody>
      </p:sp>
      <p:sp>
        <p:nvSpPr>
          <p:cNvPr id="13" name="TextBox 12">
            <a:extLst>
              <a:ext uri="{FF2B5EF4-FFF2-40B4-BE49-F238E27FC236}">
                <a16:creationId xmlns:a16="http://schemas.microsoft.com/office/drawing/2014/main" id="{4D645980-A213-678A-56C5-D1912B7155B3}"/>
              </a:ext>
            </a:extLst>
          </p:cNvPr>
          <p:cNvSpPr txBox="1"/>
          <p:nvPr/>
        </p:nvSpPr>
        <p:spPr>
          <a:xfrm>
            <a:off x="217218" y="4055678"/>
            <a:ext cx="877933" cy="646331"/>
          </a:xfrm>
          <a:prstGeom prst="rect">
            <a:avLst/>
          </a:prstGeom>
          <a:noFill/>
        </p:spPr>
        <p:txBody>
          <a:bodyPr wrap="none" rtlCol="0">
            <a:spAutoFit/>
          </a:bodyPr>
          <a:lstStyle/>
          <a:p>
            <a:r>
              <a:rPr lang="en-US" i="1" dirty="0"/>
              <a:t>Not yet</a:t>
            </a:r>
          </a:p>
          <a:p>
            <a:r>
              <a:rPr lang="en-US" i="1" dirty="0"/>
              <a:t>started</a:t>
            </a:r>
          </a:p>
        </p:txBody>
      </p:sp>
    </p:spTree>
    <p:extLst>
      <p:ext uri="{BB962C8B-B14F-4D97-AF65-F5344CB8AC3E}">
        <p14:creationId xmlns:p14="http://schemas.microsoft.com/office/powerpoint/2010/main" val="23508837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wmo2016_powerpoint_standard_v2_dark-3.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1311442"/>
            <a:ext cx="12192000" cy="8196442"/>
          </a:xfrm>
          <a:prstGeom prst="rect">
            <a:avLst/>
          </a:prstGeom>
        </p:spPr>
      </p:pic>
      <p:sp>
        <p:nvSpPr>
          <p:cNvPr id="3" name="Slide Number Placeholder 2"/>
          <p:cNvSpPr>
            <a:spLocks noGrp="1"/>
          </p:cNvSpPr>
          <p:nvPr>
            <p:ph type="sldNum" sz="quarter" idx="12"/>
          </p:nvPr>
        </p:nvSpPr>
        <p:spPr/>
        <p:txBody>
          <a:bodyPr/>
          <a:lstStyle/>
          <a:p>
            <a:fld id="{9259AF2F-52C6-9B46-B8B2-0579234AE62E}" type="slidenum">
              <a:rPr lang="en-US" smtClean="0"/>
              <a:t>15</a:t>
            </a:fld>
            <a:endParaRPr lang="en-US" dirty="0"/>
          </a:p>
        </p:txBody>
      </p:sp>
      <p:sp>
        <p:nvSpPr>
          <p:cNvPr id="5" name="Title 1">
            <a:extLst>
              <a:ext uri="{FF2B5EF4-FFF2-40B4-BE49-F238E27FC236}">
                <a16:creationId xmlns:a16="http://schemas.microsoft.com/office/drawing/2014/main" id="{F351208C-D14B-4D5A-ABA4-F23E50C6674B}"/>
              </a:ext>
            </a:extLst>
          </p:cNvPr>
          <p:cNvSpPr txBox="1">
            <a:spLocks/>
          </p:cNvSpPr>
          <p:nvPr/>
        </p:nvSpPr>
        <p:spPr>
          <a:xfrm>
            <a:off x="1999200" y="1480907"/>
            <a:ext cx="8229600" cy="3428845"/>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a:solidFill>
                  <a:schemeClr val="bg1"/>
                </a:solidFill>
              </a:rPr>
              <a:t>Thank You</a:t>
            </a:r>
            <a:endParaRPr lang="en-US" b="1" dirty="0">
              <a:solidFill>
                <a:schemeClr val="bg1"/>
              </a:solidFill>
            </a:endParaRPr>
          </a:p>
        </p:txBody>
      </p:sp>
    </p:spTree>
    <p:extLst>
      <p:ext uri="{BB962C8B-B14F-4D97-AF65-F5344CB8AC3E}">
        <p14:creationId xmlns:p14="http://schemas.microsoft.com/office/powerpoint/2010/main" val="33112911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7AFA6CF3-4E06-74EF-CB52-017D0FD6635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422650" y="955496"/>
            <a:ext cx="4912801" cy="5426253"/>
          </a:xfrm>
          <a:prstGeom prst="rect">
            <a:avLst/>
          </a:prstGeom>
        </p:spPr>
      </p:pic>
      <p:sp>
        <p:nvSpPr>
          <p:cNvPr id="3" name="TextBox 2"/>
          <p:cNvSpPr txBox="1"/>
          <p:nvPr/>
        </p:nvSpPr>
        <p:spPr>
          <a:xfrm>
            <a:off x="6779357" y="5702449"/>
            <a:ext cx="2223686" cy="400110"/>
          </a:xfrm>
          <a:prstGeom prst="rect">
            <a:avLst/>
          </a:prstGeom>
          <a:noFill/>
        </p:spPr>
        <p:txBody>
          <a:bodyPr wrap="none" rtlCol="0">
            <a:spAutoFit/>
          </a:bodyPr>
          <a:lstStyle/>
          <a:p>
            <a:pPr>
              <a:defRPr/>
            </a:pPr>
            <a:r>
              <a:rPr lang="en-US" sz="2000" dirty="0">
                <a:solidFill>
                  <a:prstClr val="black"/>
                </a:solidFill>
                <a:latin typeface="Arial"/>
              </a:rPr>
              <a:t>River and lake ice</a:t>
            </a:r>
          </a:p>
        </p:txBody>
      </p:sp>
      <p:sp>
        <p:nvSpPr>
          <p:cNvPr id="5" name="TextBox 4"/>
          <p:cNvSpPr txBox="1"/>
          <p:nvPr/>
        </p:nvSpPr>
        <p:spPr>
          <a:xfrm>
            <a:off x="8508889" y="2514543"/>
            <a:ext cx="1040670" cy="400110"/>
          </a:xfrm>
          <a:prstGeom prst="rect">
            <a:avLst/>
          </a:prstGeom>
          <a:noFill/>
        </p:spPr>
        <p:txBody>
          <a:bodyPr wrap="none" rtlCol="0">
            <a:spAutoFit/>
          </a:bodyPr>
          <a:lstStyle/>
          <a:p>
            <a:pPr>
              <a:defRPr/>
            </a:pPr>
            <a:r>
              <a:rPr lang="en-US" sz="2000" dirty="0">
                <a:solidFill>
                  <a:prstClr val="black"/>
                </a:solidFill>
                <a:latin typeface="Arial"/>
              </a:rPr>
              <a:t>Sea ice</a:t>
            </a:r>
          </a:p>
        </p:txBody>
      </p:sp>
      <p:sp>
        <p:nvSpPr>
          <p:cNvPr id="6" name="TextBox 5"/>
          <p:cNvSpPr txBox="1"/>
          <p:nvPr/>
        </p:nvSpPr>
        <p:spPr>
          <a:xfrm>
            <a:off x="8615489" y="4393202"/>
            <a:ext cx="827471" cy="400110"/>
          </a:xfrm>
          <a:prstGeom prst="rect">
            <a:avLst/>
          </a:prstGeom>
          <a:noFill/>
        </p:spPr>
        <p:txBody>
          <a:bodyPr wrap="none" rtlCol="0">
            <a:spAutoFit/>
          </a:bodyPr>
          <a:lstStyle/>
          <a:p>
            <a:pPr>
              <a:defRPr/>
            </a:pPr>
            <a:r>
              <a:rPr lang="en-US" sz="2000" dirty="0">
                <a:solidFill>
                  <a:prstClr val="black"/>
                </a:solidFill>
                <a:latin typeface="Arial"/>
              </a:rPr>
              <a:t>Snow</a:t>
            </a:r>
          </a:p>
        </p:txBody>
      </p:sp>
      <p:sp>
        <p:nvSpPr>
          <p:cNvPr id="7" name="TextBox 6"/>
          <p:cNvSpPr txBox="1"/>
          <p:nvPr/>
        </p:nvSpPr>
        <p:spPr>
          <a:xfrm>
            <a:off x="6718595" y="1308312"/>
            <a:ext cx="1125629" cy="400110"/>
          </a:xfrm>
          <a:prstGeom prst="rect">
            <a:avLst/>
          </a:prstGeom>
          <a:noFill/>
        </p:spPr>
        <p:txBody>
          <a:bodyPr wrap="none" rtlCol="0">
            <a:spAutoFit/>
          </a:bodyPr>
          <a:lstStyle/>
          <a:p>
            <a:pPr>
              <a:defRPr/>
            </a:pPr>
            <a:r>
              <a:rPr lang="en-US" sz="2000" dirty="0">
                <a:latin typeface="Arial"/>
              </a:rPr>
              <a:t>Glaciers</a:t>
            </a:r>
          </a:p>
        </p:txBody>
      </p:sp>
      <p:sp>
        <p:nvSpPr>
          <p:cNvPr id="8" name="TextBox 7"/>
          <p:cNvSpPr txBox="1"/>
          <p:nvPr/>
        </p:nvSpPr>
        <p:spPr>
          <a:xfrm>
            <a:off x="1129387" y="4140421"/>
            <a:ext cx="2410037" cy="1015663"/>
          </a:xfrm>
          <a:prstGeom prst="rect">
            <a:avLst/>
          </a:prstGeom>
          <a:noFill/>
        </p:spPr>
        <p:txBody>
          <a:bodyPr wrap="square" rtlCol="0">
            <a:spAutoFit/>
          </a:bodyPr>
          <a:lstStyle/>
          <a:p>
            <a:pPr>
              <a:defRPr/>
            </a:pPr>
            <a:r>
              <a:rPr lang="en-US" sz="2000" dirty="0">
                <a:latin typeface="Arial"/>
              </a:rPr>
              <a:t>Permafrost and seasonally-frozen ground</a:t>
            </a:r>
          </a:p>
        </p:txBody>
      </p:sp>
      <p:sp>
        <p:nvSpPr>
          <p:cNvPr id="10" name="TextBox 9"/>
          <p:cNvSpPr txBox="1"/>
          <p:nvPr/>
        </p:nvSpPr>
        <p:spPr>
          <a:xfrm>
            <a:off x="1283754" y="2299100"/>
            <a:ext cx="2216157" cy="707886"/>
          </a:xfrm>
          <a:prstGeom prst="rect">
            <a:avLst/>
          </a:prstGeom>
          <a:noFill/>
        </p:spPr>
        <p:txBody>
          <a:bodyPr wrap="square" rtlCol="0">
            <a:spAutoFit/>
          </a:bodyPr>
          <a:lstStyle/>
          <a:p>
            <a:pPr>
              <a:defRPr/>
            </a:pPr>
            <a:r>
              <a:rPr lang="en-US" sz="2000" dirty="0">
                <a:latin typeface="Arial"/>
              </a:rPr>
              <a:t>Ice sheets, ice caps, ice shelves</a:t>
            </a:r>
          </a:p>
        </p:txBody>
      </p:sp>
      <p:sp>
        <p:nvSpPr>
          <p:cNvPr id="20" name="TextBox 19">
            <a:extLst>
              <a:ext uri="{FF2B5EF4-FFF2-40B4-BE49-F238E27FC236}">
                <a16:creationId xmlns:a16="http://schemas.microsoft.com/office/drawing/2014/main" id="{863C266D-7DE7-264A-A886-EC57BEDC4D90}"/>
              </a:ext>
            </a:extLst>
          </p:cNvPr>
          <p:cNvSpPr txBox="1"/>
          <p:nvPr/>
        </p:nvSpPr>
        <p:spPr>
          <a:xfrm>
            <a:off x="10148602" y="6103372"/>
            <a:ext cx="415498" cy="461665"/>
          </a:xfrm>
          <a:prstGeom prst="rect">
            <a:avLst/>
          </a:prstGeom>
          <a:noFill/>
        </p:spPr>
        <p:txBody>
          <a:bodyPr wrap="none" rtlCol="0">
            <a:spAutoFit/>
          </a:bodyPr>
          <a:lstStyle/>
          <a:p>
            <a:pPr defTabSz="457200">
              <a:defRPr/>
            </a:pPr>
            <a:r>
              <a:rPr lang="en-US" sz="2400" b="1" dirty="0">
                <a:solidFill>
                  <a:srgbClr val="00B050"/>
                </a:solidFill>
                <a:latin typeface="Arial"/>
              </a:rPr>
              <a:t>✓</a:t>
            </a:r>
          </a:p>
        </p:txBody>
      </p:sp>
      <p:sp>
        <p:nvSpPr>
          <p:cNvPr id="13" name="TextBox 12">
            <a:extLst>
              <a:ext uri="{FF2B5EF4-FFF2-40B4-BE49-F238E27FC236}">
                <a16:creationId xmlns:a16="http://schemas.microsoft.com/office/drawing/2014/main" id="{E1525F86-6A31-465E-6C50-74CABAB53C1D}"/>
              </a:ext>
            </a:extLst>
          </p:cNvPr>
          <p:cNvSpPr txBox="1"/>
          <p:nvPr/>
        </p:nvSpPr>
        <p:spPr>
          <a:xfrm>
            <a:off x="9549559" y="2385968"/>
            <a:ext cx="492443" cy="584775"/>
          </a:xfrm>
          <a:prstGeom prst="rect">
            <a:avLst/>
          </a:prstGeom>
          <a:noFill/>
        </p:spPr>
        <p:txBody>
          <a:bodyPr wrap="none" rtlCol="0">
            <a:spAutoFit/>
          </a:bodyPr>
          <a:lstStyle/>
          <a:p>
            <a:pPr defTabSz="457200">
              <a:defRPr/>
            </a:pPr>
            <a:r>
              <a:rPr lang="en-US" sz="3200" b="1" dirty="0">
                <a:solidFill>
                  <a:srgbClr val="00B050"/>
                </a:solidFill>
                <a:latin typeface="Arial"/>
              </a:rPr>
              <a:t>✓</a:t>
            </a:r>
          </a:p>
        </p:txBody>
      </p:sp>
      <p:sp>
        <p:nvSpPr>
          <p:cNvPr id="14" name="Title 1">
            <a:extLst>
              <a:ext uri="{FF2B5EF4-FFF2-40B4-BE49-F238E27FC236}">
                <a16:creationId xmlns:a16="http://schemas.microsoft.com/office/drawing/2014/main" id="{4734F815-B582-F522-5B3D-9C3844EC8B70}"/>
              </a:ext>
            </a:extLst>
          </p:cNvPr>
          <p:cNvSpPr>
            <a:spLocks noGrp="1"/>
          </p:cNvSpPr>
          <p:nvPr>
            <p:ph type="title"/>
          </p:nvPr>
        </p:nvSpPr>
        <p:spPr>
          <a:xfrm>
            <a:off x="609600" y="67765"/>
            <a:ext cx="10972800" cy="731520"/>
          </a:xfrm>
          <a:ln>
            <a:noFill/>
          </a:ln>
        </p:spPr>
        <p:style>
          <a:lnRef idx="2">
            <a:schemeClr val="accent1"/>
          </a:lnRef>
          <a:fillRef idx="1">
            <a:schemeClr val="lt1"/>
          </a:fillRef>
          <a:effectRef idx="0">
            <a:schemeClr val="accent1"/>
          </a:effectRef>
          <a:fontRef idx="minor">
            <a:schemeClr val="dk1"/>
          </a:fontRef>
        </p:style>
        <p:txBody>
          <a:bodyPr>
            <a:normAutofit/>
          </a:bodyPr>
          <a:lstStyle/>
          <a:p>
            <a:r>
              <a:rPr lang="en-US" sz="3600" dirty="0">
                <a:solidFill>
                  <a:schemeClr val="tx2"/>
                </a:solidFill>
              </a:rPr>
              <a:t>Components of the Cryosphere</a:t>
            </a:r>
          </a:p>
        </p:txBody>
      </p:sp>
      <p:sp>
        <p:nvSpPr>
          <p:cNvPr id="15" name="TextBox 14">
            <a:extLst>
              <a:ext uri="{FF2B5EF4-FFF2-40B4-BE49-F238E27FC236}">
                <a16:creationId xmlns:a16="http://schemas.microsoft.com/office/drawing/2014/main" id="{58ADBDC4-5779-CF50-8AB4-7F90BFE291C8}"/>
              </a:ext>
            </a:extLst>
          </p:cNvPr>
          <p:cNvSpPr txBox="1"/>
          <p:nvPr/>
        </p:nvSpPr>
        <p:spPr>
          <a:xfrm>
            <a:off x="10121204" y="6149538"/>
            <a:ext cx="1801274" cy="369332"/>
          </a:xfrm>
          <a:prstGeom prst="rect">
            <a:avLst/>
          </a:prstGeom>
          <a:noFill/>
          <a:ln>
            <a:solidFill>
              <a:schemeClr val="accent1"/>
            </a:solidFill>
          </a:ln>
        </p:spPr>
        <p:txBody>
          <a:bodyPr wrap="square" rtlCol="0">
            <a:spAutoFit/>
          </a:bodyPr>
          <a:lstStyle/>
          <a:p>
            <a:r>
              <a:rPr lang="en-US" i="1" dirty="0"/>
              <a:t>       in pilot study</a:t>
            </a:r>
          </a:p>
        </p:txBody>
      </p:sp>
      <p:sp>
        <p:nvSpPr>
          <p:cNvPr id="16" name="TextBox 15">
            <a:extLst>
              <a:ext uri="{FF2B5EF4-FFF2-40B4-BE49-F238E27FC236}">
                <a16:creationId xmlns:a16="http://schemas.microsoft.com/office/drawing/2014/main" id="{5C812884-0E17-7398-15E2-78FD39E024D4}"/>
              </a:ext>
            </a:extLst>
          </p:cNvPr>
          <p:cNvSpPr txBox="1"/>
          <p:nvPr/>
        </p:nvSpPr>
        <p:spPr>
          <a:xfrm>
            <a:off x="9476776" y="4265038"/>
            <a:ext cx="492443" cy="584775"/>
          </a:xfrm>
          <a:prstGeom prst="rect">
            <a:avLst/>
          </a:prstGeom>
          <a:noFill/>
        </p:spPr>
        <p:txBody>
          <a:bodyPr wrap="none" rtlCol="0">
            <a:spAutoFit/>
          </a:bodyPr>
          <a:lstStyle/>
          <a:p>
            <a:pPr defTabSz="457200">
              <a:defRPr/>
            </a:pPr>
            <a:r>
              <a:rPr lang="en-US" sz="3200" b="1" dirty="0">
                <a:solidFill>
                  <a:srgbClr val="00B050"/>
                </a:solidFill>
                <a:latin typeface="Arial"/>
              </a:rPr>
              <a:t>✓</a:t>
            </a:r>
          </a:p>
        </p:txBody>
      </p:sp>
    </p:spTree>
    <p:extLst>
      <p:ext uri="{BB962C8B-B14F-4D97-AF65-F5344CB8AC3E}">
        <p14:creationId xmlns:p14="http://schemas.microsoft.com/office/powerpoint/2010/main" val="31674082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BFFEFC-E8E9-4C73-B646-FEF6DEBFEFC7}"/>
              </a:ext>
            </a:extLst>
          </p:cNvPr>
          <p:cNvSpPr>
            <a:spLocks noGrp="1"/>
          </p:cNvSpPr>
          <p:nvPr>
            <p:ph type="title"/>
          </p:nvPr>
        </p:nvSpPr>
        <p:spPr>
          <a:xfrm>
            <a:off x="466926" y="257947"/>
            <a:ext cx="10972800" cy="731520"/>
          </a:xfrm>
          <a:ln>
            <a:noFill/>
          </a:ln>
        </p:spPr>
        <p:style>
          <a:lnRef idx="2">
            <a:schemeClr val="accent1"/>
          </a:lnRef>
          <a:fillRef idx="1">
            <a:schemeClr val="lt1"/>
          </a:fillRef>
          <a:effectRef idx="0">
            <a:schemeClr val="accent1"/>
          </a:effectRef>
          <a:fontRef idx="minor">
            <a:schemeClr val="dk1"/>
          </a:fontRef>
        </p:style>
        <p:txBody>
          <a:bodyPr>
            <a:normAutofit/>
          </a:bodyPr>
          <a:lstStyle/>
          <a:p>
            <a:r>
              <a:rPr lang="en-US" sz="3600" dirty="0">
                <a:solidFill>
                  <a:schemeClr val="tx2"/>
                </a:solidFill>
              </a:rPr>
              <a:t>Objectives of the Pilot Study</a:t>
            </a:r>
          </a:p>
        </p:txBody>
      </p:sp>
      <p:pic>
        <p:nvPicPr>
          <p:cNvPr id="5" name="Picture 4" descr="Logo&#10;&#10;Description automatically generated">
            <a:extLst>
              <a:ext uri="{FF2B5EF4-FFF2-40B4-BE49-F238E27FC236}">
                <a16:creationId xmlns:a16="http://schemas.microsoft.com/office/drawing/2014/main" id="{97524EB9-46E9-448B-9877-96F07E18D62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828285" y="122191"/>
            <a:ext cx="896789" cy="601159"/>
          </a:xfrm>
          <a:prstGeom prst="rect">
            <a:avLst/>
          </a:prstGeom>
        </p:spPr>
      </p:pic>
      <p:sp>
        <p:nvSpPr>
          <p:cNvPr id="6" name="Content Placeholder 5">
            <a:extLst>
              <a:ext uri="{FF2B5EF4-FFF2-40B4-BE49-F238E27FC236}">
                <a16:creationId xmlns:a16="http://schemas.microsoft.com/office/drawing/2014/main" id="{6E8B7459-F4F0-44BA-B649-C157C5B7DAD3}"/>
              </a:ext>
            </a:extLst>
          </p:cNvPr>
          <p:cNvSpPr>
            <a:spLocks noGrp="1"/>
          </p:cNvSpPr>
          <p:nvPr>
            <p:ph idx="1"/>
          </p:nvPr>
        </p:nvSpPr>
        <p:spPr>
          <a:xfrm>
            <a:off x="466927" y="989467"/>
            <a:ext cx="10972800" cy="4106515"/>
          </a:xfrm>
        </p:spPr>
        <p:txBody>
          <a:bodyPr>
            <a:normAutofit/>
          </a:bodyPr>
          <a:lstStyle/>
          <a:p>
            <a:pPr marL="0" indent="0">
              <a:spcBef>
                <a:spcPts val="0"/>
              </a:spcBef>
              <a:spcAft>
                <a:spcPts val="1200"/>
              </a:spcAft>
              <a:buNone/>
            </a:pPr>
            <a:r>
              <a:rPr lang="en-US" sz="2000" dirty="0"/>
              <a:t>The objectives of the GCW pilot study are to follow the RRR process for </a:t>
            </a:r>
            <a:r>
              <a:rPr lang="en-US" sz="2000" b="1" i="1" dirty="0"/>
              <a:t>terrestrial snow </a:t>
            </a:r>
            <a:r>
              <a:rPr lang="en-US" sz="2000" dirty="0"/>
              <a:t>and </a:t>
            </a:r>
            <a:r>
              <a:rPr lang="en-US" sz="2000" b="1" i="1" dirty="0"/>
              <a:t>sea ice</a:t>
            </a:r>
            <a:r>
              <a:rPr lang="en-US" sz="2000" dirty="0"/>
              <a:t>*. The process includes the following elements:</a:t>
            </a:r>
          </a:p>
          <a:p>
            <a:pPr marL="457200" indent="-457200">
              <a:buFont typeface="+mj-lt"/>
              <a:buAutoNum type="alphaLcParenR"/>
            </a:pPr>
            <a:r>
              <a:rPr lang="en-US" sz="2000" dirty="0"/>
              <a:t>a review of technology-free Members' requirements for observations, within an area of application covered by WMO </a:t>
            </a:r>
            <a:r>
              <a:rPr lang="en-US" sz="2000" dirty="0" err="1"/>
              <a:t>programmes</a:t>
            </a:r>
            <a:r>
              <a:rPr lang="en-US" sz="2000" dirty="0"/>
              <a:t> and co-sponsored </a:t>
            </a:r>
            <a:r>
              <a:rPr lang="en-US" sz="2000" dirty="0" err="1"/>
              <a:t>programmes</a:t>
            </a:r>
            <a:r>
              <a:rPr lang="en-US" sz="2000" dirty="0"/>
              <a:t>; </a:t>
            </a:r>
          </a:p>
          <a:p>
            <a:pPr marL="457200" indent="-457200">
              <a:buFont typeface="+mj-lt"/>
              <a:buAutoNum type="alphaLcParenR"/>
            </a:pPr>
            <a:r>
              <a:rPr lang="en-US" sz="2000" dirty="0"/>
              <a:t>a review of the observing capabilities of existing and planned observing systems, both surface- and space-based; </a:t>
            </a:r>
          </a:p>
          <a:p>
            <a:pPr marL="457200" indent="-457200">
              <a:buFont typeface="+mj-lt"/>
              <a:buAutoNum type="alphaLcParenR"/>
            </a:pPr>
            <a:r>
              <a:rPr lang="en-US" sz="2000" dirty="0"/>
              <a:t>a Critical Review of the extent to which the capabilities (b) meet the requirements (a); and </a:t>
            </a:r>
          </a:p>
          <a:p>
            <a:pPr marL="457200" indent="-457200">
              <a:buFont typeface="+mj-lt"/>
              <a:buAutoNum type="alphaLcParenR"/>
            </a:pPr>
            <a:r>
              <a:rPr lang="en-US" sz="2000" dirty="0"/>
              <a:t>a Statement of Guidance based on (c) for all Application Areas considered within the category. </a:t>
            </a:r>
          </a:p>
          <a:p>
            <a:pPr marL="457200" indent="-457200">
              <a:buFont typeface="+mj-lt"/>
              <a:buAutoNum type="alphaLcParenR"/>
            </a:pPr>
            <a:endParaRPr lang="en-US" sz="2000" dirty="0"/>
          </a:p>
          <a:p>
            <a:pPr marL="0" indent="0">
              <a:buNone/>
            </a:pPr>
            <a:r>
              <a:rPr lang="en-US" sz="1800" i="1" dirty="0"/>
              <a:t>*While the original plan was to address only terrestrial snow cover, we had already started work on sea ice and will therefore include it.</a:t>
            </a:r>
          </a:p>
        </p:txBody>
      </p:sp>
      <p:pic>
        <p:nvPicPr>
          <p:cNvPr id="9" name="Shape 93">
            <a:extLst>
              <a:ext uri="{FF2B5EF4-FFF2-40B4-BE49-F238E27FC236}">
                <a16:creationId xmlns:a16="http://schemas.microsoft.com/office/drawing/2014/main" id="{8D81A074-E4F5-7249-9BCD-948CA8DDB75E}"/>
              </a:ext>
            </a:extLst>
          </p:cNvPr>
          <p:cNvPicPr preferRelativeResize="0"/>
          <p:nvPr/>
        </p:nvPicPr>
        <p:blipFill rotWithShape="1">
          <a:blip r:embed="rId3">
            <a:alphaModFix/>
          </a:blip>
          <a:srcRect/>
          <a:stretch/>
        </p:blipFill>
        <p:spPr>
          <a:xfrm>
            <a:off x="5064558" y="5002303"/>
            <a:ext cx="2212846" cy="1243619"/>
          </a:xfrm>
          <a:prstGeom prst="rect">
            <a:avLst/>
          </a:prstGeom>
          <a:noFill/>
          <a:ln>
            <a:noFill/>
          </a:ln>
          <a:effectLst>
            <a:softEdge rad="38100"/>
          </a:effectLst>
        </p:spPr>
      </p:pic>
      <p:pic>
        <p:nvPicPr>
          <p:cNvPr id="10" name="Shape 94">
            <a:extLst>
              <a:ext uri="{FF2B5EF4-FFF2-40B4-BE49-F238E27FC236}">
                <a16:creationId xmlns:a16="http://schemas.microsoft.com/office/drawing/2014/main" id="{BDD39E44-9756-4840-B06A-F549DB0D0FCE}"/>
              </a:ext>
            </a:extLst>
          </p:cNvPr>
          <p:cNvPicPr preferRelativeResize="0"/>
          <p:nvPr/>
        </p:nvPicPr>
        <p:blipFill rotWithShape="1">
          <a:blip r:embed="rId4">
            <a:alphaModFix/>
          </a:blip>
          <a:srcRect/>
          <a:stretch/>
        </p:blipFill>
        <p:spPr>
          <a:xfrm>
            <a:off x="3077479" y="5031490"/>
            <a:ext cx="1746324" cy="1239578"/>
          </a:xfrm>
          <a:prstGeom prst="rect">
            <a:avLst/>
          </a:prstGeom>
          <a:noFill/>
          <a:ln>
            <a:noFill/>
          </a:ln>
          <a:effectLst>
            <a:softEdge rad="38100"/>
          </a:effectLst>
        </p:spPr>
      </p:pic>
      <p:pic>
        <p:nvPicPr>
          <p:cNvPr id="11" name="Shape 95" descr="nasa_arctic.jpg">
            <a:extLst>
              <a:ext uri="{FF2B5EF4-FFF2-40B4-BE49-F238E27FC236}">
                <a16:creationId xmlns:a16="http://schemas.microsoft.com/office/drawing/2014/main" id="{4B0FE47D-F1B7-2041-9F0D-7CF910966A4E}"/>
              </a:ext>
            </a:extLst>
          </p:cNvPr>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853328" y="5021631"/>
            <a:ext cx="1983397" cy="1202326"/>
          </a:xfrm>
          <a:prstGeom prst="rect">
            <a:avLst/>
          </a:prstGeom>
          <a:noFill/>
          <a:ln>
            <a:noFill/>
          </a:ln>
          <a:effectLst>
            <a:softEdge rad="50800"/>
          </a:effectLst>
        </p:spPr>
      </p:pic>
      <p:pic>
        <p:nvPicPr>
          <p:cNvPr id="1028" name="Picture 4">
            <a:extLst>
              <a:ext uri="{FF2B5EF4-FFF2-40B4-BE49-F238E27FC236}">
                <a16:creationId xmlns:a16="http://schemas.microsoft.com/office/drawing/2014/main" id="{42C03F6E-8EE5-7545-B7E5-82717D5390BB}"/>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7494649" y="5011772"/>
            <a:ext cx="1679060" cy="1259296"/>
          </a:xfrm>
          <a:prstGeom prst="rect">
            <a:avLst/>
          </a:prstGeom>
          <a:noFill/>
          <a:effectLst>
            <a:softEdge rad="38100"/>
          </a:effectLst>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C6CA61CC-5BEC-3140-A072-E33858EDFEC7}"/>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9390954" y="4991639"/>
            <a:ext cx="1942725" cy="1299562"/>
          </a:xfrm>
          <a:prstGeom prst="rect">
            <a:avLst/>
          </a:prstGeom>
          <a:noFill/>
          <a:effectLst>
            <a:softEdge rad="381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61335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0859FBEF-5560-471A-9F1D-469F3070878F}"/>
              </a:ext>
            </a:extLst>
          </p:cNvPr>
          <p:cNvPicPr>
            <a:picLocks noGrp="1" noChangeAspect="1"/>
          </p:cNvPicPr>
          <p:nvPr>
            <p:ph idx="1"/>
          </p:nvPr>
        </p:nvPicPr>
        <p:blipFill>
          <a:blip r:embed="rId2"/>
          <a:stretch>
            <a:fillRect/>
          </a:stretch>
        </p:blipFill>
        <p:spPr>
          <a:xfrm>
            <a:off x="181361" y="147457"/>
            <a:ext cx="4325679" cy="5991586"/>
          </a:xfrm>
          <a:prstGeom prst="rect">
            <a:avLst/>
          </a:prstGeom>
        </p:spPr>
      </p:pic>
      <p:pic>
        <p:nvPicPr>
          <p:cNvPr id="5" name="Picture 4">
            <a:extLst>
              <a:ext uri="{FF2B5EF4-FFF2-40B4-BE49-F238E27FC236}">
                <a16:creationId xmlns:a16="http://schemas.microsoft.com/office/drawing/2014/main" id="{10795D70-620D-4A43-90B2-4449ACCFC9A7}"/>
              </a:ext>
            </a:extLst>
          </p:cNvPr>
          <p:cNvPicPr>
            <a:picLocks noChangeAspect="1"/>
          </p:cNvPicPr>
          <p:nvPr/>
        </p:nvPicPr>
        <p:blipFill>
          <a:blip r:embed="rId3"/>
          <a:stretch>
            <a:fillRect/>
          </a:stretch>
        </p:blipFill>
        <p:spPr>
          <a:xfrm>
            <a:off x="236277" y="6139042"/>
            <a:ext cx="4076700" cy="647700"/>
          </a:xfrm>
          <a:prstGeom prst="rect">
            <a:avLst/>
          </a:prstGeom>
        </p:spPr>
      </p:pic>
      <p:sp>
        <p:nvSpPr>
          <p:cNvPr id="3" name="TextBox 2">
            <a:extLst>
              <a:ext uri="{FF2B5EF4-FFF2-40B4-BE49-F238E27FC236}">
                <a16:creationId xmlns:a16="http://schemas.microsoft.com/office/drawing/2014/main" id="{CC46235C-E7EC-CE4E-BA83-AF3D8FCAF440}"/>
              </a:ext>
            </a:extLst>
          </p:cNvPr>
          <p:cNvSpPr txBox="1"/>
          <p:nvPr/>
        </p:nvSpPr>
        <p:spPr>
          <a:xfrm>
            <a:off x="4584923" y="6278226"/>
            <a:ext cx="7370800" cy="369332"/>
          </a:xfrm>
          <a:prstGeom prst="rect">
            <a:avLst/>
          </a:prstGeom>
          <a:noFill/>
        </p:spPr>
        <p:txBody>
          <a:bodyPr wrap="none" rtlCol="0">
            <a:spAutoFit/>
          </a:bodyPr>
          <a:lstStyle/>
          <a:p>
            <a:r>
              <a:rPr lang="en-US" dirty="0"/>
              <a:t>Available at </a:t>
            </a:r>
            <a:r>
              <a:rPr lang="en-US" dirty="0">
                <a:hlinkClick r:id="rId4"/>
              </a:rPr>
              <a:t>https://</a:t>
            </a:r>
            <a:r>
              <a:rPr lang="en-US" dirty="0" err="1">
                <a:hlinkClick r:id="rId4"/>
              </a:rPr>
              <a:t>stratus.ssec.wisc.edu</a:t>
            </a:r>
            <a:r>
              <a:rPr lang="en-US" dirty="0">
                <a:hlinkClick r:id="rId4"/>
              </a:rPr>
              <a:t>/</a:t>
            </a:r>
            <a:r>
              <a:rPr lang="en-US" dirty="0" err="1">
                <a:hlinkClick r:id="rId4"/>
              </a:rPr>
              <a:t>igos</a:t>
            </a:r>
            <a:r>
              <a:rPr lang="en-US" dirty="0">
                <a:hlinkClick r:id="rId4"/>
              </a:rPr>
              <a:t>/docs/</a:t>
            </a:r>
            <a:r>
              <a:rPr lang="en-US" dirty="0" err="1">
                <a:hlinkClick r:id="rId4"/>
              </a:rPr>
              <a:t>cryos_theme_report.pdf</a:t>
            </a:r>
            <a:endParaRPr lang="en-US" dirty="0"/>
          </a:p>
        </p:txBody>
      </p:sp>
      <p:sp>
        <p:nvSpPr>
          <p:cNvPr id="7" name="Title 1">
            <a:extLst>
              <a:ext uri="{FF2B5EF4-FFF2-40B4-BE49-F238E27FC236}">
                <a16:creationId xmlns:a16="http://schemas.microsoft.com/office/drawing/2014/main" id="{021C08A5-C39E-2475-1E60-0E7EC987794A}"/>
              </a:ext>
            </a:extLst>
          </p:cNvPr>
          <p:cNvSpPr txBox="1">
            <a:spLocks/>
          </p:cNvSpPr>
          <p:nvPr/>
        </p:nvSpPr>
        <p:spPr>
          <a:xfrm>
            <a:off x="4729665" y="147457"/>
            <a:ext cx="6657526" cy="731520"/>
          </a:xfrm>
          <a:prstGeom prst="rect">
            <a:avLst/>
          </a:prstGeom>
          <a:ln w="25400" cap="flat" cmpd="sng" algn="ctr">
            <a:noFill/>
            <a:prstDash val="solid"/>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rmAutofit/>
          </a:bodyPr>
          <a:lstStyle>
            <a:lvl1pPr algn="ctr" defTabSz="4572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sz="3600" dirty="0">
                <a:solidFill>
                  <a:schemeClr val="tx2"/>
                </a:solidFill>
              </a:rPr>
              <a:t>Historical Note</a:t>
            </a:r>
          </a:p>
        </p:txBody>
      </p:sp>
      <p:sp>
        <p:nvSpPr>
          <p:cNvPr id="10" name="Content Placeholder 5">
            <a:extLst>
              <a:ext uri="{FF2B5EF4-FFF2-40B4-BE49-F238E27FC236}">
                <a16:creationId xmlns:a16="http://schemas.microsoft.com/office/drawing/2014/main" id="{575DCB68-DFE0-AE57-F1E9-BA2BE50228D4}"/>
              </a:ext>
            </a:extLst>
          </p:cNvPr>
          <p:cNvSpPr txBox="1">
            <a:spLocks/>
          </p:cNvSpPr>
          <p:nvPr/>
        </p:nvSpPr>
        <p:spPr>
          <a:xfrm>
            <a:off x="4674749" y="987797"/>
            <a:ext cx="7280974" cy="1083387"/>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spcAft>
                <a:spcPts val="1200"/>
              </a:spcAft>
              <a:buFont typeface="Arial"/>
              <a:buNone/>
            </a:pPr>
            <a:r>
              <a:rPr lang="en-US" sz="2000" dirty="0"/>
              <a:t>A compilation and consolidation of observational requirements and capabilities for the cryosphere was done and published in a report of the Integrated Global Observing Strategy (IGOS) in 2007.  </a:t>
            </a:r>
            <a:endParaRPr lang="en-US" sz="1800" i="1" dirty="0"/>
          </a:p>
        </p:txBody>
      </p:sp>
      <p:pic>
        <p:nvPicPr>
          <p:cNvPr id="12" name="Picture 11">
            <a:extLst>
              <a:ext uri="{FF2B5EF4-FFF2-40B4-BE49-F238E27FC236}">
                <a16:creationId xmlns:a16="http://schemas.microsoft.com/office/drawing/2014/main" id="{D32116F2-1B31-279F-464C-59A70F9660A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629836" y="2349838"/>
            <a:ext cx="7370800" cy="3448445"/>
          </a:xfrm>
          <a:prstGeom prst="rect">
            <a:avLst/>
          </a:prstGeom>
        </p:spPr>
      </p:pic>
    </p:spTree>
    <p:extLst>
      <p:ext uri="{BB962C8B-B14F-4D97-AF65-F5344CB8AC3E}">
        <p14:creationId xmlns:p14="http://schemas.microsoft.com/office/powerpoint/2010/main" val="5779949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Logo&#10;&#10;Description automatically generated">
            <a:extLst>
              <a:ext uri="{FF2B5EF4-FFF2-40B4-BE49-F238E27FC236}">
                <a16:creationId xmlns:a16="http://schemas.microsoft.com/office/drawing/2014/main" id="{97524EB9-46E9-448B-9877-96F07E18D62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980622" y="6144013"/>
            <a:ext cx="963301" cy="645746"/>
          </a:xfrm>
          <a:prstGeom prst="rect">
            <a:avLst/>
          </a:prstGeom>
        </p:spPr>
      </p:pic>
      <p:sp>
        <p:nvSpPr>
          <p:cNvPr id="27" name="Rectangle 26">
            <a:extLst>
              <a:ext uri="{FF2B5EF4-FFF2-40B4-BE49-F238E27FC236}">
                <a16:creationId xmlns:a16="http://schemas.microsoft.com/office/drawing/2014/main" id="{5F5E1502-1CDC-2543-B4C3-0AB514155392}"/>
              </a:ext>
            </a:extLst>
          </p:cNvPr>
          <p:cNvSpPr/>
          <p:nvPr/>
        </p:nvSpPr>
        <p:spPr>
          <a:xfrm>
            <a:off x="244338" y="5419556"/>
            <a:ext cx="4246179" cy="140838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5" name="Text Placeholder 27">
            <a:extLst>
              <a:ext uri="{FF2B5EF4-FFF2-40B4-BE49-F238E27FC236}">
                <a16:creationId xmlns:a16="http://schemas.microsoft.com/office/drawing/2014/main" id="{C943881C-C146-1744-9DBE-6388947D009A}"/>
              </a:ext>
            </a:extLst>
          </p:cNvPr>
          <p:cNvSpPr txBox="1">
            <a:spLocks/>
          </p:cNvSpPr>
          <p:nvPr/>
        </p:nvSpPr>
        <p:spPr>
          <a:xfrm>
            <a:off x="551006" y="1484208"/>
            <a:ext cx="5157787" cy="526831"/>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1" i="0" u="none" strike="noStrike" kern="1200" cap="none" spc="0" normalizeH="0" baseline="0" noProof="0" dirty="0">
                <a:ln>
                  <a:noFill/>
                </a:ln>
                <a:solidFill>
                  <a:sysClr val="windowText" lastClr="000000"/>
                </a:solidFill>
                <a:effectLst/>
                <a:uLnTx/>
                <a:uFillTx/>
                <a:latin typeface="Calibri" panose="020F0502020204030204"/>
                <a:ea typeface="+mn-ea"/>
                <a:cs typeface="+mn-cs"/>
              </a:rPr>
              <a:t>GCW Substructures</a:t>
            </a:r>
          </a:p>
        </p:txBody>
      </p:sp>
      <p:graphicFrame>
        <p:nvGraphicFramePr>
          <p:cNvPr id="36" name="Content Placeholder 31">
            <a:extLst>
              <a:ext uri="{FF2B5EF4-FFF2-40B4-BE49-F238E27FC236}">
                <a16:creationId xmlns:a16="http://schemas.microsoft.com/office/drawing/2014/main" id="{D4F5EABE-3A4E-FA41-9021-9ACE5F5C0525}"/>
              </a:ext>
            </a:extLst>
          </p:cNvPr>
          <p:cNvGraphicFramePr>
            <a:graphicFrameLocks/>
          </p:cNvGraphicFramePr>
          <p:nvPr>
            <p:extLst>
              <p:ext uri="{D42A27DB-BD31-4B8C-83A1-F6EECF244321}">
                <p14:modId xmlns:p14="http://schemas.microsoft.com/office/powerpoint/2010/main" val="776473640"/>
              </p:ext>
            </p:extLst>
          </p:nvPr>
        </p:nvGraphicFramePr>
        <p:xfrm>
          <a:off x="551006" y="2011039"/>
          <a:ext cx="5384927" cy="41703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7" name="Text Placeholder 28">
            <a:extLst>
              <a:ext uri="{FF2B5EF4-FFF2-40B4-BE49-F238E27FC236}">
                <a16:creationId xmlns:a16="http://schemas.microsoft.com/office/drawing/2014/main" id="{7A18EF34-1F5F-7545-B10B-20891CEDAB74}"/>
              </a:ext>
            </a:extLst>
          </p:cNvPr>
          <p:cNvSpPr txBox="1">
            <a:spLocks/>
          </p:cNvSpPr>
          <p:nvPr/>
        </p:nvSpPr>
        <p:spPr>
          <a:xfrm>
            <a:off x="6223545" y="1484207"/>
            <a:ext cx="5183188" cy="526831"/>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1" i="0" u="none" strike="noStrike" kern="1200" cap="none" spc="0" normalizeH="0" baseline="0" noProof="0" dirty="0">
                <a:ln>
                  <a:noFill/>
                </a:ln>
                <a:solidFill>
                  <a:sysClr val="windowText" lastClr="000000"/>
                </a:solidFill>
                <a:effectLst/>
                <a:uLnTx/>
                <a:uFillTx/>
                <a:latin typeface="Calibri" panose="020F0502020204030204"/>
                <a:ea typeface="+mn-ea"/>
                <a:cs typeface="+mn-cs"/>
              </a:rPr>
              <a:t>Alignments with other structures</a:t>
            </a:r>
          </a:p>
        </p:txBody>
      </p:sp>
      <p:graphicFrame>
        <p:nvGraphicFramePr>
          <p:cNvPr id="38" name="Content Placeholder 30">
            <a:extLst>
              <a:ext uri="{FF2B5EF4-FFF2-40B4-BE49-F238E27FC236}">
                <a16:creationId xmlns:a16="http://schemas.microsoft.com/office/drawing/2014/main" id="{A8759C55-97AD-974E-88A7-D32B090B34F9}"/>
              </a:ext>
            </a:extLst>
          </p:cNvPr>
          <p:cNvGraphicFramePr>
            <a:graphicFrameLocks/>
          </p:cNvGraphicFramePr>
          <p:nvPr>
            <p:extLst>
              <p:ext uri="{D42A27DB-BD31-4B8C-83A1-F6EECF244321}">
                <p14:modId xmlns:p14="http://schemas.microsoft.com/office/powerpoint/2010/main" val="3671248201"/>
              </p:ext>
            </p:extLst>
          </p:nvPr>
        </p:nvGraphicFramePr>
        <p:xfrm>
          <a:off x="6223545" y="2106974"/>
          <a:ext cx="5675586" cy="4170363"/>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39" name="TextBox 38">
            <a:extLst>
              <a:ext uri="{FF2B5EF4-FFF2-40B4-BE49-F238E27FC236}">
                <a16:creationId xmlns:a16="http://schemas.microsoft.com/office/drawing/2014/main" id="{3A2CF916-3CA7-1E4F-BEDB-7A0619E71EF6}"/>
              </a:ext>
            </a:extLst>
          </p:cNvPr>
          <p:cNvSpPr txBox="1"/>
          <p:nvPr/>
        </p:nvSpPr>
        <p:spPr>
          <a:xfrm>
            <a:off x="551006" y="6351846"/>
            <a:ext cx="5344733"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0" cap="none" spc="0" normalizeH="0" baseline="0" noProof="0" dirty="0">
                <a:ln>
                  <a:noFill/>
                </a:ln>
                <a:solidFill>
                  <a:prstClr val="black"/>
                </a:solidFill>
                <a:effectLst/>
                <a:uLnTx/>
                <a:uFillTx/>
                <a:latin typeface="Calibri"/>
                <a:ea typeface="+mn-ea"/>
                <a:cs typeface="+mn-cs"/>
              </a:rPr>
              <a:t>Composition of teams was approved by President INFCOM in Feb 2022.</a:t>
            </a:r>
          </a:p>
        </p:txBody>
      </p:sp>
      <p:sp>
        <p:nvSpPr>
          <p:cNvPr id="2" name="TextBox 1">
            <a:extLst>
              <a:ext uri="{FF2B5EF4-FFF2-40B4-BE49-F238E27FC236}">
                <a16:creationId xmlns:a16="http://schemas.microsoft.com/office/drawing/2014/main" id="{ACEED6DB-0E54-BC7D-E79C-83F5BC3750FF}"/>
              </a:ext>
            </a:extLst>
          </p:cNvPr>
          <p:cNvSpPr txBox="1"/>
          <p:nvPr/>
        </p:nvSpPr>
        <p:spPr>
          <a:xfrm>
            <a:off x="566714" y="825308"/>
            <a:ext cx="10895558" cy="707886"/>
          </a:xfrm>
          <a:prstGeom prst="rect">
            <a:avLst/>
          </a:prstGeom>
          <a:noFill/>
        </p:spPr>
        <p:txBody>
          <a:bodyPr wrap="square" rtlCol="0">
            <a:spAutoFit/>
          </a:bodyPr>
          <a:lstStyle/>
          <a:p>
            <a:r>
              <a:rPr lang="en-US" sz="2000" i="1" dirty="0">
                <a:solidFill>
                  <a:schemeClr val="accent2">
                    <a:lumMod val="75000"/>
                  </a:schemeClr>
                </a:solidFill>
              </a:rPr>
              <a:t>CRYORA mandate: </a:t>
            </a:r>
            <a:r>
              <a:rPr lang="en-US" sz="2000" b="1" i="1" dirty="0">
                <a:solidFill>
                  <a:schemeClr val="accent2">
                    <a:lumMod val="75000"/>
                  </a:schemeClr>
                </a:solidFill>
              </a:rPr>
              <a:t>develop cryosphere observing requirements </a:t>
            </a:r>
            <a:r>
              <a:rPr lang="en-US" sz="2000" i="1" dirty="0">
                <a:solidFill>
                  <a:schemeClr val="accent2">
                    <a:lumMod val="75000"/>
                  </a:schemeClr>
                </a:solidFill>
              </a:rPr>
              <a:t>and related guidance in the framework of the new RRR.</a:t>
            </a:r>
          </a:p>
        </p:txBody>
      </p:sp>
      <p:sp>
        <p:nvSpPr>
          <p:cNvPr id="3" name="Title 1">
            <a:extLst>
              <a:ext uri="{FF2B5EF4-FFF2-40B4-BE49-F238E27FC236}">
                <a16:creationId xmlns:a16="http://schemas.microsoft.com/office/drawing/2014/main" id="{FA57388D-BFDB-A3B0-A461-824B32C2334A}"/>
              </a:ext>
            </a:extLst>
          </p:cNvPr>
          <p:cNvSpPr txBox="1">
            <a:spLocks/>
          </p:cNvSpPr>
          <p:nvPr/>
        </p:nvSpPr>
        <p:spPr>
          <a:xfrm>
            <a:off x="489472" y="146652"/>
            <a:ext cx="10972800" cy="731520"/>
          </a:xfrm>
          <a:prstGeom prst="rect">
            <a:avLst/>
          </a:prstGeom>
          <a:ln>
            <a:noFill/>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rmAutofit fontScale="97500"/>
          </a:bodyPr>
          <a:lstStyle>
            <a:lvl1pPr algn="ctr" defTabSz="4572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sz="3600" dirty="0">
                <a:solidFill>
                  <a:schemeClr val="tx2"/>
                </a:solidFill>
              </a:rPr>
              <a:t>GCW has a Task Team Specifically for this Activity: CRYORA</a:t>
            </a:r>
          </a:p>
        </p:txBody>
      </p:sp>
    </p:spTree>
    <p:extLst>
      <p:ext uri="{BB962C8B-B14F-4D97-AF65-F5344CB8AC3E}">
        <p14:creationId xmlns:p14="http://schemas.microsoft.com/office/powerpoint/2010/main" val="16332166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BFFEFC-E8E9-4C73-B646-FEF6DEBFEFC7}"/>
              </a:ext>
            </a:extLst>
          </p:cNvPr>
          <p:cNvSpPr>
            <a:spLocks noGrp="1"/>
          </p:cNvSpPr>
          <p:nvPr>
            <p:ph type="title"/>
          </p:nvPr>
        </p:nvSpPr>
        <p:spPr>
          <a:xfrm>
            <a:off x="466926" y="257947"/>
            <a:ext cx="10972800" cy="731520"/>
          </a:xfrm>
          <a:ln>
            <a:noFill/>
          </a:ln>
        </p:spPr>
        <p:style>
          <a:lnRef idx="2">
            <a:schemeClr val="accent1"/>
          </a:lnRef>
          <a:fillRef idx="1">
            <a:schemeClr val="lt1"/>
          </a:fillRef>
          <a:effectRef idx="0">
            <a:schemeClr val="accent1"/>
          </a:effectRef>
          <a:fontRef idx="minor">
            <a:schemeClr val="dk1"/>
          </a:fontRef>
        </p:style>
        <p:txBody>
          <a:bodyPr>
            <a:normAutofit/>
          </a:bodyPr>
          <a:lstStyle/>
          <a:p>
            <a:r>
              <a:rPr lang="en-US" sz="3600" dirty="0">
                <a:solidFill>
                  <a:schemeClr val="tx2"/>
                </a:solidFill>
              </a:rPr>
              <a:t>CRYORA Process</a:t>
            </a:r>
          </a:p>
        </p:txBody>
      </p:sp>
      <p:pic>
        <p:nvPicPr>
          <p:cNvPr id="5" name="Picture 4" descr="Logo&#10;&#10;Description automatically generated">
            <a:extLst>
              <a:ext uri="{FF2B5EF4-FFF2-40B4-BE49-F238E27FC236}">
                <a16:creationId xmlns:a16="http://schemas.microsoft.com/office/drawing/2014/main" id="{97524EB9-46E9-448B-9877-96F07E18D62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991331" y="155458"/>
            <a:ext cx="896789" cy="601159"/>
          </a:xfrm>
          <a:prstGeom prst="rect">
            <a:avLst/>
          </a:prstGeom>
        </p:spPr>
      </p:pic>
      <p:sp>
        <p:nvSpPr>
          <p:cNvPr id="6" name="Content Placeholder 5">
            <a:extLst>
              <a:ext uri="{FF2B5EF4-FFF2-40B4-BE49-F238E27FC236}">
                <a16:creationId xmlns:a16="http://schemas.microsoft.com/office/drawing/2014/main" id="{6E8B7459-F4F0-44BA-B649-C157C5B7DAD3}"/>
              </a:ext>
            </a:extLst>
          </p:cNvPr>
          <p:cNvSpPr>
            <a:spLocks noGrp="1"/>
          </p:cNvSpPr>
          <p:nvPr>
            <p:ph idx="1"/>
          </p:nvPr>
        </p:nvSpPr>
        <p:spPr>
          <a:xfrm>
            <a:off x="664429" y="1091956"/>
            <a:ext cx="10433955" cy="4106515"/>
          </a:xfrm>
        </p:spPr>
        <p:txBody>
          <a:bodyPr>
            <a:normAutofit/>
          </a:bodyPr>
          <a:lstStyle/>
          <a:p>
            <a:pPr marL="457200" indent="-457200">
              <a:spcBef>
                <a:spcPts val="0"/>
              </a:spcBef>
              <a:spcAft>
                <a:spcPts val="1200"/>
              </a:spcAft>
              <a:buFont typeface="+mj-lt"/>
              <a:buAutoNum type="arabicPeriod"/>
            </a:pPr>
            <a:r>
              <a:rPr lang="en-US" sz="2000" dirty="0"/>
              <a:t>Literature review to assess user needs (geophysical variables, requirements) and applications;</a:t>
            </a:r>
          </a:p>
          <a:p>
            <a:pPr marL="457200" indent="-457200">
              <a:spcBef>
                <a:spcPts val="0"/>
              </a:spcBef>
              <a:spcAft>
                <a:spcPts val="1200"/>
              </a:spcAft>
              <a:buFont typeface="+mj-lt"/>
              <a:buAutoNum type="arabicPeriod"/>
            </a:pPr>
            <a:r>
              <a:rPr lang="en-US" sz="2000" dirty="0"/>
              <a:t>Compile tables of variables, applications, requirements, and sources;</a:t>
            </a:r>
          </a:p>
          <a:p>
            <a:pPr marL="457200" indent="-457200">
              <a:spcBef>
                <a:spcPts val="0"/>
              </a:spcBef>
              <a:spcAft>
                <a:spcPts val="1200"/>
              </a:spcAft>
              <a:buFont typeface="+mj-lt"/>
              <a:buAutoNum type="arabicPeriod"/>
            </a:pPr>
            <a:r>
              <a:rPr lang="en-US" sz="2000" dirty="0"/>
              <a:t>Determine the most useful (essential?) variables for each cryosphere component (e.g., snow, sea ice, permafrost, etc.);</a:t>
            </a:r>
          </a:p>
          <a:p>
            <a:pPr marL="457200" indent="-457200">
              <a:spcBef>
                <a:spcPts val="0"/>
              </a:spcBef>
              <a:spcAft>
                <a:spcPts val="1200"/>
              </a:spcAft>
              <a:buFont typeface="+mj-lt"/>
              <a:buAutoNum type="arabicPeriod"/>
            </a:pPr>
            <a:r>
              <a:rPr lang="en-US" sz="2000" dirty="0"/>
              <a:t>Map applications from the literature to RRR Application Areas and reconcile findings with the JET-EOSDE recommended RRR structure;</a:t>
            </a:r>
          </a:p>
          <a:p>
            <a:pPr marL="457200" indent="-457200">
              <a:spcBef>
                <a:spcPts val="0"/>
              </a:spcBef>
              <a:spcAft>
                <a:spcPts val="1200"/>
              </a:spcAft>
              <a:buFont typeface="+mj-lt"/>
              <a:buAutoNum type="arabicPeriod"/>
            </a:pPr>
            <a:r>
              <a:rPr lang="en-US" sz="2000" dirty="0"/>
              <a:t>Consolidate and refine numerical observational requirements for OSCAR;</a:t>
            </a:r>
          </a:p>
          <a:p>
            <a:pPr marL="457200" indent="-457200">
              <a:spcBef>
                <a:spcPts val="0"/>
              </a:spcBef>
              <a:spcAft>
                <a:spcPts val="1200"/>
              </a:spcAft>
              <a:buFont typeface="+mj-lt"/>
              <a:buAutoNum type="arabicPeriod"/>
            </a:pPr>
            <a:r>
              <a:rPr lang="en-US" sz="2000" dirty="0"/>
              <a:t>Prepare a Statement of Guidance (</a:t>
            </a:r>
            <a:r>
              <a:rPr lang="en-US" sz="2000" dirty="0" err="1"/>
              <a:t>SoG</a:t>
            </a:r>
            <a:r>
              <a:rPr lang="en-US" sz="2000" dirty="0"/>
              <a:t>).</a:t>
            </a:r>
          </a:p>
          <a:p>
            <a:pPr marL="0" indent="0">
              <a:buNone/>
            </a:pPr>
            <a:endParaRPr lang="en-US" sz="2000" dirty="0"/>
          </a:p>
        </p:txBody>
      </p:sp>
      <p:pic>
        <p:nvPicPr>
          <p:cNvPr id="3" name="Picture 2">
            <a:extLst>
              <a:ext uri="{FF2B5EF4-FFF2-40B4-BE49-F238E27FC236}">
                <a16:creationId xmlns:a16="http://schemas.microsoft.com/office/drawing/2014/main" id="{70B416EC-EB79-31E9-033C-D03C94DEBC9B}"/>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40546" y="4743450"/>
            <a:ext cx="2523465" cy="1419448"/>
          </a:xfrm>
          <a:prstGeom prst="rect">
            <a:avLst/>
          </a:prstGeom>
          <a:noFill/>
          <a:effectLst>
            <a:softEdge rad="88900"/>
          </a:effectLst>
          <a:extLst>
            <a:ext uri="{909E8E84-426E-40DD-AFC4-6F175D3DCCD1}">
              <a14:hiddenFill xmlns:a14="http://schemas.microsoft.com/office/drawing/2010/main">
                <a:solidFill>
                  <a:srgbClr val="FFFFFF"/>
                </a:solidFill>
              </a14:hiddenFill>
            </a:ext>
          </a:extLst>
        </p:spPr>
      </p:pic>
      <p:pic>
        <p:nvPicPr>
          <p:cNvPr id="4" name="Picture 3" descr="A picture containing sky, outdoor, water, boat&#10;&#10;Description automatically generated">
            <a:extLst>
              <a:ext uri="{FF2B5EF4-FFF2-40B4-BE49-F238E27FC236}">
                <a16:creationId xmlns:a16="http://schemas.microsoft.com/office/drawing/2014/main" id="{99B1571D-D031-C624-2C01-E321ED5DD4C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280735" y="4743448"/>
            <a:ext cx="1893186" cy="1419449"/>
          </a:xfrm>
          <a:prstGeom prst="rect">
            <a:avLst/>
          </a:prstGeom>
          <a:effectLst>
            <a:softEdge rad="50800"/>
          </a:effectLst>
        </p:spPr>
      </p:pic>
      <p:pic>
        <p:nvPicPr>
          <p:cNvPr id="7" name="Picture 4">
            <a:extLst>
              <a:ext uri="{FF2B5EF4-FFF2-40B4-BE49-F238E27FC236}">
                <a16:creationId xmlns:a16="http://schemas.microsoft.com/office/drawing/2014/main" id="{39A0E2ED-5A72-9A01-95E5-BD907DC4F83D}"/>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565934" y="4743448"/>
            <a:ext cx="1890627" cy="1419449"/>
          </a:xfrm>
          <a:prstGeom prst="rect">
            <a:avLst/>
          </a:prstGeom>
          <a:noFill/>
          <a:effectLst>
            <a:softEdge rad="50800"/>
          </a:effectLst>
          <a:extLst>
            <a:ext uri="{909E8E84-426E-40DD-AFC4-6F175D3DCCD1}">
              <a14:hiddenFill xmlns:a14="http://schemas.microsoft.com/office/drawing/2010/main">
                <a:solidFill>
                  <a:srgbClr val="FFFFFF"/>
                </a:solidFill>
              </a14:hiddenFill>
            </a:ext>
          </a:extLst>
        </p:spPr>
      </p:pic>
      <p:pic>
        <p:nvPicPr>
          <p:cNvPr id="8" name="Picture 6">
            <a:extLst>
              <a:ext uri="{FF2B5EF4-FFF2-40B4-BE49-F238E27FC236}">
                <a16:creationId xmlns:a16="http://schemas.microsoft.com/office/drawing/2014/main" id="{5F1B180D-8844-F258-D86B-8956C2C112F7}"/>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9664753" y="4743448"/>
            <a:ext cx="2131145" cy="1419449"/>
          </a:xfrm>
          <a:prstGeom prst="rect">
            <a:avLst/>
          </a:prstGeom>
          <a:noFill/>
          <a:effectLst>
            <a:softEdge rad="50800"/>
          </a:effectLst>
          <a:extLst>
            <a:ext uri="{909E8E84-426E-40DD-AFC4-6F175D3DCCD1}">
              <a14:hiddenFill xmlns:a14="http://schemas.microsoft.com/office/drawing/2010/main">
                <a:solidFill>
                  <a:srgbClr val="FFFFFF"/>
                </a:solidFill>
              </a14:hiddenFill>
            </a:ext>
          </a:extLst>
        </p:spPr>
      </p:pic>
      <p:pic>
        <p:nvPicPr>
          <p:cNvPr id="9" name="Picture 2">
            <a:extLst>
              <a:ext uri="{FF2B5EF4-FFF2-40B4-BE49-F238E27FC236}">
                <a16:creationId xmlns:a16="http://schemas.microsoft.com/office/drawing/2014/main" id="{E78E8BBA-3272-9ADB-4E32-C70D0535514E}"/>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5342898" y="4743448"/>
            <a:ext cx="2042374" cy="1419449"/>
          </a:xfrm>
          <a:prstGeom prst="rect">
            <a:avLst/>
          </a:prstGeom>
          <a:noFill/>
          <a:effectLst>
            <a:softEdge rad="381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82072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EC1E441-EA5C-2D47-B520-1844AD09C76E}"/>
              </a:ext>
            </a:extLst>
          </p:cNvPr>
          <p:cNvSpPr/>
          <p:nvPr/>
        </p:nvSpPr>
        <p:spPr>
          <a:xfrm>
            <a:off x="609600" y="1953886"/>
            <a:ext cx="10972800" cy="4278094"/>
          </a:xfrm>
          <a:prstGeom prst="rect">
            <a:avLst/>
          </a:prstGeom>
        </p:spPr>
        <p:txBody>
          <a:bodyPr wrap="square">
            <a:spAutoFit/>
          </a:bodyPr>
          <a:lstStyle/>
          <a:p>
            <a:r>
              <a:rPr lang="en-US" sz="2000" dirty="0"/>
              <a:t>Appendix 1: CRYORA References</a:t>
            </a:r>
          </a:p>
          <a:p>
            <a:endParaRPr lang="en-US" dirty="0"/>
          </a:p>
          <a:p>
            <a:r>
              <a:rPr lang="en-US" dirty="0"/>
              <a:t>Allen, S., H. Frey, and C. </a:t>
            </a:r>
            <a:r>
              <a:rPr lang="en-US" dirty="0" err="1"/>
              <a:t>Huggel</a:t>
            </a:r>
            <a:r>
              <a:rPr lang="en-US" dirty="0"/>
              <a:t>. (2017). Assessment of Glacier and Permafrost Hazards in Mountain Regions. Technical Guidance Document. 10.13140/RG.2.2.26332.90245. </a:t>
            </a:r>
          </a:p>
          <a:p>
            <a:endParaRPr lang="en-US" dirty="0"/>
          </a:p>
          <a:p>
            <a:r>
              <a:rPr lang="en-US" dirty="0" err="1"/>
              <a:t>Bippus</a:t>
            </a:r>
            <a:r>
              <a:rPr lang="en-US" dirty="0"/>
              <a:t> G., T. </a:t>
            </a:r>
            <a:r>
              <a:rPr lang="en-US" dirty="0" err="1"/>
              <a:t>Nagler</a:t>
            </a:r>
            <a:r>
              <a:rPr lang="en-US" dirty="0"/>
              <a:t>, S. Schiller, K. </a:t>
            </a:r>
            <a:r>
              <a:rPr lang="en-US" dirty="0" err="1"/>
              <a:t>Luojus</a:t>
            </a:r>
            <a:r>
              <a:rPr lang="en-US" dirty="0"/>
              <a:t>, and D. Gustafsson. 2016. Snow, Freshwater Ice, and Glacier information. </a:t>
            </a:r>
            <a:r>
              <a:rPr lang="en-US" dirty="0" err="1"/>
              <a:t>CryoLand</a:t>
            </a:r>
            <a:r>
              <a:rPr lang="en-US" dirty="0"/>
              <a:t>. 49pp.</a:t>
            </a:r>
          </a:p>
          <a:p>
            <a:endParaRPr lang="en-US" dirty="0"/>
          </a:p>
          <a:p>
            <a:r>
              <a:rPr lang="en-US" dirty="0"/>
              <a:t>Bring, A., I. </a:t>
            </a:r>
            <a:r>
              <a:rPr lang="en-US" dirty="0" err="1"/>
              <a:t>Fedorova</a:t>
            </a:r>
            <a:r>
              <a:rPr lang="en-US" dirty="0"/>
              <a:t>, Y. </a:t>
            </a:r>
            <a:r>
              <a:rPr lang="en-US" dirty="0" err="1"/>
              <a:t>Dibike</a:t>
            </a:r>
            <a:r>
              <a:rPr lang="en-US" dirty="0"/>
              <a:t>, </a:t>
            </a:r>
            <a:r>
              <a:rPr lang="en-US" dirty="0" err="1"/>
              <a:t>L.Hinzman</a:t>
            </a:r>
            <a:r>
              <a:rPr lang="en-US" dirty="0"/>
              <a:t>, J. </a:t>
            </a:r>
            <a:r>
              <a:rPr lang="en-US" dirty="0" err="1"/>
              <a:t>Mård</a:t>
            </a:r>
            <a:r>
              <a:rPr lang="en-US" dirty="0"/>
              <a:t>, S. H. </a:t>
            </a:r>
            <a:r>
              <a:rPr lang="en-US" dirty="0" err="1"/>
              <a:t>Mernild</a:t>
            </a:r>
            <a:r>
              <a:rPr lang="en-US" dirty="0"/>
              <a:t>, T. </a:t>
            </a:r>
            <a:r>
              <a:rPr lang="en-US" dirty="0" err="1"/>
              <a:t>Prowse,O</a:t>
            </a:r>
            <a:r>
              <a:rPr lang="en-US" dirty="0"/>
              <a:t>. </a:t>
            </a:r>
            <a:r>
              <a:rPr lang="en-US" dirty="0" err="1"/>
              <a:t>Semenova</a:t>
            </a:r>
            <a:r>
              <a:rPr lang="en-US" dirty="0"/>
              <a:t>, S. L. </a:t>
            </a:r>
            <a:r>
              <a:rPr lang="en-US" dirty="0" err="1"/>
              <a:t>Stuefer</a:t>
            </a:r>
            <a:r>
              <a:rPr lang="en-US" dirty="0"/>
              <a:t>, and M.-K. Woo(2016), Arctic terrestrial hydrology: A synthesis of processes, regional effects, and research challenges, J. </a:t>
            </a:r>
            <a:r>
              <a:rPr lang="en-US" dirty="0" err="1"/>
              <a:t>Geophys</a:t>
            </a:r>
            <a:r>
              <a:rPr lang="en-US" dirty="0"/>
              <a:t>. Res.Biogeosci.,121,621–649, doi:10.1002/2015JG003131.</a:t>
            </a:r>
          </a:p>
          <a:p>
            <a:endParaRPr lang="en-US" dirty="0"/>
          </a:p>
          <a:p>
            <a:r>
              <a:rPr lang="en-US" dirty="0"/>
              <a:t>…</a:t>
            </a:r>
          </a:p>
          <a:p>
            <a:endParaRPr lang="en-US" dirty="0"/>
          </a:p>
          <a:p>
            <a:endParaRPr lang="en-US" dirty="0"/>
          </a:p>
        </p:txBody>
      </p:sp>
      <p:sp>
        <p:nvSpPr>
          <p:cNvPr id="8" name="Title 1">
            <a:extLst>
              <a:ext uri="{FF2B5EF4-FFF2-40B4-BE49-F238E27FC236}">
                <a16:creationId xmlns:a16="http://schemas.microsoft.com/office/drawing/2014/main" id="{EC0A049C-9DFE-0444-910B-60C06E804A0C}"/>
              </a:ext>
            </a:extLst>
          </p:cNvPr>
          <p:cNvSpPr txBox="1">
            <a:spLocks/>
          </p:cNvSpPr>
          <p:nvPr/>
        </p:nvSpPr>
        <p:spPr>
          <a:xfrm>
            <a:off x="609600" y="319714"/>
            <a:ext cx="10972800" cy="731520"/>
          </a:xfrm>
          <a:prstGeom prst="rect">
            <a:avLst/>
          </a:prstGeom>
          <a:ln>
            <a:noFill/>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rmAutofit fontScale="97500"/>
          </a:bodyPr>
          <a:lstStyle>
            <a:lvl1pPr algn="ctr" defTabSz="4572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sz="3600" dirty="0">
                <a:solidFill>
                  <a:schemeClr val="tx2"/>
                </a:solidFill>
              </a:rPr>
              <a:t>Status: Literature Review</a:t>
            </a:r>
          </a:p>
        </p:txBody>
      </p:sp>
      <p:sp>
        <p:nvSpPr>
          <p:cNvPr id="2" name="TextBox 1">
            <a:extLst>
              <a:ext uri="{FF2B5EF4-FFF2-40B4-BE49-F238E27FC236}">
                <a16:creationId xmlns:a16="http://schemas.microsoft.com/office/drawing/2014/main" id="{FBE764D9-D3D6-5D3E-AB32-CD48AD363FF4}"/>
              </a:ext>
            </a:extLst>
          </p:cNvPr>
          <p:cNvSpPr txBox="1"/>
          <p:nvPr/>
        </p:nvSpPr>
        <p:spPr>
          <a:xfrm>
            <a:off x="609600" y="1225427"/>
            <a:ext cx="8342477" cy="400110"/>
          </a:xfrm>
          <a:prstGeom prst="rect">
            <a:avLst/>
          </a:prstGeom>
          <a:noFill/>
        </p:spPr>
        <p:txBody>
          <a:bodyPr wrap="none" rtlCol="0">
            <a:spAutoFit/>
          </a:bodyPr>
          <a:lstStyle/>
          <a:p>
            <a:r>
              <a:rPr lang="en-US" sz="2000" b="1" i="1" dirty="0">
                <a:solidFill>
                  <a:schemeClr val="accent2">
                    <a:lumMod val="75000"/>
                  </a:schemeClr>
                </a:solidFill>
              </a:rPr>
              <a:t>Reviewed at least 30 documents for user needs (variables and requirements).</a:t>
            </a:r>
          </a:p>
        </p:txBody>
      </p:sp>
    </p:spTree>
    <p:extLst>
      <p:ext uri="{BB962C8B-B14F-4D97-AF65-F5344CB8AC3E}">
        <p14:creationId xmlns:p14="http://schemas.microsoft.com/office/powerpoint/2010/main" val="32086849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49D0EA10-B2ED-4836-9616-CFA568E2519C}"/>
              </a:ext>
            </a:extLst>
          </p:cNvPr>
          <p:cNvSpPr>
            <a:spLocks noGrp="1"/>
          </p:cNvSpPr>
          <p:nvPr>
            <p:ph sz="half" idx="1"/>
          </p:nvPr>
        </p:nvSpPr>
        <p:spPr>
          <a:xfrm>
            <a:off x="308121" y="1391230"/>
            <a:ext cx="3243943" cy="3265713"/>
          </a:xfrm>
        </p:spPr>
        <p:txBody>
          <a:bodyPr>
            <a:normAutofit/>
          </a:bodyPr>
          <a:lstStyle/>
          <a:p>
            <a:pPr marL="0" indent="0">
              <a:buNone/>
            </a:pPr>
            <a:r>
              <a:rPr lang="en-US" sz="1200" b="1" dirty="0"/>
              <a:t>Weather Prediction</a:t>
            </a:r>
            <a:endParaRPr lang="en-US" sz="1200" dirty="0"/>
          </a:p>
          <a:p>
            <a:pPr lvl="0"/>
            <a:r>
              <a:rPr lang="en-US" sz="1200" dirty="0"/>
              <a:t>NWP (Numerical Weather Prediction)/Nowcasting</a:t>
            </a:r>
          </a:p>
          <a:p>
            <a:pPr lvl="0"/>
            <a:r>
              <a:rPr lang="en-US" sz="1200" dirty="0"/>
              <a:t>Global NWP</a:t>
            </a:r>
          </a:p>
          <a:p>
            <a:pPr lvl="0"/>
            <a:r>
              <a:rPr lang="en-US" sz="1200" dirty="0"/>
              <a:t>High Res NWP</a:t>
            </a:r>
          </a:p>
          <a:p>
            <a:pPr lvl="0"/>
            <a:r>
              <a:rPr lang="en-US" sz="1200" dirty="0"/>
              <a:t>Nowcasting / </a:t>
            </a:r>
            <a:r>
              <a:rPr lang="en-US" sz="1200" dirty="0" err="1"/>
              <a:t>VSRF</a:t>
            </a:r>
            <a:endParaRPr lang="en-US" sz="1200" dirty="0"/>
          </a:p>
          <a:p>
            <a:pPr lvl="0"/>
            <a:r>
              <a:rPr lang="en-US" sz="1200" dirty="0"/>
              <a:t>Weather Research</a:t>
            </a:r>
          </a:p>
          <a:p>
            <a:pPr lvl="0"/>
            <a:r>
              <a:rPr lang="en-US" sz="1200" dirty="0"/>
              <a:t>Weather Forecasting Operations</a:t>
            </a:r>
          </a:p>
          <a:p>
            <a:pPr lvl="0"/>
            <a:r>
              <a:rPr lang="en-US" sz="1200" dirty="0" err="1"/>
              <a:t>AOPC</a:t>
            </a:r>
            <a:endParaRPr lang="en-US" sz="1200" dirty="0"/>
          </a:p>
          <a:p>
            <a:pPr lvl="0"/>
            <a:r>
              <a:rPr lang="en-US" sz="1200" dirty="0" err="1"/>
              <a:t>Synopic</a:t>
            </a:r>
            <a:r>
              <a:rPr lang="en-US" sz="1200" dirty="0"/>
              <a:t> Met</a:t>
            </a:r>
          </a:p>
          <a:p>
            <a:pPr lvl="0"/>
            <a:r>
              <a:rPr lang="en-US" sz="1200" dirty="0"/>
              <a:t>Atmospheric Research</a:t>
            </a:r>
          </a:p>
          <a:p>
            <a:endParaRPr lang="en-US" sz="1200" dirty="0"/>
          </a:p>
        </p:txBody>
      </p:sp>
      <p:sp>
        <p:nvSpPr>
          <p:cNvPr id="6" name="Content Placeholder 4">
            <a:extLst>
              <a:ext uri="{FF2B5EF4-FFF2-40B4-BE49-F238E27FC236}">
                <a16:creationId xmlns:a16="http://schemas.microsoft.com/office/drawing/2014/main" id="{0B12136D-D8BF-419C-9544-6E06A7023548}"/>
              </a:ext>
            </a:extLst>
          </p:cNvPr>
          <p:cNvSpPr txBox="1">
            <a:spLocks/>
          </p:cNvSpPr>
          <p:nvPr/>
        </p:nvSpPr>
        <p:spPr>
          <a:xfrm>
            <a:off x="294519" y="3960092"/>
            <a:ext cx="3747664" cy="2907986"/>
          </a:xfrm>
          <a:prstGeom prst="rect">
            <a:avLst/>
          </a:prstGeom>
          <a:ln>
            <a:noFill/>
          </a:ln>
        </p:spPr>
        <p:style>
          <a:lnRef idx="2">
            <a:schemeClr val="accent1"/>
          </a:lnRef>
          <a:fillRef idx="1">
            <a:schemeClr val="lt1"/>
          </a:fillRef>
          <a:effectRef idx="0">
            <a:schemeClr val="accent1"/>
          </a:effectRef>
          <a:fontRef idx="minor">
            <a:schemeClr val="dk1"/>
          </a:fontRef>
        </p:style>
        <p:txBody>
          <a:bodyPr vert="horz" lIns="91440" tIns="45720" rIns="91440" bIns="45720" rtlCol="0">
            <a:normAutofit fontScale="47500" lnSpcReduction="20000"/>
          </a:bodyPr>
          <a:lstStyle>
            <a:lvl1pPr marL="342900" indent="-342900" algn="l" defTabSz="457200" rtl="0" eaLnBrk="1" latinLnBrk="0" hangingPunct="1">
              <a:spcBef>
                <a:spcPct val="20000"/>
              </a:spcBef>
              <a:buFont typeface="Arial"/>
              <a:buChar char="•"/>
              <a:defRPr sz="28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0" indent="0">
              <a:buNone/>
            </a:pPr>
            <a:r>
              <a:rPr lang="en-US" b="1" dirty="0"/>
              <a:t>Coastal Applications / Sea Level Rise</a:t>
            </a:r>
            <a:endParaRPr lang="en-US" dirty="0"/>
          </a:p>
          <a:p>
            <a:pPr lvl="0"/>
            <a:r>
              <a:rPr lang="en-US" dirty="0"/>
              <a:t>Coastal Apps</a:t>
            </a:r>
          </a:p>
          <a:p>
            <a:pPr lvl="0"/>
            <a:r>
              <a:rPr lang="en-US" dirty="0"/>
              <a:t>Species/Organisms and Food Web Change Research</a:t>
            </a:r>
          </a:p>
          <a:p>
            <a:pPr lvl="0"/>
            <a:r>
              <a:rPr lang="en-US" dirty="0"/>
              <a:t>Ecosystem Change Research</a:t>
            </a:r>
          </a:p>
          <a:p>
            <a:pPr lvl="0"/>
            <a:r>
              <a:rPr lang="en-US" dirty="0"/>
              <a:t>Ocean State and Coastal Zone Change Research</a:t>
            </a:r>
          </a:p>
          <a:p>
            <a:pPr lvl="0"/>
            <a:r>
              <a:rPr lang="en-US" dirty="0"/>
              <a:t>Land Surface and Use Change Research</a:t>
            </a:r>
          </a:p>
          <a:p>
            <a:pPr lvl="0"/>
            <a:r>
              <a:rPr lang="en-US" dirty="0"/>
              <a:t>Sea Ice Change Research</a:t>
            </a:r>
          </a:p>
          <a:p>
            <a:pPr lvl="0"/>
            <a:r>
              <a:rPr lang="en-US" dirty="0"/>
              <a:t>Ice Sheet/Glacier Change Research</a:t>
            </a:r>
          </a:p>
          <a:p>
            <a:pPr lvl="0"/>
            <a:r>
              <a:rPr lang="en-US" dirty="0"/>
              <a:t>River/Lake Ice Change Research</a:t>
            </a:r>
          </a:p>
          <a:p>
            <a:pPr lvl="0"/>
            <a:r>
              <a:rPr lang="en-US" dirty="0"/>
              <a:t>Permafrost Change Research</a:t>
            </a:r>
          </a:p>
          <a:p>
            <a:pPr lvl="0"/>
            <a:r>
              <a:rPr lang="en-US" dirty="0" err="1"/>
              <a:t>CLIVAR</a:t>
            </a:r>
            <a:endParaRPr lang="en-US" dirty="0"/>
          </a:p>
          <a:p>
            <a:pPr lvl="0"/>
            <a:r>
              <a:rPr lang="en-US" dirty="0" err="1"/>
              <a:t>TOPC</a:t>
            </a:r>
            <a:endParaRPr lang="en-US" dirty="0"/>
          </a:p>
          <a:p>
            <a:endParaRPr lang="en-US" dirty="0"/>
          </a:p>
        </p:txBody>
      </p:sp>
      <p:sp>
        <p:nvSpPr>
          <p:cNvPr id="8" name="Rectangle 7">
            <a:extLst>
              <a:ext uri="{FF2B5EF4-FFF2-40B4-BE49-F238E27FC236}">
                <a16:creationId xmlns:a16="http://schemas.microsoft.com/office/drawing/2014/main" id="{105F2FEF-BB71-4253-8442-CC1F4AF7B862}"/>
              </a:ext>
            </a:extLst>
          </p:cNvPr>
          <p:cNvSpPr/>
          <p:nvPr/>
        </p:nvSpPr>
        <p:spPr>
          <a:xfrm>
            <a:off x="4443202" y="4547159"/>
            <a:ext cx="3167745" cy="1969770"/>
          </a:xfrm>
          <a:prstGeom prst="rect">
            <a:avLst/>
          </a:prstGeom>
        </p:spPr>
        <p:txBody>
          <a:bodyPr wrap="square">
            <a:spAutoFit/>
          </a:bodyPr>
          <a:lstStyle/>
          <a:p>
            <a:r>
              <a:rPr lang="en-US" sz="1400" b="1" dirty="0">
                <a:latin typeface="Calibri" panose="020F0502020204030204" pitchFamily="34" charset="0"/>
                <a:ea typeface="Calibri" panose="020F0502020204030204" pitchFamily="34" charset="0"/>
                <a:cs typeface="Times New Roman" panose="02020603050405020304" pitchFamily="18" charset="0"/>
              </a:rPr>
              <a:t>Hydrology/ Water Resources</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200" dirty="0">
                <a:latin typeface="Calibri" panose="020F0502020204030204" pitchFamily="34" charset="0"/>
                <a:ea typeface="Calibri" panose="020F0502020204030204" pitchFamily="34" charset="0"/>
                <a:cs typeface="Times New Roman" panose="02020603050405020304" pitchFamily="18" charset="0"/>
              </a:rPr>
              <a:t>Hydrological Monitoring</a:t>
            </a:r>
          </a:p>
          <a:p>
            <a:pPr marL="342900" marR="0" lvl="0" indent="-342900">
              <a:spcBef>
                <a:spcPts val="0"/>
              </a:spcBef>
              <a:spcAft>
                <a:spcPts val="0"/>
              </a:spcAft>
              <a:buFont typeface="Symbol" panose="05050102010706020507" pitchFamily="18" charset="2"/>
              <a:buChar char=""/>
            </a:pPr>
            <a:r>
              <a:rPr lang="en-US" sz="1200" dirty="0">
                <a:latin typeface="Calibri" panose="020F0502020204030204" pitchFamily="34" charset="0"/>
                <a:ea typeface="Calibri" panose="020F0502020204030204" pitchFamily="34" charset="0"/>
                <a:cs typeface="Times New Roman" panose="02020603050405020304" pitchFamily="18" charset="0"/>
              </a:rPr>
              <a:t>Hydrological forecasting/prediction</a:t>
            </a:r>
          </a:p>
          <a:p>
            <a:pPr marL="342900" marR="0" lvl="0" indent="-342900">
              <a:spcBef>
                <a:spcPts val="0"/>
              </a:spcBef>
              <a:spcAft>
                <a:spcPts val="0"/>
              </a:spcAft>
              <a:buFont typeface="Symbol" panose="05050102010706020507" pitchFamily="18" charset="2"/>
              <a:buChar char=""/>
            </a:pPr>
            <a:r>
              <a:rPr lang="en-US" sz="1200" dirty="0">
                <a:latin typeface="Calibri" panose="020F0502020204030204" pitchFamily="34" charset="0"/>
                <a:ea typeface="Calibri" panose="020F0502020204030204" pitchFamily="34" charset="0"/>
                <a:cs typeface="Times New Roman" panose="02020603050405020304" pitchFamily="18" charset="0"/>
              </a:rPr>
              <a:t>Snow Change Research</a:t>
            </a:r>
          </a:p>
          <a:p>
            <a:pPr marL="342900" marR="0" lvl="0" indent="-342900">
              <a:spcBef>
                <a:spcPts val="0"/>
              </a:spcBef>
              <a:spcAft>
                <a:spcPts val="0"/>
              </a:spcAft>
              <a:buFont typeface="Symbol" panose="05050102010706020507" pitchFamily="18" charset="2"/>
              <a:buChar char=""/>
            </a:pPr>
            <a:r>
              <a:rPr lang="en-US" sz="1200" dirty="0">
                <a:latin typeface="Calibri" panose="020F0502020204030204" pitchFamily="34" charset="0"/>
                <a:ea typeface="Calibri" panose="020F0502020204030204" pitchFamily="34" charset="0"/>
                <a:cs typeface="Times New Roman" panose="02020603050405020304" pitchFamily="18" charset="0"/>
              </a:rPr>
              <a:t>Land Surface and Use Change Research</a:t>
            </a:r>
          </a:p>
          <a:p>
            <a:pPr marL="342900" marR="0" lvl="0" indent="-342900">
              <a:spcBef>
                <a:spcPts val="0"/>
              </a:spcBef>
              <a:spcAft>
                <a:spcPts val="0"/>
              </a:spcAft>
              <a:buFont typeface="Symbol" panose="05050102010706020507" pitchFamily="18" charset="2"/>
              <a:buChar char=""/>
            </a:pPr>
            <a:r>
              <a:rPr lang="en-US" sz="1200" dirty="0">
                <a:latin typeface="Calibri" panose="020F0502020204030204" pitchFamily="34" charset="0"/>
                <a:ea typeface="Calibri" panose="020F0502020204030204" pitchFamily="34" charset="0"/>
                <a:cs typeface="Times New Roman" panose="02020603050405020304" pitchFamily="18" charset="0"/>
              </a:rPr>
              <a:t>River/Lake Ice Change Research</a:t>
            </a:r>
          </a:p>
          <a:p>
            <a:pPr marL="342900" marR="0" lvl="0" indent="-342900">
              <a:spcBef>
                <a:spcPts val="0"/>
              </a:spcBef>
              <a:spcAft>
                <a:spcPts val="0"/>
              </a:spcAft>
              <a:buFont typeface="Symbol" panose="05050102010706020507" pitchFamily="18" charset="2"/>
              <a:buChar char=""/>
            </a:pPr>
            <a:r>
              <a:rPr lang="en-US" sz="1200" dirty="0">
                <a:latin typeface="Calibri" panose="020F0502020204030204" pitchFamily="34" charset="0"/>
                <a:ea typeface="Calibri" panose="020F0502020204030204" pitchFamily="34" charset="0"/>
                <a:cs typeface="Times New Roman" panose="02020603050405020304" pitchFamily="18" charset="0"/>
              </a:rPr>
              <a:t>Ice Sheet/Glacier Change Research</a:t>
            </a:r>
          </a:p>
          <a:p>
            <a:pPr marL="342900" marR="0" lvl="0" indent="-342900">
              <a:spcBef>
                <a:spcPts val="0"/>
              </a:spcBef>
              <a:spcAft>
                <a:spcPts val="0"/>
              </a:spcAft>
              <a:buFont typeface="Symbol" panose="05050102010706020507" pitchFamily="18" charset="2"/>
              <a:buChar char=""/>
            </a:pPr>
            <a:r>
              <a:rPr lang="en-US" sz="1200" dirty="0">
                <a:latin typeface="Calibri" panose="020F0502020204030204" pitchFamily="34" charset="0"/>
                <a:ea typeface="Calibri" panose="020F0502020204030204" pitchFamily="34" charset="0"/>
                <a:cs typeface="Times New Roman" panose="02020603050405020304" pitchFamily="18" charset="0"/>
              </a:rPr>
              <a:t>Permafrost Change Research</a:t>
            </a:r>
          </a:p>
          <a:p>
            <a:pPr marL="342900" marR="0" lvl="0" indent="-342900">
              <a:spcBef>
                <a:spcPts val="0"/>
              </a:spcBef>
              <a:spcAft>
                <a:spcPts val="0"/>
              </a:spcAft>
              <a:buFont typeface="Symbol" panose="05050102010706020507" pitchFamily="18" charset="2"/>
              <a:buChar char=""/>
            </a:pPr>
            <a:r>
              <a:rPr lang="en-US" sz="1200" dirty="0" err="1">
                <a:latin typeface="Calibri" panose="020F0502020204030204" pitchFamily="34" charset="0"/>
                <a:ea typeface="Calibri" panose="020F0502020204030204" pitchFamily="34" charset="0"/>
                <a:cs typeface="Times New Roman" panose="02020603050405020304" pitchFamily="18" charset="0"/>
              </a:rPr>
              <a:t>CliC</a:t>
            </a:r>
            <a:r>
              <a:rPr lang="en-US" sz="1200" dirty="0">
                <a:latin typeface="Calibri" panose="020F0502020204030204" pitchFamily="34" charset="0"/>
                <a:ea typeface="Calibri" panose="020F0502020204030204" pitchFamily="34" charset="0"/>
                <a:cs typeface="Times New Roman" panose="02020603050405020304" pitchFamily="18" charset="0"/>
              </a:rPr>
              <a:t>/GEWEX</a:t>
            </a:r>
          </a:p>
          <a:p>
            <a:pPr marL="342900" marR="0" lvl="0" indent="-342900">
              <a:spcBef>
                <a:spcPts val="0"/>
              </a:spcBef>
              <a:spcAft>
                <a:spcPts val="0"/>
              </a:spcAft>
              <a:buFont typeface="Symbol" panose="05050102010706020507" pitchFamily="18" charset="2"/>
              <a:buChar char=""/>
            </a:pPr>
            <a:r>
              <a:rPr lang="en-US" sz="1200" dirty="0">
                <a:latin typeface="Calibri" panose="020F0502020204030204" pitchFamily="34" charset="0"/>
                <a:ea typeface="Calibri" panose="020F0502020204030204" pitchFamily="34" charset="0"/>
                <a:cs typeface="Times New Roman" panose="02020603050405020304" pitchFamily="18" charset="0"/>
              </a:rPr>
              <a:t>GCOS/</a:t>
            </a:r>
            <a:r>
              <a:rPr lang="en-US" sz="1200" dirty="0" err="1">
                <a:latin typeface="Calibri" panose="020F0502020204030204" pitchFamily="34" charset="0"/>
                <a:ea typeface="Calibri" panose="020F0502020204030204" pitchFamily="34" charset="0"/>
                <a:cs typeface="Times New Roman" panose="02020603050405020304" pitchFamily="18" charset="0"/>
              </a:rPr>
              <a:t>TOPC</a:t>
            </a:r>
            <a:endParaRPr lang="en-US" sz="1200" dirty="0">
              <a:latin typeface="Calibri" panose="020F0502020204030204" pitchFamily="34" charset="0"/>
              <a:ea typeface="Calibri" panose="020F0502020204030204" pitchFamily="34" charset="0"/>
              <a:cs typeface="Times New Roman" panose="02020603050405020304" pitchFamily="18" charset="0"/>
            </a:endParaRPr>
          </a:p>
        </p:txBody>
      </p:sp>
      <p:sp>
        <p:nvSpPr>
          <p:cNvPr id="9" name="Rectangle 8">
            <a:extLst>
              <a:ext uri="{FF2B5EF4-FFF2-40B4-BE49-F238E27FC236}">
                <a16:creationId xmlns:a16="http://schemas.microsoft.com/office/drawing/2014/main" id="{A5FB5281-D096-4BE3-8843-BA4253E0D213}"/>
              </a:ext>
            </a:extLst>
          </p:cNvPr>
          <p:cNvSpPr/>
          <p:nvPr/>
        </p:nvSpPr>
        <p:spPr>
          <a:xfrm>
            <a:off x="8412985" y="1481474"/>
            <a:ext cx="3918742" cy="5078313"/>
          </a:xfrm>
          <a:prstGeom prst="rect">
            <a:avLst/>
          </a:prstGeom>
        </p:spPr>
        <p:txBody>
          <a:bodyPr wrap="square">
            <a:spAutoFit/>
          </a:bodyPr>
          <a:lstStyle/>
          <a:p>
            <a:r>
              <a:rPr lang="en-US" sz="1200" b="1" dirty="0">
                <a:latin typeface="Calibri" panose="020F0502020204030204" pitchFamily="34" charset="0"/>
                <a:ea typeface="Calibri" panose="020F0502020204030204" pitchFamily="34" charset="0"/>
                <a:cs typeface="Times New Roman" panose="02020603050405020304" pitchFamily="18" charset="0"/>
              </a:rPr>
              <a:t>Risk Management/Disasters/Hazards/Engineering</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200" dirty="0">
                <a:latin typeface="Calibri" panose="020F0502020204030204" pitchFamily="34" charset="0"/>
                <a:ea typeface="Calibri" panose="020F0502020204030204" pitchFamily="34" charset="0"/>
                <a:cs typeface="Times New Roman" panose="02020603050405020304" pitchFamily="18" charset="0"/>
              </a:rPr>
              <a:t>Engineering Design / Risk Management / Emergency Response</a:t>
            </a:r>
          </a:p>
          <a:p>
            <a:pPr marL="342900" marR="0" lvl="0" indent="-342900">
              <a:spcBef>
                <a:spcPts val="0"/>
              </a:spcBef>
              <a:spcAft>
                <a:spcPts val="0"/>
              </a:spcAft>
              <a:buFont typeface="Symbol" panose="05050102010706020507" pitchFamily="18" charset="2"/>
              <a:buChar char=""/>
            </a:pPr>
            <a:r>
              <a:rPr lang="en-US" sz="1200" dirty="0">
                <a:latin typeface="Calibri" panose="020F0502020204030204" pitchFamily="34" charset="0"/>
                <a:ea typeface="Calibri" panose="020F0502020204030204" pitchFamily="34" charset="0"/>
                <a:cs typeface="Times New Roman" panose="02020603050405020304" pitchFamily="18" charset="0"/>
              </a:rPr>
              <a:t>Oil</a:t>
            </a:r>
          </a:p>
          <a:p>
            <a:pPr marL="342900" marR="0" lvl="0" indent="-342900">
              <a:spcBef>
                <a:spcPts val="0"/>
              </a:spcBef>
              <a:spcAft>
                <a:spcPts val="0"/>
              </a:spcAft>
              <a:buFont typeface="Symbol" panose="05050102010706020507" pitchFamily="18" charset="2"/>
              <a:buChar char=""/>
            </a:pPr>
            <a:r>
              <a:rPr lang="en-US" sz="1200" dirty="0">
                <a:latin typeface="Calibri" panose="020F0502020204030204" pitchFamily="34" charset="0"/>
                <a:ea typeface="Calibri" panose="020F0502020204030204" pitchFamily="34" charset="0"/>
                <a:cs typeface="Times New Roman" panose="02020603050405020304" pitchFamily="18" charset="0"/>
              </a:rPr>
              <a:t>Climate Change Adaptation Operations</a:t>
            </a:r>
          </a:p>
          <a:p>
            <a:pPr marL="342900" marR="0" lvl="0" indent="-342900">
              <a:spcBef>
                <a:spcPts val="0"/>
              </a:spcBef>
              <a:spcAft>
                <a:spcPts val="0"/>
              </a:spcAft>
              <a:buFont typeface="Symbol" panose="05050102010706020507" pitchFamily="18" charset="2"/>
              <a:buChar char=""/>
            </a:pPr>
            <a:r>
              <a:rPr lang="en-US" sz="1200" dirty="0">
                <a:latin typeface="Calibri" panose="020F0502020204030204" pitchFamily="34" charset="0"/>
                <a:ea typeface="Calibri" panose="020F0502020204030204" pitchFamily="34" charset="0"/>
                <a:cs typeface="Times New Roman" panose="02020603050405020304" pitchFamily="18" charset="0"/>
              </a:rPr>
              <a:t>Avalanches</a:t>
            </a:r>
          </a:p>
          <a:p>
            <a:pPr marL="342900" marR="0" lvl="0" indent="-342900">
              <a:spcBef>
                <a:spcPts val="0"/>
              </a:spcBef>
              <a:spcAft>
                <a:spcPts val="0"/>
              </a:spcAft>
              <a:buFont typeface="Symbol" panose="05050102010706020507" pitchFamily="18" charset="2"/>
              <a:buChar char=""/>
            </a:pPr>
            <a:r>
              <a:rPr lang="en-US" sz="1200" dirty="0">
                <a:latin typeface="Calibri" panose="020F0502020204030204" pitchFamily="34" charset="0"/>
                <a:ea typeface="Calibri" panose="020F0502020204030204" pitchFamily="34" charset="0"/>
                <a:cs typeface="Times New Roman" panose="02020603050405020304" pitchFamily="18" charset="0"/>
              </a:rPr>
              <a:t>Environmental Impact Assessment</a:t>
            </a:r>
          </a:p>
          <a:p>
            <a:pPr marL="342900" marR="0" lvl="0" indent="-342900">
              <a:spcBef>
                <a:spcPts val="0"/>
              </a:spcBef>
              <a:spcAft>
                <a:spcPts val="0"/>
              </a:spcAft>
              <a:buFont typeface="Symbol" panose="05050102010706020507" pitchFamily="18" charset="2"/>
              <a:buChar char=""/>
            </a:pPr>
            <a:r>
              <a:rPr lang="en-US" sz="1200" dirty="0">
                <a:latin typeface="Calibri" panose="020F0502020204030204" pitchFamily="34" charset="0"/>
                <a:ea typeface="Calibri" panose="020F0502020204030204" pitchFamily="34" charset="0"/>
                <a:cs typeface="Times New Roman" panose="02020603050405020304" pitchFamily="18" charset="0"/>
              </a:rPr>
              <a:t>Engineering Design</a:t>
            </a:r>
          </a:p>
          <a:p>
            <a:pPr marL="342900" marR="0" lvl="0" indent="-342900">
              <a:spcBef>
                <a:spcPts val="0"/>
              </a:spcBef>
              <a:spcAft>
                <a:spcPts val="0"/>
              </a:spcAft>
              <a:buFont typeface="Symbol" panose="05050102010706020507" pitchFamily="18" charset="2"/>
              <a:buChar char=""/>
            </a:pPr>
            <a:r>
              <a:rPr lang="en-US" sz="1200" dirty="0">
                <a:latin typeface="Calibri" panose="020F0502020204030204" pitchFamily="34" charset="0"/>
                <a:ea typeface="Calibri" panose="020F0502020204030204" pitchFamily="34" charset="0"/>
                <a:cs typeface="Times New Roman" panose="02020603050405020304" pitchFamily="18" charset="0"/>
              </a:rPr>
              <a:t>Operations Planning</a:t>
            </a:r>
          </a:p>
          <a:p>
            <a:pPr marL="342900" marR="0" lvl="0" indent="-342900">
              <a:spcBef>
                <a:spcPts val="0"/>
              </a:spcBef>
              <a:spcAft>
                <a:spcPts val="0"/>
              </a:spcAft>
              <a:buFont typeface="Symbol" panose="05050102010706020507" pitchFamily="18" charset="2"/>
              <a:buChar char=""/>
            </a:pPr>
            <a:r>
              <a:rPr lang="en-US" sz="1200" dirty="0">
                <a:latin typeface="Calibri" panose="020F0502020204030204" pitchFamily="34" charset="0"/>
                <a:ea typeface="Calibri" panose="020F0502020204030204" pitchFamily="34" charset="0"/>
                <a:cs typeface="Times New Roman" panose="02020603050405020304" pitchFamily="18" charset="0"/>
              </a:rPr>
              <a:t>Route Planning</a:t>
            </a:r>
          </a:p>
          <a:p>
            <a:pPr marL="342900" marR="0" lvl="0" indent="-342900">
              <a:spcBef>
                <a:spcPts val="0"/>
              </a:spcBef>
              <a:spcAft>
                <a:spcPts val="0"/>
              </a:spcAft>
              <a:buFont typeface="Symbol" panose="05050102010706020507" pitchFamily="18" charset="2"/>
              <a:buChar char=""/>
            </a:pPr>
            <a:r>
              <a:rPr lang="en-US" sz="1200" dirty="0">
                <a:latin typeface="Calibri" panose="020F0502020204030204" pitchFamily="34" charset="0"/>
                <a:ea typeface="Calibri" panose="020F0502020204030204" pitchFamily="34" charset="0"/>
                <a:cs typeface="Times New Roman" panose="02020603050405020304" pitchFamily="18" charset="0"/>
              </a:rPr>
              <a:t>Safe Navigation and Operations</a:t>
            </a:r>
          </a:p>
          <a:p>
            <a:pPr marL="342900" marR="0" lvl="0" indent="-342900">
              <a:spcBef>
                <a:spcPts val="0"/>
              </a:spcBef>
              <a:spcAft>
                <a:spcPts val="0"/>
              </a:spcAft>
              <a:buFont typeface="Symbol" panose="05050102010706020507" pitchFamily="18" charset="2"/>
              <a:buChar char=""/>
            </a:pPr>
            <a:r>
              <a:rPr lang="en-US" sz="1200" dirty="0">
                <a:latin typeface="Calibri" panose="020F0502020204030204" pitchFamily="34" charset="0"/>
                <a:ea typeface="Calibri" panose="020F0502020204030204" pitchFamily="34" charset="0"/>
                <a:cs typeface="Times New Roman" panose="02020603050405020304" pitchFamily="18" charset="0"/>
              </a:rPr>
              <a:t>Risk Management</a:t>
            </a:r>
          </a:p>
          <a:p>
            <a:pPr marL="342900" marR="0" lvl="0" indent="-342900">
              <a:spcBef>
                <a:spcPts val="0"/>
              </a:spcBef>
              <a:spcAft>
                <a:spcPts val="0"/>
              </a:spcAft>
              <a:buFont typeface="Symbol" panose="05050102010706020507" pitchFamily="18" charset="2"/>
              <a:buChar char=""/>
            </a:pPr>
            <a:r>
              <a:rPr lang="en-US" sz="1200" dirty="0">
                <a:latin typeface="Calibri" panose="020F0502020204030204" pitchFamily="34" charset="0"/>
                <a:ea typeface="Calibri" panose="020F0502020204030204" pitchFamily="34" charset="0"/>
                <a:cs typeface="Times New Roman" panose="02020603050405020304" pitchFamily="18" charset="0"/>
              </a:rPr>
              <a:t>Emergency Response</a:t>
            </a:r>
          </a:p>
          <a:p>
            <a:pPr marL="342900" marR="0" lvl="0" indent="-342900">
              <a:spcBef>
                <a:spcPts val="0"/>
              </a:spcBef>
              <a:spcAft>
                <a:spcPts val="0"/>
              </a:spcAft>
              <a:buFont typeface="Symbol" panose="05050102010706020507" pitchFamily="18" charset="2"/>
              <a:buChar char=""/>
            </a:pPr>
            <a:r>
              <a:rPr lang="en-US" sz="1200" dirty="0">
                <a:latin typeface="Calibri" panose="020F0502020204030204" pitchFamily="34" charset="0"/>
                <a:ea typeface="Calibri" panose="020F0502020204030204" pitchFamily="34" charset="0"/>
                <a:cs typeface="Times New Roman" panose="02020603050405020304" pitchFamily="18" charset="0"/>
              </a:rPr>
              <a:t>Search and Rescue Operations</a:t>
            </a:r>
          </a:p>
          <a:p>
            <a:pPr marL="342900" marR="0" lvl="0" indent="-342900">
              <a:spcBef>
                <a:spcPts val="0"/>
              </a:spcBef>
              <a:spcAft>
                <a:spcPts val="0"/>
              </a:spcAft>
              <a:buFont typeface="Symbol" panose="05050102010706020507" pitchFamily="18" charset="2"/>
              <a:buChar char=""/>
            </a:pPr>
            <a:r>
              <a:rPr lang="en-US" sz="1200" dirty="0">
                <a:latin typeface="Calibri" panose="020F0502020204030204" pitchFamily="34" charset="0"/>
                <a:ea typeface="Calibri" panose="020F0502020204030204" pitchFamily="34" charset="0"/>
                <a:cs typeface="Times New Roman" panose="02020603050405020304" pitchFamily="18" charset="0"/>
              </a:rPr>
              <a:t>Operations Planning</a:t>
            </a:r>
          </a:p>
          <a:p>
            <a:pPr marL="342900" marR="0" lvl="0" indent="-342900">
              <a:spcBef>
                <a:spcPts val="0"/>
              </a:spcBef>
              <a:spcAft>
                <a:spcPts val="0"/>
              </a:spcAft>
              <a:buFont typeface="Symbol" panose="05050102010706020507" pitchFamily="18" charset="2"/>
              <a:buChar char=""/>
            </a:pPr>
            <a:r>
              <a:rPr lang="en-US" sz="1200" dirty="0">
                <a:latin typeface="Calibri" panose="020F0502020204030204" pitchFamily="34" charset="0"/>
                <a:ea typeface="Calibri" panose="020F0502020204030204" pitchFamily="34" charset="0"/>
                <a:cs typeface="Times New Roman" panose="02020603050405020304" pitchFamily="18" charset="0"/>
              </a:rPr>
              <a:t>Environmental Impact Assessment</a:t>
            </a:r>
          </a:p>
          <a:p>
            <a:pPr marL="342900" marR="0" lvl="0" indent="-342900">
              <a:spcBef>
                <a:spcPts val="0"/>
              </a:spcBef>
              <a:spcAft>
                <a:spcPts val="0"/>
              </a:spcAft>
              <a:buFont typeface="Symbol" panose="05050102010706020507" pitchFamily="18" charset="2"/>
              <a:buChar char=""/>
            </a:pPr>
            <a:r>
              <a:rPr lang="en-US" sz="1200" dirty="0">
                <a:latin typeface="Calibri" panose="020F0502020204030204" pitchFamily="34" charset="0"/>
                <a:ea typeface="Calibri" panose="020F0502020204030204" pitchFamily="34" charset="0"/>
                <a:cs typeface="Times New Roman" panose="02020603050405020304" pitchFamily="18" charset="0"/>
              </a:rPr>
              <a:t>Snow Change Research</a:t>
            </a:r>
          </a:p>
          <a:p>
            <a:pPr marL="342900" marR="0" lvl="0" indent="-342900">
              <a:spcBef>
                <a:spcPts val="0"/>
              </a:spcBef>
              <a:spcAft>
                <a:spcPts val="0"/>
              </a:spcAft>
              <a:buFont typeface="Symbol" panose="05050102010706020507" pitchFamily="18" charset="2"/>
              <a:buChar char=""/>
            </a:pPr>
            <a:r>
              <a:rPr lang="en-US" sz="1200" dirty="0">
                <a:latin typeface="Calibri" panose="020F0502020204030204" pitchFamily="34" charset="0"/>
                <a:ea typeface="Calibri" panose="020F0502020204030204" pitchFamily="34" charset="0"/>
                <a:cs typeface="Times New Roman" panose="02020603050405020304" pitchFamily="18" charset="0"/>
              </a:rPr>
              <a:t>Ecosystem Change Research</a:t>
            </a:r>
          </a:p>
          <a:p>
            <a:pPr marL="342900" marR="0" lvl="0" indent="-342900">
              <a:spcBef>
                <a:spcPts val="0"/>
              </a:spcBef>
              <a:spcAft>
                <a:spcPts val="0"/>
              </a:spcAft>
              <a:buFont typeface="Symbol" panose="05050102010706020507" pitchFamily="18" charset="2"/>
              <a:buChar char=""/>
            </a:pPr>
            <a:r>
              <a:rPr lang="en-US" sz="1200" dirty="0">
                <a:latin typeface="Calibri" panose="020F0502020204030204" pitchFamily="34" charset="0"/>
                <a:ea typeface="Calibri" panose="020F0502020204030204" pitchFamily="34" charset="0"/>
                <a:cs typeface="Times New Roman" panose="02020603050405020304" pitchFamily="18" charset="0"/>
              </a:rPr>
              <a:t>Ocean State and Coastal Zone Change Research</a:t>
            </a:r>
          </a:p>
          <a:p>
            <a:pPr marL="342900" marR="0" lvl="0" indent="-342900">
              <a:spcBef>
                <a:spcPts val="0"/>
              </a:spcBef>
              <a:spcAft>
                <a:spcPts val="0"/>
              </a:spcAft>
              <a:buFont typeface="Symbol" panose="05050102010706020507" pitchFamily="18" charset="2"/>
              <a:buChar char=""/>
            </a:pPr>
            <a:r>
              <a:rPr lang="en-US" sz="1200" dirty="0">
                <a:latin typeface="Calibri" panose="020F0502020204030204" pitchFamily="34" charset="0"/>
                <a:ea typeface="Calibri" panose="020F0502020204030204" pitchFamily="34" charset="0"/>
                <a:cs typeface="Times New Roman" panose="02020603050405020304" pitchFamily="18" charset="0"/>
              </a:rPr>
              <a:t>Land Surface and Use Change Research</a:t>
            </a:r>
          </a:p>
          <a:p>
            <a:pPr marL="342900" marR="0" lvl="0" indent="-342900">
              <a:spcBef>
                <a:spcPts val="0"/>
              </a:spcBef>
              <a:spcAft>
                <a:spcPts val="0"/>
              </a:spcAft>
              <a:buFont typeface="Symbol" panose="05050102010706020507" pitchFamily="18" charset="2"/>
              <a:buChar char=""/>
            </a:pPr>
            <a:r>
              <a:rPr lang="en-US" sz="1200" dirty="0">
                <a:latin typeface="Calibri" panose="020F0502020204030204" pitchFamily="34" charset="0"/>
                <a:ea typeface="Calibri" panose="020F0502020204030204" pitchFamily="34" charset="0"/>
                <a:cs typeface="Times New Roman" panose="02020603050405020304" pitchFamily="18" charset="0"/>
              </a:rPr>
              <a:t>Sea Ice Change Research</a:t>
            </a:r>
          </a:p>
          <a:p>
            <a:pPr marL="342900" marR="0" lvl="0" indent="-342900">
              <a:spcBef>
                <a:spcPts val="0"/>
              </a:spcBef>
              <a:spcAft>
                <a:spcPts val="0"/>
              </a:spcAft>
              <a:buFont typeface="Symbol" panose="05050102010706020507" pitchFamily="18" charset="2"/>
              <a:buChar char=""/>
            </a:pPr>
            <a:r>
              <a:rPr lang="en-US" sz="1200" dirty="0">
                <a:latin typeface="Calibri" panose="020F0502020204030204" pitchFamily="34" charset="0"/>
                <a:ea typeface="Calibri" panose="020F0502020204030204" pitchFamily="34" charset="0"/>
                <a:cs typeface="Times New Roman" panose="02020603050405020304" pitchFamily="18" charset="0"/>
              </a:rPr>
              <a:t>River/Lake Ice Change Research</a:t>
            </a:r>
          </a:p>
          <a:p>
            <a:pPr marL="342900" marR="0" lvl="0" indent="-342900">
              <a:spcBef>
                <a:spcPts val="0"/>
              </a:spcBef>
              <a:spcAft>
                <a:spcPts val="0"/>
              </a:spcAft>
              <a:buFont typeface="Symbol" panose="05050102010706020507" pitchFamily="18" charset="2"/>
              <a:buChar char=""/>
            </a:pPr>
            <a:r>
              <a:rPr lang="en-US" sz="1200" dirty="0">
                <a:latin typeface="Calibri" panose="020F0502020204030204" pitchFamily="34" charset="0"/>
                <a:ea typeface="Calibri" panose="020F0502020204030204" pitchFamily="34" charset="0"/>
                <a:cs typeface="Times New Roman" panose="02020603050405020304" pitchFamily="18" charset="0"/>
              </a:rPr>
              <a:t>Ice Sheet/Glacier Change Research</a:t>
            </a:r>
          </a:p>
          <a:p>
            <a:pPr marL="342900" marR="0" lvl="0" indent="-342900">
              <a:spcBef>
                <a:spcPts val="0"/>
              </a:spcBef>
              <a:spcAft>
                <a:spcPts val="0"/>
              </a:spcAft>
              <a:buFont typeface="Symbol" panose="05050102010706020507" pitchFamily="18" charset="2"/>
              <a:buChar char=""/>
            </a:pPr>
            <a:r>
              <a:rPr lang="en-US" sz="1200" dirty="0">
                <a:latin typeface="Calibri" panose="020F0502020204030204" pitchFamily="34" charset="0"/>
                <a:ea typeface="Calibri" panose="020F0502020204030204" pitchFamily="34" charset="0"/>
                <a:cs typeface="Times New Roman" panose="02020603050405020304" pitchFamily="18" charset="0"/>
              </a:rPr>
              <a:t>Permafrost Change Research</a:t>
            </a:r>
          </a:p>
          <a:p>
            <a:pPr marL="342900" marR="0" lvl="0" indent="-342900">
              <a:spcBef>
                <a:spcPts val="0"/>
              </a:spcBef>
              <a:spcAft>
                <a:spcPts val="0"/>
              </a:spcAft>
              <a:buFont typeface="Symbol" panose="05050102010706020507" pitchFamily="18" charset="2"/>
              <a:buChar char=""/>
            </a:pPr>
            <a:r>
              <a:rPr lang="en-US" sz="1200" dirty="0" err="1">
                <a:latin typeface="Calibri" panose="020F0502020204030204" pitchFamily="34" charset="0"/>
                <a:ea typeface="Calibri" panose="020F0502020204030204" pitchFamily="34" charset="0"/>
                <a:cs typeface="Times New Roman" panose="02020603050405020304" pitchFamily="18" charset="0"/>
              </a:rPr>
              <a:t>TOPC</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200" dirty="0">
                <a:latin typeface="Calibri" panose="020F0502020204030204" pitchFamily="34" charset="0"/>
                <a:ea typeface="Calibri" panose="020F0502020204030204" pitchFamily="34" charset="0"/>
                <a:cs typeface="Times New Roman" panose="02020603050405020304" pitchFamily="18" charset="0"/>
              </a:rPr>
              <a:t>Weather Research</a:t>
            </a:r>
          </a:p>
          <a:p>
            <a:pPr marL="342900" marR="0" lvl="0" indent="-342900">
              <a:spcBef>
                <a:spcPts val="0"/>
              </a:spcBef>
              <a:spcAft>
                <a:spcPts val="0"/>
              </a:spcAft>
              <a:buFont typeface="Symbol" panose="05050102010706020507" pitchFamily="18" charset="2"/>
              <a:buChar char=""/>
            </a:pPr>
            <a:r>
              <a:rPr lang="en-US" sz="1200" dirty="0">
                <a:latin typeface="Calibri" panose="020F0502020204030204" pitchFamily="34" charset="0"/>
                <a:ea typeface="Calibri" panose="020F0502020204030204" pitchFamily="34" charset="0"/>
                <a:cs typeface="Times New Roman" panose="02020603050405020304" pitchFamily="18" charset="0"/>
              </a:rPr>
              <a:t>Weather Forecasting Operations</a:t>
            </a:r>
          </a:p>
        </p:txBody>
      </p:sp>
      <p:sp>
        <p:nvSpPr>
          <p:cNvPr id="13" name="TextBox 12">
            <a:extLst>
              <a:ext uri="{FF2B5EF4-FFF2-40B4-BE49-F238E27FC236}">
                <a16:creationId xmlns:a16="http://schemas.microsoft.com/office/drawing/2014/main" id="{11B00901-C3D1-41E5-9C64-E42B1B6B276A}"/>
              </a:ext>
            </a:extLst>
          </p:cNvPr>
          <p:cNvSpPr txBox="1"/>
          <p:nvPr/>
        </p:nvSpPr>
        <p:spPr>
          <a:xfrm>
            <a:off x="5824458" y="3787437"/>
            <a:ext cx="1223605" cy="646331"/>
          </a:xfrm>
          <a:prstGeom prst="rect">
            <a:avLst/>
          </a:prstGeom>
          <a:noFill/>
        </p:spPr>
        <p:txBody>
          <a:bodyPr wrap="none" rtlCol="0">
            <a:spAutoFit/>
          </a:bodyPr>
          <a:lstStyle/>
          <a:p>
            <a:r>
              <a:rPr lang="en-US" dirty="0"/>
              <a:t>Agriculture</a:t>
            </a:r>
          </a:p>
          <a:p>
            <a:r>
              <a:rPr lang="en-US" dirty="0"/>
              <a:t>….</a:t>
            </a:r>
          </a:p>
        </p:txBody>
      </p:sp>
      <p:sp>
        <p:nvSpPr>
          <p:cNvPr id="14" name="TextBox 13">
            <a:extLst>
              <a:ext uri="{FF2B5EF4-FFF2-40B4-BE49-F238E27FC236}">
                <a16:creationId xmlns:a16="http://schemas.microsoft.com/office/drawing/2014/main" id="{D15A38B4-4B1A-4C2A-B009-919838A63DCC}"/>
              </a:ext>
            </a:extLst>
          </p:cNvPr>
          <p:cNvSpPr txBox="1"/>
          <p:nvPr/>
        </p:nvSpPr>
        <p:spPr>
          <a:xfrm>
            <a:off x="6833932" y="1969440"/>
            <a:ext cx="896592" cy="646331"/>
          </a:xfrm>
          <a:prstGeom prst="rect">
            <a:avLst/>
          </a:prstGeom>
          <a:noFill/>
        </p:spPr>
        <p:txBody>
          <a:bodyPr wrap="none" rtlCol="0">
            <a:spAutoFit/>
          </a:bodyPr>
          <a:lstStyle/>
          <a:p>
            <a:r>
              <a:rPr lang="en-US" dirty="0"/>
              <a:t>Climate</a:t>
            </a:r>
          </a:p>
          <a:p>
            <a:r>
              <a:rPr lang="en-US" dirty="0"/>
              <a:t>….</a:t>
            </a:r>
          </a:p>
        </p:txBody>
      </p:sp>
      <p:pic>
        <p:nvPicPr>
          <p:cNvPr id="3" name="Picture 2">
            <a:extLst>
              <a:ext uri="{FF2B5EF4-FFF2-40B4-BE49-F238E27FC236}">
                <a16:creationId xmlns:a16="http://schemas.microsoft.com/office/drawing/2014/main" id="{C448C956-CDB1-4AAD-BB89-975F42F1393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232682" y="6178482"/>
            <a:ext cx="861863" cy="582037"/>
          </a:xfrm>
          <a:prstGeom prst="rect">
            <a:avLst/>
          </a:prstGeom>
        </p:spPr>
      </p:pic>
      <p:sp>
        <p:nvSpPr>
          <p:cNvPr id="10" name="Title 1">
            <a:extLst>
              <a:ext uri="{FF2B5EF4-FFF2-40B4-BE49-F238E27FC236}">
                <a16:creationId xmlns:a16="http://schemas.microsoft.com/office/drawing/2014/main" id="{1B7C602D-0A95-C92C-E1DE-15BB16F2279C}"/>
              </a:ext>
            </a:extLst>
          </p:cNvPr>
          <p:cNvSpPr txBox="1">
            <a:spLocks/>
          </p:cNvSpPr>
          <p:nvPr/>
        </p:nvSpPr>
        <p:spPr>
          <a:xfrm>
            <a:off x="435648" y="200093"/>
            <a:ext cx="10972800" cy="731520"/>
          </a:xfrm>
          <a:prstGeom prst="rect">
            <a:avLst/>
          </a:prstGeom>
          <a:ln>
            <a:noFill/>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rmAutofit fontScale="97500"/>
          </a:bodyPr>
          <a:lstStyle>
            <a:lvl1pPr algn="ctr" defTabSz="4572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sz="3600" dirty="0">
                <a:solidFill>
                  <a:schemeClr val="tx2"/>
                </a:solidFill>
              </a:rPr>
              <a:t>Status: User Applications</a:t>
            </a:r>
          </a:p>
        </p:txBody>
      </p:sp>
      <p:sp>
        <p:nvSpPr>
          <p:cNvPr id="11" name="Rectangle 10">
            <a:extLst>
              <a:ext uri="{FF2B5EF4-FFF2-40B4-BE49-F238E27FC236}">
                <a16:creationId xmlns:a16="http://schemas.microsoft.com/office/drawing/2014/main" id="{04FD88FE-E3A2-616C-BB95-D46A19D3AE49}"/>
              </a:ext>
            </a:extLst>
          </p:cNvPr>
          <p:cNvSpPr/>
          <p:nvPr/>
        </p:nvSpPr>
        <p:spPr>
          <a:xfrm>
            <a:off x="3064104" y="1414233"/>
            <a:ext cx="3428597" cy="2123658"/>
          </a:xfrm>
          <a:prstGeom prst="rect">
            <a:avLst/>
          </a:prstGeom>
          <a:solidFill>
            <a:schemeClr val="bg1"/>
          </a:solidFill>
        </p:spPr>
        <p:txBody>
          <a:bodyPr wrap="square">
            <a:spAutoFit/>
          </a:bodyPr>
          <a:lstStyle/>
          <a:p>
            <a:r>
              <a:rPr lang="en-US" sz="1200" b="1" dirty="0"/>
              <a:t>Ocean Applications</a:t>
            </a:r>
            <a:endParaRPr lang="en-US" sz="1200" dirty="0"/>
          </a:p>
          <a:p>
            <a:pPr lvl="0"/>
            <a:r>
              <a:rPr lang="en-US" sz="1200" dirty="0"/>
              <a:t>Ocean Apps</a:t>
            </a:r>
          </a:p>
          <a:p>
            <a:pPr lvl="0"/>
            <a:r>
              <a:rPr lang="en-US" sz="1200" dirty="0"/>
              <a:t>Marine Met Services</a:t>
            </a:r>
          </a:p>
          <a:p>
            <a:pPr lvl="0"/>
            <a:r>
              <a:rPr lang="en-US" sz="1200" dirty="0"/>
              <a:t>Species/Organisms and Food Web Change Research</a:t>
            </a:r>
          </a:p>
          <a:p>
            <a:pPr lvl="0"/>
            <a:r>
              <a:rPr lang="en-US" sz="1200" dirty="0"/>
              <a:t>Ocean State and Coastal Zone Change Research</a:t>
            </a:r>
          </a:p>
          <a:p>
            <a:pPr lvl="0"/>
            <a:r>
              <a:rPr lang="en-US" sz="1200" dirty="0"/>
              <a:t>Sea Ice Change Research</a:t>
            </a:r>
          </a:p>
          <a:p>
            <a:pPr lvl="0"/>
            <a:r>
              <a:rPr lang="en-US" sz="1200" dirty="0"/>
              <a:t>Ice Sheet/Glacier Change Research</a:t>
            </a:r>
          </a:p>
          <a:p>
            <a:pPr lvl="0"/>
            <a:r>
              <a:rPr lang="en-US" sz="1200" dirty="0"/>
              <a:t>CLIVAR</a:t>
            </a:r>
          </a:p>
          <a:p>
            <a:pPr lvl="0"/>
            <a:r>
              <a:rPr lang="en-US" sz="1200" dirty="0"/>
              <a:t>GOOS</a:t>
            </a:r>
          </a:p>
          <a:p>
            <a:pPr lvl="0"/>
            <a:r>
              <a:rPr lang="en-US" sz="1200" dirty="0"/>
              <a:t>Oil</a:t>
            </a:r>
          </a:p>
          <a:p>
            <a:pPr lvl="0"/>
            <a:r>
              <a:rPr lang="en-US" sz="1200" dirty="0"/>
              <a:t>Ecosystem Change Research</a:t>
            </a:r>
          </a:p>
        </p:txBody>
      </p:sp>
      <p:sp>
        <p:nvSpPr>
          <p:cNvPr id="12" name="TextBox 11">
            <a:extLst>
              <a:ext uri="{FF2B5EF4-FFF2-40B4-BE49-F238E27FC236}">
                <a16:creationId xmlns:a16="http://schemas.microsoft.com/office/drawing/2014/main" id="{F1984202-833C-4AD8-A465-898A1E27056B}"/>
              </a:ext>
            </a:extLst>
          </p:cNvPr>
          <p:cNvSpPr txBox="1"/>
          <p:nvPr/>
        </p:nvSpPr>
        <p:spPr>
          <a:xfrm>
            <a:off x="5844828" y="3006326"/>
            <a:ext cx="2649508" cy="646331"/>
          </a:xfrm>
          <a:prstGeom prst="rect">
            <a:avLst/>
          </a:prstGeom>
          <a:noFill/>
        </p:spPr>
        <p:txBody>
          <a:bodyPr wrap="none" rtlCol="0">
            <a:spAutoFit/>
          </a:bodyPr>
          <a:lstStyle/>
          <a:p>
            <a:r>
              <a:rPr lang="en-US" dirty="0"/>
              <a:t>Transportation/Navigation</a:t>
            </a:r>
          </a:p>
          <a:p>
            <a:r>
              <a:rPr lang="en-US" dirty="0"/>
              <a:t>….</a:t>
            </a:r>
          </a:p>
        </p:txBody>
      </p:sp>
      <p:sp>
        <p:nvSpPr>
          <p:cNvPr id="16" name="TextBox 15">
            <a:extLst>
              <a:ext uri="{FF2B5EF4-FFF2-40B4-BE49-F238E27FC236}">
                <a16:creationId xmlns:a16="http://schemas.microsoft.com/office/drawing/2014/main" id="{772B2E32-E7BF-66FD-AE7A-9DE6990EA0AC}"/>
              </a:ext>
            </a:extLst>
          </p:cNvPr>
          <p:cNvSpPr txBox="1"/>
          <p:nvPr/>
        </p:nvSpPr>
        <p:spPr>
          <a:xfrm>
            <a:off x="323161" y="874883"/>
            <a:ext cx="7166705" cy="400110"/>
          </a:xfrm>
          <a:prstGeom prst="rect">
            <a:avLst/>
          </a:prstGeom>
          <a:noFill/>
        </p:spPr>
        <p:txBody>
          <a:bodyPr wrap="none" rtlCol="0">
            <a:spAutoFit/>
          </a:bodyPr>
          <a:lstStyle/>
          <a:p>
            <a:r>
              <a:rPr lang="en-US" sz="2000" b="1" i="1" dirty="0">
                <a:solidFill>
                  <a:schemeClr val="accent2">
                    <a:lumMod val="75000"/>
                  </a:schemeClr>
                </a:solidFill>
              </a:rPr>
              <a:t>Applications as they appear in the literature have been tabulated.</a:t>
            </a:r>
          </a:p>
        </p:txBody>
      </p:sp>
    </p:spTree>
    <p:extLst>
      <p:ext uri="{BB962C8B-B14F-4D97-AF65-F5344CB8AC3E}">
        <p14:creationId xmlns:p14="http://schemas.microsoft.com/office/powerpoint/2010/main" val="28032654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B8B7E4-E856-51EB-7B49-B379253E2499}"/>
              </a:ext>
            </a:extLst>
          </p:cNvPr>
          <p:cNvSpPr txBox="1">
            <a:spLocks/>
          </p:cNvSpPr>
          <p:nvPr/>
        </p:nvSpPr>
        <p:spPr>
          <a:xfrm>
            <a:off x="497293" y="143363"/>
            <a:ext cx="10972800" cy="731520"/>
          </a:xfrm>
          <a:prstGeom prst="rect">
            <a:avLst/>
          </a:prstGeom>
          <a:ln>
            <a:noFill/>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rmAutofit fontScale="97500"/>
          </a:bodyPr>
          <a:lstStyle>
            <a:lvl1pPr algn="ctr" defTabSz="4572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sz="3600" dirty="0">
                <a:solidFill>
                  <a:schemeClr val="tx2"/>
                </a:solidFill>
              </a:rPr>
              <a:t>Status: </a:t>
            </a:r>
            <a:r>
              <a:rPr lang="en-US" sz="3600" b="1" dirty="0">
                <a:solidFill>
                  <a:schemeClr val="tx2"/>
                </a:solidFill>
              </a:rPr>
              <a:t>Snow</a:t>
            </a:r>
            <a:r>
              <a:rPr lang="en-US" sz="3600" dirty="0">
                <a:solidFill>
                  <a:schemeClr val="tx2"/>
                </a:solidFill>
              </a:rPr>
              <a:t> Variables and User Applications</a:t>
            </a:r>
          </a:p>
        </p:txBody>
      </p:sp>
      <p:sp>
        <p:nvSpPr>
          <p:cNvPr id="3" name="TextBox 2">
            <a:extLst>
              <a:ext uri="{FF2B5EF4-FFF2-40B4-BE49-F238E27FC236}">
                <a16:creationId xmlns:a16="http://schemas.microsoft.com/office/drawing/2014/main" id="{925B43E5-C430-0BF9-8951-A6547BE88999}"/>
              </a:ext>
            </a:extLst>
          </p:cNvPr>
          <p:cNvSpPr txBox="1"/>
          <p:nvPr/>
        </p:nvSpPr>
        <p:spPr>
          <a:xfrm>
            <a:off x="497293" y="876463"/>
            <a:ext cx="10951203" cy="400110"/>
          </a:xfrm>
          <a:prstGeom prst="rect">
            <a:avLst/>
          </a:prstGeom>
          <a:noFill/>
        </p:spPr>
        <p:txBody>
          <a:bodyPr wrap="none" rtlCol="0">
            <a:spAutoFit/>
          </a:bodyPr>
          <a:lstStyle/>
          <a:p>
            <a:r>
              <a:rPr lang="en-US" sz="2000" b="1" i="1" dirty="0">
                <a:solidFill>
                  <a:schemeClr val="accent2">
                    <a:lumMod val="75000"/>
                  </a:schemeClr>
                </a:solidFill>
              </a:rPr>
              <a:t>Geophysical variables have been enumerated. Differences in terminology are sometimes problematic.</a:t>
            </a:r>
          </a:p>
        </p:txBody>
      </p:sp>
      <p:pic>
        <p:nvPicPr>
          <p:cNvPr id="5" name="Picture 4" descr="Table, calendar&#10;&#10;Description automatically generated">
            <a:extLst>
              <a:ext uri="{FF2B5EF4-FFF2-40B4-BE49-F238E27FC236}">
                <a16:creationId xmlns:a16="http://schemas.microsoft.com/office/drawing/2014/main" id="{DAA1A6AE-6219-1EB7-FD49-D84BB171285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827832" y="1360170"/>
            <a:ext cx="10102652" cy="5354467"/>
          </a:xfrm>
          <a:prstGeom prst="rect">
            <a:avLst/>
          </a:prstGeom>
        </p:spPr>
      </p:pic>
      <p:sp>
        <p:nvSpPr>
          <p:cNvPr id="4" name="TextBox 3">
            <a:extLst>
              <a:ext uri="{FF2B5EF4-FFF2-40B4-BE49-F238E27FC236}">
                <a16:creationId xmlns:a16="http://schemas.microsoft.com/office/drawing/2014/main" id="{9225CC54-4B68-77D1-2CCF-967A44D8E9F6}"/>
              </a:ext>
            </a:extLst>
          </p:cNvPr>
          <p:cNvSpPr txBox="1"/>
          <p:nvPr/>
        </p:nvSpPr>
        <p:spPr>
          <a:xfrm>
            <a:off x="10341443" y="5981537"/>
            <a:ext cx="1850557" cy="646331"/>
          </a:xfrm>
          <a:prstGeom prst="rect">
            <a:avLst/>
          </a:prstGeom>
          <a:noFill/>
        </p:spPr>
        <p:txBody>
          <a:bodyPr wrap="square" rtlCol="0">
            <a:spAutoFit/>
          </a:bodyPr>
          <a:lstStyle/>
          <a:p>
            <a:r>
              <a:rPr lang="en-US" i="1" dirty="0"/>
              <a:t>Note: This not a complete list</a:t>
            </a:r>
          </a:p>
        </p:txBody>
      </p:sp>
      <p:sp>
        <p:nvSpPr>
          <p:cNvPr id="7" name="Rectangle 6">
            <a:extLst>
              <a:ext uri="{FF2B5EF4-FFF2-40B4-BE49-F238E27FC236}">
                <a16:creationId xmlns:a16="http://schemas.microsoft.com/office/drawing/2014/main" id="{A9A6B53C-F23C-9BA1-DBB1-83AA3696D518}"/>
              </a:ext>
            </a:extLst>
          </p:cNvPr>
          <p:cNvSpPr/>
          <p:nvPr/>
        </p:nvSpPr>
        <p:spPr>
          <a:xfrm>
            <a:off x="1771048" y="2329314"/>
            <a:ext cx="798897" cy="18288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6464456A-38B6-1209-0889-9859A423DD5E}"/>
              </a:ext>
            </a:extLst>
          </p:cNvPr>
          <p:cNvSpPr txBox="1"/>
          <p:nvPr/>
        </p:nvSpPr>
        <p:spPr>
          <a:xfrm>
            <a:off x="1707200" y="2266937"/>
            <a:ext cx="951992" cy="307777"/>
          </a:xfrm>
          <a:prstGeom prst="rect">
            <a:avLst/>
          </a:prstGeom>
          <a:noFill/>
        </p:spPr>
        <p:txBody>
          <a:bodyPr wrap="none" rtlCol="0">
            <a:spAutoFit/>
          </a:bodyPr>
          <a:lstStyle/>
          <a:p>
            <a:r>
              <a:rPr lang="en-US" sz="1400" dirty="0"/>
              <a:t>Equivalent</a:t>
            </a:r>
          </a:p>
        </p:txBody>
      </p:sp>
    </p:spTree>
    <p:extLst>
      <p:ext uri="{BB962C8B-B14F-4D97-AF65-F5344CB8AC3E}">
        <p14:creationId xmlns:p14="http://schemas.microsoft.com/office/powerpoint/2010/main" val="2860631532"/>
      </p:ext>
    </p:extLst>
  </p:cSld>
  <p:clrMapOvr>
    <a:masterClrMapping/>
  </p:clrMapOvr>
</p:sld>
</file>

<file path=ppt/theme/theme1.xml><?xml version="1.0" encoding="utf-8"?>
<a:theme xmlns:a="http://schemas.openxmlformats.org/drawingml/2006/main" name="WMO_WHITE_Powerpoint_en_f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D1C6F6BC6FC924882E98819E4380215" ma:contentTypeVersion="15" ma:contentTypeDescription="Create a new document." ma:contentTypeScope="" ma:versionID="3d12385265f8c5906952f9ebeb58f05e">
  <xsd:schema xmlns:xsd="http://www.w3.org/2001/XMLSchema" xmlns:xs="http://www.w3.org/2001/XMLSchema" xmlns:p="http://schemas.microsoft.com/office/2006/metadata/properties" xmlns:ns1="http://schemas.microsoft.com/sharepoint/v3" xmlns:ns2="4e41490c-d54e-4032-baa7-d29626d553e5" xmlns:ns3="5de35f24-3cd2-4c8b-85af-d05638d65bc4" targetNamespace="http://schemas.microsoft.com/office/2006/metadata/properties" ma:root="true" ma:fieldsID="5f0b97ebe2b2a6e6e5da41df0a8b1484" ns1:_="" ns2:_="" ns3:_="">
    <xsd:import namespace="http://schemas.microsoft.com/sharepoint/v3"/>
    <xsd:import namespace="4e41490c-d54e-4032-baa7-d29626d553e5"/>
    <xsd:import namespace="5de35f24-3cd2-4c8b-85af-d05638d65bc4"/>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DateTaken" minOccurs="0"/>
                <xsd:element ref="ns1:_ip_UnifiedCompliancePolicyProperties" minOccurs="0"/>
                <xsd:element ref="ns1:_ip_UnifiedCompliancePolicyUIAction" minOccurs="0"/>
                <xsd:element ref="ns3:MediaServiceGenerationTime" minOccurs="0"/>
                <xsd:element ref="ns3:MediaServiceEventHashCode" minOccurs="0"/>
                <xsd:element ref="ns3:MediaServiceLocation" minOccurs="0"/>
                <xsd:element ref="ns3:MediaServiceAutoKeyPoints" minOccurs="0"/>
                <xsd:element ref="ns3:MediaServiceKeyPoints"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5" nillable="true" ma:displayName="Unified Compliance Policy Properties" ma:hidden="true" ma:internalName="_ip_UnifiedCompliancePolicyProperties">
      <xsd:simpleType>
        <xsd:restriction base="dms:Note"/>
      </xsd:simpleType>
    </xsd:element>
    <xsd:element name="_ip_UnifiedCompliancePolicyUIAction" ma:index="16"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e41490c-d54e-4032-baa7-d29626d553e5"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de35f24-3cd2-4c8b-85af-d05638d65bc4"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ServiceAutoKeyPoints" ma:index="20" nillable="true" ma:displayName="MediaServiceAutoKeyPoints" ma:hidden="true" ma:internalName="MediaServiceAutoKeyPoints" ma:readOnly="true">
      <xsd:simpleType>
        <xsd:restriction base="dms:Note"/>
      </xsd:simpleType>
    </xsd:element>
    <xsd:element name="MediaServiceKeyPoints" ma:index="21" nillable="true" ma:displayName="KeyPoints" ma:internalName="MediaServiceKeyPoints" ma:readOnly="true">
      <xsd:simpleType>
        <xsd:restriction base="dms:Note">
          <xsd:maxLength value="255"/>
        </xsd:restriction>
      </xsd:simpleType>
    </xsd:element>
    <xsd:element name="MediaLengthInSeconds" ma:index="22"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57B972B-DAF9-46BA-BF61-E7CC1EBA706B}">
  <ds:schemaRefs>
    <ds:schemaRef ds:uri="http://schemas.microsoft.com/office/2006/documentManagement/types"/>
    <ds:schemaRef ds:uri="http://schemas.microsoft.com/office/2006/metadata/properties"/>
    <ds:schemaRef ds:uri="http://www.w3.org/XML/1998/namespace"/>
    <ds:schemaRef ds:uri="5de35f24-3cd2-4c8b-85af-d05638d65bc4"/>
    <ds:schemaRef ds:uri="http://schemas.microsoft.com/office/infopath/2007/PartnerControls"/>
    <ds:schemaRef ds:uri="http://purl.org/dc/elements/1.1/"/>
    <ds:schemaRef ds:uri="4e41490c-d54e-4032-baa7-d29626d553e5"/>
    <ds:schemaRef ds:uri="http://purl.org/dc/dcmitype/"/>
    <ds:schemaRef ds:uri="http://schemas.openxmlformats.org/package/2006/metadata/core-properties"/>
    <ds:schemaRef ds:uri="http://schemas.microsoft.com/sharepoint/v3"/>
    <ds:schemaRef ds:uri="http://purl.org/dc/terms/"/>
  </ds:schemaRefs>
</ds:datastoreItem>
</file>

<file path=customXml/itemProps2.xml><?xml version="1.0" encoding="utf-8"?>
<ds:datastoreItem xmlns:ds="http://schemas.openxmlformats.org/officeDocument/2006/customXml" ds:itemID="{8BE4227F-095C-4C81-9AB8-6EA67F4B64AE}">
  <ds:schemaRefs>
    <ds:schemaRef ds:uri="http://schemas.microsoft.com/sharepoint/v3/contenttype/forms"/>
  </ds:schemaRefs>
</ds:datastoreItem>
</file>

<file path=customXml/itemProps3.xml><?xml version="1.0" encoding="utf-8"?>
<ds:datastoreItem xmlns:ds="http://schemas.openxmlformats.org/officeDocument/2006/customXml" ds:itemID="{40595D06-5CDD-4712-B2A3-AA510B14020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4e41490c-d54e-4032-baa7-d29626d553e5"/>
    <ds:schemaRef ds:uri="5de35f24-3cd2-4c8b-85af-d05638d65bc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3557</TotalTime>
  <Words>1761</Words>
  <Application>Microsoft Macintosh PowerPoint</Application>
  <PresentationFormat>Widescreen</PresentationFormat>
  <Paragraphs>266</Paragraphs>
  <Slides>15</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Symbol</vt:lpstr>
      <vt:lpstr>Times New Roman</vt:lpstr>
      <vt:lpstr>WMO_WHITE_Powerpoint_en_fr</vt:lpstr>
      <vt:lpstr>PowerPoint Presentation</vt:lpstr>
      <vt:lpstr>Components of the Cryosphere</vt:lpstr>
      <vt:lpstr>Objectives of the Pilot Study</vt:lpstr>
      <vt:lpstr>PowerPoint Presentation</vt:lpstr>
      <vt:lpstr>PowerPoint Presentation</vt:lpstr>
      <vt:lpstr>CRYORA Process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Summary and Remaining Questions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Etienne Charpentier</dc:creator>
  <cp:lastModifiedBy>Jeff Key</cp:lastModifiedBy>
  <cp:revision>48</cp:revision>
  <dcterms:created xsi:type="dcterms:W3CDTF">2021-11-18T10:14:05Z</dcterms:created>
  <dcterms:modified xsi:type="dcterms:W3CDTF">2022-09-27T11:41:42Z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0x0101003D1C6F6BC6FC924882E98819E4380215</vt:lpwstr>
  </property>
</Properties>
</file>