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70" r:id="rId2"/>
    <p:sldId id="272" r:id="rId3"/>
    <p:sldId id="273" r:id="rId4"/>
    <p:sldId id="274" r:id="rId5"/>
    <p:sldId id="276" r:id="rId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287488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3709038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1528828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158059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49838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4233700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1816682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178136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174735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78465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4442C4D2-AA4B-4418-B6ED-8E01FA350191}" type="datetimeFigureOut">
              <a:rPr lang="he-IL" smtClean="0"/>
              <a:t>כ"ז/ניסן/תשפ"ג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7E02373-24F3-4225-A411-AB27A1FB4241}" type="slidenum">
              <a:rPr lang="he-IL" smtClean="0"/>
              <a:t>‹#›</a:t>
            </a:fld>
            <a:endParaRPr lang="he-IL"/>
          </a:p>
        </p:txBody>
      </p:sp>
    </p:spTree>
    <p:extLst>
      <p:ext uri="{BB962C8B-B14F-4D97-AF65-F5344CB8AC3E}">
        <p14:creationId xmlns:p14="http://schemas.microsoft.com/office/powerpoint/2010/main" val="385371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442C4D2-AA4B-4418-B6ED-8E01FA350191}" type="datetimeFigureOut">
              <a:rPr lang="he-IL" smtClean="0"/>
              <a:t>כ"ז/ניסן/תשפ"ג</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E02373-24F3-4225-A411-AB27A1FB4241}" type="slidenum">
              <a:rPr lang="he-IL" smtClean="0"/>
              <a:t>‹#›</a:t>
            </a:fld>
            <a:endParaRPr lang="he-IL"/>
          </a:p>
        </p:txBody>
      </p:sp>
    </p:spTree>
    <p:extLst>
      <p:ext uri="{BB962C8B-B14F-4D97-AF65-F5344CB8AC3E}">
        <p14:creationId xmlns:p14="http://schemas.microsoft.com/office/powerpoint/2010/main" val="350970956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LEVIDO@MOT.GOV.I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6401435"/>
          </a:xfrm>
        </p:spPr>
        <p:txBody>
          <a:bodyPr>
            <a:normAutofit/>
          </a:bodyPr>
          <a:lstStyle/>
          <a:p>
            <a:pPr algn="ctr"/>
            <a:r>
              <a:rPr lang="he-IL" sz="6000" dirty="0" smtClean="0">
                <a:solidFill>
                  <a:srgbClr val="FF0000"/>
                </a:solidFill>
              </a:rPr>
              <a:t>עדכונים ונהלים לקציני בטיחות</a:t>
            </a:r>
            <a:endParaRPr lang="he-IL" sz="6000" dirty="0">
              <a:solidFill>
                <a:srgbClr val="FF0000"/>
              </a:solidFill>
            </a:endParaRPr>
          </a:p>
        </p:txBody>
      </p:sp>
    </p:spTree>
    <p:extLst>
      <p:ext uri="{BB962C8B-B14F-4D97-AF65-F5344CB8AC3E}">
        <p14:creationId xmlns:p14="http://schemas.microsoft.com/office/powerpoint/2010/main" val="258626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91440" y="0"/>
            <a:ext cx="11928764" cy="6317673"/>
          </a:xfrm>
        </p:spPr>
        <p:txBody>
          <a:bodyPr>
            <a:normAutofit fontScale="92500" lnSpcReduction="10000"/>
          </a:bodyPr>
          <a:lstStyle/>
          <a:p>
            <a:pPr marL="0" indent="0">
              <a:buNone/>
            </a:pPr>
            <a:endParaRPr lang="en-US" dirty="0"/>
          </a:p>
          <a:p>
            <a:r>
              <a:rPr lang="he-IL" sz="3100" b="1" u="sng" dirty="0" smtClean="0"/>
              <a:t>תקנה </a:t>
            </a:r>
            <a:r>
              <a:rPr lang="he-IL" sz="3100" b="1" u="sng" dirty="0"/>
              <a:t>585. (א):</a:t>
            </a:r>
            <a:r>
              <a:rPr lang="he-IL" sz="3100" dirty="0"/>
              <a:t> </a:t>
            </a:r>
            <a:r>
              <a:rPr lang="he-IL" sz="3100" dirty="0" smtClean="0"/>
              <a:t>אלה חלק מתפקידי </a:t>
            </a:r>
            <a:r>
              <a:rPr lang="he-IL" sz="3100" dirty="0"/>
              <a:t>קצין הבטיחות:</a:t>
            </a:r>
            <a:endParaRPr lang="en-US" sz="3100" dirty="0"/>
          </a:p>
          <a:p>
            <a:pPr marL="0" lvl="0" indent="0">
              <a:buNone/>
            </a:pPr>
            <a:endParaRPr lang="en-US" sz="2900" dirty="0"/>
          </a:p>
          <a:p>
            <a:pPr marL="514350" lvl="0" indent="-514350">
              <a:buFont typeface="+mj-lt"/>
              <a:buAutoNum type="arabicPeriod"/>
            </a:pPr>
            <a:r>
              <a:rPr lang="he-IL" sz="2900" dirty="0"/>
              <a:t>לפקח על כך שהרכב של המפעל או המופעל על ידו יהיה בכל עת במצב תקין ושיתמלאו בו הוראות דיני התעבורה</a:t>
            </a:r>
            <a:r>
              <a:rPr lang="he-IL" sz="2900" dirty="0" smtClean="0"/>
              <a:t>.</a:t>
            </a:r>
            <a:endParaRPr lang="en-US" sz="2900" dirty="0"/>
          </a:p>
          <a:p>
            <a:pPr marL="514350" lvl="0" indent="-514350">
              <a:buFont typeface="+mj-lt"/>
              <a:buAutoNum type="arabicPeriod"/>
            </a:pPr>
            <a:r>
              <a:rPr lang="he-IL" sz="2900" dirty="0"/>
              <a:t>להדריך את הנהגים </a:t>
            </a:r>
            <a:r>
              <a:rPr lang="he-IL" sz="2900" dirty="0" smtClean="0"/>
              <a:t>בענייני </a:t>
            </a:r>
            <a:r>
              <a:rPr lang="he-IL" sz="2900" dirty="0"/>
              <a:t>נהיגה, טעינה, פריקה, טיפול ברכב </a:t>
            </a:r>
            <a:r>
              <a:rPr lang="he-IL" sz="2900" dirty="0">
                <a:solidFill>
                  <a:srgbClr val="FF0000"/>
                </a:solidFill>
              </a:rPr>
              <a:t>ודיני</a:t>
            </a:r>
            <a:r>
              <a:rPr lang="he-IL" sz="2900" dirty="0"/>
              <a:t> </a:t>
            </a:r>
            <a:r>
              <a:rPr lang="he-IL" sz="2900" dirty="0">
                <a:solidFill>
                  <a:srgbClr val="FF0000"/>
                </a:solidFill>
              </a:rPr>
              <a:t>תעבורה</a:t>
            </a:r>
            <a:r>
              <a:rPr lang="he-IL" sz="2900" dirty="0" smtClean="0"/>
              <a:t>.( למשל תקנה 57,54,47 )</a:t>
            </a:r>
            <a:endParaRPr lang="en-US" sz="2900" dirty="0"/>
          </a:p>
          <a:p>
            <a:pPr marL="514350" lvl="0" indent="-514350">
              <a:buFont typeface="+mj-lt"/>
              <a:buAutoNum type="arabicPeriod"/>
            </a:pPr>
            <a:r>
              <a:rPr lang="he-IL" sz="2900" dirty="0"/>
              <a:t>לנהל כרטסת ורישומים לגבי רכב ונהגים על פי הפרטים שהורתה הרשות</a:t>
            </a:r>
            <a:r>
              <a:rPr lang="he-IL" sz="2900" dirty="0" smtClean="0"/>
              <a:t>. </a:t>
            </a:r>
            <a:r>
              <a:rPr lang="he-IL" sz="2900" dirty="0" smtClean="0">
                <a:solidFill>
                  <a:srgbClr val="FF0000"/>
                </a:solidFill>
              </a:rPr>
              <a:t>(יש לשמור כל מסמך לתקופה של שנתיים , כולל רישיון מוביל או הסעה חתום בהתאם לחתימות שקיימות בפועל ברכב ).</a:t>
            </a:r>
            <a:endParaRPr lang="en-US" sz="2900" dirty="0">
              <a:solidFill>
                <a:srgbClr val="FF0000"/>
              </a:solidFill>
            </a:endParaRPr>
          </a:p>
          <a:p>
            <a:pPr marL="514350" lvl="0" indent="-514350">
              <a:buFont typeface="+mj-lt"/>
              <a:buAutoNum type="arabicPeriod"/>
            </a:pPr>
            <a:r>
              <a:rPr lang="he-IL" sz="2900" dirty="0"/>
              <a:t>בלי לגרוע מתקנה 585א , לפקח על כך שרישיון הנהיגה של הנוהג ברכב של המפעל בתוקף ומתאים לסוג הרכב שבו הוא נוהג כלהלן:</a:t>
            </a:r>
            <a:br>
              <a:rPr lang="he-IL" sz="2900" dirty="0"/>
            </a:br>
            <a:r>
              <a:rPr lang="he-IL" sz="2900" dirty="0"/>
              <a:t>א. לגבי </a:t>
            </a:r>
            <a:r>
              <a:rPr lang="he-IL" sz="2900" dirty="0" smtClean="0"/>
              <a:t>נהג (מקצועי)- אחת לששה חודשים.</a:t>
            </a:r>
            <a:r>
              <a:rPr lang="he-IL" sz="2900" dirty="0"/>
              <a:t/>
            </a:r>
            <a:br>
              <a:rPr lang="he-IL" sz="2900" dirty="0"/>
            </a:br>
            <a:r>
              <a:rPr lang="he-IL" sz="2900" dirty="0"/>
              <a:t>ב. לגבי </a:t>
            </a:r>
            <a:r>
              <a:rPr lang="he-IL" sz="2900" dirty="0" smtClean="0"/>
              <a:t>נוהג ברכב – אחת לשלוש שנים </a:t>
            </a:r>
          </a:p>
          <a:p>
            <a:pPr marL="0" lvl="0" indent="0">
              <a:buNone/>
            </a:pPr>
            <a:r>
              <a:rPr lang="he-IL" sz="2900" dirty="0"/>
              <a:t> </a:t>
            </a:r>
            <a:r>
              <a:rPr lang="he-IL" sz="2900" dirty="0" smtClean="0"/>
              <a:t>     </a:t>
            </a:r>
            <a:r>
              <a:rPr lang="he-IL" sz="2900" b="1" dirty="0" smtClean="0">
                <a:solidFill>
                  <a:srgbClr val="FF0000"/>
                </a:solidFill>
              </a:rPr>
              <a:t>( חל איסור מוחלט על קצין בטיחות לבקש עבר תעבורתי עבור נהגים שאינם בפיקוח שלו ולפי מה שמצוין בכתב המינוי)</a:t>
            </a:r>
          </a:p>
          <a:p>
            <a:pPr marL="0" lvl="0" indent="0">
              <a:buNone/>
            </a:pPr>
            <a:endParaRPr lang="he-IL" sz="2900" b="1" dirty="0">
              <a:solidFill>
                <a:srgbClr val="FF0000"/>
              </a:solidFill>
            </a:endParaRPr>
          </a:p>
          <a:p>
            <a:pPr marL="0" lvl="0" indent="0">
              <a:buNone/>
            </a:pPr>
            <a:endParaRPr lang="he-IL" sz="2900" b="1" dirty="0" smtClean="0">
              <a:solidFill>
                <a:srgbClr val="FF0000"/>
              </a:solidFill>
            </a:endParaRPr>
          </a:p>
          <a:p>
            <a:pPr marL="0" lvl="0" indent="0">
              <a:buNone/>
            </a:pPr>
            <a:endParaRPr lang="he-IL" sz="2900" b="1" dirty="0">
              <a:solidFill>
                <a:srgbClr val="FF0000"/>
              </a:solidFill>
            </a:endParaRPr>
          </a:p>
          <a:p>
            <a:pPr marL="0" lvl="0" indent="0">
              <a:buNone/>
            </a:pPr>
            <a:endParaRPr lang="en-US" sz="2900" b="1" dirty="0">
              <a:solidFill>
                <a:srgbClr val="FF0000"/>
              </a:solidFill>
            </a:endParaRPr>
          </a:p>
          <a:p>
            <a:pPr marL="514350" lvl="0" indent="-514350">
              <a:buFont typeface="+mj-lt"/>
              <a:buAutoNum type="arabicPeriod"/>
            </a:pPr>
            <a:endParaRPr lang="en-US" sz="2900" dirty="0"/>
          </a:p>
        </p:txBody>
      </p:sp>
    </p:spTree>
    <p:extLst>
      <p:ext uri="{BB962C8B-B14F-4D97-AF65-F5344CB8AC3E}">
        <p14:creationId xmlns:p14="http://schemas.microsoft.com/office/powerpoint/2010/main" val="30729118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207818"/>
            <a:ext cx="11123815" cy="6442364"/>
          </a:xfrm>
        </p:spPr>
        <p:txBody>
          <a:bodyPr>
            <a:noAutofit/>
          </a:bodyPr>
          <a:lstStyle/>
          <a:p>
            <a:pPr marL="0" lvl="0" indent="0">
              <a:buNone/>
            </a:pPr>
            <a:r>
              <a:rPr lang="he-IL" sz="2400" dirty="0" smtClean="0"/>
              <a:t>5. לקיים </a:t>
            </a:r>
            <a:r>
              <a:rPr lang="he-IL" sz="2400" dirty="0"/>
              <a:t>פגישות אישיות עם אדם שעיקר עיסוקו במפעל הוא נהיגה או שעיסוקו במפעל מחייב נהיגה במשך רוב </a:t>
            </a:r>
            <a:r>
              <a:rPr lang="he-IL" sz="2400" dirty="0" smtClean="0"/>
              <a:t>שעות העבודה </a:t>
            </a:r>
            <a:r>
              <a:rPr lang="he-IL" sz="2400" dirty="0"/>
              <a:t>שלו אחת לשלושה חודשים ולתעד את תוכנן </a:t>
            </a:r>
            <a:r>
              <a:rPr lang="he-IL" sz="2400" dirty="0" smtClean="0"/>
              <a:t>בכתב.</a:t>
            </a:r>
            <a:endParaRPr lang="en-US" sz="2400" dirty="0" smtClean="0"/>
          </a:p>
          <a:p>
            <a:pPr marL="0" lvl="0" indent="0">
              <a:buNone/>
            </a:pPr>
            <a:r>
              <a:rPr lang="he-IL" sz="2400" dirty="0" smtClean="0"/>
              <a:t>6. לוודא </a:t>
            </a:r>
            <a:r>
              <a:rPr lang="he-IL" sz="2400" dirty="0"/>
              <a:t>את ביצוען של הדרכות מקצועיות לפי תקנה 587ב(ח) ולהודיע על ביצוען לרשות</a:t>
            </a:r>
            <a:r>
              <a:rPr lang="he-IL" sz="2400" dirty="0" smtClean="0"/>
              <a:t>.</a:t>
            </a:r>
            <a:endParaRPr lang="en-US" sz="2400" dirty="0"/>
          </a:p>
          <a:p>
            <a:pPr marL="0" lvl="0" indent="0">
              <a:buNone/>
            </a:pPr>
            <a:r>
              <a:rPr lang="he-IL" sz="2400" dirty="0" smtClean="0"/>
              <a:t>7. </a:t>
            </a:r>
            <a:r>
              <a:rPr lang="he-IL" sz="2400" dirty="0" smtClean="0">
                <a:solidFill>
                  <a:srgbClr val="FF0000"/>
                </a:solidFill>
              </a:rPr>
              <a:t>לבצע </a:t>
            </a:r>
            <a:r>
              <a:rPr lang="he-IL" sz="2400" dirty="0">
                <a:solidFill>
                  <a:srgbClr val="FF0000"/>
                </a:solidFill>
              </a:rPr>
              <a:t>אחת לחודש </a:t>
            </a:r>
            <a:r>
              <a:rPr lang="he-IL" sz="2400" dirty="0"/>
              <a:t>בדיקת תקינות המערכות שבאוטובוס, ברכב ציבורי, וברכב מסחרי החייב ברישיון מוביל, </a:t>
            </a:r>
            <a:r>
              <a:rPr lang="he-IL" sz="2400" dirty="0">
                <a:solidFill>
                  <a:srgbClr val="FF0000"/>
                </a:solidFill>
              </a:rPr>
              <a:t>ולוודא את קיום המסמכים הנדרשים </a:t>
            </a:r>
            <a:r>
              <a:rPr lang="he-IL" sz="2400" dirty="0"/>
              <a:t>לגבי כל אחד מהם, </a:t>
            </a:r>
            <a:r>
              <a:rPr lang="he-IL" sz="2400" dirty="0">
                <a:solidFill>
                  <a:srgbClr val="FF0000"/>
                </a:solidFill>
              </a:rPr>
              <a:t>הכול כמפורט בטופס המתאים לסוג הרכב כפי שמובא בחלק ג' בתוספת השלוש עשרה ולמלא אותו</a:t>
            </a:r>
            <a:r>
              <a:rPr lang="he-IL" sz="2400" dirty="0"/>
              <a:t>, </a:t>
            </a:r>
            <a:r>
              <a:rPr lang="he-IL" sz="2400" u="sng" dirty="0"/>
              <a:t>וזאת לאחר שנערכה לרכב בדיקת תקינות על ידי קצין הבטיחות או על ידי </a:t>
            </a:r>
            <a:r>
              <a:rPr lang="he-IL" sz="2400" u="sng" dirty="0" smtClean="0"/>
              <a:t>מוסך, או </a:t>
            </a:r>
            <a:r>
              <a:rPr lang="he-IL" sz="2400" u="sng" dirty="0"/>
              <a:t>על ידי מכון רישוי בהתאם לצורכי הבדיקה הנדרשת</a:t>
            </a:r>
            <a:r>
              <a:rPr lang="he-IL" sz="2400" dirty="0"/>
              <a:t>, </a:t>
            </a:r>
            <a:r>
              <a:rPr lang="he-IL" sz="2400" b="1" dirty="0">
                <a:solidFill>
                  <a:srgbClr val="C00000"/>
                </a:solidFill>
              </a:rPr>
              <a:t>ובתום הבדיקה יאשר בחתימתו על גבי רישיון </a:t>
            </a:r>
            <a:r>
              <a:rPr lang="he-IL" sz="2400" b="1" dirty="0" smtClean="0">
                <a:solidFill>
                  <a:srgbClr val="C00000"/>
                </a:solidFill>
              </a:rPr>
              <a:t>ההסעה </a:t>
            </a:r>
            <a:r>
              <a:rPr lang="he-IL" sz="2400" b="1" dirty="0">
                <a:solidFill>
                  <a:srgbClr val="C00000"/>
                </a:solidFill>
              </a:rPr>
              <a:t>או רישיון המוביל, לפי סוג הרכב, את תקינות הרכב</a:t>
            </a:r>
            <a:r>
              <a:rPr lang="he-IL" sz="2400" dirty="0"/>
              <a:t>.</a:t>
            </a:r>
            <a:endParaRPr lang="en-US" sz="2400" dirty="0"/>
          </a:p>
          <a:p>
            <a:pPr marL="0" lvl="0" indent="0">
              <a:buNone/>
            </a:pPr>
            <a:r>
              <a:rPr lang="he-IL" sz="2400" dirty="0" smtClean="0"/>
              <a:t>9. לבצע </a:t>
            </a:r>
            <a:r>
              <a:rPr lang="he-IL" sz="2400" dirty="0"/>
              <a:t>בדיקת תקינות מערכות לרכב אחר מזה שפורט בפסקה </a:t>
            </a:r>
            <a:r>
              <a:rPr lang="he-IL" sz="2400" dirty="0" smtClean="0"/>
              <a:t>(</a:t>
            </a:r>
            <a:r>
              <a:rPr lang="he-IL" sz="2400" dirty="0"/>
              <a:t>7</a:t>
            </a:r>
            <a:r>
              <a:rPr lang="he-IL" sz="2400" dirty="0" smtClean="0"/>
              <a:t>) </a:t>
            </a:r>
            <a:r>
              <a:rPr lang="he-IL" sz="2400" dirty="0"/>
              <a:t>ולוודא קיום מסמכיו , </a:t>
            </a:r>
            <a:r>
              <a:rPr lang="he-IL" sz="2400" dirty="0">
                <a:solidFill>
                  <a:srgbClr val="C00000"/>
                </a:solidFill>
              </a:rPr>
              <a:t>ולמלא את הטופס המתאים לסוג הרכב כפי שמובא בחלק ג' בתוספת השלוש עשרה</a:t>
            </a:r>
            <a:r>
              <a:rPr lang="he-IL" sz="2400" dirty="0"/>
              <a:t>, וזאת בפרקי הזמן האלה</a:t>
            </a:r>
            <a:r>
              <a:rPr lang="he-IL" sz="2400" dirty="0" smtClean="0"/>
              <a:t>:</a:t>
            </a:r>
          </a:p>
          <a:p>
            <a:pPr marL="0" lvl="0" indent="0">
              <a:buNone/>
            </a:pPr>
            <a:r>
              <a:rPr lang="he-IL" sz="2400" dirty="0"/>
              <a:t/>
            </a:r>
            <a:br>
              <a:rPr lang="he-IL" sz="2400" dirty="0"/>
            </a:br>
            <a:r>
              <a:rPr lang="he-IL" sz="2400" dirty="0"/>
              <a:t>א. </a:t>
            </a:r>
            <a:r>
              <a:rPr lang="he-IL" sz="2400" dirty="0" smtClean="0"/>
              <a:t>כל רכב שגילו פחות משלוש שנים – אחת לששה חודשים.</a:t>
            </a:r>
          </a:p>
          <a:p>
            <a:pPr marL="0" lvl="0" indent="0">
              <a:buNone/>
            </a:pPr>
            <a:r>
              <a:rPr lang="he-IL" sz="2400" dirty="0" smtClean="0"/>
              <a:t>ב. כל רכב שגילו מעל שלוש שנים – אחת לשלושה חודשים.</a:t>
            </a:r>
            <a:endParaRPr lang="en-US" sz="2400" dirty="0"/>
          </a:p>
          <a:p>
            <a:pPr marL="457200" indent="-457200">
              <a:buFont typeface="+mj-lt"/>
              <a:buAutoNum type="arabicPeriod" startAt="11"/>
            </a:pPr>
            <a:endParaRPr lang="he-IL" sz="2400" dirty="0"/>
          </a:p>
          <a:p>
            <a:pPr marL="0" indent="0">
              <a:buNone/>
            </a:pPr>
            <a:endParaRPr lang="he-IL" sz="2400" dirty="0"/>
          </a:p>
        </p:txBody>
      </p:sp>
    </p:spTree>
    <p:extLst>
      <p:ext uri="{BB962C8B-B14F-4D97-AF65-F5344CB8AC3E}">
        <p14:creationId xmlns:p14="http://schemas.microsoft.com/office/powerpoint/2010/main" val="6499605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04207" y="370898"/>
            <a:ext cx="10515600" cy="4351338"/>
          </a:xfrm>
        </p:spPr>
        <p:txBody>
          <a:bodyPr>
            <a:normAutofit fontScale="92500" lnSpcReduction="10000"/>
          </a:bodyPr>
          <a:lstStyle/>
          <a:p>
            <a:pPr marL="0" lvl="0" indent="0">
              <a:buNone/>
            </a:pPr>
            <a:r>
              <a:rPr lang="he-IL" dirty="0" smtClean="0"/>
              <a:t>10. לבדוק </a:t>
            </a:r>
            <a:r>
              <a:rPr lang="he-IL" dirty="0"/>
              <a:t>את דסקות הטכוגרף המותקנות ברכב, לפענח ולטפל בחריגות כדי לפקח על שעות הנהיגה והמנוחה ועל מהירות הנסיעה של הנהגים במפעל, לתעד את פענוח הדסקות וכן לתעד את הדסקות המעידות על החריגות, ולשמור את התיעוד האמור במשרדו במשך 180 ימים לפחות</a:t>
            </a:r>
            <a:r>
              <a:rPr lang="he-IL" dirty="0" smtClean="0"/>
              <a:t>. (חובת הדיווח לרשות על חריגות)</a:t>
            </a:r>
            <a:endParaRPr lang="en-US" dirty="0"/>
          </a:p>
          <a:p>
            <a:pPr marL="0" lvl="0" indent="0">
              <a:buNone/>
            </a:pPr>
            <a:r>
              <a:rPr lang="he-IL" dirty="0" smtClean="0"/>
              <a:t>11. לערוך </a:t>
            </a:r>
            <a:r>
              <a:rPr lang="he-IL" dirty="0"/>
              <a:t>תחקיר פנימי במפעל בנוגע לתאונות דרכים והפקת לקחים, במקרים שבהם נגרם נזק לכלי רכב או לאדם ולבצע מעקב אחר </a:t>
            </a:r>
            <a:r>
              <a:rPr lang="he-IL" dirty="0" smtClean="0"/>
              <a:t>יישומם</a:t>
            </a:r>
            <a:r>
              <a:rPr lang="he-IL" dirty="0" smtClean="0">
                <a:solidFill>
                  <a:srgbClr val="C00000"/>
                </a:solidFill>
              </a:rPr>
              <a:t>, ואולם </a:t>
            </a:r>
            <a:r>
              <a:rPr lang="he-IL" dirty="0">
                <a:solidFill>
                  <a:srgbClr val="C00000"/>
                </a:solidFill>
              </a:rPr>
              <a:t>לא יבוצע תחקיר פנימי כאמור בנוגע לתאונה שבה נגרם נזק לאדם, אלא אם כן פנה קצין הבטיחות בכתב אל הקצין הממונה על החקירה במשטרת ישראל בבקשה לביצוע תחקיר כאמור, והקצין אישר בכתב את עריכתו, אי מתן מענה מהקצין הממונה על החקירה בתוך 21 ימים ממועד קבלת הבקשה במשטרה, ייחשב כהסכמה מטעמו לעריכת התחקיר.</a:t>
            </a:r>
            <a:endParaRPr lang="en-US" dirty="0">
              <a:solidFill>
                <a:srgbClr val="C00000"/>
              </a:solidFill>
            </a:endParaRPr>
          </a:p>
          <a:p>
            <a:pPr marL="0" lvl="0" indent="0">
              <a:buNone/>
            </a:pPr>
            <a:r>
              <a:rPr lang="he-IL" dirty="0" smtClean="0"/>
              <a:t>12. להכין </a:t>
            </a:r>
            <a:r>
              <a:rPr lang="he-IL" dirty="0"/>
              <a:t>הוראות נוהל בטיחות פרטניות לפעילות כלי הרכב במפעל.</a:t>
            </a:r>
            <a:endParaRPr lang="en-US" dirty="0"/>
          </a:p>
          <a:p>
            <a:pPr marL="0" lvl="0" indent="0">
              <a:buNone/>
            </a:pPr>
            <a:endParaRPr lang="en-US" dirty="0"/>
          </a:p>
          <a:p>
            <a:pPr marL="514350" indent="-514350">
              <a:buFont typeface="+mj-lt"/>
              <a:buAutoNum type="arabicPeriod" startAt="16"/>
            </a:pPr>
            <a:endParaRPr lang="he-IL" dirty="0"/>
          </a:p>
        </p:txBody>
      </p:sp>
    </p:spTree>
    <p:extLst>
      <p:ext uri="{BB962C8B-B14F-4D97-AF65-F5344CB8AC3E}">
        <p14:creationId xmlns:p14="http://schemas.microsoft.com/office/powerpoint/2010/main" val="10637036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41069" y="149628"/>
            <a:ext cx="11853949" cy="1633451"/>
          </a:xfrm>
        </p:spPr>
        <p:txBody>
          <a:bodyPr>
            <a:normAutofit fontScale="25000" lnSpcReduction="20000"/>
          </a:bodyPr>
          <a:lstStyle/>
          <a:p>
            <a:pPr algn="r"/>
            <a:r>
              <a:rPr lang="he-IL" sz="14400" b="1" u="sng" dirty="0" smtClean="0">
                <a:solidFill>
                  <a:srgbClr val="FF0000"/>
                </a:solidFill>
              </a:rPr>
              <a:t>הנחיות ועדכונים כלליים</a:t>
            </a:r>
            <a:endParaRPr lang="en-US" sz="14400" dirty="0">
              <a:solidFill>
                <a:srgbClr val="FF0000"/>
              </a:solidFill>
            </a:endParaRPr>
          </a:p>
          <a:p>
            <a:pPr lvl="0" algn="r"/>
            <a:endParaRPr lang="en-US" sz="7200" dirty="0"/>
          </a:p>
          <a:p>
            <a:pPr lvl="0" algn="r"/>
            <a:r>
              <a:rPr lang="he-IL" sz="7200" dirty="0" smtClean="0"/>
              <a:t>1</a:t>
            </a:r>
            <a:r>
              <a:rPr lang="he-IL" sz="9600" dirty="0" smtClean="0"/>
              <a:t>. עיצומים כספיים.</a:t>
            </a:r>
            <a:endParaRPr lang="en-US" sz="9600" dirty="0"/>
          </a:p>
          <a:p>
            <a:pPr lvl="0" algn="r"/>
            <a:r>
              <a:rPr lang="he-IL" sz="9600" dirty="0" smtClean="0"/>
              <a:t>2. בקשות למינוי בחברות המופעלות בהן כלים מהסוגים </a:t>
            </a:r>
            <a:r>
              <a:rPr lang="en-US" sz="9600" dirty="0" smtClean="0"/>
              <a:t>C</a:t>
            </a:r>
            <a:r>
              <a:rPr lang="he-IL" sz="9600" dirty="0" smtClean="0"/>
              <a:t> , </a:t>
            </a:r>
            <a:r>
              <a:rPr lang="en-US" sz="9600" dirty="0" smtClean="0"/>
              <a:t>C</a:t>
            </a:r>
            <a:r>
              <a:rPr lang="he-IL" sz="9600" dirty="0" smtClean="0"/>
              <a:t>+</a:t>
            </a:r>
            <a:r>
              <a:rPr lang="en-US" sz="9600" dirty="0" smtClean="0"/>
              <a:t>E</a:t>
            </a:r>
            <a:r>
              <a:rPr lang="ar-LB" sz="9600" dirty="0" smtClean="0"/>
              <a:t> </a:t>
            </a:r>
            <a:r>
              <a:rPr lang="he-IL" sz="9600" dirty="0" smtClean="0"/>
              <a:t>לא יטופלו ללא צירוף תעודת השתתפות בקורס רתום מטענים.</a:t>
            </a:r>
            <a:endParaRPr lang="en-US" sz="9600" dirty="0"/>
          </a:p>
          <a:p>
            <a:pPr lvl="0" algn="r"/>
            <a:r>
              <a:rPr lang="he-IL" sz="9600" dirty="0" smtClean="0"/>
              <a:t>3. על קציני הבטיחות לעדכן את מנהלי החברה בתקנה 587ב (אחריות שלוחית של הבעלים).</a:t>
            </a:r>
            <a:endParaRPr lang="en-US" sz="9600" dirty="0"/>
          </a:p>
          <a:p>
            <a:pPr lvl="0" algn="r"/>
            <a:r>
              <a:rPr lang="he-IL" sz="9600" dirty="0" smtClean="0"/>
              <a:t>4. שולחן עגול לעדכון תכנית הלימודים לקורס קציני בטיחות.</a:t>
            </a:r>
            <a:endParaRPr lang="en-US" sz="9600" dirty="0"/>
          </a:p>
          <a:p>
            <a:pPr lvl="0" algn="r"/>
            <a:r>
              <a:rPr lang="he-IL" sz="9600" dirty="0" smtClean="0"/>
              <a:t>5. נהג שלא הפקיד רישיון – בדיקת עבר תעבורתי.</a:t>
            </a:r>
          </a:p>
          <a:p>
            <a:pPr lvl="0" algn="r"/>
            <a:r>
              <a:rPr lang="he-IL" sz="9600" dirty="0" smtClean="0"/>
              <a:t>6. בקשות </a:t>
            </a:r>
            <a:r>
              <a:rPr lang="en-US" sz="9600" dirty="0" smtClean="0"/>
              <a:t>/</a:t>
            </a:r>
            <a:r>
              <a:rPr lang="he-IL" sz="9600" dirty="0" smtClean="0"/>
              <a:t> מסמכים </a:t>
            </a:r>
            <a:r>
              <a:rPr lang="en-US" sz="9600" dirty="0" smtClean="0"/>
              <a:t>/</a:t>
            </a:r>
            <a:r>
              <a:rPr lang="he-IL" sz="9600" dirty="0" smtClean="0"/>
              <a:t> בירורים – יש לשלוח לפקס 039545469 או למייל של מרכזת התחום גב</a:t>
            </a:r>
            <a:r>
              <a:rPr lang="en-US" sz="9600" dirty="0" smtClean="0"/>
              <a:t>'</a:t>
            </a:r>
            <a:r>
              <a:rPr lang="he-IL" sz="9600" dirty="0" smtClean="0"/>
              <a:t> לוי דורית</a:t>
            </a:r>
            <a:r>
              <a:rPr lang="en-US" sz="9600" dirty="0"/>
              <a:t> </a:t>
            </a:r>
            <a:r>
              <a:rPr lang="en-US" sz="9600" dirty="0" smtClean="0">
                <a:hlinkClick r:id="rId2"/>
              </a:rPr>
              <a:t>LEVIDO@MOT.GOV.IL</a:t>
            </a:r>
            <a:r>
              <a:rPr lang="en-US" sz="9600" dirty="0" smtClean="0"/>
              <a:t> </a:t>
            </a:r>
            <a:endParaRPr lang="he-IL" sz="9600" dirty="0" smtClean="0"/>
          </a:p>
          <a:p>
            <a:pPr lvl="0" algn="r"/>
            <a:r>
              <a:rPr lang="he-IL" sz="9600" dirty="0" smtClean="0"/>
              <a:t>7. בקשות לחידוש תעודות הסמכה (קטנות ) יש לפנות לגב</a:t>
            </a:r>
            <a:r>
              <a:rPr lang="en-US" sz="9600" dirty="0" smtClean="0"/>
              <a:t>'</a:t>
            </a:r>
            <a:r>
              <a:rPr lang="he-IL" sz="9600" dirty="0" smtClean="0"/>
              <a:t> אסתר </a:t>
            </a:r>
            <a:r>
              <a:rPr lang="he-IL" sz="9600" dirty="0" err="1" smtClean="0"/>
              <a:t>פנטה</a:t>
            </a:r>
            <a:r>
              <a:rPr lang="he-IL" sz="9600" dirty="0" smtClean="0"/>
              <a:t> </a:t>
            </a:r>
            <a:r>
              <a:rPr lang="en-US" sz="9600" dirty="0" smtClean="0">
                <a:solidFill>
                  <a:srgbClr val="FF0000"/>
                </a:solidFill>
              </a:rPr>
              <a:t>FANTAE@MOT.GOV.IL</a:t>
            </a:r>
            <a:endParaRPr lang="en-US" sz="9600" dirty="0">
              <a:solidFill>
                <a:srgbClr val="FF0000"/>
              </a:solidFill>
            </a:endParaRPr>
          </a:p>
          <a:p>
            <a:pPr lvl="0" algn="r"/>
            <a:r>
              <a:rPr lang="he-IL" sz="9600" dirty="0" smtClean="0"/>
              <a:t>8. השתלמויות מקצועיות לקציני הבטיחות ( תקנה 582 ד ) הם חובה לחידוש תעודת הסמכה בהמשך.</a:t>
            </a:r>
          </a:p>
          <a:p>
            <a:pPr lvl="0" algn="r"/>
            <a:r>
              <a:rPr lang="he-IL" sz="9600" dirty="0" smtClean="0"/>
              <a:t>9. תקנה 580ב.(אחראי שינוע </a:t>
            </a:r>
            <a:r>
              <a:rPr lang="he-IL" sz="9600" dirty="0" err="1" smtClean="0"/>
              <a:t>חומ"ס</a:t>
            </a:r>
            <a:r>
              <a:rPr lang="he-IL" sz="9600" dirty="0" smtClean="0"/>
              <a:t> ).</a:t>
            </a:r>
          </a:p>
          <a:p>
            <a:pPr lvl="0" algn="r"/>
            <a:r>
              <a:rPr lang="he-IL" sz="9600" dirty="0" smtClean="0"/>
              <a:t>10. העסקה של חניכים כקציני בטיחות.(תקנה 583</a:t>
            </a:r>
            <a:r>
              <a:rPr lang="he-IL" sz="9600" dirty="0" smtClean="0"/>
              <a:t>).</a:t>
            </a:r>
          </a:p>
          <a:p>
            <a:pPr lvl="0" algn="r"/>
            <a:r>
              <a:rPr lang="he-IL" sz="9600" dirty="0" smtClean="0"/>
              <a:t>11. לדאוג לעדכון פרטים בתחום בכדי לקבל </a:t>
            </a:r>
            <a:r>
              <a:rPr lang="he-IL" sz="9600" smtClean="0"/>
              <a:t>דואר ועדכונים.</a:t>
            </a:r>
            <a:endParaRPr lang="en-US" sz="9600" dirty="0"/>
          </a:p>
          <a:p>
            <a:endParaRPr lang="he-IL" sz="9600" dirty="0"/>
          </a:p>
        </p:txBody>
      </p:sp>
    </p:spTree>
    <p:extLst>
      <p:ext uri="{BB962C8B-B14F-4D97-AF65-F5344CB8AC3E}">
        <p14:creationId xmlns:p14="http://schemas.microsoft.com/office/powerpoint/2010/main" val="32896980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arn(inVertical)">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barn(inVertical)">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barn(inVertical)">
                                      <p:cBhvr>
                                        <p:cTn id="6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325</TotalTime>
  <Words>597</Words>
  <Application>Microsoft Office PowerPoint</Application>
  <PresentationFormat>מסך רחב</PresentationFormat>
  <Paragraphs>34</Paragraphs>
  <Slides>5</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5</vt:i4>
      </vt:variant>
    </vt:vector>
  </HeadingPairs>
  <TitlesOfParts>
    <vt:vector size="10" baseType="lpstr">
      <vt:lpstr>Arial</vt:lpstr>
      <vt:lpstr>Calibri</vt:lpstr>
      <vt:lpstr>Calibri Light</vt:lpstr>
      <vt:lpstr>Times New Roman</vt:lpstr>
      <vt:lpstr>ערכת נושא Office</vt:lpstr>
      <vt:lpstr>עדכונים ונהלים לקציני בטיחות</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OSAMA</dc:creator>
  <cp:lastModifiedBy>user</cp:lastModifiedBy>
  <cp:revision>61</cp:revision>
  <dcterms:created xsi:type="dcterms:W3CDTF">2021-08-16T12:12:26Z</dcterms:created>
  <dcterms:modified xsi:type="dcterms:W3CDTF">2023-04-18T13:35:25Z</dcterms:modified>
</cp:coreProperties>
</file>