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BA512B7-754A-295A-ADD1-D8D30B8110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3A5B71C9-0E77-F352-17EC-BD04D368AC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D9FC9DE-CC63-A2DF-47BC-AE25D06771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0BBBF-A612-2C40-BC36-447768C81F8F}" type="datetimeFigureOut">
              <a:rPr lang="nl-NL" smtClean="0"/>
              <a:t>13-06-2023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280B26E-95F6-80AA-4276-AED0A07635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BDE5E56-1286-E92C-586F-2107BEC881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31179-22A1-544A-BF38-39862257357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969873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BC146D7-BF56-E060-253B-59E7F6E224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C493E88E-36F0-F17D-60D4-62D7FDDD11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DC75A52-BAC6-40A6-5A4E-F56347D175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0BBBF-A612-2C40-BC36-447768C81F8F}" type="datetimeFigureOut">
              <a:rPr lang="nl-NL" smtClean="0"/>
              <a:t>13-06-2023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163ECE2-E502-0435-1457-D41D91857E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38FF598-67D6-34F2-0B68-8AABB39C84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31179-22A1-544A-BF38-39862257357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474384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F1A401E7-3A57-5294-5FFE-BFD1463320C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52236D06-B16A-D1EF-4F3F-4486944EE5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C6F3AF4-F490-7995-FBED-7B0B2ECC85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0BBBF-A612-2C40-BC36-447768C81F8F}" type="datetimeFigureOut">
              <a:rPr lang="nl-NL" smtClean="0"/>
              <a:t>13-06-2023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B5BAD8E-49D6-15F1-9830-BA0D81EB5A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E41C800-CCCA-941C-04D5-C800AF9914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31179-22A1-544A-BF38-39862257357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551322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492089A-BA58-D92E-DF36-F4B874C616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598E023-0427-A030-A884-C0D68CA87B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932D900-2158-B978-5DB7-39EF5A12ED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0BBBF-A612-2C40-BC36-447768C81F8F}" type="datetimeFigureOut">
              <a:rPr lang="nl-NL" smtClean="0"/>
              <a:t>13-06-2023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D6D51DB-D603-0FE0-10C3-F36084E8C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45D6357-EC90-D94F-8A08-1A17EEF55C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31179-22A1-544A-BF38-39862257357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399126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BCBE51-21A8-6C97-6F82-381329DA88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C0FA1221-FF0F-DE08-AB09-E8F2DD49F0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B479DE0-44EF-E30E-EF2D-00F886FBBD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0BBBF-A612-2C40-BC36-447768C81F8F}" type="datetimeFigureOut">
              <a:rPr lang="nl-NL" smtClean="0"/>
              <a:t>13-06-2023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2E38B33-E7C1-2EA4-7FB5-B35349D48C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A7676D3-4DA1-D963-7D45-7FB7E247A7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31179-22A1-544A-BF38-39862257357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383448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8147FBD-4E63-4FCB-3C0F-2FD72DA708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5FCCB26-F715-FA54-CAC6-3BDBAF6666F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F20363CB-24A8-8C64-FBF9-EC49856436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3A025614-B339-FDE2-870D-118FBFBB7B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0BBBF-A612-2C40-BC36-447768C81F8F}" type="datetimeFigureOut">
              <a:rPr lang="nl-NL" smtClean="0"/>
              <a:t>13-06-2023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D8D157EA-23E7-8B11-CFB0-5D6CECE3AD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C6DDA956-0C83-7123-6F0F-EC724B5EE0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31179-22A1-544A-BF38-39862257357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999426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7ABF9D9-A569-C9DD-9DB8-75177372EE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B0A8E0AE-C8EC-102E-4CEE-5AA9EC3435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278BD1A2-B357-A073-C3A9-3C700FA796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69A310F8-BD6F-4255-7E29-207881AB766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FE0C64E6-CB9E-5C3D-E2A9-470668A8E7A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E69E6CA1-E285-42F1-EA28-8C364CD3AA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0BBBF-A612-2C40-BC36-447768C81F8F}" type="datetimeFigureOut">
              <a:rPr lang="nl-NL" smtClean="0"/>
              <a:t>13-06-2023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F90A67DF-05F0-60FA-249F-07C8412791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CD4A45F2-A276-D9AA-28A8-924A6F63F9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31179-22A1-544A-BF38-39862257357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166817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70F900E-D62D-BBDD-9EDA-EE548A3F9A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B467B43E-2541-1722-021B-AD3E4CB352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0BBBF-A612-2C40-BC36-447768C81F8F}" type="datetimeFigureOut">
              <a:rPr lang="nl-NL" smtClean="0"/>
              <a:t>13-06-2023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51ACC59B-5F47-D78A-5444-85196E8898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CC5DE9DB-107F-EBC3-41EF-CAFA0C2616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31179-22A1-544A-BF38-39862257357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64699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F936EAF8-B85C-247B-99EC-DFE540BD43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0BBBF-A612-2C40-BC36-447768C81F8F}" type="datetimeFigureOut">
              <a:rPr lang="nl-NL" smtClean="0"/>
              <a:t>13-06-2023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18EFDC27-8FD0-CB8E-CE4B-73DA370729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E30F0B06-9C33-40E7-5B19-D9CE76A21E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31179-22A1-544A-BF38-39862257357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663774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80E5B49-F4F2-C975-63F2-E97453FA3C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A7F7854-AF71-AA1D-3290-260D6D7C89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7E3345DF-8557-CD24-EDE7-61E4CD1F18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F094A6FF-9828-2DA8-8C0D-A308B783D5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0BBBF-A612-2C40-BC36-447768C81F8F}" type="datetimeFigureOut">
              <a:rPr lang="nl-NL" smtClean="0"/>
              <a:t>13-06-2023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B3038F15-85FE-C1F7-1A09-33FABE76B4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016E0F01-C4A7-190D-704F-D5D9BD8079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31179-22A1-544A-BF38-39862257357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606780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BBFE277-A682-769B-FABB-E94BB7A2F1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8176F6F5-2F7C-4CDB-02EB-545B26C463C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AF253C4A-096E-AD1A-5F38-54B82D6C67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7DD248ED-00BF-2B46-71C5-7295D8DE7E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0BBBF-A612-2C40-BC36-447768C81F8F}" type="datetimeFigureOut">
              <a:rPr lang="nl-NL" smtClean="0"/>
              <a:t>13-06-2023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E9024467-15AE-DC05-E870-959E496BDC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908E5E87-64CE-FD4C-2846-26CA2E1603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31179-22A1-544A-BF38-39862257357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130240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5DAF98F7-E848-B3A6-ED64-BE7A9A2DD0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ADE07417-34EF-7E06-7ACC-35EF68CA03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93C1BE3-B107-1FD0-DD11-D5A06DE5FE0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D0BBBF-A612-2C40-BC36-447768C81F8F}" type="datetimeFigureOut">
              <a:rPr lang="nl-NL" smtClean="0"/>
              <a:t>13-06-2023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F9EA2E8-0194-0AD9-7C8D-AAE0A056CEC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D4342F0-718D-CE96-B411-74C30E4D615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B31179-22A1-544A-BF38-39862257357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517420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kstvak 6">
            <a:extLst>
              <a:ext uri="{FF2B5EF4-FFF2-40B4-BE49-F238E27FC236}">
                <a16:creationId xmlns:a16="http://schemas.microsoft.com/office/drawing/2014/main" id="{6AC1CD63-E060-1081-CB77-12EE6567D5FF}"/>
              </a:ext>
            </a:extLst>
          </p:cNvPr>
          <p:cNvSpPr txBox="1"/>
          <p:nvPr/>
        </p:nvSpPr>
        <p:spPr>
          <a:xfrm>
            <a:off x="132644" y="42744"/>
            <a:ext cx="1003794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3600" dirty="0">
                <a:solidFill>
                  <a:schemeClr val="accent2"/>
                </a:solidFill>
              </a:rPr>
              <a:t>“How to make your innovation work </a:t>
            </a:r>
          </a:p>
          <a:p>
            <a:r>
              <a:rPr lang="en-GB" sz="3600" dirty="0">
                <a:solidFill>
                  <a:schemeClr val="accent2"/>
                </a:solidFill>
              </a:rPr>
              <a:t>for short, mid and long term”</a:t>
            </a:r>
          </a:p>
        </p:txBody>
      </p:sp>
      <p:sp>
        <p:nvSpPr>
          <p:cNvPr id="100" name="Tekstvak 99">
            <a:extLst>
              <a:ext uri="{FF2B5EF4-FFF2-40B4-BE49-F238E27FC236}">
                <a16:creationId xmlns:a16="http://schemas.microsoft.com/office/drawing/2014/main" id="{10CD9C0D-0991-3983-9620-50CD811A0BA3}"/>
              </a:ext>
            </a:extLst>
          </p:cNvPr>
          <p:cNvSpPr txBox="1"/>
          <p:nvPr/>
        </p:nvSpPr>
        <p:spPr>
          <a:xfrm>
            <a:off x="207817" y="4506572"/>
            <a:ext cx="1828799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1400" dirty="0"/>
              <a:t>Fully understand: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GB" sz="1400" dirty="0"/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sz="1400" dirty="0"/>
              <a:t>Your company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sz="1400" dirty="0"/>
              <a:t>Your stakeholders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sz="1400" dirty="0"/>
              <a:t>Your own goal</a:t>
            </a:r>
          </a:p>
        </p:txBody>
      </p:sp>
      <p:sp>
        <p:nvSpPr>
          <p:cNvPr id="102" name="Tekstvak 101">
            <a:extLst>
              <a:ext uri="{FF2B5EF4-FFF2-40B4-BE49-F238E27FC236}">
                <a16:creationId xmlns:a16="http://schemas.microsoft.com/office/drawing/2014/main" id="{921BA687-EEF7-2D81-C342-436F5674F84A}"/>
              </a:ext>
            </a:extLst>
          </p:cNvPr>
          <p:cNvSpPr txBox="1"/>
          <p:nvPr/>
        </p:nvSpPr>
        <p:spPr>
          <a:xfrm>
            <a:off x="2789050" y="4506572"/>
            <a:ext cx="3013691" cy="2321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1400" dirty="0"/>
              <a:t>Look from different angles:</a:t>
            </a:r>
          </a:p>
          <a:p>
            <a:pPr algn="l"/>
            <a:endParaRPr lang="en-GB" sz="1400" dirty="0"/>
          </a:p>
          <a:p>
            <a:pPr marL="285750" indent="-28575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1400" dirty="0"/>
              <a:t>Growth, decline, white space</a:t>
            </a:r>
          </a:p>
          <a:p>
            <a:pPr marL="285750" indent="-28575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1400" dirty="0"/>
              <a:t>Competitor comparison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bg1">
                    <a:lumMod val="75000"/>
                  </a:schemeClr>
                </a:solidFill>
              </a:rPr>
              <a:t>Functional &amp; emotional</a:t>
            </a:r>
          </a:p>
          <a:p>
            <a:pPr marL="285750" indent="-28575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1400" dirty="0"/>
              <a:t>Consumers</a:t>
            </a:r>
          </a:p>
          <a:p>
            <a:pPr marL="285750" indent="-28575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1400" dirty="0"/>
              <a:t>Define focus areas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bg1">
                    <a:lumMod val="75000"/>
                  </a:schemeClr>
                </a:solidFill>
              </a:rPr>
              <a:t>What to solve &amp; where</a:t>
            </a:r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18B0FB92-F14F-2B7F-92C4-E2B658FC5AF5}"/>
              </a:ext>
            </a:extLst>
          </p:cNvPr>
          <p:cNvSpPr txBox="1"/>
          <p:nvPr/>
        </p:nvSpPr>
        <p:spPr>
          <a:xfrm>
            <a:off x="214701" y="1947359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b="1" dirty="0"/>
              <a:t>Start Immersing</a:t>
            </a:r>
            <a:endParaRPr lang="nl-NL" b="1" dirty="0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9991C8CB-6DFE-5B85-A272-FB261568DD3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9200" t="17170" r="20092" b="23552"/>
          <a:stretch/>
        </p:blipFill>
        <p:spPr>
          <a:xfrm>
            <a:off x="285258" y="2655458"/>
            <a:ext cx="1365750" cy="1432340"/>
          </a:xfrm>
          <a:prstGeom prst="rect">
            <a:avLst/>
          </a:prstGeom>
        </p:spPr>
      </p:pic>
      <p:pic>
        <p:nvPicPr>
          <p:cNvPr id="13" name="Afbeelding 12">
            <a:extLst>
              <a:ext uri="{FF2B5EF4-FFF2-40B4-BE49-F238E27FC236}">
                <a16:creationId xmlns:a16="http://schemas.microsoft.com/office/drawing/2014/main" id="{D962A3BC-4438-AB6D-5DF0-07736BE870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55592" y="2838967"/>
            <a:ext cx="1248831" cy="1248831"/>
          </a:xfrm>
          <a:prstGeom prst="rect">
            <a:avLst/>
          </a:prstGeom>
        </p:spPr>
      </p:pic>
      <p:sp>
        <p:nvSpPr>
          <p:cNvPr id="19" name="Tekstvak 18">
            <a:extLst>
              <a:ext uri="{FF2B5EF4-FFF2-40B4-BE49-F238E27FC236}">
                <a16:creationId xmlns:a16="http://schemas.microsoft.com/office/drawing/2014/main" id="{BE35D74C-39F6-6963-9525-BD7F9A6B4266}"/>
              </a:ext>
            </a:extLst>
          </p:cNvPr>
          <p:cNvSpPr txBox="1"/>
          <p:nvPr/>
        </p:nvSpPr>
        <p:spPr>
          <a:xfrm>
            <a:off x="2809866" y="1830943"/>
            <a:ext cx="22791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/>
              <a:t>See the bigger picture</a:t>
            </a:r>
          </a:p>
          <a:p>
            <a:pPr algn="ctr"/>
            <a:r>
              <a:rPr lang="en-GB" b="1" dirty="0"/>
              <a:t>&amp; zoom in</a:t>
            </a:r>
            <a:endParaRPr lang="nl-NL" b="1" dirty="0"/>
          </a:p>
        </p:txBody>
      </p:sp>
      <p:pic>
        <p:nvPicPr>
          <p:cNvPr id="22" name="Afbeelding 21">
            <a:extLst>
              <a:ext uri="{FF2B5EF4-FFF2-40B4-BE49-F238E27FC236}">
                <a16:creationId xmlns:a16="http://schemas.microsoft.com/office/drawing/2014/main" id="{1DDC16E9-2F17-6403-549D-9DAB9FE9228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74552" y="2707217"/>
            <a:ext cx="1460120" cy="1460120"/>
          </a:xfrm>
          <a:prstGeom prst="rect">
            <a:avLst/>
          </a:prstGeom>
        </p:spPr>
      </p:pic>
      <p:sp>
        <p:nvSpPr>
          <p:cNvPr id="27" name="Tekstvak 26">
            <a:extLst>
              <a:ext uri="{FF2B5EF4-FFF2-40B4-BE49-F238E27FC236}">
                <a16:creationId xmlns:a16="http://schemas.microsoft.com/office/drawing/2014/main" id="{44DA6CE1-8BAA-2425-0A29-53361BC68E8A}"/>
              </a:ext>
            </a:extLst>
          </p:cNvPr>
          <p:cNvSpPr txBox="1"/>
          <p:nvPr/>
        </p:nvSpPr>
        <p:spPr>
          <a:xfrm>
            <a:off x="6014820" y="1828148"/>
            <a:ext cx="24615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/>
              <a:t>Strengthen concept(s) &amp; create new ideas</a:t>
            </a:r>
          </a:p>
        </p:txBody>
      </p:sp>
      <p:pic>
        <p:nvPicPr>
          <p:cNvPr id="30" name="Afbeelding 29">
            <a:extLst>
              <a:ext uri="{FF2B5EF4-FFF2-40B4-BE49-F238E27FC236}">
                <a16:creationId xmlns:a16="http://schemas.microsoft.com/office/drawing/2014/main" id="{5657F0FC-AB1B-85A0-2DF7-8046976E5117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t="16290" b="18070"/>
          <a:stretch/>
        </p:blipFill>
        <p:spPr>
          <a:xfrm>
            <a:off x="6426369" y="2876109"/>
            <a:ext cx="1634024" cy="1072567"/>
          </a:xfrm>
          <a:prstGeom prst="rect">
            <a:avLst/>
          </a:prstGeom>
        </p:spPr>
      </p:pic>
      <p:sp>
        <p:nvSpPr>
          <p:cNvPr id="32" name="Tekstvak 31">
            <a:extLst>
              <a:ext uri="{FF2B5EF4-FFF2-40B4-BE49-F238E27FC236}">
                <a16:creationId xmlns:a16="http://schemas.microsoft.com/office/drawing/2014/main" id="{4A4E7EF2-072B-068C-5F75-ADC9D9A47A99}"/>
              </a:ext>
            </a:extLst>
          </p:cNvPr>
          <p:cNvSpPr txBox="1"/>
          <p:nvPr/>
        </p:nvSpPr>
        <p:spPr>
          <a:xfrm>
            <a:off x="6278207" y="4506572"/>
            <a:ext cx="2601034" cy="19978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1400" dirty="0"/>
              <a:t>Co-create inspired by:</a:t>
            </a:r>
          </a:p>
          <a:p>
            <a:pPr algn="l"/>
            <a:endParaRPr lang="en-GB" sz="1400" dirty="0"/>
          </a:p>
          <a:p>
            <a:pPr marL="285750" indent="-28575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1400" dirty="0"/>
              <a:t>Trends, Zeitgeist</a:t>
            </a:r>
          </a:p>
          <a:p>
            <a:pPr marL="285750" indent="-28575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1400" dirty="0"/>
              <a:t>Technical possibilities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bg1">
                    <a:lumMod val="75000"/>
                  </a:schemeClr>
                </a:solidFill>
              </a:rPr>
              <a:t>Now &amp; New</a:t>
            </a:r>
          </a:p>
          <a:p>
            <a:pPr marL="285750" indent="-28575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1400" dirty="0"/>
              <a:t>Other categories</a:t>
            </a:r>
          </a:p>
          <a:p>
            <a:pPr marL="285750" indent="-28575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1400" dirty="0"/>
              <a:t>Other countries</a:t>
            </a:r>
          </a:p>
        </p:txBody>
      </p:sp>
      <p:sp>
        <p:nvSpPr>
          <p:cNvPr id="34" name="Tekstvak 33">
            <a:extLst>
              <a:ext uri="{FF2B5EF4-FFF2-40B4-BE49-F238E27FC236}">
                <a16:creationId xmlns:a16="http://schemas.microsoft.com/office/drawing/2014/main" id="{51859C40-FA54-04CE-1331-C906B8B97ACB}"/>
              </a:ext>
            </a:extLst>
          </p:cNvPr>
          <p:cNvSpPr txBox="1"/>
          <p:nvPr/>
        </p:nvSpPr>
        <p:spPr>
          <a:xfrm>
            <a:off x="9349245" y="1828542"/>
            <a:ext cx="24615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/>
              <a:t>Create focus &amp; structure innovation</a:t>
            </a:r>
          </a:p>
        </p:txBody>
      </p:sp>
      <p:sp>
        <p:nvSpPr>
          <p:cNvPr id="36" name="Tekstvak 35">
            <a:extLst>
              <a:ext uri="{FF2B5EF4-FFF2-40B4-BE49-F238E27FC236}">
                <a16:creationId xmlns:a16="http://schemas.microsoft.com/office/drawing/2014/main" id="{9DAA6852-4C56-2917-763D-EC4DDC898FC6}"/>
              </a:ext>
            </a:extLst>
          </p:cNvPr>
          <p:cNvSpPr txBox="1"/>
          <p:nvPr/>
        </p:nvSpPr>
        <p:spPr>
          <a:xfrm>
            <a:off x="9349244" y="4504807"/>
            <a:ext cx="2874497" cy="2785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1400" dirty="0"/>
              <a:t>Create strong Roadmap</a:t>
            </a:r>
          </a:p>
          <a:p>
            <a:pPr algn="l"/>
            <a:endParaRPr lang="en-GB" sz="1400" dirty="0"/>
          </a:p>
          <a:p>
            <a:pPr marL="285750" indent="-28575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1400" dirty="0"/>
              <a:t>Select ideas company believes in</a:t>
            </a:r>
          </a:p>
          <a:p>
            <a:pPr marL="285750" indent="-28575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1400" dirty="0"/>
              <a:t>As a team agree placement in short, mid and long term</a:t>
            </a:r>
          </a:p>
          <a:p>
            <a:pPr marL="285750" indent="-28575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1400" dirty="0"/>
              <a:t>As a team communicate &amp; champion the Roadmap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endParaRPr lang="en-GB" sz="1400" dirty="0"/>
          </a:p>
          <a:p>
            <a:pPr algn="l"/>
            <a:endParaRPr lang="en-GB" sz="1400" dirty="0"/>
          </a:p>
          <a:p>
            <a:pPr algn="l"/>
            <a:endParaRPr lang="nl-NL" sz="1400" dirty="0"/>
          </a:p>
        </p:txBody>
      </p:sp>
      <p:pic>
        <p:nvPicPr>
          <p:cNvPr id="6" name="Afbeelding 10">
            <a:extLst>
              <a:ext uri="{FF2B5EF4-FFF2-40B4-BE49-F238E27FC236}">
                <a16:creationId xmlns:a16="http://schemas.microsoft.com/office/drawing/2014/main" id="{5CAB931C-E705-2EB0-A9FE-0F2FA3CE208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61927" y="143314"/>
            <a:ext cx="1581907" cy="385854"/>
          </a:xfrm>
          <a:prstGeom prst="rect">
            <a:avLst/>
          </a:prstGeom>
        </p:spPr>
      </p:pic>
      <p:sp>
        <p:nvSpPr>
          <p:cNvPr id="8" name="Pijl: punthaak 7">
            <a:extLst>
              <a:ext uri="{FF2B5EF4-FFF2-40B4-BE49-F238E27FC236}">
                <a16:creationId xmlns:a16="http://schemas.microsoft.com/office/drawing/2014/main" id="{62C489EA-0A83-8C9E-98C9-B2B17C98E5CC}"/>
              </a:ext>
            </a:extLst>
          </p:cNvPr>
          <p:cNvSpPr/>
          <p:nvPr/>
        </p:nvSpPr>
        <p:spPr>
          <a:xfrm>
            <a:off x="2243953" y="2707217"/>
            <a:ext cx="444211" cy="1380581"/>
          </a:xfrm>
          <a:prstGeom prst="chevron">
            <a:avLst>
              <a:gd name="adj" fmla="val 51092"/>
            </a:avLst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10" name="Pijl: punthaak 9">
            <a:extLst>
              <a:ext uri="{FF2B5EF4-FFF2-40B4-BE49-F238E27FC236}">
                <a16:creationId xmlns:a16="http://schemas.microsoft.com/office/drawing/2014/main" id="{C0F646C2-5141-F0EA-E2F3-9489227473CC}"/>
              </a:ext>
            </a:extLst>
          </p:cNvPr>
          <p:cNvSpPr/>
          <p:nvPr/>
        </p:nvSpPr>
        <p:spPr>
          <a:xfrm>
            <a:off x="5358531" y="2707215"/>
            <a:ext cx="444211" cy="1380581"/>
          </a:xfrm>
          <a:prstGeom prst="chevron">
            <a:avLst>
              <a:gd name="adj" fmla="val 51092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14" name="Pijl: punthaak 13">
            <a:extLst>
              <a:ext uri="{FF2B5EF4-FFF2-40B4-BE49-F238E27FC236}">
                <a16:creationId xmlns:a16="http://schemas.microsoft.com/office/drawing/2014/main" id="{3C673975-3E57-8AD0-7BE0-44E45E483F6D}"/>
              </a:ext>
            </a:extLst>
          </p:cNvPr>
          <p:cNvSpPr/>
          <p:nvPr/>
        </p:nvSpPr>
        <p:spPr>
          <a:xfrm>
            <a:off x="8809711" y="2707216"/>
            <a:ext cx="444211" cy="1380581"/>
          </a:xfrm>
          <a:prstGeom prst="chevron">
            <a:avLst>
              <a:gd name="adj" fmla="val 51092"/>
            </a:avLst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7631391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Breedbeeld</PresentationFormat>
  <Slides>1</Slides>
  <Notes>0</Notes>
  <HiddenSlides>0</HiddenSlide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2" baseType="lpstr">
      <vt:lpstr>Kantoorthema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KC Tsang</dc:creator>
  <cp:lastModifiedBy>KC Tsang</cp:lastModifiedBy>
  <cp:revision>10</cp:revision>
  <dcterms:created xsi:type="dcterms:W3CDTF">2023-03-29T16:56:44Z</dcterms:created>
  <dcterms:modified xsi:type="dcterms:W3CDTF">2023-06-13T14:09:16Z</dcterms:modified>
</cp:coreProperties>
</file>