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81" r:id="rId17"/>
    <p:sldId id="282" r:id="rId18"/>
    <p:sldId id="283" r:id="rId19"/>
    <p:sldId id="28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4" r:id="rId29"/>
    <p:sldId id="27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35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64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8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01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505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47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916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749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48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431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01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4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278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9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4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63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55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6BDE13-03C1-495B-BE2D-514FBC75E00A}" type="datetimeFigureOut">
              <a:rPr lang="uk-UA" smtClean="0"/>
              <a:t>24.02.2023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30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F4C21-488A-4AC2-B47E-D55DAEBDE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881"/>
            <a:ext cx="12192000" cy="2788919"/>
          </a:xfrm>
        </p:spPr>
        <p:txBody>
          <a:bodyPr>
            <a:normAutofit fontScale="90000"/>
          </a:bodyPr>
          <a:lstStyle/>
          <a:p>
            <a:r>
              <a:rPr lang="ru-RU" sz="4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Критерії та мотиви для вибору професії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Профорієнтація.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Практичне завдання:</a:t>
            </a:r>
            <a:r>
              <a:rPr 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Виявлення професійних схильностей </a:t>
            </a:r>
            <a:endParaRPr lang="uk-UA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5D2365-9860-409B-A1AD-824B2BB2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2" t="33017" r="24885" b="13007"/>
          <a:stretch/>
        </p:blipFill>
        <p:spPr>
          <a:xfrm>
            <a:off x="2811193" y="2904205"/>
            <a:ext cx="6569613" cy="395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6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3A3FE5-BC2F-40C2-9351-F61EC222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47445"/>
          </a:xfrm>
        </p:spPr>
        <p:txBody>
          <a:bodyPr/>
          <a:lstStyle/>
          <a:p>
            <a:r>
              <a:rPr lang="uk-UA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Алгоритм вибору професії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5C3F4D6-BF52-44F9-808F-A8FC29564F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7625" y="1406769"/>
            <a:ext cx="11854374" cy="5451230"/>
          </a:xfrm>
        </p:spPr>
        <p:txBody>
          <a:bodyPr>
            <a:normAutofit/>
          </a:bodyPr>
          <a:lstStyle/>
          <a:p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Потрібно ­розрізняти ­близькі­ за­ значенням ­і ­вживанням ­слова­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професія­ і ­спеціальність</a:t>
            </a:r>
            <a:r>
              <a:rPr lang="uk-UA" sz="24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.­</a:t>
            </a:r>
          </a:p>
          <a:p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Професія </a:t>
            </a: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—­ рід­ занять,­ означена­ форма трудової­ діяльності.</a:t>
            </a:r>
          </a:p>
          <a:p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Спеціальність</a:t>
            </a: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— ­окрема ­галузь­ науки,­ техніки,­ виробництва,­</a:t>
            </a:r>
            <a:b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­якій­ людина­ працює.­ </a:t>
            </a:r>
          </a:p>
          <a:p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Люди­ однієї­ професії­ можуть­ мати­ різні­ спеціа­льності.­</a:t>
            </a:r>
          </a:p>
          <a:p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Наприклад, ­лікар ­—­ за­ професією,­ ортопед­ —­ за­ спеціальністю; за­ професією ­—­ будівельник,­ а­ за ­спеціальністю­ може­ бути столяром,­ арматурником,­ зварником,­ електриком­ тощо.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3BA3D4-EFDA-4A8D-9E1C-14BC999D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2679898"/>
          </a:xfrm>
        </p:spPr>
        <p:txBody>
          <a:bodyPr>
            <a:no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 тим, як обрати професію, необхідно тверезо оцінити свої</a:t>
            </a:r>
            <a:b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сили і можливості за такими критеріями: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101B822A-8699-4189-97E4-047CCB9530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7286" t="54535" r="26518" b="27183"/>
          <a:stretch/>
        </p:blipFill>
        <p:spPr>
          <a:xfrm>
            <a:off x="0" y="2792435"/>
            <a:ext cx="12192000" cy="3284808"/>
          </a:xfrm>
        </p:spPr>
      </p:pic>
    </p:spTree>
    <p:extLst>
      <p:ext uri="{BB962C8B-B14F-4D97-AF65-F5344CB8AC3E}">
        <p14:creationId xmlns:p14="http://schemas.microsoft.com/office/powerpoint/2010/main" val="79876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151CEE-888E-4DD9-A60E-DC23A2B1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28799"/>
          </a:xfrm>
        </p:spPr>
        <p:txBody>
          <a:bodyPr/>
          <a:lstStyle/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Оптимальний­ вибір­ професії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85FBF6A7-3C8B-404E-8197-CAE35B620B9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0684" t="46593" r="42917" b="29853"/>
          <a:stretch/>
        </p:blipFill>
        <p:spPr>
          <a:xfrm>
            <a:off x="2222695" y="887727"/>
            <a:ext cx="7258929" cy="5861660"/>
          </a:xfrm>
        </p:spPr>
      </p:pic>
    </p:spTree>
    <p:extLst>
      <p:ext uri="{BB962C8B-B14F-4D97-AF65-F5344CB8AC3E}">
        <p14:creationId xmlns:p14="http://schemas.microsoft.com/office/powerpoint/2010/main" val="317111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B240C4-934D-487E-A521-B442D871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05242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формула, запропонована</a:t>
            </a:r>
            <a:br>
              <a:rPr lang="ru-RU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М. Бендюковим та І. Соломіним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(7 кроків)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E81F68F-7F5B-45E9-83D6-BF047BE1A7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1688123"/>
            <a:ext cx="12191999" cy="585216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Крок 1</a:t>
            </a:r>
            <a:r>
              <a:rPr lang="ru-RU" sz="28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Скласти список професій, що вам подобаються й цікаві для вас, які вам підходять.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Крок 2</a:t>
            </a:r>
            <a:r>
              <a:rPr lang="uk-UA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Скласти перелік вимог до обраної професії в такому порядку:</a:t>
            </a:r>
            <a:b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обрана професія та майбутній рід занять;</a:t>
            </a:r>
            <a:b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обрана професія та життєві цінності;</a:t>
            </a:r>
            <a:b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обрана професія та життєві цілі;</a:t>
            </a:r>
            <a:b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обрана професія та ваші сьогоднішні «гарячі» проблеми;</a:t>
            </a:r>
            <a:b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обрана професія та реальне працевлаштування за фахом;</a:t>
            </a:r>
            <a:b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бажаний рівень професійної підготовки;</a:t>
            </a:r>
            <a:b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обрана професія та ваші схильності й здібності;</a:t>
            </a:r>
            <a:b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бажані умови роботи, зміст і характер праці.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uk-UA" dirty="0"/>
              <a:t> </a:t>
            </a:r>
            <a:br>
              <a:rPr lang="uk-UA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356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062BDA5-066D-4A8D-B666-BC9383D8F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309231" cy="7484012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Крок 3. </a:t>
            </a:r>
            <a: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Визначити значущість кожної з перерахованих вимог. Можливо, є менш важливі вимоги, які можна й не враховувати.</a:t>
            </a:r>
            <a:endParaRPr lang="uk-UA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Крок 4.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Оцінити свою відповідність вимогам вибраної професії.</a:t>
            </a:r>
            <a:b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Крім вимог, які є у вас до професії, існують і вимоги самої професії. Проаналізуйте, чи розвинені у вас важливі для професії якості, чи відповідають ваші інтелектуальні здібності, психологічні особливості та стан здоров’я вимогам професії, яку ви вибрали.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Крок 5. </a:t>
            </a:r>
            <a: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Підрахувати й проаналізувати результати вибору професії з усього списку, що найбільше вам підходить за всіма пунктами.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Крок 6. </a:t>
            </a:r>
            <a: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Перевірити результати.</a:t>
            </a:r>
            <a:b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Щоб переконайтеся в правильності своїх роздумів, обговоріть своє рішення з батьками, близькими людьми, друзями, учителями, психологом, соціальним педагогом навчального закладу.</a:t>
            </a:r>
          </a:p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Крок 7. </a:t>
            </a:r>
            <a: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Визначити основні практичні кроки до успіху.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325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1A3DDE7-B7A4-4AB5-9D9A-4BB80F5C5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692" y="365760"/>
            <a:ext cx="11840308" cy="6492240"/>
          </a:xfrm>
        </p:spPr>
        <p:txBody>
          <a:bodyPr>
            <a:normAutofit lnSpcReduction="10000"/>
          </a:bodyPr>
          <a:lstStyle/>
          <a:p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Отже, ви прийняли рішення, тепер важливо визначити:</a:t>
            </a:r>
          </a:p>
          <a:p>
            <a:pPr marL="0" indent="0">
              <a:buNone/>
            </a:pP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24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якому навчальному закладі ви зможете отримати професійну освіту;</a:t>
            </a:r>
          </a:p>
          <a:p>
            <a:pPr marL="0" indent="0">
              <a:buNone/>
            </a:pP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24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далі розвивати в собі професійно важливі якості;</a:t>
            </a:r>
          </a:p>
          <a:p>
            <a:pPr marL="0" indent="0">
              <a:buNone/>
            </a:pP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24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можна отримати практичний досвід роботи з цієї спеціальності;</a:t>
            </a:r>
          </a:p>
          <a:p>
            <a:pPr marL="0" indent="0">
              <a:buNone/>
            </a:pP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24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підвищити свою конкурентоспроможність на ринку праці.</a:t>
            </a:r>
            <a:br>
              <a:rPr lang="uk-UA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uk-UA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Успіхів вам!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906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2E2CBE-B7BA-4E0A-B6AC-43468AAF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237956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Які існують професії?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32E6783-5905-4A72-9619-6331B05673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609" y="956603"/>
            <a:ext cx="12065391" cy="5901396"/>
          </a:xfrm>
        </p:spPr>
        <p:txBody>
          <a:bodyPr/>
          <a:lstStyle/>
          <a:p>
            <a:r>
              <a:rPr lang="uk-UA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Усі професії умовно можна поділити на п'ять груп:</a:t>
            </a:r>
          </a:p>
          <a:p>
            <a:endParaRPr lang="uk-UA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Професії «людина — природа»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об’єктом праці є живі організми (агроном, зоотехнік, кінолог, ветеринар, садівник, лісник, біолог тощо).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3A2A6C-1E91-4070-AC4D-D07C331BD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46" t="35070" r="30077" b="50000"/>
          <a:stretch/>
        </p:blipFill>
        <p:spPr>
          <a:xfrm>
            <a:off x="1467600" y="3305908"/>
            <a:ext cx="9256800" cy="220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0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4C9D540-A281-4A14-AB06-A7F42E9A6A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609" y="140678"/>
            <a:ext cx="12065391" cy="6717322"/>
          </a:xfrm>
        </p:spPr>
        <p:txBody>
          <a:bodyPr>
            <a:normAutofit/>
          </a:bodyPr>
          <a:lstStyle/>
          <a:p>
            <a:r>
              <a:rPr lang="uk-UA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Професії «людина — техніка»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об’єктом праці є технічні системи, машини, устаткування, матеріали, енергія (токар, слюсар, шофер, конструктор, інженер, тракторист, радіотехнік, архітектор тощо).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Професії «людина — </a:t>
            </a:r>
            <a:r>
              <a:rPr lang="ru-RU" b="1" i="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знакова</a:t>
            </a:r>
            <a:r>
              <a:rPr lang="ru-RU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система» </a:t>
            </a: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об’єктом роботи тут є умовні знаки, цифри, коди, таблиці (програмісти, статистики, бібліотекарі, економісти, топографи тощо).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62572B-F625-4A50-83C5-D7CFBF91E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7" t="38148" r="27654" b="45639"/>
          <a:stretch/>
        </p:blipFill>
        <p:spPr>
          <a:xfrm>
            <a:off x="1495864" y="1410052"/>
            <a:ext cx="9200271" cy="20189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CECF17-D5B4-491E-9AB3-5465D562A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85" t="48721" r="29270" b="36609"/>
          <a:stretch/>
        </p:blipFill>
        <p:spPr>
          <a:xfrm>
            <a:off x="1559168" y="4519041"/>
            <a:ext cx="9200271" cy="18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D81BFFD-5BCF-467A-B5F9-1F207D88F8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812" y="126610"/>
            <a:ext cx="12023188" cy="6731390"/>
          </a:xfrm>
        </p:spPr>
        <p:txBody>
          <a:bodyPr/>
          <a:lstStyle/>
          <a:p>
            <a:r>
              <a:rPr lang="ru-RU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Професії «людина — художній образ» </a:t>
            </a: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об’єктом праці є художні образи, їхні елементи та особливості (фотограф, художник, письменник, музикант, ювелір, композитор, дизайнер, модельєр тощо).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Професії «людина — людина»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об'єктом праці є люди, групи, колективи (учитель, офіціант, продавець, вихователь, юрист, лікар, психолог, соціолог, керівник, дипломат, міліціонер тощо).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/>
              <a:t/>
            </a:r>
            <a:br>
              <a:rPr lang="uk-UA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A8F158-D3E9-45CC-B2F3-3092ABBC5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6" t="30965" r="30423" b="53848"/>
          <a:stretch/>
        </p:blipFill>
        <p:spPr>
          <a:xfrm>
            <a:off x="1749083" y="1313969"/>
            <a:ext cx="9129863" cy="2053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BF807E-6D5C-4EAA-AB2C-AF9316969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6" t="58466" r="29038" b="26347"/>
          <a:stretch/>
        </p:blipFill>
        <p:spPr>
          <a:xfrm>
            <a:off x="1749083" y="4573848"/>
            <a:ext cx="9462867" cy="20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3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204DA56-7BF0-4B10-A901-A2018741F3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5551" y="0"/>
            <a:ext cx="689317" cy="6745944"/>
          </a:xfrm>
        </p:spPr>
        <p:txBody>
          <a:bodyPr>
            <a:normAutofit lnSpcReduction="10000"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Типи</a:t>
            </a:r>
          </a:p>
          <a:p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 ій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B151FEE-6525-44BC-89C2-D108A3A6E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16" t="30760" r="34462" b="11365"/>
          <a:stretch/>
        </p:blipFill>
        <p:spPr>
          <a:xfrm>
            <a:off x="0" y="0"/>
            <a:ext cx="595063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B3816B-B445-49E0-A402-70A1E991E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85" t="31786" r="36192" b="10339"/>
          <a:stretch/>
        </p:blipFill>
        <p:spPr>
          <a:xfrm>
            <a:off x="6414868" y="0"/>
            <a:ext cx="5777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2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B9FBA3-E5C5-4241-BBC2-1D39A590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92701"/>
          </a:xfrm>
        </p:spPr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Компоненти життєвого самовизначення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B5AF298C-2FEA-4AF9-A464-79A0F11A59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2831" t="32323" r="31599" b="18350"/>
          <a:stretch/>
        </p:blipFill>
        <p:spPr>
          <a:xfrm>
            <a:off x="2011679" y="726902"/>
            <a:ext cx="8131127" cy="6131097"/>
          </a:xfrm>
        </p:spPr>
      </p:pic>
    </p:spTree>
    <p:extLst>
      <p:ext uri="{BB962C8B-B14F-4D97-AF65-F5344CB8AC3E}">
        <p14:creationId xmlns:p14="http://schemas.microsoft.com/office/powerpoint/2010/main" val="4293996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19A935-5356-4E1D-B05F-67038FC5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856935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Практичне завдання:</a:t>
            </a:r>
            <a:r>
              <a:rPr lang="uk-U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uk-U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Виявлення професійних схильностей</a:t>
            </a:r>
            <a:r>
              <a:rPr lang="ru-RU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(за класифікацією Дж. Голланда)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FA46400-DD33-426A-ADA1-3B73D5E9DA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"/>
              </a:rPr>
              <a:t>Люди давно виявили, що професія впливає на людину. Але правильне й</a:t>
            </a:r>
            <a:b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"/>
              </a:rPr>
            </a:b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"/>
              </a:rPr>
              <a:t>інше спостереження: не тільки професійна діяльність формує особистісні особливості, а й кожна людина за своїми особистісними якостями належить до певного типу професій.</a:t>
            </a:r>
            <a:b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"/>
              </a:rPr>
            </a:b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"/>
              </a:rPr>
              <a:t>Модифікація тесту Дж. Голланда, яка заснована на співвідношенні типу професій до індивідуальних особливостей людини, допомагає вибрати професію з урахуванням насамперед особистісних особливостей.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609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AEE53C9-8ED7-42A7-9704-F13C3C68E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етап</a:t>
            </a:r>
            <a:r>
              <a:rPr lang="ru-RU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Вам необхідно начебто «припасувати» до себе шість тверджень, які стосуються різних типів професій, знайти їх місце в таблиці та позначити.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1A1E91-466B-4E0B-BFED-C8E28F6D2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9" t="41431" r="29065" b="32710"/>
          <a:stretch/>
        </p:blipFill>
        <p:spPr>
          <a:xfrm>
            <a:off x="140341" y="1617783"/>
            <a:ext cx="11911318" cy="46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01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C875269-B83D-4F14-8B67-1BB1B4E6B5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12542" y="0"/>
            <a:ext cx="12304542" cy="970670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Твердження 1. </a:t>
            </a:r>
            <a:r>
              <a:rPr lang="ru-RU" sz="1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 — практик, схильний виконувати конкретні справи. Надаєте перевагу роботі, яка приносить конкретні, вагомі результати не тільки для вас, а й для інших. Вас не лякає фізична праця. Вас цікавить робота з технікою, яка вимагає практичної спрямованості розуму, добре розвинених рухових навичок.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uk-UA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Твердження 2. </a:t>
            </a:r>
            <a:r>
              <a:rPr lang="uk-UA" sz="1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 — більше теоретик, ніж практик. Вам подобається вивчати проблеми, отримувати нові знання. Ви надаєте перевагу роботі, яка приносить радість пізнання, а інколи й радість відкриття, роботу, яка вимагає абстрактної спрямованості розуму, здібностей до аналізу та систематизації інформації, широкого світогляду.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uk-UA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Твердження 3. </a:t>
            </a:r>
            <a:r>
              <a:rPr lang="uk-UA" sz="1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 — «комунікатор», якому подобається працювати з людьми й для людей, тому вас, вірогідно, зацікавить робота, пов’язана з навчанням, вихованням, обслуговуванням клієнтів, наданням допомоги тим, хто її потребує. Вам цікава емоційно насичена робота, інтенсивна взаємодія з людьми й активне спілкування.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Твердження 4. </a:t>
            </a:r>
            <a:r>
              <a:rPr lang="ru-RU" sz="1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Вам подобається працювати з документами, цифрами, зокрема з використанням комп’ютерних засобів. Робота спокійна, без особли</a:t>
            </a:r>
            <a:r>
              <a:rPr lang="uk-UA" sz="1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вого ризику, з чіткими обов’язками. Вона може бути пов’язана з опрацюванням інформації, з розрахунками, обчисленнями, які вимагають точності, акуратності, ретельності. Вам хотілося б уникнути частого спілкування, необхідності керувати іншими людьми та відповідати за їхні дії.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uk-UA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Твердження 5. </a:t>
            </a:r>
            <a:r>
              <a:rPr lang="uk-UA" sz="1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 — організатор, зорієнтований на активну творчу діяльність. Ви надаєте перевагу роботі, яка забезпечує вам певну свободу, самостійність і водночас — статус у суспільстві, перевагу над іншими, матеріальний добробут; роботу запальну й ризикову, яка вимагає ініціативності, діловитості, волі, уміння брати відповідальність на себе.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uk-UA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Твердження 6. </a:t>
            </a:r>
            <a:r>
              <a:rPr lang="uk-UA" sz="1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Ви, імовірно, «вільний художник». Вам подобаються види діяльності, які дають можливість творчого самовираження, де немає жорсткого режиму, формальності; робота, яка дає простір фантазії, уяві, яка потребує наявності естетичного смаку, спеціальних здібностей (художніх, літературних, музичних).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ru-RU" dirty="0"/>
              <a:t> </a:t>
            </a:r>
            <a:br>
              <a:rPr lang="ru-RU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4477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EF1EF1C-7AEA-4409-8674-1C6F1476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ІІ етап</a:t>
            </a:r>
            <a:r>
              <a:rPr lang="uk-UA" sz="1800" b="1" i="1" dirty="0">
                <a:solidFill>
                  <a:srgbClr val="242021"/>
                </a:solidFill>
                <a:effectLst/>
                <a:latin typeface="PragmaticaC-BoldItalic"/>
              </a:rPr>
              <a:t/>
            </a:r>
            <a:br>
              <a:rPr lang="uk-UA" sz="1800" b="1" i="1" dirty="0">
                <a:solidFill>
                  <a:srgbClr val="242021"/>
                </a:solidFill>
                <a:effectLst/>
                <a:latin typeface="PragmaticaC-BoldItalic"/>
              </a:rPr>
            </a:b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Припустимо, що після навчання ви зможете виконувати будь­</a:t>
            </a:r>
            <a:r>
              <a:rPr lang="x-none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яку роботу,</a:t>
            </a:r>
            <a:r>
              <a:rPr lang="x-none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кожної пари професій потрібно вибрати одну, яка вас задовольняє найбільше</a:t>
            </a:r>
            <a:r>
              <a:rPr lang="x-none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(ураховуючи ваші здібності).</a:t>
            </a:r>
            <a:r>
              <a:rPr lang="x-none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 з назвою професії в дужках зазначено код. У бланку відповідей</a:t>
            </a:r>
            <a:b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навпроти коду вибраної професії потрібно поставити знак плюс. Підрахуйте</a:t>
            </a:r>
            <a:b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кількість таких знаків у кожному рядку. Наприклад, із пари «інженер — соціолог»</a:t>
            </a:r>
            <a:b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вас цікавить професія соціолога. Код цієї професії — 2. Значить, у бланку відповідей треба у графі «Вибір» поставити знак плюс навпроти цифри 2. Якщо назва</a:t>
            </a:r>
            <a:r>
              <a:rPr lang="x-none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професії не зовсім зрозуміла, скористайтеся словником професій.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B1039F-2177-4509-ADEE-1C378FDA0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92" t="38148" r="27077" b="36199"/>
          <a:stretch/>
        </p:blipFill>
        <p:spPr>
          <a:xfrm>
            <a:off x="862818" y="3151782"/>
            <a:ext cx="10466363" cy="37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206EA3F-6509-46C5-87D3-7B31D630C7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6019800" cy="7498080"/>
          </a:xfrm>
        </p:spPr>
        <p:txBody>
          <a:bodyPr>
            <a:normAutofit fontScale="70000" lnSpcReduction="20000"/>
          </a:bodyPr>
          <a:lstStyle/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інженер (1) — соціолог (2)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механік (1) — дизайнер (6)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філософ (2) — лікар (3)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еколог (2) — бухгалтер (4)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програміст (2) — адвокат (5)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кінолог (2) — літературний перекладач (6)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фармацевт (2) — юрисконсульт (3)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генетик (2) — архітектор (6)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продавець (3) — оператор поштового зв’язку (4)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соціальний працівник (3) — підприємець (5)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викладач вишу (3) — музикант</a:t>
            </a:r>
            <a:r>
              <a:rPr lang="x-none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­виконавець (6)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економіст (4) — менеджер (5)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коректор (4) — диригент (6)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інспектор митниці (5) — художник­</a:t>
            </a:r>
            <a:r>
              <a:rPr lang="x-none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модельєр (6)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телефоніст (1) — орнітолог (2)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агроном (1) — топограф (4)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лісничий (1) — директор (5)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майстер з пошиття одягу (1) — хореограф (6)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історик (2) — інспектор дорожнього руху (4)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антрополог (2) — екскурсовод (3)</a:t>
            </a:r>
            <a:endParaRPr lang="x-none" sz="19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вірусолог (2) — актор (6)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xmlns="" id="{F158A88B-92F2-4B26-AD20-312646E91D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-1"/>
            <a:ext cx="6019800" cy="76528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офіціант (3) — товарознавець (5)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кондитер (1) — священнослужитель (3)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повар (1) — статистик (4)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фотограф (1) — адміністратор торговельної зали (5)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страховий агент (3) — архіваріус (4)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тренер (3) — телерепортер (5)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слідчий (3) — мистецтвознавець (6)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нотаріус (4) — брокер (5)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оператор ЕОМ (4) — манекенниця (6)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фотокореспондент (5) — реставратор (6)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бортпровідник (3) — водій (1)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Біолог</a:t>
            </a:r>
            <a:r>
              <a:rPr lang="x-none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­дослідник (2) — озеленювач (1)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метролог (1) — картограф (4)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радіомонтажник (1) — художник по дереву (6)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геолог (2) — перекладач­</a:t>
            </a:r>
            <a:r>
              <a:rPr lang="x-none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гід (3)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журналіст (5) — режисер (6)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бібліограф (2) — аудитор (4)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головний бухгалтер (4) — інспектор карного розшуку (5)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перукар­</a:t>
            </a:r>
            <a:r>
              <a:rPr lang="x-none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модельєр (6) — психолог (3)</a:t>
            </a:r>
            <a:r>
              <a:rPr lang="x-none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бджоляр (1) — комерсант (5)</a:t>
            </a:r>
            <a:endParaRPr lang="x-none" sz="13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суддя (3) — стенографіст (4)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300" dirty="0"/>
              <a:t/>
            </a:r>
            <a:br>
              <a:rPr lang="uk-UA" sz="1300" dirty="0"/>
            </a:br>
            <a:endParaRPr lang="uk-UA" sz="1300" dirty="0"/>
          </a:p>
        </p:txBody>
      </p:sp>
    </p:spTree>
    <p:extLst>
      <p:ext uri="{BB962C8B-B14F-4D97-AF65-F5344CB8AC3E}">
        <p14:creationId xmlns:p14="http://schemas.microsoft.com/office/powerpoint/2010/main" val="59361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D52A7-EDF4-486D-9478-86F82909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14399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Обробка результатів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2218AD5-C945-4543-B3FA-F7FF8A5BAA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98473" y="801858"/>
            <a:ext cx="12290474" cy="6865034"/>
          </a:xfrm>
        </p:spPr>
        <p:txBody>
          <a:bodyPr>
            <a:normAutofit fontScale="77500" lnSpcReduction="20000"/>
          </a:bodyPr>
          <a:lstStyle/>
          <a:p>
            <a:r>
              <a:rPr lang="uk-UA" sz="2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Підрахуйте кількість знаків плюс. Максимальна кількість цих знаків указує на відповідність одному із шести професійних типів:</a:t>
            </a:r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23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реалістичний тип.</a:t>
            </a:r>
            <a:r>
              <a:rPr lang="uk-UA" sz="23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Така людина може виконувати конкретні справи, займатися конкретними речами та їх використанням, надає перевагу заняттям, які вимагають застосування фізичної сили, спритності. Зорієнтована в основному на практичну працю, швидкий результат діяльності. Схильності до спілкування з людьми, формулювання та викладення думок розвинені менше. </a:t>
            </a:r>
            <a:r>
              <a:rPr lang="uk-UA" sz="2300" b="1" i="0" u="sng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Найчастіше вибирає професії </a:t>
            </a:r>
            <a:r>
              <a:rPr lang="uk-UA" sz="2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механіка, електрика, інженера, агронома, садівника, кондитера, повара й інші професії, які передбачають вирішення конкретних завдань, наявність рухливості, наполегливості, зв’язку з технікою. Спілкування не є провідним у структурі діяльності.</a:t>
            </a:r>
            <a:r>
              <a:rPr lang="uk-U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3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інтелектуальний тип.</a:t>
            </a:r>
            <a:r>
              <a:rPr lang="uk-UA" sz="23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Така людина відрізняється аналітичністю, раціоналізмом, незалежністю, оригінальністю, не схильна орієнтуватися на соціальні норми. Володіє достатньо розвиненими математичними здібностями, умінням доступно формулювати та викладати думки, схильністю до розв’язування логічних, абстрактних задач. </a:t>
            </a:r>
            <a:r>
              <a:rPr lang="uk-UA" sz="2300" b="1" i="0" u="sng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Надає перевагу професії науково-­дослідницького напряму: </a:t>
            </a:r>
            <a:r>
              <a:rPr lang="uk-UA" sz="23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ботанік, фізик, філософ, програміст та ін., у діяльності яких потрібні творчі здібності й нестандартне мислення. Спілкування не є провідним у структурі діяльності.</a:t>
            </a:r>
            <a:r>
              <a:rPr lang="uk-UA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8406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5642703-1CD5-4637-80D7-44D6CF5053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948" y="309488"/>
            <a:ext cx="11995052" cy="6548511"/>
          </a:xfrm>
        </p:spPr>
        <p:txBody>
          <a:bodyPr/>
          <a:lstStyle/>
          <a:p>
            <a:r>
              <a:rPr lang="uk-UA" sz="18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соціальний тип.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Така людина гуманна, активна, чутлива, зорієнтована на соціальні норми, здатна до співчуття, уміє зрозуміти емоційний стан іншої людини. Має хороші вербальні здібності, із задоволенням спілкується з людьми. Математичні здібності розвинені слабо. Люди цього типу зорієнтовані на працю, головним змістом якої є взаємодія з іншими людьми, можливість вирішувати проблеми, які передбачають аналіз поведінки та навчання людей. </a:t>
            </a:r>
            <a:r>
              <a:rPr lang="uk-UA" sz="1800" b="1" i="0" u="sng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Можливі сфери діяльності: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навчання, лікування, обслуговування тощо, які вимагають постійного контакту та спілкування з людьми, здібностей переконувати.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8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артистичний тип.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Такі люди оригінальні, незалежні в прийнятті рішень, зрідка орієнтуються на соціальні норми та схвалення, мають незвичайний погляд на життя, володіють гнучкістю та швидкістю мислення, високою емоційною вразливістю. Стосунки з людьми будують, використовуючи свої емоції, відчуття, інтуїцію, уяву. Їм притаманна хороша реакція та загострене сприйняття. Люблять і вміють спілкуватися. </a:t>
            </a:r>
            <a:r>
              <a:rPr lang="uk-UA" sz="1800" b="1" i="0" u="sng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Професійна схильність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найбільшою мірою</a:t>
            </a:r>
            <a:b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пов’язана з акторсько-­сценічною, музичною, образотворчою діяльністю.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5112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41C3F60-D3E1-4B0E-B12E-CE205BF8D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542" y="112541"/>
            <a:ext cx="12079458" cy="7512147"/>
          </a:xfrm>
        </p:spPr>
        <p:txBody>
          <a:bodyPr>
            <a:normAutofit fontScale="92500" lnSpcReduction="20000"/>
          </a:bodyPr>
          <a:lstStyle/>
          <a:p>
            <a:r>
              <a:rPr lang="uk-UA" sz="19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підприємницький тип.</a:t>
            </a:r>
            <a:r>
              <a:rPr lang="uk-UA" sz="19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Такі люди винахідливі, практичні, швидко орієнтуються в складній ситуації, схильні до самостійного прийняття рішень, соціальної активності, лідерства; тяжіють до пригод (можливо, авантюрних). Володіють достатньо розвиненими комунікативними здібностями. Не мають схильностей до занять, що вимагають посидючості, довготривалої концентрації уваги. </a:t>
            </a:r>
            <a:r>
              <a:rPr lang="uk-UA" sz="1900" b="1" i="0" u="sng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Надають</a:t>
            </a:r>
            <a:br>
              <a:rPr lang="uk-UA" sz="1900" b="1" i="0" u="sng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u="sng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перевагу діяльності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яка потребує енергії, організаторських здібностей. Професії: підприємець, менеджер, продюсер та ін., які пов’язані з керівництвом, управлінням і впливом на інших людей в різних ситуаціях</a:t>
            </a:r>
            <a:r>
              <a:rPr lang="uk-UA" sz="1900" b="0" i="0" dirty="0">
                <a:solidFill>
                  <a:srgbClr val="242021"/>
                </a:solidFill>
                <a:effectLst/>
                <a:latin typeface="PragmaticaC"/>
              </a:rPr>
              <a:t>.</a:t>
            </a:r>
            <a:r>
              <a:rPr lang="uk-UA" sz="1900" dirty="0"/>
              <a:t> </a:t>
            </a:r>
          </a:p>
          <a:p>
            <a:endParaRPr lang="uk-UA" dirty="0"/>
          </a:p>
          <a:p>
            <a:r>
              <a:rPr lang="uk-UA" sz="19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конвенціональний тип.</a:t>
            </a:r>
            <a:r>
              <a:rPr lang="uk-UA" sz="19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Такі люди практичні, не відходять від задуманого, енергійні, тяжіють до конкретики, зорієнтовані на соціальні норми. Надають перевагу чітко визначеній діяльності, вибирають цілі й завдання, які поставлені перед ними. Зазвичай вибирають професії, пов’язані з канцелярськими й розрахунковими роботами, створенням та оформленням документів, установленням кількісних співвідношень між числами, системами умовних знаків, такі як бухгалтер, нотаріус, топограф та інші, тобто такі професії, які передбачають обробку інформації, наданої у вигляді умовних знаків, цифр, формул, текстів. Сфера діяльності в таких видах діяльності обмежена, не є провідною, що цілком влаштовує цей тип особистості. Хоча комунікативні й організаторські здібності розвинені слабо, але в таких людей дуже добре розвинені виконавські якості.</a:t>
            </a:r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Зробіть висновок про свої професійні переваги.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1566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3E3E25-C9E3-4E2E-BC15-453A5EB5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2214694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Міні-проєкт</a:t>
            </a:r>
            <a:r>
              <a:rPr lang="ru-RU" b="1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Дослідження ринку праці за матеріалами засобів масової інформації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B1214C5-9771-489A-9EE8-701A258BCA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677" y="1561514"/>
            <a:ext cx="12051322" cy="5852160"/>
          </a:xfrm>
        </p:spPr>
        <p:txBody>
          <a:bodyPr>
            <a:normAutofit lnSpcReduction="10000"/>
          </a:bodyPr>
          <a:lstStyle/>
          <a:p>
            <a:r>
              <a:rPr lang="uk-UA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Етапи виконання проєкту:</a:t>
            </a:r>
          </a:p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Постановка мети.</a:t>
            </a:r>
            <a:b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 проекту: дослідити ринок праці за матеріалами засобів масової інформації для подальшого використання отриманих результатів</a:t>
            </a:r>
            <a:b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 час профорієнтації.</a:t>
            </a:r>
          </a:p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Пошук інформації щодо ринку праці у своєму місті, області.</a:t>
            </a:r>
          </a:p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Аналіз отриманих матеріалів, їх класифікація, структурування, оформлення у вигляді таблиць, діаграм, схем.</a:t>
            </a:r>
          </a:p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Формулювання висновків щодо ситуації на ринку праці (найбільш потрібні професії, їхні характеристики, професіограми).</a:t>
            </a:r>
          </a:p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Оформлення результатів проекту у вигляді презентації, газетної статті, тексту доповіді тощо.</a:t>
            </a:r>
          </a:p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Захист проєкту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5488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696046-A17A-47CF-80B9-B5295C3D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473"/>
            <a:ext cx="12191999" cy="99880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Узагальнення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9CE401B-1A2B-4C23-B895-710B165286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541" y="661181"/>
            <a:ext cx="12191999" cy="678062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uk-UA" sz="1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uk-UA" sz="19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9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 передбачає процес профорієнтації?</a:t>
            </a:r>
            <a:b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Які типи професій ви знаєте?</a:t>
            </a:r>
            <a:b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Навіщо потрібна професіограма?</a:t>
            </a:r>
          </a:p>
          <a:p>
            <a:pPr>
              <a:lnSpc>
                <a:spcPct val="110000"/>
              </a:lnSpc>
            </a:pPr>
            <a:r>
              <a:rPr lang="en-US" sz="1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uk-UA" sz="1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uk-UA" sz="19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9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Які існують критерії і мотиви для вибору професії?</a:t>
            </a:r>
            <a:b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можна виявити свої професійні схильності?</a:t>
            </a:r>
            <a:b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Яку роль відіграє професійна діяльність у житті людини?</a:t>
            </a:r>
          </a:p>
          <a:p>
            <a:pPr>
              <a:lnSpc>
                <a:spcPct val="110000"/>
              </a:lnSpc>
            </a:pPr>
            <a:r>
              <a:rPr lang="en-US" sz="1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uk-UA" sz="1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uk-UA" sz="19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9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Хто відповідає за вибір професії, яку ви вподобали?</a:t>
            </a:r>
            <a:b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Які особливості свідчать про готовність до оволодіння бажаною професією?</a:t>
            </a:r>
            <a:b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Які мотиви спонукають підлітків обрати ту чи іншу професію?</a:t>
            </a:r>
          </a:p>
          <a:p>
            <a:pPr>
              <a:lnSpc>
                <a:spcPct val="110000"/>
              </a:lnSpc>
            </a:pPr>
            <a:r>
              <a:rPr lang="en-US" sz="1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uk-UA" sz="1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uk-UA" sz="19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9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Доведіть, що професійне самовизначення є важливим моментом особистісного самовизначення.</a:t>
            </a:r>
            <a:b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Доведіть, що важливим критерієм професійного самовизначення є інформованість.</a:t>
            </a:r>
            <a:b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b="1" i="0" dirty="0">
                <a:solidFill>
                  <a:srgbClr val="00A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uk-UA" sz="19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Доведіть, що обирати професію треба відповідно до власних бажань, здібностей та її перспектив на ринку праці.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368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BECA23-14E8-43DE-BDF7-57BB097D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629464" cy="6668087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Етапи процесу само-пізнання </a:t>
            </a:r>
            <a:b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 формування особистості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AA11112-C67B-4E87-901B-CA0278D422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2102" t="29968" r="30058" b="18682"/>
          <a:stretch/>
        </p:blipFill>
        <p:spPr>
          <a:xfrm>
            <a:off x="3629465" y="0"/>
            <a:ext cx="8562534" cy="6858000"/>
          </a:xfrm>
        </p:spPr>
      </p:pic>
    </p:spTree>
    <p:extLst>
      <p:ext uri="{BB962C8B-B14F-4D97-AF65-F5344CB8AC3E}">
        <p14:creationId xmlns:p14="http://schemas.microsoft.com/office/powerpoint/2010/main" val="309117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4F259-6C51-4D7E-9CD9-83910148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948"/>
            <a:ext cx="3643532" cy="6661051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процесі ідентифікації підлітки мають відповісти на запитання про себе:</a:t>
            </a: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241B0201-A9DC-42EC-987F-6272C6D24E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0983" t="30247" r="28827" b="13831"/>
          <a:stretch/>
        </p:blipFill>
        <p:spPr>
          <a:xfrm>
            <a:off x="3643532" y="0"/>
            <a:ext cx="8548468" cy="6857999"/>
          </a:xfrm>
        </p:spPr>
      </p:pic>
    </p:spTree>
    <p:extLst>
      <p:ext uri="{BB962C8B-B14F-4D97-AF65-F5344CB8AC3E}">
        <p14:creationId xmlns:p14="http://schemas.microsoft.com/office/powerpoint/2010/main" val="405425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27F9DB-9DC1-409E-941F-E3BBAB2A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78633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Кроки до формування адекватної самооцінки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CB6397A6-303B-4C43-8150-8ACAE85E4D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1445" t="32374" r="29058" b="31907"/>
          <a:stretch/>
        </p:blipFill>
        <p:spPr>
          <a:xfrm>
            <a:off x="1111348" y="1083213"/>
            <a:ext cx="10919496" cy="5552047"/>
          </a:xfrm>
        </p:spPr>
      </p:pic>
    </p:spTree>
    <p:extLst>
      <p:ext uri="{BB962C8B-B14F-4D97-AF65-F5344CB8AC3E}">
        <p14:creationId xmlns:p14="http://schemas.microsoft.com/office/powerpoint/2010/main" val="146048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396A66-82BE-41A7-A801-3396377C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97" y="1"/>
            <a:ext cx="11972203" cy="154744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Шлях до мети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B163ECEA-EF83-459E-AFB8-67155FD02F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9135" t="24544" r="25593" b="52860"/>
          <a:stretch/>
        </p:blipFill>
        <p:spPr>
          <a:xfrm>
            <a:off x="219797" y="1814732"/>
            <a:ext cx="11752406" cy="3999779"/>
          </a:xfrm>
        </p:spPr>
      </p:pic>
    </p:spTree>
    <p:extLst>
      <p:ext uri="{BB962C8B-B14F-4D97-AF65-F5344CB8AC3E}">
        <p14:creationId xmlns:p14="http://schemas.microsoft.com/office/powerpoint/2010/main" val="99206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E9256-DC29-4CE1-82E5-E8EDED12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473"/>
            <a:ext cx="12191999" cy="1575581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Підліток і його ключові компетентності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A4ABC381-6098-42E2-8963-72AFE7D5C8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0752" t="35226" r="27903" b="25746"/>
          <a:stretch/>
        </p:blipFill>
        <p:spPr>
          <a:xfrm>
            <a:off x="815951" y="970672"/>
            <a:ext cx="10560098" cy="5604522"/>
          </a:xfrm>
        </p:spPr>
      </p:pic>
    </p:spTree>
    <p:extLst>
      <p:ext uri="{BB962C8B-B14F-4D97-AF65-F5344CB8AC3E}">
        <p14:creationId xmlns:p14="http://schemas.microsoft.com/office/powerpoint/2010/main" val="158728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BEA90-74D1-458B-AAE4-72164911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674054"/>
          </a:xfrm>
        </p:spPr>
        <p:txBody>
          <a:bodyPr/>
          <a:lstStyle/>
          <a:p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Критерії та мотиви для вибору професії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17D9801-BE4D-4530-B0E4-0D64676496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852" y="1491175"/>
            <a:ext cx="12084147" cy="53668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­вибір ­професії­ молодою­ людиною­ впливає ­багато­ чинників: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0280E08-2D73-4D5C-8333-125EB79DE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61134" r="27885" b="13521"/>
          <a:stretch/>
        </p:blipFill>
        <p:spPr>
          <a:xfrm>
            <a:off x="133048" y="2351754"/>
            <a:ext cx="11925901" cy="39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D6765-97B2-43A4-9008-59ABE081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88"/>
            <a:ext cx="4895557" cy="6858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Цінності­ </a:t>
            </a:r>
            <a:r>
              <a:rPr lang="ru-RU" sz="32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—­</a:t>
            </a:r>
            <a:br>
              <a:rPr lang="ru-RU" sz="32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це­ те, ­що важливо для­ вас,­ на ­що­ ви орієнтуєтеся,­ коли приймаєте ­певні рішення,­ заради чого­ ви­ дієте, витрачаєте ­свої сили,­ заради ­чого живете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EE63794A-F792-4A65-B9F6-72B8B29E63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5072" t="28586" r="34809" b="9046"/>
          <a:stretch/>
        </p:blipFill>
        <p:spPr>
          <a:xfrm>
            <a:off x="4778326" y="19488"/>
            <a:ext cx="7413673" cy="6819025"/>
          </a:xfrm>
        </p:spPr>
      </p:pic>
    </p:spTree>
    <p:extLst>
      <p:ext uri="{BB962C8B-B14F-4D97-AF65-F5344CB8AC3E}">
        <p14:creationId xmlns:p14="http://schemas.microsoft.com/office/powerpoint/2010/main" val="778273157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Краплинка</Template>
  <TotalTime>166</TotalTime>
  <Words>1611</Words>
  <Application>Microsoft Office PowerPoint</Application>
  <PresentationFormat>Довільний</PresentationFormat>
  <Paragraphs>131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0" baseType="lpstr">
      <vt:lpstr>Краплинка</vt:lpstr>
      <vt:lpstr>Критерії та мотиви для вибору професії. Профорієнтація.  Практичне завдання: Виявлення професійних схильностей </vt:lpstr>
      <vt:lpstr>Компоненти життєвого самовизначення  </vt:lpstr>
      <vt:lpstr>Етапи процесу само-пізнання  й формування особистості  </vt:lpstr>
      <vt:lpstr>У процесі ідентифікації підлітки мають відповісти на запитання про себе: </vt:lpstr>
      <vt:lpstr>Кроки до формування адекватної самооцінки  </vt:lpstr>
      <vt:lpstr>Шлях до мети</vt:lpstr>
      <vt:lpstr>Підліток і його ключові компетентності  </vt:lpstr>
      <vt:lpstr>Критерії та мотиви для вибору професії  </vt:lpstr>
      <vt:lpstr>Цінності­ —­ це­ те, ­що важливо для­ вас,­ на ­що­ ви орієнтуєтеся,­ коли приймаєте ­певні рішення,­ заради чого­ ви­ дієте, витрачаєте ­свої сили,­ заради ­чого живете  </vt:lpstr>
      <vt:lpstr>Алгоритм вибору професії  </vt:lpstr>
      <vt:lpstr>Перед тим, як обрати професію, необхідно тверезо оцінити свої сили і можливості за такими критеріями:  </vt:lpstr>
      <vt:lpstr>Оптимальний­ вибір­ професії  </vt:lpstr>
      <vt:lpstr>формула, запропонована М. Бендюковим та І. Соломіним  (7 кроків)</vt:lpstr>
      <vt:lpstr>Презентація PowerPoint</vt:lpstr>
      <vt:lpstr>Презентація PowerPoint</vt:lpstr>
      <vt:lpstr>Які існують професії? </vt:lpstr>
      <vt:lpstr>Презентація PowerPoint</vt:lpstr>
      <vt:lpstr>Презентація PowerPoint</vt:lpstr>
      <vt:lpstr>Презентація PowerPoint</vt:lpstr>
      <vt:lpstr>Практичне завдання: Виявлення професійних схильностей (за класифікацією Дж. Голланда)  </vt:lpstr>
      <vt:lpstr>Презентація PowerPoint</vt:lpstr>
      <vt:lpstr>Презентація PowerPoint</vt:lpstr>
      <vt:lpstr>Презентація PowerPoint</vt:lpstr>
      <vt:lpstr>Презентація PowerPoint</vt:lpstr>
      <vt:lpstr>Обробка результатів</vt:lpstr>
      <vt:lpstr>Презентація PowerPoint</vt:lpstr>
      <vt:lpstr>Презентація PowerPoint</vt:lpstr>
      <vt:lpstr>Міні-проєкт Дослідження ринку праці за матеріалами засобів масової інформації  </vt:lpstr>
      <vt:lpstr>Узагальнення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Профорієнтація  Практичне завдання: Виявлення професійних схильностей</dc:title>
  <dc:creator>Таня</dc:creator>
  <cp:lastModifiedBy>Руслан</cp:lastModifiedBy>
  <cp:revision>18</cp:revision>
  <dcterms:created xsi:type="dcterms:W3CDTF">2020-12-01T11:17:38Z</dcterms:created>
  <dcterms:modified xsi:type="dcterms:W3CDTF">2023-02-24T18:07:27Z</dcterms:modified>
</cp:coreProperties>
</file>