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6F193-11E1-4151-BA53-3ED2FE96FB5E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1206E-69BF-430E-89C8-4C9525A9DA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206E-69BF-430E-89C8-4C9525A9DAF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BA6-1B21-4CDB-B3EB-668210655C5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AF38-F6E8-4CB9-9C1A-5EA64B130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BA6-1B21-4CDB-B3EB-668210655C5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AF38-F6E8-4CB9-9C1A-5EA64B130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BA6-1B21-4CDB-B3EB-668210655C5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AF38-F6E8-4CB9-9C1A-5EA64B130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BA6-1B21-4CDB-B3EB-668210655C5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AF38-F6E8-4CB9-9C1A-5EA64B130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BA6-1B21-4CDB-B3EB-668210655C5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AF38-F6E8-4CB9-9C1A-5EA64B130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BA6-1B21-4CDB-B3EB-668210655C5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AF38-F6E8-4CB9-9C1A-5EA64B130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BA6-1B21-4CDB-B3EB-668210655C5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AF38-F6E8-4CB9-9C1A-5EA64B130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BA6-1B21-4CDB-B3EB-668210655C5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AF38-F6E8-4CB9-9C1A-5EA64B130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BA6-1B21-4CDB-B3EB-668210655C5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AF38-F6E8-4CB9-9C1A-5EA64B130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BA6-1B21-4CDB-B3EB-668210655C5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AF38-F6E8-4CB9-9C1A-5EA64B130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5BA6-1B21-4CDB-B3EB-668210655C5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8AF38-F6E8-4CB9-9C1A-5EA64B130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5BA6-1B21-4CDB-B3EB-668210655C54}" type="datetimeFigureOut">
              <a:rPr lang="ru-RU" smtClean="0"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AF38-F6E8-4CB9-9C1A-5EA64B1302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Прямоугольник 3"/>
          <p:cNvSpPr/>
          <p:nvPr/>
        </p:nvSpPr>
        <p:spPr>
          <a:xfrm>
            <a:off x="1115616" y="1556792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Batang" pitchFamily="18" charset="-127"/>
                <a:ea typeface="Batang" pitchFamily="18" charset="-127"/>
              </a:rPr>
              <a:t>Психоактивні</a:t>
            </a:r>
            <a:r>
              <a:rPr lang="ru-RU" sz="32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b="1" dirty="0" err="1">
                <a:latin typeface="Batang" pitchFamily="18" charset="-127"/>
                <a:ea typeface="Batang" pitchFamily="18" charset="-127"/>
              </a:rPr>
              <a:t>речовини</a:t>
            </a:r>
            <a:r>
              <a:rPr lang="ru-RU" sz="32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b="1" dirty="0" err="1">
                <a:latin typeface="Batang" pitchFamily="18" charset="-127"/>
                <a:ea typeface="Batang" pitchFamily="18" charset="-127"/>
              </a:rPr>
              <a:t>і</a:t>
            </a:r>
            <a:r>
              <a:rPr lang="ru-RU" sz="32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200" b="1" dirty="0" err="1">
                <a:latin typeface="Batang" pitchFamily="18" charset="-127"/>
                <a:ea typeface="Batang" pitchFamily="18" charset="-127"/>
              </a:rPr>
              <a:t>здоров’я</a:t>
            </a:r>
            <a:r>
              <a:rPr lang="ru-RU" sz="3200" b="1" dirty="0">
                <a:latin typeface="Batang" pitchFamily="18" charset="-127"/>
                <a:ea typeface="Batang" pitchFamily="18" charset="-127"/>
              </a:rPr>
              <a:t>. </a:t>
            </a:r>
            <a:endParaRPr lang="ru-RU" sz="3200" b="1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2800" b="1" dirty="0" err="1" smtClean="0">
                <a:latin typeface="Batang" pitchFamily="18" charset="-127"/>
                <a:ea typeface="Batang" pitchFamily="18" charset="-127"/>
              </a:rPr>
              <a:t>Позитивні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і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негативні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впливи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 </a:t>
            </a:r>
            <a:endParaRPr lang="ru-RU" sz="2800" b="1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2800" b="1" dirty="0" err="1" smtClean="0">
                <a:latin typeface="Batang" pitchFamily="18" charset="-127"/>
                <a:ea typeface="Batang" pitchFamily="18" charset="-127"/>
              </a:rPr>
              <a:t>однолітків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.</a:t>
            </a:r>
          </a:p>
          <a:p>
            <a:pPr algn="ctr"/>
            <a:r>
              <a:rPr lang="ru-RU" sz="2800" b="1" dirty="0" err="1" smtClean="0">
                <a:latin typeface="Batang" pitchFamily="18" charset="-127"/>
                <a:ea typeface="Batang" pitchFamily="18" charset="-127"/>
              </a:rPr>
              <a:t>Толерантне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b="1" dirty="0" err="1" smtClean="0">
                <a:latin typeface="Batang" pitchFamily="18" charset="-127"/>
                <a:ea typeface="Batang" pitchFamily="18" charset="-127"/>
              </a:rPr>
              <a:t>ставлення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до 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людей, </a:t>
            </a:r>
          </a:p>
          <a:p>
            <a:pPr algn="ctr"/>
            <a:r>
              <a:rPr lang="ru-RU" sz="2800" b="1" dirty="0" err="1" smtClean="0">
                <a:latin typeface="Batang" pitchFamily="18" charset="-127"/>
                <a:ea typeface="Batang" pitchFamily="18" charset="-127"/>
              </a:rPr>
              <a:t>що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живуть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з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 ВІЛ .</a:t>
            </a:r>
            <a:endParaRPr lang="ru-RU" sz="28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270" name="Picture 6" descr="https://lh6.googleusercontent.com/gLM4WnXnUlxVbQ7IN7xVAd6xofrmg8FZ6qNbZbFFKaFcYE08i9sP2gPfDCJWOIss80Ma5GsVFMGR5M6TI-P79VFhOYw-5PxWtQx_Ubx5-TnGhfDwAuQdhOu8tvrUyHqTGGr6HAQkm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8725">
            <a:off x="524016" y="4966438"/>
            <a:ext cx="1583941" cy="1276013"/>
          </a:xfrm>
          <a:prstGeom prst="rect">
            <a:avLst/>
          </a:prstGeom>
          <a:noFill/>
        </p:spPr>
      </p:pic>
      <p:pic>
        <p:nvPicPr>
          <p:cNvPr id="11272" name="Picture 8" descr="https://lh3.googleusercontent.com/uE0lwAF4uOWKGu7r5idiQE_aCVLwUaxD0_K5MsVte1Q_hCLcERAthuHj-jTGNBtj46d5PWkJKimrWZGnf9VFZIVYg7oheO2Yr7kO1YmjsG-57LHTPMzYX_ILOg0mVGJFTZS9kOOK7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8729">
            <a:off x="2640764" y="4478613"/>
            <a:ext cx="1463697" cy="1293726"/>
          </a:xfrm>
          <a:prstGeom prst="rect">
            <a:avLst/>
          </a:prstGeom>
          <a:noFill/>
        </p:spPr>
      </p:pic>
      <p:pic>
        <p:nvPicPr>
          <p:cNvPr id="11274" name="Picture 10" descr="https://lh3.googleusercontent.com/ZbjVHBEpVTvvz0DZ0bOB8n55Q69bCnkGOW5sVgUwD70z0l3z6nnfdXyfjB-ePsqKeLhJvcrvGTm92cD23uf4XoY0j7NzKKnGXXfxSKch2mqH6ZEFzPm35Nkm4rOdTH2wRmOIulAmzw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82669">
            <a:off x="4717078" y="4817365"/>
            <a:ext cx="1834212" cy="1360867"/>
          </a:xfrm>
          <a:prstGeom prst="rect">
            <a:avLst/>
          </a:prstGeom>
          <a:noFill/>
        </p:spPr>
      </p:pic>
      <p:pic>
        <p:nvPicPr>
          <p:cNvPr id="11276" name="Picture 12" descr="https://lh6.googleusercontent.com/GBdDQbpxJTeU8Btm9HJptLNXCC1dS4s1dP28-oPUm76qysw-wXAqEnakilOY4i46ZaYWxplmfmKvnbvqsVPycfdI38Ya0bUNJXYvyR2vIkqZ4JWaSd2zUoEp3lVFrVhkZMj4SioEIZ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8235">
            <a:off x="7053010" y="4413684"/>
            <a:ext cx="1557192" cy="1382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4578" name="Picture 2" descr="https://lh5.googleusercontent.com/RymmwFgwbLRT9FHV61RUHvE1ud864Qn9VeN6UTGMIKRZYQ_IJFGPfqKMa4wrMEazg5jWwy1F_C3lpj9yeqcTIiQioQ2mVXXwtbiUb8VvccTKCJ3osudwAKtG3rkQGa9tHF-l0jtnX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7334250" cy="5495926"/>
          </a:xfrm>
          <a:prstGeom prst="rect">
            <a:avLst/>
          </a:prstGeom>
          <a:noFill/>
        </p:spPr>
      </p:pic>
      <p:pic>
        <p:nvPicPr>
          <p:cNvPr id="24582" name="Picture 6" descr="https://lh6.googleusercontent.com/6H1lLip3r6QQr2Le2IdvPBjl5fCDaGomd8QCXTu9ET3pXJBa8Ozajn35v3kCO-DiZd2F8VFOlIPpxqWzFMUsfnPwjvRP0HxRbScTUuDgSKJw1tVKSscKP_keruQ1pQmJ9Ymtx6JTK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25144"/>
            <a:ext cx="237626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Прямоугольник 1"/>
          <p:cNvSpPr/>
          <p:nvPr/>
        </p:nvSpPr>
        <p:spPr>
          <a:xfrm>
            <a:off x="1547664" y="260648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atin typeface="Batang" pitchFamily="18" charset="-127"/>
                <a:ea typeface="Batang" pitchFamily="18" charset="-127"/>
              </a:rPr>
              <a:t>Чому</a:t>
            </a:r>
            <a:r>
              <a:rPr lang="ru-RU" sz="36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dirty="0" err="1">
                <a:latin typeface="Batang" pitchFamily="18" charset="-127"/>
                <a:ea typeface="Batang" pitchFamily="18" charset="-127"/>
              </a:rPr>
              <a:t>підлітки</a:t>
            </a:r>
            <a:r>
              <a:rPr lang="ru-RU" sz="36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dirty="0" err="1">
                <a:latin typeface="Batang" pitchFamily="18" charset="-127"/>
                <a:ea typeface="Batang" pitchFamily="18" charset="-127"/>
              </a:rPr>
              <a:t>вживають</a:t>
            </a:r>
            <a:r>
              <a:rPr lang="ru-RU" sz="36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dirty="0" err="1">
                <a:latin typeface="Batang" pitchFamily="18" charset="-127"/>
                <a:ea typeface="Batang" pitchFamily="18" charset="-127"/>
              </a:rPr>
              <a:t>психоактивні</a:t>
            </a:r>
            <a:r>
              <a:rPr lang="ru-RU" sz="36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dirty="0" err="1">
                <a:latin typeface="Batang" pitchFamily="18" charset="-127"/>
                <a:ea typeface="Batang" pitchFamily="18" charset="-127"/>
              </a:rPr>
              <a:t>речовини</a:t>
            </a:r>
            <a:r>
              <a:rPr lang="ru-RU" sz="3600" b="1" dirty="0">
                <a:latin typeface="Batang" pitchFamily="18" charset="-127"/>
                <a:ea typeface="Batang" pitchFamily="18" charset="-127"/>
              </a:rPr>
              <a:t>?</a:t>
            </a:r>
            <a:endParaRPr lang="ru-RU" sz="3600" b="1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endParaRPr lang="ru-RU" sz="36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204864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Друзі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попробували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,а 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гірший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Нещастя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яке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сприйняли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трагічно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Психологічні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хочеться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вороною») 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Слабохарактерність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Прямоугольник 1"/>
          <p:cNvSpPr/>
          <p:nvPr/>
        </p:nvSpPr>
        <p:spPr>
          <a:xfrm>
            <a:off x="539552" y="69269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Batang" pitchFamily="18" charset="-127"/>
                <a:ea typeface="Batang" pitchFamily="18" charset="-127"/>
              </a:rPr>
              <a:t>ВІЛ ,СНІД - як  </a:t>
            </a:r>
            <a:r>
              <a:rPr lang="ru-RU" sz="3600" b="1" dirty="0" err="1">
                <a:latin typeface="Batang" pitchFamily="18" charset="-127"/>
                <a:ea typeface="Batang" pitchFamily="18" charset="-127"/>
              </a:rPr>
              <a:t>зробити</a:t>
            </a:r>
            <a:r>
              <a:rPr lang="ru-RU" sz="36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dirty="0" err="1">
                <a:latin typeface="Batang" pitchFamily="18" charset="-127"/>
                <a:ea typeface="Batang" pitchFamily="18" charset="-127"/>
              </a:rPr>
              <a:t>внесок</a:t>
            </a:r>
            <a:r>
              <a:rPr lang="ru-RU" sz="3600" b="1" dirty="0">
                <a:latin typeface="Batang" pitchFamily="18" charset="-127"/>
                <a:ea typeface="Batang" pitchFamily="18" charset="-127"/>
              </a:rPr>
              <a:t> у </a:t>
            </a:r>
            <a:r>
              <a:rPr lang="ru-RU" sz="3600" b="1" dirty="0" err="1">
                <a:latin typeface="Batang" pitchFamily="18" charset="-127"/>
                <a:ea typeface="Batang" pitchFamily="18" charset="-127"/>
              </a:rPr>
              <a:t>боротьбу</a:t>
            </a:r>
            <a:r>
              <a:rPr lang="ru-RU" sz="36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dirty="0" err="1">
                <a:latin typeface="Batang" pitchFamily="18" charset="-127"/>
                <a:ea typeface="Batang" pitchFamily="18" charset="-127"/>
              </a:rPr>
              <a:t>з</a:t>
            </a:r>
            <a:r>
              <a:rPr lang="ru-RU" sz="36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600" b="1" dirty="0" err="1">
                <a:latin typeface="Batang" pitchFamily="18" charset="-127"/>
                <a:ea typeface="Batang" pitchFamily="18" charset="-127"/>
              </a:rPr>
              <a:t>цією</a:t>
            </a:r>
            <a:r>
              <a:rPr lang="ru-RU" sz="3600" b="1" dirty="0">
                <a:latin typeface="Batang" pitchFamily="18" charset="-127"/>
                <a:ea typeface="Batang" pitchFamily="18" charset="-127"/>
              </a:rPr>
              <a:t> хворобою</a:t>
            </a:r>
            <a:endParaRPr lang="ru-RU" sz="3600" b="1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endParaRPr lang="ru-RU" sz="36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6626" name="Picture 2" descr="https://lh4.googleusercontent.com/PiLEyGZ0YXtKm-JM4gu1hrXrTtJb4mTTja6CyPwyMUo0zllYDNndyMCHedVmFTRAP2Kk_xGNxjOKK1lN6hVSDiQtS8gn8YT37vK_TO1D57jrSrAaV9vHPN6OSyTGefK8-r33ZnqDB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5121">
            <a:off x="872855" y="2689588"/>
            <a:ext cx="3446916" cy="2932814"/>
          </a:xfrm>
          <a:prstGeom prst="rect">
            <a:avLst/>
          </a:prstGeom>
          <a:noFill/>
        </p:spPr>
      </p:pic>
      <p:pic>
        <p:nvPicPr>
          <p:cNvPr id="26628" name="Picture 4" descr="https://lh4.googleusercontent.com/7dJO8pckN8qjhtqEpsSl-RjV_UlD3zhqSVuwajnRjLNc_03yywGpUrURIhmKR4Gl3kVZVhpEy2pBTaUVWBgfwo0pG1GKDI1gGa2QURFeJuz3BHTPsbhr8WofmMBd7cxhvcwI8VeIVP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8408">
            <a:off x="4960602" y="2613462"/>
            <a:ext cx="3650237" cy="2996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7650" name="Picture 2" descr="https://lh6.googleusercontent.com/i3CEpbqixPD7bpHt_oNtlKHJbRz05veDMXgaM9Dsd87DJdpzrnWLokFmbv64BGSKCmq4eo6h3-s9OlHmtQ6sx_J2dYihxmWR-eo_Zmapg5Oa1KGhi6BqsuQcU0ad68UOKHD803SQV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7334250" cy="549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8674" name="Picture 2" descr="https://lh4.googleusercontent.com/TqdvKTNlLC-Kal8Qv05nA4aQ0g3z5crjhRcLjSwnIsjQsBaxeAVzZK8vmx_mn-0jBUdFYdgWTwi5mHVtp5PCapzGL_lkNpEDqNh2vVYSO0TZWIsKZ5wrM9ntnWJTeIRRWoYgYKZPu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7770143" cy="55630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3284984"/>
            <a:ext cx="6037654" cy="18774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Толерантність</a:t>
            </a:r>
            <a:r>
              <a:rPr lang="ru-RU" sz="20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  - в </a:t>
            </a:r>
            <a:r>
              <a:rPr lang="ru-RU" sz="2000" b="1" dirty="0" err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даному</a:t>
            </a:r>
            <a:r>
              <a:rPr lang="ru-RU" sz="20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випадку</a:t>
            </a:r>
            <a:r>
              <a:rPr lang="ru-RU" sz="20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, </a:t>
            </a:r>
            <a:r>
              <a:rPr lang="ru-RU" sz="2000" b="1" dirty="0" err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це</a:t>
            </a:r>
            <a:r>
              <a:rPr lang="ru-RU" sz="20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знання</a:t>
            </a:r>
            <a:r>
              <a:rPr lang="ru-RU" sz="20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про </a:t>
            </a:r>
            <a:r>
              <a:rPr lang="ru-RU" sz="2000" b="1" dirty="0" err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цю</a:t>
            </a:r>
            <a:r>
              <a:rPr lang="ru-RU" sz="20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хворобу , </a:t>
            </a:r>
            <a:r>
              <a:rPr lang="ru-RU" sz="2000" b="1" dirty="0" err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і</a:t>
            </a:r>
            <a:r>
              <a:rPr lang="ru-RU" sz="20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чітке</a:t>
            </a:r>
            <a:r>
              <a:rPr lang="ru-RU" sz="20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розуміння</a:t>
            </a:r>
            <a:r>
              <a:rPr lang="ru-RU" sz="20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що</a:t>
            </a:r>
            <a:r>
              <a:rPr lang="ru-RU" sz="20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дружбі</a:t>
            </a:r>
            <a:r>
              <a:rPr lang="ru-RU" sz="2000" b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вона не </a:t>
            </a:r>
            <a:r>
              <a:rPr lang="ru-RU" sz="2000" b="1" dirty="0" err="1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заважає</a:t>
            </a:r>
            <a:endParaRPr lang="ru-RU" sz="2000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endParaRPr lang="ru-RU" sz="28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9698" name="Picture 2" descr="https://lh5.googleusercontent.com/1kXI1O3jxhUEzjD3QsuidK0L8c2AKQeURBaXzD_LWunfcIXxs-HP_ZS-SRb-CP0TiqDXMg6h-OYJDbov2BcUCcMTECTb34jrdmjA_BVCCrYm8SAZEgzVCAkJ4fsp-WRWbHCdK2fup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7356039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0722" name="Picture 2" descr="https://lh5.googleusercontent.com/gVG13qOcZOv7RX3yM-Y39qFzLT_2RMRFv2_zzeKs4UXzWMLFuEF1-PoAvkKI19y5WU1y1BVFfiPj7IVzDnXaco6vgpozrjl-nAH1MJjSCaCXp7ivi5LEVR-CbdPtd_qg9WqscNNy0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015875" cy="601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1746" name="Picture 2" descr="Презентація &quot;Як сказати „НІ” і не втратити друзі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128792" cy="5472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260648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uk-UA" sz="3600" b="1" dirty="0" smtClean="0">
                <a:latin typeface="Batang" pitchFamily="18" charset="-127"/>
                <a:ea typeface="Batang" pitchFamily="18" charset="-127"/>
              </a:rPr>
              <a:t> Відпрацювання дій</a:t>
            </a:r>
            <a:endParaRPr lang="ru-RU" sz="3600" b="1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endParaRPr lang="ru-RU" sz="36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Прямоугольник 1"/>
          <p:cNvSpPr/>
          <p:nvPr/>
        </p:nvSpPr>
        <p:spPr>
          <a:xfrm>
            <a:off x="2123728" y="33265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latin typeface="Batang" pitchFamily="18" charset="-127"/>
                <a:ea typeface="Batang" pitchFamily="18" charset="-127"/>
              </a:rPr>
              <a:t>АЛКОГОЛЬ</a:t>
            </a:r>
            <a:endParaRPr lang="ru-RU" sz="4400" b="0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44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400" dirty="0" smtClean="0">
                <a:latin typeface="Batang" pitchFamily="18" charset="-127"/>
                <a:ea typeface="Batang" pitchFamily="18" charset="-127"/>
              </a:rPr>
            </a:br>
            <a:endParaRPr lang="ru-RU" sz="4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4338" name="Picture 2" descr="https://lh4.googleusercontent.com/DDmWEWES12moeCq1DfHCcVkPkv94511ZPLF3cfpXXRuE6cfKglPJlRXSAOl3WgkzimWiOwm6WuOWZF0T-PU9RFQOn-0JuBVL6hpDA9OrVRtTSFw0clmfNNCG1qwvLI-SCWt9svT370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340768"/>
            <a:ext cx="3312368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3933056"/>
            <a:ext cx="77048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вживанні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алкоголю передача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імпульсів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нервовій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сповільнюється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Першими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уражаються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заборони,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хвилювання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занепокоєння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зникають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поступаючись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відчуттю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ейфорії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Прямоугольник 1"/>
          <p:cNvSpPr/>
          <p:nvPr/>
        </p:nvSpPr>
        <p:spPr>
          <a:xfrm>
            <a:off x="1187624" y="764704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 </a:t>
            </a:r>
            <a:r>
              <a:rPr lang="ru-RU" sz="36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Україні</a:t>
            </a:r>
            <a:r>
              <a:rPr lang="ru-RU" sz="36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найвищий</a:t>
            </a:r>
            <a:r>
              <a:rPr lang="ru-RU" sz="36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рівень</a:t>
            </a:r>
            <a:r>
              <a:rPr lang="ru-RU" sz="36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підліткового</a:t>
            </a:r>
            <a:r>
              <a:rPr lang="ru-RU" sz="36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алкоголізму</a:t>
            </a:r>
            <a:r>
              <a:rPr lang="ru-RU" sz="3600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 </a:t>
            </a:r>
            <a:endParaRPr lang="ru-RU" sz="3600" b="0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78488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ru-RU" dirty="0"/>
          </a:p>
          <a:p>
            <a:pPr algn="ctr" fontAlgn="base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випередили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ровесників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проводились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яке провела ВООЗ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уже у 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41країні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вживають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спиртне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шокували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абсолютним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лідером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сорока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11-15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регулярно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вживають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алкоголь.</a:t>
            </a:r>
          </a:p>
          <a:p>
            <a:pPr algn="ctr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40%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співвітчизників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14 до 18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вживають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градусні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щотижневе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пива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публіки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два роки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зросло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вдвічі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6386" name="Picture 2" descr="https://lh3.googleusercontent.com/BQa-41EW_pUlAQBoYOJeOwJIX8P9qbYIhqYRx4U1mYlV1OgCObjP_t-RO75PTDzINcFy0EFqlEAwuOnfahlyhb4oZTBtWtvtL-cRx_2y9M9cH82t_EkJURFkb8RwF_hw-txSGx_Uv4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686675" cy="828676"/>
          </a:xfrm>
          <a:prstGeom prst="rect">
            <a:avLst/>
          </a:prstGeom>
          <a:noFill/>
        </p:spPr>
      </p:pic>
      <p:pic>
        <p:nvPicPr>
          <p:cNvPr id="16388" name="Picture 4" descr="https://lh5.googleusercontent.com/XHwPPhttHWiPqUTvfPFXirfl02gtd-u1trtgoi71zxbaugguX5en1GK0UaZB2LeYQiWzj2YBU2xz9CTjLw51sn7MCaLsTJCoa0Zem7NaM61mluWgC2IfdU1TgDhNGTqcRDllOteqE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7765554" cy="434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58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алкоголю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організм</a:t>
            </a:r>
            <a:endParaRPr lang="ru-RU" sz="36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lh3.googleusercontent.com/2wwq33UqnemDQJmPsIwC1xPZ-ARJCOwuxvWyDI4LeaH9-mArE7ZlflBIwhh5j1J-NhyLUg5mviLpfKNdtzrv5KPoXHgl1dqQR1-4mk4Dtt1r01rN86Aq1m1OGdf9WQok1UOOK7pmS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052736"/>
            <a:ext cx="2390775" cy="1524001"/>
          </a:xfrm>
          <a:prstGeom prst="rect">
            <a:avLst/>
          </a:prstGeom>
          <a:noFill/>
        </p:spPr>
      </p:pic>
      <p:pic>
        <p:nvPicPr>
          <p:cNvPr id="17416" name="Picture 8" descr="https://lh5.googleusercontent.com/Kz7Y7GutkI86osj3nVFiZOycJ07oH5ooYpm4L0mKpUaOXUNZKUzNuVmZoRoLp0HKe1UV0n9a42rUSfzz7tKZWFPuL7q38HizyLQYagO5iS8JGuymGKM1rOIvaT9MGTbDy9wC41HsiX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140968"/>
            <a:ext cx="3686175" cy="2714626"/>
          </a:xfrm>
          <a:prstGeom prst="rect">
            <a:avLst/>
          </a:prstGeom>
          <a:noFill/>
        </p:spPr>
      </p:pic>
      <p:pic>
        <p:nvPicPr>
          <p:cNvPr id="17418" name="Picture 10" descr="https://lh4.googleusercontent.com/Bfs6rUz5iOY5nQM6MIsYoVOiMTN8YV6klyFdGUd-iQKxB7_Fk_Do1arLuWme03fGBXE4YGhrhnigHWtHLGkEk_1pUNw-K3-UJYfCFhyWvZ6d7eRDCqlfF4n_K90M_nhzFKaypW958h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492896"/>
            <a:ext cx="2209800" cy="1771651"/>
          </a:xfrm>
          <a:prstGeom prst="rect">
            <a:avLst/>
          </a:prstGeom>
          <a:noFill/>
        </p:spPr>
      </p:pic>
      <p:pic>
        <p:nvPicPr>
          <p:cNvPr id="17420" name="Picture 12" descr="https://lh4.googleusercontent.com/MOB4LXzT_2rIMT0ONioUnPQEpH2oaqIG63U6nCHcxR2gtwQfh_2Q54IITEvmPu9RjG5uDTJv7TU81exIIDY4Sxw64VzNUqVpOjx6RETHwzbTJOCqaj4-ZBXsyA_EdFvzy4FHQg5xsG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88640"/>
            <a:ext cx="2508666" cy="12241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2492896"/>
            <a:ext cx="259228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Вбиває</a:t>
            </a:r>
            <a:r>
              <a:rPr lang="ru-RU" b="1" dirty="0"/>
              <a:t> </a:t>
            </a:r>
            <a:r>
              <a:rPr lang="ru-RU" b="1" dirty="0" err="1"/>
              <a:t>нервові</a:t>
            </a:r>
            <a:r>
              <a:rPr lang="ru-RU" b="1" dirty="0"/>
              <a:t> </a:t>
            </a:r>
            <a:r>
              <a:rPr lang="ru-RU" b="1" dirty="0" err="1"/>
              <a:t>клітини</a:t>
            </a:r>
            <a:r>
              <a:rPr lang="ru-RU" b="1" dirty="0"/>
              <a:t> - 1 л спиртного </a:t>
            </a:r>
            <a:r>
              <a:rPr lang="ru-RU" b="1" dirty="0" err="1"/>
              <a:t>вбиває</a:t>
            </a:r>
            <a:r>
              <a:rPr lang="ru-RU" b="1" dirty="0"/>
              <a:t> 6500 </a:t>
            </a:r>
            <a:r>
              <a:rPr lang="ru-RU" b="1" dirty="0" err="1"/>
              <a:t>нейронів</a:t>
            </a:r>
            <a:endParaRPr lang="ru-RU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22" name="Picture 14" descr="https://lh3.googleusercontent.com/4l9uPPeN14YFhzyCyC6lv7DEydy3aWuFW0N3I0AU3eu_sSlR-i12Z2DSuweUc9b-iz904RROwSforMSIHKmeMKQCNJ0GetiOIrKdfCqT7A3P6Cs1NHOiKWIcJkq_uznr5UsEOmG-xh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933056"/>
            <a:ext cx="2362200" cy="11715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27584" y="5085184"/>
            <a:ext cx="216024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Захворювання</a:t>
            </a:r>
            <a:r>
              <a:rPr lang="ru-RU" b="1" dirty="0"/>
              <a:t> </a:t>
            </a:r>
            <a:r>
              <a:rPr lang="ru-RU" b="1" dirty="0" err="1"/>
              <a:t>підшлункової</a:t>
            </a:r>
            <a:r>
              <a:rPr lang="ru-RU" b="1" dirty="0"/>
              <a:t> </a:t>
            </a:r>
            <a:r>
              <a:rPr lang="ru-RU" b="1" dirty="0" err="1"/>
              <a:t>залози</a:t>
            </a:r>
            <a:endParaRPr lang="ru-RU" b="1" dirty="0" smtClean="0"/>
          </a:p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1340768"/>
            <a:ext cx="221399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           </a:t>
            </a:r>
            <a:r>
              <a:rPr lang="ru-RU" b="1" dirty="0"/>
              <a:t> </a:t>
            </a:r>
            <a:r>
              <a:rPr lang="ru-RU" b="1" dirty="0" err="1"/>
              <a:t>Цироз</a:t>
            </a:r>
            <a:r>
              <a:rPr lang="ru-RU" b="1" dirty="0"/>
              <a:t>   </a:t>
            </a:r>
            <a:endParaRPr lang="ru-RU" b="1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4293096"/>
            <a:ext cx="16916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Порушення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ниркових</a:t>
            </a:r>
            <a:r>
              <a:rPr lang="ru-RU" b="1" dirty="0"/>
              <a:t> </a:t>
            </a:r>
            <a:r>
              <a:rPr lang="ru-RU" b="1" dirty="0" err="1"/>
              <a:t>клубочків</a:t>
            </a:r>
            <a:r>
              <a:rPr lang="ru-RU" b="1" dirty="0"/>
              <a:t> </a:t>
            </a:r>
            <a:endParaRPr lang="ru-RU" b="1" dirty="0" smtClean="0"/>
          </a:p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5657671"/>
            <a:ext cx="284380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Жирове </a:t>
            </a:r>
            <a:endParaRPr lang="ru-RU" b="1" dirty="0" smtClean="0"/>
          </a:p>
          <a:p>
            <a:pPr algn="ctr"/>
            <a:r>
              <a:rPr lang="ru-RU" b="1" dirty="0" err="1"/>
              <a:t>переродження</a:t>
            </a:r>
            <a:r>
              <a:rPr lang="ru-RU" b="1" dirty="0"/>
              <a:t> </a:t>
            </a:r>
            <a:r>
              <a:rPr lang="ru-RU" b="1" dirty="0" err="1"/>
              <a:t>серця</a:t>
            </a:r>
            <a:endParaRPr lang="ru-RU" b="1" dirty="0" smtClean="0"/>
          </a:p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7410" name="Picture 2" descr="https://lh5.googleusercontent.com/9aQTCQzViA5LodiOdoHmCePVRdoLJTk3WFEO9CLfpdOzp31x9WLW3_Js4dBBnxkP9fjlpMnhTGbnkFBqjZBl_OMXbD-KztrQxN8KyyKgJ1-N_FxHpar3Y7rsw9JoeaxXG30pHMcRSv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836712"/>
            <a:ext cx="3705225" cy="17526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067944" y="2564904"/>
            <a:ext cx="239475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Гастрит , </a:t>
            </a:r>
            <a:r>
              <a:rPr lang="ru-RU" b="1" dirty="0" err="1"/>
              <a:t>виразка</a:t>
            </a:r>
            <a:r>
              <a:rPr lang="ru-RU" b="1" dirty="0"/>
              <a:t> , рак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Прямоугольник 3"/>
          <p:cNvSpPr/>
          <p:nvPr/>
        </p:nvSpPr>
        <p:spPr>
          <a:xfrm>
            <a:off x="2987824" y="1268760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latin typeface="Batang" pitchFamily="18" charset="-127"/>
                <a:ea typeface="Batang" pitchFamily="18" charset="-127"/>
              </a:rPr>
              <a:t>Куріння</a:t>
            </a:r>
            <a:endParaRPr lang="ru-RU" sz="4400" b="0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48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800" dirty="0" smtClean="0">
                <a:latin typeface="Batang" pitchFamily="18" charset="-127"/>
                <a:ea typeface="Batang" pitchFamily="18" charset="-127"/>
              </a:rPr>
            </a:br>
            <a:endParaRPr lang="ru-RU" sz="4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8434" name="Picture 2" descr="https://lh3.googleusercontent.com/dtblgQaTxpB2cVV_DiseBJThs9ZA7CW-RZKEb6ypug4pUKINJZ4iwgO19izVQNye9573wlFtuJJehnduimd20DVHDjR198iAD0FPua-rhDcaKXZrgzDU9sOwOB_B7VZW8zx9C7NV4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04864"/>
            <a:ext cx="4320480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276872"/>
            <a:ext cx="180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atang" pitchFamily="18" charset="-127"/>
                <a:ea typeface="Batang" pitchFamily="18" charset="-127"/>
                <a:cs typeface="Times New Roman" pitchFamily="18" charset="0"/>
              </a:rPr>
              <a:t>Смертельна доза </a:t>
            </a:r>
            <a:r>
              <a:rPr lang="ru-RU" sz="2000" b="1" dirty="0" err="1">
                <a:latin typeface="Batang" pitchFamily="18" charset="-127"/>
                <a:ea typeface="Batang" pitchFamily="18" charset="-127"/>
                <a:cs typeface="Times New Roman" pitchFamily="18" charset="0"/>
              </a:rPr>
              <a:t>нікотину</a:t>
            </a:r>
            <a:endParaRPr lang="ru-RU" sz="2000" b="1" dirty="0" smtClean="0"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Batang" pitchFamily="18" charset="-127"/>
                <a:ea typeface="Batang" pitchFamily="18" charset="-127"/>
                <a:cs typeface="Times New Roman" pitchFamily="18" charset="0"/>
              </a:rPr>
              <a:t> 50 - 70 мг </a:t>
            </a:r>
            <a:endParaRPr lang="ru-RU" sz="2000" b="1" dirty="0" smtClean="0"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Batang" pitchFamily="18" charset="-127"/>
                <a:ea typeface="Batang" pitchFamily="18" charset="-127"/>
                <a:cs typeface="Times New Roman" pitchFamily="18" charset="0"/>
              </a:rPr>
              <a:t>(1мг на 1 кг </a:t>
            </a:r>
            <a:r>
              <a:rPr lang="ru-RU" sz="2000" b="1" dirty="0" err="1">
                <a:latin typeface="Batang" pitchFamily="18" charset="-127"/>
                <a:ea typeface="Batang" pitchFamily="18" charset="-127"/>
                <a:cs typeface="Times New Roman" pitchFamily="18" charset="0"/>
              </a:rPr>
              <a:t>маси</a:t>
            </a:r>
            <a:r>
              <a:rPr lang="ru-RU" sz="2000" b="1" dirty="0">
                <a:latin typeface="Batang" pitchFamily="18" charset="-127"/>
                <a:ea typeface="Batang" pitchFamily="18" charset="-127"/>
                <a:cs typeface="Times New Roman" pitchFamily="18" charset="0"/>
              </a:rPr>
              <a:t> )</a:t>
            </a:r>
            <a:endParaRPr lang="ru-RU" sz="2000" b="1" dirty="0" smtClean="0"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lh6.googleusercontent.com/m-c-g-N2cxxIBbIF41_6sY6HlISgtlxDGktW8vsvznfCpvz0vZQ_Rp3DFV3pwzj3XxV44-aW2PWT2GSmSp23BXsRGPXPgifgaWluPYOLg4bY8qfexQWgSPj6dFmAH4xtaZ1OA2hz_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054" y="764704"/>
            <a:ext cx="2615641" cy="1944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092280" y="2924944"/>
            <a:ext cx="1440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Batang" pitchFamily="18" charset="-127"/>
                <a:ea typeface="Batang" pitchFamily="18" charset="-127"/>
              </a:rPr>
              <a:t>Тютюн</a:t>
            </a:r>
            <a:endParaRPr lang="ru-RU" sz="2400" b="0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2400" dirty="0" smtClean="0">
                <a:latin typeface="Batang" pitchFamily="18" charset="-127"/>
                <a:ea typeface="Batang" pitchFamily="18" charset="-127"/>
              </a:rPr>
            </a:br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2530" name="Picture 2" descr="https://lh5.googleusercontent.com/C4CJXVFdf6-1rJevL9_k2u0sjYwLdQGnVIdU3hx-pwtlzYODO33SMa9gxXgUlnLfE1zKfrCBxckVyVdIqzQT7Dvvaart2LfzrHo5QdOI8EoBTLCmiOLWNiOj8g7OHuckABddsuM-F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334250" cy="549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Прямоугольник 1"/>
          <p:cNvSpPr/>
          <p:nvPr/>
        </p:nvSpPr>
        <p:spPr>
          <a:xfrm>
            <a:off x="683568" y="26064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тютюнопаління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підлітка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3600" b="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волосся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втрачає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блиск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еластичність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жовтіють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 ясен;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шкіра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передчасно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старіє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утруднене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( через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бігати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, не можете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витримувати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навантажень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) 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погіршення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психічна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курцям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стажем 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загрожують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серцево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судинної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інсульти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інфаркти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) 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злоякісні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пухлини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 рак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легенів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ротової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порожнини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гортані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) 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виразки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шлунка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avender Poly Poplin Fabric | Фиолетовые фоны, Фоновые узоры, Винтажные  цветочные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Прямоугольник 1"/>
          <p:cNvSpPr/>
          <p:nvPr/>
        </p:nvSpPr>
        <p:spPr>
          <a:xfrm>
            <a:off x="2771800" y="476672"/>
            <a:ext cx="32221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Batang" pitchFamily="18" charset="-127"/>
                <a:ea typeface="Batang" pitchFamily="18" charset="-127"/>
              </a:rPr>
              <a:t>Наркотики</a:t>
            </a:r>
            <a:endParaRPr lang="ru-RU" sz="4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400" b="1" dirty="0" smtClean="0">
                <a:latin typeface="Batang" pitchFamily="18" charset="-127"/>
                <a:ea typeface="Batang" pitchFamily="18" charset="-127"/>
              </a:rPr>
            </a:br>
            <a:endParaRPr lang="ru-RU" sz="44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3554" name="Picture 2" descr="https://lh4.googleusercontent.com/xerbrGu2t8MBsWSt3QQniiWpwAUtbmgWGuyYnd6UxtAZsXgFN46hOCmTVerUdGjBnPpsqYmGwJp5bhtr-dTBoz24M7ySW4HMsAANs8lG076EBNYqBeJGkpb4ZQzKHq96GhAgVdT82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4576056" cy="30507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5" y="4509120"/>
            <a:ext cx="7828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Наркоманія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серйозних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здоров’ям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психічну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деградації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молодому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169</Words>
  <Application>Microsoft Office PowerPoint</Application>
  <PresentationFormat>Экран (4:3)</PresentationFormat>
  <Paragraphs>65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2020-12-19T10:16:28Z</dcterms:created>
  <dcterms:modified xsi:type="dcterms:W3CDTF">2020-12-19T11:44:23Z</dcterms:modified>
</cp:coreProperties>
</file>