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6C780EA-B48B-4459-9340-81B2D7867EF1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15E1955-A6EE-4169-BD6F-110BBE5E4A11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80EA-B48B-4459-9340-81B2D7867EF1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1955-A6EE-4169-BD6F-110BBE5E4A1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80EA-B48B-4459-9340-81B2D7867EF1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1955-A6EE-4169-BD6F-110BBE5E4A11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80EA-B48B-4459-9340-81B2D7867EF1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1955-A6EE-4169-BD6F-110BBE5E4A1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6C780EA-B48B-4459-9340-81B2D7867EF1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15E1955-A6EE-4169-BD6F-110BBE5E4A11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80EA-B48B-4459-9340-81B2D7867EF1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1955-A6EE-4169-BD6F-110BBE5E4A11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80EA-B48B-4459-9340-81B2D7867EF1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1955-A6EE-4169-BD6F-110BBE5E4A11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80EA-B48B-4459-9340-81B2D7867EF1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1955-A6EE-4169-BD6F-110BBE5E4A11}" type="slidenum">
              <a:rPr lang="uk-UA" smtClean="0"/>
              <a:t>‹#›</a:t>
            </a:fld>
            <a:endParaRPr lang="uk-UA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80EA-B48B-4459-9340-81B2D7867EF1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1955-A6EE-4169-BD6F-110BBE5E4A11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80EA-B48B-4459-9340-81B2D7867EF1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1955-A6EE-4169-BD6F-110BBE5E4A1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80EA-B48B-4459-9340-81B2D7867EF1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1955-A6EE-4169-BD6F-110BBE5E4A1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C780EA-B48B-4459-9340-81B2D7867EF1}" type="datetimeFigureOut">
              <a:rPr lang="uk-UA" smtClean="0"/>
              <a:t>19.11.2022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5E1955-A6EE-4169-BD6F-110BBE5E4A11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ІНТЕРНЕТ-ГАЗЕТА Віньковецького РМК &quot;МЕТОДИЧНІ ДІАЛОГИ&quot; : Педагогіка  партнерства - ключовий компонент формули Нової школ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8288"/>
            <a:ext cx="4761224" cy="330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48991"/>
            <a:ext cx="7632848" cy="152780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 smtClean="0"/>
              <a:t>Методична декада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«</a:t>
            </a:r>
            <a:r>
              <a:rPr lang="uk-UA" sz="4000" b="1" i="1" dirty="0" smtClean="0"/>
              <a:t>Педагогіка партнерства в дії: наставники навчають» </a:t>
            </a:r>
            <a:endParaRPr lang="uk-UA" sz="4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u="sng" dirty="0" smtClean="0"/>
              <a:t>21.11.2022 – 02.12.2022</a:t>
            </a:r>
            <a:endParaRPr lang="uk-UA" sz="2400" b="1" u="sng" dirty="0"/>
          </a:p>
        </p:txBody>
      </p:sp>
    </p:spTree>
    <p:extLst>
      <p:ext uri="{BB962C8B-B14F-4D97-AF65-F5344CB8AC3E}">
        <p14:creationId xmlns:p14="http://schemas.microsoft.com/office/powerpoint/2010/main" val="24659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1550" y="1268760"/>
            <a:ext cx="8370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319088"/>
            <a:ext cx="8802978" cy="563562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Традиційний підхід     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Педагогіка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партнерства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67636" y="1268760"/>
            <a:ext cx="3960348" cy="4896544"/>
          </a:xfrm>
          <a:prstGeom prst="roundRect">
            <a:avLst/>
          </a:prstGeom>
          <a:solidFill>
            <a:schemeClr val="bg2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2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Батьки</a:t>
            </a:r>
          </a:p>
          <a:p>
            <a:pPr algn="ctr"/>
            <a:endParaRPr lang="uk-U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Сторонні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спостерігачі за навчальним процесом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Контролюючий орган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Матеріальне забезпечення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Школа повинна навчити та виховати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88022" y="1276944"/>
            <a:ext cx="3960441" cy="4896000"/>
          </a:xfrm>
          <a:prstGeom prst="roundRect">
            <a:avLst/>
          </a:prstGeom>
          <a:solidFill>
            <a:schemeClr val="bg2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Сучасні батьки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Створюють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разом з вчителем середовище,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яке заохочує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навчання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Помічники та учасники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Активні співрозмовники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Допомагають дитині вдома з навчанням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0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1550" y="1268760"/>
            <a:ext cx="8370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319088"/>
            <a:ext cx="8802978" cy="563562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Традиційний підхід     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Педагогіка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партнерства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94744" y="1174531"/>
            <a:ext cx="3933240" cy="4896544"/>
          </a:xfrm>
          <a:prstGeom prst="roundRect">
            <a:avLst/>
          </a:prstGeom>
          <a:solidFill>
            <a:schemeClr val="bg2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Школа</a:t>
            </a:r>
          </a:p>
          <a:p>
            <a:pPr algn="ctr"/>
            <a:endParaRPr lang="uk-UA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Виключна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роль у навчанні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Односторонній комунікатор, який диктує свої умови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 ролі та освітні плани в односторонньому порядку</a:t>
            </a:r>
            <a:endParaRPr lang="uk-U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842030" y="1196752"/>
            <a:ext cx="3762418" cy="4896000"/>
          </a:xfrm>
          <a:prstGeom prst="roundRect">
            <a:avLst/>
          </a:prstGeom>
          <a:solidFill>
            <a:schemeClr val="bg2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НУШ</a:t>
            </a:r>
          </a:p>
          <a:p>
            <a:pPr algn="ctr"/>
            <a:endParaRPr lang="uk-UA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Залучає батьків до освітнього процесу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Надає необхідну інформацію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 діалог та розвиває партнерські  стосунки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uk-UA" sz="24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17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21.11.2022 – 25.11.2022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fontScale="92500" lnSpcReduction="10000"/>
          </a:bodyPr>
          <a:lstStyle/>
          <a:p>
            <a:r>
              <a:rPr lang="uk-UA" sz="3000" b="1" dirty="0"/>
              <a:t>Методичний </a:t>
            </a:r>
            <a:r>
              <a:rPr lang="uk-UA" sz="3000" b="1" dirty="0" smtClean="0"/>
              <a:t>тиждень  </a:t>
            </a:r>
            <a:br>
              <a:rPr lang="uk-UA" sz="3000" b="1" dirty="0" smtClean="0"/>
            </a:br>
            <a:r>
              <a:rPr lang="uk-UA" sz="3000" b="1" dirty="0" smtClean="0"/>
              <a:t>                 СУЧАСНИЙ УРОК: ЯКИМ ЙОМУ БУТИ</a:t>
            </a:r>
          </a:p>
          <a:p>
            <a:r>
              <a:rPr lang="uk-UA" b="1" u="sng" dirty="0" smtClean="0"/>
              <a:t>Уроки дають майстри педагогічної справи:</a:t>
            </a:r>
          </a:p>
          <a:p>
            <a:pPr marL="0" indent="0" algn="ctr">
              <a:buNone/>
            </a:pPr>
            <a:r>
              <a:rPr lang="uk-UA" i="1" dirty="0" err="1" smtClean="0"/>
              <a:t>Розвадовська</a:t>
            </a:r>
            <a:r>
              <a:rPr lang="uk-UA" i="1" dirty="0" smtClean="0"/>
              <a:t> Валентина Михайлівна</a:t>
            </a:r>
          </a:p>
          <a:p>
            <a:pPr marL="0" indent="0" algn="ctr">
              <a:buNone/>
            </a:pPr>
            <a:r>
              <a:rPr lang="uk-UA" i="1" dirty="0" err="1" smtClean="0"/>
              <a:t>Злочанська</a:t>
            </a:r>
            <a:r>
              <a:rPr lang="uk-UA" i="1" dirty="0" smtClean="0"/>
              <a:t> Надія Василівна</a:t>
            </a:r>
          </a:p>
          <a:p>
            <a:pPr marL="0" indent="0" algn="ctr">
              <a:buNone/>
            </a:pPr>
            <a:r>
              <a:rPr lang="uk-UA" i="1" dirty="0" smtClean="0"/>
              <a:t>Лисак Наталія Ярославівна</a:t>
            </a:r>
          </a:p>
          <a:p>
            <a:pPr marL="0" indent="0" algn="ctr">
              <a:buNone/>
            </a:pPr>
            <a:r>
              <a:rPr lang="uk-UA" i="1" dirty="0" err="1" smtClean="0"/>
              <a:t>Майзель</a:t>
            </a:r>
            <a:r>
              <a:rPr lang="uk-UA" i="1" dirty="0" smtClean="0"/>
              <a:t> Руслана Василівна</a:t>
            </a:r>
          </a:p>
          <a:p>
            <a:pPr marL="0" indent="0" algn="ctr">
              <a:buNone/>
            </a:pPr>
            <a:r>
              <a:rPr lang="uk-UA" i="1" dirty="0" err="1" smtClean="0"/>
              <a:t>Копильчук</a:t>
            </a:r>
            <a:r>
              <a:rPr lang="uk-UA" i="1" dirty="0" smtClean="0"/>
              <a:t> Надія Василівна</a:t>
            </a:r>
          </a:p>
          <a:p>
            <a:pPr marL="0" indent="0" algn="ctr">
              <a:buNone/>
            </a:pPr>
            <a:r>
              <a:rPr lang="uk-UA" i="1" dirty="0" err="1" smtClean="0"/>
              <a:t>Оленюк</a:t>
            </a:r>
            <a:r>
              <a:rPr lang="uk-UA" i="1" dirty="0" smtClean="0"/>
              <a:t> Ольга Михайлівна</a:t>
            </a:r>
          </a:p>
          <a:p>
            <a:pPr marL="0" indent="0" algn="ctr">
              <a:buNone/>
            </a:pPr>
            <a:r>
              <a:rPr lang="uk-UA" i="1" dirty="0" err="1" smtClean="0"/>
              <a:t>Юрійчук</a:t>
            </a:r>
            <a:r>
              <a:rPr lang="uk-UA" i="1" dirty="0" smtClean="0"/>
              <a:t> Галина Василівна</a:t>
            </a:r>
          </a:p>
          <a:p>
            <a:pPr marL="0" indent="0" algn="ctr">
              <a:buNone/>
            </a:pPr>
            <a:r>
              <a:rPr lang="uk-UA" i="1" dirty="0" smtClean="0"/>
              <a:t>Том</a:t>
            </a:r>
            <a:r>
              <a:rPr lang="en-US" i="1" dirty="0" smtClean="0"/>
              <a:t>’</a:t>
            </a:r>
            <a:r>
              <a:rPr lang="uk-UA" i="1" dirty="0" smtClean="0"/>
              <a:t>юк Надія Іванівна</a:t>
            </a:r>
          </a:p>
          <a:p>
            <a:pPr marL="0" indent="0" algn="ctr">
              <a:buNone/>
            </a:pPr>
            <a:r>
              <a:rPr lang="uk-UA" i="1" dirty="0" err="1" smtClean="0"/>
              <a:t>Куриляк</a:t>
            </a:r>
            <a:r>
              <a:rPr lang="uk-UA" i="1" dirty="0" smtClean="0"/>
              <a:t> Марія Іванівна</a:t>
            </a:r>
          </a:p>
          <a:p>
            <a:pPr marL="0" indent="0" algn="ctr">
              <a:buNone/>
            </a:pPr>
            <a:r>
              <a:rPr lang="uk-UA" i="1" dirty="0" err="1" smtClean="0"/>
              <a:t>Федчук</a:t>
            </a:r>
            <a:r>
              <a:rPr lang="uk-UA" i="1" dirty="0" smtClean="0"/>
              <a:t> Валентина </a:t>
            </a:r>
            <a:r>
              <a:rPr lang="uk-UA" i="1" dirty="0"/>
              <a:t>В</a:t>
            </a:r>
            <a:r>
              <a:rPr lang="uk-UA" i="1" dirty="0" smtClean="0"/>
              <a:t>асилівна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529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990600"/>
          </a:xfrm>
        </p:spPr>
        <p:txBody>
          <a:bodyPr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ПЕДАГОГІКА ПАРТНЕРСТВА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педагогіки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собою систему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прийомів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засадах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гуманізму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творчого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 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uk-UA" sz="2400" dirty="0"/>
          </a:p>
        </p:txBody>
      </p:sp>
      <p:pic>
        <p:nvPicPr>
          <p:cNvPr id="4" name="Picture 4" descr="C:\Users\elena\Desktop\images-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20888"/>
            <a:ext cx="4446591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652120" y="2708920"/>
            <a:ext cx="3059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Педагогіка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партнерства є актуальною для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шкільної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80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ПЕДАГОГІКА ПАРТНЕРСТВА </a:t>
            </a:r>
            <a:br>
              <a:rPr lang="ru-RU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ВАЖЛИВА І НЕЗАМІННА </a:t>
            </a:r>
            <a:endParaRPr lang="ru-RU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924944"/>
            <a:ext cx="4289771" cy="325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По-перше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створенню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атмосфери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найкраще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розкривається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ініціативність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креативність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партнерство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задовольняє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потребу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значимості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приналежності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зменшує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зрештою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допомагає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інтелекту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ефективніше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По-третє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формат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стосунків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найкраще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готує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молодих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людей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активного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громадянина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відкритому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59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170" name="Picture 2" descr="https://fs02.vseosvita.ua/020114ej-a03e/007-0x0.jpg?t=2845d32200fe50f2084c18949ba35cd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4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10 ЗАПОВІДЕЙ ПАРТНЕРСТВА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dirty="0"/>
          </a:p>
        </p:txBody>
      </p:sp>
      <p:pic>
        <p:nvPicPr>
          <p:cNvPr id="4" name="Picture 11" descr="C:\Users\elena\Desktop\Картинки\depositphotos_6187827-stock-photo-many-hand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3286590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95936" y="1340768"/>
            <a:ext cx="4896544" cy="4829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533400" algn="just">
              <a:lnSpc>
                <a:spcPct val="90000"/>
              </a:lnSpc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1)   Легко входити в контакт із дітьми.</a:t>
            </a:r>
          </a:p>
          <a:p>
            <a:pPr marL="990600" lvl="1" indent="-533400" algn="just">
              <a:lnSpc>
                <a:spcPct val="90000"/>
              </a:lnSpc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2) Зацікавлювати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нестандартними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ситуаціями, рольовими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іграми, проблемними запитаннями.</a:t>
            </a:r>
          </a:p>
          <a:p>
            <a:pPr marL="990600" lvl="1" indent="-533400" algn="just">
              <a:lnSpc>
                <a:spcPct val="90000"/>
              </a:lnSpc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 Швидко орієнтуватися в нестандартних</a:t>
            </a:r>
          </a:p>
          <a:p>
            <a:pPr marL="990600" lvl="1" indent="-533400" algn="just">
              <a:lnSpc>
                <a:spcPct val="90000"/>
              </a:lnSpc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 ситуаціях.</a:t>
            </a:r>
          </a:p>
          <a:p>
            <a:pPr marL="990600" lvl="1" indent="-533400" algn="just">
              <a:lnSpc>
                <a:spcPct val="90000"/>
              </a:lnSpc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3) Вислуховувати відповіді та особисту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думку дітей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уважно, зацікавлено.</a:t>
            </a:r>
          </a:p>
          <a:p>
            <a:pPr marL="990600" lvl="1" indent="-533400" algn="just">
              <a:lnSpc>
                <a:spcPct val="90000"/>
              </a:lnSpc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4) Доброзичливо відноситись до учнів.</a:t>
            </a:r>
          </a:p>
          <a:p>
            <a:pPr marL="990600" lvl="1" indent="-533400" algn="just">
              <a:lnSpc>
                <a:spcPct val="90000"/>
              </a:lnSpc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5) Стримувати свої емоції.</a:t>
            </a:r>
          </a:p>
          <a:p>
            <a:pPr marL="990600" lvl="1" indent="-533400" algn="just">
              <a:lnSpc>
                <a:spcPct val="90000"/>
              </a:lnSpc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6) Вміти керувати емоціями своїми та учнів.</a:t>
            </a:r>
          </a:p>
          <a:p>
            <a:pPr marL="990600" lvl="1" indent="-533400" algn="just">
              <a:lnSpc>
                <a:spcPct val="90000"/>
              </a:lnSpc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7) Добре володіти програмовим матеріалом.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8) Вільно володіти мовою спілкування.</a:t>
            </a:r>
          </a:p>
          <a:p>
            <a:pPr marL="990600" lvl="1" indent="-533400" algn="just">
              <a:lnSpc>
                <a:spcPct val="90000"/>
              </a:lnSpc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9) Виявляти зацікавленість до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висловлювань учнів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90600" lvl="1" indent="-533400" algn="just">
              <a:lnSpc>
                <a:spcPct val="90000"/>
              </a:lnSpc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10) Тактовно підтримувати бесіду в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межах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обговорюваної теми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32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8194" name="Picture 2" descr="https://fs02.vseosvita.ua/020114ej-a03e/008-0x0.jpg?t=2845d32200fe50f2084c18949ba35cd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51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1550" y="1268760"/>
            <a:ext cx="8370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319088"/>
            <a:ext cx="8802978" cy="563562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Традиційний підхід     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Педагогіка партнерства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21550" y="1268760"/>
            <a:ext cx="3672408" cy="50812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24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Учень</a:t>
            </a:r>
            <a:endParaRPr lang="uk-UA" sz="2400" b="1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лухняний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приймач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інформації.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«Такий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 всі»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Траєкторія навчання обирається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школою.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Батьки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«контролюючий орган»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uk-UA" sz="24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07015" y="1268760"/>
            <a:ext cx="3645219" cy="5080666"/>
          </a:xfrm>
          <a:prstGeom prst="roundRect">
            <a:avLst/>
          </a:prstGeom>
          <a:solidFill>
            <a:schemeClr val="bg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Учень НУШ</a:t>
            </a:r>
          </a:p>
          <a:p>
            <a:pPr algn="ctr"/>
            <a:endParaRPr lang="uk-U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Рівноправний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учасник освітнього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Особистість</a:t>
            </a:r>
            <a:endParaRPr lang="uk-U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Дослідник</a:t>
            </a:r>
            <a:endParaRPr lang="uk-U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підтримку вчителя та батьків</a:t>
            </a:r>
          </a:p>
          <a:p>
            <a:pPr algn="ctr"/>
            <a:endParaRPr lang="uk-UA" sz="24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1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1550" y="1268760"/>
            <a:ext cx="8370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319088"/>
            <a:ext cx="8802978" cy="563562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Традиційний підхід    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Педагогіка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партнерства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67636" y="1268760"/>
            <a:ext cx="3672315" cy="4896544"/>
          </a:xfrm>
          <a:prstGeom prst="round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2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</a:t>
            </a:r>
          </a:p>
          <a:p>
            <a:pPr algn="ctr"/>
            <a:endParaRPr lang="uk-UA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Носій істини, джерело інформації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Чітко дотримується рекомендацій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спілкуванні з батьками односторонній комунікатор</a:t>
            </a:r>
          </a:p>
          <a:p>
            <a:pPr algn="ctr"/>
            <a:endParaRPr lang="uk-UA" sz="24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88024" y="1268760"/>
            <a:ext cx="3960440" cy="4896000"/>
          </a:xfrm>
          <a:prstGeom prst="roundRect">
            <a:avLst/>
          </a:prstGeom>
          <a:solidFill>
            <a:schemeClr val="bg2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НУШ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Психологічно та емоційно компетентна людина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Лідер і менеджер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Гарний професіонал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Вільний від стереотипів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себе презентувати</a:t>
            </a:r>
          </a:p>
          <a:p>
            <a:pPr marL="342900" indent="-342900" algn="ctr">
              <a:buFont typeface="Wingdings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Ефективний комунікатор та фасилітатор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24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82</TotalTime>
  <Words>350</Words>
  <Application>Microsoft Office PowerPoint</Application>
  <PresentationFormat>Экран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Методична декада «Педагогіка партнерства в дії: наставники навчають» </vt:lpstr>
      <vt:lpstr>21.11.2022 – 25.11.2022  </vt:lpstr>
      <vt:lpstr>ПЕДАГОГІКА ПАРТНЕРСТВА –  напрям педагогіки,  що включає собою систему методів і прийомів  виховання і навчання на засадах гуманізму та творчого підходу  до   розвитку   особистості   </vt:lpstr>
      <vt:lpstr>ПЕДАГОГІКА ПАРТНЕРСТВА  ВАЖЛИВА І НЕЗАМІННА </vt:lpstr>
      <vt:lpstr>Презентация PowerPoint</vt:lpstr>
      <vt:lpstr>10 ЗАПОВІДЕЙ ПАРТНЕРСТВА </vt:lpstr>
      <vt:lpstr>Презентация PowerPoint</vt:lpstr>
      <vt:lpstr> Традиційний підхід       Педагогіка партнерства</vt:lpstr>
      <vt:lpstr>Традиційний підхід      Педагогіка партнерства</vt:lpstr>
      <vt:lpstr>Традиційний підхід      Педагогіка партнерства</vt:lpstr>
      <vt:lpstr>Традиційний підхід      Педагогіка партнерства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Методична декада «Педагогіка партнерства в дії: наставники навчають»</dc:title>
  <dc:creator>Asus</dc:creator>
  <cp:lastModifiedBy>Asus</cp:lastModifiedBy>
  <cp:revision>9</cp:revision>
  <dcterms:created xsi:type="dcterms:W3CDTF">2022-11-19T18:16:53Z</dcterms:created>
  <dcterms:modified xsi:type="dcterms:W3CDTF">2022-11-19T19:39:49Z</dcterms:modified>
</cp:coreProperties>
</file>