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B12AE-7000-477D-A8EE-3AA1C4012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EEC7B6-5BA6-45ED-9A50-28E5B9384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4A2383-EF71-4F94-86FA-E68F38DB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453FF7-0751-4A81-A591-3B885A1F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228073-85D0-46B3-9B0C-5D24360A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CFB706-9B9F-4680-927D-49E592CAA7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6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329E2-57E5-465F-81FE-113F9842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9802C6-E930-478A-9210-0EB3D3397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171282-0414-4403-9279-AADA9FA4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C54AB0-73A5-4DC5-B4E4-04529498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A8B4F7-2E8B-4462-88CB-DFBC45B1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55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4DC2DD-D173-473E-BBE6-14F8D7585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4055B1-90AD-4867-AF4C-DEC524347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D7A050-A343-4B19-B5B6-32D0A481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00F0BE-A45E-4FB9-835D-39BA912B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2D1A11-1971-4C6C-96DB-F514565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F509A-58BA-4342-97E8-D1583460F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4415E-949D-4ECD-B5DF-243A9AC9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359E9A-50C4-4E72-A358-C41B4F7D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8A26A0-F4C6-4B6E-8BFF-3C1A6905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85B755-85AB-4AE8-851A-A4836ED1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06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92B09-03CB-4D9F-915E-EC61CB6B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1BA5CE-13E4-436E-8C70-3A19084F5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90ED91-C401-4EAF-AB98-6BEC3A6D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6C754B-3C16-4F86-A66B-0AF9005C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09A78D-9FEB-4300-9491-C3328524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1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AA359-14E7-4512-A4CE-8D765B74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6C8547-32FF-4AAF-A37A-B8E073AF6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BA374D-4752-466A-8496-EAFBF6232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E33B2C-87A6-44EF-853D-0770B44C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BEAD77-1DDE-4EB9-A6DC-BCA84A1D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19EDF0-9120-45EB-8ED6-9A75D36A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70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EE5F9-9555-4082-BFF4-41EBDEC4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534190-5FF9-4C89-B885-406F7D7CC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BA749D-A26D-4045-9387-9F9A3DE95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296C4F-0E0E-40CC-8F93-5BD02C724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701A39-B16E-46B5-A3B6-354F8CCFD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3F35F66-29B5-4851-8339-7B406052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1574F3-1437-4004-B96F-EFB0A1F7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BDC8EB-4D33-42AC-A3F0-3430591B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01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3CA7D-E3CA-49F5-A82D-5F0050B3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9C63AA-8077-4659-B376-FF6A906A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F879F3-4CE0-48FD-B714-99F14A5D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E4F737-5761-45C9-B449-E8F896E1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90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1E306E-F45A-48DB-AE0E-AE72C8EA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C9CED0-D4DF-40C5-AD93-7E21E953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850637-37DE-41BA-A49D-CA650E73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55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72FC2D-C570-4897-80BD-86F90896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2632AB-3144-418A-A40E-9D7F680D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FAF30D-0E26-4B42-8956-5B871D84C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CFA3A0-BA0F-4734-93C1-ABF25A45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7900FA-CBDC-4553-A7DE-F136EE07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8BD46B-DA76-4099-90C3-47FAC281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7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25BB7-BE9D-4786-A186-A0BC5AC1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2B69A8-9639-40BF-B55A-E153AED80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A3349D-BEBD-4E70-B2F3-905437688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A31BF5-76B5-4864-B133-F18314AD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3DDBBF-738C-480E-BBC2-70C28569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84061-0517-4DE2-AD50-AF6F913E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0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9B5EDA-2202-461B-A37C-11ACA5FEE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CF8F33-5F7E-4387-8046-C106E0C1D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446652-729C-4168-9AD3-D521DDEF2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F056-0CF0-438A-9E74-F05293962A0C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0191AF-5222-43A8-B400-DBFF5B0EE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36BC74-AC47-466C-B2D5-2E916212B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AD2F-02F2-4DA5-8219-D4629DCEB14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28E6D4-D02D-402D-B9E3-14B09CB6DE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88"/>
          <a:stretch/>
        </p:blipFill>
        <p:spPr>
          <a:xfrm>
            <a:off x="2309" y="0"/>
            <a:ext cx="8072582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65C1043-AB47-4EEC-AB00-80F08B1FE4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3"/>
          <a:stretch/>
        </p:blipFill>
        <p:spPr>
          <a:xfrm flipH="1">
            <a:off x="8074891" y="0"/>
            <a:ext cx="1507837" cy="6858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33734ED-16EE-4284-9EC8-7DD538B9A0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3"/>
          <a:stretch/>
        </p:blipFill>
        <p:spPr>
          <a:xfrm>
            <a:off x="9582728" y="0"/>
            <a:ext cx="1507837" cy="6858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6EE03B1-C042-44B0-AF5E-B003C2DBFC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3"/>
          <a:stretch/>
        </p:blipFill>
        <p:spPr>
          <a:xfrm flipH="1">
            <a:off x="11090565" y="0"/>
            <a:ext cx="10991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6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19114-DCDA-40F3-B041-A21BFB762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1784" y="1346992"/>
            <a:ext cx="6850216" cy="2387600"/>
          </a:xfrm>
        </p:spPr>
        <p:txBody>
          <a:bodyPr>
            <a:noAutofit/>
          </a:bodyPr>
          <a:lstStyle/>
          <a:p>
            <a:r>
              <a:rPr lang="uk-UA" sz="8000" dirty="0" smtClean="0">
                <a:latin typeface="Vladimir Script" panose="03050402040407070305" pitchFamily="66" charset="0"/>
              </a:rPr>
              <a:t>Методична декада</a:t>
            </a:r>
            <a:r>
              <a:rPr lang="uk-UA" sz="8800" dirty="0" smtClean="0">
                <a:latin typeface="Vladimir Script" panose="03050402040407070305" pitchFamily="66" charset="0"/>
              </a:rPr>
              <a:t/>
            </a:r>
            <a:br>
              <a:rPr lang="uk-UA" sz="8800" dirty="0" smtClean="0">
                <a:latin typeface="Vladimir Script" panose="03050402040407070305" pitchFamily="66" charset="0"/>
              </a:rPr>
            </a:br>
            <a:r>
              <a:rPr lang="uk-UA" dirty="0" smtClean="0">
                <a:solidFill>
                  <a:srgbClr val="FF0000"/>
                </a:solidFill>
                <a:latin typeface="Vladimir Script" panose="03050402040407070305" pitchFamily="66" charset="0"/>
              </a:rPr>
              <a:t>06.03.2023-17.03.2023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6BB232-F8E4-4C24-927F-AD1CAF8B4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8145" y="3879669"/>
            <a:ext cx="6363855" cy="2050868"/>
          </a:xfrm>
        </p:spPr>
        <p:txBody>
          <a:bodyPr>
            <a:noAutofit/>
          </a:bodyPr>
          <a:lstStyle/>
          <a:p>
            <a:pPr algn="r"/>
            <a:r>
              <a:rPr lang="uk-UA" sz="4000" b="1" u="sng" dirty="0" smtClean="0">
                <a:latin typeface="Century Gothic" panose="020B0502020202020204" pitchFamily="34" charset="0"/>
              </a:rPr>
              <a:t>Акценти для педагога:</a:t>
            </a:r>
          </a:p>
          <a:p>
            <a:pPr algn="r"/>
            <a:r>
              <a:rPr lang="uk-UA" sz="4000" b="1" u="sng" dirty="0" smtClean="0">
                <a:latin typeface="Century Gothic" panose="020B0502020202020204" pitchFamily="34" charset="0"/>
              </a:rPr>
              <a:t> складники вдалого оцінювання</a:t>
            </a:r>
            <a:endParaRPr lang="ru-RU" sz="4000" b="1" u="sng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6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B2B32-BD80-42FC-B7A0-27F191AB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7430589" cy="1062181"/>
          </a:xfrm>
        </p:spPr>
        <p:txBody>
          <a:bodyPr>
            <a:normAutofit/>
          </a:bodyPr>
          <a:lstStyle/>
          <a:p>
            <a:r>
              <a:rPr lang="uk-UA" sz="5400" b="1" dirty="0" smtClean="0"/>
              <a:t>План проведення декади         </a:t>
            </a:r>
            <a:endParaRPr lang="ru-RU" sz="5400" b="1" dirty="0"/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B3E6E171-23B1-419A-87EC-D78FF02A2DFF}"/>
              </a:ext>
            </a:extLst>
          </p:cNvPr>
          <p:cNvGrpSpPr>
            <a:grpSpLocks/>
          </p:cNvGrpSpPr>
          <p:nvPr/>
        </p:nvGrpSpPr>
        <p:grpSpPr bwMode="auto">
          <a:xfrm>
            <a:off x="1882364" y="2383334"/>
            <a:ext cx="8896606" cy="1912153"/>
            <a:chOff x="1308" y="1839"/>
            <a:chExt cx="3407" cy="541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36533092-E487-40B6-82F8-7C5B2590AC7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uk-UA" dirty="0" smtClean="0"/>
                <a:t>                             </a:t>
              </a:r>
              <a:r>
                <a:rPr lang="uk-UA" sz="2400" b="1" dirty="0" err="1" smtClean="0"/>
                <a:t>Уроки</a:t>
              </a:r>
              <a:r>
                <a:rPr lang="uk-UA" sz="2400" b="1" dirty="0" smtClean="0"/>
                <a:t> </a:t>
              </a:r>
              <a:r>
                <a:rPr lang="uk-UA" sz="2400" b="1" dirty="0" smtClean="0"/>
                <a:t>проводять </a:t>
              </a:r>
              <a:r>
                <a:rPr lang="uk-UA" sz="2400" b="1" dirty="0"/>
                <a:t>у</a:t>
              </a:r>
              <a:r>
                <a:rPr lang="uk-UA" sz="2400" b="1" dirty="0" smtClean="0"/>
                <a:t>чителі</a:t>
              </a:r>
              <a:r>
                <a:rPr lang="uk-UA" sz="2400" b="1" dirty="0" smtClean="0"/>
                <a:t>, що атестуються:</a:t>
              </a:r>
            </a:p>
            <a:p>
              <a:r>
                <a:rPr lang="uk-UA" sz="2400" i="1" dirty="0"/>
                <a:t> </a:t>
              </a:r>
              <a:r>
                <a:rPr lang="uk-UA" sz="2400" i="1" dirty="0" smtClean="0"/>
                <a:t>                                      </a:t>
              </a:r>
              <a:r>
                <a:rPr lang="uk-UA" sz="2400" i="1" dirty="0" err="1" smtClean="0"/>
                <a:t>Федчук</a:t>
              </a:r>
              <a:r>
                <a:rPr lang="uk-UA" sz="2400" i="1" dirty="0" smtClean="0"/>
                <a:t> Віра Богданівна</a:t>
              </a:r>
            </a:p>
            <a:p>
              <a:r>
                <a:rPr lang="uk-UA" sz="2400" i="1" dirty="0"/>
                <a:t> </a:t>
              </a:r>
              <a:r>
                <a:rPr lang="uk-UA" sz="2400" i="1" dirty="0" smtClean="0"/>
                <a:t>                                      Гаврилюк Любов Василівна</a:t>
              </a:r>
            </a:p>
            <a:p>
              <a:r>
                <a:rPr lang="uk-UA" sz="2400" i="1" dirty="0"/>
                <a:t> </a:t>
              </a:r>
              <a:r>
                <a:rPr lang="uk-UA" sz="2400" i="1" dirty="0" smtClean="0"/>
                <a:t>                                      Павлюк Марина Василівна</a:t>
              </a:r>
            </a:p>
            <a:p>
              <a:r>
                <a:rPr lang="uk-UA" sz="2400" i="1" dirty="0"/>
                <a:t> </a:t>
              </a:r>
              <a:r>
                <a:rPr lang="uk-UA" sz="2400" i="1" dirty="0" smtClean="0"/>
                <a:t>                                      Іванюк </a:t>
              </a:r>
              <a:r>
                <a:rPr lang="uk-UA" sz="2400" i="1" dirty="0" err="1" smtClean="0"/>
                <a:t>Сніжанна</a:t>
              </a:r>
              <a:r>
                <a:rPr lang="uk-UA" sz="2400" i="1" dirty="0" smtClean="0"/>
                <a:t> Василівна</a:t>
              </a:r>
            </a:p>
            <a:p>
              <a:r>
                <a:rPr lang="uk-UA" sz="2400" i="1" dirty="0" smtClean="0"/>
                <a:t> </a:t>
              </a:r>
              <a:endParaRPr lang="en-US" sz="2400" i="1" dirty="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8522007C-D657-4EE1-BCB2-B0DE6627206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749526">
              <a:off x="1365" y="1936"/>
              <a:ext cx="168" cy="247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2F8D351D-F29D-459A-900D-67427CC72A8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46" y="1839"/>
              <a:ext cx="2969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06.03.2023 – 10.03.2023</a:t>
              </a:r>
            </a:p>
            <a:p>
              <a:r>
                <a:rPr lang="uk-UA" sz="2400" dirty="0"/>
                <a:t>Методичний тиждень  «Сучасний урок: яким йому бути</a:t>
              </a:r>
              <a:r>
                <a:rPr lang="uk-UA" sz="2400" dirty="0" smtClean="0"/>
                <a:t>?»</a:t>
              </a:r>
              <a:endParaRPr lang="uk-UA" sz="2400" dirty="0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DF14AD31-8FD7-4639-A8FF-C3D4FA4F2A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08" y="1997"/>
              <a:ext cx="309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uk-UA" sz="2400" b="1" dirty="0">
                  <a:solidFill>
                    <a:srgbClr val="FFFFFF"/>
                  </a:solidFill>
                </a:rPr>
                <a:t>2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99009A87-7919-4C9F-BB41-EDFE82B868FB}"/>
              </a:ext>
            </a:extLst>
          </p:cNvPr>
          <p:cNvGrpSpPr>
            <a:grpSpLocks/>
          </p:cNvGrpSpPr>
          <p:nvPr/>
        </p:nvGrpSpPr>
        <p:grpSpPr bwMode="auto">
          <a:xfrm>
            <a:off x="1812364" y="1211814"/>
            <a:ext cx="7254614" cy="1109958"/>
            <a:chOff x="1221" y="2640"/>
            <a:chExt cx="4734" cy="523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A18D4874-517B-4987-BA84-B12623015E5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2" y="313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D68EC215-7CCC-4199-9403-A2336D810EF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41" y="2631"/>
              <a:ext cx="308" cy="347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BCD12907-DD71-460D-B7CF-9120B0DE14D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8" y="2640"/>
              <a:ext cx="400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400" b="1" dirty="0">
                  <a:solidFill>
                    <a:srgbClr val="000000"/>
                  </a:solidFill>
                </a:rPr>
                <a:t>06.03.2023</a:t>
              </a:r>
              <a:endParaRPr lang="en-US" sz="2400" b="1" dirty="0">
                <a:solidFill>
                  <a:srgbClr val="000000"/>
                </a:solidFill>
              </a:endParaRPr>
            </a:p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Ознайомлення з планом проведення декади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8C144CDC-27ED-4F3F-8C8F-2CB50AAA9B3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3" y="2705"/>
              <a:ext cx="306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uk-UA" sz="2400" b="1" dirty="0">
                  <a:solidFill>
                    <a:srgbClr val="FFFFFF"/>
                  </a:solidFill>
                </a:rPr>
                <a:t>1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4B896491-2AF1-4DC8-9038-C605AC227393}"/>
              </a:ext>
            </a:extLst>
          </p:cNvPr>
          <p:cNvGrpSpPr>
            <a:grpSpLocks/>
          </p:cNvGrpSpPr>
          <p:nvPr/>
        </p:nvGrpSpPr>
        <p:grpSpPr bwMode="auto">
          <a:xfrm>
            <a:off x="2008591" y="5204966"/>
            <a:ext cx="6908805" cy="1109665"/>
            <a:chOff x="1298" y="3096"/>
            <a:chExt cx="4352" cy="699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CCF9F17-C8EA-4AB3-9528-CD38AEEBF7C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1331014A-73F4-4718-8314-C59F5952464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304" y="3090"/>
              <a:ext cx="402" cy="414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A456A806-A7EE-432D-93B3-06E7F7A26FC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3272"/>
              <a:ext cx="339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Тиждень української мови і літератури</a:t>
              </a:r>
            </a:p>
            <a:p>
              <a:pPr algn="l"/>
              <a:r>
                <a:rPr lang="uk-UA" sz="2400" i="1" dirty="0" smtClean="0">
                  <a:solidFill>
                    <a:srgbClr val="000000"/>
                  </a:solidFill>
                </a:rPr>
                <a:t>(за окремим планом)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8BB7F10B-8F16-472F-9687-EB1A7BECDE0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19" y="3151"/>
              <a:ext cx="3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782075" y="60761"/>
            <a:ext cx="3274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              ЗАТВЕРДЖЕНО</a:t>
            </a:r>
          </a:p>
          <a:p>
            <a:r>
              <a:rPr lang="uk-UA" sz="1600" dirty="0" smtClean="0"/>
              <a:t>Директор                </a:t>
            </a:r>
            <a:r>
              <a:rPr lang="uk-UA" sz="1600" dirty="0" err="1" smtClean="0"/>
              <a:t>В.Розвадовська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9168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3FC2531-0735-44AB-9310-5F90AC5508CF}"/>
              </a:ext>
            </a:extLst>
          </p:cNvPr>
          <p:cNvGrpSpPr>
            <a:grpSpLocks/>
          </p:cNvGrpSpPr>
          <p:nvPr/>
        </p:nvGrpSpPr>
        <p:grpSpPr bwMode="auto">
          <a:xfrm>
            <a:off x="1815253" y="4681253"/>
            <a:ext cx="10104109" cy="1568993"/>
            <a:chOff x="1301" y="1346"/>
            <a:chExt cx="3542" cy="814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2ED994F9-2795-410C-8E11-B911E9CD40D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11AD5B37-FEA3-424D-A919-CDAE48744FF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410750">
              <a:off x="1301" y="1436"/>
              <a:ext cx="187" cy="277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8B2D7019-09D7-4AA9-856D-06C2F8D5562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16" y="1346"/>
              <a:ext cx="3227" cy="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09.03.2023</a:t>
              </a:r>
            </a:p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Засідання педагогічної ради</a:t>
              </a:r>
            </a:p>
            <a:p>
              <a:pPr algn="l"/>
              <a:endParaRPr lang="uk-UA" sz="2400" dirty="0">
                <a:solidFill>
                  <a:srgbClr val="000000"/>
                </a:solidFill>
              </a:endParaRPr>
            </a:p>
            <a:p>
              <a:pPr algn="l"/>
              <a:r>
                <a:rPr lang="uk-UA" sz="2400" i="1" dirty="0" smtClean="0">
                  <a:solidFill>
                    <a:srgbClr val="000000"/>
                  </a:solidFill>
                </a:rPr>
                <a:t>14.40                            каб.27                   Директор  </a:t>
              </a:r>
              <a:r>
                <a:rPr lang="uk-UA" sz="2400" i="1" dirty="0" err="1">
                  <a:solidFill>
                    <a:srgbClr val="000000"/>
                  </a:solidFill>
                </a:rPr>
                <a:t>Р</a:t>
              </a:r>
              <a:r>
                <a:rPr lang="uk-UA" sz="2400" i="1" dirty="0" err="1" smtClean="0">
                  <a:solidFill>
                    <a:srgbClr val="000000"/>
                  </a:solidFill>
                </a:rPr>
                <a:t>озвадовська</a:t>
              </a:r>
              <a:r>
                <a:rPr lang="uk-UA" sz="2400" i="1" dirty="0" smtClean="0">
                  <a:solidFill>
                    <a:srgbClr val="000000"/>
                  </a:solidFill>
                </a:rPr>
                <a:t> В.М.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A2472463-5EA4-4BA8-8B39-C2B1C5B07D9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47" y="1448"/>
              <a:ext cx="11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b="1" dirty="0">
                  <a:solidFill>
                    <a:srgbClr val="FFFFFF"/>
                  </a:solidFill>
                </a:rPr>
                <a:t>6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B3E6E171-23B1-419A-87EC-D78FF02A2DFF}"/>
              </a:ext>
            </a:extLst>
          </p:cNvPr>
          <p:cNvGrpSpPr>
            <a:grpSpLocks/>
          </p:cNvGrpSpPr>
          <p:nvPr/>
        </p:nvGrpSpPr>
        <p:grpSpPr bwMode="auto">
          <a:xfrm>
            <a:off x="1580433" y="303174"/>
            <a:ext cx="10604379" cy="1940428"/>
            <a:chOff x="1304" y="1856"/>
            <a:chExt cx="4061" cy="549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36533092-E487-40B6-82F8-7C5B2590AC7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uk-UA" dirty="0" smtClean="0"/>
                <a:t>                             </a:t>
              </a:r>
              <a:r>
                <a:rPr lang="uk-UA" sz="2400" i="1" dirty="0" smtClean="0"/>
                <a:t> </a:t>
              </a:r>
              <a:endParaRPr lang="en-US" sz="2400" i="1" dirty="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8522007C-D657-4EE1-BCB2-B0DE6627206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749526">
              <a:off x="1371" y="1934"/>
              <a:ext cx="156" cy="231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2F8D351D-F29D-459A-900D-67427CC72A8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5" y="1856"/>
              <a:ext cx="3590" cy="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07.03.2023</a:t>
              </a:r>
            </a:p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Постійно діючий семінар </a:t>
              </a:r>
            </a:p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«</a:t>
              </a:r>
              <a:r>
                <a:rPr lang="uk-UA" sz="2400" dirty="0">
                  <a:solidFill>
                    <a:srgbClr val="000000"/>
                  </a:solidFill>
                </a:rPr>
                <a:t>О</a:t>
              </a:r>
              <a:r>
                <a:rPr lang="uk-UA" sz="2400" dirty="0" smtClean="0">
                  <a:solidFill>
                    <a:srgbClr val="000000"/>
                  </a:solidFill>
                </a:rPr>
                <a:t>цінювання навчальних досягнень учнів: від традицій до  інновацій»</a:t>
              </a:r>
            </a:p>
            <a:p>
              <a:pPr algn="l"/>
              <a:endParaRPr lang="uk-UA" sz="2400" dirty="0">
                <a:solidFill>
                  <a:srgbClr val="000000"/>
                </a:solidFill>
              </a:endParaRPr>
            </a:p>
            <a:p>
              <a:pPr algn="l"/>
              <a:r>
                <a:rPr lang="uk-UA" sz="2400" i="1" dirty="0" smtClean="0">
                  <a:solidFill>
                    <a:srgbClr val="000000"/>
                  </a:solidFill>
                </a:rPr>
                <a:t>14.40                              каб.27                                        ЗДНВР  Лисак Н.Я.</a:t>
              </a: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DF14AD31-8FD7-4639-A8FF-C3D4FA4F2A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04" y="1989"/>
              <a:ext cx="309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uk-UA" sz="2400" b="1" dirty="0">
                  <a:solidFill>
                    <a:srgbClr val="FFFFFF"/>
                  </a:solidFill>
                </a:rPr>
                <a:t>4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0F03B554-8AB4-429C-8296-EB708A1645FB}"/>
              </a:ext>
            </a:extLst>
          </p:cNvPr>
          <p:cNvGrpSpPr>
            <a:grpSpLocks/>
          </p:cNvGrpSpPr>
          <p:nvPr/>
        </p:nvGrpSpPr>
        <p:grpSpPr bwMode="auto">
          <a:xfrm>
            <a:off x="1729766" y="2546864"/>
            <a:ext cx="10464802" cy="1571627"/>
            <a:chOff x="1260" y="3201"/>
            <a:chExt cx="6592" cy="990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8B2E4985-C035-4329-956C-9C915F55623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225F4A9A-E773-4D37-B9C8-9F5366BEFC0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24" y="3237"/>
              <a:ext cx="375" cy="304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474319E9-14E7-448D-9A00-6C1DE79E1AF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42" y="3202"/>
              <a:ext cx="601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08.03.2023 </a:t>
              </a:r>
            </a:p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Засідання робочих груп </a:t>
              </a:r>
              <a:r>
                <a:rPr lang="uk-UA" sz="2400" dirty="0" smtClean="0">
                  <a:solidFill>
                    <a:srgbClr val="000000"/>
                  </a:solidFill>
                </a:rPr>
                <a:t>зі створення Стратегії розвитку </a:t>
              </a:r>
              <a:r>
                <a:rPr lang="uk-UA" sz="2400" dirty="0" smtClean="0">
                  <a:solidFill>
                    <a:srgbClr val="000000"/>
                  </a:solidFill>
                </a:rPr>
                <a:t>закладу освіти</a:t>
              </a:r>
              <a:endParaRPr lang="uk-UA" sz="2400" dirty="0" smtClean="0">
                <a:solidFill>
                  <a:srgbClr val="000000"/>
                </a:solidFill>
              </a:endParaRPr>
            </a:p>
            <a:p>
              <a:pPr algn="l"/>
              <a:endParaRPr lang="uk-UA" sz="2400" i="1" dirty="0">
                <a:solidFill>
                  <a:srgbClr val="000000"/>
                </a:solidFill>
              </a:endParaRPr>
            </a:p>
            <a:p>
              <a:pPr algn="l"/>
              <a:r>
                <a:rPr lang="uk-UA" sz="2400" i="1" dirty="0" smtClean="0">
                  <a:solidFill>
                    <a:srgbClr val="000000"/>
                  </a:solidFill>
                </a:rPr>
                <a:t>Впродовж декади                                               Куратори груп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9DFF9FCF-D42D-4590-8D7F-C241E9880ED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45" y="3243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b="1" dirty="0">
                  <a:solidFill>
                    <a:srgbClr val="FFFFFF"/>
                  </a:solidFill>
                </a:rPr>
                <a:t>5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12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3FC2531-0735-44AB-9310-5F90AC5508CF}"/>
              </a:ext>
            </a:extLst>
          </p:cNvPr>
          <p:cNvGrpSpPr>
            <a:grpSpLocks/>
          </p:cNvGrpSpPr>
          <p:nvPr/>
        </p:nvGrpSpPr>
        <p:grpSpPr bwMode="auto">
          <a:xfrm>
            <a:off x="1780996" y="2053763"/>
            <a:ext cx="10104109" cy="1939348"/>
            <a:chOff x="1301" y="1211"/>
            <a:chExt cx="3542" cy="961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2ED994F9-2795-410C-8E11-B911E9CD40D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11AD5B37-FEA3-424D-A919-CDAE48744FF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410750">
              <a:off x="1301" y="1436"/>
              <a:ext cx="187" cy="277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8B2D7019-09D7-4AA9-856D-06C2F8D5562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16" y="1211"/>
              <a:ext cx="3227" cy="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400" b="1" dirty="0">
                  <a:solidFill>
                    <a:srgbClr val="000000"/>
                  </a:solidFill>
                </a:rPr>
                <a:t>13.03.2023</a:t>
              </a:r>
            </a:p>
            <a:p>
              <a:r>
                <a:rPr lang="uk-UA" sz="2400" b="1" dirty="0">
                  <a:solidFill>
                    <a:srgbClr val="000000"/>
                  </a:solidFill>
                </a:rPr>
                <a:t>Психолого-педагогічний семінар </a:t>
              </a:r>
            </a:p>
            <a:p>
              <a:r>
                <a:rPr lang="uk-UA" sz="2400" dirty="0">
                  <a:solidFill>
                    <a:srgbClr val="000000"/>
                  </a:solidFill>
                </a:rPr>
                <a:t>«</a:t>
              </a:r>
              <a:r>
                <a:rPr lang="en-US" sz="2400" dirty="0">
                  <a:solidFill>
                    <a:srgbClr val="000000"/>
                  </a:solidFill>
                </a:rPr>
                <a:t>SEX</a:t>
              </a:r>
              <a:r>
                <a:rPr lang="uk-UA" sz="2400" dirty="0" err="1">
                  <a:solidFill>
                    <a:srgbClr val="000000"/>
                  </a:solidFill>
                </a:rPr>
                <a:t>тинг</a:t>
              </a:r>
              <a:r>
                <a:rPr lang="uk-UA" sz="2400" dirty="0">
                  <a:solidFill>
                    <a:srgbClr val="000000"/>
                  </a:solidFill>
                </a:rPr>
                <a:t> як один із видів прояву </a:t>
              </a:r>
              <a:r>
                <a:rPr lang="uk-UA" sz="2400" dirty="0" err="1">
                  <a:solidFill>
                    <a:srgbClr val="000000"/>
                  </a:solidFill>
                </a:rPr>
                <a:t>булінгу</a:t>
              </a:r>
              <a:r>
                <a:rPr lang="uk-UA" sz="2400" dirty="0">
                  <a:solidFill>
                    <a:srgbClr val="000000"/>
                  </a:solidFill>
                </a:rPr>
                <a:t> в учнівських колективах»</a:t>
              </a:r>
            </a:p>
            <a:p>
              <a:endParaRPr lang="uk-UA" sz="2400" dirty="0">
                <a:solidFill>
                  <a:srgbClr val="000000"/>
                </a:solidFill>
              </a:endParaRPr>
            </a:p>
            <a:p>
              <a:r>
                <a:rPr lang="uk-UA" sz="2400" i="1" dirty="0">
                  <a:solidFill>
                    <a:srgbClr val="000000"/>
                  </a:solidFill>
                </a:rPr>
                <a:t>14.40                       </a:t>
              </a:r>
              <a:r>
                <a:rPr lang="uk-UA" sz="2400" i="1" dirty="0" smtClean="0">
                  <a:solidFill>
                    <a:srgbClr val="000000"/>
                  </a:solidFill>
                </a:rPr>
                <a:t>каб.27                      Практичний </a:t>
              </a:r>
              <a:r>
                <a:rPr lang="uk-UA" sz="2400" i="1" dirty="0">
                  <a:solidFill>
                    <a:srgbClr val="000000"/>
                  </a:solidFill>
                </a:rPr>
                <a:t>психолог </a:t>
              </a:r>
              <a:r>
                <a:rPr lang="uk-UA" sz="2400" i="1" dirty="0" err="1">
                  <a:solidFill>
                    <a:srgbClr val="000000"/>
                  </a:solidFill>
                </a:rPr>
                <a:t>Удудяк</a:t>
              </a:r>
              <a:r>
                <a:rPr lang="uk-UA" sz="2400" i="1" dirty="0">
                  <a:solidFill>
                    <a:srgbClr val="000000"/>
                  </a:solidFill>
                </a:rPr>
                <a:t> С.І.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A2472463-5EA4-4BA8-8B39-C2B1C5B07D9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33" y="1469"/>
              <a:ext cx="11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b="1" dirty="0">
                  <a:solidFill>
                    <a:srgbClr val="FFFFFF"/>
                  </a:solidFill>
                </a:rPr>
                <a:t>8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B3E6E171-23B1-419A-87EC-D78FF02A2DFF}"/>
              </a:ext>
            </a:extLst>
          </p:cNvPr>
          <p:cNvGrpSpPr>
            <a:grpSpLocks/>
          </p:cNvGrpSpPr>
          <p:nvPr/>
        </p:nvGrpSpPr>
        <p:grpSpPr bwMode="auto">
          <a:xfrm>
            <a:off x="1579266" y="567721"/>
            <a:ext cx="10667048" cy="5602147"/>
            <a:chOff x="1304" y="1972"/>
            <a:chExt cx="4085" cy="1585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36533092-E487-40B6-82F8-7C5B2590AC7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uk-UA" dirty="0" smtClean="0"/>
                <a:t>                             </a:t>
              </a:r>
              <a:r>
                <a:rPr lang="uk-UA" sz="2400" i="1" dirty="0" smtClean="0"/>
                <a:t> </a:t>
              </a:r>
              <a:endParaRPr lang="en-US" sz="2400" i="1" dirty="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8522007C-D657-4EE1-BCB2-B0DE6627206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749526">
              <a:off x="1371" y="1934"/>
              <a:ext cx="156" cy="231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2F8D351D-F29D-459A-900D-67427CC72A8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99" y="3113"/>
              <a:ext cx="3590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solidFill>
                    <a:srgbClr val="000000"/>
                  </a:solidFill>
                </a:rPr>
                <a:t>Опитувальник «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Google-</a:t>
              </a:r>
              <a:r>
                <a:rPr lang="uk-UA" sz="2400" b="1" dirty="0" smtClean="0">
                  <a:solidFill>
                    <a:srgbClr val="000000"/>
                  </a:solidFill>
                </a:rPr>
                <a:t>форма»</a:t>
              </a:r>
              <a:endParaRPr lang="uk-UA" sz="2400" b="1" dirty="0">
                <a:solidFill>
                  <a:srgbClr val="000000"/>
                </a:solidFill>
              </a:endParaRPr>
            </a:p>
            <a:p>
              <a:r>
                <a:rPr lang="uk-UA" sz="2400" i="1" dirty="0" smtClean="0">
                  <a:solidFill>
                    <a:srgbClr val="000000"/>
                  </a:solidFill>
                </a:rPr>
                <a:t>Опитувальник щодо ефективності проведення методичного тижня</a:t>
              </a:r>
              <a:endParaRPr lang="uk-UA" sz="2400" dirty="0">
                <a:solidFill>
                  <a:srgbClr val="000000"/>
                </a:solidFill>
              </a:endParaRPr>
            </a:p>
            <a:p>
              <a:r>
                <a:rPr lang="uk-UA" sz="2400" i="1" dirty="0" smtClean="0">
                  <a:solidFill>
                    <a:srgbClr val="000000"/>
                  </a:solidFill>
                </a:rPr>
                <a:t>                                                                                  ЗДНВР </a:t>
              </a:r>
              <a:r>
                <a:rPr lang="uk-UA" sz="2400" i="1" dirty="0">
                  <a:solidFill>
                    <a:srgbClr val="000000"/>
                  </a:solidFill>
                </a:rPr>
                <a:t>Лисак Н.Я.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DF14AD31-8FD7-4639-A8FF-C3D4FA4F2A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04" y="1989"/>
              <a:ext cx="309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uk-UA" sz="2400" b="1" dirty="0">
                  <a:solidFill>
                    <a:srgbClr val="FFFFFF"/>
                  </a:solidFill>
                </a:rPr>
                <a:t>7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0F03B554-8AB4-429C-8296-EB708A1645FB}"/>
              </a:ext>
            </a:extLst>
          </p:cNvPr>
          <p:cNvGrpSpPr>
            <a:grpSpLocks/>
          </p:cNvGrpSpPr>
          <p:nvPr/>
        </p:nvGrpSpPr>
        <p:grpSpPr bwMode="auto">
          <a:xfrm>
            <a:off x="1939413" y="128283"/>
            <a:ext cx="10171115" cy="5205418"/>
            <a:chOff x="1292" y="490"/>
            <a:chExt cx="6407" cy="3279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8B2E4985-C035-4329-956C-9C915F55623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225F4A9A-E773-4D37-B9C8-9F5366BEFC0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94" y="3437"/>
              <a:ext cx="330" cy="334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474319E9-14E7-448D-9A00-6C1DE79E1AF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89" y="490"/>
              <a:ext cx="6010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10.03.2023</a:t>
              </a:r>
            </a:p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Методичне об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’</a:t>
              </a:r>
              <a:r>
                <a:rPr lang="uk-UA" sz="2400" b="1" dirty="0" smtClean="0">
                  <a:solidFill>
                    <a:srgbClr val="000000"/>
                  </a:solidFill>
                </a:rPr>
                <a:t>єднання вчителів початкових класів та вихователя ГПД</a:t>
              </a:r>
            </a:p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«Формувальне оцінювання – шлях до успіху» </a:t>
              </a:r>
            </a:p>
            <a:p>
              <a:pPr algn="l"/>
              <a:endParaRPr lang="uk-UA" sz="2400" dirty="0">
                <a:solidFill>
                  <a:srgbClr val="000000"/>
                </a:solidFill>
              </a:endParaRPr>
            </a:p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                                                                           </a:t>
              </a:r>
              <a:r>
                <a:rPr lang="uk-UA" sz="2400" i="1" dirty="0" smtClean="0">
                  <a:solidFill>
                    <a:srgbClr val="000000"/>
                  </a:solidFill>
                </a:rPr>
                <a:t>Голова МО        </a:t>
              </a:r>
              <a:r>
                <a:rPr lang="uk-UA" sz="2400" i="1" dirty="0" err="1" smtClean="0">
                  <a:solidFill>
                    <a:srgbClr val="000000"/>
                  </a:solidFill>
                </a:rPr>
                <a:t>Копильчук</a:t>
              </a:r>
              <a:r>
                <a:rPr lang="uk-UA" sz="2400" i="1" dirty="0" smtClean="0">
                  <a:solidFill>
                    <a:srgbClr val="000000"/>
                  </a:solidFill>
                </a:rPr>
                <a:t> Н.В.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9DFF9FCF-D42D-4590-8D7F-C241E9880ED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19" y="343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b="1" dirty="0">
                  <a:solidFill>
                    <a:srgbClr val="FFFFFF"/>
                  </a:solidFill>
                </a:rPr>
                <a:t>9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496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3FC2531-0735-44AB-9310-5F90AC5508CF}"/>
              </a:ext>
            </a:extLst>
          </p:cNvPr>
          <p:cNvGrpSpPr>
            <a:grpSpLocks/>
          </p:cNvGrpSpPr>
          <p:nvPr/>
        </p:nvGrpSpPr>
        <p:grpSpPr bwMode="auto">
          <a:xfrm>
            <a:off x="1719601" y="361511"/>
            <a:ext cx="9753903" cy="2308653"/>
            <a:chOff x="1263" y="1340"/>
            <a:chExt cx="3639" cy="1144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2ED994F9-2795-410C-8E11-B911E9CD40D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11AD5B37-FEA3-424D-A919-CDAE48744FF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298670">
              <a:off x="1263" y="1470"/>
              <a:ext cx="228" cy="317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8B2D7019-09D7-4AA9-856D-06C2F8D5562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75" y="1340"/>
              <a:ext cx="3227" cy="1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15.03.2023</a:t>
              </a:r>
            </a:p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Атестаційна вітальня </a:t>
              </a:r>
            </a:p>
            <a:p>
              <a:pPr algn="l"/>
              <a:r>
                <a:rPr lang="uk-UA" sz="2400" i="1" dirty="0" smtClean="0">
                  <a:solidFill>
                    <a:srgbClr val="000000"/>
                  </a:solidFill>
                </a:rPr>
                <a:t>Реклама презентаційних матеріалів на сайті закладу </a:t>
              </a:r>
              <a:r>
                <a:rPr lang="uk-UA" sz="2400" i="1" dirty="0" smtClean="0">
                  <a:solidFill>
                    <a:srgbClr val="000000"/>
                  </a:solidFill>
                </a:rPr>
                <a:t>вчителів</a:t>
              </a:r>
              <a:r>
                <a:rPr lang="uk-UA" sz="2400" i="1" dirty="0" smtClean="0">
                  <a:solidFill>
                    <a:srgbClr val="000000"/>
                  </a:solidFill>
                </a:rPr>
                <a:t>, які атестуються</a:t>
              </a:r>
            </a:p>
            <a:p>
              <a:pPr algn="l"/>
              <a:endParaRPr lang="uk-UA" sz="2400" dirty="0">
                <a:solidFill>
                  <a:srgbClr val="000000"/>
                </a:solidFill>
              </a:endParaRPr>
            </a:p>
            <a:p>
              <a:pPr algn="l"/>
              <a:r>
                <a:rPr lang="uk-UA" sz="2400" i="1" dirty="0" smtClean="0">
                  <a:solidFill>
                    <a:srgbClr val="000000"/>
                  </a:solidFill>
                </a:rPr>
                <a:t>14.40                            каб.27                                  ЗДНВР Лисак Н.Я.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A2472463-5EA4-4BA8-8B39-C2B1C5B07D9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08" y="1496"/>
              <a:ext cx="23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400" b="1" dirty="0" smtClean="0">
                  <a:solidFill>
                    <a:srgbClr val="FFFFFF"/>
                  </a:solidFill>
                </a:rPr>
                <a:t>10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99009A87-7919-4C9F-BB41-EDFE82B868FB}"/>
              </a:ext>
            </a:extLst>
          </p:cNvPr>
          <p:cNvGrpSpPr>
            <a:grpSpLocks/>
          </p:cNvGrpSpPr>
          <p:nvPr/>
        </p:nvGrpSpPr>
        <p:grpSpPr bwMode="auto">
          <a:xfrm>
            <a:off x="1719601" y="3022663"/>
            <a:ext cx="5105400" cy="555625"/>
            <a:chOff x="1248" y="2640"/>
            <a:chExt cx="3216" cy="350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A18D4874-517B-4987-BA84-B12623015E5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D68EC215-7CCC-4199-9403-A2336D810EF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8C144CDC-27ED-4F3F-8C8F-2CB50AAA9B3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b="1" dirty="0" smtClean="0">
                  <a:solidFill>
                    <a:srgbClr val="FFFFFF"/>
                  </a:solidFill>
                </a:rPr>
                <a:t>11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4B896491-2AF1-4DC8-9038-C605AC227393}"/>
              </a:ext>
            </a:extLst>
          </p:cNvPr>
          <p:cNvGrpSpPr>
            <a:grpSpLocks/>
          </p:cNvGrpSpPr>
          <p:nvPr/>
        </p:nvGrpSpPr>
        <p:grpSpPr bwMode="auto">
          <a:xfrm>
            <a:off x="1811063" y="5380142"/>
            <a:ext cx="5486402" cy="565150"/>
            <a:chOff x="1202" y="3224"/>
            <a:chExt cx="3456" cy="356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CCF9F17-C8EA-4AB3-9528-CD38AEEBF7C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1331014A-73F4-4718-8314-C59F5952464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15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A456A806-A7EE-432D-93B3-06E7F7A26FC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58" y="3224"/>
              <a:ext cx="26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Підсумки методичної декади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8BB7F10B-8F16-472F-9687-EB1A7BECDE0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31" y="3230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uk-UA" sz="2400" b="1" dirty="0" smtClean="0">
                  <a:solidFill>
                    <a:srgbClr val="FFFFFF"/>
                  </a:solidFill>
                </a:rPr>
                <a:t>12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0F03B554-8AB4-429C-8296-EB708A1645FB}"/>
              </a:ext>
            </a:extLst>
          </p:cNvPr>
          <p:cNvGrpSpPr>
            <a:grpSpLocks/>
          </p:cNvGrpSpPr>
          <p:nvPr/>
        </p:nvGrpSpPr>
        <p:grpSpPr bwMode="auto">
          <a:xfrm>
            <a:off x="2032005" y="3112943"/>
            <a:ext cx="10495275" cy="2074354"/>
            <a:chOff x="1389" y="2037"/>
            <a:chExt cx="3075" cy="2418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8B2E4985-C035-4329-956C-9C915F55623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474319E9-14E7-448D-9A00-6C1DE79E1AF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21" y="2037"/>
              <a:ext cx="2672" cy="2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dirty="0">
                  <a:solidFill>
                    <a:srgbClr val="000000"/>
                  </a:solidFill>
                </a:rPr>
                <a:t> </a:t>
              </a:r>
              <a:r>
                <a:rPr lang="uk-UA" sz="2400" b="1" dirty="0" smtClean="0">
                  <a:solidFill>
                    <a:srgbClr val="000000"/>
                  </a:solidFill>
                </a:rPr>
                <a:t>17.03.2023 </a:t>
              </a:r>
            </a:p>
            <a:p>
              <a:pPr algn="l"/>
              <a:r>
                <a:rPr lang="uk-UA" sz="2400" b="1" dirty="0" smtClean="0">
                  <a:solidFill>
                    <a:srgbClr val="000000"/>
                  </a:solidFill>
                </a:rPr>
                <a:t>Виховна година </a:t>
              </a:r>
            </a:p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«Дружба і товаришування»</a:t>
              </a:r>
            </a:p>
            <a:p>
              <a:pPr algn="l"/>
              <a:endParaRPr lang="uk-UA" sz="2400" dirty="0">
                <a:solidFill>
                  <a:srgbClr val="000000"/>
                </a:solidFill>
              </a:endParaRPr>
            </a:p>
            <a:p>
              <a:pPr algn="l"/>
              <a:r>
                <a:rPr lang="uk-UA" sz="2400" i="1" dirty="0" smtClean="0">
                  <a:solidFill>
                    <a:srgbClr val="000000"/>
                  </a:solidFill>
                </a:rPr>
                <a:t>7-й урок                        каб.26                                     КК  </a:t>
              </a:r>
              <a:r>
                <a:rPr lang="uk-UA" sz="2400" i="1" dirty="0" err="1" smtClean="0">
                  <a:solidFill>
                    <a:srgbClr val="000000"/>
                  </a:solidFill>
                </a:rPr>
                <a:t>Федчук</a:t>
              </a:r>
              <a:r>
                <a:rPr lang="uk-UA" sz="2400" i="1" dirty="0" smtClean="0">
                  <a:solidFill>
                    <a:srgbClr val="000000"/>
                  </a:solidFill>
                </a:rPr>
                <a:t> В.Б.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9DFF9FCF-D42D-4590-8D7F-C241E9880ED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89" y="3958"/>
              <a:ext cx="116" cy="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0544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234</Words>
  <Application>Microsoft Office PowerPoint</Application>
  <PresentationFormat>Широкоэкранный</PresentationFormat>
  <Paragraphs>69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Vladimir Script</vt:lpstr>
      <vt:lpstr>Тема Office</vt:lpstr>
      <vt:lpstr>Методична декада 06.03.2023-17.03.2023</vt:lpstr>
      <vt:lpstr>План проведення декади    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Наталя</cp:lastModifiedBy>
  <cp:revision>18</cp:revision>
  <dcterms:created xsi:type="dcterms:W3CDTF">2021-07-20T13:09:20Z</dcterms:created>
  <dcterms:modified xsi:type="dcterms:W3CDTF">2023-03-05T11:07:53Z</dcterms:modified>
</cp:coreProperties>
</file>