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7" r:id="rId4"/>
    <p:sldId id="261" r:id="rId5"/>
    <p:sldId id="262" r:id="rId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E9B12AE-7000-477D-A8EE-3AA1C401239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76EEC7B6-5BA6-45ED-9A50-28E5B93845F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C4A2383-EF71-4F94-86FA-E68F38DBF2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AF056-0CF0-438A-9E74-F05293962A0C}" type="datetimeFigureOut">
              <a:rPr lang="ru-RU" smtClean="0"/>
              <a:t>05.03.2023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0453FF7-0751-4A81-A591-3B885A1F30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8228073-85D0-46B3-9B0C-5D24360A15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7AD2F-02F2-4DA5-8219-D4629DCEB148}" type="slidenum">
              <a:rPr lang="ru-RU" smtClean="0"/>
              <a:t>‹#›</a:t>
            </a:fld>
            <a:endParaRPr lang="ru-RU"/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4CCFB706-9B9F-4680-927D-49E592CAA7C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35617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40329E2-57E5-465F-81FE-113F9842EC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8B9802C6-E930-478A-9210-0EB3D33977E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8171282-0414-4403-9279-AADA9FA4AC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AF056-0CF0-438A-9E74-F05293962A0C}" type="datetimeFigureOut">
              <a:rPr lang="ru-RU" smtClean="0"/>
              <a:t>05.03.2023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EC54AB0-73A5-4DC5-B4E4-04529498F8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0A8B4F7-2E8B-4462-88CB-DFBC45B1E6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7AD2F-02F2-4DA5-8219-D4629DCEB14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315587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694DC2DD-D173-473E-BBE6-14F8D758529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EF4055B1-90AD-4867-AF4C-DEC524347CE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8D7A050-A343-4B19-B5B6-32D0A4812A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AF056-0CF0-438A-9E74-F05293962A0C}" type="datetimeFigureOut">
              <a:rPr lang="ru-RU" smtClean="0"/>
              <a:t>05.03.2023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300F0BE-A45E-4FB9-835D-39BA912B01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72D1A11-1971-4C6C-96DB-F514565BEB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7AD2F-02F2-4DA5-8219-D4629DCEB14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776258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52F509A-58BA-4342-97E8-D1583460F4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454415E-949D-4ECD-B5DF-243A9AC989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B359E9A-50C4-4E72-A358-C41B4F7D46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AF056-0CF0-438A-9E74-F05293962A0C}" type="datetimeFigureOut">
              <a:rPr lang="ru-RU" smtClean="0"/>
              <a:t>05.03.2023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98A26A0-F4C6-4B6E-8BFF-3C1A6905B8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385B755-85AB-4AE8-851A-A4836ED1E6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7AD2F-02F2-4DA5-8219-D4629DCEB14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650602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3892B09-03CB-4D9F-915E-EC61CB6B77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871BA5CE-13E4-436E-8C70-3A19084F5D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190ED91-C401-4EAF-AB98-6BEC3A6DF1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AF056-0CF0-438A-9E74-F05293962A0C}" type="datetimeFigureOut">
              <a:rPr lang="ru-RU" smtClean="0"/>
              <a:t>05.03.2023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16C754B-3C16-4F86-A66B-0AF9005C71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009A78D-9FEB-4300-9491-C332852420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7AD2F-02F2-4DA5-8219-D4629DCEB14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908183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61AA359-14E7-4512-A4CE-8D765B7467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A6C8547-32FF-4AAF-A37A-B8E073AF670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BFBA374D-4752-466A-8496-EAFBF62325D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68E33B2C-87A6-44EF-853D-0770B44CBB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AF056-0CF0-438A-9E74-F05293962A0C}" type="datetimeFigureOut">
              <a:rPr lang="ru-RU" smtClean="0"/>
              <a:t>05.03.2023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F9BEAD77-1DDE-4EB9-A6DC-BCA84A1D6F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0219EDF0-9120-45EB-8ED6-9A75D36AC7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7AD2F-02F2-4DA5-8219-D4629DCEB14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787021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3DEE5F9-9555-4082-BFF4-41EBDEC497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18534190-5FF9-4C89-B885-406F7D7CCF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74BA749D-A26D-4045-9387-9F9A3DE9531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CF296C4F-0E0E-40CC-8F93-5BD02C72403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DC701A39-B16E-46B5-A3B6-354F8CCFD5E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23F35F66-29B5-4851-8339-7B406052ED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AF056-0CF0-438A-9E74-F05293962A0C}" type="datetimeFigureOut">
              <a:rPr lang="ru-RU" smtClean="0"/>
              <a:t>05.03.2023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841574F3-1437-4004-B96F-EFB0A1F7A5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ADBDC8EB-4D33-42AC-A3F0-3430591BCD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7AD2F-02F2-4DA5-8219-D4629DCEB14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00120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293CA7D-E3CA-49F5-A82D-5F0050B34B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409C63AA-8077-4659-B376-FF6A906A6A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AF056-0CF0-438A-9E74-F05293962A0C}" type="datetimeFigureOut">
              <a:rPr lang="ru-RU" smtClean="0"/>
              <a:t>05.03.2023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0AF879F3-4CE0-48FD-B714-99F14A5DF0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C0E4F737-5761-45C9-B449-E8F896E18B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7AD2F-02F2-4DA5-8219-D4629DCEB14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769064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731E306E-F45A-48DB-AE0E-AE72C8EAB6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AF056-0CF0-438A-9E74-F05293962A0C}" type="datetimeFigureOut">
              <a:rPr lang="ru-RU" smtClean="0"/>
              <a:t>05.03.2023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24C9CED0-D4DF-40C5-AD93-7E21E95369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75850637-37DE-41BA-A49D-CA650E733E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7AD2F-02F2-4DA5-8219-D4629DCEB14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925590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F72FC2D-C570-4897-80BD-86F9089615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F2632AB-3144-418A-A40E-9D7F680DD5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D0FAF30D-0E26-4B42-8956-5B871D84C73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68CFA3A0-BA0F-4734-93C1-ABF25A4564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AF056-0CF0-438A-9E74-F05293962A0C}" type="datetimeFigureOut">
              <a:rPr lang="ru-RU" smtClean="0"/>
              <a:t>05.03.2023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247900FA-CBDC-4553-A7DE-F136EE072D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358BD46B-DA76-4099-90C3-47FAC2810E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7AD2F-02F2-4DA5-8219-D4629DCEB14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99704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C625BB7-BE9D-4786-A186-A0BC5AC11D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862B69A8-9639-40BF-B55A-E153AED8085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F6A3349D-BEBD-4E70-B2F3-905437688D7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5FA31BF5-76B5-4864-B133-F18314ADDC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AF056-0CF0-438A-9E74-F05293962A0C}" type="datetimeFigureOut">
              <a:rPr lang="ru-RU" smtClean="0"/>
              <a:t>05.03.2023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743DDBBF-738C-480E-BBC2-70C28569B9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81D84061-0517-4DE2-AD50-AF6F913E7C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7AD2F-02F2-4DA5-8219-D4629DCEB14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003051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99B5EDA-2202-461B-A37C-11ACA5FEE5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8ECF8F33-5F7E-4387-8046-C106E0C1DF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6446652-729C-4168-9AD3-D521DDEF2A7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6AF056-0CF0-438A-9E74-F05293962A0C}" type="datetimeFigureOut">
              <a:rPr lang="ru-RU" smtClean="0"/>
              <a:t>05.03.2023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90191AF-5222-43A8-B400-DBFF5B0EE66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F36BC74-AC47-466C-B2D5-2E916212B03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F7AD2F-02F2-4DA5-8219-D4629DCEB148}" type="slidenum">
              <a:rPr lang="ru-RU" smtClean="0"/>
              <a:t>‹#›</a:t>
            </a:fld>
            <a:endParaRPr lang="ru-RU"/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5F28E6D4-D02D-402D-B9E3-14B09CB6DEA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788"/>
          <a:stretch/>
        </p:blipFill>
        <p:spPr>
          <a:xfrm>
            <a:off x="2309" y="0"/>
            <a:ext cx="8072582" cy="6858000"/>
          </a:xfrm>
          <a:prstGeom prst="rect">
            <a:avLst/>
          </a:prstGeom>
        </p:spPr>
      </p:pic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865C1043-AB47-4EEC-AB00-80F08B1FE4A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7633"/>
          <a:stretch/>
        </p:blipFill>
        <p:spPr>
          <a:xfrm flipH="1">
            <a:off x="8074891" y="0"/>
            <a:ext cx="1507837" cy="6858000"/>
          </a:xfrm>
          <a:prstGeom prst="rect">
            <a:avLst/>
          </a:prstGeom>
        </p:spPr>
      </p:pic>
      <p:pic>
        <p:nvPicPr>
          <p:cNvPr id="10" name="Рисунок 9">
            <a:extLst>
              <a:ext uri="{FF2B5EF4-FFF2-40B4-BE49-F238E27FC236}">
                <a16:creationId xmlns:a16="http://schemas.microsoft.com/office/drawing/2014/main" id="{E33734ED-16EE-4284-9EC8-7DD538B9A04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7633"/>
          <a:stretch/>
        </p:blipFill>
        <p:spPr>
          <a:xfrm>
            <a:off x="9582728" y="0"/>
            <a:ext cx="1507837" cy="6858000"/>
          </a:xfrm>
          <a:prstGeom prst="rect">
            <a:avLst/>
          </a:prstGeom>
        </p:spPr>
      </p:pic>
      <p:pic>
        <p:nvPicPr>
          <p:cNvPr id="11" name="Рисунок 10">
            <a:extLst>
              <a:ext uri="{FF2B5EF4-FFF2-40B4-BE49-F238E27FC236}">
                <a16:creationId xmlns:a16="http://schemas.microsoft.com/office/drawing/2014/main" id="{96EE03B1-C042-44B0-AF5E-B003C2DBFCB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7633"/>
          <a:stretch/>
        </p:blipFill>
        <p:spPr>
          <a:xfrm flipH="1">
            <a:off x="11090565" y="0"/>
            <a:ext cx="1099126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96646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6C19114-DCDA-40F3-B041-A21BFB762B6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341784" y="1346992"/>
            <a:ext cx="6850216" cy="2387600"/>
          </a:xfrm>
        </p:spPr>
        <p:txBody>
          <a:bodyPr>
            <a:noAutofit/>
          </a:bodyPr>
          <a:lstStyle/>
          <a:p>
            <a:r>
              <a:rPr lang="uk-UA" sz="8000" dirty="0" smtClean="0">
                <a:latin typeface="Vladimir Script" panose="03050402040407070305" pitchFamily="66" charset="0"/>
              </a:rPr>
              <a:t>Методична декада</a:t>
            </a:r>
            <a:r>
              <a:rPr lang="uk-UA" sz="8800" dirty="0" smtClean="0">
                <a:latin typeface="Vladimir Script" panose="03050402040407070305" pitchFamily="66" charset="0"/>
              </a:rPr>
              <a:t/>
            </a:r>
            <a:br>
              <a:rPr lang="uk-UA" sz="8800" dirty="0" smtClean="0">
                <a:latin typeface="Vladimir Script" panose="03050402040407070305" pitchFamily="66" charset="0"/>
              </a:rPr>
            </a:br>
            <a:r>
              <a:rPr lang="uk-UA" dirty="0" smtClean="0">
                <a:solidFill>
                  <a:srgbClr val="FF0000"/>
                </a:solidFill>
                <a:latin typeface="Vladimir Script" panose="03050402040407070305" pitchFamily="66" charset="0"/>
              </a:rPr>
              <a:t>06.03.2023-17.03.2023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7D6BB232-F8E4-4C24-927F-AD1CAF8B465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828145" y="3879669"/>
            <a:ext cx="6363855" cy="2050868"/>
          </a:xfrm>
        </p:spPr>
        <p:txBody>
          <a:bodyPr>
            <a:noAutofit/>
          </a:bodyPr>
          <a:lstStyle/>
          <a:p>
            <a:pPr algn="r"/>
            <a:r>
              <a:rPr lang="uk-UA" sz="4000" b="1" u="sng" dirty="0" smtClean="0">
                <a:latin typeface="Century Gothic" panose="020B0502020202020204" pitchFamily="34" charset="0"/>
              </a:rPr>
              <a:t>Акценти для педагога:</a:t>
            </a:r>
          </a:p>
          <a:p>
            <a:pPr algn="r"/>
            <a:r>
              <a:rPr lang="uk-UA" sz="4000" b="1" u="sng" dirty="0" smtClean="0">
                <a:latin typeface="Century Gothic" panose="020B0502020202020204" pitchFamily="34" charset="0"/>
              </a:rPr>
              <a:t> складники вдалого оцінювання</a:t>
            </a:r>
            <a:endParaRPr lang="ru-RU" sz="4000" b="1" u="sng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61686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44B2B32-BD80-42FC-B7A0-27F191AB26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"/>
            <a:ext cx="7430589" cy="1062181"/>
          </a:xfrm>
        </p:spPr>
        <p:txBody>
          <a:bodyPr>
            <a:normAutofit/>
          </a:bodyPr>
          <a:lstStyle/>
          <a:p>
            <a:r>
              <a:rPr lang="uk-UA" sz="5400" b="1" dirty="0" smtClean="0"/>
              <a:t>План проведення декади         </a:t>
            </a:r>
            <a:endParaRPr lang="ru-RU" sz="5400" b="1" dirty="0"/>
          </a:p>
        </p:txBody>
      </p:sp>
      <p:grpSp>
        <p:nvGrpSpPr>
          <p:cNvPr id="9" name="Group 7">
            <a:extLst>
              <a:ext uri="{FF2B5EF4-FFF2-40B4-BE49-F238E27FC236}">
                <a16:creationId xmlns:a16="http://schemas.microsoft.com/office/drawing/2014/main" id="{B3E6E171-23B1-419A-87EC-D78FF02A2DFF}"/>
              </a:ext>
            </a:extLst>
          </p:cNvPr>
          <p:cNvGrpSpPr>
            <a:grpSpLocks/>
          </p:cNvGrpSpPr>
          <p:nvPr/>
        </p:nvGrpSpPr>
        <p:grpSpPr bwMode="auto">
          <a:xfrm>
            <a:off x="1882364" y="2383334"/>
            <a:ext cx="8896606" cy="1912153"/>
            <a:chOff x="1308" y="1839"/>
            <a:chExt cx="3407" cy="541"/>
          </a:xfrm>
        </p:grpSpPr>
        <p:sp>
          <p:nvSpPr>
            <p:cNvPr id="10" name="Line 8">
              <a:extLst>
                <a:ext uri="{FF2B5EF4-FFF2-40B4-BE49-F238E27FC236}">
                  <a16:creationId xmlns:a16="http://schemas.microsoft.com/office/drawing/2014/main" id="{36533092-E487-40B6-82F8-7C5B2590AC7A}"/>
                </a:ext>
              </a:extLst>
            </p:cNvPr>
            <p:cNvSpPr>
              <a:spLocks noChangeShapeType="1"/>
            </p:cNvSpPr>
            <p:nvPr/>
          </p:nvSpPr>
          <p:spPr bwMode="gray">
            <a:xfrm>
              <a:off x="1440" y="2380"/>
              <a:ext cx="3024" cy="0"/>
            </a:xfrm>
            <a:prstGeom prst="line">
              <a:avLst/>
            </a:prstGeom>
            <a:noFill/>
            <a:ln w="25400">
              <a:solidFill>
                <a:srgbClr val="969696"/>
              </a:solidFill>
              <a:prstDash val="sysDot"/>
              <a:round/>
              <a:headEnd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uk-UA" dirty="0" smtClean="0"/>
                <a:t>                             </a:t>
              </a:r>
              <a:r>
                <a:rPr lang="uk-UA" sz="2400" b="1" dirty="0" err="1" smtClean="0"/>
                <a:t>Уроки</a:t>
              </a:r>
              <a:r>
                <a:rPr lang="uk-UA" sz="2400" b="1" dirty="0" smtClean="0"/>
                <a:t> </a:t>
              </a:r>
              <a:r>
                <a:rPr lang="uk-UA" sz="2400" b="1" dirty="0" smtClean="0"/>
                <a:t>проводять </a:t>
              </a:r>
              <a:r>
                <a:rPr lang="uk-UA" sz="2400" b="1" dirty="0"/>
                <a:t>у</a:t>
              </a:r>
              <a:r>
                <a:rPr lang="uk-UA" sz="2400" b="1" dirty="0" smtClean="0"/>
                <a:t>чителі</a:t>
              </a:r>
              <a:r>
                <a:rPr lang="uk-UA" sz="2400" b="1" dirty="0" smtClean="0"/>
                <a:t>, що атестуються:</a:t>
              </a:r>
            </a:p>
            <a:p>
              <a:r>
                <a:rPr lang="uk-UA" sz="2400" i="1" dirty="0"/>
                <a:t> </a:t>
              </a:r>
              <a:r>
                <a:rPr lang="uk-UA" sz="2400" i="1" dirty="0" smtClean="0"/>
                <a:t>                                      </a:t>
              </a:r>
              <a:r>
                <a:rPr lang="uk-UA" sz="2400" i="1" dirty="0" err="1" smtClean="0"/>
                <a:t>Федчук</a:t>
              </a:r>
              <a:r>
                <a:rPr lang="uk-UA" sz="2400" i="1" dirty="0" smtClean="0"/>
                <a:t> Віра Богданівна</a:t>
              </a:r>
            </a:p>
            <a:p>
              <a:r>
                <a:rPr lang="uk-UA" sz="2400" i="1" dirty="0"/>
                <a:t> </a:t>
              </a:r>
              <a:r>
                <a:rPr lang="uk-UA" sz="2400" i="1" dirty="0" smtClean="0"/>
                <a:t>                                      Гаврилюк Любов Василівна</a:t>
              </a:r>
            </a:p>
            <a:p>
              <a:r>
                <a:rPr lang="uk-UA" sz="2400" i="1" dirty="0"/>
                <a:t> </a:t>
              </a:r>
              <a:r>
                <a:rPr lang="uk-UA" sz="2400" i="1" dirty="0" smtClean="0"/>
                <a:t>                                      Павлюк Марина Василівна</a:t>
              </a:r>
            </a:p>
            <a:p>
              <a:r>
                <a:rPr lang="uk-UA" sz="2400" i="1" dirty="0"/>
                <a:t> </a:t>
              </a:r>
              <a:r>
                <a:rPr lang="uk-UA" sz="2400" i="1" dirty="0" smtClean="0"/>
                <a:t>                                      Іванюк </a:t>
              </a:r>
              <a:r>
                <a:rPr lang="uk-UA" sz="2400" i="1" dirty="0" err="1" smtClean="0"/>
                <a:t>Сніжанна</a:t>
              </a:r>
              <a:r>
                <a:rPr lang="uk-UA" sz="2400" i="1" dirty="0" smtClean="0"/>
                <a:t> Василівна</a:t>
              </a:r>
            </a:p>
            <a:p>
              <a:r>
                <a:rPr lang="uk-UA" sz="2400" i="1" dirty="0" smtClean="0"/>
                <a:t> </a:t>
              </a:r>
              <a:endParaRPr lang="en-US" sz="2400" i="1" dirty="0"/>
            </a:p>
          </p:txBody>
        </p:sp>
        <p:sp>
          <p:nvSpPr>
            <p:cNvPr id="11" name="Rectangle 9">
              <a:extLst>
                <a:ext uri="{FF2B5EF4-FFF2-40B4-BE49-F238E27FC236}">
                  <a16:creationId xmlns:a16="http://schemas.microsoft.com/office/drawing/2014/main" id="{8522007C-D657-4EE1-BCB2-B0DE66272064}"/>
                </a:ext>
              </a:extLst>
            </p:cNvPr>
            <p:cNvSpPr>
              <a:spLocks noChangeArrowheads="1"/>
            </p:cNvSpPr>
            <p:nvPr/>
          </p:nvSpPr>
          <p:spPr bwMode="gray">
            <a:xfrm rot="2749526">
              <a:off x="1365" y="1936"/>
              <a:ext cx="168" cy="247"/>
            </a:xfrm>
            <a:prstGeom prst="rect">
              <a:avLst/>
            </a:prstGeom>
            <a:gradFill rotWithShape="1">
              <a:gsLst>
                <a:gs pos="0">
                  <a:srgbClr val="99CC00"/>
                </a:gs>
                <a:gs pos="100000">
                  <a:srgbClr val="99CC00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9525">
              <a:miter lim="800000"/>
              <a:headEnd/>
              <a:tailEnd/>
            </a:ln>
            <a:effectLst/>
            <a:scene3d>
              <a:camera prst="legacyPerspectiveFront">
                <a:rot lat="0" lon="1500000" rev="0"/>
              </a:camera>
              <a:lightRig rig="legacyFlat4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99CC00"/>
              </a:extrusion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en-US"/>
            </a:p>
          </p:txBody>
        </p:sp>
        <p:sp>
          <p:nvSpPr>
            <p:cNvPr id="12" name="Text Box 10">
              <a:extLst>
                <a:ext uri="{FF2B5EF4-FFF2-40B4-BE49-F238E27FC236}">
                  <a16:creationId xmlns:a16="http://schemas.microsoft.com/office/drawing/2014/main" id="{2F8D351D-F29D-459A-900D-67427CC72A8C}"/>
                </a:ext>
              </a:extLst>
            </p:cNvPr>
            <p:cNvSpPr txBox="1">
              <a:spLocks noChangeArrowheads="1"/>
            </p:cNvSpPr>
            <p:nvPr/>
          </p:nvSpPr>
          <p:spPr bwMode="gray">
            <a:xfrm>
              <a:off x="1746" y="1839"/>
              <a:ext cx="2969" cy="23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/>
              <a:r>
                <a:rPr lang="uk-UA" sz="2400" b="1" dirty="0" smtClean="0">
                  <a:solidFill>
                    <a:srgbClr val="000000"/>
                  </a:solidFill>
                </a:rPr>
                <a:t>06.03.2023 – 10.03.2023</a:t>
              </a:r>
            </a:p>
            <a:p>
              <a:r>
                <a:rPr lang="uk-UA" sz="2400" dirty="0"/>
                <a:t>Методичний тиждень  «Сучасний урок: яким йому бути</a:t>
              </a:r>
              <a:r>
                <a:rPr lang="uk-UA" sz="2400" dirty="0" smtClean="0"/>
                <a:t>?»</a:t>
              </a:r>
              <a:endParaRPr lang="uk-UA" sz="2400" dirty="0"/>
            </a:p>
          </p:txBody>
        </p:sp>
        <p:sp>
          <p:nvSpPr>
            <p:cNvPr id="13" name="Text Box 11">
              <a:extLst>
                <a:ext uri="{FF2B5EF4-FFF2-40B4-BE49-F238E27FC236}">
                  <a16:creationId xmlns:a16="http://schemas.microsoft.com/office/drawing/2014/main" id="{DF14AD31-8FD7-4639-A8FF-C3D4FA4F2A56}"/>
                </a:ext>
              </a:extLst>
            </p:cNvPr>
            <p:cNvSpPr txBox="1">
              <a:spLocks noChangeArrowheads="1"/>
            </p:cNvSpPr>
            <p:nvPr/>
          </p:nvSpPr>
          <p:spPr bwMode="gray">
            <a:xfrm>
              <a:off x="1308" y="1997"/>
              <a:ext cx="309" cy="1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ctr"/>
              <a:r>
                <a:rPr lang="uk-UA" sz="2400" b="1" dirty="0">
                  <a:solidFill>
                    <a:srgbClr val="FFFFFF"/>
                  </a:solidFill>
                </a:rPr>
                <a:t>2</a:t>
              </a:r>
              <a:endParaRPr lang="en-US" sz="2400" b="1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14" name="Group 12">
            <a:extLst>
              <a:ext uri="{FF2B5EF4-FFF2-40B4-BE49-F238E27FC236}">
                <a16:creationId xmlns:a16="http://schemas.microsoft.com/office/drawing/2014/main" id="{99009A87-7919-4C9F-BB41-EDFE82B868FB}"/>
              </a:ext>
            </a:extLst>
          </p:cNvPr>
          <p:cNvGrpSpPr>
            <a:grpSpLocks/>
          </p:cNvGrpSpPr>
          <p:nvPr/>
        </p:nvGrpSpPr>
        <p:grpSpPr bwMode="auto">
          <a:xfrm>
            <a:off x="1812364" y="1211814"/>
            <a:ext cx="7254614" cy="1109958"/>
            <a:chOff x="1221" y="2640"/>
            <a:chExt cx="4734" cy="523"/>
          </a:xfrm>
        </p:grpSpPr>
        <p:sp>
          <p:nvSpPr>
            <p:cNvPr id="15" name="Line 13">
              <a:extLst>
                <a:ext uri="{FF2B5EF4-FFF2-40B4-BE49-F238E27FC236}">
                  <a16:creationId xmlns:a16="http://schemas.microsoft.com/office/drawing/2014/main" id="{A18D4874-517B-4987-BA84-B12623015E5D}"/>
                </a:ext>
              </a:extLst>
            </p:cNvPr>
            <p:cNvSpPr>
              <a:spLocks noChangeShapeType="1"/>
            </p:cNvSpPr>
            <p:nvPr/>
          </p:nvSpPr>
          <p:spPr bwMode="gray">
            <a:xfrm>
              <a:off x="1442" y="3130"/>
              <a:ext cx="3024" cy="0"/>
            </a:xfrm>
            <a:prstGeom prst="line">
              <a:avLst/>
            </a:prstGeom>
            <a:noFill/>
            <a:ln w="25400">
              <a:solidFill>
                <a:srgbClr val="969696"/>
              </a:solidFill>
              <a:prstDash val="sysDot"/>
              <a:round/>
              <a:headEnd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" name="Rectangle 14">
              <a:extLst>
                <a:ext uri="{FF2B5EF4-FFF2-40B4-BE49-F238E27FC236}">
                  <a16:creationId xmlns:a16="http://schemas.microsoft.com/office/drawing/2014/main" id="{D68EC215-7CCC-4199-9403-A2336D810EF9}"/>
                </a:ext>
              </a:extLst>
            </p:cNvPr>
            <p:cNvSpPr>
              <a:spLocks noChangeArrowheads="1"/>
            </p:cNvSpPr>
            <p:nvPr/>
          </p:nvSpPr>
          <p:spPr bwMode="gray">
            <a:xfrm rot="3419336">
              <a:off x="1241" y="2631"/>
              <a:ext cx="308" cy="347"/>
            </a:xfrm>
            <a:prstGeom prst="rect">
              <a:avLst/>
            </a:prstGeom>
            <a:gradFill rotWithShape="1">
              <a:gsLst>
                <a:gs pos="0">
                  <a:srgbClr val="006699"/>
                </a:gs>
                <a:gs pos="100000">
                  <a:srgbClr val="006699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9525">
              <a:miter lim="800000"/>
              <a:headEnd/>
              <a:tailEnd/>
            </a:ln>
            <a:effectLst/>
            <a:scene3d>
              <a:camera prst="legacyPerspectiveFront">
                <a:rot lat="0" lon="1500000" rev="0"/>
              </a:camera>
              <a:lightRig rig="legacyFlat4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006699"/>
              </a:extrusion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en-US"/>
            </a:p>
          </p:txBody>
        </p:sp>
        <p:sp>
          <p:nvSpPr>
            <p:cNvPr id="17" name="Text Box 15">
              <a:extLst>
                <a:ext uri="{FF2B5EF4-FFF2-40B4-BE49-F238E27FC236}">
                  <a16:creationId xmlns:a16="http://schemas.microsoft.com/office/drawing/2014/main" id="{BCD12907-DD71-460D-B7CF-9120B0DE14DF}"/>
                </a:ext>
              </a:extLst>
            </p:cNvPr>
            <p:cNvSpPr txBox="1">
              <a:spLocks noChangeArrowheads="1"/>
            </p:cNvSpPr>
            <p:nvPr/>
          </p:nvSpPr>
          <p:spPr bwMode="gray">
            <a:xfrm>
              <a:off x="1948" y="2640"/>
              <a:ext cx="4007" cy="52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r>
                <a:rPr lang="uk-UA" sz="2400" b="1" dirty="0">
                  <a:solidFill>
                    <a:srgbClr val="000000"/>
                  </a:solidFill>
                </a:rPr>
                <a:t>06.03.2023</a:t>
              </a:r>
              <a:endParaRPr lang="en-US" sz="2400" b="1" dirty="0">
                <a:solidFill>
                  <a:srgbClr val="000000"/>
                </a:solidFill>
              </a:endParaRPr>
            </a:p>
            <a:p>
              <a:pPr algn="l"/>
              <a:r>
                <a:rPr lang="uk-UA" sz="2400" dirty="0" smtClean="0">
                  <a:solidFill>
                    <a:srgbClr val="000000"/>
                  </a:solidFill>
                </a:rPr>
                <a:t>Ознайомлення з планом проведення декади</a:t>
              </a:r>
            </a:p>
          </p:txBody>
        </p:sp>
        <p:sp>
          <p:nvSpPr>
            <p:cNvPr id="18" name="Text Box 16">
              <a:extLst>
                <a:ext uri="{FF2B5EF4-FFF2-40B4-BE49-F238E27FC236}">
                  <a16:creationId xmlns:a16="http://schemas.microsoft.com/office/drawing/2014/main" id="{8C144CDC-27ED-4F3F-8C8F-2CB50AAA9B30}"/>
                </a:ext>
              </a:extLst>
            </p:cNvPr>
            <p:cNvSpPr txBox="1">
              <a:spLocks noChangeArrowheads="1"/>
            </p:cNvSpPr>
            <p:nvPr/>
          </p:nvSpPr>
          <p:spPr bwMode="gray">
            <a:xfrm>
              <a:off x="1273" y="2705"/>
              <a:ext cx="306" cy="2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ctr"/>
              <a:r>
                <a:rPr lang="uk-UA" sz="2400" b="1" dirty="0">
                  <a:solidFill>
                    <a:srgbClr val="FFFFFF"/>
                  </a:solidFill>
                </a:rPr>
                <a:t>1</a:t>
              </a:r>
              <a:endParaRPr lang="en-US" sz="2400" b="1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19" name="Group 17">
            <a:extLst>
              <a:ext uri="{FF2B5EF4-FFF2-40B4-BE49-F238E27FC236}">
                <a16:creationId xmlns:a16="http://schemas.microsoft.com/office/drawing/2014/main" id="{4B896491-2AF1-4DC8-9038-C605AC227393}"/>
              </a:ext>
            </a:extLst>
          </p:cNvPr>
          <p:cNvGrpSpPr>
            <a:grpSpLocks/>
          </p:cNvGrpSpPr>
          <p:nvPr/>
        </p:nvGrpSpPr>
        <p:grpSpPr bwMode="auto">
          <a:xfrm>
            <a:off x="2008591" y="5204966"/>
            <a:ext cx="6908805" cy="1109665"/>
            <a:chOff x="1298" y="3096"/>
            <a:chExt cx="4352" cy="699"/>
          </a:xfrm>
        </p:grpSpPr>
        <p:sp>
          <p:nvSpPr>
            <p:cNvPr id="20" name="Line 18">
              <a:extLst>
                <a:ext uri="{FF2B5EF4-FFF2-40B4-BE49-F238E27FC236}">
                  <a16:creationId xmlns:a16="http://schemas.microsoft.com/office/drawing/2014/main" id="{FCCF9F17-C8EA-4AB3-9528-CD38AEEBF7C2}"/>
                </a:ext>
              </a:extLst>
            </p:cNvPr>
            <p:cNvSpPr>
              <a:spLocks noChangeShapeType="1"/>
            </p:cNvSpPr>
            <p:nvPr/>
          </p:nvSpPr>
          <p:spPr bwMode="gray">
            <a:xfrm>
              <a:off x="1441" y="3579"/>
              <a:ext cx="3023" cy="1"/>
            </a:xfrm>
            <a:prstGeom prst="line">
              <a:avLst/>
            </a:prstGeom>
            <a:noFill/>
            <a:ln w="25400">
              <a:solidFill>
                <a:srgbClr val="969696"/>
              </a:solidFill>
              <a:prstDash val="sysDot"/>
              <a:round/>
              <a:headEnd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" name="Rectangle 19">
              <a:extLst>
                <a:ext uri="{FF2B5EF4-FFF2-40B4-BE49-F238E27FC236}">
                  <a16:creationId xmlns:a16="http://schemas.microsoft.com/office/drawing/2014/main" id="{1331014A-73F4-4718-8314-C59F5952464C}"/>
                </a:ext>
              </a:extLst>
            </p:cNvPr>
            <p:cNvSpPr>
              <a:spLocks noChangeArrowheads="1"/>
            </p:cNvSpPr>
            <p:nvPr/>
          </p:nvSpPr>
          <p:spPr bwMode="gray">
            <a:xfrm rot="3419336">
              <a:off x="1304" y="3090"/>
              <a:ext cx="402" cy="414"/>
            </a:xfrm>
            <a:prstGeom prst="rect">
              <a:avLst/>
            </a:prstGeom>
            <a:gradFill rotWithShape="1">
              <a:gsLst>
                <a:gs pos="0">
                  <a:srgbClr val="FF9933"/>
                </a:gs>
                <a:gs pos="100000">
                  <a:srgbClr val="FF9933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9525">
              <a:miter lim="800000"/>
              <a:headEnd/>
              <a:tailEnd/>
            </a:ln>
            <a:effectLst/>
            <a:scene3d>
              <a:camera prst="legacyPerspectiveFront">
                <a:rot lat="0" lon="1500000" rev="0"/>
              </a:camera>
              <a:lightRig rig="legacyFlat4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FF9933"/>
              </a:extrusion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en-US"/>
            </a:p>
          </p:txBody>
        </p:sp>
        <p:sp>
          <p:nvSpPr>
            <p:cNvPr id="22" name="Text Box 20">
              <a:extLst>
                <a:ext uri="{FF2B5EF4-FFF2-40B4-BE49-F238E27FC236}">
                  <a16:creationId xmlns:a16="http://schemas.microsoft.com/office/drawing/2014/main" id="{A456A806-A7EE-432D-93B3-06E7F7A26FC4}"/>
                </a:ext>
              </a:extLst>
            </p:cNvPr>
            <p:cNvSpPr txBox="1">
              <a:spLocks noChangeArrowheads="1"/>
            </p:cNvSpPr>
            <p:nvPr/>
          </p:nvSpPr>
          <p:spPr bwMode="gray">
            <a:xfrm>
              <a:off x="2256" y="3272"/>
              <a:ext cx="3394" cy="52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/>
              <a:r>
                <a:rPr lang="uk-UA" sz="2400" b="1" dirty="0" smtClean="0">
                  <a:solidFill>
                    <a:srgbClr val="000000"/>
                  </a:solidFill>
                </a:rPr>
                <a:t>Тиждень української мови і літератури</a:t>
              </a:r>
            </a:p>
            <a:p>
              <a:pPr algn="l"/>
              <a:r>
                <a:rPr lang="uk-UA" sz="2400" i="1" dirty="0" smtClean="0">
                  <a:solidFill>
                    <a:srgbClr val="000000"/>
                  </a:solidFill>
                </a:rPr>
                <a:t>(за окремим планом)</a:t>
              </a:r>
              <a:endParaRPr lang="en-US" sz="2400" i="1" dirty="0">
                <a:solidFill>
                  <a:srgbClr val="000000"/>
                </a:solidFill>
              </a:endParaRPr>
            </a:p>
          </p:txBody>
        </p:sp>
        <p:sp>
          <p:nvSpPr>
            <p:cNvPr id="23" name="Text Box 21">
              <a:extLst>
                <a:ext uri="{FF2B5EF4-FFF2-40B4-BE49-F238E27FC236}">
                  <a16:creationId xmlns:a16="http://schemas.microsoft.com/office/drawing/2014/main" id="{8BB7F10B-8F16-472F-9687-EB1A7BECDE09}"/>
                </a:ext>
              </a:extLst>
            </p:cNvPr>
            <p:cNvSpPr txBox="1">
              <a:spLocks noChangeArrowheads="1"/>
            </p:cNvSpPr>
            <p:nvPr/>
          </p:nvSpPr>
          <p:spPr bwMode="gray">
            <a:xfrm>
              <a:off x="1419" y="3151"/>
              <a:ext cx="371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r>
                <a:rPr lang="en-US" sz="2400" b="1" dirty="0">
                  <a:solidFill>
                    <a:srgbClr val="FFFFFF"/>
                  </a:solidFill>
                </a:rPr>
                <a:t>3</a:t>
              </a:r>
            </a:p>
          </p:txBody>
        </p:sp>
      </p:grpSp>
      <p:sp>
        <p:nvSpPr>
          <p:cNvPr id="29" name="TextBox 28"/>
          <p:cNvSpPr txBox="1"/>
          <p:nvPr/>
        </p:nvSpPr>
        <p:spPr>
          <a:xfrm>
            <a:off x="8782075" y="60761"/>
            <a:ext cx="32746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000" b="1" dirty="0" smtClean="0"/>
              <a:t>              ЗАТВЕРДЖЕНО</a:t>
            </a:r>
          </a:p>
          <a:p>
            <a:r>
              <a:rPr lang="uk-UA" sz="1600" dirty="0" smtClean="0"/>
              <a:t>Директор                </a:t>
            </a:r>
            <a:r>
              <a:rPr lang="uk-UA" sz="1600" dirty="0" err="1" smtClean="0"/>
              <a:t>В.Розвадовська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7916843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>
            <a:extLst>
              <a:ext uri="{FF2B5EF4-FFF2-40B4-BE49-F238E27FC236}">
                <a16:creationId xmlns:a16="http://schemas.microsoft.com/office/drawing/2014/main" id="{93FC2531-0735-44AB-9310-5F90AC5508CF}"/>
              </a:ext>
            </a:extLst>
          </p:cNvPr>
          <p:cNvGrpSpPr>
            <a:grpSpLocks/>
          </p:cNvGrpSpPr>
          <p:nvPr/>
        </p:nvGrpSpPr>
        <p:grpSpPr bwMode="auto">
          <a:xfrm>
            <a:off x="1815253" y="4681253"/>
            <a:ext cx="10104109" cy="1568993"/>
            <a:chOff x="1301" y="1346"/>
            <a:chExt cx="3542" cy="814"/>
          </a:xfrm>
        </p:grpSpPr>
        <p:sp>
          <p:nvSpPr>
            <p:cNvPr id="5" name="Line 3">
              <a:extLst>
                <a:ext uri="{FF2B5EF4-FFF2-40B4-BE49-F238E27FC236}">
                  <a16:creationId xmlns:a16="http://schemas.microsoft.com/office/drawing/2014/main" id="{2ED994F9-2795-410C-8E11-B911E9CD40D4}"/>
                </a:ext>
              </a:extLst>
            </p:cNvPr>
            <p:cNvSpPr>
              <a:spLocks noChangeShapeType="1"/>
            </p:cNvSpPr>
            <p:nvPr/>
          </p:nvSpPr>
          <p:spPr bwMode="gray">
            <a:xfrm>
              <a:off x="1440" y="1790"/>
              <a:ext cx="3024" cy="0"/>
            </a:xfrm>
            <a:prstGeom prst="line">
              <a:avLst/>
            </a:prstGeom>
            <a:noFill/>
            <a:ln w="25400">
              <a:solidFill>
                <a:srgbClr val="969696"/>
              </a:solidFill>
              <a:prstDash val="sysDot"/>
              <a:round/>
              <a:headEnd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" name="Rectangle 4">
              <a:extLst>
                <a:ext uri="{FF2B5EF4-FFF2-40B4-BE49-F238E27FC236}">
                  <a16:creationId xmlns:a16="http://schemas.microsoft.com/office/drawing/2014/main" id="{11AD5B37-FEA3-424D-A919-CDAE48744FFC}"/>
                </a:ext>
              </a:extLst>
            </p:cNvPr>
            <p:cNvSpPr>
              <a:spLocks noChangeArrowheads="1"/>
            </p:cNvSpPr>
            <p:nvPr/>
          </p:nvSpPr>
          <p:spPr bwMode="gray">
            <a:xfrm rot="2410750">
              <a:off x="1301" y="1436"/>
              <a:ext cx="187" cy="277"/>
            </a:xfrm>
            <a:prstGeom prst="rect">
              <a:avLst/>
            </a:prstGeom>
            <a:gradFill rotWithShape="1">
              <a:gsLst>
                <a:gs pos="0">
                  <a:srgbClr val="FF7C80"/>
                </a:gs>
                <a:gs pos="100000">
                  <a:srgbClr val="FF7C80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9525">
              <a:miter lim="800000"/>
              <a:headEnd/>
              <a:tailEnd/>
            </a:ln>
            <a:effectLst/>
            <a:scene3d>
              <a:camera prst="legacyPerspectiveFront">
                <a:rot lat="0" lon="1500000" rev="0"/>
              </a:camera>
              <a:lightRig rig="legacyFlat4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FF7C80"/>
              </a:extrusion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en-US"/>
            </a:p>
          </p:txBody>
        </p:sp>
        <p:sp>
          <p:nvSpPr>
            <p:cNvPr id="7" name="Text Box 5">
              <a:extLst>
                <a:ext uri="{FF2B5EF4-FFF2-40B4-BE49-F238E27FC236}">
                  <a16:creationId xmlns:a16="http://schemas.microsoft.com/office/drawing/2014/main" id="{8B2D7019-09D7-4AA9-856D-06C2F8D5562C}"/>
                </a:ext>
              </a:extLst>
            </p:cNvPr>
            <p:cNvSpPr txBox="1">
              <a:spLocks noChangeArrowheads="1"/>
            </p:cNvSpPr>
            <p:nvPr/>
          </p:nvSpPr>
          <p:spPr bwMode="gray">
            <a:xfrm>
              <a:off x="1616" y="1346"/>
              <a:ext cx="3227" cy="8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l"/>
              <a:r>
                <a:rPr lang="uk-UA" sz="2400" b="1" dirty="0" smtClean="0">
                  <a:solidFill>
                    <a:srgbClr val="000000"/>
                  </a:solidFill>
                </a:rPr>
                <a:t>09.03.2023</a:t>
              </a:r>
            </a:p>
            <a:p>
              <a:pPr algn="l"/>
              <a:r>
                <a:rPr lang="uk-UA" sz="2400" b="1" dirty="0" smtClean="0">
                  <a:solidFill>
                    <a:srgbClr val="000000"/>
                  </a:solidFill>
                </a:rPr>
                <a:t>Засідання педагогічної ради</a:t>
              </a:r>
            </a:p>
            <a:p>
              <a:pPr algn="l"/>
              <a:endParaRPr lang="uk-UA" sz="2400" dirty="0">
                <a:solidFill>
                  <a:srgbClr val="000000"/>
                </a:solidFill>
              </a:endParaRPr>
            </a:p>
            <a:p>
              <a:pPr algn="l"/>
              <a:r>
                <a:rPr lang="uk-UA" sz="2400" i="1" dirty="0" smtClean="0">
                  <a:solidFill>
                    <a:srgbClr val="000000"/>
                  </a:solidFill>
                </a:rPr>
                <a:t>14.40                            каб.27                   Директор  </a:t>
              </a:r>
              <a:r>
                <a:rPr lang="uk-UA" sz="2400" i="1" dirty="0" err="1">
                  <a:solidFill>
                    <a:srgbClr val="000000"/>
                  </a:solidFill>
                </a:rPr>
                <a:t>Р</a:t>
              </a:r>
              <a:r>
                <a:rPr lang="uk-UA" sz="2400" i="1" dirty="0" err="1" smtClean="0">
                  <a:solidFill>
                    <a:srgbClr val="000000"/>
                  </a:solidFill>
                </a:rPr>
                <a:t>озвадовська</a:t>
              </a:r>
              <a:r>
                <a:rPr lang="uk-UA" sz="2400" i="1" dirty="0" smtClean="0">
                  <a:solidFill>
                    <a:srgbClr val="000000"/>
                  </a:solidFill>
                </a:rPr>
                <a:t> В.М.</a:t>
              </a:r>
              <a:endParaRPr lang="en-US" sz="2400" i="1" dirty="0">
                <a:solidFill>
                  <a:srgbClr val="000000"/>
                </a:solidFill>
              </a:endParaRPr>
            </a:p>
          </p:txBody>
        </p:sp>
        <p:sp>
          <p:nvSpPr>
            <p:cNvPr id="8" name="Text Box 6">
              <a:extLst>
                <a:ext uri="{FF2B5EF4-FFF2-40B4-BE49-F238E27FC236}">
                  <a16:creationId xmlns:a16="http://schemas.microsoft.com/office/drawing/2014/main" id="{A2472463-5EA4-4BA8-8B39-C2B1C5B07D99}"/>
                </a:ext>
              </a:extLst>
            </p:cNvPr>
            <p:cNvSpPr txBox="1">
              <a:spLocks noChangeArrowheads="1"/>
            </p:cNvSpPr>
            <p:nvPr/>
          </p:nvSpPr>
          <p:spPr bwMode="gray">
            <a:xfrm>
              <a:off x="1347" y="1448"/>
              <a:ext cx="119" cy="2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uk-UA" sz="2400" b="1" dirty="0">
                  <a:solidFill>
                    <a:srgbClr val="FFFFFF"/>
                  </a:solidFill>
                </a:rPr>
                <a:t>6</a:t>
              </a:r>
              <a:endParaRPr lang="en-US" sz="2400" b="1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9" name="Group 7">
            <a:extLst>
              <a:ext uri="{FF2B5EF4-FFF2-40B4-BE49-F238E27FC236}">
                <a16:creationId xmlns:a16="http://schemas.microsoft.com/office/drawing/2014/main" id="{B3E6E171-23B1-419A-87EC-D78FF02A2DFF}"/>
              </a:ext>
            </a:extLst>
          </p:cNvPr>
          <p:cNvGrpSpPr>
            <a:grpSpLocks/>
          </p:cNvGrpSpPr>
          <p:nvPr/>
        </p:nvGrpSpPr>
        <p:grpSpPr bwMode="auto">
          <a:xfrm>
            <a:off x="1580433" y="303174"/>
            <a:ext cx="10604379" cy="1940428"/>
            <a:chOff x="1304" y="1856"/>
            <a:chExt cx="4061" cy="549"/>
          </a:xfrm>
        </p:grpSpPr>
        <p:sp>
          <p:nvSpPr>
            <p:cNvPr id="10" name="Line 8">
              <a:extLst>
                <a:ext uri="{FF2B5EF4-FFF2-40B4-BE49-F238E27FC236}">
                  <a16:creationId xmlns:a16="http://schemas.microsoft.com/office/drawing/2014/main" id="{36533092-E487-40B6-82F8-7C5B2590AC7A}"/>
                </a:ext>
              </a:extLst>
            </p:cNvPr>
            <p:cNvSpPr>
              <a:spLocks noChangeShapeType="1"/>
            </p:cNvSpPr>
            <p:nvPr/>
          </p:nvSpPr>
          <p:spPr bwMode="gray">
            <a:xfrm>
              <a:off x="1440" y="2380"/>
              <a:ext cx="3024" cy="0"/>
            </a:xfrm>
            <a:prstGeom prst="line">
              <a:avLst/>
            </a:prstGeom>
            <a:noFill/>
            <a:ln w="25400">
              <a:solidFill>
                <a:srgbClr val="969696"/>
              </a:solidFill>
              <a:prstDash val="sysDot"/>
              <a:round/>
              <a:headEnd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uk-UA" dirty="0" smtClean="0"/>
                <a:t>                             </a:t>
              </a:r>
              <a:r>
                <a:rPr lang="uk-UA" sz="2400" i="1" dirty="0" smtClean="0"/>
                <a:t> </a:t>
              </a:r>
              <a:endParaRPr lang="en-US" sz="2400" i="1" dirty="0"/>
            </a:p>
          </p:txBody>
        </p:sp>
        <p:sp>
          <p:nvSpPr>
            <p:cNvPr id="11" name="Rectangle 9">
              <a:extLst>
                <a:ext uri="{FF2B5EF4-FFF2-40B4-BE49-F238E27FC236}">
                  <a16:creationId xmlns:a16="http://schemas.microsoft.com/office/drawing/2014/main" id="{8522007C-D657-4EE1-BCB2-B0DE66272064}"/>
                </a:ext>
              </a:extLst>
            </p:cNvPr>
            <p:cNvSpPr>
              <a:spLocks noChangeArrowheads="1"/>
            </p:cNvSpPr>
            <p:nvPr/>
          </p:nvSpPr>
          <p:spPr bwMode="gray">
            <a:xfrm rot="2749526">
              <a:off x="1371" y="1934"/>
              <a:ext cx="156" cy="231"/>
            </a:xfrm>
            <a:prstGeom prst="rect">
              <a:avLst/>
            </a:prstGeom>
            <a:gradFill rotWithShape="1">
              <a:gsLst>
                <a:gs pos="0">
                  <a:srgbClr val="99CC00"/>
                </a:gs>
                <a:gs pos="100000">
                  <a:srgbClr val="99CC00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9525">
              <a:miter lim="800000"/>
              <a:headEnd/>
              <a:tailEnd/>
            </a:ln>
            <a:effectLst/>
            <a:scene3d>
              <a:camera prst="legacyPerspectiveFront">
                <a:rot lat="0" lon="1500000" rev="0"/>
              </a:camera>
              <a:lightRig rig="legacyFlat4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99CC00"/>
              </a:extrusion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en-US"/>
            </a:p>
          </p:txBody>
        </p:sp>
        <p:sp>
          <p:nvSpPr>
            <p:cNvPr id="12" name="Text Box 10">
              <a:extLst>
                <a:ext uri="{FF2B5EF4-FFF2-40B4-BE49-F238E27FC236}">
                  <a16:creationId xmlns:a16="http://schemas.microsoft.com/office/drawing/2014/main" id="{2F8D351D-F29D-459A-900D-67427CC72A8C}"/>
                </a:ext>
              </a:extLst>
            </p:cNvPr>
            <p:cNvSpPr txBox="1">
              <a:spLocks noChangeArrowheads="1"/>
            </p:cNvSpPr>
            <p:nvPr/>
          </p:nvSpPr>
          <p:spPr bwMode="gray">
            <a:xfrm>
              <a:off x="1775" y="1856"/>
              <a:ext cx="3590" cy="5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l"/>
              <a:r>
                <a:rPr lang="uk-UA" sz="2400" b="1" dirty="0" smtClean="0">
                  <a:solidFill>
                    <a:srgbClr val="000000"/>
                  </a:solidFill>
                </a:rPr>
                <a:t>07.03.2023</a:t>
              </a:r>
            </a:p>
            <a:p>
              <a:pPr algn="l"/>
              <a:r>
                <a:rPr lang="uk-UA" sz="2400" b="1" dirty="0" smtClean="0">
                  <a:solidFill>
                    <a:srgbClr val="000000"/>
                  </a:solidFill>
                </a:rPr>
                <a:t>Постійно діючий семінар </a:t>
              </a:r>
            </a:p>
            <a:p>
              <a:pPr algn="l"/>
              <a:r>
                <a:rPr lang="uk-UA" sz="2400" dirty="0" smtClean="0">
                  <a:solidFill>
                    <a:srgbClr val="000000"/>
                  </a:solidFill>
                </a:rPr>
                <a:t>«</a:t>
              </a:r>
              <a:r>
                <a:rPr lang="uk-UA" sz="2400" dirty="0">
                  <a:solidFill>
                    <a:srgbClr val="000000"/>
                  </a:solidFill>
                </a:rPr>
                <a:t>О</a:t>
              </a:r>
              <a:r>
                <a:rPr lang="uk-UA" sz="2400" dirty="0" smtClean="0">
                  <a:solidFill>
                    <a:srgbClr val="000000"/>
                  </a:solidFill>
                </a:rPr>
                <a:t>цінювання навчальних досягнень учнів: від традицій до  інновацій»</a:t>
              </a:r>
            </a:p>
            <a:p>
              <a:pPr algn="l"/>
              <a:endParaRPr lang="uk-UA" sz="2400" dirty="0">
                <a:solidFill>
                  <a:srgbClr val="000000"/>
                </a:solidFill>
              </a:endParaRPr>
            </a:p>
            <a:p>
              <a:pPr algn="l"/>
              <a:r>
                <a:rPr lang="uk-UA" sz="2400" i="1" dirty="0" smtClean="0">
                  <a:solidFill>
                    <a:srgbClr val="000000"/>
                  </a:solidFill>
                </a:rPr>
                <a:t>14.40                              каб.27                                        ЗДНВР  Лисак Н.Я.</a:t>
              </a:r>
            </a:p>
          </p:txBody>
        </p:sp>
        <p:sp>
          <p:nvSpPr>
            <p:cNvPr id="13" name="Text Box 11">
              <a:extLst>
                <a:ext uri="{FF2B5EF4-FFF2-40B4-BE49-F238E27FC236}">
                  <a16:creationId xmlns:a16="http://schemas.microsoft.com/office/drawing/2014/main" id="{DF14AD31-8FD7-4639-A8FF-C3D4FA4F2A56}"/>
                </a:ext>
              </a:extLst>
            </p:cNvPr>
            <p:cNvSpPr txBox="1">
              <a:spLocks noChangeArrowheads="1"/>
            </p:cNvSpPr>
            <p:nvPr/>
          </p:nvSpPr>
          <p:spPr bwMode="gray">
            <a:xfrm>
              <a:off x="1304" y="1989"/>
              <a:ext cx="309" cy="1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ctr"/>
              <a:r>
                <a:rPr lang="uk-UA" sz="2400" b="1" dirty="0">
                  <a:solidFill>
                    <a:srgbClr val="FFFFFF"/>
                  </a:solidFill>
                </a:rPr>
                <a:t>4</a:t>
              </a:r>
              <a:endParaRPr lang="en-US" sz="2400" b="1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24" name="Group 22">
            <a:extLst>
              <a:ext uri="{FF2B5EF4-FFF2-40B4-BE49-F238E27FC236}">
                <a16:creationId xmlns:a16="http://schemas.microsoft.com/office/drawing/2014/main" id="{0F03B554-8AB4-429C-8296-EB708A1645FB}"/>
              </a:ext>
            </a:extLst>
          </p:cNvPr>
          <p:cNvGrpSpPr>
            <a:grpSpLocks/>
          </p:cNvGrpSpPr>
          <p:nvPr/>
        </p:nvGrpSpPr>
        <p:grpSpPr bwMode="auto">
          <a:xfrm>
            <a:off x="1729766" y="2546864"/>
            <a:ext cx="10464802" cy="1571627"/>
            <a:chOff x="1260" y="3201"/>
            <a:chExt cx="6592" cy="990"/>
          </a:xfrm>
        </p:grpSpPr>
        <p:sp>
          <p:nvSpPr>
            <p:cNvPr id="25" name="Line 23">
              <a:extLst>
                <a:ext uri="{FF2B5EF4-FFF2-40B4-BE49-F238E27FC236}">
                  <a16:creationId xmlns:a16="http://schemas.microsoft.com/office/drawing/2014/main" id="{8B2E4985-C035-4329-956C-9C915F556238}"/>
                </a:ext>
              </a:extLst>
            </p:cNvPr>
            <p:cNvSpPr>
              <a:spLocks noChangeShapeType="1"/>
            </p:cNvSpPr>
            <p:nvPr/>
          </p:nvSpPr>
          <p:spPr bwMode="gray">
            <a:xfrm>
              <a:off x="1440" y="3580"/>
              <a:ext cx="3024" cy="0"/>
            </a:xfrm>
            <a:prstGeom prst="line">
              <a:avLst/>
            </a:prstGeom>
            <a:noFill/>
            <a:ln w="25400">
              <a:solidFill>
                <a:srgbClr val="969696"/>
              </a:solidFill>
              <a:prstDash val="sysDot"/>
              <a:round/>
              <a:headEnd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" name="Rectangle 24">
              <a:extLst>
                <a:ext uri="{FF2B5EF4-FFF2-40B4-BE49-F238E27FC236}">
                  <a16:creationId xmlns:a16="http://schemas.microsoft.com/office/drawing/2014/main" id="{225F4A9A-E773-4D37-B9C8-9F5366BEFC07}"/>
                </a:ext>
              </a:extLst>
            </p:cNvPr>
            <p:cNvSpPr>
              <a:spLocks noChangeArrowheads="1"/>
            </p:cNvSpPr>
            <p:nvPr/>
          </p:nvSpPr>
          <p:spPr bwMode="gray">
            <a:xfrm rot="3419336">
              <a:off x="1224" y="3237"/>
              <a:ext cx="375" cy="304"/>
            </a:xfrm>
            <a:prstGeom prst="rect">
              <a:avLst/>
            </a:prstGeom>
            <a:gradFill rotWithShape="1">
              <a:gsLst>
                <a:gs pos="0">
                  <a:srgbClr val="990099"/>
                </a:gs>
                <a:gs pos="100000">
                  <a:srgbClr val="990099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9525">
              <a:miter lim="800000"/>
              <a:headEnd/>
              <a:tailEnd/>
            </a:ln>
            <a:effectLst/>
            <a:scene3d>
              <a:camera prst="legacyPerspectiveFront">
                <a:rot lat="0" lon="1500000" rev="0"/>
              </a:camera>
              <a:lightRig rig="legacyFlat4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990099"/>
              </a:extrusion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en-US"/>
            </a:p>
          </p:txBody>
        </p:sp>
        <p:sp>
          <p:nvSpPr>
            <p:cNvPr id="27" name="Text Box 25">
              <a:extLst>
                <a:ext uri="{FF2B5EF4-FFF2-40B4-BE49-F238E27FC236}">
                  <a16:creationId xmlns:a16="http://schemas.microsoft.com/office/drawing/2014/main" id="{474319E9-14E7-448D-9A00-6C1DE79E1AFE}"/>
                </a:ext>
              </a:extLst>
            </p:cNvPr>
            <p:cNvSpPr txBox="1">
              <a:spLocks noChangeArrowheads="1"/>
            </p:cNvSpPr>
            <p:nvPr/>
          </p:nvSpPr>
          <p:spPr bwMode="gray">
            <a:xfrm>
              <a:off x="1842" y="3202"/>
              <a:ext cx="6010" cy="98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l"/>
              <a:r>
                <a:rPr lang="uk-UA" sz="2400" b="1" dirty="0" smtClean="0">
                  <a:solidFill>
                    <a:srgbClr val="000000"/>
                  </a:solidFill>
                </a:rPr>
                <a:t>08.03.2023 </a:t>
              </a:r>
            </a:p>
            <a:p>
              <a:pPr algn="l"/>
              <a:r>
                <a:rPr lang="uk-UA" sz="2400" b="1" dirty="0" smtClean="0">
                  <a:solidFill>
                    <a:srgbClr val="000000"/>
                  </a:solidFill>
                </a:rPr>
                <a:t>Засідання робочих груп </a:t>
              </a:r>
              <a:r>
                <a:rPr lang="uk-UA" sz="2400" dirty="0" smtClean="0">
                  <a:solidFill>
                    <a:srgbClr val="000000"/>
                  </a:solidFill>
                </a:rPr>
                <a:t>зі створення Стратегії розвитку </a:t>
              </a:r>
              <a:r>
                <a:rPr lang="uk-UA" sz="2400" dirty="0" smtClean="0">
                  <a:solidFill>
                    <a:srgbClr val="000000"/>
                  </a:solidFill>
                </a:rPr>
                <a:t>закладу освіти</a:t>
              </a:r>
              <a:endParaRPr lang="uk-UA" sz="2400" dirty="0" smtClean="0">
                <a:solidFill>
                  <a:srgbClr val="000000"/>
                </a:solidFill>
              </a:endParaRPr>
            </a:p>
            <a:p>
              <a:pPr algn="l"/>
              <a:endParaRPr lang="uk-UA" sz="2400" i="1" dirty="0">
                <a:solidFill>
                  <a:srgbClr val="000000"/>
                </a:solidFill>
              </a:endParaRPr>
            </a:p>
            <a:p>
              <a:pPr algn="l"/>
              <a:r>
                <a:rPr lang="uk-UA" sz="2400" i="1" dirty="0" smtClean="0">
                  <a:solidFill>
                    <a:srgbClr val="000000"/>
                  </a:solidFill>
                </a:rPr>
                <a:t>Впродовж декади                                               Куратори груп</a:t>
              </a:r>
              <a:endParaRPr lang="en-US" sz="2400" i="1" dirty="0">
                <a:solidFill>
                  <a:srgbClr val="000000"/>
                </a:solidFill>
              </a:endParaRPr>
            </a:p>
          </p:txBody>
        </p:sp>
        <p:sp>
          <p:nvSpPr>
            <p:cNvPr id="28" name="Text Box 26">
              <a:extLst>
                <a:ext uri="{FF2B5EF4-FFF2-40B4-BE49-F238E27FC236}">
                  <a16:creationId xmlns:a16="http://schemas.microsoft.com/office/drawing/2014/main" id="{9DFF9FCF-D42D-4590-8D7F-C241E9880ED9}"/>
                </a:ext>
              </a:extLst>
            </p:cNvPr>
            <p:cNvSpPr txBox="1">
              <a:spLocks noChangeArrowheads="1"/>
            </p:cNvSpPr>
            <p:nvPr/>
          </p:nvSpPr>
          <p:spPr bwMode="gray">
            <a:xfrm>
              <a:off x="1345" y="3243"/>
              <a:ext cx="214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uk-UA" sz="2400" b="1" dirty="0">
                  <a:solidFill>
                    <a:srgbClr val="FFFFFF"/>
                  </a:solidFill>
                </a:rPr>
                <a:t>5</a:t>
              </a:r>
              <a:endParaRPr lang="en-US" sz="2400" b="1" dirty="0">
                <a:solidFill>
                  <a:srgbClr val="FFFFFF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2401298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>
            <a:extLst>
              <a:ext uri="{FF2B5EF4-FFF2-40B4-BE49-F238E27FC236}">
                <a16:creationId xmlns:a16="http://schemas.microsoft.com/office/drawing/2014/main" id="{93FC2531-0735-44AB-9310-5F90AC5508CF}"/>
              </a:ext>
            </a:extLst>
          </p:cNvPr>
          <p:cNvGrpSpPr>
            <a:grpSpLocks/>
          </p:cNvGrpSpPr>
          <p:nvPr/>
        </p:nvGrpSpPr>
        <p:grpSpPr bwMode="auto">
          <a:xfrm>
            <a:off x="1780996" y="2053763"/>
            <a:ext cx="10104109" cy="1939348"/>
            <a:chOff x="1301" y="1211"/>
            <a:chExt cx="3542" cy="961"/>
          </a:xfrm>
        </p:grpSpPr>
        <p:sp>
          <p:nvSpPr>
            <p:cNvPr id="5" name="Line 3">
              <a:extLst>
                <a:ext uri="{FF2B5EF4-FFF2-40B4-BE49-F238E27FC236}">
                  <a16:creationId xmlns:a16="http://schemas.microsoft.com/office/drawing/2014/main" id="{2ED994F9-2795-410C-8E11-B911E9CD40D4}"/>
                </a:ext>
              </a:extLst>
            </p:cNvPr>
            <p:cNvSpPr>
              <a:spLocks noChangeShapeType="1"/>
            </p:cNvSpPr>
            <p:nvPr/>
          </p:nvSpPr>
          <p:spPr bwMode="gray">
            <a:xfrm>
              <a:off x="1440" y="1790"/>
              <a:ext cx="3024" cy="0"/>
            </a:xfrm>
            <a:prstGeom prst="line">
              <a:avLst/>
            </a:prstGeom>
            <a:noFill/>
            <a:ln w="25400">
              <a:solidFill>
                <a:srgbClr val="969696"/>
              </a:solidFill>
              <a:prstDash val="sysDot"/>
              <a:round/>
              <a:headEnd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" name="Rectangle 4">
              <a:extLst>
                <a:ext uri="{FF2B5EF4-FFF2-40B4-BE49-F238E27FC236}">
                  <a16:creationId xmlns:a16="http://schemas.microsoft.com/office/drawing/2014/main" id="{11AD5B37-FEA3-424D-A919-CDAE48744FFC}"/>
                </a:ext>
              </a:extLst>
            </p:cNvPr>
            <p:cNvSpPr>
              <a:spLocks noChangeArrowheads="1"/>
            </p:cNvSpPr>
            <p:nvPr/>
          </p:nvSpPr>
          <p:spPr bwMode="gray">
            <a:xfrm rot="2410750">
              <a:off x="1301" y="1436"/>
              <a:ext cx="187" cy="277"/>
            </a:xfrm>
            <a:prstGeom prst="rect">
              <a:avLst/>
            </a:prstGeom>
            <a:gradFill rotWithShape="1">
              <a:gsLst>
                <a:gs pos="0">
                  <a:srgbClr val="FF7C80"/>
                </a:gs>
                <a:gs pos="100000">
                  <a:srgbClr val="FF7C80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9525">
              <a:miter lim="800000"/>
              <a:headEnd/>
              <a:tailEnd/>
            </a:ln>
            <a:effectLst/>
            <a:scene3d>
              <a:camera prst="legacyPerspectiveFront">
                <a:rot lat="0" lon="1500000" rev="0"/>
              </a:camera>
              <a:lightRig rig="legacyFlat4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FF7C80"/>
              </a:extrusion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en-US"/>
            </a:p>
          </p:txBody>
        </p:sp>
        <p:sp>
          <p:nvSpPr>
            <p:cNvPr id="7" name="Text Box 5">
              <a:extLst>
                <a:ext uri="{FF2B5EF4-FFF2-40B4-BE49-F238E27FC236}">
                  <a16:creationId xmlns:a16="http://schemas.microsoft.com/office/drawing/2014/main" id="{8B2D7019-09D7-4AA9-856D-06C2F8D5562C}"/>
                </a:ext>
              </a:extLst>
            </p:cNvPr>
            <p:cNvSpPr txBox="1">
              <a:spLocks noChangeArrowheads="1"/>
            </p:cNvSpPr>
            <p:nvPr/>
          </p:nvSpPr>
          <p:spPr bwMode="gray">
            <a:xfrm>
              <a:off x="1616" y="1211"/>
              <a:ext cx="3227" cy="96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r>
                <a:rPr lang="uk-UA" sz="2400" b="1" dirty="0">
                  <a:solidFill>
                    <a:srgbClr val="000000"/>
                  </a:solidFill>
                </a:rPr>
                <a:t>13.03.2023</a:t>
              </a:r>
            </a:p>
            <a:p>
              <a:r>
                <a:rPr lang="uk-UA" sz="2400" b="1" dirty="0">
                  <a:solidFill>
                    <a:srgbClr val="000000"/>
                  </a:solidFill>
                </a:rPr>
                <a:t>Психолого-педагогічний семінар </a:t>
              </a:r>
            </a:p>
            <a:p>
              <a:r>
                <a:rPr lang="uk-UA" sz="2400" dirty="0">
                  <a:solidFill>
                    <a:srgbClr val="000000"/>
                  </a:solidFill>
                </a:rPr>
                <a:t>«</a:t>
              </a:r>
              <a:r>
                <a:rPr lang="en-US" sz="2400" dirty="0">
                  <a:solidFill>
                    <a:srgbClr val="000000"/>
                  </a:solidFill>
                </a:rPr>
                <a:t>SEX</a:t>
              </a:r>
              <a:r>
                <a:rPr lang="uk-UA" sz="2400" dirty="0" err="1">
                  <a:solidFill>
                    <a:srgbClr val="000000"/>
                  </a:solidFill>
                </a:rPr>
                <a:t>тинг</a:t>
              </a:r>
              <a:r>
                <a:rPr lang="uk-UA" sz="2400" dirty="0">
                  <a:solidFill>
                    <a:srgbClr val="000000"/>
                  </a:solidFill>
                </a:rPr>
                <a:t> як один із видів прояву </a:t>
              </a:r>
              <a:r>
                <a:rPr lang="uk-UA" sz="2400" dirty="0" err="1">
                  <a:solidFill>
                    <a:srgbClr val="000000"/>
                  </a:solidFill>
                </a:rPr>
                <a:t>булінгу</a:t>
              </a:r>
              <a:r>
                <a:rPr lang="uk-UA" sz="2400" dirty="0">
                  <a:solidFill>
                    <a:srgbClr val="000000"/>
                  </a:solidFill>
                </a:rPr>
                <a:t> в учнівських колективах»</a:t>
              </a:r>
            </a:p>
            <a:p>
              <a:endParaRPr lang="uk-UA" sz="2400" dirty="0">
                <a:solidFill>
                  <a:srgbClr val="000000"/>
                </a:solidFill>
              </a:endParaRPr>
            </a:p>
            <a:p>
              <a:r>
                <a:rPr lang="uk-UA" sz="2400" i="1" dirty="0">
                  <a:solidFill>
                    <a:srgbClr val="000000"/>
                  </a:solidFill>
                </a:rPr>
                <a:t>14.40                       </a:t>
              </a:r>
              <a:r>
                <a:rPr lang="uk-UA" sz="2400" i="1" dirty="0" smtClean="0">
                  <a:solidFill>
                    <a:srgbClr val="000000"/>
                  </a:solidFill>
                </a:rPr>
                <a:t>каб.27                      Практичний </a:t>
              </a:r>
              <a:r>
                <a:rPr lang="uk-UA" sz="2400" i="1" dirty="0">
                  <a:solidFill>
                    <a:srgbClr val="000000"/>
                  </a:solidFill>
                </a:rPr>
                <a:t>психолог </a:t>
              </a:r>
              <a:r>
                <a:rPr lang="uk-UA" sz="2400" i="1" dirty="0" err="1">
                  <a:solidFill>
                    <a:srgbClr val="000000"/>
                  </a:solidFill>
                </a:rPr>
                <a:t>Удудяк</a:t>
              </a:r>
              <a:r>
                <a:rPr lang="uk-UA" sz="2400" i="1" dirty="0">
                  <a:solidFill>
                    <a:srgbClr val="000000"/>
                  </a:solidFill>
                </a:rPr>
                <a:t> С.І.</a:t>
              </a:r>
            </a:p>
          </p:txBody>
        </p:sp>
        <p:sp>
          <p:nvSpPr>
            <p:cNvPr id="8" name="Text Box 6">
              <a:extLst>
                <a:ext uri="{FF2B5EF4-FFF2-40B4-BE49-F238E27FC236}">
                  <a16:creationId xmlns:a16="http://schemas.microsoft.com/office/drawing/2014/main" id="{A2472463-5EA4-4BA8-8B39-C2B1C5B07D99}"/>
                </a:ext>
              </a:extLst>
            </p:cNvPr>
            <p:cNvSpPr txBox="1">
              <a:spLocks noChangeArrowheads="1"/>
            </p:cNvSpPr>
            <p:nvPr/>
          </p:nvSpPr>
          <p:spPr bwMode="gray">
            <a:xfrm>
              <a:off x="1333" y="1469"/>
              <a:ext cx="119" cy="22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uk-UA" sz="2400" b="1" dirty="0">
                  <a:solidFill>
                    <a:srgbClr val="FFFFFF"/>
                  </a:solidFill>
                </a:rPr>
                <a:t>8</a:t>
              </a:r>
              <a:endParaRPr lang="en-US" sz="2400" b="1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9" name="Group 7">
            <a:extLst>
              <a:ext uri="{FF2B5EF4-FFF2-40B4-BE49-F238E27FC236}">
                <a16:creationId xmlns:a16="http://schemas.microsoft.com/office/drawing/2014/main" id="{B3E6E171-23B1-419A-87EC-D78FF02A2DFF}"/>
              </a:ext>
            </a:extLst>
          </p:cNvPr>
          <p:cNvGrpSpPr>
            <a:grpSpLocks/>
          </p:cNvGrpSpPr>
          <p:nvPr/>
        </p:nvGrpSpPr>
        <p:grpSpPr bwMode="auto">
          <a:xfrm>
            <a:off x="1579266" y="567721"/>
            <a:ext cx="10667048" cy="5602147"/>
            <a:chOff x="1304" y="1972"/>
            <a:chExt cx="4085" cy="1585"/>
          </a:xfrm>
        </p:grpSpPr>
        <p:sp>
          <p:nvSpPr>
            <p:cNvPr id="10" name="Line 8">
              <a:extLst>
                <a:ext uri="{FF2B5EF4-FFF2-40B4-BE49-F238E27FC236}">
                  <a16:creationId xmlns:a16="http://schemas.microsoft.com/office/drawing/2014/main" id="{36533092-E487-40B6-82F8-7C5B2590AC7A}"/>
                </a:ext>
              </a:extLst>
            </p:cNvPr>
            <p:cNvSpPr>
              <a:spLocks noChangeShapeType="1"/>
            </p:cNvSpPr>
            <p:nvPr/>
          </p:nvSpPr>
          <p:spPr bwMode="gray">
            <a:xfrm>
              <a:off x="1440" y="2380"/>
              <a:ext cx="3024" cy="0"/>
            </a:xfrm>
            <a:prstGeom prst="line">
              <a:avLst/>
            </a:prstGeom>
            <a:noFill/>
            <a:ln w="25400">
              <a:solidFill>
                <a:srgbClr val="969696"/>
              </a:solidFill>
              <a:prstDash val="sysDot"/>
              <a:round/>
              <a:headEnd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uk-UA" dirty="0" smtClean="0"/>
                <a:t>                             </a:t>
              </a:r>
              <a:r>
                <a:rPr lang="uk-UA" sz="2400" i="1" dirty="0" smtClean="0"/>
                <a:t> </a:t>
              </a:r>
              <a:endParaRPr lang="en-US" sz="2400" i="1" dirty="0"/>
            </a:p>
          </p:txBody>
        </p:sp>
        <p:sp>
          <p:nvSpPr>
            <p:cNvPr id="11" name="Rectangle 9">
              <a:extLst>
                <a:ext uri="{FF2B5EF4-FFF2-40B4-BE49-F238E27FC236}">
                  <a16:creationId xmlns:a16="http://schemas.microsoft.com/office/drawing/2014/main" id="{8522007C-D657-4EE1-BCB2-B0DE66272064}"/>
                </a:ext>
              </a:extLst>
            </p:cNvPr>
            <p:cNvSpPr>
              <a:spLocks noChangeArrowheads="1"/>
            </p:cNvSpPr>
            <p:nvPr/>
          </p:nvSpPr>
          <p:spPr bwMode="gray">
            <a:xfrm rot="2749526">
              <a:off x="1371" y="1934"/>
              <a:ext cx="156" cy="231"/>
            </a:xfrm>
            <a:prstGeom prst="rect">
              <a:avLst/>
            </a:prstGeom>
            <a:gradFill rotWithShape="1">
              <a:gsLst>
                <a:gs pos="0">
                  <a:srgbClr val="99CC00"/>
                </a:gs>
                <a:gs pos="100000">
                  <a:srgbClr val="99CC00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9525">
              <a:miter lim="800000"/>
              <a:headEnd/>
              <a:tailEnd/>
            </a:ln>
            <a:effectLst/>
            <a:scene3d>
              <a:camera prst="legacyPerspectiveFront">
                <a:rot lat="0" lon="1500000" rev="0"/>
              </a:camera>
              <a:lightRig rig="legacyFlat4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99CC00"/>
              </a:extrusion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en-US"/>
            </a:p>
          </p:txBody>
        </p:sp>
        <p:sp>
          <p:nvSpPr>
            <p:cNvPr id="12" name="Text Box 10">
              <a:extLst>
                <a:ext uri="{FF2B5EF4-FFF2-40B4-BE49-F238E27FC236}">
                  <a16:creationId xmlns:a16="http://schemas.microsoft.com/office/drawing/2014/main" id="{2F8D351D-F29D-459A-900D-67427CC72A8C}"/>
                </a:ext>
              </a:extLst>
            </p:cNvPr>
            <p:cNvSpPr txBox="1">
              <a:spLocks noChangeArrowheads="1"/>
            </p:cNvSpPr>
            <p:nvPr/>
          </p:nvSpPr>
          <p:spPr bwMode="gray">
            <a:xfrm>
              <a:off x="1799" y="3113"/>
              <a:ext cx="3590" cy="44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r>
                <a:rPr lang="uk-UA" sz="2400" b="1" dirty="0" smtClean="0">
                  <a:solidFill>
                    <a:srgbClr val="000000"/>
                  </a:solidFill>
                </a:rPr>
                <a:t>Опитувальник «</a:t>
              </a:r>
              <a:r>
                <a:rPr lang="en-US" sz="2400" b="1" dirty="0" smtClean="0">
                  <a:solidFill>
                    <a:srgbClr val="000000"/>
                  </a:solidFill>
                </a:rPr>
                <a:t>Google-</a:t>
              </a:r>
              <a:r>
                <a:rPr lang="uk-UA" sz="2400" b="1" dirty="0" smtClean="0">
                  <a:solidFill>
                    <a:srgbClr val="000000"/>
                  </a:solidFill>
                </a:rPr>
                <a:t>форма»</a:t>
              </a:r>
              <a:endParaRPr lang="uk-UA" sz="2400" b="1" dirty="0">
                <a:solidFill>
                  <a:srgbClr val="000000"/>
                </a:solidFill>
              </a:endParaRPr>
            </a:p>
            <a:p>
              <a:r>
                <a:rPr lang="uk-UA" sz="2400" i="1" dirty="0" smtClean="0">
                  <a:solidFill>
                    <a:srgbClr val="000000"/>
                  </a:solidFill>
                </a:rPr>
                <a:t>Опитувальник щодо ефективності проведення методичного тижня</a:t>
              </a:r>
              <a:endParaRPr lang="uk-UA" sz="2400" dirty="0">
                <a:solidFill>
                  <a:srgbClr val="000000"/>
                </a:solidFill>
              </a:endParaRPr>
            </a:p>
            <a:p>
              <a:r>
                <a:rPr lang="uk-UA" sz="2400" i="1" dirty="0" smtClean="0">
                  <a:solidFill>
                    <a:srgbClr val="000000"/>
                  </a:solidFill>
                </a:rPr>
                <a:t>                                                                                  ЗДНВР </a:t>
              </a:r>
              <a:r>
                <a:rPr lang="uk-UA" sz="2400" i="1" dirty="0">
                  <a:solidFill>
                    <a:srgbClr val="000000"/>
                  </a:solidFill>
                </a:rPr>
                <a:t>Лисак Н.Я.</a:t>
              </a:r>
              <a:endParaRPr lang="en-US" sz="2400" i="1" dirty="0">
                <a:solidFill>
                  <a:srgbClr val="000000"/>
                </a:solidFill>
              </a:endParaRPr>
            </a:p>
          </p:txBody>
        </p:sp>
        <p:sp>
          <p:nvSpPr>
            <p:cNvPr id="13" name="Text Box 11">
              <a:extLst>
                <a:ext uri="{FF2B5EF4-FFF2-40B4-BE49-F238E27FC236}">
                  <a16:creationId xmlns:a16="http://schemas.microsoft.com/office/drawing/2014/main" id="{DF14AD31-8FD7-4639-A8FF-C3D4FA4F2A56}"/>
                </a:ext>
              </a:extLst>
            </p:cNvPr>
            <p:cNvSpPr txBox="1">
              <a:spLocks noChangeArrowheads="1"/>
            </p:cNvSpPr>
            <p:nvPr/>
          </p:nvSpPr>
          <p:spPr bwMode="gray">
            <a:xfrm>
              <a:off x="1304" y="1989"/>
              <a:ext cx="309" cy="1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ctr"/>
              <a:r>
                <a:rPr lang="uk-UA" sz="2400" b="1" dirty="0">
                  <a:solidFill>
                    <a:srgbClr val="FFFFFF"/>
                  </a:solidFill>
                </a:rPr>
                <a:t>7</a:t>
              </a:r>
              <a:endParaRPr lang="en-US" sz="2400" b="1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24" name="Group 22">
            <a:extLst>
              <a:ext uri="{FF2B5EF4-FFF2-40B4-BE49-F238E27FC236}">
                <a16:creationId xmlns:a16="http://schemas.microsoft.com/office/drawing/2014/main" id="{0F03B554-8AB4-429C-8296-EB708A1645FB}"/>
              </a:ext>
            </a:extLst>
          </p:cNvPr>
          <p:cNvGrpSpPr>
            <a:grpSpLocks/>
          </p:cNvGrpSpPr>
          <p:nvPr/>
        </p:nvGrpSpPr>
        <p:grpSpPr bwMode="auto">
          <a:xfrm>
            <a:off x="1939413" y="128283"/>
            <a:ext cx="10171115" cy="5205418"/>
            <a:chOff x="1292" y="490"/>
            <a:chExt cx="6407" cy="3279"/>
          </a:xfrm>
        </p:grpSpPr>
        <p:sp>
          <p:nvSpPr>
            <p:cNvPr id="25" name="Line 23">
              <a:extLst>
                <a:ext uri="{FF2B5EF4-FFF2-40B4-BE49-F238E27FC236}">
                  <a16:creationId xmlns:a16="http://schemas.microsoft.com/office/drawing/2014/main" id="{8B2E4985-C035-4329-956C-9C915F556238}"/>
                </a:ext>
              </a:extLst>
            </p:cNvPr>
            <p:cNvSpPr>
              <a:spLocks noChangeShapeType="1"/>
            </p:cNvSpPr>
            <p:nvPr/>
          </p:nvSpPr>
          <p:spPr bwMode="gray">
            <a:xfrm>
              <a:off x="1440" y="3580"/>
              <a:ext cx="3024" cy="0"/>
            </a:xfrm>
            <a:prstGeom prst="line">
              <a:avLst/>
            </a:prstGeom>
            <a:noFill/>
            <a:ln w="25400">
              <a:solidFill>
                <a:srgbClr val="969696"/>
              </a:solidFill>
              <a:prstDash val="sysDot"/>
              <a:round/>
              <a:headEnd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" name="Rectangle 24">
              <a:extLst>
                <a:ext uri="{FF2B5EF4-FFF2-40B4-BE49-F238E27FC236}">
                  <a16:creationId xmlns:a16="http://schemas.microsoft.com/office/drawing/2014/main" id="{225F4A9A-E773-4D37-B9C8-9F5366BEFC07}"/>
                </a:ext>
              </a:extLst>
            </p:cNvPr>
            <p:cNvSpPr>
              <a:spLocks noChangeArrowheads="1"/>
            </p:cNvSpPr>
            <p:nvPr/>
          </p:nvSpPr>
          <p:spPr bwMode="gray">
            <a:xfrm rot="3419336">
              <a:off x="1294" y="3437"/>
              <a:ext cx="330" cy="334"/>
            </a:xfrm>
            <a:prstGeom prst="rect">
              <a:avLst/>
            </a:prstGeom>
            <a:gradFill rotWithShape="1">
              <a:gsLst>
                <a:gs pos="0">
                  <a:srgbClr val="990099"/>
                </a:gs>
                <a:gs pos="100000">
                  <a:srgbClr val="990099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9525">
              <a:miter lim="800000"/>
              <a:headEnd/>
              <a:tailEnd/>
            </a:ln>
            <a:effectLst/>
            <a:scene3d>
              <a:camera prst="legacyPerspectiveFront">
                <a:rot lat="0" lon="1500000" rev="0"/>
              </a:camera>
              <a:lightRig rig="legacyFlat4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990099"/>
              </a:extrusion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en-US"/>
            </a:p>
          </p:txBody>
        </p:sp>
        <p:sp>
          <p:nvSpPr>
            <p:cNvPr id="27" name="Text Box 25">
              <a:extLst>
                <a:ext uri="{FF2B5EF4-FFF2-40B4-BE49-F238E27FC236}">
                  <a16:creationId xmlns:a16="http://schemas.microsoft.com/office/drawing/2014/main" id="{474319E9-14E7-448D-9A00-6C1DE79E1AFE}"/>
                </a:ext>
              </a:extLst>
            </p:cNvPr>
            <p:cNvSpPr txBox="1">
              <a:spLocks noChangeArrowheads="1"/>
            </p:cNvSpPr>
            <p:nvPr/>
          </p:nvSpPr>
          <p:spPr bwMode="gray">
            <a:xfrm>
              <a:off x="1689" y="490"/>
              <a:ext cx="6010" cy="122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l"/>
              <a:r>
                <a:rPr lang="uk-UA" sz="2400" b="1" dirty="0" smtClean="0">
                  <a:solidFill>
                    <a:srgbClr val="000000"/>
                  </a:solidFill>
                </a:rPr>
                <a:t>10.03.2023</a:t>
              </a:r>
            </a:p>
            <a:p>
              <a:pPr algn="l"/>
              <a:r>
                <a:rPr lang="uk-UA" sz="2400" b="1" dirty="0" smtClean="0">
                  <a:solidFill>
                    <a:srgbClr val="000000"/>
                  </a:solidFill>
                </a:rPr>
                <a:t>Методичне об</a:t>
              </a:r>
              <a:r>
                <a:rPr lang="en-US" sz="2400" b="1" dirty="0" smtClean="0">
                  <a:solidFill>
                    <a:srgbClr val="000000"/>
                  </a:solidFill>
                </a:rPr>
                <a:t>’</a:t>
              </a:r>
              <a:r>
                <a:rPr lang="uk-UA" sz="2400" b="1" dirty="0" smtClean="0">
                  <a:solidFill>
                    <a:srgbClr val="000000"/>
                  </a:solidFill>
                </a:rPr>
                <a:t>єднання вчителів початкових класів та вихователя ГПД</a:t>
              </a:r>
            </a:p>
            <a:p>
              <a:pPr algn="l"/>
              <a:r>
                <a:rPr lang="uk-UA" sz="2400" dirty="0" smtClean="0">
                  <a:solidFill>
                    <a:srgbClr val="000000"/>
                  </a:solidFill>
                </a:rPr>
                <a:t>«Формувальне оцінювання – шлях до успіху» </a:t>
              </a:r>
            </a:p>
            <a:p>
              <a:pPr algn="l"/>
              <a:endParaRPr lang="uk-UA" sz="2400" dirty="0">
                <a:solidFill>
                  <a:srgbClr val="000000"/>
                </a:solidFill>
              </a:endParaRPr>
            </a:p>
            <a:p>
              <a:pPr algn="l"/>
              <a:r>
                <a:rPr lang="uk-UA" sz="2400" dirty="0" smtClean="0">
                  <a:solidFill>
                    <a:srgbClr val="000000"/>
                  </a:solidFill>
                </a:rPr>
                <a:t>                                                                           </a:t>
              </a:r>
              <a:r>
                <a:rPr lang="uk-UA" sz="2400" i="1" dirty="0" smtClean="0">
                  <a:solidFill>
                    <a:srgbClr val="000000"/>
                  </a:solidFill>
                </a:rPr>
                <a:t>Голова МО        </a:t>
              </a:r>
              <a:r>
                <a:rPr lang="uk-UA" sz="2400" i="1" dirty="0" err="1" smtClean="0">
                  <a:solidFill>
                    <a:srgbClr val="000000"/>
                  </a:solidFill>
                </a:rPr>
                <a:t>Копильчук</a:t>
              </a:r>
              <a:r>
                <a:rPr lang="uk-UA" sz="2400" i="1" dirty="0" smtClean="0">
                  <a:solidFill>
                    <a:srgbClr val="000000"/>
                  </a:solidFill>
                </a:rPr>
                <a:t> Н.В.</a:t>
              </a:r>
              <a:endParaRPr lang="en-US" sz="2400" i="1" dirty="0">
                <a:solidFill>
                  <a:srgbClr val="000000"/>
                </a:solidFill>
              </a:endParaRPr>
            </a:p>
          </p:txBody>
        </p:sp>
        <p:sp>
          <p:nvSpPr>
            <p:cNvPr id="28" name="Text Box 26">
              <a:extLst>
                <a:ext uri="{FF2B5EF4-FFF2-40B4-BE49-F238E27FC236}">
                  <a16:creationId xmlns:a16="http://schemas.microsoft.com/office/drawing/2014/main" id="{9DFF9FCF-D42D-4590-8D7F-C241E9880ED9}"/>
                </a:ext>
              </a:extLst>
            </p:cNvPr>
            <p:cNvSpPr txBox="1">
              <a:spLocks noChangeArrowheads="1"/>
            </p:cNvSpPr>
            <p:nvPr/>
          </p:nvSpPr>
          <p:spPr bwMode="gray">
            <a:xfrm>
              <a:off x="1319" y="3434"/>
              <a:ext cx="214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uk-UA" sz="2400" b="1" dirty="0">
                  <a:solidFill>
                    <a:srgbClr val="FFFFFF"/>
                  </a:solidFill>
                </a:rPr>
                <a:t>9</a:t>
              </a:r>
              <a:endParaRPr lang="en-US" sz="2400" b="1" dirty="0">
                <a:solidFill>
                  <a:srgbClr val="FFFFFF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5549645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>
            <a:extLst>
              <a:ext uri="{FF2B5EF4-FFF2-40B4-BE49-F238E27FC236}">
                <a16:creationId xmlns:a16="http://schemas.microsoft.com/office/drawing/2014/main" id="{93FC2531-0735-44AB-9310-5F90AC5508CF}"/>
              </a:ext>
            </a:extLst>
          </p:cNvPr>
          <p:cNvGrpSpPr>
            <a:grpSpLocks/>
          </p:cNvGrpSpPr>
          <p:nvPr/>
        </p:nvGrpSpPr>
        <p:grpSpPr bwMode="auto">
          <a:xfrm>
            <a:off x="1719601" y="361511"/>
            <a:ext cx="9753903" cy="2308653"/>
            <a:chOff x="1263" y="1340"/>
            <a:chExt cx="3639" cy="1144"/>
          </a:xfrm>
        </p:grpSpPr>
        <p:sp>
          <p:nvSpPr>
            <p:cNvPr id="5" name="Line 3">
              <a:extLst>
                <a:ext uri="{FF2B5EF4-FFF2-40B4-BE49-F238E27FC236}">
                  <a16:creationId xmlns:a16="http://schemas.microsoft.com/office/drawing/2014/main" id="{2ED994F9-2795-410C-8E11-B911E9CD40D4}"/>
                </a:ext>
              </a:extLst>
            </p:cNvPr>
            <p:cNvSpPr>
              <a:spLocks noChangeShapeType="1"/>
            </p:cNvSpPr>
            <p:nvPr/>
          </p:nvSpPr>
          <p:spPr bwMode="gray">
            <a:xfrm>
              <a:off x="1440" y="1790"/>
              <a:ext cx="3024" cy="0"/>
            </a:xfrm>
            <a:prstGeom prst="line">
              <a:avLst/>
            </a:prstGeom>
            <a:noFill/>
            <a:ln w="25400">
              <a:solidFill>
                <a:srgbClr val="969696"/>
              </a:solidFill>
              <a:prstDash val="sysDot"/>
              <a:round/>
              <a:headEnd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" name="Rectangle 4">
              <a:extLst>
                <a:ext uri="{FF2B5EF4-FFF2-40B4-BE49-F238E27FC236}">
                  <a16:creationId xmlns:a16="http://schemas.microsoft.com/office/drawing/2014/main" id="{11AD5B37-FEA3-424D-A919-CDAE48744FFC}"/>
                </a:ext>
              </a:extLst>
            </p:cNvPr>
            <p:cNvSpPr>
              <a:spLocks noChangeArrowheads="1"/>
            </p:cNvSpPr>
            <p:nvPr/>
          </p:nvSpPr>
          <p:spPr bwMode="gray">
            <a:xfrm rot="2298670">
              <a:off x="1263" y="1470"/>
              <a:ext cx="228" cy="317"/>
            </a:xfrm>
            <a:prstGeom prst="rect">
              <a:avLst/>
            </a:prstGeom>
            <a:gradFill rotWithShape="1">
              <a:gsLst>
                <a:gs pos="0">
                  <a:srgbClr val="FF7C80"/>
                </a:gs>
                <a:gs pos="100000">
                  <a:srgbClr val="FF7C80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9525">
              <a:miter lim="800000"/>
              <a:headEnd/>
              <a:tailEnd/>
            </a:ln>
            <a:effectLst/>
            <a:scene3d>
              <a:camera prst="legacyPerspectiveFront">
                <a:rot lat="0" lon="1500000" rev="0"/>
              </a:camera>
              <a:lightRig rig="legacyFlat4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FF7C80"/>
              </a:extrusion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en-US"/>
            </a:p>
          </p:txBody>
        </p:sp>
        <p:sp>
          <p:nvSpPr>
            <p:cNvPr id="7" name="Text Box 5">
              <a:extLst>
                <a:ext uri="{FF2B5EF4-FFF2-40B4-BE49-F238E27FC236}">
                  <a16:creationId xmlns:a16="http://schemas.microsoft.com/office/drawing/2014/main" id="{8B2D7019-09D7-4AA9-856D-06C2F8D5562C}"/>
                </a:ext>
              </a:extLst>
            </p:cNvPr>
            <p:cNvSpPr txBox="1">
              <a:spLocks noChangeArrowheads="1"/>
            </p:cNvSpPr>
            <p:nvPr/>
          </p:nvSpPr>
          <p:spPr bwMode="gray">
            <a:xfrm>
              <a:off x="1675" y="1340"/>
              <a:ext cx="3227" cy="114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l"/>
              <a:r>
                <a:rPr lang="uk-UA" sz="2400" b="1" dirty="0" smtClean="0">
                  <a:solidFill>
                    <a:srgbClr val="000000"/>
                  </a:solidFill>
                </a:rPr>
                <a:t>15.03.2023</a:t>
              </a:r>
            </a:p>
            <a:p>
              <a:pPr algn="l"/>
              <a:r>
                <a:rPr lang="uk-UA" sz="2400" b="1" dirty="0" smtClean="0">
                  <a:solidFill>
                    <a:srgbClr val="000000"/>
                  </a:solidFill>
                </a:rPr>
                <a:t>Атестаційна вітальня </a:t>
              </a:r>
            </a:p>
            <a:p>
              <a:pPr algn="l"/>
              <a:r>
                <a:rPr lang="uk-UA" sz="2400" i="1" dirty="0" smtClean="0">
                  <a:solidFill>
                    <a:srgbClr val="000000"/>
                  </a:solidFill>
                </a:rPr>
                <a:t>Реклама презентаційних матеріалів на сайті закладу </a:t>
              </a:r>
              <a:r>
                <a:rPr lang="uk-UA" sz="2400" i="1" dirty="0" smtClean="0">
                  <a:solidFill>
                    <a:srgbClr val="000000"/>
                  </a:solidFill>
                </a:rPr>
                <a:t>вчителів</a:t>
              </a:r>
              <a:r>
                <a:rPr lang="uk-UA" sz="2400" i="1" dirty="0" smtClean="0">
                  <a:solidFill>
                    <a:srgbClr val="000000"/>
                  </a:solidFill>
                </a:rPr>
                <a:t>, які атестуються</a:t>
              </a:r>
            </a:p>
            <a:p>
              <a:pPr algn="l"/>
              <a:endParaRPr lang="uk-UA" sz="2400" dirty="0">
                <a:solidFill>
                  <a:srgbClr val="000000"/>
                </a:solidFill>
              </a:endParaRPr>
            </a:p>
            <a:p>
              <a:pPr algn="l"/>
              <a:r>
                <a:rPr lang="uk-UA" sz="2400" i="1" dirty="0" smtClean="0">
                  <a:solidFill>
                    <a:srgbClr val="000000"/>
                  </a:solidFill>
                </a:rPr>
                <a:t>14.40                            каб.27                                  ЗДНВР Лисак Н.Я.</a:t>
              </a:r>
              <a:endParaRPr lang="en-US" sz="2400" i="1" dirty="0">
                <a:solidFill>
                  <a:srgbClr val="000000"/>
                </a:solidFill>
              </a:endParaRPr>
            </a:p>
          </p:txBody>
        </p:sp>
        <p:sp>
          <p:nvSpPr>
            <p:cNvPr id="8" name="Text Box 6">
              <a:extLst>
                <a:ext uri="{FF2B5EF4-FFF2-40B4-BE49-F238E27FC236}">
                  <a16:creationId xmlns:a16="http://schemas.microsoft.com/office/drawing/2014/main" id="{A2472463-5EA4-4BA8-8B39-C2B1C5B07D99}"/>
                </a:ext>
              </a:extLst>
            </p:cNvPr>
            <p:cNvSpPr txBox="1">
              <a:spLocks noChangeArrowheads="1"/>
            </p:cNvSpPr>
            <p:nvPr/>
          </p:nvSpPr>
          <p:spPr bwMode="gray">
            <a:xfrm>
              <a:off x="1308" y="1496"/>
              <a:ext cx="232" cy="22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r>
                <a:rPr lang="uk-UA" sz="2400" b="1" dirty="0" smtClean="0">
                  <a:solidFill>
                    <a:srgbClr val="FFFFFF"/>
                  </a:solidFill>
                </a:rPr>
                <a:t>10</a:t>
              </a:r>
              <a:endParaRPr lang="en-US" sz="2400" b="1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14" name="Group 12">
            <a:extLst>
              <a:ext uri="{FF2B5EF4-FFF2-40B4-BE49-F238E27FC236}">
                <a16:creationId xmlns:a16="http://schemas.microsoft.com/office/drawing/2014/main" id="{99009A87-7919-4C9F-BB41-EDFE82B868FB}"/>
              </a:ext>
            </a:extLst>
          </p:cNvPr>
          <p:cNvGrpSpPr>
            <a:grpSpLocks/>
          </p:cNvGrpSpPr>
          <p:nvPr/>
        </p:nvGrpSpPr>
        <p:grpSpPr bwMode="auto">
          <a:xfrm>
            <a:off x="1719601" y="3022663"/>
            <a:ext cx="5105400" cy="555625"/>
            <a:chOff x="1248" y="2640"/>
            <a:chExt cx="3216" cy="350"/>
          </a:xfrm>
        </p:grpSpPr>
        <p:sp>
          <p:nvSpPr>
            <p:cNvPr id="15" name="Line 13">
              <a:extLst>
                <a:ext uri="{FF2B5EF4-FFF2-40B4-BE49-F238E27FC236}">
                  <a16:creationId xmlns:a16="http://schemas.microsoft.com/office/drawing/2014/main" id="{A18D4874-517B-4987-BA84-B12623015E5D}"/>
                </a:ext>
              </a:extLst>
            </p:cNvPr>
            <p:cNvSpPr>
              <a:spLocks noChangeShapeType="1"/>
            </p:cNvSpPr>
            <p:nvPr/>
          </p:nvSpPr>
          <p:spPr bwMode="gray">
            <a:xfrm>
              <a:off x="1440" y="2990"/>
              <a:ext cx="3024" cy="0"/>
            </a:xfrm>
            <a:prstGeom prst="line">
              <a:avLst/>
            </a:prstGeom>
            <a:noFill/>
            <a:ln w="25400">
              <a:solidFill>
                <a:srgbClr val="969696"/>
              </a:solidFill>
              <a:prstDash val="sysDot"/>
              <a:round/>
              <a:headEnd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" name="Rectangle 14">
              <a:extLst>
                <a:ext uri="{FF2B5EF4-FFF2-40B4-BE49-F238E27FC236}">
                  <a16:creationId xmlns:a16="http://schemas.microsoft.com/office/drawing/2014/main" id="{D68EC215-7CCC-4199-9403-A2336D810EF9}"/>
                </a:ext>
              </a:extLst>
            </p:cNvPr>
            <p:cNvSpPr>
              <a:spLocks noChangeArrowheads="1"/>
            </p:cNvSpPr>
            <p:nvPr/>
          </p:nvSpPr>
          <p:spPr bwMode="gray">
            <a:xfrm rot="3419336">
              <a:off x="1261" y="2627"/>
              <a:ext cx="302" cy="328"/>
            </a:xfrm>
            <a:prstGeom prst="rect">
              <a:avLst/>
            </a:prstGeom>
            <a:gradFill rotWithShape="1">
              <a:gsLst>
                <a:gs pos="0">
                  <a:srgbClr val="006699"/>
                </a:gs>
                <a:gs pos="100000">
                  <a:srgbClr val="006699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9525">
              <a:miter lim="800000"/>
              <a:headEnd/>
              <a:tailEnd/>
            </a:ln>
            <a:effectLst/>
            <a:scene3d>
              <a:camera prst="legacyPerspectiveFront">
                <a:rot lat="0" lon="1500000" rev="0"/>
              </a:camera>
              <a:lightRig rig="legacyFlat4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006699"/>
              </a:extrusion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en-US"/>
            </a:p>
          </p:txBody>
        </p:sp>
        <p:sp>
          <p:nvSpPr>
            <p:cNvPr id="18" name="Text Box 16">
              <a:extLst>
                <a:ext uri="{FF2B5EF4-FFF2-40B4-BE49-F238E27FC236}">
                  <a16:creationId xmlns:a16="http://schemas.microsoft.com/office/drawing/2014/main" id="{8C144CDC-27ED-4F3F-8C8F-2CB50AAA9B30}"/>
                </a:ext>
              </a:extLst>
            </p:cNvPr>
            <p:cNvSpPr txBox="1">
              <a:spLocks noChangeArrowheads="1"/>
            </p:cNvSpPr>
            <p:nvPr/>
          </p:nvSpPr>
          <p:spPr bwMode="gray">
            <a:xfrm>
              <a:off x="1296" y="2654"/>
              <a:ext cx="312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uk-UA" sz="2400" b="1" dirty="0" smtClean="0">
                  <a:solidFill>
                    <a:srgbClr val="FFFFFF"/>
                  </a:solidFill>
                </a:rPr>
                <a:t>11</a:t>
              </a:r>
              <a:endParaRPr lang="en-US" sz="2400" b="1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19" name="Group 17">
            <a:extLst>
              <a:ext uri="{FF2B5EF4-FFF2-40B4-BE49-F238E27FC236}">
                <a16:creationId xmlns:a16="http://schemas.microsoft.com/office/drawing/2014/main" id="{4B896491-2AF1-4DC8-9038-C605AC227393}"/>
              </a:ext>
            </a:extLst>
          </p:cNvPr>
          <p:cNvGrpSpPr>
            <a:grpSpLocks/>
          </p:cNvGrpSpPr>
          <p:nvPr/>
        </p:nvGrpSpPr>
        <p:grpSpPr bwMode="auto">
          <a:xfrm>
            <a:off x="1811063" y="5380142"/>
            <a:ext cx="5486402" cy="565150"/>
            <a:chOff x="1202" y="3224"/>
            <a:chExt cx="3456" cy="356"/>
          </a:xfrm>
        </p:grpSpPr>
        <p:sp>
          <p:nvSpPr>
            <p:cNvPr id="20" name="Line 18">
              <a:extLst>
                <a:ext uri="{FF2B5EF4-FFF2-40B4-BE49-F238E27FC236}">
                  <a16:creationId xmlns:a16="http://schemas.microsoft.com/office/drawing/2014/main" id="{FCCF9F17-C8EA-4AB3-9528-CD38AEEBF7C2}"/>
                </a:ext>
              </a:extLst>
            </p:cNvPr>
            <p:cNvSpPr>
              <a:spLocks noChangeShapeType="1"/>
            </p:cNvSpPr>
            <p:nvPr/>
          </p:nvSpPr>
          <p:spPr bwMode="gray">
            <a:xfrm>
              <a:off x="1441" y="3579"/>
              <a:ext cx="3023" cy="1"/>
            </a:xfrm>
            <a:prstGeom prst="line">
              <a:avLst/>
            </a:prstGeom>
            <a:noFill/>
            <a:ln w="25400">
              <a:solidFill>
                <a:srgbClr val="969696"/>
              </a:solidFill>
              <a:prstDash val="sysDot"/>
              <a:round/>
              <a:headEnd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" name="Rectangle 19">
              <a:extLst>
                <a:ext uri="{FF2B5EF4-FFF2-40B4-BE49-F238E27FC236}">
                  <a16:creationId xmlns:a16="http://schemas.microsoft.com/office/drawing/2014/main" id="{1331014A-73F4-4718-8314-C59F5952464C}"/>
                </a:ext>
              </a:extLst>
            </p:cNvPr>
            <p:cNvSpPr>
              <a:spLocks noChangeArrowheads="1"/>
            </p:cNvSpPr>
            <p:nvPr/>
          </p:nvSpPr>
          <p:spPr bwMode="gray">
            <a:xfrm rot="3419336">
              <a:off x="1215" y="3217"/>
              <a:ext cx="302" cy="328"/>
            </a:xfrm>
            <a:prstGeom prst="rect">
              <a:avLst/>
            </a:prstGeom>
            <a:gradFill rotWithShape="1">
              <a:gsLst>
                <a:gs pos="0">
                  <a:srgbClr val="FF9933"/>
                </a:gs>
                <a:gs pos="100000">
                  <a:srgbClr val="FF9933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9525">
              <a:miter lim="800000"/>
              <a:headEnd/>
              <a:tailEnd/>
            </a:ln>
            <a:effectLst/>
            <a:scene3d>
              <a:camera prst="legacyPerspectiveFront">
                <a:rot lat="0" lon="1500000" rev="0"/>
              </a:camera>
              <a:lightRig rig="legacyFlat4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FF9933"/>
              </a:extrusion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en-US"/>
            </a:p>
          </p:txBody>
        </p:sp>
        <p:sp>
          <p:nvSpPr>
            <p:cNvPr id="22" name="Text Box 20">
              <a:extLst>
                <a:ext uri="{FF2B5EF4-FFF2-40B4-BE49-F238E27FC236}">
                  <a16:creationId xmlns:a16="http://schemas.microsoft.com/office/drawing/2014/main" id="{A456A806-A7EE-432D-93B3-06E7F7A26FC4}"/>
                </a:ext>
              </a:extLst>
            </p:cNvPr>
            <p:cNvSpPr txBox="1">
              <a:spLocks noChangeArrowheads="1"/>
            </p:cNvSpPr>
            <p:nvPr/>
          </p:nvSpPr>
          <p:spPr bwMode="gray">
            <a:xfrm>
              <a:off x="2058" y="3224"/>
              <a:ext cx="2600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/>
              <a:r>
                <a:rPr lang="uk-UA" sz="2400" b="1" dirty="0" smtClean="0">
                  <a:solidFill>
                    <a:srgbClr val="000000"/>
                  </a:solidFill>
                </a:rPr>
                <a:t>Підсумки методичної декади</a:t>
              </a:r>
              <a:endParaRPr lang="en-US" sz="2400" b="1" dirty="0">
                <a:solidFill>
                  <a:srgbClr val="000000"/>
                </a:solidFill>
              </a:endParaRPr>
            </a:p>
          </p:txBody>
        </p:sp>
        <p:sp>
          <p:nvSpPr>
            <p:cNvPr id="23" name="Text Box 21">
              <a:extLst>
                <a:ext uri="{FF2B5EF4-FFF2-40B4-BE49-F238E27FC236}">
                  <a16:creationId xmlns:a16="http://schemas.microsoft.com/office/drawing/2014/main" id="{8BB7F10B-8F16-472F-9687-EB1A7BECDE09}"/>
                </a:ext>
              </a:extLst>
            </p:cNvPr>
            <p:cNvSpPr txBox="1">
              <a:spLocks noChangeArrowheads="1"/>
            </p:cNvSpPr>
            <p:nvPr/>
          </p:nvSpPr>
          <p:spPr bwMode="gray">
            <a:xfrm>
              <a:off x="1231" y="3230"/>
              <a:ext cx="312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uk-UA" sz="2400" b="1" dirty="0" smtClean="0">
                  <a:solidFill>
                    <a:srgbClr val="FFFFFF"/>
                  </a:solidFill>
                </a:rPr>
                <a:t>12</a:t>
              </a:r>
              <a:endParaRPr lang="en-US" sz="2400" b="1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24" name="Group 22">
            <a:extLst>
              <a:ext uri="{FF2B5EF4-FFF2-40B4-BE49-F238E27FC236}">
                <a16:creationId xmlns:a16="http://schemas.microsoft.com/office/drawing/2014/main" id="{0F03B554-8AB4-429C-8296-EB708A1645FB}"/>
              </a:ext>
            </a:extLst>
          </p:cNvPr>
          <p:cNvGrpSpPr>
            <a:grpSpLocks/>
          </p:cNvGrpSpPr>
          <p:nvPr/>
        </p:nvGrpSpPr>
        <p:grpSpPr bwMode="auto">
          <a:xfrm>
            <a:off x="2032005" y="3112943"/>
            <a:ext cx="10495275" cy="2074354"/>
            <a:chOff x="1389" y="2037"/>
            <a:chExt cx="3075" cy="2418"/>
          </a:xfrm>
        </p:grpSpPr>
        <p:sp>
          <p:nvSpPr>
            <p:cNvPr id="25" name="Line 23">
              <a:extLst>
                <a:ext uri="{FF2B5EF4-FFF2-40B4-BE49-F238E27FC236}">
                  <a16:creationId xmlns:a16="http://schemas.microsoft.com/office/drawing/2014/main" id="{8B2E4985-C035-4329-956C-9C915F556238}"/>
                </a:ext>
              </a:extLst>
            </p:cNvPr>
            <p:cNvSpPr>
              <a:spLocks noChangeShapeType="1"/>
            </p:cNvSpPr>
            <p:nvPr/>
          </p:nvSpPr>
          <p:spPr bwMode="gray">
            <a:xfrm>
              <a:off x="1440" y="3580"/>
              <a:ext cx="3024" cy="0"/>
            </a:xfrm>
            <a:prstGeom prst="line">
              <a:avLst/>
            </a:prstGeom>
            <a:noFill/>
            <a:ln w="25400">
              <a:solidFill>
                <a:srgbClr val="969696"/>
              </a:solidFill>
              <a:prstDash val="sysDot"/>
              <a:round/>
              <a:headEnd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" name="Text Box 25">
              <a:extLst>
                <a:ext uri="{FF2B5EF4-FFF2-40B4-BE49-F238E27FC236}">
                  <a16:creationId xmlns:a16="http://schemas.microsoft.com/office/drawing/2014/main" id="{474319E9-14E7-448D-9A00-6C1DE79E1AFE}"/>
                </a:ext>
              </a:extLst>
            </p:cNvPr>
            <p:cNvSpPr txBox="1">
              <a:spLocks noChangeArrowheads="1"/>
            </p:cNvSpPr>
            <p:nvPr/>
          </p:nvSpPr>
          <p:spPr bwMode="gray">
            <a:xfrm>
              <a:off x="1621" y="2037"/>
              <a:ext cx="2672" cy="226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l"/>
              <a:r>
                <a:rPr lang="uk-UA" sz="2400" dirty="0">
                  <a:solidFill>
                    <a:srgbClr val="000000"/>
                  </a:solidFill>
                </a:rPr>
                <a:t> </a:t>
              </a:r>
              <a:r>
                <a:rPr lang="uk-UA" sz="2400" b="1" dirty="0" smtClean="0">
                  <a:solidFill>
                    <a:srgbClr val="000000"/>
                  </a:solidFill>
                </a:rPr>
                <a:t>17.03.2023 </a:t>
              </a:r>
            </a:p>
            <a:p>
              <a:pPr algn="l"/>
              <a:r>
                <a:rPr lang="uk-UA" sz="2400" b="1" dirty="0" smtClean="0">
                  <a:solidFill>
                    <a:srgbClr val="000000"/>
                  </a:solidFill>
                </a:rPr>
                <a:t>Виховна година </a:t>
              </a:r>
            </a:p>
            <a:p>
              <a:pPr algn="l"/>
              <a:r>
                <a:rPr lang="uk-UA" sz="2400" dirty="0" smtClean="0">
                  <a:solidFill>
                    <a:srgbClr val="000000"/>
                  </a:solidFill>
                </a:rPr>
                <a:t>«Дружба і товаришування»</a:t>
              </a:r>
            </a:p>
            <a:p>
              <a:pPr algn="l"/>
              <a:endParaRPr lang="uk-UA" sz="2400" dirty="0">
                <a:solidFill>
                  <a:srgbClr val="000000"/>
                </a:solidFill>
              </a:endParaRPr>
            </a:p>
            <a:p>
              <a:pPr algn="l"/>
              <a:r>
                <a:rPr lang="uk-UA" sz="2400" i="1" dirty="0" smtClean="0">
                  <a:solidFill>
                    <a:srgbClr val="000000"/>
                  </a:solidFill>
                </a:rPr>
                <a:t>7-й урок                        каб.26                                     КК  </a:t>
              </a:r>
              <a:r>
                <a:rPr lang="uk-UA" sz="2400" i="1" dirty="0" err="1" smtClean="0">
                  <a:solidFill>
                    <a:srgbClr val="000000"/>
                  </a:solidFill>
                </a:rPr>
                <a:t>Федчук</a:t>
              </a:r>
              <a:r>
                <a:rPr lang="uk-UA" sz="2400" i="1" dirty="0" smtClean="0">
                  <a:solidFill>
                    <a:srgbClr val="000000"/>
                  </a:solidFill>
                </a:rPr>
                <a:t> В.Б.</a:t>
              </a:r>
              <a:endParaRPr lang="en-US" sz="2400" i="1" dirty="0">
                <a:solidFill>
                  <a:srgbClr val="000000"/>
                </a:solidFill>
              </a:endParaRPr>
            </a:p>
          </p:txBody>
        </p:sp>
        <p:sp>
          <p:nvSpPr>
            <p:cNvPr id="28" name="Text Box 26">
              <a:extLst>
                <a:ext uri="{FF2B5EF4-FFF2-40B4-BE49-F238E27FC236}">
                  <a16:creationId xmlns:a16="http://schemas.microsoft.com/office/drawing/2014/main" id="{9DFF9FCF-D42D-4590-8D7F-C241E9880ED9}"/>
                </a:ext>
              </a:extLst>
            </p:cNvPr>
            <p:cNvSpPr txBox="1">
              <a:spLocks noChangeArrowheads="1"/>
            </p:cNvSpPr>
            <p:nvPr/>
          </p:nvSpPr>
          <p:spPr bwMode="gray">
            <a:xfrm>
              <a:off x="1389" y="3958"/>
              <a:ext cx="116" cy="49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endParaRPr lang="en-US" sz="2400" b="1" dirty="0">
                <a:solidFill>
                  <a:srgbClr val="FFFFFF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20054427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162</TotalTime>
  <Words>234</Words>
  <Application>Microsoft Office PowerPoint</Application>
  <PresentationFormat>Широкоэкранный</PresentationFormat>
  <Paragraphs>69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11" baseType="lpstr">
      <vt:lpstr>Arial</vt:lpstr>
      <vt:lpstr>Calibri</vt:lpstr>
      <vt:lpstr>Calibri Light</vt:lpstr>
      <vt:lpstr>Century Gothic</vt:lpstr>
      <vt:lpstr>Vladimir Script</vt:lpstr>
      <vt:lpstr>Тема Office</vt:lpstr>
      <vt:lpstr>Методична декада 06.03.2023-17.03.2023</vt:lpstr>
      <vt:lpstr>План проведення декади         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Name of presentation</dc:title>
  <dc:creator>user</dc:creator>
  <cp:lastModifiedBy>Наталя</cp:lastModifiedBy>
  <cp:revision>18</cp:revision>
  <dcterms:created xsi:type="dcterms:W3CDTF">2021-07-20T13:09:20Z</dcterms:created>
  <dcterms:modified xsi:type="dcterms:W3CDTF">2023-03-05T11:07:53Z</dcterms:modified>
</cp:coreProperties>
</file>