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424" r:id="rId2"/>
    <p:sldId id="425" r:id="rId3"/>
    <p:sldId id="426" r:id="rId4"/>
    <p:sldId id="493" r:id="rId5"/>
    <p:sldId id="494" r:id="rId6"/>
    <p:sldId id="492" r:id="rId7"/>
    <p:sldId id="495" r:id="rId8"/>
    <p:sldId id="496" r:id="rId9"/>
    <p:sldId id="497" r:id="rId10"/>
    <p:sldId id="498" r:id="rId11"/>
    <p:sldId id="500" r:id="rId12"/>
    <p:sldId id="501" r:id="rId13"/>
    <p:sldId id="485" r:id="rId14"/>
    <p:sldId id="486" r:id="rId15"/>
    <p:sldId id="552" r:id="rId16"/>
    <p:sldId id="510" r:id="rId17"/>
    <p:sldId id="515" r:id="rId18"/>
    <p:sldId id="516" r:id="rId19"/>
    <p:sldId id="517" r:id="rId20"/>
    <p:sldId id="518" r:id="rId21"/>
    <p:sldId id="553" r:id="rId22"/>
    <p:sldId id="554" r:id="rId23"/>
    <p:sldId id="555" r:id="rId24"/>
    <p:sldId id="521" r:id="rId25"/>
    <p:sldId id="522" r:id="rId26"/>
    <p:sldId id="523" r:id="rId27"/>
    <p:sldId id="524" r:id="rId28"/>
    <p:sldId id="528" r:id="rId29"/>
    <p:sldId id="529" r:id="rId30"/>
    <p:sldId id="530" r:id="rId31"/>
    <p:sldId id="531" r:id="rId32"/>
    <p:sldId id="532" r:id="rId33"/>
    <p:sldId id="548" r:id="rId34"/>
    <p:sldId id="545" r:id="rId35"/>
    <p:sldId id="546" r:id="rId36"/>
    <p:sldId id="547" r:id="rId37"/>
    <p:sldId id="556" r:id="rId38"/>
    <p:sldId id="557" r:id="rId39"/>
    <p:sldId id="559" r:id="rId40"/>
    <p:sldId id="558" r:id="rId41"/>
    <p:sldId id="538" r:id="rId42"/>
    <p:sldId id="544" r:id="rId43"/>
    <p:sldId id="483" r:id="rId44"/>
    <p:sldId id="487" r:id="rId45"/>
    <p:sldId id="488" r:id="rId46"/>
    <p:sldId id="489" r:id="rId47"/>
    <p:sldId id="490" r:id="rId48"/>
    <p:sldId id="491" r:id="rId49"/>
    <p:sldId id="549" r:id="rId5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orient="horz" pos="4110" userDrawn="1">
          <p15:clr>
            <a:srgbClr val="A4A3A4"/>
          </p15:clr>
        </p15:guide>
        <p15:guide id="14" pos="5692" userDrawn="1">
          <p15:clr>
            <a:srgbClr val="A4A3A4"/>
          </p15:clr>
        </p15:guide>
        <p15:guide id="19" orient="horz" pos="73" userDrawn="1">
          <p15:clr>
            <a:srgbClr val="A4A3A4"/>
          </p15:clr>
        </p15:guide>
        <p15:guide id="22" pos="68" userDrawn="1">
          <p15:clr>
            <a:srgbClr val="A4A3A4"/>
          </p15:clr>
        </p15:guide>
        <p15:guide id="23" pos="1882" userDrawn="1">
          <p15:clr>
            <a:srgbClr val="A4A3A4"/>
          </p15:clr>
        </p15:guide>
        <p15:guide id="24" pos="3878" userDrawn="1">
          <p15:clr>
            <a:srgbClr val="A4A3A4"/>
          </p15:clr>
        </p15:guide>
        <p15:guide id="25" pos="1973" userDrawn="1">
          <p15:clr>
            <a:srgbClr val="A4A3A4"/>
          </p15:clr>
        </p15:guide>
        <p15:guide id="26" pos="3787" userDrawn="1">
          <p15:clr>
            <a:srgbClr val="A4A3A4"/>
          </p15:clr>
        </p15:guide>
        <p15:guide id="27" orient="horz" pos="2115" userDrawn="1">
          <p15:clr>
            <a:srgbClr val="A4A3A4"/>
          </p15:clr>
        </p15:guide>
        <p15:guide id="28" orient="horz" pos="2931" userDrawn="1">
          <p15:clr>
            <a:srgbClr val="A4A3A4"/>
          </p15:clr>
        </p15:guide>
        <p15:guide id="29" orient="horz" pos="618" userDrawn="1">
          <p15:clr>
            <a:srgbClr val="A4A3A4"/>
          </p15:clr>
        </p15:guide>
        <p15:guide id="30" orient="horz" pos="2886" userDrawn="1">
          <p15:clr>
            <a:srgbClr val="A4A3A4"/>
          </p15:clr>
        </p15:guide>
        <p15:guide id="31"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FF33"/>
    <a:srgbClr val="CC99FF"/>
    <a:srgbClr val="CA7236"/>
    <a:srgbClr val="F1B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howGuides="1">
      <p:cViewPr varScale="1">
        <p:scale>
          <a:sx n="78" d="100"/>
          <a:sy n="78" d="100"/>
        </p:scale>
        <p:origin x="696" y="24"/>
      </p:cViewPr>
      <p:guideLst>
        <p:guide orient="horz" pos="4110"/>
        <p:guide pos="5692"/>
        <p:guide orient="horz" pos="73"/>
        <p:guide pos="68"/>
        <p:guide pos="1882"/>
        <p:guide pos="3878"/>
        <p:guide pos="1973"/>
        <p:guide pos="3787"/>
        <p:guide orient="horz" pos="2115"/>
        <p:guide orient="horz" pos="2931"/>
        <p:guide orient="horz" pos="618"/>
        <p:guide orient="horz" pos="2886"/>
        <p:guide pos="2880"/>
      </p:guideLst>
    </p:cSldViewPr>
  </p:slideViewPr>
  <p:notesTextViewPr>
    <p:cViewPr>
      <p:scale>
        <a:sx n="1" d="1"/>
        <a:sy n="1" d="1"/>
      </p:scale>
      <p:origin x="0" y="0"/>
    </p:cViewPr>
  </p:notesTextViewPr>
  <p:sorterViewPr>
    <p:cViewPr>
      <p:scale>
        <a:sx n="120" d="100"/>
        <a:sy n="120" d="100"/>
      </p:scale>
      <p:origin x="0" y="-17664"/>
    </p:cViewPr>
  </p:sorterViewPr>
  <p:notesViewPr>
    <p:cSldViewPr>
      <p:cViewPr varScale="1">
        <p:scale>
          <a:sx n="86" d="100"/>
          <a:sy n="86" d="100"/>
        </p:scale>
        <p:origin x="3110"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é Alfredo Galindo Sosa" userId="ee2f992ad74d212b" providerId="LiveId" clId="{BAFDD808-A08B-4F41-8CC3-E8F6CD080FDA}"/>
    <pc:docChg chg="custSel addSld delSld modSld">
      <pc:chgData name="José Alfredo Galindo Sosa" userId="ee2f992ad74d212b" providerId="LiveId" clId="{BAFDD808-A08B-4F41-8CC3-E8F6CD080FDA}" dt="2018-02-22T17:48:43.445" v="2" actId="2696"/>
      <pc:docMkLst>
        <pc:docMk/>
      </pc:docMkLst>
      <pc:sldChg chg="del">
        <pc:chgData name="José Alfredo Galindo Sosa" userId="ee2f992ad74d212b" providerId="LiveId" clId="{BAFDD808-A08B-4F41-8CC3-E8F6CD080FDA}" dt="2018-02-22T17:48:43.445" v="2" actId="2696"/>
        <pc:sldMkLst>
          <pc:docMk/>
          <pc:sldMk cId="1226151625" sldId="446"/>
        </pc:sldMkLst>
      </pc:sldChg>
      <pc:sldChg chg="modSp">
        <pc:chgData name="José Alfredo Galindo Sosa" userId="ee2f992ad74d212b" providerId="LiveId" clId="{BAFDD808-A08B-4F41-8CC3-E8F6CD080FDA}" dt="2018-02-22T17:48:37.076" v="1" actId="27636"/>
        <pc:sldMkLst>
          <pc:docMk/>
          <pc:sldMk cId="411063487" sldId="462"/>
        </pc:sldMkLst>
        <pc:spChg chg="mod">
          <ac:chgData name="José Alfredo Galindo Sosa" userId="ee2f992ad74d212b" providerId="LiveId" clId="{BAFDD808-A08B-4F41-8CC3-E8F6CD080FDA}" dt="2018-02-22T17:48:37.076" v="1" actId="27636"/>
          <ac:spMkLst>
            <pc:docMk/>
            <pc:sldMk cId="411063487" sldId="462"/>
            <ac:spMk id="61" creationId="{00000000-0000-0000-0000-000000000000}"/>
          </ac:spMkLst>
        </pc:spChg>
      </pc:sldChg>
      <pc:sldChg chg="add">
        <pc:chgData name="José Alfredo Galindo Sosa" userId="ee2f992ad74d212b" providerId="LiveId" clId="{BAFDD808-A08B-4F41-8CC3-E8F6CD080FDA}" dt="2018-02-22T17:48:36.160" v="0" actId="2696"/>
        <pc:sldMkLst>
          <pc:docMk/>
          <pc:sldMk cId="2968229668" sldId="4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DA217B-842A-420C-84C2-D190C19FFCF7}" type="datetimeFigureOut">
              <a:rPr lang="es-MX" smtClean="0"/>
              <a:t>12/04/2018</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E1CC7-F87F-459C-B79E-6A45E5AAF170}" type="slidenum">
              <a:rPr lang="es-MX" smtClean="0"/>
              <a:t>‹Nº›</a:t>
            </a:fld>
            <a:endParaRPr lang="es-MX"/>
          </a:p>
        </p:txBody>
      </p:sp>
    </p:spTree>
    <p:extLst>
      <p:ext uri="{BB962C8B-B14F-4D97-AF65-F5344CB8AC3E}">
        <p14:creationId xmlns:p14="http://schemas.microsoft.com/office/powerpoint/2010/main" val="148652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A529622-589E-48F2-9214-7BDC50D018A7}" type="datetimeFigureOut">
              <a:rPr lang="es-MX" smtClean="0"/>
              <a:t>12/04/2018</a:t>
            </a:fld>
            <a:endParaRPr lang="es-MX"/>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MX"/>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0F01BCC-19ED-43A9-B9F4-49870404DAA5}" type="slidenum">
              <a:rPr lang="es-MX" smtClean="0"/>
              <a:t>‹Nº›</a:t>
            </a:fld>
            <a:endParaRPr lang="es-MX"/>
          </a:p>
        </p:txBody>
      </p:sp>
      <p:pic>
        <p:nvPicPr>
          <p:cNvPr id="7" name="Imagen 6">
            <a:extLst>
              <a:ext uri="{FF2B5EF4-FFF2-40B4-BE49-F238E27FC236}">
                <a16:creationId xmlns:a16="http://schemas.microsoft.com/office/drawing/2014/main" id="{CCCBA741-82B4-44E7-AA2D-382EB1982D0B}"/>
              </a:ext>
            </a:extLst>
          </p:cNvPr>
          <p:cNvPicPr>
            <a:picLocks noChangeAspect="1"/>
          </p:cNvPicPr>
          <p:nvPr userDrawn="1"/>
        </p:nvPicPr>
        <p:blipFill>
          <a:blip r:embed="rId2" cstate="print">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3666654" y="116632"/>
            <a:ext cx="1810693" cy="441097"/>
          </a:xfrm>
          <a:prstGeom prst="rect">
            <a:avLst/>
          </a:prstGeom>
        </p:spPr>
      </p:pic>
    </p:spTree>
    <p:extLst>
      <p:ext uri="{BB962C8B-B14F-4D97-AF65-F5344CB8AC3E}">
        <p14:creationId xmlns:p14="http://schemas.microsoft.com/office/powerpoint/2010/main" val="1923872647"/>
      </p:ext>
    </p:extLst>
  </p:cSld>
  <p:clrMapOvr>
    <a:masterClrMapping/>
  </p:clrMapOvr>
  <p:transition spd="med">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A529622-589E-48F2-9214-7BDC50D018A7}" type="datetimeFigureOut">
              <a:rPr lang="es-MX" smtClean="0"/>
              <a:t>12/04/2018</a:t>
            </a:fld>
            <a:endParaRPr lang="es-MX"/>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MX"/>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0F01BCC-19ED-43A9-B9F4-49870404DAA5}" type="slidenum">
              <a:rPr lang="es-MX" smtClean="0"/>
              <a:t>‹Nº›</a:t>
            </a:fld>
            <a:endParaRPr lang="es-MX"/>
          </a:p>
        </p:txBody>
      </p:sp>
      <p:pic>
        <p:nvPicPr>
          <p:cNvPr id="7" name="Imagen 6"/>
          <p:cNvPicPr>
            <a:picLocks noChangeAspect="1"/>
          </p:cNvPicPr>
          <p:nvPr userDrawn="1"/>
        </p:nvPicPr>
        <p:blipFill>
          <a:blip r:embed="rId2" cstate="print">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110262" y="126554"/>
            <a:ext cx="1810693" cy="441097"/>
          </a:xfrm>
          <a:prstGeom prst="rect">
            <a:avLst/>
          </a:prstGeom>
        </p:spPr>
      </p:pic>
    </p:spTree>
    <p:extLst>
      <p:ext uri="{BB962C8B-B14F-4D97-AF65-F5344CB8AC3E}">
        <p14:creationId xmlns:p14="http://schemas.microsoft.com/office/powerpoint/2010/main" val="3679688984"/>
      </p:ext>
    </p:extLst>
  </p:cSld>
  <p:clrMapOvr>
    <a:masterClrMapping/>
  </p:clrMapOvr>
  <p:transition spd="med">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A529622-589E-48F2-9214-7BDC50D018A7}" type="datetimeFigureOut">
              <a:rPr lang="es-MX" smtClean="0"/>
              <a:t>12/04/2018</a:t>
            </a:fld>
            <a:endParaRPr lang="es-MX"/>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MX"/>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0F01BCC-19ED-43A9-B9F4-49870404DAA5}" type="slidenum">
              <a:rPr lang="es-MX" smtClean="0"/>
              <a:t>‹Nº›</a:t>
            </a:fld>
            <a:endParaRPr lang="es-MX"/>
          </a:p>
        </p:txBody>
      </p:sp>
      <p:pic>
        <p:nvPicPr>
          <p:cNvPr id="7" name="Imagen 6"/>
          <p:cNvPicPr>
            <a:picLocks noChangeAspect="1"/>
          </p:cNvPicPr>
          <p:nvPr userDrawn="1"/>
        </p:nvPicPr>
        <p:blipFill>
          <a:blip r:embed="rId2" cstate="print">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110262" y="126554"/>
            <a:ext cx="1810693" cy="441097"/>
          </a:xfrm>
          <a:prstGeom prst="rect">
            <a:avLst/>
          </a:prstGeom>
        </p:spPr>
      </p:pic>
    </p:spTree>
    <p:extLst>
      <p:ext uri="{BB962C8B-B14F-4D97-AF65-F5344CB8AC3E}">
        <p14:creationId xmlns:p14="http://schemas.microsoft.com/office/powerpoint/2010/main" val="2509151042"/>
      </p:ext>
    </p:extLst>
  </p:cSld>
  <p:clrMapOvr>
    <a:masterClrMapping/>
  </p:clrMapOvr>
  <p:transition spd="med">
    <p:pull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dirty="0"/>
          </a:p>
        </p:txBody>
      </p:sp>
      <p:pic>
        <p:nvPicPr>
          <p:cNvPr id="7" name="6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311" y="276087"/>
            <a:ext cx="1619564" cy="638313"/>
          </a:xfrm>
          <a:prstGeom prst="rect">
            <a:avLst/>
          </a:prstGeom>
        </p:spPr>
      </p:pic>
      <p:sp>
        <p:nvSpPr>
          <p:cNvPr id="10" name="Marcador de posición de pie de página 9"/>
          <p:cNvSpPr txBox="1">
            <a:spLocks/>
          </p:cNvSpPr>
          <p:nvPr userDrawn="1"/>
        </p:nvSpPr>
        <p:spPr>
          <a:xfrm>
            <a:off x="5629519" y="6629400"/>
            <a:ext cx="3343713" cy="228600"/>
          </a:xfrm>
          <a:prstGeom prst="rect">
            <a:avLst/>
          </a:prstGeom>
        </p:spPr>
        <p:txBody>
          <a:bodyPr vert="horz" lIns="68580" tIns="34290" rIns="68580" bIns="3429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600" dirty="0">
                <a:solidFill>
                  <a:schemeClr val="bg1"/>
                </a:solidFill>
                <a:latin typeface="Soberana Sans Light" panose="02000000000000000000" pitchFamily="50" charset="0"/>
              </a:rPr>
              <a:t>Coordinación General de Atención de Emergencias y Consejos de Cuenca</a:t>
            </a:r>
          </a:p>
        </p:txBody>
      </p:sp>
      <p:sp>
        <p:nvSpPr>
          <p:cNvPr id="8" name="Slide Number Placeholder 6"/>
          <p:cNvSpPr>
            <a:spLocks noGrp="1"/>
          </p:cNvSpPr>
          <p:nvPr>
            <p:ph type="sldNum" sz="quarter" idx="12"/>
          </p:nvPr>
        </p:nvSpPr>
        <p:spPr>
          <a:xfrm>
            <a:off x="8836198" y="6629400"/>
            <a:ext cx="307802" cy="228600"/>
          </a:xfrm>
          <a:prstGeom prst="rect">
            <a:avLst/>
          </a:prstGeom>
        </p:spPr>
        <p:txBody>
          <a:bodyPr/>
          <a:lstStyle/>
          <a:p>
            <a:fld id="{9CD8D479-8942-46E8-A226-A4E01F7A105C}" type="slidenum">
              <a:rPr/>
              <a:t>‹Nº›</a:t>
            </a:fld>
            <a:endParaRPr dirty="0"/>
          </a:p>
        </p:txBody>
      </p:sp>
    </p:spTree>
    <p:extLst>
      <p:ext uri="{BB962C8B-B14F-4D97-AF65-F5344CB8AC3E}">
        <p14:creationId xmlns:p14="http://schemas.microsoft.com/office/powerpoint/2010/main" val="2600224635"/>
      </p:ext>
    </p:extLst>
  </p:cSld>
  <p:clrMapOvr>
    <a:masterClrMapping/>
  </p:clrMapOvr>
  <p:transition spd="med">
    <p:pull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dirty="0"/>
          </a:p>
        </p:txBody>
      </p:sp>
      <p:pic>
        <p:nvPicPr>
          <p:cNvPr id="7" name="6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311" y="276087"/>
            <a:ext cx="1619564" cy="638313"/>
          </a:xfrm>
          <a:prstGeom prst="rect">
            <a:avLst/>
          </a:prstGeom>
        </p:spPr>
      </p:pic>
      <p:sp>
        <p:nvSpPr>
          <p:cNvPr id="10" name="Marcador de posición de pie de página 9"/>
          <p:cNvSpPr txBox="1">
            <a:spLocks/>
          </p:cNvSpPr>
          <p:nvPr userDrawn="1"/>
        </p:nvSpPr>
        <p:spPr>
          <a:xfrm>
            <a:off x="5629519" y="6629400"/>
            <a:ext cx="3343713" cy="228600"/>
          </a:xfrm>
          <a:prstGeom prst="rect">
            <a:avLst/>
          </a:prstGeom>
        </p:spPr>
        <p:txBody>
          <a:bodyPr vert="horz" lIns="68580" tIns="34290" rIns="68580" bIns="3429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600" dirty="0">
                <a:solidFill>
                  <a:schemeClr val="bg1"/>
                </a:solidFill>
                <a:latin typeface="Soberana Sans Light" panose="02000000000000000000" pitchFamily="50" charset="0"/>
              </a:rPr>
              <a:t>Coordinación General de Atención de Emergencias y Consejos de Cuenca</a:t>
            </a:r>
          </a:p>
        </p:txBody>
      </p:sp>
      <p:sp>
        <p:nvSpPr>
          <p:cNvPr id="8" name="Slide Number Placeholder 6"/>
          <p:cNvSpPr>
            <a:spLocks noGrp="1"/>
          </p:cNvSpPr>
          <p:nvPr>
            <p:ph type="sldNum" sz="quarter" idx="12"/>
          </p:nvPr>
        </p:nvSpPr>
        <p:spPr>
          <a:xfrm>
            <a:off x="8836198" y="6629400"/>
            <a:ext cx="307802" cy="228600"/>
          </a:xfrm>
          <a:prstGeom prst="rect">
            <a:avLst/>
          </a:prstGeom>
        </p:spPr>
        <p:txBody>
          <a:bodyPr/>
          <a:lstStyle/>
          <a:p>
            <a:fld id="{9CD8D479-8942-46E8-A226-A4E01F7A105C}" type="slidenum">
              <a:rPr/>
              <a:t>‹Nº›</a:t>
            </a:fld>
            <a:endParaRPr dirty="0"/>
          </a:p>
        </p:txBody>
      </p:sp>
    </p:spTree>
    <p:extLst>
      <p:ext uri="{BB962C8B-B14F-4D97-AF65-F5344CB8AC3E}">
        <p14:creationId xmlns:p14="http://schemas.microsoft.com/office/powerpoint/2010/main" val="2289006701"/>
      </p:ext>
    </p:extLst>
  </p:cSld>
  <p:clrMapOvr>
    <a:masterClrMapping/>
  </p:clrMapOvr>
  <p:transition spd="med">
    <p:pull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dirty="0"/>
          </a:p>
        </p:txBody>
      </p:sp>
      <p:pic>
        <p:nvPicPr>
          <p:cNvPr id="7" name="6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311" y="276087"/>
            <a:ext cx="1619564" cy="638313"/>
          </a:xfrm>
          <a:prstGeom prst="rect">
            <a:avLst/>
          </a:prstGeom>
        </p:spPr>
      </p:pic>
      <p:sp>
        <p:nvSpPr>
          <p:cNvPr id="10" name="Marcador de posición de pie de página 9"/>
          <p:cNvSpPr txBox="1">
            <a:spLocks/>
          </p:cNvSpPr>
          <p:nvPr userDrawn="1"/>
        </p:nvSpPr>
        <p:spPr>
          <a:xfrm>
            <a:off x="5629519" y="6629400"/>
            <a:ext cx="3343713" cy="228600"/>
          </a:xfrm>
          <a:prstGeom prst="rect">
            <a:avLst/>
          </a:prstGeom>
        </p:spPr>
        <p:txBody>
          <a:bodyPr vert="horz" lIns="68580" tIns="34290" rIns="68580" bIns="3429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600" dirty="0">
                <a:solidFill>
                  <a:schemeClr val="bg1"/>
                </a:solidFill>
                <a:latin typeface="Soberana Sans Light" panose="02000000000000000000" pitchFamily="50" charset="0"/>
              </a:rPr>
              <a:t>Coordinación General de Atención de Emergencias y Consejos de Cuenca</a:t>
            </a:r>
          </a:p>
        </p:txBody>
      </p:sp>
      <p:sp>
        <p:nvSpPr>
          <p:cNvPr id="8" name="Slide Number Placeholder 6"/>
          <p:cNvSpPr>
            <a:spLocks noGrp="1"/>
          </p:cNvSpPr>
          <p:nvPr>
            <p:ph type="sldNum" sz="quarter" idx="12"/>
          </p:nvPr>
        </p:nvSpPr>
        <p:spPr>
          <a:xfrm>
            <a:off x="8836198" y="6629400"/>
            <a:ext cx="307802" cy="228600"/>
          </a:xfrm>
          <a:prstGeom prst="rect">
            <a:avLst/>
          </a:prstGeom>
        </p:spPr>
        <p:txBody>
          <a:bodyPr/>
          <a:lstStyle/>
          <a:p>
            <a:fld id="{9CD8D479-8942-46E8-A226-A4E01F7A105C}" type="slidenum">
              <a:rPr/>
              <a:t>‹Nº›</a:t>
            </a:fld>
            <a:endParaRPr dirty="0"/>
          </a:p>
        </p:txBody>
      </p:sp>
    </p:spTree>
    <p:extLst>
      <p:ext uri="{BB962C8B-B14F-4D97-AF65-F5344CB8AC3E}">
        <p14:creationId xmlns:p14="http://schemas.microsoft.com/office/powerpoint/2010/main" val="2076466980"/>
      </p:ext>
    </p:extLst>
  </p:cSld>
  <p:clrMapOvr>
    <a:masterClrMapping/>
  </p:clrMapOvr>
  <p:transition spd="med">
    <p:pull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ólo el título">
    <p:spTree>
      <p:nvGrpSpPr>
        <p:cNvPr id="1" name=""/>
        <p:cNvGrpSpPr/>
        <p:nvPr/>
      </p:nvGrpSpPr>
      <p:grpSpPr>
        <a:xfrm>
          <a:off x="0" y="0"/>
          <a:ext cx="0" cy="0"/>
          <a:chOff x="0" y="0"/>
          <a:chExt cx="0" cy="0"/>
        </a:xfrm>
      </p:grpSpPr>
      <p:pic>
        <p:nvPicPr>
          <p:cNvPr id="13" name="Picture 2" descr="http://www.pptbackground.net/background/Vintage-Blue-Microsoft-for-Powerpoint-Templates.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67657" b="13176"/>
          <a:stretch/>
        </p:blipFill>
        <p:spPr bwMode="auto">
          <a:xfrm flipH="1" flipV="1">
            <a:off x="0" y="0"/>
            <a:ext cx="9144000" cy="692696"/>
          </a:xfrm>
          <a:prstGeom prst="rect">
            <a:avLst/>
          </a:prstGeom>
          <a:noFill/>
          <a:extLst>
            <a:ext uri="{909E8E84-426E-40DD-AFC4-6F175D3DCCD1}">
              <a14:hiddenFill xmlns:a14="http://schemas.microsoft.com/office/drawing/2010/main">
                <a:solidFill>
                  <a:srgbClr val="FFFFFF"/>
                </a:solidFill>
              </a14:hiddenFill>
            </a:ext>
          </a:extLst>
        </p:spPr>
      </p:pic>
      <p:sp>
        <p:nvSpPr>
          <p:cNvPr id="6" name="12 Título"/>
          <p:cNvSpPr>
            <a:spLocks noGrp="1"/>
          </p:cNvSpPr>
          <p:nvPr>
            <p:ph type="title"/>
          </p:nvPr>
        </p:nvSpPr>
        <p:spPr>
          <a:xfrm>
            <a:off x="2195736" y="73876"/>
            <a:ext cx="6946766" cy="520934"/>
          </a:xfrm>
          <a:prstGeom prst="rect">
            <a:avLst/>
          </a:prstGeom>
        </p:spPr>
        <p:txBody>
          <a:bodyPr>
            <a:normAutofit/>
          </a:bodyPr>
          <a:lstStyle>
            <a:lvl1pPr algn="r">
              <a:defRPr sz="1600" b="1">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defRPr>
            </a:lvl1pPr>
          </a:lstStyle>
          <a:p>
            <a:r>
              <a:rPr lang="es-ES" dirty="0"/>
              <a:t>Haga clic para modificar el estilo de título del patrón</a:t>
            </a:r>
            <a:endParaRPr lang="es-MX" dirty="0"/>
          </a:p>
        </p:txBody>
      </p:sp>
      <p:sp>
        <p:nvSpPr>
          <p:cNvPr id="3" name="2 Marcador de fecha"/>
          <p:cNvSpPr>
            <a:spLocks noGrp="1"/>
          </p:cNvSpPr>
          <p:nvPr>
            <p:ph type="dt" sz="half" idx="10"/>
          </p:nvPr>
        </p:nvSpPr>
        <p:spPr>
          <a:xfrm>
            <a:off x="457200" y="6356352"/>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C569C46B-D1D0-4FA4-B3AC-D01638E351AA}" type="datetimeFigureOut">
              <a:rPr lang="es-MX"/>
              <a:pPr>
                <a:defRPr/>
              </a:pPr>
              <a:t>12/04/2018</a:t>
            </a:fld>
            <a:endParaRPr lang="es-MX" dirty="0"/>
          </a:p>
        </p:txBody>
      </p:sp>
      <p:sp>
        <p:nvSpPr>
          <p:cNvPr id="4" name="3 Marcador de pie de página"/>
          <p:cNvSpPr>
            <a:spLocks noGrp="1"/>
          </p:cNvSpPr>
          <p:nvPr>
            <p:ph type="ftr" sz="quarter" idx="11"/>
          </p:nvPr>
        </p:nvSpPr>
        <p:spPr>
          <a:xfrm>
            <a:off x="3124200" y="6356352"/>
            <a:ext cx="2895600" cy="365125"/>
          </a:xfrm>
          <a:prstGeom prst="rect">
            <a:avLst/>
          </a:prstGeom>
        </p:spPr>
        <p:txBody>
          <a:bodyPr/>
          <a:lstStyle>
            <a:lvl1pPr eaLnBrk="1" fontAlgn="auto" hangingPunct="1">
              <a:spcBef>
                <a:spcPts val="0"/>
              </a:spcBef>
              <a:spcAft>
                <a:spcPts val="0"/>
              </a:spcAft>
              <a:defRPr dirty="0">
                <a:latin typeface="+mn-lt"/>
              </a:defRPr>
            </a:lvl1pPr>
          </a:lstStyle>
          <a:p>
            <a:pPr>
              <a:defRPr/>
            </a:pPr>
            <a:endParaRPr lang="es-MX"/>
          </a:p>
        </p:txBody>
      </p:sp>
      <p:sp>
        <p:nvSpPr>
          <p:cNvPr id="5" name="4 Marcador de número de diapositiva"/>
          <p:cNvSpPr>
            <a:spLocks noGrp="1"/>
          </p:cNvSpPr>
          <p:nvPr>
            <p:ph type="sldNum" sz="quarter" idx="12"/>
          </p:nvPr>
        </p:nvSpPr>
        <p:spPr>
          <a:xfrm>
            <a:off x="6553200" y="6356352"/>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CF31AE1E-1B2A-4A67-95F5-1B1A0F2F1B3A}" type="slidenum">
              <a:rPr lang="es-MX"/>
              <a:pPr>
                <a:defRPr/>
              </a:pPr>
              <a:t>‹Nº›</a:t>
            </a:fld>
            <a:endParaRPr lang="es-MX" dirty="0"/>
          </a:p>
        </p:txBody>
      </p:sp>
      <p:sp>
        <p:nvSpPr>
          <p:cNvPr id="7" name="Rectangle 9"/>
          <p:cNvSpPr/>
          <p:nvPr userDrawn="1"/>
        </p:nvSpPr>
        <p:spPr>
          <a:xfrm>
            <a:off x="0" y="6629400"/>
            <a:ext cx="1499616" cy="228600"/>
          </a:xfrm>
          <a:prstGeom prst="rect">
            <a:avLst/>
          </a:prstGeom>
          <a:gradFill>
            <a:gsLst>
              <a:gs pos="100000">
                <a:srgbClr val="007934"/>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a:latin typeface="Soberana Sans" panose="02000000000000000000" pitchFamily="50" charset="0"/>
              </a:rPr>
              <a:t>Febrero de 2018</a:t>
            </a:r>
            <a:endParaRPr sz="1000" dirty="0">
              <a:latin typeface="Soberana Sans" panose="02000000000000000000" pitchFamily="50" charset="0"/>
            </a:endParaRPr>
          </a:p>
        </p:txBody>
      </p:sp>
      <p:sp>
        <p:nvSpPr>
          <p:cNvPr id="8" name="Rectangle 10"/>
          <p:cNvSpPr/>
          <p:nvPr userDrawn="1"/>
        </p:nvSpPr>
        <p:spPr>
          <a:xfrm>
            <a:off x="1609344" y="6629400"/>
            <a:ext cx="7534656" cy="228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1000" dirty="0">
                <a:solidFill>
                  <a:schemeClr val="bg1"/>
                </a:solidFill>
                <a:latin typeface="Soberana Sans" panose="02000000000000000000" pitchFamily="50" charset="0"/>
              </a:rPr>
              <a:t>Coordinación General de Atención de Emergencias y Consejos de Cuenca</a:t>
            </a:r>
            <a:endParaRPr sz="1000" dirty="0">
              <a:solidFill>
                <a:schemeClr val="bg1"/>
              </a:solidFill>
              <a:latin typeface="Soberana Sans" panose="02000000000000000000" pitchFamily="50" charset="0"/>
            </a:endParaRPr>
          </a:p>
        </p:txBody>
      </p:sp>
      <p:pic>
        <p:nvPicPr>
          <p:cNvPr id="2" name="Imagen 1"/>
          <p:cNvPicPr>
            <a:picLocks noChangeAspect="1"/>
          </p:cNvPicPr>
          <p:nvPr userDrawn="1"/>
        </p:nvPicPr>
        <p:blipFill>
          <a:blip r:embed="rId3" cstate="print">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110262" y="126554"/>
            <a:ext cx="1810693" cy="441097"/>
          </a:xfrm>
          <a:prstGeom prst="rect">
            <a:avLst/>
          </a:prstGeom>
        </p:spPr>
      </p:pic>
    </p:spTree>
    <p:extLst>
      <p:ext uri="{BB962C8B-B14F-4D97-AF65-F5344CB8AC3E}">
        <p14:creationId xmlns:p14="http://schemas.microsoft.com/office/powerpoint/2010/main" val="2691965984"/>
      </p:ext>
    </p:extLst>
  </p:cSld>
  <p:clrMapOvr>
    <a:masterClrMapping/>
  </p:clrMapOvr>
  <p:transition spd="med">
    <p:pull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dirty="0"/>
          </a:p>
        </p:txBody>
      </p:sp>
      <p:pic>
        <p:nvPicPr>
          <p:cNvPr id="7" name="6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311" y="276087"/>
            <a:ext cx="1619564" cy="638313"/>
          </a:xfrm>
          <a:prstGeom prst="rect">
            <a:avLst/>
          </a:prstGeom>
        </p:spPr>
      </p:pic>
      <p:sp>
        <p:nvSpPr>
          <p:cNvPr id="10" name="Marcador de posición de pie de página 9"/>
          <p:cNvSpPr txBox="1">
            <a:spLocks/>
          </p:cNvSpPr>
          <p:nvPr userDrawn="1"/>
        </p:nvSpPr>
        <p:spPr>
          <a:xfrm>
            <a:off x="5629519" y="6629400"/>
            <a:ext cx="3343713" cy="228600"/>
          </a:xfrm>
          <a:prstGeom prst="rect">
            <a:avLst/>
          </a:prstGeom>
        </p:spPr>
        <p:txBody>
          <a:bodyPr vert="horz" lIns="68580" tIns="34290" rIns="68580" bIns="3429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600" dirty="0">
                <a:solidFill>
                  <a:schemeClr val="bg1"/>
                </a:solidFill>
                <a:latin typeface="Soberana Sans Light" panose="02000000000000000000" pitchFamily="50" charset="0"/>
              </a:rPr>
              <a:t>Coordinación General de Atención de Emergencias y Consejos de Cuenca</a:t>
            </a:r>
          </a:p>
        </p:txBody>
      </p:sp>
      <p:sp>
        <p:nvSpPr>
          <p:cNvPr id="8" name="Slide Number Placeholder 6"/>
          <p:cNvSpPr>
            <a:spLocks noGrp="1"/>
          </p:cNvSpPr>
          <p:nvPr>
            <p:ph type="sldNum" sz="quarter" idx="12"/>
          </p:nvPr>
        </p:nvSpPr>
        <p:spPr>
          <a:xfrm>
            <a:off x="8836198" y="6629400"/>
            <a:ext cx="307802" cy="228600"/>
          </a:xfrm>
          <a:prstGeom prst="rect">
            <a:avLst/>
          </a:prstGeom>
        </p:spPr>
        <p:txBody>
          <a:bodyPr/>
          <a:lstStyle/>
          <a:p>
            <a:fld id="{9CD8D479-8942-46E8-A226-A4E01F7A105C}" type="slidenum">
              <a:rPr/>
              <a:t>‹Nº›</a:t>
            </a:fld>
            <a:endParaRPr dirty="0"/>
          </a:p>
        </p:txBody>
      </p:sp>
    </p:spTree>
    <p:extLst>
      <p:ext uri="{BB962C8B-B14F-4D97-AF65-F5344CB8AC3E}">
        <p14:creationId xmlns:p14="http://schemas.microsoft.com/office/powerpoint/2010/main" val="1394746073"/>
      </p:ext>
    </p:extLst>
  </p:cSld>
  <p:clrMapOvr>
    <a:masterClrMapping/>
  </p:clrMapOvr>
  <p:transition spd="med">
    <p:pull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dirty="0"/>
          </a:p>
        </p:txBody>
      </p:sp>
      <p:pic>
        <p:nvPicPr>
          <p:cNvPr id="7" name="6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311" y="276087"/>
            <a:ext cx="1619564" cy="638313"/>
          </a:xfrm>
          <a:prstGeom prst="rect">
            <a:avLst/>
          </a:prstGeom>
        </p:spPr>
      </p:pic>
      <p:sp>
        <p:nvSpPr>
          <p:cNvPr id="10" name="Marcador de posición de pie de página 9"/>
          <p:cNvSpPr txBox="1">
            <a:spLocks/>
          </p:cNvSpPr>
          <p:nvPr userDrawn="1"/>
        </p:nvSpPr>
        <p:spPr>
          <a:xfrm>
            <a:off x="5629519" y="6629400"/>
            <a:ext cx="3343713" cy="228600"/>
          </a:xfrm>
          <a:prstGeom prst="rect">
            <a:avLst/>
          </a:prstGeom>
        </p:spPr>
        <p:txBody>
          <a:bodyPr vert="horz" lIns="68580" tIns="34290" rIns="68580" bIns="3429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600" dirty="0">
                <a:solidFill>
                  <a:schemeClr val="bg1"/>
                </a:solidFill>
                <a:latin typeface="Soberana Sans Light" panose="02000000000000000000" pitchFamily="50" charset="0"/>
              </a:rPr>
              <a:t>Coordinación General de Atención de Emergencias y Consejos de Cuenca</a:t>
            </a:r>
          </a:p>
        </p:txBody>
      </p:sp>
      <p:sp>
        <p:nvSpPr>
          <p:cNvPr id="8" name="Slide Number Placeholder 6"/>
          <p:cNvSpPr>
            <a:spLocks noGrp="1"/>
          </p:cNvSpPr>
          <p:nvPr>
            <p:ph type="sldNum" sz="quarter" idx="12"/>
          </p:nvPr>
        </p:nvSpPr>
        <p:spPr>
          <a:xfrm>
            <a:off x="8836198" y="6629400"/>
            <a:ext cx="307802" cy="228600"/>
          </a:xfrm>
          <a:prstGeom prst="rect">
            <a:avLst/>
          </a:prstGeom>
        </p:spPr>
        <p:txBody>
          <a:bodyPr/>
          <a:lstStyle/>
          <a:p>
            <a:fld id="{9CD8D479-8942-46E8-A226-A4E01F7A105C}" type="slidenum">
              <a:rPr/>
              <a:t>‹Nº›</a:t>
            </a:fld>
            <a:endParaRPr dirty="0"/>
          </a:p>
        </p:txBody>
      </p:sp>
    </p:spTree>
    <p:extLst>
      <p:ext uri="{BB962C8B-B14F-4D97-AF65-F5344CB8AC3E}">
        <p14:creationId xmlns:p14="http://schemas.microsoft.com/office/powerpoint/2010/main" val="4066176071"/>
      </p:ext>
    </p:extLst>
  </p:cSld>
  <p:clrMapOvr>
    <a:masterClrMapping/>
  </p:clrMapOvr>
  <p:transition spd="med">
    <p:pull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dirty="0"/>
          </a:p>
        </p:txBody>
      </p:sp>
      <p:pic>
        <p:nvPicPr>
          <p:cNvPr id="7" name="6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311" y="276087"/>
            <a:ext cx="1619564" cy="638313"/>
          </a:xfrm>
          <a:prstGeom prst="rect">
            <a:avLst/>
          </a:prstGeom>
        </p:spPr>
      </p:pic>
      <p:sp>
        <p:nvSpPr>
          <p:cNvPr id="10" name="Marcador de posición de pie de página 9"/>
          <p:cNvSpPr txBox="1">
            <a:spLocks/>
          </p:cNvSpPr>
          <p:nvPr userDrawn="1"/>
        </p:nvSpPr>
        <p:spPr>
          <a:xfrm>
            <a:off x="5629519" y="6629400"/>
            <a:ext cx="3343713" cy="228600"/>
          </a:xfrm>
          <a:prstGeom prst="rect">
            <a:avLst/>
          </a:prstGeom>
        </p:spPr>
        <p:txBody>
          <a:bodyPr vert="horz" lIns="68580" tIns="34290" rIns="68580" bIns="3429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600" dirty="0">
                <a:solidFill>
                  <a:schemeClr val="bg1"/>
                </a:solidFill>
                <a:latin typeface="Soberana Sans Light" panose="02000000000000000000" pitchFamily="50" charset="0"/>
              </a:rPr>
              <a:t>Coordinación General de Atención de Emergencias y Consejos de Cuenca</a:t>
            </a:r>
          </a:p>
        </p:txBody>
      </p:sp>
      <p:sp>
        <p:nvSpPr>
          <p:cNvPr id="8" name="Slide Number Placeholder 6"/>
          <p:cNvSpPr>
            <a:spLocks noGrp="1"/>
          </p:cNvSpPr>
          <p:nvPr>
            <p:ph type="sldNum" sz="quarter" idx="12"/>
          </p:nvPr>
        </p:nvSpPr>
        <p:spPr>
          <a:xfrm>
            <a:off x="8836198" y="6629400"/>
            <a:ext cx="307802" cy="228600"/>
          </a:xfrm>
          <a:prstGeom prst="rect">
            <a:avLst/>
          </a:prstGeom>
        </p:spPr>
        <p:txBody>
          <a:bodyPr/>
          <a:lstStyle/>
          <a:p>
            <a:fld id="{9CD8D479-8942-46E8-A226-A4E01F7A105C}" type="slidenum">
              <a:rPr/>
              <a:t>‹Nº›</a:t>
            </a:fld>
            <a:endParaRPr dirty="0"/>
          </a:p>
        </p:txBody>
      </p:sp>
    </p:spTree>
    <p:extLst>
      <p:ext uri="{BB962C8B-B14F-4D97-AF65-F5344CB8AC3E}">
        <p14:creationId xmlns:p14="http://schemas.microsoft.com/office/powerpoint/2010/main" val="3475876601"/>
      </p:ext>
    </p:extLst>
  </p:cSld>
  <p:clrMapOvr>
    <a:masterClrMapping/>
  </p:clrMapOvr>
  <p:transition spd="med">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ormAutofit/>
          </a:bodyPr>
          <a:lstStyle>
            <a:lvl1pPr>
              <a:defRPr sz="2800">
                <a:solidFill>
                  <a:schemeClr val="bg1">
                    <a:lumMod val="50000"/>
                  </a:schemeClr>
                </a:solidFill>
                <a:latin typeface="Verdana" panose="020B0604030504040204" pitchFamily="34" charset="0"/>
                <a:ea typeface="Verdana" panose="020B0604030504040204" pitchFamily="34" charset="0"/>
              </a:defRPr>
            </a:lvl1pPr>
            <a:lvl2pPr>
              <a:defRPr sz="2400">
                <a:solidFill>
                  <a:schemeClr val="bg1">
                    <a:lumMod val="50000"/>
                  </a:schemeClr>
                </a:solidFill>
                <a:latin typeface="Verdana" panose="020B0604030504040204" pitchFamily="34" charset="0"/>
                <a:ea typeface="Verdana" panose="020B0604030504040204" pitchFamily="34" charset="0"/>
              </a:defRPr>
            </a:lvl2pPr>
            <a:lvl3pPr>
              <a:defRPr sz="2000">
                <a:solidFill>
                  <a:schemeClr val="bg1">
                    <a:lumMod val="50000"/>
                  </a:schemeClr>
                </a:solidFill>
                <a:latin typeface="Verdana" panose="020B0604030504040204" pitchFamily="34" charset="0"/>
                <a:ea typeface="Verdana" panose="020B0604030504040204" pitchFamily="34" charset="0"/>
              </a:defRPr>
            </a:lvl3pPr>
            <a:lvl4pPr>
              <a:defRPr sz="1800">
                <a:solidFill>
                  <a:schemeClr val="bg1">
                    <a:lumMod val="50000"/>
                  </a:schemeClr>
                </a:solidFill>
                <a:latin typeface="Verdana" panose="020B0604030504040204" pitchFamily="34" charset="0"/>
                <a:ea typeface="Verdana" panose="020B0604030504040204" pitchFamily="34" charset="0"/>
              </a:defRPr>
            </a:lvl4pPr>
            <a:lvl5pPr>
              <a:defRPr sz="1800">
                <a:solidFill>
                  <a:schemeClr val="bg1">
                    <a:lumMod val="50000"/>
                  </a:schemeClr>
                </a:solidFill>
                <a:latin typeface="Verdana" panose="020B0604030504040204" pitchFamily="34" charset="0"/>
                <a:ea typeface="Verdana" panose="020B060403050404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A529622-589E-48F2-9214-7BDC50D018A7}" type="datetimeFigureOut">
              <a:rPr lang="es-MX" smtClean="0"/>
              <a:t>12/04/2018</a:t>
            </a:fld>
            <a:endParaRPr lang="es-MX"/>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MX"/>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0F01BCC-19ED-43A9-B9F4-49870404DAA5}" type="slidenum">
              <a:rPr lang="es-MX" smtClean="0"/>
              <a:t>‹Nº›</a:t>
            </a:fld>
            <a:endParaRPr lang="es-MX"/>
          </a:p>
        </p:txBody>
      </p:sp>
      <p:pic>
        <p:nvPicPr>
          <p:cNvPr id="7" name="Imagen 6"/>
          <p:cNvPicPr>
            <a:picLocks noChangeAspect="1"/>
          </p:cNvPicPr>
          <p:nvPr userDrawn="1"/>
        </p:nvPicPr>
        <p:blipFill>
          <a:blip r:embed="rId2" cstate="print">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110262" y="126554"/>
            <a:ext cx="1810693" cy="441097"/>
          </a:xfrm>
          <a:prstGeom prst="rect">
            <a:avLst/>
          </a:prstGeom>
        </p:spPr>
      </p:pic>
    </p:spTree>
    <p:extLst>
      <p:ext uri="{BB962C8B-B14F-4D97-AF65-F5344CB8AC3E}">
        <p14:creationId xmlns:p14="http://schemas.microsoft.com/office/powerpoint/2010/main" val="4149435375"/>
      </p:ext>
    </p:extLst>
  </p:cSld>
  <p:clrMapOvr>
    <a:masterClrMapping/>
  </p:clrMapOvr>
  <p:transition spd="med">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A529622-589E-48F2-9214-7BDC50D018A7}" type="datetimeFigureOut">
              <a:rPr lang="es-MX" smtClean="0"/>
              <a:t>12/04/2018</a:t>
            </a:fld>
            <a:endParaRPr lang="es-MX"/>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MX"/>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0F01BCC-19ED-43A9-B9F4-49870404DAA5}" type="slidenum">
              <a:rPr lang="es-MX" smtClean="0"/>
              <a:t>‹Nº›</a:t>
            </a:fld>
            <a:endParaRPr lang="es-MX"/>
          </a:p>
        </p:txBody>
      </p:sp>
      <p:pic>
        <p:nvPicPr>
          <p:cNvPr id="7" name="Imagen 6"/>
          <p:cNvPicPr>
            <a:picLocks noChangeAspect="1"/>
          </p:cNvPicPr>
          <p:nvPr userDrawn="1"/>
        </p:nvPicPr>
        <p:blipFill>
          <a:blip r:embed="rId2" cstate="print">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110262" y="126554"/>
            <a:ext cx="1810693" cy="441097"/>
          </a:xfrm>
          <a:prstGeom prst="rect">
            <a:avLst/>
          </a:prstGeom>
        </p:spPr>
      </p:pic>
    </p:spTree>
    <p:extLst>
      <p:ext uri="{BB962C8B-B14F-4D97-AF65-F5344CB8AC3E}">
        <p14:creationId xmlns:p14="http://schemas.microsoft.com/office/powerpoint/2010/main" val="53998482"/>
      </p:ext>
    </p:extLst>
  </p:cSld>
  <p:clrMapOvr>
    <a:masterClrMapping/>
  </p:clrMapOvr>
  <p:transition spd="med">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A529622-589E-48F2-9214-7BDC50D018A7}" type="datetimeFigureOut">
              <a:rPr lang="es-MX" smtClean="0"/>
              <a:t>12/04/2018</a:t>
            </a:fld>
            <a:endParaRPr lang="es-MX"/>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MX"/>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0F01BCC-19ED-43A9-B9F4-49870404DAA5}" type="slidenum">
              <a:rPr lang="es-MX" smtClean="0"/>
              <a:t>‹Nº›</a:t>
            </a:fld>
            <a:endParaRPr lang="es-MX"/>
          </a:p>
        </p:txBody>
      </p:sp>
      <p:pic>
        <p:nvPicPr>
          <p:cNvPr id="8" name="Imagen 7"/>
          <p:cNvPicPr>
            <a:picLocks noChangeAspect="1"/>
          </p:cNvPicPr>
          <p:nvPr userDrawn="1"/>
        </p:nvPicPr>
        <p:blipFill>
          <a:blip r:embed="rId2" cstate="print">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110262" y="126554"/>
            <a:ext cx="1810693" cy="441097"/>
          </a:xfrm>
          <a:prstGeom prst="rect">
            <a:avLst/>
          </a:prstGeom>
        </p:spPr>
      </p:pic>
    </p:spTree>
    <p:extLst>
      <p:ext uri="{BB962C8B-B14F-4D97-AF65-F5344CB8AC3E}">
        <p14:creationId xmlns:p14="http://schemas.microsoft.com/office/powerpoint/2010/main" val="3723114130"/>
      </p:ext>
    </p:extLst>
  </p:cSld>
  <p:clrMapOvr>
    <a:masterClrMapping/>
  </p:clrMapOvr>
  <p:transition spd="med">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AA529622-589E-48F2-9214-7BDC50D018A7}" type="datetimeFigureOut">
              <a:rPr lang="es-MX" smtClean="0"/>
              <a:t>12/04/2018</a:t>
            </a:fld>
            <a:endParaRPr lang="es-MX"/>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s-MX"/>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0F01BCC-19ED-43A9-B9F4-49870404DAA5}" type="slidenum">
              <a:rPr lang="es-MX" smtClean="0"/>
              <a:t>‹Nº›</a:t>
            </a:fld>
            <a:endParaRPr lang="es-MX"/>
          </a:p>
        </p:txBody>
      </p:sp>
      <p:pic>
        <p:nvPicPr>
          <p:cNvPr id="10" name="Imagen 9"/>
          <p:cNvPicPr>
            <a:picLocks noChangeAspect="1"/>
          </p:cNvPicPr>
          <p:nvPr userDrawn="1"/>
        </p:nvPicPr>
        <p:blipFill>
          <a:blip r:embed="rId2" cstate="print">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110262" y="126554"/>
            <a:ext cx="1810693" cy="441097"/>
          </a:xfrm>
          <a:prstGeom prst="rect">
            <a:avLst/>
          </a:prstGeom>
        </p:spPr>
      </p:pic>
    </p:spTree>
    <p:extLst>
      <p:ext uri="{BB962C8B-B14F-4D97-AF65-F5344CB8AC3E}">
        <p14:creationId xmlns:p14="http://schemas.microsoft.com/office/powerpoint/2010/main" val="3263067785"/>
      </p:ext>
    </p:extLst>
  </p:cSld>
  <p:clrMapOvr>
    <a:masterClrMapping/>
  </p:clrMapOvr>
  <p:transition spd="med">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A529622-589E-48F2-9214-7BDC50D018A7}" type="datetimeFigureOut">
              <a:rPr lang="es-MX" smtClean="0"/>
              <a:t>12/04/2018</a:t>
            </a:fld>
            <a:endParaRPr lang="es-MX"/>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s-MX"/>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0F01BCC-19ED-43A9-B9F4-49870404DAA5}" type="slidenum">
              <a:rPr lang="es-MX" smtClean="0"/>
              <a:t>‹Nº›</a:t>
            </a:fld>
            <a:endParaRPr lang="es-MX"/>
          </a:p>
        </p:txBody>
      </p:sp>
      <p:pic>
        <p:nvPicPr>
          <p:cNvPr id="6" name="Imagen 5"/>
          <p:cNvPicPr>
            <a:picLocks noChangeAspect="1"/>
          </p:cNvPicPr>
          <p:nvPr userDrawn="1"/>
        </p:nvPicPr>
        <p:blipFill>
          <a:blip r:embed="rId2" cstate="print">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110262" y="126554"/>
            <a:ext cx="1810693" cy="441097"/>
          </a:xfrm>
          <a:prstGeom prst="rect">
            <a:avLst/>
          </a:prstGeom>
        </p:spPr>
      </p:pic>
    </p:spTree>
    <p:extLst>
      <p:ext uri="{BB962C8B-B14F-4D97-AF65-F5344CB8AC3E}">
        <p14:creationId xmlns:p14="http://schemas.microsoft.com/office/powerpoint/2010/main" val="3880806460"/>
      </p:ext>
    </p:extLst>
  </p:cSld>
  <p:clrMapOvr>
    <a:masterClrMapping/>
  </p:clrMapOvr>
  <p:transition spd="med">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AA529622-589E-48F2-9214-7BDC50D018A7}" type="datetimeFigureOut">
              <a:rPr lang="es-MX" smtClean="0"/>
              <a:t>12/04/2018</a:t>
            </a:fld>
            <a:endParaRPr lang="es-MX"/>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s-MX"/>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0F01BCC-19ED-43A9-B9F4-49870404DAA5}" type="slidenum">
              <a:rPr lang="es-MX" smtClean="0"/>
              <a:t>‹Nº›</a:t>
            </a:fld>
            <a:endParaRPr lang="es-MX"/>
          </a:p>
        </p:txBody>
      </p:sp>
      <p:pic>
        <p:nvPicPr>
          <p:cNvPr id="5" name="Imagen 4"/>
          <p:cNvPicPr>
            <a:picLocks noChangeAspect="1"/>
          </p:cNvPicPr>
          <p:nvPr userDrawn="1"/>
        </p:nvPicPr>
        <p:blipFill>
          <a:blip r:embed="rId2" cstate="print">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110262" y="126554"/>
            <a:ext cx="1810693" cy="441097"/>
          </a:xfrm>
          <a:prstGeom prst="rect">
            <a:avLst/>
          </a:prstGeom>
        </p:spPr>
      </p:pic>
    </p:spTree>
    <p:extLst>
      <p:ext uri="{BB962C8B-B14F-4D97-AF65-F5344CB8AC3E}">
        <p14:creationId xmlns:p14="http://schemas.microsoft.com/office/powerpoint/2010/main" val="2055807301"/>
      </p:ext>
    </p:extLst>
  </p:cSld>
  <p:clrMapOvr>
    <a:masterClrMapping/>
  </p:clrMapOvr>
  <p:transition spd="med">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A529622-589E-48F2-9214-7BDC50D018A7}" type="datetimeFigureOut">
              <a:rPr lang="es-MX" smtClean="0"/>
              <a:t>12/04/2018</a:t>
            </a:fld>
            <a:endParaRPr lang="es-MX"/>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MX"/>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0F01BCC-19ED-43A9-B9F4-49870404DAA5}" type="slidenum">
              <a:rPr lang="es-MX" smtClean="0"/>
              <a:t>‹Nº›</a:t>
            </a:fld>
            <a:endParaRPr lang="es-MX"/>
          </a:p>
        </p:txBody>
      </p:sp>
      <p:pic>
        <p:nvPicPr>
          <p:cNvPr id="8" name="Imagen 7"/>
          <p:cNvPicPr>
            <a:picLocks noChangeAspect="1"/>
          </p:cNvPicPr>
          <p:nvPr userDrawn="1"/>
        </p:nvPicPr>
        <p:blipFill>
          <a:blip r:embed="rId2" cstate="print">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110262" y="126554"/>
            <a:ext cx="1810693" cy="441097"/>
          </a:xfrm>
          <a:prstGeom prst="rect">
            <a:avLst/>
          </a:prstGeom>
        </p:spPr>
      </p:pic>
    </p:spTree>
    <p:extLst>
      <p:ext uri="{BB962C8B-B14F-4D97-AF65-F5344CB8AC3E}">
        <p14:creationId xmlns:p14="http://schemas.microsoft.com/office/powerpoint/2010/main" val="1899230963"/>
      </p:ext>
    </p:extLst>
  </p:cSld>
  <p:clrMapOvr>
    <a:masterClrMapping/>
  </p:clrMapOvr>
  <p:transition spd="med">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A529622-589E-48F2-9214-7BDC50D018A7}" type="datetimeFigureOut">
              <a:rPr lang="es-MX" smtClean="0"/>
              <a:t>12/04/2018</a:t>
            </a:fld>
            <a:endParaRPr lang="es-MX"/>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MX"/>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0F01BCC-19ED-43A9-B9F4-49870404DAA5}" type="slidenum">
              <a:rPr lang="es-MX" smtClean="0"/>
              <a:t>‹Nº›</a:t>
            </a:fld>
            <a:endParaRPr lang="es-MX"/>
          </a:p>
        </p:txBody>
      </p:sp>
      <p:pic>
        <p:nvPicPr>
          <p:cNvPr id="8" name="Imagen 7"/>
          <p:cNvPicPr>
            <a:picLocks noChangeAspect="1"/>
          </p:cNvPicPr>
          <p:nvPr userDrawn="1"/>
        </p:nvPicPr>
        <p:blipFill>
          <a:blip r:embed="rId2" cstate="print">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110262" y="126554"/>
            <a:ext cx="1810693" cy="441097"/>
          </a:xfrm>
          <a:prstGeom prst="rect">
            <a:avLst/>
          </a:prstGeom>
        </p:spPr>
      </p:pic>
    </p:spTree>
    <p:extLst>
      <p:ext uri="{BB962C8B-B14F-4D97-AF65-F5344CB8AC3E}">
        <p14:creationId xmlns:p14="http://schemas.microsoft.com/office/powerpoint/2010/main" val="2834045296"/>
      </p:ext>
    </p:extLst>
  </p:cSld>
  <p:clrMapOvr>
    <a:masterClrMapping/>
  </p:clrMapOvr>
  <p:transition spd="med">
    <p:pull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http://www.pptbackground.net/background/Vintage-Blue-Microsoft-for-Powerpoint-Templates.jpg"/>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t="67657" b="13176"/>
          <a:stretch/>
        </p:blipFill>
        <p:spPr bwMode="auto">
          <a:xfrm flipH="1" flipV="1">
            <a:off x="0" y="0"/>
            <a:ext cx="9144000" cy="6926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195736" y="44624"/>
            <a:ext cx="6768752" cy="523027"/>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628650" y="840699"/>
            <a:ext cx="7886700" cy="533626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Rectangle 9"/>
          <p:cNvSpPr/>
          <p:nvPr userDrawn="1"/>
        </p:nvSpPr>
        <p:spPr>
          <a:xfrm>
            <a:off x="0" y="6629400"/>
            <a:ext cx="1499616" cy="228600"/>
          </a:xfrm>
          <a:prstGeom prst="rect">
            <a:avLst/>
          </a:prstGeom>
          <a:gradFill>
            <a:gsLst>
              <a:gs pos="100000">
                <a:srgbClr val="007934"/>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a:latin typeface="Soberana Sans" panose="02000000000000000000" pitchFamily="50" charset="0"/>
              </a:rPr>
              <a:t>Abril de 2018</a:t>
            </a:r>
            <a:endParaRPr sz="1000" dirty="0">
              <a:latin typeface="Soberana Sans" panose="02000000000000000000" pitchFamily="50" charset="0"/>
            </a:endParaRPr>
          </a:p>
        </p:txBody>
      </p:sp>
      <p:sp>
        <p:nvSpPr>
          <p:cNvPr id="12" name="Rectangle 10"/>
          <p:cNvSpPr/>
          <p:nvPr userDrawn="1"/>
        </p:nvSpPr>
        <p:spPr>
          <a:xfrm>
            <a:off x="1609344" y="6629400"/>
            <a:ext cx="7534656" cy="228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1000" dirty="0">
                <a:solidFill>
                  <a:schemeClr val="bg1"/>
                </a:solidFill>
                <a:latin typeface="Soberana Sans" panose="02000000000000000000" pitchFamily="50" charset="0"/>
              </a:rPr>
              <a:t>Coordinación General de Atención de Emergencias y Consejos de Cuenca / Gerencia de Consejos de Cuenca</a:t>
            </a:r>
            <a:endParaRPr sz="1000" dirty="0">
              <a:solidFill>
                <a:schemeClr val="bg1"/>
              </a:solidFill>
              <a:latin typeface="Soberana Sans" panose="02000000000000000000" pitchFamily="50" charset="0"/>
            </a:endParaRPr>
          </a:p>
        </p:txBody>
      </p:sp>
    </p:spTree>
    <p:extLst>
      <p:ext uri="{BB962C8B-B14F-4D97-AF65-F5344CB8AC3E}">
        <p14:creationId xmlns:p14="http://schemas.microsoft.com/office/powerpoint/2010/main" val="3593687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spd="med">
    <p:pull dir="u"/>
  </p:transition>
  <p:txStyles>
    <p:titleStyle>
      <a:lvl1pPr algn="r" defTabSz="914400" rtl="0" eaLnBrk="1" latinLnBrk="0" hangingPunct="1">
        <a:lnSpc>
          <a:spcPct val="90000"/>
        </a:lnSpc>
        <a:spcBef>
          <a:spcPct val="0"/>
        </a:spcBef>
        <a:buNone/>
        <a:defRPr sz="2600" b="1" kern="1200">
          <a:solidFill>
            <a:schemeClr val="bg1">
              <a:lumMod val="50000"/>
            </a:schemeClr>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685800" y="1669827"/>
            <a:ext cx="7772400" cy="2387600"/>
          </a:xfrm>
        </p:spPr>
        <p:txBody>
          <a:bodyPr/>
          <a:lstStyle/>
          <a:p>
            <a:r>
              <a:rPr lang="es-MX" dirty="0"/>
              <a:t>Gobernanza del Agua en el Mundo</a:t>
            </a:r>
          </a:p>
        </p:txBody>
      </p:sp>
      <p:sp>
        <p:nvSpPr>
          <p:cNvPr id="6" name="Subtítulo 5"/>
          <p:cNvSpPr>
            <a:spLocks noGrp="1"/>
          </p:cNvSpPr>
          <p:nvPr>
            <p:ph type="subTitle" idx="1"/>
          </p:nvPr>
        </p:nvSpPr>
        <p:spPr>
          <a:xfrm>
            <a:off x="1143000" y="4149502"/>
            <a:ext cx="6858000" cy="1655762"/>
          </a:xfrm>
        </p:spPr>
        <p:txBody>
          <a:bodyPr>
            <a:normAutofit/>
          </a:bodyPr>
          <a:lstStyle/>
          <a:p>
            <a:r>
              <a:rPr lang="es-MX" sz="3200" b="1" dirty="0">
                <a:solidFill>
                  <a:schemeClr val="bg1">
                    <a:lumMod val="50000"/>
                  </a:schemeClr>
                </a:solidFill>
              </a:rPr>
              <a:t>Situación Actual y su Futuro</a:t>
            </a:r>
          </a:p>
        </p:txBody>
      </p:sp>
    </p:spTree>
    <p:extLst>
      <p:ext uri="{BB962C8B-B14F-4D97-AF65-F5344CB8AC3E}">
        <p14:creationId xmlns:p14="http://schemas.microsoft.com/office/powerpoint/2010/main" val="567260293"/>
      </p:ext>
    </p:extLst>
  </p:cSld>
  <p:clrMapOvr>
    <a:masterClrMapping/>
  </p:clrMapOvr>
  <p:transition spd="med">
    <p:pull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Gestión del Agua</a:t>
            </a:r>
          </a:p>
        </p:txBody>
      </p:sp>
      <p:sp>
        <p:nvSpPr>
          <p:cNvPr id="3" name="Marcador de contenido 2"/>
          <p:cNvSpPr>
            <a:spLocks noGrp="1"/>
          </p:cNvSpPr>
          <p:nvPr>
            <p:ph idx="1"/>
          </p:nvPr>
        </p:nvSpPr>
        <p:spPr/>
        <p:txBody>
          <a:bodyPr>
            <a:normAutofit fontScale="92500" lnSpcReduction="10000"/>
          </a:bodyPr>
          <a:lstStyle/>
          <a:p>
            <a:r>
              <a:rPr lang="es-MX" dirty="0"/>
              <a:t>La gestión del agua comprende por una parte a la totalidad a la administración gubernamental y por otro a la participación de la sociedad. </a:t>
            </a:r>
            <a:r>
              <a:rPr lang="es-MX" dirty="0">
                <a:solidFill>
                  <a:srgbClr val="FF0000"/>
                </a:solidFill>
              </a:rPr>
              <a:t>Es en este aspecto donde toca el concepto de gobernanza que se analizó con anterioridad.</a:t>
            </a:r>
          </a:p>
          <a:p>
            <a:r>
              <a:rPr lang="es-MX" dirty="0"/>
              <a:t>Existe cada vez un mayor consenso en la necesidad de realizar una gestión que integre los factores que inciden en los procesos de manejo y administración del agua, es decir, los aspectos ambientales, sociales, legales, de medio ambiente, y no sólo el aprovechamiento del agua, como era lo usual, es así que surge el concepto de gestión integrada de los recursos hídricos.</a:t>
            </a:r>
          </a:p>
        </p:txBody>
      </p:sp>
    </p:spTree>
    <p:extLst>
      <p:ext uri="{BB962C8B-B14F-4D97-AF65-F5344CB8AC3E}">
        <p14:creationId xmlns:p14="http://schemas.microsoft.com/office/powerpoint/2010/main" val="1174086851"/>
      </p:ext>
    </p:extLst>
  </p:cSld>
  <p:clrMapOvr>
    <a:masterClrMapping/>
  </p:clrMapOvr>
  <p:transition spd="med">
    <p:pull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Gestión Integrada de los Recursos Hídricos</a:t>
            </a:r>
          </a:p>
        </p:txBody>
      </p:sp>
      <p:sp>
        <p:nvSpPr>
          <p:cNvPr id="3" name="Marcador de contenido 2"/>
          <p:cNvSpPr>
            <a:spLocks noGrp="1"/>
          </p:cNvSpPr>
          <p:nvPr>
            <p:ph idx="1"/>
          </p:nvPr>
        </p:nvSpPr>
        <p:spPr/>
        <p:txBody>
          <a:bodyPr>
            <a:normAutofit fontScale="92500"/>
          </a:bodyPr>
          <a:lstStyle/>
          <a:p>
            <a:r>
              <a:rPr lang="es-MX" dirty="0"/>
              <a:t>Promueve un enfoque holístico en lugar de sectorial (agricultura, industria, consumo humano, etc..) que busca integrar diversos aspectos en la gestión del agua:</a:t>
            </a:r>
          </a:p>
          <a:p>
            <a:r>
              <a:rPr lang="es-MX" dirty="0"/>
              <a:t>Integración del sistema natural:</a:t>
            </a:r>
          </a:p>
          <a:p>
            <a:pPr lvl="1"/>
            <a:r>
              <a:rPr lang="es-MX" dirty="0"/>
              <a:t>Agua dulce y de la zona costera</a:t>
            </a:r>
          </a:p>
          <a:p>
            <a:pPr lvl="1"/>
            <a:r>
              <a:rPr lang="es-MX" dirty="0"/>
              <a:t>Agua superficial y subterránea</a:t>
            </a:r>
          </a:p>
          <a:p>
            <a:pPr lvl="1"/>
            <a:r>
              <a:rPr lang="es-MX" dirty="0"/>
              <a:t>Calidad y cantidad del agua</a:t>
            </a:r>
          </a:p>
          <a:p>
            <a:r>
              <a:rPr lang="es-MX" dirty="0"/>
              <a:t>Integración del sistema humano</a:t>
            </a:r>
          </a:p>
          <a:p>
            <a:pPr lvl="1"/>
            <a:r>
              <a:rPr lang="es-MX" dirty="0"/>
              <a:t>	Integración </a:t>
            </a:r>
            <a:r>
              <a:rPr lang="es-MX" dirty="0" err="1"/>
              <a:t>transectorial</a:t>
            </a:r>
            <a:endParaRPr lang="es-MX" dirty="0"/>
          </a:p>
          <a:p>
            <a:pPr lvl="1"/>
            <a:r>
              <a:rPr lang="es-MX" dirty="0"/>
              <a:t>	Integración de los interesados en la planificación y el proceso de decisión</a:t>
            </a:r>
          </a:p>
          <a:p>
            <a:pPr lvl="1"/>
            <a:r>
              <a:rPr lang="es-MX" dirty="0"/>
              <a:t>	Intereses de usuarios (aguas arriba-aguas abajo)</a:t>
            </a:r>
          </a:p>
        </p:txBody>
      </p:sp>
    </p:spTree>
    <p:extLst>
      <p:ext uri="{BB962C8B-B14F-4D97-AF65-F5344CB8AC3E}">
        <p14:creationId xmlns:p14="http://schemas.microsoft.com/office/powerpoint/2010/main" val="2202664500"/>
      </p:ext>
    </p:extLst>
  </p:cSld>
  <p:clrMapOvr>
    <a:masterClrMapping/>
  </p:clrMapOvr>
  <p:transition spd="med">
    <p:pull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Gestión Integrada de los Recursos Hídricos</a:t>
            </a:r>
          </a:p>
        </p:txBody>
      </p:sp>
      <p:sp>
        <p:nvSpPr>
          <p:cNvPr id="3" name="Marcador de contenido 2"/>
          <p:cNvSpPr>
            <a:spLocks noGrp="1"/>
          </p:cNvSpPr>
          <p:nvPr>
            <p:ph idx="1"/>
          </p:nvPr>
        </p:nvSpPr>
        <p:spPr/>
        <p:txBody>
          <a:bodyPr>
            <a:normAutofit fontScale="92500"/>
          </a:bodyPr>
          <a:lstStyle/>
          <a:p>
            <a:r>
              <a:rPr lang="es-MX" dirty="0"/>
              <a:t>En lo que corresponde a nuestro país la Ley de Aguas Nacionales define a la GIRH como: </a:t>
            </a:r>
          </a:p>
          <a:p>
            <a:pPr marL="0" indent="0" algn="ctr">
              <a:buNone/>
            </a:pPr>
            <a:r>
              <a:rPr lang="es-MX" i="1" dirty="0"/>
              <a:t>«El proceso que promueve la gestión y desarrollo coordinado del agua, la tierra, los recursos relacionados con éstos y el ambiente, con el fin de maximizar el bienestar social y económico equitativamente sin comprometer la sustentabilidad de los ecosistemas vitales. Dicha gestión está íntimamente vinculada con el desarrollo sustentable. Para la aplicación de la Ley en relación con este concepto se consideran primordialmente agua y bosque.»</a:t>
            </a:r>
          </a:p>
          <a:p>
            <a:endParaRPr lang="es-MX" dirty="0"/>
          </a:p>
        </p:txBody>
      </p:sp>
    </p:spTree>
    <p:extLst>
      <p:ext uri="{BB962C8B-B14F-4D97-AF65-F5344CB8AC3E}">
        <p14:creationId xmlns:p14="http://schemas.microsoft.com/office/powerpoint/2010/main" val="3461003698"/>
      </p:ext>
    </p:extLst>
  </p:cSld>
  <p:clrMapOvr>
    <a:masterClrMapping/>
  </p:clrMapOvr>
  <p:transition spd="med">
    <p:pull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913" y="0"/>
            <a:ext cx="7812087" cy="857232"/>
          </a:xfrm>
          <a:noFill/>
          <a:effectLst>
            <a:outerShdw blurRad="50800" dist="38100" dir="5400000" algn="t" rotWithShape="0">
              <a:prstClr val="black">
                <a:alpha val="40000"/>
              </a:prstClr>
            </a:outerShdw>
          </a:effectLst>
        </p:spPr>
        <p:txBody>
          <a:bodyPr vert="horz" wrap="square" lIns="91440" tIns="45720" rIns="91440" bIns="45720" rtlCol="0" anchor="ctr">
            <a:normAutofit/>
          </a:bodyPr>
          <a:lstStyle/>
          <a:p>
            <a:r>
              <a:rPr lang="es-MX" sz="2800" dirty="0"/>
              <a:t>Cronología de la gestión del agua</a:t>
            </a:r>
          </a:p>
        </p:txBody>
      </p:sp>
      <p:cxnSp>
        <p:nvCxnSpPr>
          <p:cNvPr id="5" name="4 Conector recto"/>
          <p:cNvCxnSpPr/>
          <p:nvPr/>
        </p:nvCxnSpPr>
        <p:spPr>
          <a:xfrm rot="5400000">
            <a:off x="-1838482" y="4100606"/>
            <a:ext cx="4489667" cy="1490"/>
          </a:xfrm>
          <a:prstGeom prst="line">
            <a:avLst/>
          </a:prstGeom>
          <a:ln w="38100">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flipV="1">
            <a:off x="397164" y="6325739"/>
            <a:ext cx="8746836" cy="10406"/>
          </a:xfrm>
          <a:prstGeom prst="line">
            <a:avLst/>
          </a:prstGeom>
          <a:ln w="38100">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10" name="9 Forma libre"/>
          <p:cNvSpPr/>
          <p:nvPr/>
        </p:nvSpPr>
        <p:spPr>
          <a:xfrm>
            <a:off x="498764" y="4230254"/>
            <a:ext cx="8645236" cy="1893454"/>
          </a:xfrm>
          <a:custGeom>
            <a:avLst/>
            <a:gdLst>
              <a:gd name="connsiteX0" fmla="*/ 0 w 8091054"/>
              <a:gd name="connsiteY0" fmla="*/ 3851564 h 3851564"/>
              <a:gd name="connsiteX1" fmla="*/ 674254 w 8091054"/>
              <a:gd name="connsiteY1" fmla="*/ 3731491 h 3851564"/>
              <a:gd name="connsiteX2" fmla="*/ 812800 w 8091054"/>
              <a:gd name="connsiteY2" fmla="*/ 3491346 h 3851564"/>
              <a:gd name="connsiteX3" fmla="*/ 1403927 w 8091054"/>
              <a:gd name="connsiteY3" fmla="*/ 3408219 h 3851564"/>
              <a:gd name="connsiteX4" fmla="*/ 1810327 w 8091054"/>
              <a:gd name="connsiteY4" fmla="*/ 3038764 h 3851564"/>
              <a:gd name="connsiteX5" fmla="*/ 2530763 w 8091054"/>
              <a:gd name="connsiteY5" fmla="*/ 2918691 h 3851564"/>
              <a:gd name="connsiteX6" fmla="*/ 2927927 w 8091054"/>
              <a:gd name="connsiteY6" fmla="*/ 2438400 h 3851564"/>
              <a:gd name="connsiteX7" fmla="*/ 3722254 w 8091054"/>
              <a:gd name="connsiteY7" fmla="*/ 2262910 h 3851564"/>
              <a:gd name="connsiteX8" fmla="*/ 4424218 w 8091054"/>
              <a:gd name="connsiteY8" fmla="*/ 1801091 h 3851564"/>
              <a:gd name="connsiteX9" fmla="*/ 5477163 w 8091054"/>
              <a:gd name="connsiteY9" fmla="*/ 1634837 h 3851564"/>
              <a:gd name="connsiteX10" fmla="*/ 6326909 w 8091054"/>
              <a:gd name="connsiteY10" fmla="*/ 1293091 h 3851564"/>
              <a:gd name="connsiteX11" fmla="*/ 6936509 w 8091054"/>
              <a:gd name="connsiteY11" fmla="*/ 729673 h 3851564"/>
              <a:gd name="connsiteX12" fmla="*/ 7749309 w 8091054"/>
              <a:gd name="connsiteY12" fmla="*/ 360219 h 3851564"/>
              <a:gd name="connsiteX13" fmla="*/ 8091054 w 8091054"/>
              <a:gd name="connsiteY13" fmla="*/ 0 h 3851564"/>
              <a:gd name="connsiteX0" fmla="*/ 0 w 8152630"/>
              <a:gd name="connsiteY0" fmla="*/ 3917863 h 3917863"/>
              <a:gd name="connsiteX1" fmla="*/ 674254 w 8152630"/>
              <a:gd name="connsiteY1" fmla="*/ 3797790 h 3917863"/>
              <a:gd name="connsiteX2" fmla="*/ 812800 w 8152630"/>
              <a:gd name="connsiteY2" fmla="*/ 3557645 h 3917863"/>
              <a:gd name="connsiteX3" fmla="*/ 1403927 w 8152630"/>
              <a:gd name="connsiteY3" fmla="*/ 3474518 h 3917863"/>
              <a:gd name="connsiteX4" fmla="*/ 1810327 w 8152630"/>
              <a:gd name="connsiteY4" fmla="*/ 3105063 h 3917863"/>
              <a:gd name="connsiteX5" fmla="*/ 2530763 w 8152630"/>
              <a:gd name="connsiteY5" fmla="*/ 2984990 h 3917863"/>
              <a:gd name="connsiteX6" fmla="*/ 2927927 w 8152630"/>
              <a:gd name="connsiteY6" fmla="*/ 2504699 h 3917863"/>
              <a:gd name="connsiteX7" fmla="*/ 3722254 w 8152630"/>
              <a:gd name="connsiteY7" fmla="*/ 2329209 h 3917863"/>
              <a:gd name="connsiteX8" fmla="*/ 4424218 w 8152630"/>
              <a:gd name="connsiteY8" fmla="*/ 1867390 h 3917863"/>
              <a:gd name="connsiteX9" fmla="*/ 5477163 w 8152630"/>
              <a:gd name="connsiteY9" fmla="*/ 1701136 h 3917863"/>
              <a:gd name="connsiteX10" fmla="*/ 6326909 w 8152630"/>
              <a:gd name="connsiteY10" fmla="*/ 1359390 h 3917863"/>
              <a:gd name="connsiteX11" fmla="*/ 6936509 w 8152630"/>
              <a:gd name="connsiteY11" fmla="*/ 795972 h 3917863"/>
              <a:gd name="connsiteX12" fmla="*/ 7749309 w 8152630"/>
              <a:gd name="connsiteY12" fmla="*/ 426518 h 3917863"/>
              <a:gd name="connsiteX13" fmla="*/ 8091054 w 8152630"/>
              <a:gd name="connsiteY13" fmla="*/ 66299 h 3917863"/>
              <a:gd name="connsiteX14" fmla="*/ 8118763 w 8152630"/>
              <a:gd name="connsiteY14" fmla="*/ 28722 h 3917863"/>
              <a:gd name="connsiteX0" fmla="*/ 0 w 8842663"/>
              <a:gd name="connsiteY0" fmla="*/ 4167243 h 4167243"/>
              <a:gd name="connsiteX1" fmla="*/ 674254 w 8842663"/>
              <a:gd name="connsiteY1" fmla="*/ 4047170 h 4167243"/>
              <a:gd name="connsiteX2" fmla="*/ 812800 w 8842663"/>
              <a:gd name="connsiteY2" fmla="*/ 3807025 h 4167243"/>
              <a:gd name="connsiteX3" fmla="*/ 1403927 w 8842663"/>
              <a:gd name="connsiteY3" fmla="*/ 3723898 h 4167243"/>
              <a:gd name="connsiteX4" fmla="*/ 1810327 w 8842663"/>
              <a:gd name="connsiteY4" fmla="*/ 3354443 h 4167243"/>
              <a:gd name="connsiteX5" fmla="*/ 2530763 w 8842663"/>
              <a:gd name="connsiteY5" fmla="*/ 3234370 h 4167243"/>
              <a:gd name="connsiteX6" fmla="*/ 2927927 w 8842663"/>
              <a:gd name="connsiteY6" fmla="*/ 2754079 h 4167243"/>
              <a:gd name="connsiteX7" fmla="*/ 3722254 w 8842663"/>
              <a:gd name="connsiteY7" fmla="*/ 2578589 h 4167243"/>
              <a:gd name="connsiteX8" fmla="*/ 4424218 w 8842663"/>
              <a:gd name="connsiteY8" fmla="*/ 2116770 h 4167243"/>
              <a:gd name="connsiteX9" fmla="*/ 5477163 w 8842663"/>
              <a:gd name="connsiteY9" fmla="*/ 1950516 h 4167243"/>
              <a:gd name="connsiteX10" fmla="*/ 6326909 w 8842663"/>
              <a:gd name="connsiteY10" fmla="*/ 1608770 h 4167243"/>
              <a:gd name="connsiteX11" fmla="*/ 6936509 w 8842663"/>
              <a:gd name="connsiteY11" fmla="*/ 1045352 h 4167243"/>
              <a:gd name="connsiteX12" fmla="*/ 7749309 w 8842663"/>
              <a:gd name="connsiteY12" fmla="*/ 675898 h 4167243"/>
              <a:gd name="connsiteX13" fmla="*/ 8091054 w 8842663"/>
              <a:gd name="connsiteY13" fmla="*/ 315679 h 4167243"/>
              <a:gd name="connsiteX14" fmla="*/ 8118763 w 8842663"/>
              <a:gd name="connsiteY14" fmla="*/ 278102 h 4167243"/>
              <a:gd name="connsiteX0" fmla="*/ 0 w 9341427"/>
              <a:gd name="connsiteY0" fmla="*/ 4411493 h 4411493"/>
              <a:gd name="connsiteX1" fmla="*/ 674254 w 9341427"/>
              <a:gd name="connsiteY1" fmla="*/ 4291420 h 4411493"/>
              <a:gd name="connsiteX2" fmla="*/ 812800 w 9341427"/>
              <a:gd name="connsiteY2" fmla="*/ 4051275 h 4411493"/>
              <a:gd name="connsiteX3" fmla="*/ 1403927 w 9341427"/>
              <a:gd name="connsiteY3" fmla="*/ 3968148 h 4411493"/>
              <a:gd name="connsiteX4" fmla="*/ 1810327 w 9341427"/>
              <a:gd name="connsiteY4" fmla="*/ 3598693 h 4411493"/>
              <a:gd name="connsiteX5" fmla="*/ 2530763 w 9341427"/>
              <a:gd name="connsiteY5" fmla="*/ 3478620 h 4411493"/>
              <a:gd name="connsiteX6" fmla="*/ 2927927 w 9341427"/>
              <a:gd name="connsiteY6" fmla="*/ 2998329 h 4411493"/>
              <a:gd name="connsiteX7" fmla="*/ 3722254 w 9341427"/>
              <a:gd name="connsiteY7" fmla="*/ 2822839 h 4411493"/>
              <a:gd name="connsiteX8" fmla="*/ 4424218 w 9341427"/>
              <a:gd name="connsiteY8" fmla="*/ 2361020 h 4411493"/>
              <a:gd name="connsiteX9" fmla="*/ 5477163 w 9341427"/>
              <a:gd name="connsiteY9" fmla="*/ 2194766 h 4411493"/>
              <a:gd name="connsiteX10" fmla="*/ 6326909 w 9341427"/>
              <a:gd name="connsiteY10" fmla="*/ 1853020 h 4411493"/>
              <a:gd name="connsiteX11" fmla="*/ 6936509 w 9341427"/>
              <a:gd name="connsiteY11" fmla="*/ 1289602 h 4411493"/>
              <a:gd name="connsiteX12" fmla="*/ 7749309 w 9341427"/>
              <a:gd name="connsiteY12" fmla="*/ 920148 h 4411493"/>
              <a:gd name="connsiteX13" fmla="*/ 8091054 w 9341427"/>
              <a:gd name="connsiteY13" fmla="*/ 559929 h 4411493"/>
              <a:gd name="connsiteX14" fmla="*/ 8617527 w 9341427"/>
              <a:gd name="connsiteY14" fmla="*/ 278102 h 4411493"/>
              <a:gd name="connsiteX0" fmla="*/ 0 w 8879514"/>
              <a:gd name="connsiteY0" fmla="*/ 3917863 h 3917863"/>
              <a:gd name="connsiteX1" fmla="*/ 674254 w 8879514"/>
              <a:gd name="connsiteY1" fmla="*/ 3797790 h 3917863"/>
              <a:gd name="connsiteX2" fmla="*/ 812800 w 8879514"/>
              <a:gd name="connsiteY2" fmla="*/ 3557645 h 3917863"/>
              <a:gd name="connsiteX3" fmla="*/ 1403927 w 8879514"/>
              <a:gd name="connsiteY3" fmla="*/ 3474518 h 3917863"/>
              <a:gd name="connsiteX4" fmla="*/ 1810327 w 8879514"/>
              <a:gd name="connsiteY4" fmla="*/ 3105063 h 3917863"/>
              <a:gd name="connsiteX5" fmla="*/ 2530763 w 8879514"/>
              <a:gd name="connsiteY5" fmla="*/ 2984990 h 3917863"/>
              <a:gd name="connsiteX6" fmla="*/ 2927927 w 8879514"/>
              <a:gd name="connsiteY6" fmla="*/ 2504699 h 3917863"/>
              <a:gd name="connsiteX7" fmla="*/ 3722254 w 8879514"/>
              <a:gd name="connsiteY7" fmla="*/ 2329209 h 3917863"/>
              <a:gd name="connsiteX8" fmla="*/ 4424218 w 8879514"/>
              <a:gd name="connsiteY8" fmla="*/ 1867390 h 3917863"/>
              <a:gd name="connsiteX9" fmla="*/ 5477163 w 8879514"/>
              <a:gd name="connsiteY9" fmla="*/ 1701136 h 3917863"/>
              <a:gd name="connsiteX10" fmla="*/ 6326909 w 8879514"/>
              <a:gd name="connsiteY10" fmla="*/ 1359390 h 3917863"/>
              <a:gd name="connsiteX11" fmla="*/ 6936509 w 8879514"/>
              <a:gd name="connsiteY11" fmla="*/ 795972 h 3917863"/>
              <a:gd name="connsiteX12" fmla="*/ 7749309 w 8879514"/>
              <a:gd name="connsiteY12" fmla="*/ 426518 h 3917863"/>
              <a:gd name="connsiteX13" fmla="*/ 8091054 w 8879514"/>
              <a:gd name="connsiteY13" fmla="*/ 66299 h 3917863"/>
              <a:gd name="connsiteX14" fmla="*/ 8155614 w 8879514"/>
              <a:gd name="connsiteY14" fmla="*/ 1609434 h 3917863"/>
              <a:gd name="connsiteX0" fmla="*/ 0 w 8091054"/>
              <a:gd name="connsiteY0" fmla="*/ 3851564 h 3851564"/>
              <a:gd name="connsiteX1" fmla="*/ 674254 w 8091054"/>
              <a:gd name="connsiteY1" fmla="*/ 3731491 h 3851564"/>
              <a:gd name="connsiteX2" fmla="*/ 812800 w 8091054"/>
              <a:gd name="connsiteY2" fmla="*/ 3491346 h 3851564"/>
              <a:gd name="connsiteX3" fmla="*/ 1403927 w 8091054"/>
              <a:gd name="connsiteY3" fmla="*/ 3408219 h 3851564"/>
              <a:gd name="connsiteX4" fmla="*/ 1810327 w 8091054"/>
              <a:gd name="connsiteY4" fmla="*/ 3038764 h 3851564"/>
              <a:gd name="connsiteX5" fmla="*/ 2530763 w 8091054"/>
              <a:gd name="connsiteY5" fmla="*/ 2918691 h 3851564"/>
              <a:gd name="connsiteX6" fmla="*/ 2927927 w 8091054"/>
              <a:gd name="connsiteY6" fmla="*/ 2438400 h 3851564"/>
              <a:gd name="connsiteX7" fmla="*/ 3722254 w 8091054"/>
              <a:gd name="connsiteY7" fmla="*/ 2262910 h 3851564"/>
              <a:gd name="connsiteX8" fmla="*/ 4424218 w 8091054"/>
              <a:gd name="connsiteY8" fmla="*/ 1801091 h 3851564"/>
              <a:gd name="connsiteX9" fmla="*/ 5477163 w 8091054"/>
              <a:gd name="connsiteY9" fmla="*/ 1634837 h 3851564"/>
              <a:gd name="connsiteX10" fmla="*/ 6326909 w 8091054"/>
              <a:gd name="connsiteY10" fmla="*/ 1293091 h 3851564"/>
              <a:gd name="connsiteX11" fmla="*/ 6936509 w 8091054"/>
              <a:gd name="connsiteY11" fmla="*/ 729673 h 3851564"/>
              <a:gd name="connsiteX12" fmla="*/ 7749309 w 8091054"/>
              <a:gd name="connsiteY12" fmla="*/ 360219 h 3851564"/>
              <a:gd name="connsiteX13" fmla="*/ 8091054 w 8091054"/>
              <a:gd name="connsiteY13" fmla="*/ 0 h 3851564"/>
              <a:gd name="connsiteX0" fmla="*/ 0 w 8645236"/>
              <a:gd name="connsiteY0" fmla="*/ 3851564 h 3851564"/>
              <a:gd name="connsiteX1" fmla="*/ 674254 w 8645236"/>
              <a:gd name="connsiteY1" fmla="*/ 3731491 h 3851564"/>
              <a:gd name="connsiteX2" fmla="*/ 812800 w 8645236"/>
              <a:gd name="connsiteY2" fmla="*/ 3491346 h 3851564"/>
              <a:gd name="connsiteX3" fmla="*/ 1403927 w 8645236"/>
              <a:gd name="connsiteY3" fmla="*/ 3408219 h 3851564"/>
              <a:gd name="connsiteX4" fmla="*/ 1810327 w 8645236"/>
              <a:gd name="connsiteY4" fmla="*/ 3038764 h 3851564"/>
              <a:gd name="connsiteX5" fmla="*/ 2530763 w 8645236"/>
              <a:gd name="connsiteY5" fmla="*/ 2918691 h 3851564"/>
              <a:gd name="connsiteX6" fmla="*/ 2927927 w 8645236"/>
              <a:gd name="connsiteY6" fmla="*/ 2438400 h 3851564"/>
              <a:gd name="connsiteX7" fmla="*/ 3722254 w 8645236"/>
              <a:gd name="connsiteY7" fmla="*/ 2262910 h 3851564"/>
              <a:gd name="connsiteX8" fmla="*/ 4424218 w 8645236"/>
              <a:gd name="connsiteY8" fmla="*/ 1801091 h 3851564"/>
              <a:gd name="connsiteX9" fmla="*/ 5477163 w 8645236"/>
              <a:gd name="connsiteY9" fmla="*/ 1634837 h 3851564"/>
              <a:gd name="connsiteX10" fmla="*/ 6326909 w 8645236"/>
              <a:gd name="connsiteY10" fmla="*/ 1293091 h 3851564"/>
              <a:gd name="connsiteX11" fmla="*/ 6936509 w 8645236"/>
              <a:gd name="connsiteY11" fmla="*/ 729673 h 3851564"/>
              <a:gd name="connsiteX12" fmla="*/ 7749309 w 8645236"/>
              <a:gd name="connsiteY12" fmla="*/ 360219 h 3851564"/>
              <a:gd name="connsiteX13" fmla="*/ 8645236 w 8645236"/>
              <a:gd name="connsiteY13" fmla="*/ 0 h 385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45236" h="3851564">
                <a:moveTo>
                  <a:pt x="0" y="3851564"/>
                </a:moveTo>
                <a:lnTo>
                  <a:pt x="674254" y="3731491"/>
                </a:lnTo>
                <a:lnTo>
                  <a:pt x="812800" y="3491346"/>
                </a:lnTo>
                <a:lnTo>
                  <a:pt x="1403927" y="3408219"/>
                </a:lnTo>
                <a:lnTo>
                  <a:pt x="1810327" y="3038764"/>
                </a:lnTo>
                <a:lnTo>
                  <a:pt x="2530763" y="2918691"/>
                </a:lnTo>
                <a:lnTo>
                  <a:pt x="2927927" y="2438400"/>
                </a:lnTo>
                <a:lnTo>
                  <a:pt x="3722254" y="2262910"/>
                </a:lnTo>
                <a:lnTo>
                  <a:pt x="4424218" y="1801091"/>
                </a:lnTo>
                <a:lnTo>
                  <a:pt x="5477163" y="1634837"/>
                </a:lnTo>
                <a:lnTo>
                  <a:pt x="6326909" y="1293091"/>
                </a:lnTo>
                <a:lnTo>
                  <a:pt x="6936509" y="729673"/>
                </a:lnTo>
                <a:lnTo>
                  <a:pt x="7749309" y="360219"/>
                </a:lnTo>
                <a:lnTo>
                  <a:pt x="8645236" y="0"/>
                </a:lnTo>
              </a:path>
            </a:pathLst>
          </a:custGeom>
          <a:noFill/>
          <a:ln w="38100">
            <a:solidFill>
              <a:srgbClr val="C00000"/>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cxnSp>
        <p:nvCxnSpPr>
          <p:cNvPr id="12" name="11 Conector recto"/>
          <p:cNvCxnSpPr/>
          <p:nvPr/>
        </p:nvCxnSpPr>
        <p:spPr>
          <a:xfrm rot="5400000" flipH="1" flipV="1">
            <a:off x="791551" y="6235742"/>
            <a:ext cx="224065" cy="1588"/>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615017" y="6336145"/>
            <a:ext cx="618837" cy="276999"/>
          </a:xfrm>
          <a:prstGeom prst="rect">
            <a:avLst/>
          </a:prstGeom>
          <a:noFill/>
        </p:spPr>
        <p:txBody>
          <a:bodyPr wrap="square" rtlCol="0" anchor="ctr">
            <a:spAutoFit/>
          </a:bodyPr>
          <a:lstStyle/>
          <a:p>
            <a:pPr algn="ctr"/>
            <a:r>
              <a:rPr lang="es-MX" sz="1200" b="1" dirty="0"/>
              <a:t>1926</a:t>
            </a:r>
          </a:p>
        </p:txBody>
      </p:sp>
      <p:sp>
        <p:nvSpPr>
          <p:cNvPr id="14" name="13 CuadroTexto"/>
          <p:cNvSpPr txBox="1"/>
          <p:nvPr/>
        </p:nvSpPr>
        <p:spPr>
          <a:xfrm>
            <a:off x="341752" y="4523843"/>
            <a:ext cx="1256145" cy="1546577"/>
          </a:xfrm>
          <a:prstGeom prst="rect">
            <a:avLst/>
          </a:prstGeom>
          <a:noFill/>
        </p:spPr>
        <p:txBody>
          <a:bodyPr wrap="square" rtlCol="0" anchor="ctr">
            <a:spAutoFit/>
          </a:bodyPr>
          <a:lstStyle/>
          <a:p>
            <a:pPr algn="ctr"/>
            <a:r>
              <a:rPr lang="es-MX" sz="1050" b="1" dirty="0"/>
              <a:t>Ley de Irrigación</a:t>
            </a:r>
          </a:p>
          <a:p>
            <a:pPr algn="ctr"/>
            <a:endParaRPr lang="es-MX" sz="1050" b="1" dirty="0"/>
          </a:p>
          <a:p>
            <a:pPr algn="ctr"/>
            <a:r>
              <a:rPr lang="es-MX" sz="1050" b="1" dirty="0"/>
              <a:t>Comisión Nacional de Irrigación</a:t>
            </a:r>
          </a:p>
          <a:p>
            <a:pPr algn="ctr"/>
            <a:endParaRPr lang="es-MX" sz="1050" b="1" dirty="0"/>
          </a:p>
          <a:p>
            <a:pPr algn="ctr"/>
            <a:r>
              <a:rPr lang="es-MX" sz="1050" b="1" dirty="0"/>
              <a:t>Creación de la Confederación Hidrográfica del Ebro</a:t>
            </a:r>
          </a:p>
        </p:txBody>
      </p:sp>
      <p:sp>
        <p:nvSpPr>
          <p:cNvPr id="19" name="18 CuadroTexto"/>
          <p:cNvSpPr txBox="1"/>
          <p:nvPr/>
        </p:nvSpPr>
        <p:spPr>
          <a:xfrm>
            <a:off x="1348516" y="5195846"/>
            <a:ext cx="1256145" cy="577081"/>
          </a:xfrm>
          <a:prstGeom prst="rect">
            <a:avLst/>
          </a:prstGeom>
          <a:noFill/>
        </p:spPr>
        <p:txBody>
          <a:bodyPr wrap="square" rtlCol="0" anchor="ctr">
            <a:spAutoFit/>
          </a:bodyPr>
          <a:lstStyle/>
          <a:p>
            <a:pPr algn="ctr"/>
            <a:r>
              <a:rPr lang="es-MX" sz="1050" b="1" dirty="0"/>
              <a:t>Creación del Tennessee Valley </a:t>
            </a:r>
            <a:r>
              <a:rPr lang="es-MX" sz="1050" b="1" dirty="0" err="1"/>
              <a:t>Authority</a:t>
            </a:r>
            <a:endParaRPr lang="es-MX" sz="1050" b="1" dirty="0"/>
          </a:p>
        </p:txBody>
      </p:sp>
      <p:sp>
        <p:nvSpPr>
          <p:cNvPr id="20" name="19 CuadroTexto"/>
          <p:cNvSpPr txBox="1"/>
          <p:nvPr/>
        </p:nvSpPr>
        <p:spPr>
          <a:xfrm>
            <a:off x="1628629" y="6336145"/>
            <a:ext cx="618837" cy="276999"/>
          </a:xfrm>
          <a:prstGeom prst="rect">
            <a:avLst/>
          </a:prstGeom>
          <a:noFill/>
        </p:spPr>
        <p:txBody>
          <a:bodyPr wrap="square" rtlCol="0" anchor="ctr">
            <a:spAutoFit/>
          </a:bodyPr>
          <a:lstStyle/>
          <a:p>
            <a:pPr algn="ctr"/>
            <a:r>
              <a:rPr lang="es-MX" sz="1200" b="1" dirty="0"/>
              <a:t>1933</a:t>
            </a:r>
          </a:p>
        </p:txBody>
      </p:sp>
      <p:sp>
        <p:nvSpPr>
          <p:cNvPr id="21" name="20 CuadroTexto"/>
          <p:cNvSpPr txBox="1"/>
          <p:nvPr/>
        </p:nvSpPr>
        <p:spPr>
          <a:xfrm>
            <a:off x="2636999" y="6336145"/>
            <a:ext cx="618837" cy="276999"/>
          </a:xfrm>
          <a:prstGeom prst="rect">
            <a:avLst/>
          </a:prstGeom>
          <a:noFill/>
        </p:spPr>
        <p:txBody>
          <a:bodyPr wrap="square" rtlCol="0" anchor="ctr">
            <a:spAutoFit/>
          </a:bodyPr>
          <a:lstStyle/>
          <a:p>
            <a:pPr algn="ctr"/>
            <a:r>
              <a:rPr lang="es-MX" sz="1200" b="1" dirty="0"/>
              <a:t>1946</a:t>
            </a:r>
          </a:p>
        </p:txBody>
      </p:sp>
      <p:cxnSp>
        <p:nvCxnSpPr>
          <p:cNvPr id="29" name="28 Conector recto"/>
          <p:cNvCxnSpPr/>
          <p:nvPr/>
        </p:nvCxnSpPr>
        <p:spPr>
          <a:xfrm rot="5400000" flipH="1" flipV="1">
            <a:off x="1721814" y="6129134"/>
            <a:ext cx="413999" cy="1588"/>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rot="5400000" flipH="1" flipV="1">
            <a:off x="2617431" y="6018788"/>
            <a:ext cx="657972" cy="2"/>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32 CuadroTexto"/>
          <p:cNvSpPr txBox="1"/>
          <p:nvPr/>
        </p:nvSpPr>
        <p:spPr>
          <a:xfrm>
            <a:off x="2318345" y="4867921"/>
            <a:ext cx="1256145" cy="738664"/>
          </a:xfrm>
          <a:prstGeom prst="rect">
            <a:avLst/>
          </a:prstGeom>
          <a:noFill/>
        </p:spPr>
        <p:txBody>
          <a:bodyPr wrap="square" rtlCol="0" anchor="ctr">
            <a:spAutoFit/>
          </a:bodyPr>
          <a:lstStyle/>
          <a:p>
            <a:pPr algn="ctr"/>
            <a:r>
              <a:rPr lang="es-MX" sz="1050" b="1" dirty="0"/>
              <a:t>Creación de la Secretaría de Recursos hidráulicos</a:t>
            </a:r>
          </a:p>
        </p:txBody>
      </p:sp>
      <p:sp>
        <p:nvSpPr>
          <p:cNvPr id="34" name="33 CuadroTexto"/>
          <p:cNvSpPr txBox="1"/>
          <p:nvPr/>
        </p:nvSpPr>
        <p:spPr>
          <a:xfrm>
            <a:off x="3592953" y="6336145"/>
            <a:ext cx="618837" cy="276999"/>
          </a:xfrm>
          <a:prstGeom prst="rect">
            <a:avLst/>
          </a:prstGeom>
          <a:noFill/>
        </p:spPr>
        <p:txBody>
          <a:bodyPr wrap="square" rtlCol="0" anchor="ctr">
            <a:spAutoFit/>
          </a:bodyPr>
          <a:lstStyle/>
          <a:p>
            <a:pPr algn="ctr"/>
            <a:r>
              <a:rPr lang="es-MX" sz="1200" b="1" dirty="0"/>
              <a:t>1947</a:t>
            </a:r>
          </a:p>
        </p:txBody>
      </p:sp>
      <p:cxnSp>
        <p:nvCxnSpPr>
          <p:cNvPr id="35" name="34 Conector recto"/>
          <p:cNvCxnSpPr/>
          <p:nvPr/>
        </p:nvCxnSpPr>
        <p:spPr>
          <a:xfrm rot="5400000" flipH="1" flipV="1">
            <a:off x="3412426" y="5835151"/>
            <a:ext cx="979891" cy="1284"/>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a:off x="3251215" y="4634796"/>
            <a:ext cx="1302313" cy="738664"/>
          </a:xfrm>
          <a:prstGeom prst="rect">
            <a:avLst/>
          </a:prstGeom>
          <a:noFill/>
        </p:spPr>
        <p:txBody>
          <a:bodyPr wrap="square" rtlCol="0" anchor="ctr">
            <a:spAutoFit/>
          </a:bodyPr>
          <a:lstStyle/>
          <a:p>
            <a:pPr algn="ctr"/>
            <a:r>
              <a:rPr lang="es-MX" sz="1050" b="1" dirty="0"/>
              <a:t>Creación de las Comisiones Ejecutivas de Cuenca</a:t>
            </a:r>
          </a:p>
        </p:txBody>
      </p:sp>
      <p:cxnSp>
        <p:nvCxnSpPr>
          <p:cNvPr id="38" name="37 Conector recto"/>
          <p:cNvCxnSpPr/>
          <p:nvPr/>
        </p:nvCxnSpPr>
        <p:spPr>
          <a:xfrm rot="5400000" flipH="1" flipV="1">
            <a:off x="4357374" y="5724521"/>
            <a:ext cx="1225012" cy="1415"/>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39 CuadroTexto"/>
          <p:cNvSpPr txBox="1"/>
          <p:nvPr/>
        </p:nvSpPr>
        <p:spPr>
          <a:xfrm>
            <a:off x="4345724" y="4036543"/>
            <a:ext cx="1302313" cy="1061829"/>
          </a:xfrm>
          <a:prstGeom prst="rect">
            <a:avLst/>
          </a:prstGeom>
          <a:noFill/>
        </p:spPr>
        <p:txBody>
          <a:bodyPr wrap="square" rtlCol="0" anchor="ctr">
            <a:spAutoFit/>
          </a:bodyPr>
          <a:lstStyle/>
          <a:p>
            <a:pPr algn="ctr"/>
            <a:r>
              <a:rPr lang="es-MX" sz="1050" b="1" dirty="0"/>
              <a:t>Promulgación de la Ley de Aguas en Francia</a:t>
            </a:r>
          </a:p>
          <a:p>
            <a:pPr algn="ctr"/>
            <a:endParaRPr lang="es-MX" sz="1050" b="1" dirty="0"/>
          </a:p>
          <a:p>
            <a:pPr algn="ctr"/>
            <a:r>
              <a:rPr lang="es-MX" sz="1050" b="1" dirty="0"/>
              <a:t>Creación de las Agencias del Agua</a:t>
            </a:r>
          </a:p>
        </p:txBody>
      </p:sp>
      <p:sp>
        <p:nvSpPr>
          <p:cNvPr id="41" name="40 CuadroTexto"/>
          <p:cNvSpPr txBox="1"/>
          <p:nvPr/>
        </p:nvSpPr>
        <p:spPr>
          <a:xfrm>
            <a:off x="4659755" y="6336145"/>
            <a:ext cx="618837" cy="276999"/>
          </a:xfrm>
          <a:prstGeom prst="rect">
            <a:avLst/>
          </a:prstGeom>
          <a:noFill/>
        </p:spPr>
        <p:txBody>
          <a:bodyPr wrap="square" rtlCol="0" anchor="ctr">
            <a:spAutoFit/>
          </a:bodyPr>
          <a:lstStyle/>
          <a:p>
            <a:pPr algn="ctr"/>
            <a:r>
              <a:rPr lang="es-MX" sz="1200" b="1" dirty="0"/>
              <a:t>1964</a:t>
            </a:r>
          </a:p>
        </p:txBody>
      </p:sp>
      <p:sp>
        <p:nvSpPr>
          <p:cNvPr id="57" name="56 CuadroTexto"/>
          <p:cNvSpPr txBox="1"/>
          <p:nvPr/>
        </p:nvSpPr>
        <p:spPr>
          <a:xfrm>
            <a:off x="5874331" y="6336145"/>
            <a:ext cx="618837" cy="276999"/>
          </a:xfrm>
          <a:prstGeom prst="rect">
            <a:avLst/>
          </a:prstGeom>
          <a:noFill/>
        </p:spPr>
        <p:txBody>
          <a:bodyPr wrap="square" rtlCol="0" anchor="ctr">
            <a:spAutoFit/>
          </a:bodyPr>
          <a:lstStyle/>
          <a:p>
            <a:pPr algn="ctr"/>
            <a:r>
              <a:rPr lang="es-MX" sz="1200" b="1" dirty="0"/>
              <a:t>1972</a:t>
            </a:r>
          </a:p>
        </p:txBody>
      </p:sp>
      <p:sp>
        <p:nvSpPr>
          <p:cNvPr id="58" name="57 CuadroTexto"/>
          <p:cNvSpPr txBox="1"/>
          <p:nvPr/>
        </p:nvSpPr>
        <p:spPr>
          <a:xfrm>
            <a:off x="5532593" y="4193311"/>
            <a:ext cx="1302313" cy="577081"/>
          </a:xfrm>
          <a:prstGeom prst="rect">
            <a:avLst/>
          </a:prstGeom>
          <a:noFill/>
        </p:spPr>
        <p:txBody>
          <a:bodyPr wrap="square" rtlCol="0" anchor="ctr">
            <a:spAutoFit/>
          </a:bodyPr>
          <a:lstStyle/>
          <a:p>
            <a:pPr algn="ctr"/>
            <a:r>
              <a:rPr lang="es-MX" sz="1050" b="1" dirty="0"/>
              <a:t>Creación de la Comisión del Plan Nacional Hidráulico</a:t>
            </a:r>
          </a:p>
        </p:txBody>
      </p:sp>
      <p:cxnSp>
        <p:nvCxnSpPr>
          <p:cNvPr id="59" name="58 Conector recto"/>
          <p:cNvCxnSpPr/>
          <p:nvPr/>
        </p:nvCxnSpPr>
        <p:spPr>
          <a:xfrm rot="5400000" flipH="1" flipV="1">
            <a:off x="5514699" y="5656686"/>
            <a:ext cx="1338104" cy="4"/>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1" name="60 CuadroTexto"/>
          <p:cNvSpPr txBox="1"/>
          <p:nvPr/>
        </p:nvSpPr>
        <p:spPr>
          <a:xfrm>
            <a:off x="6659457" y="3994910"/>
            <a:ext cx="1302313" cy="577081"/>
          </a:xfrm>
          <a:prstGeom prst="rect">
            <a:avLst/>
          </a:prstGeom>
          <a:noFill/>
        </p:spPr>
        <p:txBody>
          <a:bodyPr wrap="square" rtlCol="0" anchor="ctr">
            <a:spAutoFit/>
          </a:bodyPr>
          <a:lstStyle/>
          <a:p>
            <a:pPr algn="ctr"/>
            <a:r>
              <a:rPr lang="es-MX" sz="1050" b="1" dirty="0"/>
              <a:t>Se emite el primer Plan Nacional Hidráulico</a:t>
            </a:r>
          </a:p>
        </p:txBody>
      </p:sp>
      <p:cxnSp>
        <p:nvCxnSpPr>
          <p:cNvPr id="62" name="61 Conector recto"/>
          <p:cNvCxnSpPr/>
          <p:nvPr/>
        </p:nvCxnSpPr>
        <p:spPr>
          <a:xfrm rot="5400000" flipH="1" flipV="1">
            <a:off x="6463951" y="5480665"/>
            <a:ext cx="1691737" cy="1588"/>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7001195" y="6336145"/>
            <a:ext cx="618837" cy="276999"/>
          </a:xfrm>
          <a:prstGeom prst="rect">
            <a:avLst/>
          </a:prstGeom>
          <a:noFill/>
        </p:spPr>
        <p:txBody>
          <a:bodyPr wrap="square" rtlCol="0" anchor="ctr">
            <a:spAutoFit/>
          </a:bodyPr>
          <a:lstStyle/>
          <a:p>
            <a:pPr algn="ctr"/>
            <a:r>
              <a:rPr lang="es-MX" sz="1200" b="1" dirty="0"/>
              <a:t>1975</a:t>
            </a:r>
          </a:p>
        </p:txBody>
      </p:sp>
      <p:sp>
        <p:nvSpPr>
          <p:cNvPr id="67" name="66 CuadroTexto"/>
          <p:cNvSpPr txBox="1"/>
          <p:nvPr/>
        </p:nvSpPr>
        <p:spPr>
          <a:xfrm rot="16200000">
            <a:off x="-1432983" y="3413407"/>
            <a:ext cx="3366243" cy="369332"/>
          </a:xfrm>
          <a:prstGeom prst="rect">
            <a:avLst/>
          </a:prstGeom>
          <a:noFill/>
        </p:spPr>
        <p:txBody>
          <a:bodyPr wrap="none" rtlCol="0">
            <a:spAutoFit/>
          </a:bodyPr>
          <a:lstStyle/>
          <a:p>
            <a:r>
              <a:rPr lang="es-MX" b="1" dirty="0">
                <a:solidFill>
                  <a:schemeClr val="bg1">
                    <a:lumMod val="50000"/>
                  </a:schemeClr>
                </a:solidFill>
              </a:rPr>
              <a:t>Desarrollo de la gestión del agua</a:t>
            </a:r>
          </a:p>
        </p:txBody>
      </p:sp>
      <p:cxnSp>
        <p:nvCxnSpPr>
          <p:cNvPr id="71" name="70 Conector recto"/>
          <p:cNvCxnSpPr/>
          <p:nvPr/>
        </p:nvCxnSpPr>
        <p:spPr>
          <a:xfrm rot="5400000" flipH="1" flipV="1">
            <a:off x="7472575" y="5381775"/>
            <a:ext cx="1933587" cy="2"/>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2" name="71 CuadroTexto"/>
          <p:cNvSpPr txBox="1"/>
          <p:nvPr/>
        </p:nvSpPr>
        <p:spPr>
          <a:xfrm>
            <a:off x="8133121" y="6336145"/>
            <a:ext cx="618837" cy="276999"/>
          </a:xfrm>
          <a:prstGeom prst="rect">
            <a:avLst/>
          </a:prstGeom>
          <a:noFill/>
        </p:spPr>
        <p:txBody>
          <a:bodyPr wrap="square" rtlCol="0" anchor="ctr">
            <a:spAutoFit/>
          </a:bodyPr>
          <a:lstStyle/>
          <a:p>
            <a:pPr algn="ctr"/>
            <a:r>
              <a:rPr lang="es-MX" sz="1200" b="1" dirty="0"/>
              <a:t>1976</a:t>
            </a:r>
          </a:p>
        </p:txBody>
      </p:sp>
      <p:sp>
        <p:nvSpPr>
          <p:cNvPr id="73" name="72 CuadroTexto"/>
          <p:cNvSpPr txBox="1"/>
          <p:nvPr/>
        </p:nvSpPr>
        <p:spPr>
          <a:xfrm>
            <a:off x="7747672" y="2930802"/>
            <a:ext cx="1404111" cy="1384995"/>
          </a:xfrm>
          <a:prstGeom prst="rect">
            <a:avLst/>
          </a:prstGeom>
          <a:noFill/>
        </p:spPr>
        <p:txBody>
          <a:bodyPr wrap="square" rtlCol="0" anchor="ctr">
            <a:spAutoFit/>
          </a:bodyPr>
          <a:lstStyle/>
          <a:p>
            <a:pPr algn="ctr"/>
            <a:r>
              <a:rPr lang="es-MX" sz="1050" b="1" dirty="0"/>
              <a:t>Ley Federal de Aguas</a:t>
            </a:r>
          </a:p>
          <a:p>
            <a:pPr algn="ctr"/>
            <a:endParaRPr lang="es-MX" sz="1050" b="1" dirty="0"/>
          </a:p>
          <a:p>
            <a:pPr algn="ctr"/>
            <a:r>
              <a:rPr lang="es-MX" sz="1050" b="1" dirty="0"/>
              <a:t>Creación de la </a:t>
            </a:r>
            <a:r>
              <a:rPr lang="es-MX" sz="1050" b="1" dirty="0" err="1"/>
              <a:t>SARH</a:t>
            </a:r>
            <a:endParaRPr lang="es-MX" sz="1050" b="1" dirty="0"/>
          </a:p>
          <a:p>
            <a:pPr algn="ctr"/>
            <a:endParaRPr lang="es-MX" sz="1050" b="1" dirty="0"/>
          </a:p>
          <a:p>
            <a:pPr algn="ctr"/>
            <a:r>
              <a:rPr lang="es-MX" sz="1050" b="1" dirty="0"/>
              <a:t>Institucionalización  de la Comisión del Plan Nacional Hidráulico</a:t>
            </a:r>
          </a:p>
        </p:txBody>
      </p:sp>
    </p:spTree>
    <p:extLst>
      <p:ext uri="{BB962C8B-B14F-4D97-AF65-F5344CB8AC3E}">
        <p14:creationId xmlns:p14="http://schemas.microsoft.com/office/powerpoint/2010/main" val="1441792565"/>
      </p:ext>
    </p:extLst>
  </p:cSld>
  <p:clrMapOvr>
    <a:masterClrMapping/>
  </p:clrMapOvr>
  <p:transition spd="med">
    <p:pull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913" y="0"/>
            <a:ext cx="7812087" cy="857232"/>
          </a:xfrm>
          <a:noFill/>
          <a:effectLst>
            <a:outerShdw blurRad="50800" dist="38100" dir="5400000" algn="t" rotWithShape="0">
              <a:prstClr val="black">
                <a:alpha val="40000"/>
              </a:prstClr>
            </a:outerShdw>
          </a:effectLst>
        </p:spPr>
        <p:txBody>
          <a:bodyPr vert="horz" wrap="square" lIns="91440" tIns="45720" rIns="91440" bIns="45720" rtlCol="0" anchor="ctr">
            <a:normAutofit/>
          </a:bodyPr>
          <a:lstStyle/>
          <a:p>
            <a:r>
              <a:rPr lang="es-MX" sz="2800" dirty="0"/>
              <a:t>Cronología de la gestión del agua</a:t>
            </a:r>
          </a:p>
        </p:txBody>
      </p:sp>
      <p:cxnSp>
        <p:nvCxnSpPr>
          <p:cNvPr id="8" name="7 Conector recto"/>
          <p:cNvCxnSpPr/>
          <p:nvPr/>
        </p:nvCxnSpPr>
        <p:spPr>
          <a:xfrm>
            <a:off x="0" y="6336145"/>
            <a:ext cx="9012025" cy="2386"/>
          </a:xfrm>
          <a:prstGeom prst="line">
            <a:avLst/>
          </a:prstGeom>
          <a:ln w="38100">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10" name="9 Forma libre"/>
          <p:cNvSpPr/>
          <p:nvPr/>
        </p:nvSpPr>
        <p:spPr>
          <a:xfrm>
            <a:off x="-73891" y="2204292"/>
            <a:ext cx="8977745" cy="2025963"/>
          </a:xfrm>
          <a:custGeom>
            <a:avLst/>
            <a:gdLst>
              <a:gd name="connsiteX0" fmla="*/ 0 w 8091054"/>
              <a:gd name="connsiteY0" fmla="*/ 3851564 h 3851564"/>
              <a:gd name="connsiteX1" fmla="*/ 674254 w 8091054"/>
              <a:gd name="connsiteY1" fmla="*/ 3731491 h 3851564"/>
              <a:gd name="connsiteX2" fmla="*/ 812800 w 8091054"/>
              <a:gd name="connsiteY2" fmla="*/ 3491346 h 3851564"/>
              <a:gd name="connsiteX3" fmla="*/ 1403927 w 8091054"/>
              <a:gd name="connsiteY3" fmla="*/ 3408219 h 3851564"/>
              <a:gd name="connsiteX4" fmla="*/ 1810327 w 8091054"/>
              <a:gd name="connsiteY4" fmla="*/ 3038764 h 3851564"/>
              <a:gd name="connsiteX5" fmla="*/ 2530763 w 8091054"/>
              <a:gd name="connsiteY5" fmla="*/ 2918691 h 3851564"/>
              <a:gd name="connsiteX6" fmla="*/ 2927927 w 8091054"/>
              <a:gd name="connsiteY6" fmla="*/ 2438400 h 3851564"/>
              <a:gd name="connsiteX7" fmla="*/ 3722254 w 8091054"/>
              <a:gd name="connsiteY7" fmla="*/ 2262910 h 3851564"/>
              <a:gd name="connsiteX8" fmla="*/ 4424218 w 8091054"/>
              <a:gd name="connsiteY8" fmla="*/ 1801091 h 3851564"/>
              <a:gd name="connsiteX9" fmla="*/ 5477163 w 8091054"/>
              <a:gd name="connsiteY9" fmla="*/ 1634837 h 3851564"/>
              <a:gd name="connsiteX10" fmla="*/ 6326909 w 8091054"/>
              <a:gd name="connsiteY10" fmla="*/ 1293091 h 3851564"/>
              <a:gd name="connsiteX11" fmla="*/ 6936509 w 8091054"/>
              <a:gd name="connsiteY11" fmla="*/ 729673 h 3851564"/>
              <a:gd name="connsiteX12" fmla="*/ 7749309 w 8091054"/>
              <a:gd name="connsiteY12" fmla="*/ 360219 h 3851564"/>
              <a:gd name="connsiteX13" fmla="*/ 8091054 w 8091054"/>
              <a:gd name="connsiteY13" fmla="*/ 0 h 3851564"/>
              <a:gd name="connsiteX0" fmla="*/ 0 w 8091054"/>
              <a:gd name="connsiteY0" fmla="*/ 3851564 h 3851564"/>
              <a:gd name="connsiteX1" fmla="*/ 55418 w 8091054"/>
              <a:gd name="connsiteY1" fmla="*/ 3832184 h 3851564"/>
              <a:gd name="connsiteX2" fmla="*/ 674254 w 8091054"/>
              <a:gd name="connsiteY2" fmla="*/ 3731491 h 3851564"/>
              <a:gd name="connsiteX3" fmla="*/ 812800 w 8091054"/>
              <a:gd name="connsiteY3" fmla="*/ 3491346 h 3851564"/>
              <a:gd name="connsiteX4" fmla="*/ 1403927 w 8091054"/>
              <a:gd name="connsiteY4" fmla="*/ 3408219 h 3851564"/>
              <a:gd name="connsiteX5" fmla="*/ 1810327 w 8091054"/>
              <a:gd name="connsiteY5" fmla="*/ 3038764 h 3851564"/>
              <a:gd name="connsiteX6" fmla="*/ 2530763 w 8091054"/>
              <a:gd name="connsiteY6" fmla="*/ 2918691 h 3851564"/>
              <a:gd name="connsiteX7" fmla="*/ 2927927 w 8091054"/>
              <a:gd name="connsiteY7" fmla="*/ 2438400 h 3851564"/>
              <a:gd name="connsiteX8" fmla="*/ 3722254 w 8091054"/>
              <a:gd name="connsiteY8" fmla="*/ 2262910 h 3851564"/>
              <a:gd name="connsiteX9" fmla="*/ 4424218 w 8091054"/>
              <a:gd name="connsiteY9" fmla="*/ 1801091 h 3851564"/>
              <a:gd name="connsiteX10" fmla="*/ 5477163 w 8091054"/>
              <a:gd name="connsiteY10" fmla="*/ 1634837 h 3851564"/>
              <a:gd name="connsiteX11" fmla="*/ 6326909 w 8091054"/>
              <a:gd name="connsiteY11" fmla="*/ 1293091 h 3851564"/>
              <a:gd name="connsiteX12" fmla="*/ 6936509 w 8091054"/>
              <a:gd name="connsiteY12" fmla="*/ 729673 h 3851564"/>
              <a:gd name="connsiteX13" fmla="*/ 7749309 w 8091054"/>
              <a:gd name="connsiteY13" fmla="*/ 360219 h 3851564"/>
              <a:gd name="connsiteX14" fmla="*/ 8091054 w 8091054"/>
              <a:gd name="connsiteY14" fmla="*/ 0 h 3851564"/>
              <a:gd name="connsiteX0" fmla="*/ 498765 w 8589819"/>
              <a:gd name="connsiteY0" fmla="*/ 3851564 h 3851564"/>
              <a:gd name="connsiteX1" fmla="*/ 0 w 8589819"/>
              <a:gd name="connsiteY1" fmla="*/ 3848086 h 3851564"/>
              <a:gd name="connsiteX2" fmla="*/ 554183 w 8589819"/>
              <a:gd name="connsiteY2" fmla="*/ 3832184 h 3851564"/>
              <a:gd name="connsiteX3" fmla="*/ 1173019 w 8589819"/>
              <a:gd name="connsiteY3" fmla="*/ 3731491 h 3851564"/>
              <a:gd name="connsiteX4" fmla="*/ 1311565 w 8589819"/>
              <a:gd name="connsiteY4" fmla="*/ 3491346 h 3851564"/>
              <a:gd name="connsiteX5" fmla="*/ 1902692 w 8589819"/>
              <a:gd name="connsiteY5" fmla="*/ 3408219 h 3851564"/>
              <a:gd name="connsiteX6" fmla="*/ 2309092 w 8589819"/>
              <a:gd name="connsiteY6" fmla="*/ 3038764 h 3851564"/>
              <a:gd name="connsiteX7" fmla="*/ 3029528 w 8589819"/>
              <a:gd name="connsiteY7" fmla="*/ 2918691 h 3851564"/>
              <a:gd name="connsiteX8" fmla="*/ 3426692 w 8589819"/>
              <a:gd name="connsiteY8" fmla="*/ 2438400 h 3851564"/>
              <a:gd name="connsiteX9" fmla="*/ 4221019 w 8589819"/>
              <a:gd name="connsiteY9" fmla="*/ 2262910 h 3851564"/>
              <a:gd name="connsiteX10" fmla="*/ 4922983 w 8589819"/>
              <a:gd name="connsiteY10" fmla="*/ 1801091 h 3851564"/>
              <a:gd name="connsiteX11" fmla="*/ 5975928 w 8589819"/>
              <a:gd name="connsiteY11" fmla="*/ 1634837 h 3851564"/>
              <a:gd name="connsiteX12" fmla="*/ 6825674 w 8589819"/>
              <a:gd name="connsiteY12" fmla="*/ 1293091 h 3851564"/>
              <a:gd name="connsiteX13" fmla="*/ 7435274 w 8589819"/>
              <a:gd name="connsiteY13" fmla="*/ 729673 h 3851564"/>
              <a:gd name="connsiteX14" fmla="*/ 8248074 w 8589819"/>
              <a:gd name="connsiteY14" fmla="*/ 360219 h 3851564"/>
              <a:gd name="connsiteX15" fmla="*/ 8589819 w 8589819"/>
              <a:gd name="connsiteY15" fmla="*/ 0 h 3851564"/>
              <a:gd name="connsiteX0" fmla="*/ 138547 w 8589819"/>
              <a:gd name="connsiteY0" fmla="*/ 4786255 h 4786255"/>
              <a:gd name="connsiteX1" fmla="*/ 0 w 8589819"/>
              <a:gd name="connsiteY1" fmla="*/ 3848086 h 4786255"/>
              <a:gd name="connsiteX2" fmla="*/ 554183 w 8589819"/>
              <a:gd name="connsiteY2" fmla="*/ 3832184 h 4786255"/>
              <a:gd name="connsiteX3" fmla="*/ 1173019 w 8589819"/>
              <a:gd name="connsiteY3" fmla="*/ 3731491 h 4786255"/>
              <a:gd name="connsiteX4" fmla="*/ 1311565 w 8589819"/>
              <a:gd name="connsiteY4" fmla="*/ 3491346 h 4786255"/>
              <a:gd name="connsiteX5" fmla="*/ 1902692 w 8589819"/>
              <a:gd name="connsiteY5" fmla="*/ 3408219 h 4786255"/>
              <a:gd name="connsiteX6" fmla="*/ 2309092 w 8589819"/>
              <a:gd name="connsiteY6" fmla="*/ 3038764 h 4786255"/>
              <a:gd name="connsiteX7" fmla="*/ 3029528 w 8589819"/>
              <a:gd name="connsiteY7" fmla="*/ 2918691 h 4786255"/>
              <a:gd name="connsiteX8" fmla="*/ 3426692 w 8589819"/>
              <a:gd name="connsiteY8" fmla="*/ 2438400 h 4786255"/>
              <a:gd name="connsiteX9" fmla="*/ 4221019 w 8589819"/>
              <a:gd name="connsiteY9" fmla="*/ 2262910 h 4786255"/>
              <a:gd name="connsiteX10" fmla="*/ 4922983 w 8589819"/>
              <a:gd name="connsiteY10" fmla="*/ 1801091 h 4786255"/>
              <a:gd name="connsiteX11" fmla="*/ 5975928 w 8589819"/>
              <a:gd name="connsiteY11" fmla="*/ 1634837 h 4786255"/>
              <a:gd name="connsiteX12" fmla="*/ 6825674 w 8589819"/>
              <a:gd name="connsiteY12" fmla="*/ 1293091 h 4786255"/>
              <a:gd name="connsiteX13" fmla="*/ 7435274 w 8589819"/>
              <a:gd name="connsiteY13" fmla="*/ 729673 h 4786255"/>
              <a:gd name="connsiteX14" fmla="*/ 8248074 w 8589819"/>
              <a:gd name="connsiteY14" fmla="*/ 360219 h 4786255"/>
              <a:gd name="connsiteX15" fmla="*/ 8589819 w 8589819"/>
              <a:gd name="connsiteY15" fmla="*/ 0 h 4786255"/>
              <a:gd name="connsiteX0" fmla="*/ 0 w 8589819"/>
              <a:gd name="connsiteY0" fmla="*/ 3848086 h 3848086"/>
              <a:gd name="connsiteX1" fmla="*/ 554183 w 8589819"/>
              <a:gd name="connsiteY1" fmla="*/ 3832184 h 3848086"/>
              <a:gd name="connsiteX2" fmla="*/ 1173019 w 8589819"/>
              <a:gd name="connsiteY2" fmla="*/ 3731491 h 3848086"/>
              <a:gd name="connsiteX3" fmla="*/ 1311565 w 8589819"/>
              <a:gd name="connsiteY3" fmla="*/ 3491346 h 3848086"/>
              <a:gd name="connsiteX4" fmla="*/ 1902692 w 8589819"/>
              <a:gd name="connsiteY4" fmla="*/ 3408219 h 3848086"/>
              <a:gd name="connsiteX5" fmla="*/ 2309092 w 8589819"/>
              <a:gd name="connsiteY5" fmla="*/ 3038764 h 3848086"/>
              <a:gd name="connsiteX6" fmla="*/ 3029528 w 8589819"/>
              <a:gd name="connsiteY6" fmla="*/ 2918691 h 3848086"/>
              <a:gd name="connsiteX7" fmla="*/ 3426692 w 8589819"/>
              <a:gd name="connsiteY7" fmla="*/ 2438400 h 3848086"/>
              <a:gd name="connsiteX8" fmla="*/ 4221019 w 8589819"/>
              <a:gd name="connsiteY8" fmla="*/ 2262910 h 3848086"/>
              <a:gd name="connsiteX9" fmla="*/ 4922983 w 8589819"/>
              <a:gd name="connsiteY9" fmla="*/ 1801091 h 3848086"/>
              <a:gd name="connsiteX10" fmla="*/ 5975928 w 8589819"/>
              <a:gd name="connsiteY10" fmla="*/ 1634837 h 3848086"/>
              <a:gd name="connsiteX11" fmla="*/ 6825674 w 8589819"/>
              <a:gd name="connsiteY11" fmla="*/ 1293091 h 3848086"/>
              <a:gd name="connsiteX12" fmla="*/ 7435274 w 8589819"/>
              <a:gd name="connsiteY12" fmla="*/ 729673 h 3848086"/>
              <a:gd name="connsiteX13" fmla="*/ 8248074 w 8589819"/>
              <a:gd name="connsiteY13" fmla="*/ 360219 h 3848086"/>
              <a:gd name="connsiteX14" fmla="*/ 8589819 w 8589819"/>
              <a:gd name="connsiteY14" fmla="*/ 0 h 3848086"/>
              <a:gd name="connsiteX0" fmla="*/ 0 w 8589819"/>
              <a:gd name="connsiteY0" fmla="*/ 3848086 h 3848086"/>
              <a:gd name="connsiteX1" fmla="*/ 554183 w 8589819"/>
              <a:gd name="connsiteY1" fmla="*/ 3832184 h 3848086"/>
              <a:gd name="connsiteX2" fmla="*/ 1173019 w 8589819"/>
              <a:gd name="connsiteY2" fmla="*/ 3731491 h 3848086"/>
              <a:gd name="connsiteX3" fmla="*/ 1311565 w 8589819"/>
              <a:gd name="connsiteY3" fmla="*/ 3491346 h 3848086"/>
              <a:gd name="connsiteX4" fmla="*/ 1902692 w 8589819"/>
              <a:gd name="connsiteY4" fmla="*/ 3408219 h 3848086"/>
              <a:gd name="connsiteX5" fmla="*/ 2309092 w 8589819"/>
              <a:gd name="connsiteY5" fmla="*/ 3038764 h 3848086"/>
              <a:gd name="connsiteX6" fmla="*/ 3029528 w 8589819"/>
              <a:gd name="connsiteY6" fmla="*/ 2918691 h 3848086"/>
              <a:gd name="connsiteX7" fmla="*/ 3426692 w 8589819"/>
              <a:gd name="connsiteY7" fmla="*/ 2438400 h 3848086"/>
              <a:gd name="connsiteX8" fmla="*/ 4221019 w 8589819"/>
              <a:gd name="connsiteY8" fmla="*/ 2262910 h 3848086"/>
              <a:gd name="connsiteX9" fmla="*/ 4922983 w 8589819"/>
              <a:gd name="connsiteY9" fmla="*/ 1801091 h 3848086"/>
              <a:gd name="connsiteX10" fmla="*/ 5975928 w 8589819"/>
              <a:gd name="connsiteY10" fmla="*/ 1634837 h 3848086"/>
              <a:gd name="connsiteX11" fmla="*/ 6825674 w 8589819"/>
              <a:gd name="connsiteY11" fmla="*/ 1293091 h 3848086"/>
              <a:gd name="connsiteX12" fmla="*/ 7435274 w 8589819"/>
              <a:gd name="connsiteY12" fmla="*/ 729673 h 3848086"/>
              <a:gd name="connsiteX13" fmla="*/ 8248074 w 8589819"/>
              <a:gd name="connsiteY13" fmla="*/ 360219 h 3848086"/>
              <a:gd name="connsiteX14" fmla="*/ 8589819 w 8589819"/>
              <a:gd name="connsiteY14" fmla="*/ 0 h 3848086"/>
              <a:gd name="connsiteX0" fmla="*/ 0 w 8589819"/>
              <a:gd name="connsiteY0" fmla="*/ 3848086 h 3848086"/>
              <a:gd name="connsiteX1" fmla="*/ 554183 w 8589819"/>
              <a:gd name="connsiteY1" fmla="*/ 3832184 h 3848086"/>
              <a:gd name="connsiteX2" fmla="*/ 1173019 w 8589819"/>
              <a:gd name="connsiteY2" fmla="*/ 3731491 h 3848086"/>
              <a:gd name="connsiteX3" fmla="*/ 1311565 w 8589819"/>
              <a:gd name="connsiteY3" fmla="*/ 3491346 h 3848086"/>
              <a:gd name="connsiteX4" fmla="*/ 1902692 w 8589819"/>
              <a:gd name="connsiteY4" fmla="*/ 3408219 h 3848086"/>
              <a:gd name="connsiteX5" fmla="*/ 2309092 w 8589819"/>
              <a:gd name="connsiteY5" fmla="*/ 3038764 h 3848086"/>
              <a:gd name="connsiteX6" fmla="*/ 3029528 w 8589819"/>
              <a:gd name="connsiteY6" fmla="*/ 2918691 h 3848086"/>
              <a:gd name="connsiteX7" fmla="*/ 3426692 w 8589819"/>
              <a:gd name="connsiteY7" fmla="*/ 2438400 h 3848086"/>
              <a:gd name="connsiteX8" fmla="*/ 4221019 w 8589819"/>
              <a:gd name="connsiteY8" fmla="*/ 2262910 h 3848086"/>
              <a:gd name="connsiteX9" fmla="*/ 4922983 w 8589819"/>
              <a:gd name="connsiteY9" fmla="*/ 1801091 h 3848086"/>
              <a:gd name="connsiteX10" fmla="*/ 5975928 w 8589819"/>
              <a:gd name="connsiteY10" fmla="*/ 1634837 h 3848086"/>
              <a:gd name="connsiteX11" fmla="*/ 6825674 w 8589819"/>
              <a:gd name="connsiteY11" fmla="*/ 1293091 h 3848086"/>
              <a:gd name="connsiteX12" fmla="*/ 7435274 w 8589819"/>
              <a:gd name="connsiteY12" fmla="*/ 729673 h 3848086"/>
              <a:gd name="connsiteX13" fmla="*/ 8248074 w 8589819"/>
              <a:gd name="connsiteY13" fmla="*/ 360219 h 3848086"/>
              <a:gd name="connsiteX14" fmla="*/ 8589819 w 8589819"/>
              <a:gd name="connsiteY14" fmla="*/ 0 h 3848086"/>
              <a:gd name="connsiteX0" fmla="*/ 0 w 8709890"/>
              <a:gd name="connsiteY0" fmla="*/ 3848086 h 3848086"/>
              <a:gd name="connsiteX1" fmla="*/ 674254 w 8709890"/>
              <a:gd name="connsiteY1" fmla="*/ 3832184 h 3848086"/>
              <a:gd name="connsiteX2" fmla="*/ 1293090 w 8709890"/>
              <a:gd name="connsiteY2" fmla="*/ 3731491 h 3848086"/>
              <a:gd name="connsiteX3" fmla="*/ 1431636 w 8709890"/>
              <a:gd name="connsiteY3" fmla="*/ 3491346 h 3848086"/>
              <a:gd name="connsiteX4" fmla="*/ 2022763 w 8709890"/>
              <a:gd name="connsiteY4" fmla="*/ 3408219 h 3848086"/>
              <a:gd name="connsiteX5" fmla="*/ 2429163 w 8709890"/>
              <a:gd name="connsiteY5" fmla="*/ 3038764 h 3848086"/>
              <a:gd name="connsiteX6" fmla="*/ 3149599 w 8709890"/>
              <a:gd name="connsiteY6" fmla="*/ 2918691 h 3848086"/>
              <a:gd name="connsiteX7" fmla="*/ 3546763 w 8709890"/>
              <a:gd name="connsiteY7" fmla="*/ 2438400 h 3848086"/>
              <a:gd name="connsiteX8" fmla="*/ 4341090 w 8709890"/>
              <a:gd name="connsiteY8" fmla="*/ 2262910 h 3848086"/>
              <a:gd name="connsiteX9" fmla="*/ 5043054 w 8709890"/>
              <a:gd name="connsiteY9" fmla="*/ 1801091 h 3848086"/>
              <a:gd name="connsiteX10" fmla="*/ 6095999 w 8709890"/>
              <a:gd name="connsiteY10" fmla="*/ 1634837 h 3848086"/>
              <a:gd name="connsiteX11" fmla="*/ 6945745 w 8709890"/>
              <a:gd name="connsiteY11" fmla="*/ 1293091 h 3848086"/>
              <a:gd name="connsiteX12" fmla="*/ 7555345 w 8709890"/>
              <a:gd name="connsiteY12" fmla="*/ 729673 h 3848086"/>
              <a:gd name="connsiteX13" fmla="*/ 8368145 w 8709890"/>
              <a:gd name="connsiteY13" fmla="*/ 360219 h 3848086"/>
              <a:gd name="connsiteX14" fmla="*/ 8709890 w 8709890"/>
              <a:gd name="connsiteY14" fmla="*/ 0 h 3848086"/>
              <a:gd name="connsiteX0" fmla="*/ 0 w 9001075"/>
              <a:gd name="connsiteY0" fmla="*/ 3848086 h 3848086"/>
              <a:gd name="connsiteX1" fmla="*/ 674254 w 9001075"/>
              <a:gd name="connsiteY1" fmla="*/ 3832184 h 3848086"/>
              <a:gd name="connsiteX2" fmla="*/ 1293090 w 9001075"/>
              <a:gd name="connsiteY2" fmla="*/ 3731491 h 3848086"/>
              <a:gd name="connsiteX3" fmla="*/ 1431636 w 9001075"/>
              <a:gd name="connsiteY3" fmla="*/ 3491346 h 3848086"/>
              <a:gd name="connsiteX4" fmla="*/ 2022763 w 9001075"/>
              <a:gd name="connsiteY4" fmla="*/ 3408219 h 3848086"/>
              <a:gd name="connsiteX5" fmla="*/ 2429163 w 9001075"/>
              <a:gd name="connsiteY5" fmla="*/ 3038764 h 3848086"/>
              <a:gd name="connsiteX6" fmla="*/ 3149599 w 9001075"/>
              <a:gd name="connsiteY6" fmla="*/ 2918691 h 3848086"/>
              <a:gd name="connsiteX7" fmla="*/ 3546763 w 9001075"/>
              <a:gd name="connsiteY7" fmla="*/ 2438400 h 3848086"/>
              <a:gd name="connsiteX8" fmla="*/ 4341090 w 9001075"/>
              <a:gd name="connsiteY8" fmla="*/ 2262910 h 3848086"/>
              <a:gd name="connsiteX9" fmla="*/ 5043054 w 9001075"/>
              <a:gd name="connsiteY9" fmla="*/ 1801091 h 3848086"/>
              <a:gd name="connsiteX10" fmla="*/ 6095999 w 9001075"/>
              <a:gd name="connsiteY10" fmla="*/ 1634837 h 3848086"/>
              <a:gd name="connsiteX11" fmla="*/ 6945745 w 9001075"/>
              <a:gd name="connsiteY11" fmla="*/ 1293091 h 3848086"/>
              <a:gd name="connsiteX12" fmla="*/ 7555345 w 9001075"/>
              <a:gd name="connsiteY12" fmla="*/ 729673 h 3848086"/>
              <a:gd name="connsiteX13" fmla="*/ 8368145 w 9001075"/>
              <a:gd name="connsiteY13" fmla="*/ 360219 h 3848086"/>
              <a:gd name="connsiteX14" fmla="*/ 9001075 w 9001075"/>
              <a:gd name="connsiteY14" fmla="*/ 0 h 3848086"/>
              <a:gd name="connsiteX0" fmla="*/ 0 w 9001075"/>
              <a:gd name="connsiteY0" fmla="*/ 3848086 h 3848086"/>
              <a:gd name="connsiteX1" fmla="*/ 674254 w 9001075"/>
              <a:gd name="connsiteY1" fmla="*/ 3832184 h 3848086"/>
              <a:gd name="connsiteX2" fmla="*/ 1293090 w 9001075"/>
              <a:gd name="connsiteY2" fmla="*/ 3731491 h 3848086"/>
              <a:gd name="connsiteX3" fmla="*/ 1431636 w 9001075"/>
              <a:gd name="connsiteY3" fmla="*/ 3491346 h 3848086"/>
              <a:gd name="connsiteX4" fmla="*/ 2022763 w 9001075"/>
              <a:gd name="connsiteY4" fmla="*/ 3408219 h 3848086"/>
              <a:gd name="connsiteX5" fmla="*/ 2429163 w 9001075"/>
              <a:gd name="connsiteY5" fmla="*/ 3038764 h 3848086"/>
              <a:gd name="connsiteX6" fmla="*/ 3149599 w 9001075"/>
              <a:gd name="connsiteY6" fmla="*/ 2918691 h 3848086"/>
              <a:gd name="connsiteX7" fmla="*/ 3546763 w 9001075"/>
              <a:gd name="connsiteY7" fmla="*/ 2438400 h 3848086"/>
              <a:gd name="connsiteX8" fmla="*/ 4341090 w 9001075"/>
              <a:gd name="connsiteY8" fmla="*/ 2262910 h 3848086"/>
              <a:gd name="connsiteX9" fmla="*/ 5043054 w 9001075"/>
              <a:gd name="connsiteY9" fmla="*/ 1801091 h 3848086"/>
              <a:gd name="connsiteX10" fmla="*/ 6095999 w 9001075"/>
              <a:gd name="connsiteY10" fmla="*/ 1634837 h 3848086"/>
              <a:gd name="connsiteX11" fmla="*/ 6945745 w 9001075"/>
              <a:gd name="connsiteY11" fmla="*/ 1293091 h 3848086"/>
              <a:gd name="connsiteX12" fmla="*/ 7555345 w 9001075"/>
              <a:gd name="connsiteY12" fmla="*/ 729673 h 3848086"/>
              <a:gd name="connsiteX13" fmla="*/ 8368145 w 9001075"/>
              <a:gd name="connsiteY13" fmla="*/ 360219 h 3848086"/>
              <a:gd name="connsiteX14" fmla="*/ 9001075 w 9001075"/>
              <a:gd name="connsiteY14" fmla="*/ 0 h 3848086"/>
              <a:gd name="connsiteX0" fmla="*/ 0 w 8368145"/>
              <a:gd name="connsiteY0" fmla="*/ 3487867 h 3487867"/>
              <a:gd name="connsiteX1" fmla="*/ 674254 w 8368145"/>
              <a:gd name="connsiteY1" fmla="*/ 3471965 h 3487867"/>
              <a:gd name="connsiteX2" fmla="*/ 1293090 w 8368145"/>
              <a:gd name="connsiteY2" fmla="*/ 3371272 h 3487867"/>
              <a:gd name="connsiteX3" fmla="*/ 1431636 w 8368145"/>
              <a:gd name="connsiteY3" fmla="*/ 3131127 h 3487867"/>
              <a:gd name="connsiteX4" fmla="*/ 2022763 w 8368145"/>
              <a:gd name="connsiteY4" fmla="*/ 3048000 h 3487867"/>
              <a:gd name="connsiteX5" fmla="*/ 2429163 w 8368145"/>
              <a:gd name="connsiteY5" fmla="*/ 2678545 h 3487867"/>
              <a:gd name="connsiteX6" fmla="*/ 3149599 w 8368145"/>
              <a:gd name="connsiteY6" fmla="*/ 2558472 h 3487867"/>
              <a:gd name="connsiteX7" fmla="*/ 3546763 w 8368145"/>
              <a:gd name="connsiteY7" fmla="*/ 2078181 h 3487867"/>
              <a:gd name="connsiteX8" fmla="*/ 4341090 w 8368145"/>
              <a:gd name="connsiteY8" fmla="*/ 1902691 h 3487867"/>
              <a:gd name="connsiteX9" fmla="*/ 5043054 w 8368145"/>
              <a:gd name="connsiteY9" fmla="*/ 1440872 h 3487867"/>
              <a:gd name="connsiteX10" fmla="*/ 6095999 w 8368145"/>
              <a:gd name="connsiteY10" fmla="*/ 1274618 h 3487867"/>
              <a:gd name="connsiteX11" fmla="*/ 6945745 w 8368145"/>
              <a:gd name="connsiteY11" fmla="*/ 932872 h 3487867"/>
              <a:gd name="connsiteX12" fmla="*/ 7555345 w 8368145"/>
              <a:gd name="connsiteY12" fmla="*/ 369454 h 3487867"/>
              <a:gd name="connsiteX13" fmla="*/ 8368145 w 8368145"/>
              <a:gd name="connsiteY13" fmla="*/ 0 h 3487867"/>
              <a:gd name="connsiteX0" fmla="*/ 0 w 8977745"/>
              <a:gd name="connsiteY0" fmla="*/ 3487867 h 3487867"/>
              <a:gd name="connsiteX1" fmla="*/ 674254 w 8977745"/>
              <a:gd name="connsiteY1" fmla="*/ 3471965 h 3487867"/>
              <a:gd name="connsiteX2" fmla="*/ 1293090 w 8977745"/>
              <a:gd name="connsiteY2" fmla="*/ 3371272 h 3487867"/>
              <a:gd name="connsiteX3" fmla="*/ 1431636 w 8977745"/>
              <a:gd name="connsiteY3" fmla="*/ 3131127 h 3487867"/>
              <a:gd name="connsiteX4" fmla="*/ 2022763 w 8977745"/>
              <a:gd name="connsiteY4" fmla="*/ 3048000 h 3487867"/>
              <a:gd name="connsiteX5" fmla="*/ 2429163 w 8977745"/>
              <a:gd name="connsiteY5" fmla="*/ 2678545 h 3487867"/>
              <a:gd name="connsiteX6" fmla="*/ 3149599 w 8977745"/>
              <a:gd name="connsiteY6" fmla="*/ 2558472 h 3487867"/>
              <a:gd name="connsiteX7" fmla="*/ 3546763 w 8977745"/>
              <a:gd name="connsiteY7" fmla="*/ 2078181 h 3487867"/>
              <a:gd name="connsiteX8" fmla="*/ 4341090 w 8977745"/>
              <a:gd name="connsiteY8" fmla="*/ 1902691 h 3487867"/>
              <a:gd name="connsiteX9" fmla="*/ 5043054 w 8977745"/>
              <a:gd name="connsiteY9" fmla="*/ 1440872 h 3487867"/>
              <a:gd name="connsiteX10" fmla="*/ 6095999 w 8977745"/>
              <a:gd name="connsiteY10" fmla="*/ 1274618 h 3487867"/>
              <a:gd name="connsiteX11" fmla="*/ 6945745 w 8977745"/>
              <a:gd name="connsiteY11" fmla="*/ 932872 h 3487867"/>
              <a:gd name="connsiteX12" fmla="*/ 7555345 w 8977745"/>
              <a:gd name="connsiteY12" fmla="*/ 369454 h 3487867"/>
              <a:gd name="connsiteX13" fmla="*/ 8977745 w 8977745"/>
              <a:gd name="connsiteY13" fmla="*/ 0 h 34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77745" h="3487867">
                <a:moveTo>
                  <a:pt x="0" y="3487867"/>
                </a:moveTo>
                <a:lnTo>
                  <a:pt x="674254" y="3471965"/>
                </a:lnTo>
                <a:lnTo>
                  <a:pt x="1293090" y="3371272"/>
                </a:lnTo>
                <a:lnTo>
                  <a:pt x="1431636" y="3131127"/>
                </a:lnTo>
                <a:lnTo>
                  <a:pt x="2022763" y="3048000"/>
                </a:lnTo>
                <a:lnTo>
                  <a:pt x="2429163" y="2678545"/>
                </a:lnTo>
                <a:lnTo>
                  <a:pt x="3149599" y="2558472"/>
                </a:lnTo>
                <a:lnTo>
                  <a:pt x="3546763" y="2078181"/>
                </a:lnTo>
                <a:lnTo>
                  <a:pt x="4341090" y="1902691"/>
                </a:lnTo>
                <a:lnTo>
                  <a:pt x="5043054" y="1440872"/>
                </a:lnTo>
                <a:lnTo>
                  <a:pt x="6095999" y="1274618"/>
                </a:lnTo>
                <a:lnTo>
                  <a:pt x="6945745" y="932872"/>
                </a:lnTo>
                <a:lnTo>
                  <a:pt x="7555345" y="369454"/>
                </a:lnTo>
                <a:lnTo>
                  <a:pt x="8977745" y="0"/>
                </a:lnTo>
              </a:path>
            </a:pathLst>
          </a:custGeom>
          <a:noFill/>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0" name="19 CuadroTexto"/>
          <p:cNvSpPr txBox="1"/>
          <p:nvPr/>
        </p:nvSpPr>
        <p:spPr>
          <a:xfrm>
            <a:off x="171296" y="6336145"/>
            <a:ext cx="618837" cy="276999"/>
          </a:xfrm>
          <a:prstGeom prst="rect">
            <a:avLst/>
          </a:prstGeom>
          <a:noFill/>
        </p:spPr>
        <p:txBody>
          <a:bodyPr wrap="square" rtlCol="0" anchor="ctr">
            <a:spAutoFit/>
          </a:bodyPr>
          <a:lstStyle/>
          <a:p>
            <a:pPr algn="ctr"/>
            <a:r>
              <a:rPr lang="es-MX" sz="1200" b="1" dirty="0"/>
              <a:t>1989</a:t>
            </a:r>
          </a:p>
        </p:txBody>
      </p:sp>
      <p:cxnSp>
        <p:nvCxnSpPr>
          <p:cNvPr id="29" name="28 Conector recto"/>
          <p:cNvCxnSpPr/>
          <p:nvPr/>
        </p:nvCxnSpPr>
        <p:spPr>
          <a:xfrm rot="16200000" flipV="1">
            <a:off x="-568416" y="5284602"/>
            <a:ext cx="2104655" cy="2"/>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4" name="33 CuadroTexto"/>
          <p:cNvSpPr txBox="1"/>
          <p:nvPr/>
        </p:nvSpPr>
        <p:spPr>
          <a:xfrm>
            <a:off x="1159550" y="6336145"/>
            <a:ext cx="618837" cy="276999"/>
          </a:xfrm>
          <a:prstGeom prst="rect">
            <a:avLst/>
          </a:prstGeom>
          <a:noFill/>
        </p:spPr>
        <p:txBody>
          <a:bodyPr wrap="square" rtlCol="0" anchor="ctr">
            <a:spAutoFit/>
          </a:bodyPr>
          <a:lstStyle/>
          <a:p>
            <a:pPr algn="ctr"/>
            <a:r>
              <a:rPr lang="es-MX" sz="1200" b="1" dirty="0"/>
              <a:t>1992</a:t>
            </a:r>
          </a:p>
        </p:txBody>
      </p:sp>
      <p:cxnSp>
        <p:nvCxnSpPr>
          <p:cNvPr id="35" name="34 Conector recto"/>
          <p:cNvCxnSpPr/>
          <p:nvPr/>
        </p:nvCxnSpPr>
        <p:spPr>
          <a:xfrm rot="5400000" flipH="1" flipV="1">
            <a:off x="303919" y="5166067"/>
            <a:ext cx="2319350" cy="1588"/>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a:off x="822507" y="2949383"/>
            <a:ext cx="1302313" cy="1061829"/>
          </a:xfrm>
          <a:prstGeom prst="rect">
            <a:avLst/>
          </a:prstGeom>
          <a:noFill/>
        </p:spPr>
        <p:txBody>
          <a:bodyPr wrap="square" rtlCol="0" anchor="ctr">
            <a:spAutoFit/>
          </a:bodyPr>
          <a:lstStyle/>
          <a:p>
            <a:pPr algn="ctr"/>
            <a:r>
              <a:rPr lang="es-MX" sz="1050" b="1" dirty="0"/>
              <a:t>Ley de Aguas Nacionales</a:t>
            </a:r>
          </a:p>
          <a:p>
            <a:pPr algn="ctr"/>
            <a:endParaRPr lang="es-MX" sz="1050" b="1" dirty="0"/>
          </a:p>
          <a:p>
            <a:pPr algn="ctr"/>
            <a:r>
              <a:rPr lang="es-MX" sz="1050" b="1" dirty="0"/>
              <a:t>Declaración de los Principios de</a:t>
            </a:r>
          </a:p>
          <a:p>
            <a:pPr algn="ctr"/>
            <a:r>
              <a:rPr lang="es-MX" sz="1050" b="1" dirty="0"/>
              <a:t>Dublín</a:t>
            </a:r>
          </a:p>
        </p:txBody>
      </p:sp>
      <p:cxnSp>
        <p:nvCxnSpPr>
          <p:cNvPr id="38" name="37 Conector recto"/>
          <p:cNvCxnSpPr/>
          <p:nvPr/>
        </p:nvCxnSpPr>
        <p:spPr>
          <a:xfrm rot="5400000" flipH="1" flipV="1">
            <a:off x="1191394" y="5031059"/>
            <a:ext cx="2614942" cy="1"/>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39 CuadroTexto"/>
          <p:cNvSpPr txBox="1"/>
          <p:nvPr/>
        </p:nvSpPr>
        <p:spPr>
          <a:xfrm>
            <a:off x="1857356" y="3029178"/>
            <a:ext cx="1302313" cy="577081"/>
          </a:xfrm>
          <a:prstGeom prst="rect">
            <a:avLst/>
          </a:prstGeom>
          <a:noFill/>
        </p:spPr>
        <p:txBody>
          <a:bodyPr wrap="square" rtlCol="0" anchor="ctr">
            <a:spAutoFit/>
          </a:bodyPr>
          <a:lstStyle/>
          <a:p>
            <a:pPr algn="ctr"/>
            <a:r>
              <a:rPr lang="es-MX" sz="1050" b="1" dirty="0"/>
              <a:t>Creación del Consejo de Cuenca de Lerma Chapala</a:t>
            </a:r>
          </a:p>
        </p:txBody>
      </p:sp>
      <p:sp>
        <p:nvSpPr>
          <p:cNvPr id="41" name="40 CuadroTexto"/>
          <p:cNvSpPr txBox="1"/>
          <p:nvPr/>
        </p:nvSpPr>
        <p:spPr>
          <a:xfrm>
            <a:off x="2190241" y="6336145"/>
            <a:ext cx="618837" cy="276999"/>
          </a:xfrm>
          <a:prstGeom prst="rect">
            <a:avLst/>
          </a:prstGeom>
          <a:noFill/>
        </p:spPr>
        <p:txBody>
          <a:bodyPr wrap="square" rtlCol="0" anchor="ctr">
            <a:spAutoFit/>
          </a:bodyPr>
          <a:lstStyle/>
          <a:p>
            <a:pPr algn="ctr"/>
            <a:r>
              <a:rPr lang="es-MX" sz="1200" b="1" dirty="0"/>
              <a:t>1993</a:t>
            </a:r>
          </a:p>
        </p:txBody>
      </p:sp>
      <p:sp>
        <p:nvSpPr>
          <p:cNvPr id="57" name="56 CuadroTexto"/>
          <p:cNvSpPr txBox="1"/>
          <p:nvPr/>
        </p:nvSpPr>
        <p:spPr>
          <a:xfrm>
            <a:off x="3325673" y="6336145"/>
            <a:ext cx="618837" cy="276999"/>
          </a:xfrm>
          <a:prstGeom prst="rect">
            <a:avLst/>
          </a:prstGeom>
          <a:noFill/>
        </p:spPr>
        <p:txBody>
          <a:bodyPr wrap="square" rtlCol="0" anchor="ctr">
            <a:spAutoFit/>
          </a:bodyPr>
          <a:lstStyle/>
          <a:p>
            <a:pPr algn="ctr"/>
            <a:r>
              <a:rPr lang="es-MX" sz="1200" b="1" dirty="0"/>
              <a:t>1997</a:t>
            </a:r>
          </a:p>
        </p:txBody>
      </p:sp>
      <p:sp>
        <p:nvSpPr>
          <p:cNvPr id="58" name="57 CuadroTexto"/>
          <p:cNvSpPr txBox="1"/>
          <p:nvPr/>
        </p:nvSpPr>
        <p:spPr>
          <a:xfrm>
            <a:off x="2983935" y="2705865"/>
            <a:ext cx="1302313" cy="577081"/>
          </a:xfrm>
          <a:prstGeom prst="rect">
            <a:avLst/>
          </a:prstGeom>
          <a:noFill/>
        </p:spPr>
        <p:txBody>
          <a:bodyPr wrap="square" rtlCol="0" anchor="ctr">
            <a:spAutoFit/>
          </a:bodyPr>
          <a:lstStyle/>
          <a:p>
            <a:pPr algn="ctr"/>
            <a:r>
              <a:rPr lang="es-MX" sz="1050" b="1" dirty="0"/>
              <a:t>Creación de la Gerencia de Consejos de Cuenca</a:t>
            </a:r>
          </a:p>
        </p:txBody>
      </p:sp>
      <p:cxnSp>
        <p:nvCxnSpPr>
          <p:cNvPr id="59" name="58 Conector recto"/>
          <p:cNvCxnSpPr/>
          <p:nvPr/>
        </p:nvCxnSpPr>
        <p:spPr>
          <a:xfrm rot="5400000" flipH="1" flipV="1">
            <a:off x="2154902" y="4845559"/>
            <a:ext cx="2960379" cy="1588"/>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1" name="60 CuadroTexto"/>
          <p:cNvSpPr txBox="1"/>
          <p:nvPr/>
        </p:nvSpPr>
        <p:spPr>
          <a:xfrm>
            <a:off x="5286380" y="1867105"/>
            <a:ext cx="1302313" cy="1061829"/>
          </a:xfrm>
          <a:prstGeom prst="rect">
            <a:avLst/>
          </a:prstGeom>
          <a:noFill/>
        </p:spPr>
        <p:txBody>
          <a:bodyPr wrap="square" rtlCol="0" anchor="ctr">
            <a:spAutoFit/>
          </a:bodyPr>
          <a:lstStyle/>
          <a:p>
            <a:pPr algn="ctr"/>
            <a:r>
              <a:rPr lang="es-MX" sz="1050" b="1" dirty="0"/>
              <a:t>Reforma a la Ley de Aguas Nacionales</a:t>
            </a:r>
          </a:p>
          <a:p>
            <a:pPr algn="ctr"/>
            <a:endParaRPr lang="es-MX" sz="1050" b="1" dirty="0"/>
          </a:p>
          <a:p>
            <a:pPr algn="ctr"/>
            <a:r>
              <a:rPr lang="es-MX" sz="1050" b="1" dirty="0"/>
              <a:t>Creación de los Organismos de Cuenca</a:t>
            </a:r>
          </a:p>
        </p:txBody>
      </p:sp>
      <p:cxnSp>
        <p:nvCxnSpPr>
          <p:cNvPr id="62" name="61 Conector recto"/>
          <p:cNvCxnSpPr>
            <a:stCxn id="64" idx="0"/>
          </p:cNvCxnSpPr>
          <p:nvPr/>
        </p:nvCxnSpPr>
        <p:spPr>
          <a:xfrm rot="5400000" flipH="1" flipV="1">
            <a:off x="4260224" y="4668259"/>
            <a:ext cx="3335773"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5618691" y="6336145"/>
            <a:ext cx="618837" cy="276999"/>
          </a:xfrm>
          <a:prstGeom prst="rect">
            <a:avLst/>
          </a:prstGeom>
          <a:noFill/>
        </p:spPr>
        <p:txBody>
          <a:bodyPr wrap="square" rtlCol="0" anchor="ctr">
            <a:spAutoFit/>
          </a:bodyPr>
          <a:lstStyle/>
          <a:p>
            <a:pPr algn="ctr"/>
            <a:r>
              <a:rPr lang="es-MX" sz="1200" b="1" dirty="0"/>
              <a:t>2004</a:t>
            </a:r>
          </a:p>
        </p:txBody>
      </p:sp>
      <p:sp>
        <p:nvSpPr>
          <p:cNvPr id="48" name="47 CuadroTexto"/>
          <p:cNvSpPr txBox="1"/>
          <p:nvPr/>
        </p:nvSpPr>
        <p:spPr>
          <a:xfrm>
            <a:off x="-94331" y="2509493"/>
            <a:ext cx="1168944" cy="1708160"/>
          </a:xfrm>
          <a:prstGeom prst="rect">
            <a:avLst/>
          </a:prstGeom>
          <a:noFill/>
        </p:spPr>
        <p:txBody>
          <a:bodyPr wrap="square" rtlCol="0" anchor="ctr">
            <a:spAutoFit/>
          </a:bodyPr>
          <a:lstStyle/>
          <a:p>
            <a:pPr algn="ctr"/>
            <a:r>
              <a:rPr lang="es-MX" sz="1050" b="1" dirty="0"/>
              <a:t>Creación de la Comisión Nacional del Agua</a:t>
            </a:r>
          </a:p>
          <a:p>
            <a:pPr algn="ctr"/>
            <a:endParaRPr lang="es-MX" sz="1050" b="1" dirty="0"/>
          </a:p>
          <a:p>
            <a:pPr algn="ctr"/>
            <a:r>
              <a:rPr lang="es-MX" sz="1050" b="1" dirty="0"/>
              <a:t>Creación del Consejo Consultivo de la Cuenca Lerma Chapala</a:t>
            </a:r>
          </a:p>
        </p:txBody>
      </p:sp>
      <p:sp>
        <p:nvSpPr>
          <p:cNvPr id="69" name="68 CuadroTexto"/>
          <p:cNvSpPr txBox="1"/>
          <p:nvPr/>
        </p:nvSpPr>
        <p:spPr>
          <a:xfrm>
            <a:off x="4417650" y="6337713"/>
            <a:ext cx="618837" cy="276999"/>
          </a:xfrm>
          <a:prstGeom prst="rect">
            <a:avLst/>
          </a:prstGeom>
          <a:noFill/>
        </p:spPr>
        <p:txBody>
          <a:bodyPr wrap="square" rtlCol="0" anchor="ctr">
            <a:spAutoFit/>
          </a:bodyPr>
          <a:lstStyle/>
          <a:p>
            <a:pPr algn="ctr"/>
            <a:r>
              <a:rPr lang="es-MX" sz="1200" b="1" dirty="0"/>
              <a:t>1998</a:t>
            </a:r>
          </a:p>
        </p:txBody>
      </p:sp>
      <p:sp>
        <p:nvSpPr>
          <p:cNvPr id="70" name="69 CuadroTexto"/>
          <p:cNvSpPr txBox="1"/>
          <p:nvPr/>
        </p:nvSpPr>
        <p:spPr>
          <a:xfrm>
            <a:off x="4000496" y="1953273"/>
            <a:ext cx="1472068" cy="1061829"/>
          </a:xfrm>
          <a:prstGeom prst="rect">
            <a:avLst/>
          </a:prstGeom>
          <a:noFill/>
        </p:spPr>
        <p:txBody>
          <a:bodyPr wrap="square" rtlCol="0" anchor="ctr">
            <a:spAutoFit/>
          </a:bodyPr>
          <a:lstStyle/>
          <a:p>
            <a:pPr algn="ctr"/>
            <a:r>
              <a:rPr lang="es-MX" sz="1050" b="1" dirty="0"/>
              <a:t>Creación de las 13 Gerencias Regionales</a:t>
            </a:r>
          </a:p>
          <a:p>
            <a:pPr algn="ctr"/>
            <a:endParaRPr lang="es-MX" sz="1050" b="1" dirty="0"/>
          </a:p>
          <a:p>
            <a:pPr algn="ctr"/>
            <a:r>
              <a:rPr lang="es-MX" sz="1050" b="1" dirty="0"/>
              <a:t>Inicio de la instalación intensiva de Consejos de Cuenca</a:t>
            </a:r>
          </a:p>
        </p:txBody>
      </p:sp>
      <p:cxnSp>
        <p:nvCxnSpPr>
          <p:cNvPr id="71" name="70 Conector recto"/>
          <p:cNvCxnSpPr/>
          <p:nvPr/>
        </p:nvCxnSpPr>
        <p:spPr>
          <a:xfrm rot="16200000" flipV="1">
            <a:off x="3128145" y="4729981"/>
            <a:ext cx="3184864" cy="11398"/>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5" name="74 CuadroTexto"/>
          <p:cNvSpPr txBox="1"/>
          <p:nvPr/>
        </p:nvSpPr>
        <p:spPr>
          <a:xfrm>
            <a:off x="6500826" y="1700607"/>
            <a:ext cx="1019684" cy="900246"/>
          </a:xfrm>
          <a:prstGeom prst="rect">
            <a:avLst/>
          </a:prstGeom>
          <a:noFill/>
        </p:spPr>
        <p:txBody>
          <a:bodyPr wrap="square" rtlCol="0" anchor="ctr">
            <a:spAutoFit/>
          </a:bodyPr>
          <a:lstStyle/>
          <a:p>
            <a:pPr algn="ctr"/>
            <a:r>
              <a:rPr lang="es-MX" sz="1050" b="1" dirty="0"/>
              <a:t>Se reestructura el Consejo de Cuenca Lerma Chapala</a:t>
            </a:r>
          </a:p>
        </p:txBody>
      </p:sp>
      <p:cxnSp>
        <p:nvCxnSpPr>
          <p:cNvPr id="76" name="75 Conector recto"/>
          <p:cNvCxnSpPr>
            <a:stCxn id="77" idx="0"/>
          </p:cNvCxnSpPr>
          <p:nvPr/>
        </p:nvCxnSpPr>
        <p:spPr>
          <a:xfrm rot="5400000" flipH="1" flipV="1">
            <a:off x="5172739" y="4490448"/>
            <a:ext cx="3694531"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7" name="76 CuadroTexto"/>
          <p:cNvSpPr txBox="1"/>
          <p:nvPr/>
        </p:nvSpPr>
        <p:spPr>
          <a:xfrm>
            <a:off x="6710585" y="6337713"/>
            <a:ext cx="618837" cy="276999"/>
          </a:xfrm>
          <a:prstGeom prst="rect">
            <a:avLst/>
          </a:prstGeom>
          <a:noFill/>
        </p:spPr>
        <p:txBody>
          <a:bodyPr wrap="square" rtlCol="0" anchor="ctr">
            <a:spAutoFit/>
          </a:bodyPr>
          <a:lstStyle/>
          <a:p>
            <a:pPr algn="ctr"/>
            <a:r>
              <a:rPr lang="es-MX" sz="1200" b="1" dirty="0"/>
              <a:t>2008</a:t>
            </a:r>
          </a:p>
        </p:txBody>
      </p:sp>
      <p:sp>
        <p:nvSpPr>
          <p:cNvPr id="87" name="86 CuadroTexto"/>
          <p:cNvSpPr txBox="1"/>
          <p:nvPr/>
        </p:nvSpPr>
        <p:spPr>
          <a:xfrm>
            <a:off x="7413091" y="1142984"/>
            <a:ext cx="873685" cy="1223412"/>
          </a:xfrm>
          <a:prstGeom prst="rect">
            <a:avLst/>
          </a:prstGeom>
          <a:noFill/>
        </p:spPr>
        <p:txBody>
          <a:bodyPr wrap="square" rtlCol="0" anchor="ctr">
            <a:spAutoFit/>
          </a:bodyPr>
          <a:lstStyle/>
          <a:p>
            <a:pPr algn="ctr"/>
            <a:r>
              <a:rPr lang="es-MX" sz="1050" b="1" dirty="0"/>
              <a:t>Se instala el último Consejo de Cuenca, Costa Pacífico Centro</a:t>
            </a:r>
          </a:p>
        </p:txBody>
      </p:sp>
      <p:sp>
        <p:nvSpPr>
          <p:cNvPr id="89" name="88 CuadroTexto"/>
          <p:cNvSpPr txBox="1"/>
          <p:nvPr/>
        </p:nvSpPr>
        <p:spPr>
          <a:xfrm>
            <a:off x="7500958" y="6329854"/>
            <a:ext cx="618837" cy="276999"/>
          </a:xfrm>
          <a:prstGeom prst="rect">
            <a:avLst/>
          </a:prstGeom>
          <a:noFill/>
        </p:spPr>
        <p:txBody>
          <a:bodyPr wrap="square" rtlCol="0" anchor="ctr">
            <a:spAutoFit/>
          </a:bodyPr>
          <a:lstStyle/>
          <a:p>
            <a:pPr algn="ctr"/>
            <a:r>
              <a:rPr lang="es-MX" sz="1200" b="1" dirty="0"/>
              <a:t>2009</a:t>
            </a:r>
          </a:p>
        </p:txBody>
      </p:sp>
      <p:cxnSp>
        <p:nvCxnSpPr>
          <p:cNvPr id="44" name="43 Conector recto"/>
          <p:cNvCxnSpPr>
            <a:stCxn id="89" idx="0"/>
          </p:cNvCxnSpPr>
          <p:nvPr/>
        </p:nvCxnSpPr>
        <p:spPr>
          <a:xfrm rot="5400000" flipH="1" flipV="1">
            <a:off x="5809735" y="4327500"/>
            <a:ext cx="4002996" cy="1712"/>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8215338" y="1385359"/>
            <a:ext cx="857257" cy="738664"/>
          </a:xfrm>
          <a:prstGeom prst="rect">
            <a:avLst/>
          </a:prstGeom>
          <a:noFill/>
        </p:spPr>
        <p:txBody>
          <a:bodyPr wrap="square" rtlCol="0" anchor="ctr">
            <a:spAutoFit/>
          </a:bodyPr>
          <a:lstStyle/>
          <a:p>
            <a:pPr algn="ctr"/>
            <a:r>
              <a:rPr lang="es-MX" sz="1050" b="1" dirty="0"/>
              <a:t>Continúa el proceso de </a:t>
            </a:r>
            <a:r>
              <a:rPr lang="es-MX" sz="1050" b="1" dirty="0" err="1"/>
              <a:t>reestructu</a:t>
            </a:r>
            <a:r>
              <a:rPr lang="es-MX" sz="1050" b="1" dirty="0"/>
              <a:t>-ración</a:t>
            </a:r>
          </a:p>
        </p:txBody>
      </p:sp>
      <p:sp>
        <p:nvSpPr>
          <p:cNvPr id="47" name="46 CuadroTexto"/>
          <p:cNvSpPr txBox="1"/>
          <p:nvPr/>
        </p:nvSpPr>
        <p:spPr>
          <a:xfrm>
            <a:off x="8286776" y="6329854"/>
            <a:ext cx="618837" cy="276999"/>
          </a:xfrm>
          <a:prstGeom prst="rect">
            <a:avLst/>
          </a:prstGeom>
          <a:noFill/>
        </p:spPr>
        <p:txBody>
          <a:bodyPr wrap="square" rtlCol="0" anchor="ctr">
            <a:spAutoFit/>
          </a:bodyPr>
          <a:lstStyle/>
          <a:p>
            <a:pPr algn="ctr"/>
            <a:r>
              <a:rPr lang="es-MX" sz="1200" b="1" dirty="0"/>
              <a:t>2010</a:t>
            </a:r>
          </a:p>
        </p:txBody>
      </p:sp>
      <p:cxnSp>
        <p:nvCxnSpPr>
          <p:cNvPr id="49" name="48 Conector recto"/>
          <p:cNvCxnSpPr>
            <a:stCxn id="47" idx="0"/>
          </p:cNvCxnSpPr>
          <p:nvPr/>
        </p:nvCxnSpPr>
        <p:spPr>
          <a:xfrm rot="16200000" flipV="1">
            <a:off x="6562431" y="4296089"/>
            <a:ext cx="4043862" cy="23667"/>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544754"/>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t>Gobernanza del Agua en el mundo</a:t>
            </a:r>
          </a:p>
        </p:txBody>
      </p:sp>
      <p:sp>
        <p:nvSpPr>
          <p:cNvPr id="5" name="Marcador de texto 4"/>
          <p:cNvSpPr>
            <a:spLocks noGrp="1"/>
          </p:cNvSpPr>
          <p:nvPr>
            <p:ph type="body" idx="1"/>
          </p:nvPr>
        </p:nvSpPr>
        <p:spPr/>
        <p:txBody>
          <a:bodyPr/>
          <a:lstStyle/>
          <a:p>
            <a:endParaRPr lang="es-MX"/>
          </a:p>
        </p:txBody>
      </p:sp>
    </p:spTree>
    <p:extLst>
      <p:ext uri="{BB962C8B-B14F-4D97-AF65-F5344CB8AC3E}">
        <p14:creationId xmlns:p14="http://schemas.microsoft.com/office/powerpoint/2010/main" val="1107830319"/>
      </p:ext>
    </p:extLst>
  </p:cSld>
  <p:clrMapOvr>
    <a:masterClrMapping/>
  </p:clrMapOvr>
  <p:transition spd="med">
    <p:pull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2374" y="908720"/>
            <a:ext cx="8752114" cy="5616624"/>
          </a:xfrm>
          <a:noFill/>
        </p:spPr>
        <p:txBody>
          <a:bodyPr>
            <a:noAutofit/>
          </a:bodyPr>
          <a:lstStyle/>
          <a:p>
            <a:r>
              <a:rPr lang="es-ES" sz="2000" dirty="0">
                <a:latin typeface="Verdana" panose="020B0604030504040204" pitchFamily="34" charset="0"/>
                <a:ea typeface="Verdana" panose="020B0604030504040204" pitchFamily="34" charset="0"/>
                <a:cs typeface="Verdana" panose="020B0604030504040204" pitchFamily="34" charset="0"/>
              </a:rPr>
              <a:t>Existen importantes referencias en diferentes partes del mundo sobre los organismos de cuencas. </a:t>
            </a:r>
          </a:p>
          <a:p>
            <a:r>
              <a:rPr lang="es-ES" sz="2000" dirty="0">
                <a:latin typeface="Verdana" panose="020B0604030504040204" pitchFamily="34" charset="0"/>
                <a:ea typeface="Verdana" panose="020B0604030504040204" pitchFamily="34" charset="0"/>
                <a:cs typeface="Verdana" panose="020B0604030504040204" pitchFamily="34" charset="0"/>
              </a:rPr>
              <a:t>A nivel mundial tanto en Europa, como en América del Norte se han desarrollado modalidades interesantes así como experiencias y conocimientos valiosos</a:t>
            </a:r>
          </a:p>
          <a:p>
            <a:pPr lvl="1"/>
            <a:r>
              <a:rPr lang="es-ES"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Europa: España, Francia, Rumania, Polonia e Italia</a:t>
            </a:r>
          </a:p>
          <a:p>
            <a:pPr lvl="1"/>
            <a:r>
              <a:rPr lang="es-ES"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Norteamérica: Estados Unidos y México</a:t>
            </a:r>
          </a:p>
          <a:p>
            <a:pPr lvl="1"/>
            <a:r>
              <a:rPr lang="es-ES"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África: Senegal, Nigeria, Comunidad del Río Nilo y Sudáfrica</a:t>
            </a:r>
          </a:p>
          <a:p>
            <a:pPr lvl="1"/>
            <a:r>
              <a:rPr lang="es-ES"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Sudamérica: Colombia, Argentina, Perú, Chile, Venezuela y Brasil</a:t>
            </a:r>
          </a:p>
          <a:p>
            <a:r>
              <a:rPr lang="es-ES" sz="2000" dirty="0">
                <a:latin typeface="Verdana" panose="020B0604030504040204" pitchFamily="34" charset="0"/>
                <a:ea typeface="Verdana" panose="020B0604030504040204" pitchFamily="34" charset="0"/>
                <a:cs typeface="Verdana" panose="020B0604030504040204" pitchFamily="34" charset="0"/>
              </a:rPr>
              <a:t>Entre las modalidades de entidades y organismos de cuencas, más frecuentes destacan las siguientes:</a:t>
            </a:r>
          </a:p>
          <a:p>
            <a:pPr lvl="1"/>
            <a:r>
              <a:rPr lang="es-ES" sz="20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Consejos de Cuencas, Autoridades de Cuencas,  Comisiones de Cuencas, Comités de Cuencas, Consejos de Aguas, etc.</a:t>
            </a:r>
          </a:p>
        </p:txBody>
      </p:sp>
      <p:sp>
        <p:nvSpPr>
          <p:cNvPr id="6" name="Título 5"/>
          <p:cNvSpPr>
            <a:spLocks noGrp="1"/>
          </p:cNvSpPr>
          <p:nvPr>
            <p:ph type="title"/>
          </p:nvPr>
        </p:nvSpPr>
        <p:spPr/>
        <p:txBody>
          <a:bodyPr/>
          <a:lstStyle/>
          <a:p>
            <a:r>
              <a:rPr lang="es-MX" dirty="0"/>
              <a:t>Experiencias en el mundo</a:t>
            </a:r>
          </a:p>
        </p:txBody>
      </p:sp>
    </p:spTree>
    <p:extLst>
      <p:ext uri="{BB962C8B-B14F-4D97-AF65-F5344CB8AC3E}">
        <p14:creationId xmlns:p14="http://schemas.microsoft.com/office/powerpoint/2010/main" val="2056037878"/>
      </p:ext>
    </p:extLst>
  </p:cSld>
  <p:clrMapOvr>
    <a:masterClrMapping/>
  </p:clrMapOvr>
  <p:transition spd="med">
    <p:pull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921382811"/>
              </p:ext>
            </p:extLst>
          </p:nvPr>
        </p:nvGraphicFramePr>
        <p:xfrm>
          <a:off x="107504" y="620688"/>
          <a:ext cx="8928992" cy="5819217"/>
        </p:xfrm>
        <a:graphic>
          <a:graphicData uri="http://schemas.openxmlformats.org/drawingml/2006/table">
            <a:tbl>
              <a:tblPr firstRow="1" bandRow="1">
                <a:tableStyleId>{D03447BB-5D67-496B-8E87-E561075AD55C}</a:tableStyleId>
              </a:tblPr>
              <a:tblGrid>
                <a:gridCol w="3384376">
                  <a:extLst>
                    <a:ext uri="{9D8B030D-6E8A-4147-A177-3AD203B41FA5}">
                      <a16:colId xmlns:a16="http://schemas.microsoft.com/office/drawing/2014/main" val="20000"/>
                    </a:ext>
                  </a:extLst>
                </a:gridCol>
                <a:gridCol w="5544616">
                  <a:extLst>
                    <a:ext uri="{9D8B030D-6E8A-4147-A177-3AD203B41FA5}">
                      <a16:colId xmlns:a16="http://schemas.microsoft.com/office/drawing/2014/main" val="20001"/>
                    </a:ext>
                  </a:extLst>
                </a:gridCol>
              </a:tblGrid>
              <a:tr h="541362">
                <a:tc>
                  <a:txBody>
                    <a:bodyPr/>
                    <a:lstStyle/>
                    <a:p>
                      <a:r>
                        <a:rPr lang="es-ES" sz="1600" dirty="0">
                          <a:solidFill>
                            <a:schemeClr val="bg1"/>
                          </a:solidFill>
                          <a:latin typeface="+mj-lt"/>
                        </a:rPr>
                        <a:t>Concepto</a:t>
                      </a:r>
                    </a:p>
                  </a:txBody>
                  <a:tcPr/>
                </a:tc>
                <a:tc>
                  <a:txBody>
                    <a:bodyPr/>
                    <a:lstStyle/>
                    <a:p>
                      <a:r>
                        <a:rPr lang="es-ES" sz="1600" dirty="0">
                          <a:solidFill>
                            <a:schemeClr val="bg1"/>
                          </a:solidFill>
                          <a:latin typeface="+mj-lt"/>
                        </a:rPr>
                        <a:t>Condiciones imperantes</a:t>
                      </a:r>
                    </a:p>
                  </a:txBody>
                  <a:tcPr/>
                </a:tc>
                <a:extLst>
                  <a:ext uri="{0D108BD9-81ED-4DB2-BD59-A6C34878D82A}">
                    <a16:rowId xmlns:a16="http://schemas.microsoft.com/office/drawing/2014/main" val="10000"/>
                  </a:ext>
                </a:extLst>
              </a:tr>
              <a:tr h="724569">
                <a:tc>
                  <a:txBody>
                    <a:bodyPr/>
                    <a:lstStyle/>
                    <a:p>
                      <a:r>
                        <a:rPr lang="es-ES" sz="1600" dirty="0">
                          <a:solidFill>
                            <a:schemeClr val="bg1"/>
                          </a:solidFill>
                          <a:latin typeface="+mj-lt"/>
                        </a:rPr>
                        <a:t>Partición</a:t>
                      </a:r>
                      <a:r>
                        <a:rPr lang="es-ES" sz="1600" baseline="0" dirty="0">
                          <a:solidFill>
                            <a:schemeClr val="bg1"/>
                          </a:solidFill>
                          <a:latin typeface="+mj-lt"/>
                        </a:rPr>
                        <a:t> de la función del Estado</a:t>
                      </a:r>
                      <a:endParaRPr lang="es-ES" sz="1600" b="1" dirty="0">
                        <a:solidFill>
                          <a:schemeClr val="bg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solidFill>
                            <a:srgbClr val="FFFF00"/>
                          </a:solidFill>
                          <a:latin typeface="+mj-lt"/>
                        </a:rPr>
                        <a:t>República central</a:t>
                      </a:r>
                      <a:r>
                        <a:rPr lang="es-ES" sz="1600" dirty="0">
                          <a:solidFill>
                            <a:schemeClr val="bg1"/>
                          </a:solidFill>
                          <a:latin typeface="+mj-lt"/>
                        </a:rPr>
                        <a:t> con departamentos semi-independientes</a:t>
                      </a:r>
                    </a:p>
                  </a:txBody>
                  <a:tcPr/>
                </a:tc>
                <a:extLst>
                  <a:ext uri="{0D108BD9-81ED-4DB2-BD59-A6C34878D82A}">
                    <a16:rowId xmlns:a16="http://schemas.microsoft.com/office/drawing/2014/main" val="10001"/>
                  </a:ext>
                </a:extLst>
              </a:tr>
              <a:tr h="655020">
                <a:tc>
                  <a:txBody>
                    <a:bodyPr/>
                    <a:lstStyle/>
                    <a:p>
                      <a:r>
                        <a:rPr lang="es-ES" sz="1600" dirty="0">
                          <a:solidFill>
                            <a:schemeClr val="bg1"/>
                          </a:solidFill>
                          <a:latin typeface="+mj-lt"/>
                        </a:rPr>
                        <a:t>Condición hídrica esencial</a:t>
                      </a:r>
                      <a:endParaRPr lang="es-ES" sz="1600" b="1" dirty="0">
                        <a:solidFill>
                          <a:schemeClr val="bg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solidFill>
                            <a:srgbClr val="FFFF00"/>
                          </a:solidFill>
                          <a:latin typeface="+mj-lt"/>
                        </a:rPr>
                        <a:t>Buena</a:t>
                      </a:r>
                      <a:r>
                        <a:rPr lang="es-ES" sz="1600" baseline="0" dirty="0">
                          <a:solidFill>
                            <a:srgbClr val="FFFF00"/>
                          </a:solidFill>
                          <a:latin typeface="+mj-lt"/>
                        </a:rPr>
                        <a:t> o abundante </a:t>
                      </a:r>
                      <a:r>
                        <a:rPr lang="es-ES" sz="1600" dirty="0">
                          <a:solidFill>
                            <a:srgbClr val="FFFF00"/>
                          </a:solidFill>
                          <a:latin typeface="+mj-lt"/>
                        </a:rPr>
                        <a:t>disponibilidad de agua</a:t>
                      </a:r>
                      <a:r>
                        <a:rPr lang="es-ES" sz="1600" dirty="0">
                          <a:solidFill>
                            <a:schemeClr val="bg1"/>
                          </a:solidFill>
                          <a:latin typeface="+mj-lt"/>
                        </a:rPr>
                        <a:t>; buena regulación</a:t>
                      </a:r>
                      <a:r>
                        <a:rPr lang="es-ES" sz="1600" baseline="0" dirty="0">
                          <a:solidFill>
                            <a:schemeClr val="bg1"/>
                          </a:solidFill>
                          <a:latin typeface="+mj-lt"/>
                        </a:rPr>
                        <a:t> del agua; excelente control de sus acuíferos</a:t>
                      </a:r>
                      <a:endParaRPr lang="es-ES" sz="1600" dirty="0">
                        <a:solidFill>
                          <a:schemeClr val="bg1"/>
                        </a:solidFill>
                        <a:latin typeface="+mj-lt"/>
                      </a:endParaRPr>
                    </a:p>
                  </a:txBody>
                  <a:tcPr/>
                </a:tc>
                <a:extLst>
                  <a:ext uri="{0D108BD9-81ED-4DB2-BD59-A6C34878D82A}">
                    <a16:rowId xmlns:a16="http://schemas.microsoft.com/office/drawing/2014/main" val="10002"/>
                  </a:ext>
                </a:extLst>
              </a:tr>
              <a:tr h="669776">
                <a:tc>
                  <a:txBody>
                    <a:bodyPr/>
                    <a:lstStyle/>
                    <a:p>
                      <a:r>
                        <a:rPr lang="es-ES" sz="1600" dirty="0">
                          <a:solidFill>
                            <a:schemeClr val="bg1"/>
                          </a:solidFill>
                          <a:latin typeface="+mj-lt"/>
                        </a:rPr>
                        <a:t>Condiciones dinámicas</a:t>
                      </a:r>
                      <a:endParaRPr lang="es-ES" sz="1600" b="1" dirty="0">
                        <a:solidFill>
                          <a:schemeClr val="bg1"/>
                        </a:solidFill>
                        <a:latin typeface="+mj-lt"/>
                      </a:endParaRPr>
                    </a:p>
                  </a:txBody>
                  <a:tcPr/>
                </a:tc>
                <a:tc>
                  <a:txBody>
                    <a:bodyPr/>
                    <a:lstStyle/>
                    <a:p>
                      <a:r>
                        <a:rPr lang="es-ES" sz="1600" dirty="0">
                          <a:solidFill>
                            <a:schemeClr val="bg1"/>
                          </a:solidFill>
                          <a:latin typeface="+mj-lt"/>
                        </a:rPr>
                        <a:t>Población decrece 0,1% anual</a:t>
                      </a:r>
                    </a:p>
                    <a:p>
                      <a:r>
                        <a:rPr lang="es-ES" sz="1600" dirty="0">
                          <a:solidFill>
                            <a:schemeClr val="bg1"/>
                          </a:solidFill>
                          <a:latin typeface="+mj-lt"/>
                        </a:rPr>
                        <a:t>Economía desarrollada. </a:t>
                      </a:r>
                      <a:r>
                        <a:rPr lang="es-ES" sz="1100" dirty="0">
                          <a:solidFill>
                            <a:schemeClr val="bg1"/>
                          </a:solidFill>
                          <a:latin typeface="+mj-lt"/>
                        </a:rPr>
                        <a:t>Casi 4 veces el PIB per cápita de México.</a:t>
                      </a:r>
                    </a:p>
                  </a:txBody>
                  <a:tcPr/>
                </a:tc>
                <a:extLst>
                  <a:ext uri="{0D108BD9-81ED-4DB2-BD59-A6C34878D82A}">
                    <a16:rowId xmlns:a16="http://schemas.microsoft.com/office/drawing/2014/main" val="10003"/>
                  </a:ext>
                </a:extLst>
              </a:tr>
              <a:tr h="822461">
                <a:tc>
                  <a:txBody>
                    <a:bodyPr/>
                    <a:lstStyle/>
                    <a:p>
                      <a:r>
                        <a:rPr lang="es-ES" sz="1600" dirty="0">
                          <a:solidFill>
                            <a:schemeClr val="bg1"/>
                          </a:solidFill>
                          <a:latin typeface="+mj-lt"/>
                        </a:rPr>
                        <a:t>Institucionalidad</a:t>
                      </a:r>
                      <a:r>
                        <a:rPr lang="es-ES" sz="1600" baseline="0" dirty="0">
                          <a:solidFill>
                            <a:schemeClr val="bg1"/>
                          </a:solidFill>
                          <a:latin typeface="+mj-lt"/>
                        </a:rPr>
                        <a:t> gubernamental</a:t>
                      </a:r>
                      <a:endParaRPr lang="es-ES" sz="1600" b="1" dirty="0">
                        <a:solidFill>
                          <a:schemeClr val="bg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solidFill>
                            <a:srgbClr val="FFFF00"/>
                          </a:solidFill>
                          <a:latin typeface="+mj-lt"/>
                        </a:rPr>
                        <a:t>Nacional</a:t>
                      </a:r>
                      <a:r>
                        <a:rPr lang="es-ES" sz="1600" baseline="0" dirty="0">
                          <a:solidFill>
                            <a:srgbClr val="FFFF00"/>
                          </a:solidFill>
                          <a:latin typeface="+mj-lt"/>
                        </a:rPr>
                        <a:t> y </a:t>
                      </a:r>
                      <a:r>
                        <a:rPr lang="es-ES" sz="1600" dirty="0">
                          <a:solidFill>
                            <a:srgbClr val="FFFF00"/>
                          </a:solidFill>
                          <a:latin typeface="+mj-lt"/>
                        </a:rPr>
                        <a:t>por cuenca</a:t>
                      </a:r>
                      <a:r>
                        <a:rPr lang="es-ES" sz="1600" dirty="0">
                          <a:solidFill>
                            <a:schemeClr val="bg1"/>
                          </a:solidFill>
                          <a:latin typeface="+mj-lt"/>
                        </a:rPr>
                        <a:t>. Institucionalidad</a:t>
                      </a:r>
                      <a:r>
                        <a:rPr lang="es-ES" sz="1600" baseline="0" dirty="0">
                          <a:solidFill>
                            <a:schemeClr val="bg1"/>
                          </a:solidFill>
                          <a:latin typeface="+mj-lt"/>
                        </a:rPr>
                        <a:t> fracturada (seis ministerios intervienen en la gestión del agua; empero, la gestión funciona bien; hay un r</a:t>
                      </a:r>
                      <a:r>
                        <a:rPr lang="es-ES" sz="1600" dirty="0">
                          <a:solidFill>
                            <a:schemeClr val="bg1"/>
                          </a:solidFill>
                          <a:latin typeface="+mj-lt"/>
                        </a:rPr>
                        <a:t>azonable respeto de funciones entre instituciones. Los</a:t>
                      </a:r>
                      <a:r>
                        <a:rPr lang="es-ES" sz="1600" baseline="0" dirty="0">
                          <a:solidFill>
                            <a:schemeClr val="bg1"/>
                          </a:solidFill>
                          <a:latin typeface="+mj-lt"/>
                        </a:rPr>
                        <a:t> comités de cuenca de la mano con los ediles dan sustento social y político a las tareas hídricas</a:t>
                      </a:r>
                      <a:endParaRPr lang="es-ES" sz="1600" dirty="0">
                        <a:solidFill>
                          <a:schemeClr val="bg1"/>
                        </a:solidFill>
                        <a:latin typeface="+mj-lt"/>
                      </a:endParaRPr>
                    </a:p>
                  </a:txBody>
                  <a:tcPr/>
                </a:tc>
                <a:extLst>
                  <a:ext uri="{0D108BD9-81ED-4DB2-BD59-A6C34878D82A}">
                    <a16:rowId xmlns:a16="http://schemas.microsoft.com/office/drawing/2014/main" val="10004"/>
                  </a:ext>
                </a:extLst>
              </a:tr>
              <a:tr h="1506619">
                <a:tc>
                  <a:txBody>
                    <a:bodyPr/>
                    <a:lstStyle/>
                    <a:p>
                      <a:r>
                        <a:rPr lang="es-ES" sz="1600" dirty="0">
                          <a:solidFill>
                            <a:schemeClr val="bg1"/>
                          </a:solidFill>
                          <a:latin typeface="+mj-lt"/>
                        </a:rPr>
                        <a:t>Complejidad gubernamental</a:t>
                      </a:r>
                      <a:endParaRPr lang="es-ES" sz="1600" b="1" dirty="0">
                        <a:solidFill>
                          <a:schemeClr val="bg1"/>
                        </a:solidFill>
                        <a:latin typeface="+mj-lt"/>
                      </a:endParaRPr>
                    </a:p>
                  </a:txBody>
                  <a:tcPr/>
                </a:tc>
                <a:tc>
                  <a:txBody>
                    <a:bodyPr/>
                    <a:lstStyle/>
                    <a:p>
                      <a:r>
                        <a:rPr lang="es-ES" sz="1400" dirty="0">
                          <a:solidFill>
                            <a:srgbClr val="FFFF00"/>
                          </a:solidFill>
                          <a:latin typeface="+mj-lt"/>
                        </a:rPr>
                        <a:t>Procesos muy complejos</a:t>
                      </a:r>
                      <a:r>
                        <a:rPr lang="es-ES" sz="1400" baseline="0" dirty="0">
                          <a:solidFill>
                            <a:srgbClr val="FFFF00"/>
                          </a:solidFill>
                          <a:latin typeface="+mj-lt"/>
                        </a:rPr>
                        <a:t> </a:t>
                      </a:r>
                      <a:r>
                        <a:rPr lang="es-ES" sz="1400" dirty="0">
                          <a:solidFill>
                            <a:srgbClr val="FFFF00"/>
                          </a:solidFill>
                          <a:latin typeface="+mj-lt"/>
                        </a:rPr>
                        <a:t>y dinámicos </a:t>
                      </a:r>
                      <a:r>
                        <a:rPr lang="es-ES" sz="1400" dirty="0">
                          <a:solidFill>
                            <a:schemeClr val="bg1"/>
                          </a:solidFill>
                          <a:latin typeface="+mj-lt"/>
                        </a:rPr>
                        <a:t>de una administración nacional a otra;</a:t>
                      </a:r>
                      <a:r>
                        <a:rPr lang="es-ES" sz="1400" baseline="0" dirty="0">
                          <a:solidFill>
                            <a:schemeClr val="bg1"/>
                          </a:solidFill>
                          <a:latin typeface="+mj-lt"/>
                        </a:rPr>
                        <a:t> el tema del agua a nivel nacional se ha debilitado pero no a nivel de cuenca</a:t>
                      </a:r>
                      <a:endParaRPr lang="es-ES" sz="1400" dirty="0">
                        <a:solidFill>
                          <a:schemeClr val="bg1"/>
                        </a:solidFill>
                        <a:latin typeface="+mj-lt"/>
                      </a:endParaRPr>
                    </a:p>
                    <a:p>
                      <a:r>
                        <a:rPr lang="es-ES" sz="1400" dirty="0">
                          <a:solidFill>
                            <a:schemeClr val="bg1"/>
                          </a:solidFill>
                          <a:latin typeface="+mj-lt"/>
                        </a:rPr>
                        <a:t>Las</a:t>
                      </a:r>
                      <a:r>
                        <a:rPr lang="es-ES" sz="1400" baseline="0" dirty="0">
                          <a:solidFill>
                            <a:schemeClr val="bg1"/>
                          </a:solidFill>
                          <a:latin typeface="+mj-lt"/>
                        </a:rPr>
                        <a:t> agencias del agua son todavía esencialmente de corte financiero</a:t>
                      </a:r>
                    </a:p>
                    <a:p>
                      <a:r>
                        <a:rPr lang="es-ES" sz="1400" baseline="0" dirty="0">
                          <a:solidFill>
                            <a:schemeClr val="bg1"/>
                          </a:solidFill>
                          <a:latin typeface="+mj-lt"/>
                        </a:rPr>
                        <a:t>Su interés en la gestión integrada es menor pues el agua es abundante y la cultura del agua es muy buena. La autoridad del ambiente es fuerte</a:t>
                      </a:r>
                      <a:endParaRPr lang="es-ES" sz="1400" dirty="0">
                        <a:solidFill>
                          <a:schemeClr val="bg1"/>
                        </a:solidFill>
                        <a:latin typeface="+mj-lt"/>
                      </a:endParaRPr>
                    </a:p>
                  </a:txBody>
                  <a:tcPr/>
                </a:tc>
                <a:extLst>
                  <a:ext uri="{0D108BD9-81ED-4DB2-BD59-A6C34878D82A}">
                    <a16:rowId xmlns:a16="http://schemas.microsoft.com/office/drawing/2014/main" val="10005"/>
                  </a:ext>
                </a:extLst>
              </a:tr>
              <a:tr h="411231">
                <a:tc>
                  <a:txBody>
                    <a:bodyPr/>
                    <a:lstStyle/>
                    <a:p>
                      <a:r>
                        <a:rPr lang="es-ES" sz="1600" dirty="0">
                          <a:solidFill>
                            <a:schemeClr val="bg1"/>
                          </a:solidFill>
                          <a:latin typeface="+mj-lt"/>
                        </a:rPr>
                        <a:t>Transversalidad</a:t>
                      </a:r>
                      <a:r>
                        <a:rPr lang="es-ES" sz="1600" baseline="0" dirty="0">
                          <a:solidFill>
                            <a:schemeClr val="bg1"/>
                          </a:solidFill>
                          <a:latin typeface="+mj-lt"/>
                        </a:rPr>
                        <a:t> gubernamental</a:t>
                      </a:r>
                      <a:endParaRPr lang="es-ES" sz="1600" b="1" dirty="0">
                        <a:solidFill>
                          <a:schemeClr val="bg1"/>
                        </a:solidFill>
                        <a:latin typeface="+mj-lt"/>
                      </a:endParaRPr>
                    </a:p>
                  </a:txBody>
                  <a:tcPr/>
                </a:tc>
                <a:tc>
                  <a:txBody>
                    <a:bodyPr/>
                    <a:lstStyle/>
                    <a:p>
                      <a:r>
                        <a:rPr lang="es-ES" sz="1600" dirty="0">
                          <a:solidFill>
                            <a:srgbClr val="FFFF00"/>
                          </a:solidFill>
                          <a:latin typeface="+mj-lt"/>
                        </a:rPr>
                        <a:t>Razonable pero muy compleja;</a:t>
                      </a:r>
                      <a:r>
                        <a:rPr lang="es-ES" sz="1600" baseline="0" dirty="0">
                          <a:solidFill>
                            <a:srgbClr val="FFFF00"/>
                          </a:solidFill>
                          <a:latin typeface="+mj-lt"/>
                        </a:rPr>
                        <a:t> sistema piramidal tipo México</a:t>
                      </a:r>
                      <a:endParaRPr lang="es-ES" sz="1600" dirty="0">
                        <a:solidFill>
                          <a:srgbClr val="FFFF00"/>
                        </a:solidFill>
                        <a:latin typeface="+mj-lt"/>
                      </a:endParaRPr>
                    </a:p>
                  </a:txBody>
                  <a:tcPr/>
                </a:tc>
                <a:extLst>
                  <a:ext uri="{0D108BD9-81ED-4DB2-BD59-A6C34878D82A}">
                    <a16:rowId xmlns:a16="http://schemas.microsoft.com/office/drawing/2014/main" val="10006"/>
                  </a:ext>
                </a:extLst>
              </a:tr>
            </a:tbl>
          </a:graphicData>
        </a:graphic>
      </p:graphicFrame>
      <p:sp>
        <p:nvSpPr>
          <p:cNvPr id="5" name="1 Título"/>
          <p:cNvSpPr>
            <a:spLocks noGrp="1"/>
          </p:cNvSpPr>
          <p:nvPr>
            <p:ph type="title"/>
          </p:nvPr>
        </p:nvSpPr>
        <p:spPr>
          <a:xfrm>
            <a:off x="2195736" y="44624"/>
            <a:ext cx="6768752" cy="523027"/>
          </a:xfrm>
          <a:noFill/>
        </p:spPr>
        <p:txBody>
          <a:bodyPr>
            <a:noAutofit/>
          </a:bodyPr>
          <a:lstStyle/>
          <a:p>
            <a:r>
              <a:rPr lang="es-ES" sz="2000" dirty="0"/>
              <a:t>Perfil</a:t>
            </a:r>
            <a:r>
              <a:rPr lang="es-ES" sz="2000" b="0" dirty="0">
                <a:solidFill>
                  <a:schemeClr val="tx1"/>
                </a:solidFill>
              </a:rPr>
              <a:t> </a:t>
            </a:r>
            <a:r>
              <a:rPr lang="es-ES" sz="2000" dirty="0"/>
              <a:t>de la Gobernanza del Agua en Francia</a:t>
            </a:r>
            <a:endParaRPr lang="es-ES" sz="2000" b="0" dirty="0">
              <a:solidFill>
                <a:schemeClr val="tx1"/>
              </a:solidFill>
            </a:endParaRPr>
          </a:p>
        </p:txBody>
      </p:sp>
    </p:spTree>
    <p:extLst>
      <p:ext uri="{BB962C8B-B14F-4D97-AF65-F5344CB8AC3E}">
        <p14:creationId xmlns:p14="http://schemas.microsoft.com/office/powerpoint/2010/main" val="317467470"/>
      </p:ext>
    </p:extLst>
  </p:cSld>
  <p:clrMapOvr>
    <a:masterClrMapping/>
  </p:clrMapOvr>
  <p:transition spd="med">
    <p:pull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676009612"/>
              </p:ext>
            </p:extLst>
          </p:nvPr>
        </p:nvGraphicFramePr>
        <p:xfrm>
          <a:off x="179512" y="819150"/>
          <a:ext cx="8856983" cy="4880709"/>
        </p:xfrm>
        <a:graphic>
          <a:graphicData uri="http://schemas.openxmlformats.org/drawingml/2006/table">
            <a:tbl>
              <a:tblPr firstRow="1" bandRow="1">
                <a:tableStyleId>{D03447BB-5D67-496B-8E87-E561075AD55C}</a:tableStyleId>
              </a:tblPr>
              <a:tblGrid>
                <a:gridCol w="3713237">
                  <a:extLst>
                    <a:ext uri="{9D8B030D-6E8A-4147-A177-3AD203B41FA5}">
                      <a16:colId xmlns:a16="http://schemas.microsoft.com/office/drawing/2014/main" val="20000"/>
                    </a:ext>
                  </a:extLst>
                </a:gridCol>
                <a:gridCol w="5143746">
                  <a:extLst>
                    <a:ext uri="{9D8B030D-6E8A-4147-A177-3AD203B41FA5}">
                      <a16:colId xmlns:a16="http://schemas.microsoft.com/office/drawing/2014/main" val="20001"/>
                    </a:ext>
                  </a:extLst>
                </a:gridCol>
              </a:tblGrid>
              <a:tr h="311314">
                <a:tc>
                  <a:txBody>
                    <a:bodyPr/>
                    <a:lstStyle/>
                    <a:p>
                      <a:r>
                        <a:rPr lang="es-ES" sz="1800" dirty="0">
                          <a:solidFill>
                            <a:schemeClr val="bg1"/>
                          </a:solidFill>
                          <a:latin typeface="+mj-lt"/>
                        </a:rPr>
                        <a:t>concepto</a:t>
                      </a:r>
                    </a:p>
                  </a:txBody>
                  <a:tcPr/>
                </a:tc>
                <a:tc>
                  <a:txBody>
                    <a:bodyPr/>
                    <a:lstStyle/>
                    <a:p>
                      <a:r>
                        <a:rPr lang="es-ES" sz="1800" dirty="0">
                          <a:solidFill>
                            <a:schemeClr val="bg1"/>
                          </a:solidFill>
                          <a:latin typeface="+mj-lt"/>
                        </a:rPr>
                        <a:t>Condiciones imperantes</a:t>
                      </a:r>
                    </a:p>
                  </a:txBody>
                  <a:tcPr/>
                </a:tc>
                <a:extLst>
                  <a:ext uri="{0D108BD9-81ED-4DB2-BD59-A6C34878D82A}">
                    <a16:rowId xmlns:a16="http://schemas.microsoft.com/office/drawing/2014/main" val="10000"/>
                  </a:ext>
                </a:extLst>
              </a:tr>
              <a:tr h="1079598">
                <a:tc>
                  <a:txBody>
                    <a:bodyPr/>
                    <a:lstStyle/>
                    <a:p>
                      <a:r>
                        <a:rPr lang="es-ES" sz="1800" dirty="0">
                          <a:solidFill>
                            <a:schemeClr val="bg1"/>
                          </a:solidFill>
                          <a:latin typeface="+mj-lt"/>
                        </a:rPr>
                        <a:t>Marco Jurídico</a:t>
                      </a:r>
                      <a:endParaRPr lang="es-ES" sz="1800" b="1" dirty="0">
                        <a:solidFill>
                          <a:schemeClr val="bg1"/>
                        </a:solidFill>
                        <a:latin typeface="+mj-lt"/>
                      </a:endParaRPr>
                    </a:p>
                  </a:txBody>
                  <a:tcPr/>
                </a:tc>
                <a:tc>
                  <a:txBody>
                    <a:bodyPr/>
                    <a:lstStyle/>
                    <a:p>
                      <a:r>
                        <a:rPr lang="es-ES" sz="1800" dirty="0">
                          <a:solidFill>
                            <a:srgbClr val="FFFF00"/>
                          </a:solidFill>
                          <a:latin typeface="+mj-lt"/>
                        </a:rPr>
                        <a:t>Marco jurídico del agua es sencillo, sólo indicativo</a:t>
                      </a:r>
                      <a:r>
                        <a:rPr lang="es-ES" sz="1800" dirty="0">
                          <a:solidFill>
                            <a:schemeClr val="bg1"/>
                          </a:solidFill>
                          <a:latin typeface="+mj-lt"/>
                        </a:rPr>
                        <a:t>. Pocos instrumentos, poco detalle. Fácil de comprender. </a:t>
                      </a:r>
                      <a:r>
                        <a:rPr lang="es-ES" sz="1800" baseline="0" dirty="0">
                          <a:solidFill>
                            <a:schemeClr val="bg1"/>
                          </a:solidFill>
                          <a:latin typeface="+mj-lt"/>
                        </a:rPr>
                        <a:t>Cuenta con Política Hídrica reformada</a:t>
                      </a:r>
                      <a:endParaRPr lang="es-ES" sz="1800" dirty="0">
                        <a:solidFill>
                          <a:schemeClr val="bg1"/>
                        </a:solidFill>
                        <a:latin typeface="+mj-lt"/>
                      </a:endParaRPr>
                    </a:p>
                  </a:txBody>
                  <a:tcPr/>
                </a:tc>
                <a:extLst>
                  <a:ext uri="{0D108BD9-81ED-4DB2-BD59-A6C34878D82A}">
                    <a16:rowId xmlns:a16="http://schemas.microsoft.com/office/drawing/2014/main" val="10001"/>
                  </a:ext>
                </a:extLst>
              </a:tr>
              <a:tr h="1187330">
                <a:tc>
                  <a:txBody>
                    <a:bodyPr/>
                    <a:lstStyle/>
                    <a:p>
                      <a:r>
                        <a:rPr lang="es-ES" sz="1800" dirty="0">
                          <a:solidFill>
                            <a:schemeClr val="bg1"/>
                          </a:solidFill>
                          <a:latin typeface="+mj-lt"/>
                        </a:rPr>
                        <a:t>Dominio Público Hídrico y gestión del agua como recurso</a:t>
                      </a:r>
                      <a:endParaRPr lang="es-ES" sz="1800" b="1" dirty="0">
                        <a:solidFill>
                          <a:schemeClr val="bg1"/>
                        </a:solidFill>
                        <a:latin typeface="+mj-lt"/>
                      </a:endParaRPr>
                    </a:p>
                  </a:txBody>
                  <a:tcPr/>
                </a:tc>
                <a:tc>
                  <a:txBody>
                    <a:bodyPr/>
                    <a:lstStyle/>
                    <a:p>
                      <a:r>
                        <a:rPr lang="es-ES" sz="1800" dirty="0">
                          <a:solidFill>
                            <a:srgbClr val="FFFF00"/>
                          </a:solidFill>
                          <a:latin typeface="+mj-lt"/>
                        </a:rPr>
                        <a:t>Régimen de concesiones bien estructurado. Gestionado por expertos</a:t>
                      </a:r>
                      <a:r>
                        <a:rPr lang="es-ES" sz="1800" baseline="0" dirty="0">
                          <a:solidFill>
                            <a:schemeClr val="bg1"/>
                          </a:solidFill>
                          <a:latin typeface="+mj-lt"/>
                        </a:rPr>
                        <a:t>. Estupenda aplicación de la ley (policía del agua, la fiscalía y tribunales hídricos existen) e impartición de justicia hídrica</a:t>
                      </a:r>
                      <a:endParaRPr lang="es-ES" sz="1800" dirty="0">
                        <a:solidFill>
                          <a:schemeClr val="bg1"/>
                        </a:solidFill>
                        <a:latin typeface="+mj-lt"/>
                      </a:endParaRPr>
                    </a:p>
                  </a:txBody>
                  <a:tcPr/>
                </a:tc>
                <a:extLst>
                  <a:ext uri="{0D108BD9-81ED-4DB2-BD59-A6C34878D82A}">
                    <a16:rowId xmlns:a16="http://schemas.microsoft.com/office/drawing/2014/main" val="10002"/>
                  </a:ext>
                </a:extLst>
              </a:tr>
              <a:tr h="804102">
                <a:tc>
                  <a:txBody>
                    <a:bodyPr/>
                    <a:lstStyle/>
                    <a:p>
                      <a:r>
                        <a:rPr lang="es-ES" sz="1800" dirty="0">
                          <a:solidFill>
                            <a:schemeClr val="bg1"/>
                          </a:solidFill>
                          <a:latin typeface="+mj-lt"/>
                        </a:rPr>
                        <a:t>Compenetración</a:t>
                      </a:r>
                      <a:r>
                        <a:rPr lang="es-ES" sz="1800" baseline="0" dirty="0">
                          <a:solidFill>
                            <a:schemeClr val="bg1"/>
                          </a:solidFill>
                          <a:latin typeface="+mj-lt"/>
                        </a:rPr>
                        <a:t> social / participación social </a:t>
                      </a:r>
                      <a:endParaRPr lang="es-ES" sz="1800" b="1" dirty="0">
                        <a:solidFill>
                          <a:schemeClr val="bg1"/>
                        </a:solidFill>
                        <a:latin typeface="+mj-lt"/>
                      </a:endParaRPr>
                    </a:p>
                  </a:txBody>
                  <a:tcPr/>
                </a:tc>
                <a:tc>
                  <a:txBody>
                    <a:bodyPr/>
                    <a:lstStyle/>
                    <a:p>
                      <a:r>
                        <a:rPr lang="es-ES" sz="1800" dirty="0">
                          <a:solidFill>
                            <a:srgbClr val="FFFF00"/>
                          </a:solidFill>
                          <a:latin typeface="+mj-lt"/>
                        </a:rPr>
                        <a:t>Institucionalidad de los usuarios MUY PODEROSA (incluye</a:t>
                      </a:r>
                      <a:r>
                        <a:rPr lang="es-ES" sz="1800" baseline="0" dirty="0">
                          <a:solidFill>
                            <a:srgbClr val="FFFF00"/>
                          </a:solidFill>
                          <a:latin typeface="+mj-lt"/>
                        </a:rPr>
                        <a:t> a los Ediles)</a:t>
                      </a:r>
                      <a:r>
                        <a:rPr lang="es-ES" sz="1800" dirty="0">
                          <a:solidFill>
                            <a:schemeClr val="bg1"/>
                          </a:solidFill>
                          <a:latin typeface="+mj-lt"/>
                        </a:rPr>
                        <a:t>.</a:t>
                      </a:r>
                    </a:p>
                    <a:p>
                      <a:r>
                        <a:rPr lang="es-ES" sz="1800" dirty="0">
                          <a:solidFill>
                            <a:schemeClr val="bg1"/>
                          </a:solidFill>
                          <a:latin typeface="+mj-lt"/>
                        </a:rPr>
                        <a:t>fuerte participación, buen nivel de experiencia, </a:t>
                      </a:r>
                    </a:p>
                  </a:txBody>
                  <a:tcPr/>
                </a:tc>
                <a:extLst>
                  <a:ext uri="{0D108BD9-81ED-4DB2-BD59-A6C34878D82A}">
                    <a16:rowId xmlns:a16="http://schemas.microsoft.com/office/drawing/2014/main" val="10003"/>
                  </a:ext>
                </a:extLst>
              </a:tr>
              <a:tr h="609782">
                <a:tc>
                  <a:txBody>
                    <a:bodyPr/>
                    <a:lstStyle/>
                    <a:p>
                      <a:r>
                        <a:rPr lang="es-ES" sz="1800" dirty="0">
                          <a:solidFill>
                            <a:schemeClr val="bg1"/>
                          </a:solidFill>
                          <a:latin typeface="+mj-lt"/>
                        </a:rPr>
                        <a:t>Gestión de conflictos</a:t>
                      </a:r>
                      <a:endParaRPr lang="es-ES" sz="1800" b="1" dirty="0">
                        <a:solidFill>
                          <a:schemeClr val="bg1"/>
                        </a:solidFill>
                        <a:latin typeface="+mj-lt"/>
                      </a:endParaRPr>
                    </a:p>
                  </a:txBody>
                  <a:tcPr/>
                </a:tc>
                <a:tc>
                  <a:txBody>
                    <a:bodyPr/>
                    <a:lstStyle/>
                    <a:p>
                      <a:r>
                        <a:rPr lang="es-ES" sz="1800" dirty="0">
                          <a:solidFill>
                            <a:srgbClr val="FFFF00"/>
                          </a:solidFill>
                          <a:latin typeface="+mj-lt"/>
                        </a:rPr>
                        <a:t>Poca experiencia </a:t>
                      </a:r>
                      <a:r>
                        <a:rPr lang="es-ES" sz="1800" dirty="0">
                          <a:solidFill>
                            <a:schemeClr val="bg1"/>
                          </a:solidFill>
                          <a:latin typeface="+mj-lt"/>
                        </a:rPr>
                        <a:t>debido a que el </a:t>
                      </a:r>
                      <a:r>
                        <a:rPr lang="es-ES" sz="1800" dirty="0">
                          <a:solidFill>
                            <a:srgbClr val="FFFF00"/>
                          </a:solidFill>
                          <a:latin typeface="+mj-lt"/>
                        </a:rPr>
                        <a:t>agua no es escasa</a:t>
                      </a:r>
                    </a:p>
                  </a:txBody>
                  <a:tcPr/>
                </a:tc>
                <a:extLst>
                  <a:ext uri="{0D108BD9-81ED-4DB2-BD59-A6C34878D82A}">
                    <a16:rowId xmlns:a16="http://schemas.microsoft.com/office/drawing/2014/main" val="10004"/>
                  </a:ext>
                </a:extLst>
              </a:tr>
              <a:tr h="722449">
                <a:tc>
                  <a:txBody>
                    <a:bodyPr/>
                    <a:lstStyle/>
                    <a:p>
                      <a:r>
                        <a:rPr lang="es-ES" sz="1800" kern="1200" dirty="0">
                          <a:solidFill>
                            <a:schemeClr val="lt1"/>
                          </a:solidFill>
                          <a:latin typeface="+mj-lt"/>
                          <a:ea typeface="+mn-ea"/>
                          <a:cs typeface="+mn-cs"/>
                        </a:rPr>
                        <a:t>Información</a:t>
                      </a:r>
                      <a:r>
                        <a:rPr lang="es-ES" sz="1800" kern="1200" baseline="0" dirty="0">
                          <a:solidFill>
                            <a:schemeClr val="lt1"/>
                          </a:solidFill>
                          <a:latin typeface="+mj-lt"/>
                          <a:ea typeface="+mn-ea"/>
                          <a:cs typeface="+mn-cs"/>
                        </a:rPr>
                        <a:t> sobre el agua</a:t>
                      </a:r>
                      <a:endParaRPr lang="es-ES" sz="1800" b="1" kern="1200" dirty="0">
                        <a:solidFill>
                          <a:schemeClr val="accent1">
                            <a:lumMod val="50000"/>
                          </a:schemeClr>
                        </a:solidFill>
                        <a:latin typeface="+mj-lt"/>
                        <a:ea typeface="+mn-ea"/>
                        <a:cs typeface="+mn-cs"/>
                      </a:endParaRPr>
                    </a:p>
                  </a:txBody>
                  <a:tcPr/>
                </a:tc>
                <a:tc>
                  <a:txBody>
                    <a:bodyPr/>
                    <a:lstStyle/>
                    <a:p>
                      <a:pPr marL="285750" indent="-285750">
                        <a:buFont typeface="Arial" pitchFamily="34" charset="0"/>
                        <a:buChar char="•"/>
                      </a:pPr>
                      <a:r>
                        <a:rPr lang="es-ES" sz="1800" dirty="0">
                          <a:solidFill>
                            <a:srgbClr val="FFFF00"/>
                          </a:solidFill>
                          <a:latin typeface="+mj-lt"/>
                        </a:rPr>
                        <a:t>información rica y de fácil acceso, redes de medición ultramodernas</a:t>
                      </a:r>
                      <a:r>
                        <a:rPr lang="es-ES" sz="1800" baseline="0" dirty="0">
                          <a:solidFill>
                            <a:srgbClr val="FFFF00"/>
                          </a:solidFill>
                          <a:latin typeface="+mj-lt"/>
                        </a:rPr>
                        <a:t> y equipos al día</a:t>
                      </a:r>
                      <a:endParaRPr lang="es-ES" sz="1800" dirty="0">
                        <a:solidFill>
                          <a:srgbClr val="FFFF00"/>
                        </a:solidFill>
                        <a:latin typeface="+mj-lt"/>
                      </a:endParaRPr>
                    </a:p>
                  </a:txBody>
                  <a:tcPr/>
                </a:tc>
                <a:extLst>
                  <a:ext uri="{0D108BD9-81ED-4DB2-BD59-A6C34878D82A}">
                    <a16:rowId xmlns:a16="http://schemas.microsoft.com/office/drawing/2014/main" val="10005"/>
                  </a:ext>
                </a:extLst>
              </a:tr>
            </a:tbl>
          </a:graphicData>
        </a:graphic>
      </p:graphicFrame>
      <p:sp>
        <p:nvSpPr>
          <p:cNvPr id="7" name="1 Título"/>
          <p:cNvSpPr>
            <a:spLocks noGrp="1"/>
          </p:cNvSpPr>
          <p:nvPr>
            <p:ph type="title"/>
          </p:nvPr>
        </p:nvSpPr>
        <p:spPr>
          <a:noFill/>
        </p:spPr>
        <p:txBody>
          <a:bodyPr>
            <a:noAutofit/>
          </a:bodyPr>
          <a:lstStyle/>
          <a:p>
            <a:r>
              <a:rPr lang="es-ES" sz="2000" dirty="0"/>
              <a:t>Perfil</a:t>
            </a:r>
            <a:r>
              <a:rPr lang="es-ES" sz="2000" b="0" dirty="0">
                <a:solidFill>
                  <a:schemeClr val="tx1"/>
                </a:solidFill>
              </a:rPr>
              <a:t> </a:t>
            </a:r>
            <a:r>
              <a:rPr lang="es-ES" sz="2000" dirty="0"/>
              <a:t>de la Gobernanza del Agua en Francia</a:t>
            </a:r>
            <a:endParaRPr lang="es-ES" sz="2000" b="0" dirty="0">
              <a:solidFill>
                <a:schemeClr val="tx1"/>
              </a:solidFill>
            </a:endParaRPr>
          </a:p>
        </p:txBody>
      </p:sp>
    </p:spTree>
    <p:extLst>
      <p:ext uri="{BB962C8B-B14F-4D97-AF65-F5344CB8AC3E}">
        <p14:creationId xmlns:p14="http://schemas.microsoft.com/office/powerpoint/2010/main" val="3925944406"/>
      </p:ext>
    </p:extLst>
  </p:cSld>
  <p:clrMapOvr>
    <a:masterClrMapping/>
  </p:clrMapOvr>
  <p:transition spd="med">
    <p:pull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898548989"/>
              </p:ext>
            </p:extLst>
          </p:nvPr>
        </p:nvGraphicFramePr>
        <p:xfrm>
          <a:off x="107506" y="1002205"/>
          <a:ext cx="8856982" cy="3533146"/>
        </p:xfrm>
        <a:graphic>
          <a:graphicData uri="http://schemas.openxmlformats.org/drawingml/2006/table">
            <a:tbl>
              <a:tblPr firstRow="1" bandRow="1">
                <a:tableStyleId>{D03447BB-5D67-496B-8E87-E561075AD55C}</a:tableStyleId>
              </a:tblPr>
              <a:tblGrid>
                <a:gridCol w="3713237">
                  <a:extLst>
                    <a:ext uri="{9D8B030D-6E8A-4147-A177-3AD203B41FA5}">
                      <a16:colId xmlns:a16="http://schemas.microsoft.com/office/drawing/2014/main" val="20000"/>
                    </a:ext>
                  </a:extLst>
                </a:gridCol>
                <a:gridCol w="5143745">
                  <a:extLst>
                    <a:ext uri="{9D8B030D-6E8A-4147-A177-3AD203B41FA5}">
                      <a16:colId xmlns:a16="http://schemas.microsoft.com/office/drawing/2014/main" val="20001"/>
                    </a:ext>
                  </a:extLst>
                </a:gridCol>
              </a:tblGrid>
              <a:tr h="576586">
                <a:tc>
                  <a:txBody>
                    <a:bodyPr/>
                    <a:lstStyle/>
                    <a:p>
                      <a:r>
                        <a:rPr lang="es-ES" sz="1600" dirty="0">
                          <a:solidFill>
                            <a:schemeClr val="bg1"/>
                          </a:solidFill>
                          <a:latin typeface="+mj-lt"/>
                        </a:rPr>
                        <a:t>concepto</a:t>
                      </a:r>
                    </a:p>
                  </a:txBody>
                  <a:tcPr/>
                </a:tc>
                <a:tc>
                  <a:txBody>
                    <a:bodyPr/>
                    <a:lstStyle/>
                    <a:p>
                      <a:r>
                        <a:rPr lang="es-ES" sz="1600" dirty="0">
                          <a:solidFill>
                            <a:schemeClr val="bg1"/>
                          </a:solidFill>
                          <a:latin typeface="+mj-lt"/>
                        </a:rPr>
                        <a:t>Condiciones imperantes</a:t>
                      </a:r>
                    </a:p>
                  </a:txBody>
                  <a:tcPr/>
                </a:tc>
                <a:extLst>
                  <a:ext uri="{0D108BD9-81ED-4DB2-BD59-A6C34878D82A}">
                    <a16:rowId xmlns:a16="http://schemas.microsoft.com/office/drawing/2014/main" val="10000"/>
                  </a:ext>
                </a:extLst>
              </a:tr>
              <a:tr h="721745">
                <a:tc>
                  <a:txBody>
                    <a:bodyPr/>
                    <a:lstStyle/>
                    <a:p>
                      <a:r>
                        <a:rPr lang="es-ES" sz="1600" dirty="0">
                          <a:solidFill>
                            <a:schemeClr val="bg1"/>
                          </a:solidFill>
                          <a:latin typeface="+mj-lt"/>
                        </a:rPr>
                        <a:t>Planificación y Programación Hídrica</a:t>
                      </a:r>
                      <a:endParaRPr lang="es-ES" sz="1600" b="1" dirty="0">
                        <a:solidFill>
                          <a:schemeClr val="bg1"/>
                        </a:solidFill>
                        <a:latin typeface="+mj-lt"/>
                      </a:endParaRPr>
                    </a:p>
                  </a:txBody>
                  <a:tcPr/>
                </a:tc>
                <a:tc>
                  <a:txBody>
                    <a:bodyPr/>
                    <a:lstStyle/>
                    <a:p>
                      <a:pPr marL="285750" indent="-285750">
                        <a:buFont typeface="Arial" pitchFamily="34" charset="0"/>
                        <a:buChar char="•"/>
                      </a:pPr>
                      <a:r>
                        <a:rPr lang="es-ES" sz="1600" dirty="0">
                          <a:solidFill>
                            <a:srgbClr val="FFFF00"/>
                          </a:solidFill>
                          <a:latin typeface="+mj-lt"/>
                        </a:rPr>
                        <a:t>Planificación nacional razonablemente</a:t>
                      </a:r>
                      <a:r>
                        <a:rPr lang="es-ES" sz="1600" baseline="0" dirty="0">
                          <a:solidFill>
                            <a:srgbClr val="FFFF00"/>
                          </a:solidFill>
                          <a:latin typeface="+mj-lt"/>
                        </a:rPr>
                        <a:t> adecuada</a:t>
                      </a:r>
                      <a:r>
                        <a:rPr lang="es-ES" sz="1600" baseline="0" dirty="0">
                          <a:solidFill>
                            <a:schemeClr val="bg1"/>
                          </a:solidFill>
                          <a:latin typeface="+mj-lt"/>
                        </a:rPr>
                        <a:t>, planes por cuenca de aplicación obligatoria, cartera de proyectos de inversión. </a:t>
                      </a:r>
                      <a:endParaRPr lang="es-ES" sz="1600" dirty="0">
                        <a:solidFill>
                          <a:schemeClr val="bg1"/>
                        </a:solidFill>
                        <a:latin typeface="+mj-lt"/>
                      </a:endParaRPr>
                    </a:p>
                  </a:txBody>
                  <a:tcPr/>
                </a:tc>
                <a:extLst>
                  <a:ext uri="{0D108BD9-81ED-4DB2-BD59-A6C34878D82A}">
                    <a16:rowId xmlns:a16="http://schemas.microsoft.com/office/drawing/2014/main" val="10001"/>
                  </a:ext>
                </a:extLst>
              </a:tr>
              <a:tr h="566289">
                <a:tc>
                  <a:txBody>
                    <a:bodyPr/>
                    <a:lstStyle/>
                    <a:p>
                      <a:r>
                        <a:rPr lang="es-ES" sz="1600" dirty="0">
                          <a:solidFill>
                            <a:schemeClr val="bg1"/>
                          </a:solidFill>
                          <a:latin typeface="+mj-lt"/>
                        </a:rPr>
                        <a:t>Financiación del sector agua en Francia</a:t>
                      </a:r>
                      <a:endParaRPr lang="es-ES" sz="1600" b="1" dirty="0">
                        <a:solidFill>
                          <a:schemeClr val="bg1"/>
                        </a:solidFill>
                        <a:latin typeface="+mj-lt"/>
                      </a:endParaRPr>
                    </a:p>
                  </a:txBody>
                  <a:tcPr/>
                </a:tc>
                <a:tc>
                  <a:txBody>
                    <a:bodyPr/>
                    <a:lstStyle/>
                    <a:p>
                      <a:r>
                        <a:rPr lang="es-ES" sz="1600" dirty="0">
                          <a:solidFill>
                            <a:schemeClr val="bg1"/>
                          </a:solidFill>
                          <a:latin typeface="+mj-lt"/>
                        </a:rPr>
                        <a:t>Robusta y diversificada</a:t>
                      </a:r>
                      <a:r>
                        <a:rPr lang="es-ES" sz="1600" baseline="0" dirty="0">
                          <a:solidFill>
                            <a:schemeClr val="bg1"/>
                          </a:solidFill>
                          <a:latin typeface="+mj-lt"/>
                        </a:rPr>
                        <a:t> (</a:t>
                      </a:r>
                      <a:r>
                        <a:rPr lang="es-ES" sz="1600" b="1" i="1" baseline="0" dirty="0">
                          <a:solidFill>
                            <a:srgbClr val="FFFF00"/>
                          </a:solidFill>
                          <a:latin typeface="+mj-lt"/>
                        </a:rPr>
                        <a:t>de los mejores ejemplos en el mundo</a:t>
                      </a:r>
                      <a:r>
                        <a:rPr lang="es-ES" sz="1600" baseline="0" dirty="0">
                          <a:solidFill>
                            <a:schemeClr val="bg1"/>
                          </a:solidFill>
                          <a:latin typeface="+mj-lt"/>
                        </a:rPr>
                        <a:t>)</a:t>
                      </a:r>
                      <a:r>
                        <a:rPr lang="es-ES" sz="1600" dirty="0">
                          <a:solidFill>
                            <a:schemeClr val="bg1"/>
                          </a:solidFill>
                          <a:latin typeface="+mj-lt"/>
                        </a:rPr>
                        <a:t> con componentes del Estado,</a:t>
                      </a:r>
                      <a:r>
                        <a:rPr lang="es-ES" sz="1600" baseline="0" dirty="0">
                          <a:solidFill>
                            <a:schemeClr val="bg1"/>
                          </a:solidFill>
                          <a:latin typeface="+mj-lt"/>
                        </a:rPr>
                        <a:t> del sector privado y del sector social.</a:t>
                      </a:r>
                      <a:endParaRPr lang="es-ES" sz="1600" dirty="0">
                        <a:solidFill>
                          <a:schemeClr val="bg1"/>
                        </a:solidFill>
                        <a:latin typeface="+mj-lt"/>
                      </a:endParaRPr>
                    </a:p>
                  </a:txBody>
                  <a:tcPr/>
                </a:tc>
                <a:extLst>
                  <a:ext uri="{0D108BD9-81ED-4DB2-BD59-A6C34878D82A}">
                    <a16:rowId xmlns:a16="http://schemas.microsoft.com/office/drawing/2014/main" val="10002"/>
                  </a:ext>
                </a:extLst>
              </a:tr>
              <a:tr h="7224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kern="1200" dirty="0">
                          <a:solidFill>
                            <a:schemeClr val="bg1"/>
                          </a:solidFill>
                          <a:latin typeface="+mj-lt"/>
                        </a:rPr>
                        <a:t>Gestión Técnica del Agua y Meteorología</a:t>
                      </a:r>
                      <a:endParaRPr lang="es-ES" sz="1600" b="1" kern="1200" dirty="0">
                        <a:solidFill>
                          <a:schemeClr val="bg1"/>
                        </a:solidFill>
                        <a:latin typeface="+mj-lt"/>
                        <a:ea typeface="+mn-ea"/>
                        <a:cs typeface="+mn-cs"/>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600" dirty="0">
                          <a:solidFill>
                            <a:srgbClr val="FFFF00"/>
                          </a:solidFill>
                          <a:latin typeface="+mj-lt"/>
                        </a:rPr>
                        <a:t>Estupendo nivel </a:t>
                      </a:r>
                      <a:r>
                        <a:rPr lang="es-ES" sz="1600" baseline="0" dirty="0">
                          <a:solidFill>
                            <a:srgbClr val="FFFF00"/>
                          </a:solidFill>
                          <a:latin typeface="+mj-lt"/>
                        </a:rPr>
                        <a:t>en materia de </a:t>
                      </a:r>
                      <a:r>
                        <a:rPr lang="es-MX" sz="1600" dirty="0">
                          <a:solidFill>
                            <a:srgbClr val="FFFF00"/>
                          </a:solidFill>
                          <a:effectLst/>
                          <a:latin typeface="+mj-lt"/>
                        </a:rPr>
                        <a:t>monitoreo, inventarios de agua y suelo, disponibilidad de agua, calidad del agua, balances hídricos, normas técnicas, instrumentos técnicos de gestión [modelos, pronósticos], etc.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1600" dirty="0">
                          <a:solidFill>
                            <a:srgbClr val="FFFF00"/>
                          </a:solidFill>
                          <a:effectLst/>
                          <a:latin typeface="+mj-lt"/>
                        </a:rPr>
                        <a:t>Meteorología muy desarrollada</a:t>
                      </a:r>
                      <a:r>
                        <a:rPr lang="es-MX" sz="1600" dirty="0">
                          <a:solidFill>
                            <a:schemeClr val="bg1"/>
                          </a:solidFill>
                          <a:effectLst/>
                          <a:latin typeface="+mj-lt"/>
                        </a:rPr>
                        <a:t>. </a:t>
                      </a:r>
                    </a:p>
                  </a:txBody>
                  <a:tcPr/>
                </a:tc>
                <a:extLst>
                  <a:ext uri="{0D108BD9-81ED-4DB2-BD59-A6C34878D82A}">
                    <a16:rowId xmlns:a16="http://schemas.microsoft.com/office/drawing/2014/main" val="10003"/>
                  </a:ext>
                </a:extLst>
              </a:tr>
            </a:tbl>
          </a:graphicData>
        </a:graphic>
      </p:graphicFrame>
      <p:sp>
        <p:nvSpPr>
          <p:cNvPr id="7" name="1 Título"/>
          <p:cNvSpPr>
            <a:spLocks noGrp="1"/>
          </p:cNvSpPr>
          <p:nvPr>
            <p:ph type="title"/>
          </p:nvPr>
        </p:nvSpPr>
        <p:spPr>
          <a:noFill/>
        </p:spPr>
        <p:txBody>
          <a:bodyPr>
            <a:noAutofit/>
          </a:bodyPr>
          <a:lstStyle/>
          <a:p>
            <a:r>
              <a:rPr lang="es-ES" sz="2000" dirty="0"/>
              <a:t>Perfil</a:t>
            </a:r>
            <a:r>
              <a:rPr lang="es-ES" sz="2000" b="0" dirty="0">
                <a:solidFill>
                  <a:schemeClr val="tx1"/>
                </a:solidFill>
              </a:rPr>
              <a:t> </a:t>
            </a:r>
            <a:r>
              <a:rPr lang="es-ES" sz="2000" dirty="0"/>
              <a:t>de la Gobernanza del Agua en Francia</a:t>
            </a:r>
            <a:endParaRPr lang="es-ES" sz="2000" b="0" dirty="0">
              <a:solidFill>
                <a:schemeClr val="tx1"/>
              </a:solidFill>
            </a:endParaRPr>
          </a:p>
        </p:txBody>
      </p:sp>
    </p:spTree>
    <p:extLst>
      <p:ext uri="{BB962C8B-B14F-4D97-AF65-F5344CB8AC3E}">
        <p14:creationId xmlns:p14="http://schemas.microsoft.com/office/powerpoint/2010/main" val="1176422443"/>
      </p:ext>
    </p:extLst>
  </p:cSld>
  <p:clrMapOvr>
    <a:masterClrMapping/>
  </p:clrMapOvr>
  <p:transition spd="med">
    <p:pull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normAutofit fontScale="90000"/>
          </a:bodyPr>
          <a:lstStyle/>
          <a:p>
            <a:pPr eaLnBrk="1" hangingPunct="1"/>
            <a:r>
              <a:rPr lang="es-ES" sz="3600" b="1" dirty="0">
                <a:latin typeface="+mn-lt"/>
              </a:rPr>
              <a:t>Objetivo</a:t>
            </a:r>
          </a:p>
        </p:txBody>
      </p:sp>
      <p:sp>
        <p:nvSpPr>
          <p:cNvPr id="16387" name="Rectangle 3"/>
          <p:cNvSpPr>
            <a:spLocks noGrp="1" noChangeArrowheads="1"/>
          </p:cNvSpPr>
          <p:nvPr>
            <p:ph idx="1"/>
          </p:nvPr>
        </p:nvSpPr>
        <p:spPr>
          <a:xfrm>
            <a:off x="628650" y="1124744"/>
            <a:ext cx="7886700" cy="4620171"/>
          </a:xfrm>
        </p:spPr>
        <p:txBody>
          <a:bodyPr>
            <a:noAutofit/>
          </a:bodyPr>
          <a:lstStyle/>
          <a:p>
            <a:pPr marL="0" indent="0" algn="just" eaLnBrk="1" hangingPunct="1">
              <a:lnSpc>
                <a:spcPct val="150000"/>
              </a:lnSpc>
              <a:buNone/>
            </a:pPr>
            <a:r>
              <a:rPr lang="es-ES" sz="3200" dirty="0">
                <a:latin typeface="Verdana" panose="020B0604030504040204" pitchFamily="34" charset="0"/>
                <a:ea typeface="Verdana" panose="020B0604030504040204" pitchFamily="34" charset="0"/>
                <a:cs typeface="Verdana" panose="020B0604030504040204" pitchFamily="34" charset="0"/>
              </a:rPr>
              <a:t>“Dar un panorama general sobre el concepto de gobernanza del agua y hacer una revisión sobre  la forma en que diversos países han implementado este concepto a través de organizaciones de cuenca”.</a:t>
            </a:r>
          </a:p>
        </p:txBody>
      </p:sp>
    </p:spTree>
    <p:extLst>
      <p:ext uri="{BB962C8B-B14F-4D97-AF65-F5344CB8AC3E}">
        <p14:creationId xmlns:p14="http://schemas.microsoft.com/office/powerpoint/2010/main" val="2295390532"/>
      </p:ext>
    </p:extLst>
  </p:cSld>
  <p:clrMapOvr>
    <a:masterClrMapping/>
  </p:clrMapOvr>
  <p:transition spd="med">
    <p:pull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44624"/>
            <a:ext cx="6861448" cy="706090"/>
          </a:xfrm>
        </p:spPr>
        <p:txBody>
          <a:bodyPr>
            <a:normAutofit/>
          </a:bodyPr>
          <a:lstStyle/>
          <a:p>
            <a:r>
              <a:rPr lang="es-ES" sz="2000" dirty="0"/>
              <a:t>Perfil</a:t>
            </a:r>
            <a:r>
              <a:rPr lang="es-ES" sz="2000" b="0" dirty="0">
                <a:solidFill>
                  <a:schemeClr val="tx1"/>
                </a:solidFill>
              </a:rPr>
              <a:t> </a:t>
            </a:r>
            <a:r>
              <a:rPr lang="es-ES" sz="2000" dirty="0"/>
              <a:t>de la Gobernanza del Agua en Francia</a:t>
            </a:r>
          </a:p>
        </p:txBody>
      </p:sp>
      <p:graphicFrame>
        <p:nvGraphicFramePr>
          <p:cNvPr id="4" name="3 Tabla"/>
          <p:cNvGraphicFramePr>
            <a:graphicFrameLocks noGrp="1"/>
          </p:cNvGraphicFramePr>
          <p:nvPr>
            <p:extLst>
              <p:ext uri="{D42A27DB-BD31-4B8C-83A1-F6EECF244321}">
                <p14:modId xmlns:p14="http://schemas.microsoft.com/office/powerpoint/2010/main" val="500607874"/>
              </p:ext>
            </p:extLst>
          </p:nvPr>
        </p:nvGraphicFramePr>
        <p:xfrm>
          <a:off x="107506" y="908720"/>
          <a:ext cx="8928990" cy="5100044"/>
        </p:xfrm>
        <a:graphic>
          <a:graphicData uri="http://schemas.openxmlformats.org/drawingml/2006/table">
            <a:tbl>
              <a:tblPr firstRow="1" bandRow="1">
                <a:tableStyleId>{D03447BB-5D67-496B-8E87-E561075AD55C}</a:tableStyleId>
              </a:tblPr>
              <a:tblGrid>
                <a:gridCol w="3743426">
                  <a:extLst>
                    <a:ext uri="{9D8B030D-6E8A-4147-A177-3AD203B41FA5}">
                      <a16:colId xmlns:a16="http://schemas.microsoft.com/office/drawing/2014/main" val="20000"/>
                    </a:ext>
                  </a:extLst>
                </a:gridCol>
                <a:gridCol w="5185564">
                  <a:extLst>
                    <a:ext uri="{9D8B030D-6E8A-4147-A177-3AD203B41FA5}">
                      <a16:colId xmlns:a16="http://schemas.microsoft.com/office/drawing/2014/main" val="20001"/>
                    </a:ext>
                  </a:extLst>
                </a:gridCol>
              </a:tblGrid>
              <a:tr h="576586">
                <a:tc>
                  <a:txBody>
                    <a:bodyPr/>
                    <a:lstStyle/>
                    <a:p>
                      <a:r>
                        <a:rPr lang="es-ES" sz="2000" dirty="0">
                          <a:solidFill>
                            <a:schemeClr val="bg1"/>
                          </a:solidFill>
                          <a:latin typeface="+mj-lt"/>
                        </a:rPr>
                        <a:t>Concepto en Francia</a:t>
                      </a:r>
                    </a:p>
                  </a:txBody>
                  <a:tcPr/>
                </a:tc>
                <a:tc>
                  <a:txBody>
                    <a:bodyPr/>
                    <a:lstStyle/>
                    <a:p>
                      <a:r>
                        <a:rPr lang="es-ES" sz="2000" dirty="0">
                          <a:solidFill>
                            <a:schemeClr val="bg1"/>
                          </a:solidFill>
                          <a:latin typeface="+mj-lt"/>
                        </a:rPr>
                        <a:t>Condiciones imperantes</a:t>
                      </a:r>
                    </a:p>
                  </a:txBody>
                  <a:tcPr/>
                </a:tc>
                <a:extLst>
                  <a:ext uri="{0D108BD9-81ED-4DB2-BD59-A6C34878D82A}">
                    <a16:rowId xmlns:a16="http://schemas.microsoft.com/office/drawing/2014/main" val="10000"/>
                  </a:ext>
                </a:extLst>
              </a:tr>
              <a:tr h="7217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a:solidFill>
                            <a:schemeClr val="bg1"/>
                          </a:solidFill>
                          <a:latin typeface="+mj-lt"/>
                        </a:rPr>
                        <a:t>Irrigación</a:t>
                      </a:r>
                      <a:r>
                        <a:rPr lang="es-ES" sz="2000" baseline="0" dirty="0">
                          <a:solidFill>
                            <a:schemeClr val="bg1"/>
                          </a:solidFill>
                          <a:latin typeface="+mj-lt"/>
                        </a:rPr>
                        <a:t> y</a:t>
                      </a:r>
                      <a:r>
                        <a:rPr lang="es-ES" sz="2000" dirty="0">
                          <a:solidFill>
                            <a:schemeClr val="bg1"/>
                          </a:solidFill>
                          <a:latin typeface="+mj-lt"/>
                        </a:rPr>
                        <a:t> </a:t>
                      </a:r>
                      <a:r>
                        <a:rPr lang="es-MX" sz="2000" kern="1200" dirty="0">
                          <a:solidFill>
                            <a:schemeClr val="bg1"/>
                          </a:solidFill>
                          <a:latin typeface="+mj-lt"/>
                        </a:rPr>
                        <a:t>Drenaje Agrícola</a:t>
                      </a:r>
                      <a:endParaRPr lang="es-ES" sz="2000" b="1" dirty="0">
                        <a:solidFill>
                          <a:schemeClr val="bg1"/>
                        </a:solidFill>
                        <a:latin typeface="+mj-lt"/>
                      </a:endParaRPr>
                    </a:p>
                  </a:txBody>
                  <a:tcPr/>
                </a:tc>
                <a:tc>
                  <a:txBody>
                    <a:bodyPr/>
                    <a:lstStyle/>
                    <a:p>
                      <a:pPr marL="285750" indent="-285750">
                        <a:buFont typeface="Arial" pitchFamily="34" charset="0"/>
                        <a:buChar char="•"/>
                      </a:pPr>
                      <a:r>
                        <a:rPr lang="es-ES" sz="2000" dirty="0">
                          <a:solidFill>
                            <a:srgbClr val="FFFF00"/>
                          </a:solidFill>
                          <a:latin typeface="+mj-lt"/>
                        </a:rPr>
                        <a:t>Altamente desarrollado y sofisticado.</a:t>
                      </a:r>
                      <a:r>
                        <a:rPr lang="es-ES" sz="2000" baseline="0" dirty="0">
                          <a:solidFill>
                            <a:srgbClr val="FFFF00"/>
                          </a:solidFill>
                          <a:latin typeface="+mj-lt"/>
                        </a:rPr>
                        <a:t> Alta productividad por m3.</a:t>
                      </a:r>
                      <a:endParaRPr lang="es-ES" sz="2000" dirty="0">
                        <a:solidFill>
                          <a:srgbClr val="FFFF00"/>
                        </a:solidFill>
                        <a:latin typeface="+mj-lt"/>
                      </a:endParaRPr>
                    </a:p>
                  </a:txBody>
                  <a:tcPr/>
                </a:tc>
                <a:extLst>
                  <a:ext uri="{0D108BD9-81ED-4DB2-BD59-A6C34878D82A}">
                    <a16:rowId xmlns:a16="http://schemas.microsoft.com/office/drawing/2014/main" val="10001"/>
                  </a:ext>
                </a:extLst>
              </a:tr>
              <a:tr h="566289">
                <a:tc>
                  <a:txBody>
                    <a:bodyPr/>
                    <a:lstStyle/>
                    <a:p>
                      <a:r>
                        <a:rPr lang="es-ES" sz="2000" dirty="0">
                          <a:solidFill>
                            <a:schemeClr val="bg1"/>
                          </a:solidFill>
                          <a:latin typeface="+mj-lt"/>
                        </a:rPr>
                        <a:t>Control de Ríos</a:t>
                      </a:r>
                      <a:r>
                        <a:rPr lang="es-ES" sz="2000" baseline="0" dirty="0">
                          <a:solidFill>
                            <a:schemeClr val="bg1"/>
                          </a:solidFill>
                          <a:latin typeface="+mj-lt"/>
                        </a:rPr>
                        <a:t> / Ingeniería fluvial</a:t>
                      </a:r>
                      <a:endParaRPr lang="es-ES" sz="2000" b="1" dirty="0">
                        <a:solidFill>
                          <a:schemeClr val="bg1"/>
                        </a:solidFill>
                        <a:latin typeface="+mj-lt"/>
                      </a:endParaRPr>
                    </a:p>
                  </a:txBody>
                  <a:tcPr/>
                </a:tc>
                <a:tc>
                  <a:txBody>
                    <a:bodyPr/>
                    <a:lstStyle/>
                    <a:p>
                      <a:pPr marL="285750" indent="-285750">
                        <a:buFont typeface="Arial" pitchFamily="34" charset="0"/>
                        <a:buChar char="•"/>
                      </a:pPr>
                      <a:r>
                        <a:rPr lang="es-ES" sz="2000" dirty="0">
                          <a:solidFill>
                            <a:srgbClr val="FFFF00"/>
                          </a:solidFill>
                          <a:latin typeface="+mj-lt"/>
                        </a:rPr>
                        <a:t>Altamente desarrollado</a:t>
                      </a:r>
                      <a:endParaRPr lang="es-ES" sz="2000" baseline="0" dirty="0">
                        <a:solidFill>
                          <a:srgbClr val="FFFF00"/>
                        </a:solidFill>
                        <a:latin typeface="+mj-lt"/>
                      </a:endParaRPr>
                    </a:p>
                  </a:txBody>
                  <a:tcPr/>
                </a:tc>
                <a:extLst>
                  <a:ext uri="{0D108BD9-81ED-4DB2-BD59-A6C34878D82A}">
                    <a16:rowId xmlns:a16="http://schemas.microsoft.com/office/drawing/2014/main" val="10002"/>
                  </a:ext>
                </a:extLst>
              </a:tr>
              <a:tr h="722449">
                <a:tc>
                  <a:txBody>
                    <a:bodyPr/>
                    <a:lstStyle/>
                    <a:p>
                      <a:pPr marL="0" algn="l" defTabSz="914400" rtl="0" eaLnBrk="1" latinLnBrk="0" hangingPunct="1">
                        <a:lnSpc>
                          <a:spcPct val="100000"/>
                        </a:lnSpc>
                        <a:spcAft>
                          <a:spcPts val="0"/>
                        </a:spcAft>
                      </a:pPr>
                      <a:r>
                        <a:rPr lang="es-ES" sz="2000" kern="1200" dirty="0">
                          <a:solidFill>
                            <a:schemeClr val="bg1"/>
                          </a:solidFill>
                          <a:latin typeface="+mj-lt"/>
                        </a:rPr>
                        <a:t>Seguridad hídrica</a:t>
                      </a:r>
                      <a:endParaRPr lang="es-ES" sz="2000" b="1" kern="1200" dirty="0">
                        <a:solidFill>
                          <a:schemeClr val="bg1"/>
                        </a:solidFill>
                        <a:latin typeface="+mj-lt"/>
                        <a:ea typeface="+mn-ea"/>
                        <a:cs typeface="+mn-cs"/>
                      </a:endParaRPr>
                    </a:p>
                  </a:txBody>
                  <a:tcPr/>
                </a:tc>
                <a:tc>
                  <a:txBody>
                    <a:bodyPr/>
                    <a:lstStyle/>
                    <a:p>
                      <a:pPr marL="285750" indent="-285750" algn="l" defTabSz="914400" rtl="0" eaLnBrk="1" latinLnBrk="0" hangingPunct="1">
                        <a:lnSpc>
                          <a:spcPct val="100000"/>
                        </a:lnSpc>
                        <a:spcAft>
                          <a:spcPts val="0"/>
                        </a:spcAft>
                        <a:buFont typeface="Arial" pitchFamily="34" charset="0"/>
                        <a:buChar char="•"/>
                      </a:pPr>
                      <a:r>
                        <a:rPr lang="es-MX" sz="2000" kern="1200" dirty="0">
                          <a:solidFill>
                            <a:schemeClr val="bg1"/>
                          </a:solidFill>
                          <a:latin typeface="+mj-lt"/>
                        </a:rPr>
                        <a:t>Bien</a:t>
                      </a:r>
                      <a:r>
                        <a:rPr lang="es-MX" sz="2000" kern="1200" baseline="0" dirty="0">
                          <a:solidFill>
                            <a:schemeClr val="bg1"/>
                          </a:solidFill>
                          <a:latin typeface="+mj-lt"/>
                        </a:rPr>
                        <a:t> compenetrado tanto en las </a:t>
                      </a:r>
                      <a:r>
                        <a:rPr lang="es-MX" sz="2000" kern="1200" baseline="0" dirty="0">
                          <a:solidFill>
                            <a:srgbClr val="FFFF00"/>
                          </a:solidFill>
                          <a:latin typeface="+mj-lt"/>
                        </a:rPr>
                        <a:t>instituciones</a:t>
                      </a:r>
                      <a:r>
                        <a:rPr lang="es-MX" sz="2000" kern="1200" baseline="0" dirty="0">
                          <a:solidFill>
                            <a:schemeClr val="bg1"/>
                          </a:solidFill>
                          <a:latin typeface="+mj-lt"/>
                        </a:rPr>
                        <a:t> como en el </a:t>
                      </a:r>
                      <a:r>
                        <a:rPr lang="es-MX" sz="2000" kern="1200" baseline="0" dirty="0">
                          <a:solidFill>
                            <a:srgbClr val="FFFF00"/>
                          </a:solidFill>
                          <a:latin typeface="+mj-lt"/>
                        </a:rPr>
                        <a:t>marco jurídico</a:t>
                      </a:r>
                      <a:endParaRPr lang="es-MX" sz="2000" kern="1200" dirty="0">
                        <a:solidFill>
                          <a:srgbClr val="FFFF00"/>
                        </a:solidFill>
                        <a:latin typeface="+mj-lt"/>
                        <a:ea typeface="+mn-ea"/>
                        <a:cs typeface="+mn-cs"/>
                      </a:endParaRPr>
                    </a:p>
                  </a:txBody>
                  <a:tcPr/>
                </a:tc>
                <a:extLst>
                  <a:ext uri="{0D108BD9-81ED-4DB2-BD59-A6C34878D82A}">
                    <a16:rowId xmlns:a16="http://schemas.microsoft.com/office/drawing/2014/main" val="10003"/>
                  </a:ext>
                </a:extLst>
              </a:tr>
              <a:tr h="592735">
                <a:tc>
                  <a:txBody>
                    <a:bodyPr/>
                    <a:lstStyle/>
                    <a:p>
                      <a:r>
                        <a:rPr lang="es-ES" sz="2000" dirty="0">
                          <a:solidFill>
                            <a:schemeClr val="bg1"/>
                          </a:solidFill>
                          <a:latin typeface="+mj-lt"/>
                        </a:rPr>
                        <a:t>Derecho humano al agua</a:t>
                      </a:r>
                      <a:endParaRPr lang="es-ES" sz="2000" b="1" dirty="0">
                        <a:solidFill>
                          <a:schemeClr val="bg1"/>
                        </a:solidFill>
                        <a:latin typeface="+mj-lt"/>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2000" dirty="0">
                          <a:solidFill>
                            <a:schemeClr val="bg1"/>
                          </a:solidFill>
                          <a:latin typeface="+mj-lt"/>
                        </a:rPr>
                        <a:t>Existe</a:t>
                      </a:r>
                      <a:r>
                        <a:rPr lang="es-ES" sz="2000" baseline="0" dirty="0">
                          <a:solidFill>
                            <a:schemeClr val="bg1"/>
                          </a:solidFill>
                          <a:latin typeface="+mj-lt"/>
                        </a:rPr>
                        <a:t> </a:t>
                      </a:r>
                      <a:r>
                        <a:rPr lang="es-ES" sz="2000" baseline="0" dirty="0">
                          <a:solidFill>
                            <a:srgbClr val="FFFF00"/>
                          </a:solidFill>
                          <a:latin typeface="+mj-lt"/>
                        </a:rPr>
                        <a:t>constitucion</a:t>
                      </a:r>
                      <a:r>
                        <a:rPr lang="es-ES" sz="2000" kern="1200" baseline="0" dirty="0">
                          <a:solidFill>
                            <a:srgbClr val="FFFF00"/>
                          </a:solidFill>
                          <a:latin typeface="+mj-lt"/>
                          <a:ea typeface="+mn-ea"/>
                          <a:cs typeface="+mn-cs"/>
                        </a:rPr>
                        <a:t>almente</a:t>
                      </a:r>
                    </a:p>
                  </a:txBody>
                  <a:tcPr/>
                </a:tc>
                <a:extLst>
                  <a:ext uri="{0D108BD9-81ED-4DB2-BD59-A6C34878D82A}">
                    <a16:rowId xmlns:a16="http://schemas.microsoft.com/office/drawing/2014/main" val="10004"/>
                  </a:ext>
                </a:extLst>
              </a:tr>
              <a:tr h="592735">
                <a:tc>
                  <a:txBody>
                    <a:bodyPr/>
                    <a:lstStyle/>
                    <a:p>
                      <a:r>
                        <a:rPr lang="es-ES" sz="2000" dirty="0">
                          <a:solidFill>
                            <a:schemeClr val="bg1"/>
                          </a:solidFill>
                          <a:latin typeface="+mj-lt"/>
                        </a:rPr>
                        <a:t>Gestión</a:t>
                      </a:r>
                      <a:r>
                        <a:rPr lang="es-ES" sz="2000" baseline="0" dirty="0">
                          <a:solidFill>
                            <a:schemeClr val="bg1"/>
                          </a:solidFill>
                          <a:latin typeface="+mj-lt"/>
                        </a:rPr>
                        <a:t> Agua por cuenca</a:t>
                      </a:r>
                      <a:endParaRPr lang="es-ES" sz="2000" b="1" dirty="0">
                        <a:solidFill>
                          <a:schemeClr val="bg1"/>
                        </a:solidFill>
                        <a:latin typeface="+mj-lt"/>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2000" baseline="0" dirty="0">
                          <a:solidFill>
                            <a:srgbClr val="FFFF00"/>
                          </a:solidFill>
                          <a:latin typeface="+mj-lt"/>
                        </a:rPr>
                        <a:t>Sumamente desarrollada y eficaz. De las mejores en el mundo</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2000" baseline="0" dirty="0">
                          <a:solidFill>
                            <a:srgbClr val="FFFF00"/>
                          </a:solidFill>
                          <a:latin typeface="+mj-lt"/>
                        </a:rPr>
                        <a:t>Aplican Modelo Bimodal </a:t>
                      </a:r>
                      <a:r>
                        <a:rPr lang="es-ES" sz="2000" baseline="0" dirty="0">
                          <a:solidFill>
                            <a:schemeClr val="bg1"/>
                          </a:solidFill>
                          <a:latin typeface="+mj-lt"/>
                        </a:rPr>
                        <a:t>[</a:t>
                      </a:r>
                      <a:r>
                        <a:rPr lang="es-ES" sz="2000" i="1" baseline="0" dirty="0">
                          <a:solidFill>
                            <a:schemeClr val="bg1"/>
                          </a:solidFill>
                          <a:latin typeface="Times New Roman" pitchFamily="18" charset="0"/>
                          <a:cs typeface="Times New Roman" pitchFamily="18" charset="0"/>
                        </a:rPr>
                        <a:t>Agencia del Agua como ente gubernamental y Comité de Cuenca como ente social y político – por la presencia de los ediles --</a:t>
                      </a:r>
                      <a:r>
                        <a:rPr lang="es-ES" sz="2000" baseline="0" dirty="0">
                          <a:solidFill>
                            <a:schemeClr val="bg1"/>
                          </a:solidFill>
                          <a:latin typeface="+mj-lt"/>
                        </a:rPr>
                        <a:t>]</a:t>
                      </a:r>
                    </a:p>
                  </a:txBody>
                  <a:tcPr/>
                </a:tc>
                <a:extLst>
                  <a:ext uri="{0D108BD9-81ED-4DB2-BD59-A6C34878D82A}">
                    <a16:rowId xmlns:a16="http://schemas.microsoft.com/office/drawing/2014/main" val="10005"/>
                  </a:ext>
                </a:extLst>
              </a:tr>
            </a:tbl>
          </a:graphicData>
        </a:graphic>
      </p:graphicFrame>
      <p:sp>
        <p:nvSpPr>
          <p:cNvPr id="5" name="4 Elipse"/>
          <p:cNvSpPr/>
          <p:nvPr/>
        </p:nvSpPr>
        <p:spPr>
          <a:xfrm>
            <a:off x="107504" y="4704736"/>
            <a:ext cx="1584176" cy="924862"/>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 b="1" dirty="0">
                <a:latin typeface="+mj-lt"/>
              </a:rPr>
              <a:t>Agencia del Agua</a:t>
            </a:r>
          </a:p>
        </p:txBody>
      </p:sp>
      <p:sp>
        <p:nvSpPr>
          <p:cNvPr id="6" name="5 Elipse"/>
          <p:cNvSpPr/>
          <p:nvPr/>
        </p:nvSpPr>
        <p:spPr>
          <a:xfrm>
            <a:off x="2051720" y="4725144"/>
            <a:ext cx="1676154" cy="904453"/>
          </a:xfrm>
          <a:prstGeom prst="ellipse">
            <a:avLst/>
          </a:prstGeom>
          <a:solidFill>
            <a:srgbClr val="002060"/>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FFFF00"/>
                </a:solidFill>
                <a:latin typeface="+mj-lt"/>
              </a:rPr>
              <a:t>Comité de Cuenca</a:t>
            </a:r>
            <a:endParaRPr lang="es-ES" b="1" dirty="0">
              <a:solidFill>
                <a:srgbClr val="FFFF00"/>
              </a:solidFill>
            </a:endParaRPr>
          </a:p>
        </p:txBody>
      </p:sp>
    </p:spTree>
    <p:extLst>
      <p:ext uri="{BB962C8B-B14F-4D97-AF65-F5344CB8AC3E}">
        <p14:creationId xmlns:p14="http://schemas.microsoft.com/office/powerpoint/2010/main" val="2061718599"/>
      </p:ext>
    </p:extLst>
  </p:cSld>
  <p:clrMapOvr>
    <a:masterClrMapping/>
  </p:clrMapOvr>
  <p:transition spd="med">
    <p:pull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746957838"/>
              </p:ext>
            </p:extLst>
          </p:nvPr>
        </p:nvGraphicFramePr>
        <p:xfrm>
          <a:off x="107504" y="590090"/>
          <a:ext cx="8928992" cy="5914437"/>
        </p:xfrm>
        <a:graphic>
          <a:graphicData uri="http://schemas.openxmlformats.org/drawingml/2006/table">
            <a:tbl>
              <a:tblPr firstRow="1" bandRow="1">
                <a:tableStyleId>{D03447BB-5D67-496B-8E87-E561075AD55C}</a:tableStyleId>
              </a:tblPr>
              <a:tblGrid>
                <a:gridCol w="3384376">
                  <a:extLst>
                    <a:ext uri="{9D8B030D-6E8A-4147-A177-3AD203B41FA5}">
                      <a16:colId xmlns:a16="http://schemas.microsoft.com/office/drawing/2014/main" val="20000"/>
                    </a:ext>
                  </a:extLst>
                </a:gridCol>
                <a:gridCol w="5544616">
                  <a:extLst>
                    <a:ext uri="{9D8B030D-6E8A-4147-A177-3AD203B41FA5}">
                      <a16:colId xmlns:a16="http://schemas.microsoft.com/office/drawing/2014/main" val="20001"/>
                    </a:ext>
                  </a:extLst>
                </a:gridCol>
              </a:tblGrid>
              <a:tr h="715591">
                <a:tc>
                  <a:txBody>
                    <a:bodyPr/>
                    <a:lstStyle/>
                    <a:p>
                      <a:r>
                        <a:rPr lang="es-ES" sz="1600" dirty="0">
                          <a:latin typeface="+mj-lt"/>
                        </a:rPr>
                        <a:t>concepto</a:t>
                      </a:r>
                    </a:p>
                  </a:txBody>
                  <a:tcPr/>
                </a:tc>
                <a:tc>
                  <a:txBody>
                    <a:bodyPr/>
                    <a:lstStyle/>
                    <a:p>
                      <a:r>
                        <a:rPr lang="es-ES" sz="1600" dirty="0">
                          <a:latin typeface="+mj-lt"/>
                        </a:rPr>
                        <a:t>Condiciones imperantes</a:t>
                      </a:r>
                    </a:p>
                  </a:txBody>
                  <a:tcPr/>
                </a:tc>
                <a:extLst>
                  <a:ext uri="{0D108BD9-81ED-4DB2-BD59-A6C34878D82A}">
                    <a16:rowId xmlns:a16="http://schemas.microsoft.com/office/drawing/2014/main" val="10000"/>
                  </a:ext>
                </a:extLst>
              </a:tr>
              <a:tr h="724569">
                <a:tc>
                  <a:txBody>
                    <a:bodyPr/>
                    <a:lstStyle/>
                    <a:p>
                      <a:r>
                        <a:rPr lang="es-ES" sz="1800" dirty="0">
                          <a:latin typeface="+mj-lt"/>
                        </a:rPr>
                        <a:t>Partición</a:t>
                      </a:r>
                      <a:r>
                        <a:rPr lang="es-ES" sz="1800" baseline="0" dirty="0">
                          <a:latin typeface="+mj-lt"/>
                        </a:rPr>
                        <a:t> de la función del Estado</a:t>
                      </a:r>
                      <a:endParaRPr lang="es-ES" sz="1800" b="1" dirty="0">
                        <a:solidFill>
                          <a:schemeClr val="accent1">
                            <a:lumMod val="50000"/>
                          </a:schemeClr>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a:latin typeface="+mj-lt"/>
                        </a:rPr>
                        <a:t>Estado Unitario con comunidades</a:t>
                      </a:r>
                      <a:r>
                        <a:rPr lang="es-ES" sz="1800" baseline="0" dirty="0">
                          <a:latin typeface="+mj-lt"/>
                        </a:rPr>
                        <a:t> autónomas (caso único en cuanto a “división política”), con elevado grado de descentralización (con salvedades)</a:t>
                      </a:r>
                      <a:endParaRPr lang="es-ES" sz="1800" dirty="0">
                        <a:latin typeface="+mj-lt"/>
                      </a:endParaRPr>
                    </a:p>
                  </a:txBody>
                  <a:tcPr/>
                </a:tc>
                <a:extLst>
                  <a:ext uri="{0D108BD9-81ED-4DB2-BD59-A6C34878D82A}">
                    <a16:rowId xmlns:a16="http://schemas.microsoft.com/office/drawing/2014/main" val="10001"/>
                  </a:ext>
                </a:extLst>
              </a:tr>
              <a:tr h="655020">
                <a:tc>
                  <a:txBody>
                    <a:bodyPr/>
                    <a:lstStyle/>
                    <a:p>
                      <a:r>
                        <a:rPr lang="es-ES" sz="1800" dirty="0">
                          <a:latin typeface="+mj-lt"/>
                        </a:rPr>
                        <a:t>Condición hídrica esencial</a:t>
                      </a:r>
                      <a:endParaRPr lang="es-ES" sz="1800" b="1" dirty="0">
                        <a:solidFill>
                          <a:schemeClr val="accent1">
                            <a:lumMod val="50000"/>
                          </a:schemeClr>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a:latin typeface="+mj-lt"/>
                        </a:rPr>
                        <a:t>Baja disponibilidad de agua pese a que cuenta con los índices más elevados en regulación de sus aguas;</a:t>
                      </a:r>
                      <a:r>
                        <a:rPr lang="es-ES" sz="1800" baseline="0" dirty="0">
                          <a:latin typeface="+mj-lt"/>
                        </a:rPr>
                        <a:t> sobrexplotación de acuíferos</a:t>
                      </a:r>
                      <a:endParaRPr lang="es-ES" sz="1800" dirty="0">
                        <a:latin typeface="+mj-lt"/>
                      </a:endParaRPr>
                    </a:p>
                  </a:txBody>
                  <a:tcPr/>
                </a:tc>
                <a:extLst>
                  <a:ext uri="{0D108BD9-81ED-4DB2-BD59-A6C34878D82A}">
                    <a16:rowId xmlns:a16="http://schemas.microsoft.com/office/drawing/2014/main" val="10002"/>
                  </a:ext>
                </a:extLst>
              </a:tr>
              <a:tr h="669776">
                <a:tc>
                  <a:txBody>
                    <a:bodyPr/>
                    <a:lstStyle/>
                    <a:p>
                      <a:r>
                        <a:rPr lang="es-ES" sz="1800" dirty="0">
                          <a:latin typeface="+mj-lt"/>
                        </a:rPr>
                        <a:t>Condiciones dinámicas</a:t>
                      </a:r>
                      <a:endParaRPr lang="es-ES" sz="1800" b="1" dirty="0">
                        <a:solidFill>
                          <a:schemeClr val="accent1">
                            <a:lumMod val="50000"/>
                          </a:schemeClr>
                        </a:solidFill>
                        <a:latin typeface="+mj-lt"/>
                      </a:endParaRPr>
                    </a:p>
                  </a:txBody>
                  <a:tcPr/>
                </a:tc>
                <a:tc>
                  <a:txBody>
                    <a:bodyPr/>
                    <a:lstStyle/>
                    <a:p>
                      <a:r>
                        <a:rPr lang="es-ES" sz="1800" dirty="0">
                          <a:latin typeface="+mj-lt"/>
                        </a:rPr>
                        <a:t>Población decrece 0,3% anual</a:t>
                      </a:r>
                    </a:p>
                    <a:p>
                      <a:r>
                        <a:rPr lang="es-ES" sz="1800" dirty="0">
                          <a:latin typeface="+mj-lt"/>
                        </a:rPr>
                        <a:t>Economía desarrollada. </a:t>
                      </a:r>
                      <a:r>
                        <a:rPr lang="es-ES" sz="1200" dirty="0">
                          <a:latin typeface="+mj-lt"/>
                        </a:rPr>
                        <a:t>Casi 3 veces el PIB per cápita de México</a:t>
                      </a:r>
                    </a:p>
                  </a:txBody>
                  <a:tcPr/>
                </a:tc>
                <a:extLst>
                  <a:ext uri="{0D108BD9-81ED-4DB2-BD59-A6C34878D82A}">
                    <a16:rowId xmlns:a16="http://schemas.microsoft.com/office/drawing/2014/main" val="10003"/>
                  </a:ext>
                </a:extLst>
              </a:tr>
              <a:tr h="822461">
                <a:tc>
                  <a:txBody>
                    <a:bodyPr/>
                    <a:lstStyle/>
                    <a:p>
                      <a:r>
                        <a:rPr lang="es-ES" sz="1800" dirty="0">
                          <a:latin typeface="+mj-lt"/>
                        </a:rPr>
                        <a:t>Institucionalidad</a:t>
                      </a:r>
                      <a:r>
                        <a:rPr lang="es-ES" sz="1800" baseline="0" dirty="0">
                          <a:latin typeface="+mj-lt"/>
                        </a:rPr>
                        <a:t> gubernamental</a:t>
                      </a:r>
                      <a:endParaRPr lang="es-ES" sz="1800" b="1" dirty="0">
                        <a:solidFill>
                          <a:schemeClr val="accent1">
                            <a:lumMod val="50000"/>
                          </a:schemeClr>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a:latin typeface="+mj-lt"/>
                        </a:rPr>
                        <a:t>Nacional</a:t>
                      </a:r>
                      <a:r>
                        <a:rPr lang="es-ES" sz="1800" baseline="0" dirty="0">
                          <a:latin typeface="+mj-lt"/>
                        </a:rPr>
                        <a:t> y </a:t>
                      </a:r>
                      <a:r>
                        <a:rPr lang="es-ES" sz="1800" dirty="0">
                          <a:latin typeface="+mj-lt"/>
                        </a:rPr>
                        <a:t>por cuenca. razonable respeto de funciones entre instituciones. Las comunidades</a:t>
                      </a:r>
                      <a:r>
                        <a:rPr lang="es-ES" sz="1800" baseline="0" dirty="0">
                          <a:latin typeface="+mj-lt"/>
                        </a:rPr>
                        <a:t> de regantes asocian a todos los usuarios del agua y forman parte de las Confederaciones Hidrográficas</a:t>
                      </a:r>
                      <a:endParaRPr lang="es-ES" sz="1800" dirty="0">
                        <a:latin typeface="+mj-lt"/>
                      </a:endParaRPr>
                    </a:p>
                  </a:txBody>
                  <a:tcPr/>
                </a:tc>
                <a:extLst>
                  <a:ext uri="{0D108BD9-81ED-4DB2-BD59-A6C34878D82A}">
                    <a16:rowId xmlns:a16="http://schemas.microsoft.com/office/drawing/2014/main" val="10004"/>
                  </a:ext>
                </a:extLst>
              </a:tr>
              <a:tr h="1100319">
                <a:tc>
                  <a:txBody>
                    <a:bodyPr/>
                    <a:lstStyle/>
                    <a:p>
                      <a:r>
                        <a:rPr lang="es-ES" sz="1800" dirty="0">
                          <a:latin typeface="+mj-lt"/>
                        </a:rPr>
                        <a:t>Complejidad gubernamental</a:t>
                      </a:r>
                      <a:endParaRPr lang="es-ES" sz="1800" b="1" dirty="0">
                        <a:solidFill>
                          <a:schemeClr val="accent1">
                            <a:lumMod val="50000"/>
                          </a:schemeClr>
                        </a:solidFill>
                        <a:latin typeface="+mj-lt"/>
                      </a:endParaRPr>
                    </a:p>
                  </a:txBody>
                  <a:tcPr/>
                </a:tc>
                <a:tc>
                  <a:txBody>
                    <a:bodyPr/>
                    <a:lstStyle/>
                    <a:p>
                      <a:r>
                        <a:rPr lang="es-ES" sz="1600" dirty="0">
                          <a:latin typeface="+mj-lt"/>
                        </a:rPr>
                        <a:t>Sencillez, pero debilitamiento paulatino</a:t>
                      </a:r>
                    </a:p>
                    <a:p>
                      <a:r>
                        <a:rPr lang="es-ES" sz="1600" dirty="0">
                          <a:latin typeface="+mj-lt"/>
                        </a:rPr>
                        <a:t>Las obras las hace el ente de desarrollo, y los entes de riego, agua potable e </a:t>
                      </a:r>
                      <a:r>
                        <a:rPr lang="es-ES" sz="1600" dirty="0" err="1">
                          <a:latin typeface="+mj-lt"/>
                        </a:rPr>
                        <a:t>hidrogeneración</a:t>
                      </a:r>
                      <a:endParaRPr lang="es-ES" sz="1600" dirty="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latin typeface="+mj-lt"/>
                        </a:rPr>
                        <a:t>La autoridad del ambiente es relativamente fuerte</a:t>
                      </a:r>
                    </a:p>
                  </a:txBody>
                  <a:tcPr/>
                </a:tc>
                <a:extLst>
                  <a:ext uri="{0D108BD9-81ED-4DB2-BD59-A6C34878D82A}">
                    <a16:rowId xmlns:a16="http://schemas.microsoft.com/office/drawing/2014/main" val="10005"/>
                  </a:ext>
                </a:extLst>
              </a:tr>
              <a:tr h="411231">
                <a:tc>
                  <a:txBody>
                    <a:bodyPr/>
                    <a:lstStyle/>
                    <a:p>
                      <a:r>
                        <a:rPr lang="es-ES" sz="1800" dirty="0">
                          <a:latin typeface="+mj-lt"/>
                        </a:rPr>
                        <a:t>Transversalidad</a:t>
                      </a:r>
                      <a:r>
                        <a:rPr lang="es-ES" sz="1800" baseline="0" dirty="0">
                          <a:latin typeface="+mj-lt"/>
                        </a:rPr>
                        <a:t> gubernamental</a:t>
                      </a:r>
                      <a:endParaRPr lang="es-ES" sz="1800" b="1" dirty="0">
                        <a:solidFill>
                          <a:schemeClr val="accent1">
                            <a:lumMod val="50000"/>
                          </a:schemeClr>
                        </a:solidFill>
                        <a:latin typeface="+mj-lt"/>
                      </a:endParaRPr>
                    </a:p>
                  </a:txBody>
                  <a:tcPr/>
                </a:tc>
                <a:tc>
                  <a:txBody>
                    <a:bodyPr/>
                    <a:lstStyle/>
                    <a:p>
                      <a:r>
                        <a:rPr lang="es-ES" sz="1800" dirty="0">
                          <a:latin typeface="+mj-lt"/>
                        </a:rPr>
                        <a:t>deficiente;</a:t>
                      </a:r>
                      <a:r>
                        <a:rPr lang="es-ES" sz="1800" baseline="0" dirty="0">
                          <a:latin typeface="+mj-lt"/>
                        </a:rPr>
                        <a:t> fracturada, sistema piramidal tipo México</a:t>
                      </a:r>
                      <a:endParaRPr lang="es-ES" sz="1800" dirty="0">
                        <a:latin typeface="+mj-lt"/>
                      </a:endParaRPr>
                    </a:p>
                  </a:txBody>
                  <a:tcPr/>
                </a:tc>
                <a:extLst>
                  <a:ext uri="{0D108BD9-81ED-4DB2-BD59-A6C34878D82A}">
                    <a16:rowId xmlns:a16="http://schemas.microsoft.com/office/drawing/2014/main" val="10006"/>
                  </a:ext>
                </a:extLst>
              </a:tr>
            </a:tbl>
          </a:graphicData>
        </a:graphic>
      </p:graphicFrame>
      <p:sp>
        <p:nvSpPr>
          <p:cNvPr id="5" name="Título 4"/>
          <p:cNvSpPr>
            <a:spLocks noGrp="1"/>
          </p:cNvSpPr>
          <p:nvPr>
            <p:ph type="title"/>
          </p:nvPr>
        </p:nvSpPr>
        <p:spPr/>
        <p:txBody>
          <a:bodyPr>
            <a:normAutofit/>
          </a:bodyPr>
          <a:lstStyle/>
          <a:p>
            <a:r>
              <a:rPr lang="es-MX" sz="2000" dirty="0"/>
              <a:t>Perfil de la Gobernanza del Agua en España</a:t>
            </a:r>
          </a:p>
        </p:txBody>
      </p:sp>
    </p:spTree>
    <p:extLst>
      <p:ext uri="{BB962C8B-B14F-4D97-AF65-F5344CB8AC3E}">
        <p14:creationId xmlns:p14="http://schemas.microsoft.com/office/powerpoint/2010/main" val="1390617136"/>
      </p:ext>
    </p:extLst>
  </p:cSld>
  <p:clrMapOvr>
    <a:masterClrMapping/>
  </p:clrMapOvr>
  <p:transition spd="med">
    <p:pull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706090"/>
          </a:xfrm>
        </p:spPr>
        <p:txBody>
          <a:bodyPr>
            <a:normAutofit/>
          </a:bodyPr>
          <a:lstStyle/>
          <a:p>
            <a:r>
              <a:rPr lang="es-MX" dirty="0"/>
              <a:t>Perfil de la Gobernanza del Agua en España</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210836741"/>
              </p:ext>
            </p:extLst>
          </p:nvPr>
        </p:nvGraphicFramePr>
        <p:xfrm>
          <a:off x="179512" y="819150"/>
          <a:ext cx="8856983" cy="5044731"/>
        </p:xfrm>
        <a:graphic>
          <a:graphicData uri="http://schemas.openxmlformats.org/drawingml/2006/table">
            <a:tbl>
              <a:tblPr firstRow="1" bandRow="1">
                <a:tableStyleId>{D03447BB-5D67-496B-8E87-E561075AD55C}</a:tableStyleId>
              </a:tblPr>
              <a:tblGrid>
                <a:gridCol w="3713237">
                  <a:extLst>
                    <a:ext uri="{9D8B030D-6E8A-4147-A177-3AD203B41FA5}">
                      <a16:colId xmlns:a16="http://schemas.microsoft.com/office/drawing/2014/main" val="20000"/>
                    </a:ext>
                  </a:extLst>
                </a:gridCol>
                <a:gridCol w="5143746">
                  <a:extLst>
                    <a:ext uri="{9D8B030D-6E8A-4147-A177-3AD203B41FA5}">
                      <a16:colId xmlns:a16="http://schemas.microsoft.com/office/drawing/2014/main" val="20001"/>
                    </a:ext>
                  </a:extLst>
                </a:gridCol>
              </a:tblGrid>
              <a:tr h="311314">
                <a:tc>
                  <a:txBody>
                    <a:bodyPr/>
                    <a:lstStyle/>
                    <a:p>
                      <a:r>
                        <a:rPr lang="es-ES" sz="1800" dirty="0">
                          <a:latin typeface="+mj-lt"/>
                        </a:rPr>
                        <a:t>concepto</a:t>
                      </a:r>
                    </a:p>
                  </a:txBody>
                  <a:tcPr/>
                </a:tc>
                <a:tc>
                  <a:txBody>
                    <a:bodyPr/>
                    <a:lstStyle/>
                    <a:p>
                      <a:r>
                        <a:rPr lang="es-ES" sz="1800" dirty="0">
                          <a:latin typeface="+mj-lt"/>
                        </a:rPr>
                        <a:t>Condiciones imperantes</a:t>
                      </a:r>
                    </a:p>
                  </a:txBody>
                  <a:tcPr/>
                </a:tc>
                <a:extLst>
                  <a:ext uri="{0D108BD9-81ED-4DB2-BD59-A6C34878D82A}">
                    <a16:rowId xmlns:a16="http://schemas.microsoft.com/office/drawing/2014/main" val="10000"/>
                  </a:ext>
                </a:extLst>
              </a:tr>
              <a:tr h="1079598">
                <a:tc>
                  <a:txBody>
                    <a:bodyPr/>
                    <a:lstStyle/>
                    <a:p>
                      <a:r>
                        <a:rPr lang="es-ES" sz="1800" dirty="0">
                          <a:latin typeface="+mj-lt"/>
                        </a:rPr>
                        <a:t>Marco Jurídico</a:t>
                      </a:r>
                      <a:endParaRPr lang="es-ES" sz="1800" b="1" dirty="0">
                        <a:solidFill>
                          <a:schemeClr val="accent1">
                            <a:lumMod val="50000"/>
                          </a:schemeClr>
                        </a:solidFill>
                        <a:latin typeface="+mj-lt"/>
                      </a:endParaRPr>
                    </a:p>
                  </a:txBody>
                  <a:tcPr/>
                </a:tc>
                <a:tc>
                  <a:txBody>
                    <a:bodyPr/>
                    <a:lstStyle/>
                    <a:p>
                      <a:r>
                        <a:rPr lang="es-ES" sz="1800" dirty="0">
                          <a:latin typeface="+mj-lt"/>
                        </a:rPr>
                        <a:t>Ley de Aguas recién reformada. Sencilla; pocos artículos, poco detalle. Fácil de comprender. </a:t>
                      </a:r>
                      <a:r>
                        <a:rPr lang="es-ES" sz="1800" baseline="0" dirty="0">
                          <a:latin typeface="+mj-lt"/>
                        </a:rPr>
                        <a:t>Cuenta con Política Hídrica reformada</a:t>
                      </a:r>
                      <a:endParaRPr lang="es-ES" sz="1800" dirty="0">
                        <a:latin typeface="+mj-lt"/>
                      </a:endParaRPr>
                    </a:p>
                  </a:txBody>
                  <a:tcPr/>
                </a:tc>
                <a:extLst>
                  <a:ext uri="{0D108BD9-81ED-4DB2-BD59-A6C34878D82A}">
                    <a16:rowId xmlns:a16="http://schemas.microsoft.com/office/drawing/2014/main" val="10001"/>
                  </a:ext>
                </a:extLst>
              </a:tr>
              <a:tr h="1187330">
                <a:tc>
                  <a:txBody>
                    <a:bodyPr/>
                    <a:lstStyle/>
                    <a:p>
                      <a:r>
                        <a:rPr lang="es-ES" sz="1800" dirty="0">
                          <a:latin typeface="+mj-lt"/>
                        </a:rPr>
                        <a:t>Dominio Público Hídrico y gestión del agua como recurso</a:t>
                      </a:r>
                      <a:endParaRPr lang="es-ES" sz="1800" b="1" dirty="0">
                        <a:solidFill>
                          <a:schemeClr val="accent1">
                            <a:lumMod val="50000"/>
                          </a:schemeClr>
                        </a:solidFill>
                        <a:latin typeface="+mj-lt"/>
                      </a:endParaRPr>
                    </a:p>
                  </a:txBody>
                  <a:tcPr/>
                </a:tc>
                <a:tc>
                  <a:txBody>
                    <a:bodyPr/>
                    <a:lstStyle/>
                    <a:p>
                      <a:r>
                        <a:rPr lang="es-ES" sz="1800" dirty="0">
                          <a:latin typeface="+mj-lt"/>
                        </a:rPr>
                        <a:t>Régimen de concesiones bien estructurado. Mejoramiento paulatino</a:t>
                      </a:r>
                      <a:r>
                        <a:rPr lang="es-ES" sz="1800" baseline="0" dirty="0">
                          <a:latin typeface="+mj-lt"/>
                        </a:rPr>
                        <a:t> en control de acuíferos. </a:t>
                      </a:r>
                      <a:r>
                        <a:rPr lang="es-ES" sz="1800" dirty="0">
                          <a:latin typeface="+mj-lt"/>
                        </a:rPr>
                        <a:t>Gestionado por expertos</a:t>
                      </a:r>
                      <a:r>
                        <a:rPr lang="es-ES" sz="1800" baseline="0" dirty="0">
                          <a:latin typeface="+mj-lt"/>
                        </a:rPr>
                        <a:t>. Estupenda aplicación de la ley (policía del agua, la fiscalía y tribunales </a:t>
                      </a:r>
                      <a:r>
                        <a:rPr lang="es-ES" sz="1800" baseline="0" dirty="0" err="1">
                          <a:latin typeface="+mj-lt"/>
                        </a:rPr>
                        <a:t>hidricos</a:t>
                      </a:r>
                      <a:r>
                        <a:rPr lang="es-ES" sz="1800" baseline="0" dirty="0">
                          <a:latin typeface="+mj-lt"/>
                        </a:rPr>
                        <a:t> existen) e impartición de justicia hídrica</a:t>
                      </a:r>
                      <a:endParaRPr lang="es-ES" sz="1800" dirty="0">
                        <a:latin typeface="+mj-lt"/>
                      </a:endParaRPr>
                    </a:p>
                  </a:txBody>
                  <a:tcPr/>
                </a:tc>
                <a:extLst>
                  <a:ext uri="{0D108BD9-81ED-4DB2-BD59-A6C34878D82A}">
                    <a16:rowId xmlns:a16="http://schemas.microsoft.com/office/drawing/2014/main" val="10002"/>
                  </a:ext>
                </a:extLst>
              </a:tr>
              <a:tr h="804102">
                <a:tc>
                  <a:txBody>
                    <a:bodyPr/>
                    <a:lstStyle/>
                    <a:p>
                      <a:r>
                        <a:rPr lang="es-ES" sz="1800" dirty="0">
                          <a:latin typeface="+mj-lt"/>
                        </a:rPr>
                        <a:t>Compenetración</a:t>
                      </a:r>
                      <a:r>
                        <a:rPr lang="es-ES" sz="1800" baseline="0" dirty="0">
                          <a:latin typeface="+mj-lt"/>
                        </a:rPr>
                        <a:t> social / participación social </a:t>
                      </a:r>
                      <a:endParaRPr lang="es-ES" sz="1800" b="1" dirty="0">
                        <a:solidFill>
                          <a:schemeClr val="accent1">
                            <a:lumMod val="50000"/>
                          </a:schemeClr>
                        </a:solidFill>
                        <a:latin typeface="+mj-lt"/>
                      </a:endParaRPr>
                    </a:p>
                  </a:txBody>
                  <a:tcPr/>
                </a:tc>
                <a:tc>
                  <a:txBody>
                    <a:bodyPr/>
                    <a:lstStyle/>
                    <a:p>
                      <a:r>
                        <a:rPr lang="es-ES" sz="1800" dirty="0">
                          <a:latin typeface="+mj-lt"/>
                        </a:rPr>
                        <a:t>Institucionalidad de los usuarios MUY PODEROSA.</a:t>
                      </a:r>
                    </a:p>
                    <a:p>
                      <a:r>
                        <a:rPr lang="es-ES" sz="1400" i="1" dirty="0">
                          <a:latin typeface="+mj-lt"/>
                        </a:rPr>
                        <a:t>fuerte participación, buen nivel de experiencia,</a:t>
                      </a:r>
                      <a:r>
                        <a:rPr lang="es-ES" sz="1800" dirty="0">
                          <a:latin typeface="+mj-lt"/>
                        </a:rPr>
                        <a:t> </a:t>
                      </a:r>
                    </a:p>
                  </a:txBody>
                  <a:tcPr/>
                </a:tc>
                <a:extLst>
                  <a:ext uri="{0D108BD9-81ED-4DB2-BD59-A6C34878D82A}">
                    <a16:rowId xmlns:a16="http://schemas.microsoft.com/office/drawing/2014/main" val="10003"/>
                  </a:ext>
                </a:extLst>
              </a:tr>
              <a:tr h="609782">
                <a:tc>
                  <a:txBody>
                    <a:bodyPr/>
                    <a:lstStyle/>
                    <a:p>
                      <a:r>
                        <a:rPr lang="es-ES" sz="1800" dirty="0">
                          <a:latin typeface="+mj-lt"/>
                        </a:rPr>
                        <a:t>Gestión de conflictos</a:t>
                      </a:r>
                      <a:endParaRPr lang="es-ES" sz="1800" b="1" dirty="0">
                        <a:solidFill>
                          <a:schemeClr val="accent1">
                            <a:lumMod val="50000"/>
                          </a:schemeClr>
                        </a:solidFill>
                        <a:latin typeface="+mj-lt"/>
                      </a:endParaRPr>
                    </a:p>
                  </a:txBody>
                  <a:tcPr/>
                </a:tc>
                <a:tc>
                  <a:txBody>
                    <a:bodyPr/>
                    <a:lstStyle/>
                    <a:p>
                      <a:r>
                        <a:rPr lang="es-ES" sz="1800" dirty="0">
                          <a:latin typeface="+mj-lt"/>
                        </a:rPr>
                        <a:t>Es de los mejores ejemplos a nivel mundial</a:t>
                      </a:r>
                      <a:r>
                        <a:rPr lang="es-ES" sz="1800" baseline="0" dirty="0">
                          <a:latin typeface="+mj-lt"/>
                        </a:rPr>
                        <a:t>. </a:t>
                      </a:r>
                      <a:endParaRPr lang="es-ES" sz="1800" dirty="0">
                        <a:solidFill>
                          <a:srgbClr val="FFFF00"/>
                        </a:solidFill>
                        <a:latin typeface="+mj-lt"/>
                      </a:endParaRPr>
                    </a:p>
                  </a:txBody>
                  <a:tcPr/>
                </a:tc>
                <a:extLst>
                  <a:ext uri="{0D108BD9-81ED-4DB2-BD59-A6C34878D82A}">
                    <a16:rowId xmlns:a16="http://schemas.microsoft.com/office/drawing/2014/main" val="10004"/>
                  </a:ext>
                </a:extLst>
              </a:tr>
              <a:tr h="722449">
                <a:tc>
                  <a:txBody>
                    <a:bodyPr/>
                    <a:lstStyle/>
                    <a:p>
                      <a:r>
                        <a:rPr lang="es-ES" sz="1800" dirty="0">
                          <a:latin typeface="+mj-lt"/>
                        </a:rPr>
                        <a:t>Información</a:t>
                      </a:r>
                      <a:r>
                        <a:rPr lang="es-ES" sz="1800" baseline="0" dirty="0">
                          <a:latin typeface="+mj-lt"/>
                        </a:rPr>
                        <a:t> sobre el agua</a:t>
                      </a:r>
                      <a:endParaRPr lang="es-ES" sz="1800" b="1" dirty="0">
                        <a:solidFill>
                          <a:schemeClr val="accent1">
                            <a:lumMod val="50000"/>
                          </a:schemeClr>
                        </a:solidFill>
                        <a:latin typeface="+mj-lt"/>
                      </a:endParaRPr>
                    </a:p>
                  </a:txBody>
                  <a:tcPr/>
                </a:tc>
                <a:tc>
                  <a:txBody>
                    <a:bodyPr/>
                    <a:lstStyle/>
                    <a:p>
                      <a:pPr marL="285750" indent="-285750">
                        <a:buFont typeface="Arial" pitchFamily="34" charset="0"/>
                        <a:buChar char="•"/>
                      </a:pPr>
                      <a:r>
                        <a:rPr lang="es-ES" sz="1800" dirty="0">
                          <a:latin typeface="+mj-lt"/>
                        </a:rPr>
                        <a:t>información rica y de fácil acceso, redes de medición ultramodernas</a:t>
                      </a:r>
                      <a:r>
                        <a:rPr lang="es-ES" sz="1800" baseline="0" dirty="0">
                          <a:latin typeface="+mj-lt"/>
                        </a:rPr>
                        <a:t> y equipos al día</a:t>
                      </a:r>
                      <a:endParaRPr lang="es-ES" sz="1800" dirty="0">
                        <a:latin typeface="+mj-lt"/>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27257249"/>
      </p:ext>
    </p:extLst>
  </p:cSld>
  <p:clrMapOvr>
    <a:masterClrMapping/>
  </p:clrMapOvr>
  <p:transition spd="med">
    <p:pull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99392"/>
            <a:ext cx="8229600" cy="706090"/>
          </a:xfrm>
        </p:spPr>
        <p:txBody>
          <a:bodyPr>
            <a:normAutofit/>
          </a:bodyPr>
          <a:lstStyle/>
          <a:p>
            <a:r>
              <a:rPr lang="es-MX"/>
              <a:t>Perfil de la Gobernanza del Agua en España</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2236223758"/>
              </p:ext>
            </p:extLst>
          </p:nvPr>
        </p:nvGraphicFramePr>
        <p:xfrm>
          <a:off x="107506" y="383534"/>
          <a:ext cx="8856982" cy="3045466"/>
        </p:xfrm>
        <a:graphic>
          <a:graphicData uri="http://schemas.openxmlformats.org/drawingml/2006/table">
            <a:tbl>
              <a:tblPr firstRow="1" bandRow="1">
                <a:tableStyleId>{D03447BB-5D67-496B-8E87-E561075AD55C}</a:tableStyleId>
              </a:tblPr>
              <a:tblGrid>
                <a:gridCol w="2578544">
                  <a:extLst>
                    <a:ext uri="{9D8B030D-6E8A-4147-A177-3AD203B41FA5}">
                      <a16:colId xmlns:a16="http://schemas.microsoft.com/office/drawing/2014/main" val="20000"/>
                    </a:ext>
                  </a:extLst>
                </a:gridCol>
                <a:gridCol w="6278438">
                  <a:extLst>
                    <a:ext uri="{9D8B030D-6E8A-4147-A177-3AD203B41FA5}">
                      <a16:colId xmlns:a16="http://schemas.microsoft.com/office/drawing/2014/main" val="20001"/>
                    </a:ext>
                  </a:extLst>
                </a:gridCol>
              </a:tblGrid>
              <a:tr h="576586">
                <a:tc>
                  <a:txBody>
                    <a:bodyPr/>
                    <a:lstStyle/>
                    <a:p>
                      <a:r>
                        <a:rPr lang="es-ES" sz="1600" dirty="0">
                          <a:latin typeface="+mj-lt"/>
                        </a:rPr>
                        <a:t>Concepto</a:t>
                      </a:r>
                    </a:p>
                  </a:txBody>
                  <a:tcPr/>
                </a:tc>
                <a:tc>
                  <a:txBody>
                    <a:bodyPr/>
                    <a:lstStyle/>
                    <a:p>
                      <a:r>
                        <a:rPr lang="es-ES" sz="1600" dirty="0">
                          <a:latin typeface="+mj-lt"/>
                        </a:rPr>
                        <a:t>Condiciones imperantes</a:t>
                      </a:r>
                    </a:p>
                  </a:txBody>
                  <a:tcPr/>
                </a:tc>
                <a:extLst>
                  <a:ext uri="{0D108BD9-81ED-4DB2-BD59-A6C34878D82A}">
                    <a16:rowId xmlns:a16="http://schemas.microsoft.com/office/drawing/2014/main" val="10000"/>
                  </a:ext>
                </a:extLst>
              </a:tr>
              <a:tr h="721745">
                <a:tc>
                  <a:txBody>
                    <a:bodyPr/>
                    <a:lstStyle/>
                    <a:p>
                      <a:r>
                        <a:rPr lang="es-ES" sz="1600" dirty="0">
                          <a:latin typeface="+mj-lt"/>
                        </a:rPr>
                        <a:t>Planificación y Programación Hídrica</a:t>
                      </a:r>
                      <a:endParaRPr lang="es-ES" sz="1600" b="1" dirty="0">
                        <a:solidFill>
                          <a:schemeClr val="accent1">
                            <a:lumMod val="50000"/>
                          </a:schemeClr>
                        </a:solidFill>
                        <a:latin typeface="+mj-lt"/>
                      </a:endParaRPr>
                    </a:p>
                  </a:txBody>
                  <a:tcPr/>
                </a:tc>
                <a:tc>
                  <a:txBody>
                    <a:bodyPr/>
                    <a:lstStyle/>
                    <a:p>
                      <a:pPr marL="285750" indent="-285750">
                        <a:buFont typeface="Arial" pitchFamily="34" charset="0"/>
                        <a:buChar char="•"/>
                      </a:pPr>
                      <a:r>
                        <a:rPr lang="es-ES" sz="1600" dirty="0">
                          <a:latin typeface="+mj-lt"/>
                        </a:rPr>
                        <a:t>Planificación nacional razonablemente</a:t>
                      </a:r>
                      <a:r>
                        <a:rPr lang="es-ES" sz="1600" baseline="0" dirty="0">
                          <a:latin typeface="+mj-lt"/>
                        </a:rPr>
                        <a:t> adecuada, planes por cuenca de aplicación obligatoria, cartera de proyectos de inversión. Hay agenda del agua al 2030</a:t>
                      </a:r>
                      <a:endParaRPr lang="es-ES" sz="1600" dirty="0">
                        <a:latin typeface="+mj-lt"/>
                      </a:endParaRPr>
                    </a:p>
                  </a:txBody>
                  <a:tcPr/>
                </a:tc>
                <a:extLst>
                  <a:ext uri="{0D108BD9-81ED-4DB2-BD59-A6C34878D82A}">
                    <a16:rowId xmlns:a16="http://schemas.microsoft.com/office/drawing/2014/main" val="10001"/>
                  </a:ext>
                </a:extLst>
              </a:tr>
              <a:tr h="566289">
                <a:tc>
                  <a:txBody>
                    <a:bodyPr/>
                    <a:lstStyle/>
                    <a:p>
                      <a:r>
                        <a:rPr lang="es-ES" sz="1600" dirty="0">
                          <a:latin typeface="+mj-lt"/>
                        </a:rPr>
                        <a:t>Financiación del sector agua en España</a:t>
                      </a:r>
                      <a:endParaRPr lang="es-ES" sz="1600" b="1" dirty="0">
                        <a:solidFill>
                          <a:schemeClr val="accent1">
                            <a:lumMod val="50000"/>
                          </a:schemeClr>
                        </a:solidFill>
                        <a:latin typeface="+mj-lt"/>
                      </a:endParaRPr>
                    </a:p>
                  </a:txBody>
                  <a:tcPr/>
                </a:tc>
                <a:tc>
                  <a:txBody>
                    <a:bodyPr/>
                    <a:lstStyle/>
                    <a:p>
                      <a:r>
                        <a:rPr lang="es-ES" sz="1600" dirty="0">
                          <a:latin typeface="+mj-lt"/>
                        </a:rPr>
                        <a:t>Robusto y diversificado con componentes del Estado,</a:t>
                      </a:r>
                      <a:r>
                        <a:rPr lang="es-ES" sz="1600" baseline="0" dirty="0">
                          <a:latin typeface="+mj-lt"/>
                        </a:rPr>
                        <a:t> del sector privado y del sector social.</a:t>
                      </a:r>
                      <a:endParaRPr lang="es-ES" sz="1600" dirty="0">
                        <a:latin typeface="+mj-lt"/>
                      </a:endParaRPr>
                    </a:p>
                  </a:txBody>
                  <a:tcPr/>
                </a:tc>
                <a:extLst>
                  <a:ext uri="{0D108BD9-81ED-4DB2-BD59-A6C34878D82A}">
                    <a16:rowId xmlns:a16="http://schemas.microsoft.com/office/drawing/2014/main" val="10002"/>
                  </a:ext>
                </a:extLst>
              </a:tr>
              <a:tr h="7224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kern="1200" dirty="0">
                          <a:latin typeface="+mj-lt"/>
                        </a:rPr>
                        <a:t>Gestión Técnica del Agua y Meteorología</a:t>
                      </a:r>
                      <a:endParaRPr lang="es-ES" sz="1600" b="1" kern="1200" dirty="0">
                        <a:solidFill>
                          <a:schemeClr val="accent1">
                            <a:lumMod val="50000"/>
                          </a:schemeClr>
                        </a:solidFill>
                        <a:latin typeface="+mj-lt"/>
                        <a:ea typeface="+mn-ea"/>
                        <a:cs typeface="+mn-cs"/>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600" dirty="0">
                          <a:latin typeface="+mj-lt"/>
                        </a:rPr>
                        <a:t>Estupendo nivel </a:t>
                      </a:r>
                      <a:r>
                        <a:rPr lang="es-ES" sz="1600" baseline="0" dirty="0">
                          <a:latin typeface="+mj-lt"/>
                        </a:rPr>
                        <a:t>en materia de </a:t>
                      </a:r>
                      <a:r>
                        <a:rPr lang="es-MX" sz="1600" dirty="0">
                          <a:effectLst/>
                          <a:latin typeface="+mj-lt"/>
                        </a:rPr>
                        <a:t>monitoreo, inventarios de agua y suelo, disponibilidad de agua, calidad del agua, balances hídricos, normas técnicas, instrumentos técnicos de gestión [modelos, pronósticos], etc.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1600" dirty="0">
                          <a:effectLst/>
                          <a:latin typeface="+mj-lt"/>
                        </a:rPr>
                        <a:t>Meteorología muy desarrollada. </a:t>
                      </a:r>
                      <a:endParaRPr lang="es-MX" sz="1600" dirty="0">
                        <a:solidFill>
                          <a:schemeClr val="tx1"/>
                        </a:solidFill>
                        <a:effectLst/>
                        <a:latin typeface="+mj-lt"/>
                      </a:endParaRPr>
                    </a:p>
                  </a:txBody>
                  <a:tcPr/>
                </a:tc>
                <a:extLst>
                  <a:ext uri="{0D108BD9-81ED-4DB2-BD59-A6C34878D82A}">
                    <a16:rowId xmlns:a16="http://schemas.microsoft.com/office/drawing/2014/main" val="10003"/>
                  </a:ext>
                </a:extLst>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793334556"/>
              </p:ext>
            </p:extLst>
          </p:nvPr>
        </p:nvGraphicFramePr>
        <p:xfrm>
          <a:off x="107506" y="3377458"/>
          <a:ext cx="8928990" cy="2767471"/>
        </p:xfrm>
        <a:graphic>
          <a:graphicData uri="http://schemas.openxmlformats.org/drawingml/2006/table">
            <a:tbl>
              <a:tblPr firstRow="1" bandRow="1">
                <a:tableStyleId>{D03447BB-5D67-496B-8E87-E561075AD55C}</a:tableStyleId>
              </a:tblPr>
              <a:tblGrid>
                <a:gridCol w="2626169">
                  <a:extLst>
                    <a:ext uri="{9D8B030D-6E8A-4147-A177-3AD203B41FA5}">
                      <a16:colId xmlns:a16="http://schemas.microsoft.com/office/drawing/2014/main" val="20000"/>
                    </a:ext>
                  </a:extLst>
                </a:gridCol>
                <a:gridCol w="6302821">
                  <a:extLst>
                    <a:ext uri="{9D8B030D-6E8A-4147-A177-3AD203B41FA5}">
                      <a16:colId xmlns:a16="http://schemas.microsoft.com/office/drawing/2014/main" val="20001"/>
                    </a:ext>
                  </a:extLst>
                </a:gridCol>
              </a:tblGrid>
              <a:tr h="7217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a:latin typeface="+mj-lt"/>
                        </a:rPr>
                        <a:t>Irrigación</a:t>
                      </a:r>
                      <a:r>
                        <a:rPr lang="es-ES" sz="1400" baseline="0" dirty="0">
                          <a:latin typeface="+mj-lt"/>
                        </a:rPr>
                        <a:t> y</a:t>
                      </a:r>
                      <a:r>
                        <a:rPr lang="es-ES" sz="1400" dirty="0">
                          <a:latin typeface="+mj-lt"/>
                        </a:rPr>
                        <a:t> </a:t>
                      </a:r>
                      <a:r>
                        <a:rPr lang="es-MX" sz="1400" kern="1200" dirty="0">
                          <a:latin typeface="+mj-lt"/>
                        </a:rPr>
                        <a:t>Drenaje Agrícola</a:t>
                      </a:r>
                      <a:endParaRPr lang="es-ES" sz="1400" b="1" dirty="0">
                        <a:solidFill>
                          <a:schemeClr val="accent1">
                            <a:lumMod val="50000"/>
                          </a:schemeClr>
                        </a:solidFill>
                        <a:latin typeface="+mj-lt"/>
                      </a:endParaRPr>
                    </a:p>
                  </a:txBody>
                  <a:tcPr/>
                </a:tc>
                <a:tc>
                  <a:txBody>
                    <a:bodyPr/>
                    <a:lstStyle/>
                    <a:p>
                      <a:pPr marL="285750" indent="-285750">
                        <a:buFont typeface="Arial" pitchFamily="34" charset="0"/>
                        <a:buChar char="•"/>
                      </a:pPr>
                      <a:r>
                        <a:rPr lang="es-ES" sz="1400" dirty="0">
                          <a:latin typeface="+mj-lt"/>
                        </a:rPr>
                        <a:t>Altamente desarrollado y sofisticado.</a:t>
                      </a:r>
                      <a:r>
                        <a:rPr lang="es-ES" sz="1400" baseline="0" dirty="0">
                          <a:latin typeface="+mj-lt"/>
                        </a:rPr>
                        <a:t> Alta productividad por m3.</a:t>
                      </a:r>
                      <a:endParaRPr lang="es-ES" sz="1400" dirty="0">
                        <a:latin typeface="+mj-lt"/>
                      </a:endParaRPr>
                    </a:p>
                  </a:txBody>
                  <a:tcPr/>
                </a:tc>
                <a:extLst>
                  <a:ext uri="{0D108BD9-81ED-4DB2-BD59-A6C34878D82A}">
                    <a16:rowId xmlns:a16="http://schemas.microsoft.com/office/drawing/2014/main" val="10000"/>
                  </a:ext>
                </a:extLst>
              </a:tr>
              <a:tr h="566289">
                <a:tc>
                  <a:txBody>
                    <a:bodyPr/>
                    <a:lstStyle/>
                    <a:p>
                      <a:r>
                        <a:rPr lang="es-ES" sz="1400" dirty="0">
                          <a:latin typeface="+mj-lt"/>
                        </a:rPr>
                        <a:t>Control de Ríos</a:t>
                      </a:r>
                      <a:r>
                        <a:rPr lang="es-ES" sz="1400" baseline="0" dirty="0">
                          <a:latin typeface="+mj-lt"/>
                        </a:rPr>
                        <a:t> / Ingeniería fluvial</a:t>
                      </a:r>
                      <a:endParaRPr lang="es-ES" sz="1400" b="1" dirty="0">
                        <a:solidFill>
                          <a:schemeClr val="accent1">
                            <a:lumMod val="50000"/>
                          </a:schemeClr>
                        </a:solidFill>
                        <a:latin typeface="+mj-lt"/>
                      </a:endParaRPr>
                    </a:p>
                  </a:txBody>
                  <a:tcPr/>
                </a:tc>
                <a:tc>
                  <a:txBody>
                    <a:bodyPr/>
                    <a:lstStyle/>
                    <a:p>
                      <a:pPr marL="285750" indent="-285750">
                        <a:buFont typeface="Arial" pitchFamily="34" charset="0"/>
                        <a:buChar char="•"/>
                      </a:pPr>
                      <a:r>
                        <a:rPr lang="es-ES" sz="1400" dirty="0">
                          <a:latin typeface="+mj-lt"/>
                        </a:rPr>
                        <a:t>Altamente desarrollado</a:t>
                      </a:r>
                      <a:endParaRPr lang="es-ES" sz="1400" baseline="0" dirty="0">
                        <a:latin typeface="+mj-lt"/>
                      </a:endParaRPr>
                    </a:p>
                  </a:txBody>
                  <a:tcPr/>
                </a:tc>
                <a:extLst>
                  <a:ext uri="{0D108BD9-81ED-4DB2-BD59-A6C34878D82A}">
                    <a16:rowId xmlns:a16="http://schemas.microsoft.com/office/drawing/2014/main" val="10001"/>
                  </a:ext>
                </a:extLst>
              </a:tr>
              <a:tr h="373233">
                <a:tc>
                  <a:txBody>
                    <a:bodyPr/>
                    <a:lstStyle/>
                    <a:p>
                      <a:pPr marL="0" algn="l" defTabSz="914400" rtl="0" eaLnBrk="1" latinLnBrk="0" hangingPunct="1">
                        <a:lnSpc>
                          <a:spcPct val="100000"/>
                        </a:lnSpc>
                        <a:spcAft>
                          <a:spcPts val="0"/>
                        </a:spcAft>
                      </a:pPr>
                      <a:r>
                        <a:rPr lang="es-ES" sz="1400" kern="1200" dirty="0">
                          <a:latin typeface="+mj-lt"/>
                        </a:rPr>
                        <a:t>Seguridad hídrica</a:t>
                      </a:r>
                      <a:endParaRPr lang="es-ES" sz="1400" b="1" kern="1200" dirty="0">
                        <a:solidFill>
                          <a:schemeClr val="accent1">
                            <a:lumMod val="50000"/>
                          </a:schemeClr>
                        </a:solidFill>
                        <a:latin typeface="+mj-lt"/>
                        <a:ea typeface="+mn-ea"/>
                        <a:cs typeface="+mn-cs"/>
                      </a:endParaRPr>
                    </a:p>
                  </a:txBody>
                  <a:tcPr/>
                </a:tc>
                <a:tc>
                  <a:txBody>
                    <a:bodyPr/>
                    <a:lstStyle/>
                    <a:p>
                      <a:pPr marL="285750" indent="-285750" algn="l" defTabSz="914400" rtl="0" eaLnBrk="1" latinLnBrk="0" hangingPunct="1">
                        <a:lnSpc>
                          <a:spcPct val="100000"/>
                        </a:lnSpc>
                        <a:spcAft>
                          <a:spcPts val="0"/>
                        </a:spcAft>
                        <a:buFont typeface="Arial" pitchFamily="34" charset="0"/>
                        <a:buChar char="•"/>
                      </a:pPr>
                      <a:r>
                        <a:rPr lang="es-MX" sz="1400" kern="1200" dirty="0">
                          <a:latin typeface="+mj-lt"/>
                        </a:rPr>
                        <a:t>Bien</a:t>
                      </a:r>
                      <a:r>
                        <a:rPr lang="es-MX" sz="1400" kern="1200" baseline="0" dirty="0">
                          <a:latin typeface="+mj-lt"/>
                        </a:rPr>
                        <a:t> compenetrado tanto en las instituciones como en el marco jurídico</a:t>
                      </a:r>
                      <a:endParaRPr lang="es-MX" sz="1400" kern="1200" dirty="0">
                        <a:solidFill>
                          <a:schemeClr val="dk1"/>
                        </a:solidFill>
                        <a:latin typeface="+mj-lt"/>
                        <a:ea typeface="+mn-ea"/>
                        <a:cs typeface="+mn-cs"/>
                      </a:endParaRPr>
                    </a:p>
                  </a:txBody>
                  <a:tcPr/>
                </a:tc>
                <a:extLst>
                  <a:ext uri="{0D108BD9-81ED-4DB2-BD59-A6C34878D82A}">
                    <a16:rowId xmlns:a16="http://schemas.microsoft.com/office/drawing/2014/main" val="10002"/>
                  </a:ext>
                </a:extLst>
              </a:tr>
              <a:tr h="374684">
                <a:tc>
                  <a:txBody>
                    <a:bodyPr/>
                    <a:lstStyle/>
                    <a:p>
                      <a:r>
                        <a:rPr lang="es-ES" sz="1400" dirty="0">
                          <a:latin typeface="+mj-lt"/>
                        </a:rPr>
                        <a:t>Derecho humano al agua</a:t>
                      </a:r>
                      <a:endParaRPr lang="es-ES" sz="1400" b="1" dirty="0">
                        <a:solidFill>
                          <a:schemeClr val="accent1">
                            <a:lumMod val="50000"/>
                          </a:schemeClr>
                        </a:solidFill>
                        <a:latin typeface="+mj-lt"/>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400" dirty="0">
                          <a:latin typeface="+mj-lt"/>
                        </a:rPr>
                        <a:t>Existe</a:t>
                      </a:r>
                      <a:r>
                        <a:rPr lang="es-ES" sz="1400" baseline="0" dirty="0">
                          <a:latin typeface="+mj-lt"/>
                        </a:rPr>
                        <a:t> constitucionalmente</a:t>
                      </a:r>
                    </a:p>
                  </a:txBody>
                  <a:tcPr/>
                </a:tc>
                <a:extLst>
                  <a:ext uri="{0D108BD9-81ED-4DB2-BD59-A6C34878D82A}">
                    <a16:rowId xmlns:a16="http://schemas.microsoft.com/office/drawing/2014/main" val="10003"/>
                  </a:ext>
                </a:extLst>
              </a:tr>
              <a:tr h="592735">
                <a:tc>
                  <a:txBody>
                    <a:bodyPr/>
                    <a:lstStyle/>
                    <a:p>
                      <a:r>
                        <a:rPr lang="es-ES" sz="1400" dirty="0">
                          <a:latin typeface="+mj-lt"/>
                        </a:rPr>
                        <a:t>Gestión</a:t>
                      </a:r>
                      <a:r>
                        <a:rPr lang="es-ES" sz="1400" baseline="0" dirty="0">
                          <a:latin typeface="+mj-lt"/>
                        </a:rPr>
                        <a:t> Agua por cuenca</a:t>
                      </a:r>
                      <a:endParaRPr lang="es-ES" sz="1400" b="1" dirty="0">
                        <a:solidFill>
                          <a:schemeClr val="accent1">
                            <a:lumMod val="50000"/>
                          </a:schemeClr>
                        </a:solidFill>
                        <a:latin typeface="+mj-lt"/>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400" baseline="0" dirty="0">
                          <a:latin typeface="+mj-lt"/>
                        </a:rPr>
                        <a:t>Sumamente desarrollada y eficaz.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400" baseline="0" dirty="0">
                          <a:latin typeface="+mj-lt"/>
                        </a:rPr>
                        <a:t>Las comunidades de regantes </a:t>
                      </a:r>
                      <a:r>
                        <a:rPr lang="es-ES" sz="1400" i="1" baseline="0" dirty="0">
                          <a:solidFill>
                            <a:srgbClr val="FFFF00"/>
                          </a:solidFill>
                          <a:latin typeface="+mj-lt"/>
                        </a:rPr>
                        <a:t>(muy operativas y con capacidad decisoria al interior)</a:t>
                      </a:r>
                      <a:r>
                        <a:rPr lang="es-ES" sz="1400" baseline="0" dirty="0">
                          <a:latin typeface="+mj-lt"/>
                        </a:rPr>
                        <a:t> están adscritas a las Confederaciones Hidrográficas</a:t>
                      </a:r>
                    </a:p>
                  </a:txBody>
                  <a:tcPr/>
                </a:tc>
                <a:extLst>
                  <a:ext uri="{0D108BD9-81ED-4DB2-BD59-A6C34878D82A}">
                    <a16:rowId xmlns:a16="http://schemas.microsoft.com/office/drawing/2014/main" val="10004"/>
                  </a:ext>
                </a:extLst>
              </a:tr>
            </a:tbl>
          </a:graphicData>
        </a:graphic>
      </p:graphicFrame>
      <p:sp>
        <p:nvSpPr>
          <p:cNvPr id="6" name="5 Elipse"/>
          <p:cNvSpPr/>
          <p:nvPr/>
        </p:nvSpPr>
        <p:spPr>
          <a:xfrm>
            <a:off x="-35369" y="5709830"/>
            <a:ext cx="3092894" cy="1019987"/>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 sz="1200" b="1" dirty="0">
                <a:latin typeface="+mj-lt"/>
              </a:rPr>
              <a:t>Confederación Hidrográfica</a:t>
            </a:r>
          </a:p>
        </p:txBody>
      </p:sp>
      <p:sp>
        <p:nvSpPr>
          <p:cNvPr id="7" name="6 Elipse"/>
          <p:cNvSpPr/>
          <p:nvPr/>
        </p:nvSpPr>
        <p:spPr>
          <a:xfrm>
            <a:off x="1034948" y="6080734"/>
            <a:ext cx="1489531" cy="649083"/>
          </a:xfrm>
          <a:prstGeom prst="ellipse">
            <a:avLst/>
          </a:prstGeom>
          <a:solidFill>
            <a:srgbClr val="002060"/>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rgbClr val="FFFF00"/>
                </a:solidFill>
                <a:latin typeface="+mj-lt"/>
              </a:rPr>
              <a:t>Comunidades</a:t>
            </a:r>
            <a:r>
              <a:rPr lang="es-ES" sz="1050" b="1" dirty="0">
                <a:solidFill>
                  <a:srgbClr val="FFFF00"/>
                </a:solidFill>
              </a:rPr>
              <a:t> de Regantes</a:t>
            </a:r>
          </a:p>
        </p:txBody>
      </p:sp>
    </p:spTree>
    <p:extLst>
      <p:ext uri="{BB962C8B-B14F-4D97-AF65-F5344CB8AC3E}">
        <p14:creationId xmlns:p14="http://schemas.microsoft.com/office/powerpoint/2010/main" val="4034359236"/>
      </p:ext>
    </p:extLst>
  </p:cSld>
  <p:clrMapOvr>
    <a:masterClrMapping/>
  </p:clrMapOvr>
  <p:transition spd="med">
    <p:pull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BD0E325E-FB52-4A32-97A5-5334340AA12B}" type="slidenum">
              <a:rPr lang="es-ES" smtClean="0"/>
              <a:t>24</a:t>
            </a:fld>
            <a:endParaRPr lang="es-ES"/>
          </a:p>
        </p:txBody>
      </p:sp>
      <p:graphicFrame>
        <p:nvGraphicFramePr>
          <p:cNvPr id="4" name="3 Tabla"/>
          <p:cNvGraphicFramePr>
            <a:graphicFrameLocks noGrp="1"/>
          </p:cNvGraphicFramePr>
          <p:nvPr>
            <p:extLst>
              <p:ext uri="{D42A27DB-BD31-4B8C-83A1-F6EECF244321}">
                <p14:modId xmlns:p14="http://schemas.microsoft.com/office/powerpoint/2010/main" val="2527441037"/>
              </p:ext>
            </p:extLst>
          </p:nvPr>
        </p:nvGraphicFramePr>
        <p:xfrm>
          <a:off x="107504" y="620688"/>
          <a:ext cx="8928992" cy="6172662"/>
        </p:xfrm>
        <a:graphic>
          <a:graphicData uri="http://schemas.openxmlformats.org/drawingml/2006/table">
            <a:tbl>
              <a:tblPr firstRow="1" bandRow="1">
                <a:tableStyleId>{D03447BB-5D67-496B-8E87-E561075AD55C}</a:tableStyleId>
              </a:tblPr>
              <a:tblGrid>
                <a:gridCol w="2827425">
                  <a:extLst>
                    <a:ext uri="{9D8B030D-6E8A-4147-A177-3AD203B41FA5}">
                      <a16:colId xmlns:a16="http://schemas.microsoft.com/office/drawing/2014/main" val="20000"/>
                    </a:ext>
                  </a:extLst>
                </a:gridCol>
                <a:gridCol w="6101567">
                  <a:extLst>
                    <a:ext uri="{9D8B030D-6E8A-4147-A177-3AD203B41FA5}">
                      <a16:colId xmlns:a16="http://schemas.microsoft.com/office/drawing/2014/main" val="20001"/>
                    </a:ext>
                  </a:extLst>
                </a:gridCol>
              </a:tblGrid>
              <a:tr h="541362">
                <a:tc>
                  <a:txBody>
                    <a:bodyPr/>
                    <a:lstStyle/>
                    <a:p>
                      <a:r>
                        <a:rPr lang="es-ES" sz="1600" dirty="0">
                          <a:solidFill>
                            <a:schemeClr val="bg1"/>
                          </a:solidFill>
                          <a:latin typeface="+mj-lt"/>
                        </a:rPr>
                        <a:t>concepto</a:t>
                      </a:r>
                    </a:p>
                  </a:txBody>
                  <a:tcPr/>
                </a:tc>
                <a:tc>
                  <a:txBody>
                    <a:bodyPr/>
                    <a:lstStyle/>
                    <a:p>
                      <a:r>
                        <a:rPr lang="es-ES" sz="1600" dirty="0">
                          <a:solidFill>
                            <a:schemeClr val="bg1"/>
                          </a:solidFill>
                          <a:latin typeface="+mj-lt"/>
                        </a:rPr>
                        <a:t>Condiciones imperantes</a:t>
                      </a:r>
                    </a:p>
                  </a:txBody>
                  <a:tcPr/>
                </a:tc>
                <a:extLst>
                  <a:ext uri="{0D108BD9-81ED-4DB2-BD59-A6C34878D82A}">
                    <a16:rowId xmlns:a16="http://schemas.microsoft.com/office/drawing/2014/main" val="10000"/>
                  </a:ext>
                </a:extLst>
              </a:tr>
              <a:tr h="724569">
                <a:tc>
                  <a:txBody>
                    <a:bodyPr/>
                    <a:lstStyle/>
                    <a:p>
                      <a:r>
                        <a:rPr lang="es-ES" sz="1600" dirty="0">
                          <a:solidFill>
                            <a:schemeClr val="bg1"/>
                          </a:solidFill>
                          <a:latin typeface="+mj-lt"/>
                        </a:rPr>
                        <a:t>Partición</a:t>
                      </a:r>
                      <a:r>
                        <a:rPr lang="es-ES" sz="1600" baseline="0" dirty="0">
                          <a:solidFill>
                            <a:schemeClr val="bg1"/>
                          </a:solidFill>
                          <a:latin typeface="+mj-lt"/>
                        </a:rPr>
                        <a:t> de la función del Estado</a:t>
                      </a:r>
                      <a:endParaRPr lang="es-ES" sz="1600" b="1" dirty="0">
                        <a:solidFill>
                          <a:schemeClr val="bg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solidFill>
                            <a:schemeClr val="bg1"/>
                          </a:solidFill>
                          <a:latin typeface="+mj-lt"/>
                        </a:rPr>
                        <a:t>República Federativa (Federal) con estados autónomos con su propia constitución</a:t>
                      </a:r>
                      <a:r>
                        <a:rPr lang="es-ES" sz="1600" baseline="0" dirty="0">
                          <a:solidFill>
                            <a:schemeClr val="bg1"/>
                          </a:solidFill>
                          <a:latin typeface="+mj-lt"/>
                        </a:rPr>
                        <a:t> y gobierno electo</a:t>
                      </a:r>
                      <a:endParaRPr lang="es-ES" sz="1600" dirty="0">
                        <a:solidFill>
                          <a:schemeClr val="bg1"/>
                        </a:solidFill>
                        <a:latin typeface="+mj-lt"/>
                      </a:endParaRPr>
                    </a:p>
                  </a:txBody>
                  <a:tcPr/>
                </a:tc>
                <a:extLst>
                  <a:ext uri="{0D108BD9-81ED-4DB2-BD59-A6C34878D82A}">
                    <a16:rowId xmlns:a16="http://schemas.microsoft.com/office/drawing/2014/main" val="10001"/>
                  </a:ext>
                </a:extLst>
              </a:tr>
              <a:tr h="655020">
                <a:tc>
                  <a:txBody>
                    <a:bodyPr/>
                    <a:lstStyle/>
                    <a:p>
                      <a:r>
                        <a:rPr lang="es-ES" sz="1600" dirty="0">
                          <a:solidFill>
                            <a:schemeClr val="bg1"/>
                          </a:solidFill>
                          <a:latin typeface="+mj-lt"/>
                        </a:rPr>
                        <a:t>Condición hídrica esencial</a:t>
                      </a:r>
                      <a:endParaRPr lang="es-ES" sz="1600" b="1" dirty="0">
                        <a:solidFill>
                          <a:schemeClr val="bg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solidFill>
                            <a:schemeClr val="bg1"/>
                          </a:solidFill>
                          <a:latin typeface="+mj-lt"/>
                        </a:rPr>
                        <a:t>Buena</a:t>
                      </a:r>
                      <a:r>
                        <a:rPr lang="es-ES" sz="1600" baseline="0" dirty="0">
                          <a:solidFill>
                            <a:schemeClr val="bg1"/>
                          </a:solidFill>
                          <a:latin typeface="+mj-lt"/>
                        </a:rPr>
                        <a:t> </a:t>
                      </a:r>
                      <a:r>
                        <a:rPr lang="es-ES" sz="1600" dirty="0">
                          <a:solidFill>
                            <a:schemeClr val="bg1"/>
                          </a:solidFill>
                          <a:latin typeface="+mj-lt"/>
                        </a:rPr>
                        <a:t>disponibilidad de agua (salvo el noreste); </a:t>
                      </a:r>
                      <a:r>
                        <a:rPr lang="es-ES" sz="1600" dirty="0">
                          <a:solidFill>
                            <a:srgbClr val="FFFF00"/>
                          </a:solidFill>
                          <a:latin typeface="+mj-lt"/>
                        </a:rPr>
                        <a:t>regular a deficiente regulación</a:t>
                      </a:r>
                      <a:r>
                        <a:rPr lang="es-ES" sz="1600" baseline="0" dirty="0">
                          <a:solidFill>
                            <a:srgbClr val="FFFF00"/>
                          </a:solidFill>
                          <a:latin typeface="+mj-lt"/>
                        </a:rPr>
                        <a:t> del agua; mala experiencia en el control de sus acuíferos</a:t>
                      </a:r>
                      <a:endParaRPr lang="es-ES" sz="1600" dirty="0">
                        <a:solidFill>
                          <a:srgbClr val="FFFF00"/>
                        </a:solidFill>
                        <a:latin typeface="+mj-lt"/>
                      </a:endParaRPr>
                    </a:p>
                  </a:txBody>
                  <a:tcPr/>
                </a:tc>
                <a:extLst>
                  <a:ext uri="{0D108BD9-81ED-4DB2-BD59-A6C34878D82A}">
                    <a16:rowId xmlns:a16="http://schemas.microsoft.com/office/drawing/2014/main" val="10002"/>
                  </a:ext>
                </a:extLst>
              </a:tr>
              <a:tr h="669776">
                <a:tc>
                  <a:txBody>
                    <a:bodyPr/>
                    <a:lstStyle/>
                    <a:p>
                      <a:r>
                        <a:rPr lang="es-ES" sz="1600" dirty="0">
                          <a:solidFill>
                            <a:schemeClr val="bg1"/>
                          </a:solidFill>
                          <a:latin typeface="+mj-lt"/>
                        </a:rPr>
                        <a:t>Condiciones dinámicas</a:t>
                      </a:r>
                      <a:endParaRPr lang="es-ES" sz="1600" b="1" dirty="0">
                        <a:solidFill>
                          <a:schemeClr val="bg1"/>
                        </a:solidFill>
                        <a:latin typeface="+mj-lt"/>
                      </a:endParaRPr>
                    </a:p>
                  </a:txBody>
                  <a:tcPr/>
                </a:tc>
                <a:tc>
                  <a:txBody>
                    <a:bodyPr/>
                    <a:lstStyle/>
                    <a:p>
                      <a:r>
                        <a:rPr lang="es-ES" sz="1600" dirty="0">
                          <a:solidFill>
                            <a:schemeClr val="bg1"/>
                          </a:solidFill>
                          <a:latin typeface="+mj-lt"/>
                        </a:rPr>
                        <a:t>Población crece a un ritmo superior a 2.5% anual</a:t>
                      </a:r>
                    </a:p>
                    <a:p>
                      <a:r>
                        <a:rPr lang="es-ES" sz="1600" dirty="0">
                          <a:solidFill>
                            <a:schemeClr val="bg1"/>
                          </a:solidFill>
                          <a:latin typeface="+mj-lt"/>
                        </a:rPr>
                        <a:t>Economía en vías de desarrollo;</a:t>
                      </a:r>
                      <a:r>
                        <a:rPr lang="es-ES" sz="1600" baseline="0" dirty="0">
                          <a:solidFill>
                            <a:schemeClr val="bg1"/>
                          </a:solidFill>
                          <a:latin typeface="+mj-lt"/>
                        </a:rPr>
                        <a:t> se ha ralentizado; moneda estable; expectativas económicas con crisis en ruta</a:t>
                      </a:r>
                      <a:endParaRPr lang="es-ES" sz="1100" dirty="0">
                        <a:solidFill>
                          <a:schemeClr val="bg1"/>
                        </a:solidFill>
                        <a:latin typeface="+mj-lt"/>
                      </a:endParaRPr>
                    </a:p>
                  </a:txBody>
                  <a:tcPr/>
                </a:tc>
                <a:extLst>
                  <a:ext uri="{0D108BD9-81ED-4DB2-BD59-A6C34878D82A}">
                    <a16:rowId xmlns:a16="http://schemas.microsoft.com/office/drawing/2014/main" val="10003"/>
                  </a:ext>
                </a:extLst>
              </a:tr>
              <a:tr h="822461">
                <a:tc>
                  <a:txBody>
                    <a:bodyPr/>
                    <a:lstStyle/>
                    <a:p>
                      <a:r>
                        <a:rPr lang="es-ES" sz="1600" dirty="0">
                          <a:solidFill>
                            <a:schemeClr val="bg1"/>
                          </a:solidFill>
                          <a:latin typeface="+mj-lt"/>
                        </a:rPr>
                        <a:t>Institucionalidad</a:t>
                      </a:r>
                      <a:r>
                        <a:rPr lang="es-ES" sz="1600" baseline="0" dirty="0">
                          <a:solidFill>
                            <a:schemeClr val="bg1"/>
                          </a:solidFill>
                          <a:latin typeface="+mj-lt"/>
                        </a:rPr>
                        <a:t> gubernamental</a:t>
                      </a:r>
                      <a:endParaRPr lang="es-ES" sz="1600" b="1" dirty="0">
                        <a:solidFill>
                          <a:schemeClr val="bg1"/>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i="1" dirty="0">
                          <a:solidFill>
                            <a:srgbClr val="FFFF00"/>
                          </a:solidFill>
                          <a:latin typeface="+mj-lt"/>
                        </a:rPr>
                        <a:t>Nacional, estatal, municipal</a:t>
                      </a:r>
                      <a:r>
                        <a:rPr lang="es-ES" sz="1600" b="1" i="1" baseline="0" dirty="0">
                          <a:solidFill>
                            <a:srgbClr val="FFFF00"/>
                          </a:solidFill>
                          <a:latin typeface="+mj-lt"/>
                        </a:rPr>
                        <a:t> y </a:t>
                      </a:r>
                      <a:r>
                        <a:rPr lang="es-ES" sz="1600" b="1" i="1" dirty="0">
                          <a:solidFill>
                            <a:srgbClr val="FFFF00"/>
                          </a:solidFill>
                          <a:latin typeface="+mj-lt"/>
                        </a:rPr>
                        <a:t>por cuenca, subcuenca y microcuenca</a:t>
                      </a:r>
                      <a:r>
                        <a:rPr lang="es-ES" sz="1600" dirty="0">
                          <a:solidFill>
                            <a:schemeClr val="bg1"/>
                          </a:solidFill>
                          <a:latin typeface="+mj-lt"/>
                        </a:rPr>
                        <a:t>,</a:t>
                      </a:r>
                      <a:r>
                        <a:rPr lang="es-ES" sz="1600" baseline="0" dirty="0">
                          <a:solidFill>
                            <a:schemeClr val="bg1"/>
                          </a:solidFill>
                          <a:latin typeface="+mj-lt"/>
                        </a:rPr>
                        <a:t> así como por acuífero. </a:t>
                      </a:r>
                      <a:r>
                        <a:rPr lang="es-ES" sz="1600" dirty="0">
                          <a:solidFill>
                            <a:schemeClr val="bg1"/>
                          </a:solidFill>
                          <a:latin typeface="+mj-lt"/>
                        </a:rPr>
                        <a:t>Institucionalidad</a:t>
                      </a:r>
                      <a:r>
                        <a:rPr lang="es-ES" sz="1600" baseline="0" dirty="0">
                          <a:solidFill>
                            <a:schemeClr val="bg1"/>
                          </a:solidFill>
                          <a:latin typeface="+mj-lt"/>
                        </a:rPr>
                        <a:t> fracturada (tres ministerios intervienen en la gestión del agua; el agua a nivel federal depende del ministerio del medio ambiente y amazonia legal.</a:t>
                      </a:r>
                    </a:p>
                    <a:p>
                      <a:pPr marL="0" marR="0" indent="0" algn="l" defTabSz="914400" rtl="0" eaLnBrk="1" fontAlgn="auto" latinLnBrk="0" hangingPunct="1">
                        <a:lnSpc>
                          <a:spcPct val="100000"/>
                        </a:lnSpc>
                        <a:spcBef>
                          <a:spcPts val="0"/>
                        </a:spcBef>
                        <a:spcAft>
                          <a:spcPts val="0"/>
                        </a:spcAft>
                        <a:buClrTx/>
                        <a:buSzTx/>
                        <a:buFontTx/>
                        <a:buNone/>
                        <a:tabLst/>
                        <a:defRPr/>
                      </a:pPr>
                      <a:r>
                        <a:rPr lang="es-ES" sz="1600" baseline="0" dirty="0">
                          <a:solidFill>
                            <a:schemeClr val="bg1"/>
                          </a:solidFill>
                          <a:latin typeface="+mj-lt"/>
                        </a:rPr>
                        <a:t>El agua puede ser federal o estadual pero no se puede privatizar su posesión</a:t>
                      </a:r>
                    </a:p>
                    <a:p>
                      <a:pPr marL="0" marR="0" indent="0" algn="l" defTabSz="914400" rtl="0" eaLnBrk="1" fontAlgn="auto" latinLnBrk="0" hangingPunct="1">
                        <a:lnSpc>
                          <a:spcPct val="100000"/>
                        </a:lnSpc>
                        <a:spcBef>
                          <a:spcPts val="0"/>
                        </a:spcBef>
                        <a:spcAft>
                          <a:spcPts val="0"/>
                        </a:spcAft>
                        <a:buClrTx/>
                        <a:buSzTx/>
                        <a:buFontTx/>
                        <a:buNone/>
                        <a:tabLst/>
                        <a:defRPr/>
                      </a:pPr>
                      <a:r>
                        <a:rPr lang="es-ES" sz="1600" baseline="0" dirty="0">
                          <a:solidFill>
                            <a:srgbClr val="FFFF00"/>
                          </a:solidFill>
                          <a:latin typeface="+mj-lt"/>
                        </a:rPr>
                        <a:t>la gestión del agua funciona bien en el sur; regular en el centro y muy mal en el norte y nordeste</a:t>
                      </a:r>
                    </a:p>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solidFill>
                            <a:schemeClr val="bg1"/>
                          </a:solidFill>
                          <a:latin typeface="+mj-lt"/>
                        </a:rPr>
                        <a:t>Los</a:t>
                      </a:r>
                      <a:r>
                        <a:rPr lang="es-ES" sz="1600" baseline="0" dirty="0">
                          <a:solidFill>
                            <a:schemeClr val="bg1"/>
                          </a:solidFill>
                          <a:latin typeface="+mj-lt"/>
                        </a:rPr>
                        <a:t> comités de cuenca son fuertes en el sur y centro</a:t>
                      </a:r>
                      <a:endParaRPr lang="es-ES" sz="1600" dirty="0">
                        <a:solidFill>
                          <a:schemeClr val="bg1"/>
                        </a:solidFill>
                        <a:latin typeface="+mj-lt"/>
                      </a:endParaRPr>
                    </a:p>
                  </a:txBody>
                  <a:tcPr/>
                </a:tc>
                <a:extLst>
                  <a:ext uri="{0D108BD9-81ED-4DB2-BD59-A6C34878D82A}">
                    <a16:rowId xmlns:a16="http://schemas.microsoft.com/office/drawing/2014/main" val="10004"/>
                  </a:ext>
                </a:extLst>
              </a:tr>
              <a:tr h="693051">
                <a:tc>
                  <a:txBody>
                    <a:bodyPr/>
                    <a:lstStyle/>
                    <a:p>
                      <a:r>
                        <a:rPr lang="es-ES" sz="1600" dirty="0">
                          <a:solidFill>
                            <a:schemeClr val="bg1"/>
                          </a:solidFill>
                          <a:latin typeface="+mj-lt"/>
                        </a:rPr>
                        <a:t>Complejidad gubernamental</a:t>
                      </a:r>
                      <a:endParaRPr lang="es-ES" sz="1600" b="1" dirty="0">
                        <a:solidFill>
                          <a:schemeClr val="bg1"/>
                        </a:solidFill>
                        <a:latin typeface="+mj-lt"/>
                      </a:endParaRPr>
                    </a:p>
                  </a:txBody>
                  <a:tcPr/>
                </a:tc>
                <a:tc>
                  <a:txBody>
                    <a:bodyPr/>
                    <a:lstStyle/>
                    <a:p>
                      <a:r>
                        <a:rPr lang="es-ES" sz="1400" dirty="0">
                          <a:solidFill>
                            <a:schemeClr val="bg1"/>
                          </a:solidFill>
                          <a:latin typeface="+mj-lt"/>
                        </a:rPr>
                        <a:t>Muy complejo y dinámico de una administración nacional a otra;</a:t>
                      </a:r>
                      <a:r>
                        <a:rPr lang="es-ES" sz="1400" baseline="0" dirty="0">
                          <a:solidFill>
                            <a:schemeClr val="bg1"/>
                          </a:solidFill>
                          <a:latin typeface="+mj-lt"/>
                        </a:rPr>
                        <a:t>  la agencia nacional de las aguas no ha podido despegar. Su interés en la gestión integrada  (en el sur) es focalizada en los vertidos</a:t>
                      </a:r>
                      <a:endParaRPr lang="es-ES" sz="1400" dirty="0">
                        <a:solidFill>
                          <a:schemeClr val="bg1"/>
                        </a:solidFill>
                        <a:latin typeface="+mj-lt"/>
                      </a:endParaRPr>
                    </a:p>
                  </a:txBody>
                  <a:tcPr/>
                </a:tc>
                <a:extLst>
                  <a:ext uri="{0D108BD9-81ED-4DB2-BD59-A6C34878D82A}">
                    <a16:rowId xmlns:a16="http://schemas.microsoft.com/office/drawing/2014/main" val="10005"/>
                  </a:ext>
                </a:extLst>
              </a:tr>
              <a:tr h="411231">
                <a:tc>
                  <a:txBody>
                    <a:bodyPr/>
                    <a:lstStyle/>
                    <a:p>
                      <a:r>
                        <a:rPr lang="es-ES" sz="1600" dirty="0">
                          <a:solidFill>
                            <a:schemeClr val="bg1"/>
                          </a:solidFill>
                          <a:latin typeface="+mj-lt"/>
                        </a:rPr>
                        <a:t>Transversalidad</a:t>
                      </a:r>
                      <a:r>
                        <a:rPr lang="es-ES" sz="1600" baseline="0" dirty="0">
                          <a:solidFill>
                            <a:schemeClr val="bg1"/>
                          </a:solidFill>
                          <a:latin typeface="+mj-lt"/>
                        </a:rPr>
                        <a:t> gubernamental</a:t>
                      </a:r>
                      <a:endParaRPr lang="es-ES" sz="1600" b="1" dirty="0">
                        <a:solidFill>
                          <a:schemeClr val="bg1"/>
                        </a:solidFill>
                        <a:latin typeface="+mj-lt"/>
                      </a:endParaRPr>
                    </a:p>
                  </a:txBody>
                  <a:tcPr/>
                </a:tc>
                <a:tc>
                  <a:txBody>
                    <a:bodyPr/>
                    <a:lstStyle/>
                    <a:p>
                      <a:r>
                        <a:rPr lang="es-ES" sz="1600" dirty="0">
                          <a:solidFill>
                            <a:schemeClr val="bg1"/>
                          </a:solidFill>
                          <a:latin typeface="+mj-lt"/>
                        </a:rPr>
                        <a:t>Razonable pero muy compleja;</a:t>
                      </a:r>
                      <a:r>
                        <a:rPr lang="es-ES" sz="1600" baseline="0" dirty="0">
                          <a:solidFill>
                            <a:schemeClr val="bg1"/>
                          </a:solidFill>
                          <a:latin typeface="+mj-lt"/>
                        </a:rPr>
                        <a:t> sistema piramidal tipo México</a:t>
                      </a:r>
                      <a:endParaRPr lang="es-ES" sz="1600" dirty="0">
                        <a:solidFill>
                          <a:schemeClr val="bg1"/>
                        </a:solidFill>
                        <a:latin typeface="+mj-lt"/>
                      </a:endParaRPr>
                    </a:p>
                  </a:txBody>
                  <a:tcPr/>
                </a:tc>
                <a:extLst>
                  <a:ext uri="{0D108BD9-81ED-4DB2-BD59-A6C34878D82A}">
                    <a16:rowId xmlns:a16="http://schemas.microsoft.com/office/drawing/2014/main" val="10006"/>
                  </a:ext>
                </a:extLst>
              </a:tr>
            </a:tbl>
          </a:graphicData>
        </a:graphic>
      </p:graphicFrame>
      <p:sp>
        <p:nvSpPr>
          <p:cNvPr id="5" name="Título 4"/>
          <p:cNvSpPr>
            <a:spLocks noGrp="1"/>
          </p:cNvSpPr>
          <p:nvPr>
            <p:ph type="title"/>
          </p:nvPr>
        </p:nvSpPr>
        <p:spPr/>
        <p:txBody>
          <a:bodyPr/>
          <a:lstStyle/>
          <a:p>
            <a:r>
              <a:rPr lang="es-MX" dirty="0"/>
              <a:t>Perfil de la Gobernanza del Agua en Brasil</a:t>
            </a:r>
          </a:p>
        </p:txBody>
      </p:sp>
    </p:spTree>
    <p:extLst>
      <p:ext uri="{BB962C8B-B14F-4D97-AF65-F5344CB8AC3E}">
        <p14:creationId xmlns:p14="http://schemas.microsoft.com/office/powerpoint/2010/main" val="2015106214"/>
      </p:ext>
    </p:extLst>
  </p:cSld>
  <p:clrMapOvr>
    <a:masterClrMapping/>
  </p:clrMapOvr>
  <p:transition spd="med">
    <p:pull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529272498"/>
              </p:ext>
            </p:extLst>
          </p:nvPr>
        </p:nvGraphicFramePr>
        <p:xfrm>
          <a:off x="179512" y="819150"/>
          <a:ext cx="8856983" cy="5374712"/>
        </p:xfrm>
        <a:graphic>
          <a:graphicData uri="http://schemas.openxmlformats.org/drawingml/2006/table">
            <a:tbl>
              <a:tblPr firstRow="1" bandRow="1">
                <a:tableStyleId>{D03447BB-5D67-496B-8E87-E561075AD55C}</a:tableStyleId>
              </a:tblPr>
              <a:tblGrid>
                <a:gridCol w="2858963">
                  <a:extLst>
                    <a:ext uri="{9D8B030D-6E8A-4147-A177-3AD203B41FA5}">
                      <a16:colId xmlns:a16="http://schemas.microsoft.com/office/drawing/2014/main" val="20000"/>
                    </a:ext>
                  </a:extLst>
                </a:gridCol>
                <a:gridCol w="5998020">
                  <a:extLst>
                    <a:ext uri="{9D8B030D-6E8A-4147-A177-3AD203B41FA5}">
                      <a16:colId xmlns:a16="http://schemas.microsoft.com/office/drawing/2014/main" val="20001"/>
                    </a:ext>
                  </a:extLst>
                </a:gridCol>
              </a:tblGrid>
              <a:tr h="311314">
                <a:tc>
                  <a:txBody>
                    <a:bodyPr/>
                    <a:lstStyle/>
                    <a:p>
                      <a:r>
                        <a:rPr lang="es-ES" sz="1800" dirty="0">
                          <a:solidFill>
                            <a:schemeClr val="bg1"/>
                          </a:solidFill>
                          <a:latin typeface="+mj-lt"/>
                        </a:rPr>
                        <a:t>concepto</a:t>
                      </a:r>
                    </a:p>
                  </a:txBody>
                  <a:tcPr/>
                </a:tc>
                <a:tc>
                  <a:txBody>
                    <a:bodyPr/>
                    <a:lstStyle/>
                    <a:p>
                      <a:r>
                        <a:rPr lang="es-ES" sz="1800" dirty="0">
                          <a:solidFill>
                            <a:schemeClr val="bg1"/>
                          </a:solidFill>
                          <a:latin typeface="+mj-lt"/>
                        </a:rPr>
                        <a:t>Condiciones imperantes</a:t>
                      </a:r>
                    </a:p>
                  </a:txBody>
                  <a:tcPr/>
                </a:tc>
                <a:extLst>
                  <a:ext uri="{0D108BD9-81ED-4DB2-BD59-A6C34878D82A}">
                    <a16:rowId xmlns:a16="http://schemas.microsoft.com/office/drawing/2014/main" val="10000"/>
                  </a:ext>
                </a:extLst>
              </a:tr>
              <a:tr h="1079598">
                <a:tc>
                  <a:txBody>
                    <a:bodyPr/>
                    <a:lstStyle/>
                    <a:p>
                      <a:r>
                        <a:rPr lang="es-ES" sz="1800" dirty="0">
                          <a:solidFill>
                            <a:schemeClr val="bg1"/>
                          </a:solidFill>
                          <a:latin typeface="+mj-lt"/>
                        </a:rPr>
                        <a:t>Marco Jurídico</a:t>
                      </a:r>
                      <a:endParaRPr lang="es-ES" sz="1800" b="1" dirty="0">
                        <a:solidFill>
                          <a:schemeClr val="bg1"/>
                        </a:solidFill>
                        <a:latin typeface="+mj-lt"/>
                      </a:endParaRPr>
                    </a:p>
                  </a:txBody>
                  <a:tcPr/>
                </a:tc>
                <a:tc>
                  <a:txBody>
                    <a:bodyPr/>
                    <a:lstStyle/>
                    <a:p>
                      <a:r>
                        <a:rPr lang="es-ES" sz="1800" dirty="0">
                          <a:solidFill>
                            <a:srgbClr val="FFFF00"/>
                          </a:solidFill>
                          <a:latin typeface="+mj-lt"/>
                        </a:rPr>
                        <a:t>Marco jurídico del agua es similar al mexicano </a:t>
                      </a:r>
                      <a:r>
                        <a:rPr lang="es-ES" sz="1800" dirty="0">
                          <a:solidFill>
                            <a:schemeClr val="bg1"/>
                          </a:solidFill>
                          <a:latin typeface="+mj-lt"/>
                        </a:rPr>
                        <a:t>(se inspiró</a:t>
                      </a:r>
                      <a:r>
                        <a:rPr lang="es-ES" sz="1800" baseline="0" dirty="0">
                          <a:solidFill>
                            <a:schemeClr val="bg1"/>
                          </a:solidFill>
                          <a:latin typeface="+mj-lt"/>
                        </a:rPr>
                        <a:t> en la ley de aguas nacionales) </a:t>
                      </a:r>
                      <a:r>
                        <a:rPr lang="es-ES" sz="1800" dirty="0">
                          <a:solidFill>
                            <a:schemeClr val="bg1"/>
                          </a:solidFill>
                          <a:latin typeface="+mj-lt"/>
                        </a:rPr>
                        <a:t>Existen muchos </a:t>
                      </a:r>
                      <a:r>
                        <a:rPr lang="es-ES" sz="1800" dirty="0">
                          <a:solidFill>
                            <a:srgbClr val="FFFF00"/>
                          </a:solidFill>
                          <a:latin typeface="+mj-lt"/>
                        </a:rPr>
                        <a:t>instrumentos de excepción</a:t>
                      </a:r>
                      <a:r>
                        <a:rPr lang="es-ES" sz="1800" dirty="0">
                          <a:solidFill>
                            <a:schemeClr val="bg1"/>
                          </a:solidFill>
                          <a:latin typeface="+mj-lt"/>
                        </a:rPr>
                        <a:t> (</a:t>
                      </a:r>
                      <a:r>
                        <a:rPr lang="es-ES" sz="1800" dirty="0" err="1">
                          <a:solidFill>
                            <a:schemeClr val="bg1"/>
                          </a:solidFill>
                          <a:latin typeface="+mj-lt"/>
                        </a:rPr>
                        <a:t>CODEVASF</a:t>
                      </a:r>
                      <a:r>
                        <a:rPr lang="es-ES" sz="1800" dirty="0">
                          <a:solidFill>
                            <a:schemeClr val="bg1"/>
                          </a:solidFill>
                          <a:latin typeface="+mj-lt"/>
                        </a:rPr>
                        <a:t>, Amazonia). Andamiaje</a:t>
                      </a:r>
                      <a:r>
                        <a:rPr lang="es-ES" sz="1800" baseline="0" dirty="0">
                          <a:solidFill>
                            <a:schemeClr val="bg1"/>
                          </a:solidFill>
                          <a:latin typeface="+mj-lt"/>
                        </a:rPr>
                        <a:t> difícil de </a:t>
                      </a:r>
                      <a:r>
                        <a:rPr lang="es-ES" sz="1800" dirty="0">
                          <a:solidFill>
                            <a:schemeClr val="bg1"/>
                          </a:solidFill>
                          <a:latin typeface="+mj-lt"/>
                        </a:rPr>
                        <a:t>comprender. </a:t>
                      </a:r>
                      <a:r>
                        <a:rPr lang="es-ES" sz="1800" baseline="0" dirty="0">
                          <a:solidFill>
                            <a:schemeClr val="bg1"/>
                          </a:solidFill>
                          <a:latin typeface="+mj-lt"/>
                        </a:rPr>
                        <a:t>Cuenta con Política Hídrica reformada</a:t>
                      </a:r>
                      <a:endParaRPr lang="es-ES" sz="1800" dirty="0">
                        <a:solidFill>
                          <a:schemeClr val="bg1"/>
                        </a:solidFill>
                        <a:latin typeface="+mj-lt"/>
                      </a:endParaRPr>
                    </a:p>
                  </a:txBody>
                  <a:tcPr/>
                </a:tc>
                <a:extLst>
                  <a:ext uri="{0D108BD9-81ED-4DB2-BD59-A6C34878D82A}">
                    <a16:rowId xmlns:a16="http://schemas.microsoft.com/office/drawing/2014/main" val="10001"/>
                  </a:ext>
                </a:extLst>
              </a:tr>
              <a:tr h="1187330">
                <a:tc>
                  <a:txBody>
                    <a:bodyPr/>
                    <a:lstStyle/>
                    <a:p>
                      <a:r>
                        <a:rPr lang="es-ES" sz="1800" dirty="0">
                          <a:solidFill>
                            <a:schemeClr val="bg1"/>
                          </a:solidFill>
                          <a:latin typeface="+mj-lt"/>
                        </a:rPr>
                        <a:t>Dominio Público Hídrico y gestión del agua como recurso</a:t>
                      </a:r>
                      <a:endParaRPr lang="es-ES" sz="1800" b="1" dirty="0">
                        <a:solidFill>
                          <a:schemeClr val="bg1"/>
                        </a:solidFill>
                        <a:latin typeface="+mj-lt"/>
                      </a:endParaRPr>
                    </a:p>
                  </a:txBody>
                  <a:tcPr/>
                </a:tc>
                <a:tc>
                  <a:txBody>
                    <a:bodyPr/>
                    <a:lstStyle/>
                    <a:p>
                      <a:r>
                        <a:rPr lang="es-ES" sz="1800" dirty="0">
                          <a:solidFill>
                            <a:schemeClr val="bg1"/>
                          </a:solidFill>
                          <a:latin typeface="+mj-lt"/>
                        </a:rPr>
                        <a:t>Régimen de concesiones regularmente estructurado</a:t>
                      </a:r>
                      <a:r>
                        <a:rPr lang="es-ES" sz="1800" baseline="0" dirty="0">
                          <a:solidFill>
                            <a:schemeClr val="bg1"/>
                          </a:solidFill>
                          <a:latin typeface="+mj-lt"/>
                        </a:rPr>
                        <a:t> (muy bueno en el sur de Brasil) </a:t>
                      </a:r>
                      <a:r>
                        <a:rPr lang="es-ES" sz="1800" dirty="0">
                          <a:solidFill>
                            <a:schemeClr val="bg1"/>
                          </a:solidFill>
                          <a:latin typeface="+mj-lt"/>
                        </a:rPr>
                        <a:t>Gestionado por expertos</a:t>
                      </a:r>
                      <a:r>
                        <a:rPr lang="es-ES" sz="1800" baseline="0" dirty="0">
                          <a:solidFill>
                            <a:schemeClr val="bg1"/>
                          </a:solidFill>
                          <a:latin typeface="+mj-lt"/>
                        </a:rPr>
                        <a:t>. </a:t>
                      </a:r>
                      <a:endParaRPr lang="es-ES" sz="1800" dirty="0">
                        <a:solidFill>
                          <a:schemeClr val="bg1"/>
                        </a:solidFill>
                        <a:latin typeface="+mj-lt"/>
                      </a:endParaRPr>
                    </a:p>
                  </a:txBody>
                  <a:tcPr/>
                </a:tc>
                <a:extLst>
                  <a:ext uri="{0D108BD9-81ED-4DB2-BD59-A6C34878D82A}">
                    <a16:rowId xmlns:a16="http://schemas.microsoft.com/office/drawing/2014/main" val="10002"/>
                  </a:ext>
                </a:extLst>
              </a:tr>
              <a:tr h="804102">
                <a:tc>
                  <a:txBody>
                    <a:bodyPr/>
                    <a:lstStyle/>
                    <a:p>
                      <a:r>
                        <a:rPr lang="es-ES" sz="1800" dirty="0">
                          <a:solidFill>
                            <a:schemeClr val="bg1"/>
                          </a:solidFill>
                          <a:latin typeface="+mj-lt"/>
                        </a:rPr>
                        <a:t>Compenetración</a:t>
                      </a:r>
                      <a:r>
                        <a:rPr lang="es-ES" sz="1800" baseline="0" dirty="0">
                          <a:solidFill>
                            <a:schemeClr val="bg1"/>
                          </a:solidFill>
                          <a:latin typeface="+mj-lt"/>
                        </a:rPr>
                        <a:t> social / participación social </a:t>
                      </a:r>
                      <a:endParaRPr lang="es-ES" sz="1800" b="1" dirty="0">
                        <a:solidFill>
                          <a:schemeClr val="bg1"/>
                        </a:solidFill>
                        <a:latin typeface="+mj-lt"/>
                      </a:endParaRPr>
                    </a:p>
                  </a:txBody>
                  <a:tcPr/>
                </a:tc>
                <a:tc>
                  <a:txBody>
                    <a:bodyPr/>
                    <a:lstStyle/>
                    <a:p>
                      <a:r>
                        <a:rPr lang="es-ES" sz="1800" dirty="0">
                          <a:solidFill>
                            <a:srgbClr val="FFFF00"/>
                          </a:solidFill>
                          <a:latin typeface="+mj-lt"/>
                        </a:rPr>
                        <a:t>Institucionalidad de los usuarios </a:t>
                      </a:r>
                      <a:r>
                        <a:rPr lang="es-ES" sz="1800" dirty="0">
                          <a:solidFill>
                            <a:schemeClr val="bg1"/>
                          </a:solidFill>
                          <a:latin typeface="+mj-lt"/>
                        </a:rPr>
                        <a:t>se va tornando en muy </a:t>
                      </a:r>
                      <a:r>
                        <a:rPr lang="es-ES" sz="1800" b="1" i="1" dirty="0">
                          <a:solidFill>
                            <a:srgbClr val="FFFF00"/>
                          </a:solidFill>
                          <a:latin typeface="+mj-lt"/>
                        </a:rPr>
                        <a:t>poderosa</a:t>
                      </a:r>
                      <a:r>
                        <a:rPr lang="es-ES" sz="1800" dirty="0">
                          <a:solidFill>
                            <a:schemeClr val="bg1"/>
                          </a:solidFill>
                          <a:latin typeface="+mj-lt"/>
                        </a:rPr>
                        <a:t>. Existe</a:t>
                      </a:r>
                      <a:r>
                        <a:rPr lang="es-ES" sz="1800" baseline="0" dirty="0">
                          <a:solidFill>
                            <a:schemeClr val="bg1"/>
                          </a:solidFill>
                          <a:latin typeface="+mj-lt"/>
                        </a:rPr>
                        <a:t> </a:t>
                      </a:r>
                      <a:r>
                        <a:rPr lang="es-ES" sz="1800" dirty="0">
                          <a:solidFill>
                            <a:schemeClr val="bg1"/>
                          </a:solidFill>
                          <a:latin typeface="+mj-lt"/>
                        </a:rPr>
                        <a:t>fuerte participación, buen nivel de experiencia</a:t>
                      </a:r>
                    </a:p>
                  </a:txBody>
                  <a:tcPr/>
                </a:tc>
                <a:extLst>
                  <a:ext uri="{0D108BD9-81ED-4DB2-BD59-A6C34878D82A}">
                    <a16:rowId xmlns:a16="http://schemas.microsoft.com/office/drawing/2014/main" val="10003"/>
                  </a:ext>
                </a:extLst>
              </a:tr>
              <a:tr h="609782">
                <a:tc>
                  <a:txBody>
                    <a:bodyPr/>
                    <a:lstStyle/>
                    <a:p>
                      <a:r>
                        <a:rPr lang="es-ES" sz="1800" dirty="0">
                          <a:solidFill>
                            <a:schemeClr val="bg1"/>
                          </a:solidFill>
                          <a:latin typeface="+mj-lt"/>
                        </a:rPr>
                        <a:t>Gestión de conflictos</a:t>
                      </a:r>
                      <a:endParaRPr lang="es-ES" sz="1800" b="1" dirty="0">
                        <a:solidFill>
                          <a:schemeClr val="bg1"/>
                        </a:solidFill>
                        <a:latin typeface="+mj-lt"/>
                      </a:endParaRPr>
                    </a:p>
                  </a:txBody>
                  <a:tcPr/>
                </a:tc>
                <a:tc>
                  <a:txBody>
                    <a:bodyPr/>
                    <a:lstStyle/>
                    <a:p>
                      <a:r>
                        <a:rPr lang="es-ES" sz="1800" dirty="0">
                          <a:solidFill>
                            <a:schemeClr val="bg1"/>
                          </a:solidFill>
                          <a:latin typeface="+mj-lt"/>
                        </a:rPr>
                        <a:t>Poca experiencia y exceso de soluciones top-</a:t>
                      </a:r>
                      <a:r>
                        <a:rPr lang="es-ES" sz="1800" dirty="0" err="1">
                          <a:solidFill>
                            <a:schemeClr val="bg1"/>
                          </a:solidFill>
                          <a:latin typeface="+mj-lt"/>
                        </a:rPr>
                        <a:t>down</a:t>
                      </a:r>
                      <a:r>
                        <a:rPr lang="es-ES" sz="1800" dirty="0">
                          <a:solidFill>
                            <a:schemeClr val="bg1"/>
                          </a:solidFill>
                          <a:latin typeface="+mj-lt"/>
                        </a:rPr>
                        <a:t>. La unilateralidad</a:t>
                      </a:r>
                      <a:r>
                        <a:rPr lang="es-ES" sz="1800" baseline="0" dirty="0">
                          <a:solidFill>
                            <a:schemeClr val="bg1"/>
                          </a:solidFill>
                          <a:latin typeface="+mj-lt"/>
                        </a:rPr>
                        <a:t> en la toma de decisiones es frecuente.</a:t>
                      </a:r>
                      <a:endParaRPr lang="es-ES" sz="1800" dirty="0">
                        <a:solidFill>
                          <a:schemeClr val="bg1"/>
                        </a:solidFill>
                        <a:latin typeface="+mj-lt"/>
                      </a:endParaRPr>
                    </a:p>
                  </a:txBody>
                  <a:tcPr/>
                </a:tc>
                <a:extLst>
                  <a:ext uri="{0D108BD9-81ED-4DB2-BD59-A6C34878D82A}">
                    <a16:rowId xmlns:a16="http://schemas.microsoft.com/office/drawing/2014/main" val="10004"/>
                  </a:ext>
                </a:extLst>
              </a:tr>
              <a:tr h="722449">
                <a:tc>
                  <a:txBody>
                    <a:bodyPr/>
                    <a:lstStyle/>
                    <a:p>
                      <a:r>
                        <a:rPr lang="es-ES" sz="1800" kern="1200" dirty="0">
                          <a:solidFill>
                            <a:schemeClr val="lt1"/>
                          </a:solidFill>
                          <a:latin typeface="+mj-lt"/>
                          <a:ea typeface="+mn-ea"/>
                          <a:cs typeface="+mn-cs"/>
                        </a:rPr>
                        <a:t>Información</a:t>
                      </a:r>
                      <a:r>
                        <a:rPr lang="es-ES" sz="1800" kern="1200" baseline="0" dirty="0">
                          <a:solidFill>
                            <a:schemeClr val="lt1"/>
                          </a:solidFill>
                          <a:latin typeface="+mj-lt"/>
                          <a:ea typeface="+mn-ea"/>
                          <a:cs typeface="+mn-cs"/>
                        </a:rPr>
                        <a:t> sobre el agua</a:t>
                      </a:r>
                      <a:endParaRPr lang="es-ES" sz="1800" b="1" kern="1200" dirty="0">
                        <a:solidFill>
                          <a:schemeClr val="accent1">
                            <a:lumMod val="50000"/>
                          </a:schemeClr>
                        </a:solidFill>
                        <a:latin typeface="+mj-lt"/>
                        <a:ea typeface="+mn-ea"/>
                        <a:cs typeface="+mn-cs"/>
                      </a:endParaRPr>
                    </a:p>
                  </a:txBody>
                  <a:tcPr/>
                </a:tc>
                <a:tc>
                  <a:txBody>
                    <a:bodyPr/>
                    <a:lstStyle/>
                    <a:p>
                      <a:pPr marL="285750" indent="-285750">
                        <a:buFont typeface="Arial" pitchFamily="34" charset="0"/>
                        <a:buChar char="•"/>
                      </a:pPr>
                      <a:r>
                        <a:rPr lang="es-ES" sz="1800" dirty="0">
                          <a:solidFill>
                            <a:schemeClr val="bg1"/>
                          </a:solidFill>
                          <a:latin typeface="+mj-lt"/>
                        </a:rPr>
                        <a:t>información razonablemente buena y con buen acceso a ella</a:t>
                      </a:r>
                    </a:p>
                    <a:p>
                      <a:pPr marL="285750" indent="-285750">
                        <a:buFont typeface="Arial" pitchFamily="34" charset="0"/>
                        <a:buChar char="•"/>
                      </a:pPr>
                      <a:r>
                        <a:rPr lang="es-ES" sz="1800" dirty="0">
                          <a:solidFill>
                            <a:schemeClr val="bg1"/>
                          </a:solidFill>
                          <a:latin typeface="+mj-lt"/>
                        </a:rPr>
                        <a:t>Coexisten redes de medición arcaicas con ultramodernas</a:t>
                      </a:r>
                      <a:r>
                        <a:rPr lang="es-ES" sz="1800" baseline="0" dirty="0">
                          <a:solidFill>
                            <a:schemeClr val="bg1"/>
                          </a:solidFill>
                          <a:latin typeface="+mj-lt"/>
                        </a:rPr>
                        <a:t> y equipos de toda índole. Su meteorología es embrionaria</a:t>
                      </a:r>
                      <a:endParaRPr lang="es-ES" sz="1800" dirty="0">
                        <a:solidFill>
                          <a:schemeClr val="bg1"/>
                        </a:solidFill>
                        <a:latin typeface="+mj-lt"/>
                      </a:endParaRPr>
                    </a:p>
                  </a:txBody>
                  <a:tcPr/>
                </a:tc>
                <a:extLst>
                  <a:ext uri="{0D108BD9-81ED-4DB2-BD59-A6C34878D82A}">
                    <a16:rowId xmlns:a16="http://schemas.microsoft.com/office/drawing/2014/main" val="10005"/>
                  </a:ext>
                </a:extLst>
              </a:tr>
            </a:tbl>
          </a:graphicData>
        </a:graphic>
      </p:graphicFrame>
      <p:sp>
        <p:nvSpPr>
          <p:cNvPr id="5" name="Título 4"/>
          <p:cNvSpPr>
            <a:spLocks noGrp="1"/>
          </p:cNvSpPr>
          <p:nvPr>
            <p:ph type="title"/>
          </p:nvPr>
        </p:nvSpPr>
        <p:spPr/>
        <p:txBody>
          <a:bodyPr/>
          <a:lstStyle/>
          <a:p>
            <a:r>
              <a:rPr lang="es-MX" dirty="0"/>
              <a:t>Perfil de la Gobernanza del Agua en Brasil</a:t>
            </a:r>
          </a:p>
        </p:txBody>
      </p:sp>
    </p:spTree>
    <p:extLst>
      <p:ext uri="{BB962C8B-B14F-4D97-AF65-F5344CB8AC3E}">
        <p14:creationId xmlns:p14="http://schemas.microsoft.com/office/powerpoint/2010/main" val="970924321"/>
      </p:ext>
    </p:extLst>
  </p:cSld>
  <p:clrMapOvr>
    <a:masterClrMapping/>
  </p:clrMapOvr>
  <p:transition spd="med">
    <p:pull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526048702"/>
              </p:ext>
            </p:extLst>
          </p:nvPr>
        </p:nvGraphicFramePr>
        <p:xfrm>
          <a:off x="107506" y="1002205"/>
          <a:ext cx="8856982" cy="5240026"/>
        </p:xfrm>
        <a:graphic>
          <a:graphicData uri="http://schemas.openxmlformats.org/drawingml/2006/table">
            <a:tbl>
              <a:tblPr firstRow="1" bandRow="1">
                <a:tableStyleId>{D03447BB-5D67-496B-8E87-E561075AD55C}</a:tableStyleId>
              </a:tblPr>
              <a:tblGrid>
                <a:gridCol w="3397694">
                  <a:extLst>
                    <a:ext uri="{9D8B030D-6E8A-4147-A177-3AD203B41FA5}">
                      <a16:colId xmlns:a16="http://schemas.microsoft.com/office/drawing/2014/main" val="20000"/>
                    </a:ext>
                  </a:extLst>
                </a:gridCol>
                <a:gridCol w="5459288">
                  <a:extLst>
                    <a:ext uri="{9D8B030D-6E8A-4147-A177-3AD203B41FA5}">
                      <a16:colId xmlns:a16="http://schemas.microsoft.com/office/drawing/2014/main" val="20001"/>
                    </a:ext>
                  </a:extLst>
                </a:gridCol>
              </a:tblGrid>
              <a:tr h="576586">
                <a:tc>
                  <a:txBody>
                    <a:bodyPr/>
                    <a:lstStyle/>
                    <a:p>
                      <a:r>
                        <a:rPr lang="es-ES" sz="1600" dirty="0">
                          <a:solidFill>
                            <a:schemeClr val="bg1"/>
                          </a:solidFill>
                          <a:latin typeface="+mj-lt"/>
                        </a:rPr>
                        <a:t>concepto</a:t>
                      </a:r>
                    </a:p>
                  </a:txBody>
                  <a:tcPr/>
                </a:tc>
                <a:tc>
                  <a:txBody>
                    <a:bodyPr/>
                    <a:lstStyle/>
                    <a:p>
                      <a:r>
                        <a:rPr lang="es-ES" sz="1600" dirty="0">
                          <a:solidFill>
                            <a:schemeClr val="bg1"/>
                          </a:solidFill>
                          <a:latin typeface="+mj-lt"/>
                        </a:rPr>
                        <a:t>Condiciones imperantes</a:t>
                      </a:r>
                    </a:p>
                  </a:txBody>
                  <a:tcPr/>
                </a:tc>
                <a:extLst>
                  <a:ext uri="{0D108BD9-81ED-4DB2-BD59-A6C34878D82A}">
                    <a16:rowId xmlns:a16="http://schemas.microsoft.com/office/drawing/2014/main" val="10000"/>
                  </a:ext>
                </a:extLst>
              </a:tr>
              <a:tr h="721745">
                <a:tc>
                  <a:txBody>
                    <a:bodyPr/>
                    <a:lstStyle/>
                    <a:p>
                      <a:r>
                        <a:rPr lang="es-ES" sz="1600" dirty="0">
                          <a:solidFill>
                            <a:schemeClr val="bg1"/>
                          </a:solidFill>
                          <a:latin typeface="+mj-lt"/>
                        </a:rPr>
                        <a:t>Planificación y Programación Hídrica</a:t>
                      </a:r>
                      <a:endParaRPr lang="es-ES" sz="1600" b="1" dirty="0">
                        <a:solidFill>
                          <a:schemeClr val="bg1"/>
                        </a:solidFill>
                        <a:latin typeface="+mj-lt"/>
                      </a:endParaRPr>
                    </a:p>
                  </a:txBody>
                  <a:tcPr/>
                </a:tc>
                <a:tc>
                  <a:txBody>
                    <a:bodyPr/>
                    <a:lstStyle/>
                    <a:p>
                      <a:pPr marL="285750" indent="-285750">
                        <a:buFont typeface="Arial" pitchFamily="34" charset="0"/>
                        <a:buChar char="•"/>
                      </a:pPr>
                      <a:r>
                        <a:rPr lang="es-ES" sz="1600" dirty="0">
                          <a:solidFill>
                            <a:schemeClr val="bg1"/>
                          </a:solidFill>
                          <a:latin typeface="+mj-lt"/>
                        </a:rPr>
                        <a:t>Planificación nacional razonablemente</a:t>
                      </a:r>
                      <a:r>
                        <a:rPr lang="es-ES" sz="1600" baseline="0" dirty="0">
                          <a:solidFill>
                            <a:schemeClr val="bg1"/>
                          </a:solidFill>
                          <a:latin typeface="+mj-lt"/>
                        </a:rPr>
                        <a:t> adecuada, </a:t>
                      </a:r>
                      <a:r>
                        <a:rPr lang="es-ES" sz="1600" baseline="0" dirty="0">
                          <a:solidFill>
                            <a:srgbClr val="FFFF00"/>
                          </a:solidFill>
                          <a:latin typeface="+mj-lt"/>
                        </a:rPr>
                        <a:t>planes por cuenca de tipo indicativo</a:t>
                      </a:r>
                      <a:r>
                        <a:rPr lang="es-ES" sz="1600" baseline="0" dirty="0">
                          <a:solidFill>
                            <a:schemeClr val="bg1"/>
                          </a:solidFill>
                          <a:latin typeface="+mj-lt"/>
                        </a:rPr>
                        <a:t>, cartera de proyectos de inversión que existe y que recoge la escuela de pensamiento mexicana</a:t>
                      </a:r>
                      <a:endParaRPr lang="es-ES" sz="1600" dirty="0">
                        <a:solidFill>
                          <a:schemeClr val="bg1"/>
                        </a:solidFill>
                        <a:latin typeface="+mj-lt"/>
                      </a:endParaRPr>
                    </a:p>
                  </a:txBody>
                  <a:tcPr/>
                </a:tc>
                <a:extLst>
                  <a:ext uri="{0D108BD9-81ED-4DB2-BD59-A6C34878D82A}">
                    <a16:rowId xmlns:a16="http://schemas.microsoft.com/office/drawing/2014/main" val="10001"/>
                  </a:ext>
                </a:extLst>
              </a:tr>
              <a:tr h="566289">
                <a:tc>
                  <a:txBody>
                    <a:bodyPr/>
                    <a:lstStyle/>
                    <a:p>
                      <a:r>
                        <a:rPr lang="es-ES" sz="1600" dirty="0">
                          <a:solidFill>
                            <a:schemeClr val="bg1"/>
                          </a:solidFill>
                          <a:latin typeface="+mj-lt"/>
                        </a:rPr>
                        <a:t>Financiación del sector agua en Brasil</a:t>
                      </a:r>
                      <a:endParaRPr lang="es-ES" sz="1600" b="1" dirty="0">
                        <a:solidFill>
                          <a:schemeClr val="bg1"/>
                        </a:solidFill>
                        <a:latin typeface="+mj-lt"/>
                      </a:endParaRPr>
                    </a:p>
                  </a:txBody>
                  <a:tcPr/>
                </a:tc>
                <a:tc>
                  <a:txBody>
                    <a:bodyPr/>
                    <a:lstStyle/>
                    <a:p>
                      <a:pPr marL="285750" indent="-285750" algn="l" defTabSz="457200" rtl="0" eaLnBrk="1" latinLnBrk="0" hangingPunct="1">
                        <a:buFont typeface="Arial" pitchFamily="34" charset="0"/>
                        <a:buChar char="•"/>
                      </a:pPr>
                      <a:r>
                        <a:rPr lang="es-ES" sz="1600" kern="1200" dirty="0">
                          <a:solidFill>
                            <a:schemeClr val="bg1"/>
                          </a:solidFill>
                          <a:latin typeface="+mj-lt"/>
                          <a:ea typeface="+mn-ea"/>
                          <a:cs typeface="+mn-cs"/>
                        </a:rPr>
                        <a:t>Por ley se cobran</a:t>
                      </a:r>
                      <a:r>
                        <a:rPr lang="es-ES" sz="1600" kern="1200" baseline="0" dirty="0">
                          <a:solidFill>
                            <a:schemeClr val="bg1"/>
                          </a:solidFill>
                          <a:latin typeface="+mj-lt"/>
                          <a:ea typeface="+mn-ea"/>
                          <a:cs typeface="+mn-cs"/>
                        </a:rPr>
                        <a:t> las </a:t>
                      </a:r>
                      <a:r>
                        <a:rPr lang="es-ES" sz="1600" b="1" kern="1200" baseline="0" dirty="0" err="1">
                          <a:solidFill>
                            <a:srgbClr val="FFFF00"/>
                          </a:solidFill>
                          <a:latin typeface="+mj-lt"/>
                          <a:ea typeface="+mn-ea"/>
                          <a:cs typeface="+mn-cs"/>
                        </a:rPr>
                        <a:t>redevanzas</a:t>
                      </a:r>
                      <a:r>
                        <a:rPr lang="es-ES" sz="1600" kern="1200" baseline="0" dirty="0">
                          <a:solidFill>
                            <a:srgbClr val="FFFF00"/>
                          </a:solidFill>
                          <a:latin typeface="+mj-lt"/>
                          <a:ea typeface="+mn-ea"/>
                          <a:cs typeface="+mn-cs"/>
                        </a:rPr>
                        <a:t> </a:t>
                      </a:r>
                      <a:r>
                        <a:rPr lang="es-ES" sz="1600" kern="1200" baseline="0" dirty="0">
                          <a:solidFill>
                            <a:schemeClr val="bg1"/>
                          </a:solidFill>
                          <a:latin typeface="+mj-lt"/>
                          <a:ea typeface="+mn-ea"/>
                          <a:cs typeface="+mn-cs"/>
                        </a:rPr>
                        <a:t>(modelo francés e inspiración mexicana). Las capacidades recaudatorias no son homogéneas. Hay casos de éxito espléndido como </a:t>
                      </a:r>
                      <a:r>
                        <a:rPr lang="es-ES" sz="1600" kern="1200" baseline="0" dirty="0" err="1">
                          <a:solidFill>
                            <a:schemeClr val="bg1"/>
                          </a:solidFill>
                          <a:latin typeface="+mj-lt"/>
                          <a:ea typeface="+mn-ea"/>
                          <a:cs typeface="+mn-cs"/>
                        </a:rPr>
                        <a:t>Piracicaba-Jundiaí-Capivarí</a:t>
                      </a:r>
                      <a:r>
                        <a:rPr lang="es-ES" sz="1600" kern="1200" dirty="0">
                          <a:solidFill>
                            <a:schemeClr val="bg1"/>
                          </a:solidFill>
                          <a:latin typeface="+mj-lt"/>
                          <a:ea typeface="+mn-ea"/>
                          <a:cs typeface="+mn-cs"/>
                        </a:rPr>
                        <a:t>. </a:t>
                      </a:r>
                    </a:p>
                    <a:p>
                      <a:pPr marL="285750" indent="-285750" algn="l" defTabSz="457200" rtl="0" eaLnBrk="1" latinLnBrk="0" hangingPunct="1">
                        <a:buFont typeface="Arial" pitchFamily="34" charset="0"/>
                        <a:buChar char="•"/>
                      </a:pPr>
                      <a:r>
                        <a:rPr lang="es-ES" sz="1600" kern="1200" dirty="0">
                          <a:solidFill>
                            <a:schemeClr val="bg1"/>
                          </a:solidFill>
                          <a:latin typeface="+mj-lt"/>
                          <a:ea typeface="+mn-ea"/>
                          <a:cs typeface="+mn-cs"/>
                        </a:rPr>
                        <a:t>A diferencia de México  que fue su referente, Brasil</a:t>
                      </a:r>
                      <a:r>
                        <a:rPr lang="es-ES" sz="1600" kern="1200" baseline="0" dirty="0">
                          <a:solidFill>
                            <a:schemeClr val="bg1"/>
                          </a:solidFill>
                          <a:latin typeface="+mj-lt"/>
                          <a:ea typeface="+mn-ea"/>
                          <a:cs typeface="+mn-cs"/>
                        </a:rPr>
                        <a:t> ha perseverado en mantener el andamiaje conceptual de las </a:t>
                      </a:r>
                      <a:r>
                        <a:rPr lang="es-ES" sz="1600" kern="1200" baseline="0" dirty="0" err="1">
                          <a:solidFill>
                            <a:schemeClr val="bg1"/>
                          </a:solidFill>
                          <a:latin typeface="+mj-lt"/>
                          <a:ea typeface="+mn-ea"/>
                          <a:cs typeface="+mn-cs"/>
                        </a:rPr>
                        <a:t>redevanzas</a:t>
                      </a:r>
                      <a:r>
                        <a:rPr lang="es-ES" sz="1600" kern="1200" baseline="0" dirty="0">
                          <a:solidFill>
                            <a:schemeClr val="bg1"/>
                          </a:solidFill>
                          <a:latin typeface="+mj-lt"/>
                          <a:ea typeface="+mn-ea"/>
                          <a:cs typeface="+mn-cs"/>
                        </a:rPr>
                        <a:t> (</a:t>
                      </a:r>
                      <a:r>
                        <a:rPr lang="es-ES" sz="1600" b="1" i="1" kern="1200" baseline="0" dirty="0">
                          <a:solidFill>
                            <a:srgbClr val="FFFF00"/>
                          </a:solidFill>
                          <a:latin typeface="+mj-lt"/>
                          <a:ea typeface="+mn-ea"/>
                          <a:cs typeface="+mn-cs"/>
                        </a:rPr>
                        <a:t>derechos fiscales del agua en términos mexicanos</a:t>
                      </a:r>
                      <a:r>
                        <a:rPr lang="es-ES" sz="1600" kern="1200" baseline="0" dirty="0">
                          <a:solidFill>
                            <a:schemeClr val="bg1"/>
                          </a:solidFill>
                          <a:latin typeface="+mj-lt"/>
                          <a:ea typeface="+mn-ea"/>
                          <a:cs typeface="+mn-cs"/>
                        </a:rPr>
                        <a:t>)</a:t>
                      </a:r>
                      <a:endParaRPr lang="es-ES" sz="1600" kern="1200" dirty="0">
                        <a:solidFill>
                          <a:schemeClr val="bg1"/>
                        </a:solidFill>
                        <a:latin typeface="+mj-lt"/>
                        <a:ea typeface="+mn-ea"/>
                        <a:cs typeface="+mn-cs"/>
                      </a:endParaRPr>
                    </a:p>
                  </a:txBody>
                  <a:tcPr/>
                </a:tc>
                <a:extLst>
                  <a:ext uri="{0D108BD9-81ED-4DB2-BD59-A6C34878D82A}">
                    <a16:rowId xmlns:a16="http://schemas.microsoft.com/office/drawing/2014/main" val="10002"/>
                  </a:ext>
                </a:extLst>
              </a:tr>
              <a:tr h="7224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kern="1200" dirty="0">
                          <a:solidFill>
                            <a:schemeClr val="bg1"/>
                          </a:solidFill>
                          <a:latin typeface="+mj-lt"/>
                        </a:rPr>
                        <a:t>Gestión Técnica del Agua y Meteorología</a:t>
                      </a:r>
                      <a:endParaRPr lang="es-ES" sz="1600" b="1" kern="1200" dirty="0">
                        <a:solidFill>
                          <a:schemeClr val="bg1"/>
                        </a:solidFill>
                        <a:latin typeface="+mj-lt"/>
                        <a:ea typeface="+mn-ea"/>
                        <a:cs typeface="+mn-cs"/>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600" dirty="0">
                          <a:solidFill>
                            <a:schemeClr val="bg1"/>
                          </a:solidFill>
                          <a:latin typeface="+mj-lt"/>
                        </a:rPr>
                        <a:t>En el sur, existe un razonable nivel </a:t>
                      </a:r>
                      <a:r>
                        <a:rPr lang="es-ES" sz="1600" baseline="0" dirty="0">
                          <a:solidFill>
                            <a:schemeClr val="bg1"/>
                          </a:solidFill>
                          <a:latin typeface="+mj-lt"/>
                        </a:rPr>
                        <a:t>en materia de </a:t>
                      </a:r>
                      <a:r>
                        <a:rPr lang="es-MX" sz="1600" dirty="0">
                          <a:solidFill>
                            <a:schemeClr val="bg1"/>
                          </a:solidFill>
                          <a:effectLst/>
                          <a:latin typeface="+mj-lt"/>
                        </a:rPr>
                        <a:t>monitoreo, inventarios de agua y suelo, disponibilidad de agua, calidad del agua, balances hídricos, normas técnicas, instrumentos técnicos de gestión [modelos, pronósticos], etc.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1600" dirty="0">
                          <a:solidFill>
                            <a:schemeClr val="bg1"/>
                          </a:solidFill>
                          <a:effectLst/>
                          <a:latin typeface="+mj-lt"/>
                        </a:rPr>
                        <a:t>En el norte, nordeste y centro norte los</a:t>
                      </a:r>
                      <a:r>
                        <a:rPr lang="es-MX" sz="1600" baseline="0" dirty="0">
                          <a:solidFill>
                            <a:schemeClr val="bg1"/>
                          </a:solidFill>
                          <a:effectLst/>
                          <a:latin typeface="+mj-lt"/>
                        </a:rPr>
                        <a:t> elementos son deficientes o incompletos.</a:t>
                      </a:r>
                      <a:endParaRPr lang="es-MX" sz="1600" dirty="0">
                        <a:solidFill>
                          <a:schemeClr val="bg1"/>
                        </a:solidFill>
                        <a:effectLst/>
                        <a:latin typeface="+mj-lt"/>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1600" dirty="0">
                          <a:solidFill>
                            <a:schemeClr val="bg1"/>
                          </a:solidFill>
                          <a:effectLst/>
                          <a:latin typeface="+mj-lt"/>
                        </a:rPr>
                        <a:t>Meteorología deficiente</a:t>
                      </a:r>
                    </a:p>
                  </a:txBody>
                  <a:tcPr/>
                </a:tc>
                <a:extLst>
                  <a:ext uri="{0D108BD9-81ED-4DB2-BD59-A6C34878D82A}">
                    <a16:rowId xmlns:a16="http://schemas.microsoft.com/office/drawing/2014/main" val="10003"/>
                  </a:ext>
                </a:extLst>
              </a:tr>
            </a:tbl>
          </a:graphicData>
        </a:graphic>
      </p:graphicFrame>
      <p:sp>
        <p:nvSpPr>
          <p:cNvPr id="5" name="Título 4"/>
          <p:cNvSpPr>
            <a:spLocks noGrp="1"/>
          </p:cNvSpPr>
          <p:nvPr>
            <p:ph type="title"/>
          </p:nvPr>
        </p:nvSpPr>
        <p:spPr/>
        <p:txBody>
          <a:bodyPr/>
          <a:lstStyle/>
          <a:p>
            <a:r>
              <a:rPr lang="es-MX" dirty="0"/>
              <a:t>Perfil de la Gobernanza del Agua en Brasil</a:t>
            </a:r>
          </a:p>
        </p:txBody>
      </p:sp>
    </p:spTree>
    <p:extLst>
      <p:ext uri="{BB962C8B-B14F-4D97-AF65-F5344CB8AC3E}">
        <p14:creationId xmlns:p14="http://schemas.microsoft.com/office/powerpoint/2010/main" val="744133972"/>
      </p:ext>
    </p:extLst>
  </p:cSld>
  <p:clrMapOvr>
    <a:masterClrMapping/>
  </p:clrMapOvr>
  <p:transition spd="med">
    <p:pull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1720" y="0"/>
            <a:ext cx="7005464" cy="706090"/>
          </a:xfrm>
        </p:spPr>
        <p:txBody>
          <a:bodyPr>
            <a:normAutofit/>
          </a:bodyPr>
          <a:lstStyle/>
          <a:p>
            <a:r>
              <a:rPr lang="es-ES" dirty="0"/>
              <a:t>Perfil de la Gobernanza del Agua en Brasil</a:t>
            </a:r>
          </a:p>
        </p:txBody>
      </p:sp>
      <p:graphicFrame>
        <p:nvGraphicFramePr>
          <p:cNvPr id="4" name="3 Tabla"/>
          <p:cNvGraphicFramePr>
            <a:graphicFrameLocks noGrp="1"/>
          </p:cNvGraphicFramePr>
          <p:nvPr>
            <p:extLst>
              <p:ext uri="{D42A27DB-BD31-4B8C-83A1-F6EECF244321}">
                <p14:modId xmlns:p14="http://schemas.microsoft.com/office/powerpoint/2010/main" val="34191845"/>
              </p:ext>
            </p:extLst>
          </p:nvPr>
        </p:nvGraphicFramePr>
        <p:xfrm>
          <a:off x="107506" y="1361558"/>
          <a:ext cx="8928990" cy="4299690"/>
        </p:xfrm>
        <a:graphic>
          <a:graphicData uri="http://schemas.openxmlformats.org/drawingml/2006/table">
            <a:tbl>
              <a:tblPr firstRow="1" bandRow="1">
                <a:tableStyleId>{D03447BB-5D67-496B-8E87-E561075AD55C}</a:tableStyleId>
              </a:tblPr>
              <a:tblGrid>
                <a:gridCol w="3073844">
                  <a:extLst>
                    <a:ext uri="{9D8B030D-6E8A-4147-A177-3AD203B41FA5}">
                      <a16:colId xmlns:a16="http://schemas.microsoft.com/office/drawing/2014/main" val="20000"/>
                    </a:ext>
                  </a:extLst>
                </a:gridCol>
                <a:gridCol w="5855146">
                  <a:extLst>
                    <a:ext uri="{9D8B030D-6E8A-4147-A177-3AD203B41FA5}">
                      <a16:colId xmlns:a16="http://schemas.microsoft.com/office/drawing/2014/main" val="20001"/>
                    </a:ext>
                  </a:extLst>
                </a:gridCol>
              </a:tblGrid>
              <a:tr h="576586">
                <a:tc>
                  <a:txBody>
                    <a:bodyPr/>
                    <a:lstStyle/>
                    <a:p>
                      <a:r>
                        <a:rPr lang="es-ES" sz="2000" dirty="0">
                          <a:solidFill>
                            <a:schemeClr val="bg1"/>
                          </a:solidFill>
                          <a:latin typeface="+mj-lt"/>
                        </a:rPr>
                        <a:t>Concepto en Brasil</a:t>
                      </a:r>
                    </a:p>
                  </a:txBody>
                  <a:tcPr/>
                </a:tc>
                <a:tc>
                  <a:txBody>
                    <a:bodyPr/>
                    <a:lstStyle/>
                    <a:p>
                      <a:r>
                        <a:rPr lang="es-ES" sz="2000" dirty="0">
                          <a:solidFill>
                            <a:schemeClr val="bg1"/>
                          </a:solidFill>
                          <a:latin typeface="+mj-lt"/>
                        </a:rPr>
                        <a:t>Condiciones imperantes</a:t>
                      </a:r>
                    </a:p>
                  </a:txBody>
                  <a:tcPr/>
                </a:tc>
                <a:extLst>
                  <a:ext uri="{0D108BD9-81ED-4DB2-BD59-A6C34878D82A}">
                    <a16:rowId xmlns:a16="http://schemas.microsoft.com/office/drawing/2014/main" val="10000"/>
                  </a:ext>
                </a:extLst>
              </a:tr>
              <a:tr h="7217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a:solidFill>
                            <a:schemeClr val="bg1"/>
                          </a:solidFill>
                          <a:latin typeface="+mj-lt"/>
                        </a:rPr>
                        <a:t>Irrigación</a:t>
                      </a:r>
                      <a:r>
                        <a:rPr lang="es-ES" sz="2000" baseline="0" dirty="0">
                          <a:solidFill>
                            <a:schemeClr val="bg1"/>
                          </a:solidFill>
                          <a:latin typeface="+mj-lt"/>
                        </a:rPr>
                        <a:t> y</a:t>
                      </a:r>
                      <a:r>
                        <a:rPr lang="es-ES" sz="2000" dirty="0">
                          <a:solidFill>
                            <a:schemeClr val="bg1"/>
                          </a:solidFill>
                          <a:latin typeface="+mj-lt"/>
                        </a:rPr>
                        <a:t> </a:t>
                      </a:r>
                      <a:r>
                        <a:rPr lang="es-MX" sz="2000" kern="1200" dirty="0">
                          <a:solidFill>
                            <a:schemeClr val="bg1"/>
                          </a:solidFill>
                          <a:latin typeface="+mj-lt"/>
                        </a:rPr>
                        <a:t>Drenaje Agrícola</a:t>
                      </a:r>
                      <a:endParaRPr lang="es-ES" sz="2000" b="1" dirty="0">
                        <a:solidFill>
                          <a:schemeClr val="bg1"/>
                        </a:solidFill>
                        <a:latin typeface="+mj-lt"/>
                      </a:endParaRPr>
                    </a:p>
                  </a:txBody>
                  <a:tcPr/>
                </a:tc>
                <a:tc>
                  <a:txBody>
                    <a:bodyPr/>
                    <a:lstStyle/>
                    <a:p>
                      <a:pPr marL="285750" indent="-285750">
                        <a:buFont typeface="Arial" pitchFamily="34" charset="0"/>
                        <a:buChar char="•"/>
                      </a:pPr>
                      <a:r>
                        <a:rPr lang="es-ES" sz="2000" dirty="0">
                          <a:solidFill>
                            <a:schemeClr val="bg1"/>
                          </a:solidFill>
                          <a:latin typeface="+mj-lt"/>
                        </a:rPr>
                        <a:t>Distintos niveles de desarrollo (como en México) Hay zonas con alta y con deplorable </a:t>
                      </a:r>
                      <a:r>
                        <a:rPr lang="es-ES" sz="2000" baseline="0" dirty="0">
                          <a:solidFill>
                            <a:schemeClr val="bg1"/>
                          </a:solidFill>
                          <a:latin typeface="+mj-lt"/>
                        </a:rPr>
                        <a:t>productividad por m3.</a:t>
                      </a:r>
                      <a:endParaRPr lang="es-ES" sz="2000" dirty="0">
                        <a:solidFill>
                          <a:schemeClr val="bg1"/>
                        </a:solidFill>
                        <a:latin typeface="+mj-lt"/>
                      </a:endParaRPr>
                    </a:p>
                  </a:txBody>
                  <a:tcPr/>
                </a:tc>
                <a:extLst>
                  <a:ext uri="{0D108BD9-81ED-4DB2-BD59-A6C34878D82A}">
                    <a16:rowId xmlns:a16="http://schemas.microsoft.com/office/drawing/2014/main" val="10001"/>
                  </a:ext>
                </a:extLst>
              </a:tr>
              <a:tr h="566289">
                <a:tc>
                  <a:txBody>
                    <a:bodyPr/>
                    <a:lstStyle/>
                    <a:p>
                      <a:r>
                        <a:rPr lang="es-ES" sz="2000" dirty="0">
                          <a:solidFill>
                            <a:schemeClr val="bg1"/>
                          </a:solidFill>
                          <a:latin typeface="+mj-lt"/>
                        </a:rPr>
                        <a:t>Control de Ríos</a:t>
                      </a:r>
                      <a:r>
                        <a:rPr lang="es-ES" sz="2000" baseline="0" dirty="0">
                          <a:solidFill>
                            <a:schemeClr val="bg1"/>
                          </a:solidFill>
                          <a:latin typeface="+mj-lt"/>
                        </a:rPr>
                        <a:t> / Ingeniería fluvial</a:t>
                      </a:r>
                      <a:endParaRPr lang="es-ES" sz="2000" b="1" dirty="0">
                        <a:solidFill>
                          <a:schemeClr val="bg1"/>
                        </a:solidFill>
                        <a:latin typeface="+mj-lt"/>
                      </a:endParaRPr>
                    </a:p>
                  </a:txBody>
                  <a:tcPr/>
                </a:tc>
                <a:tc>
                  <a:txBody>
                    <a:bodyPr/>
                    <a:lstStyle/>
                    <a:p>
                      <a:pPr marL="285750" indent="-285750">
                        <a:buFont typeface="Arial" pitchFamily="34" charset="0"/>
                        <a:buChar char="•"/>
                      </a:pPr>
                      <a:r>
                        <a:rPr lang="es-ES" sz="2000" dirty="0">
                          <a:solidFill>
                            <a:schemeClr val="bg1"/>
                          </a:solidFill>
                          <a:latin typeface="+mj-lt"/>
                        </a:rPr>
                        <a:t>Desarrollado. En el pasado</a:t>
                      </a:r>
                      <a:r>
                        <a:rPr lang="es-ES" sz="2000" baseline="0" dirty="0">
                          <a:solidFill>
                            <a:schemeClr val="bg1"/>
                          </a:solidFill>
                          <a:latin typeface="+mj-lt"/>
                        </a:rPr>
                        <a:t> hubo estrecha relación con México en esta materia</a:t>
                      </a:r>
                    </a:p>
                  </a:txBody>
                  <a:tcPr/>
                </a:tc>
                <a:extLst>
                  <a:ext uri="{0D108BD9-81ED-4DB2-BD59-A6C34878D82A}">
                    <a16:rowId xmlns:a16="http://schemas.microsoft.com/office/drawing/2014/main" val="10002"/>
                  </a:ext>
                </a:extLst>
              </a:tr>
              <a:tr h="722449">
                <a:tc>
                  <a:txBody>
                    <a:bodyPr/>
                    <a:lstStyle/>
                    <a:p>
                      <a:pPr marL="0" algn="l" defTabSz="914400" rtl="0" eaLnBrk="1" latinLnBrk="0" hangingPunct="1">
                        <a:lnSpc>
                          <a:spcPct val="100000"/>
                        </a:lnSpc>
                        <a:spcAft>
                          <a:spcPts val="0"/>
                        </a:spcAft>
                      </a:pPr>
                      <a:r>
                        <a:rPr lang="es-ES" sz="2000" kern="1200" dirty="0">
                          <a:solidFill>
                            <a:schemeClr val="bg1"/>
                          </a:solidFill>
                          <a:latin typeface="+mj-lt"/>
                        </a:rPr>
                        <a:t>Seguridad hídrica</a:t>
                      </a:r>
                      <a:endParaRPr lang="es-ES" sz="2000" b="1" kern="1200" dirty="0">
                        <a:solidFill>
                          <a:schemeClr val="bg1"/>
                        </a:solidFill>
                        <a:latin typeface="+mj-lt"/>
                        <a:ea typeface="+mn-ea"/>
                        <a:cs typeface="+mn-cs"/>
                      </a:endParaRPr>
                    </a:p>
                  </a:txBody>
                  <a:tcPr/>
                </a:tc>
                <a:tc>
                  <a:txBody>
                    <a:bodyPr/>
                    <a:lstStyle/>
                    <a:p>
                      <a:pPr marL="285750" indent="-285750" algn="l" defTabSz="914400" rtl="0" eaLnBrk="1" latinLnBrk="0" hangingPunct="1">
                        <a:lnSpc>
                          <a:spcPct val="100000"/>
                        </a:lnSpc>
                        <a:spcAft>
                          <a:spcPts val="0"/>
                        </a:spcAft>
                        <a:buFont typeface="Arial" pitchFamily="34" charset="0"/>
                        <a:buChar char="•"/>
                      </a:pPr>
                      <a:r>
                        <a:rPr lang="es-MX" sz="2000" kern="1200" dirty="0">
                          <a:solidFill>
                            <a:schemeClr val="bg1"/>
                          </a:solidFill>
                          <a:latin typeface="+mj-lt"/>
                        </a:rPr>
                        <a:t>Tema controvertido que se ha incorporado gradualmente</a:t>
                      </a:r>
                      <a:r>
                        <a:rPr lang="es-MX" sz="2000" kern="1200" baseline="0" dirty="0">
                          <a:solidFill>
                            <a:schemeClr val="bg1"/>
                          </a:solidFill>
                          <a:latin typeface="+mj-lt"/>
                        </a:rPr>
                        <a:t> a las instituciones y al marco jurídico</a:t>
                      </a:r>
                      <a:endParaRPr lang="es-MX" sz="2000" kern="1200" dirty="0">
                        <a:solidFill>
                          <a:schemeClr val="bg1"/>
                        </a:solidFill>
                        <a:latin typeface="+mj-lt"/>
                        <a:ea typeface="+mn-ea"/>
                        <a:cs typeface="+mn-cs"/>
                      </a:endParaRPr>
                    </a:p>
                  </a:txBody>
                  <a:tcPr/>
                </a:tc>
                <a:extLst>
                  <a:ext uri="{0D108BD9-81ED-4DB2-BD59-A6C34878D82A}">
                    <a16:rowId xmlns:a16="http://schemas.microsoft.com/office/drawing/2014/main" val="10003"/>
                  </a:ext>
                </a:extLst>
              </a:tr>
              <a:tr h="592735">
                <a:tc>
                  <a:txBody>
                    <a:bodyPr/>
                    <a:lstStyle/>
                    <a:p>
                      <a:r>
                        <a:rPr lang="es-ES" sz="2000" dirty="0">
                          <a:solidFill>
                            <a:schemeClr val="bg1"/>
                          </a:solidFill>
                          <a:latin typeface="+mj-lt"/>
                        </a:rPr>
                        <a:t>Derecho humano al agua</a:t>
                      </a:r>
                      <a:endParaRPr lang="es-ES" sz="2000" b="1" dirty="0">
                        <a:solidFill>
                          <a:schemeClr val="bg1"/>
                        </a:solidFill>
                        <a:latin typeface="+mj-lt"/>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2000" dirty="0">
                          <a:solidFill>
                            <a:schemeClr val="bg1"/>
                          </a:solidFill>
                          <a:latin typeface="+mj-lt"/>
                        </a:rPr>
                        <a:t>Existe</a:t>
                      </a:r>
                      <a:r>
                        <a:rPr lang="es-ES" sz="2000" baseline="0" dirty="0">
                          <a:solidFill>
                            <a:schemeClr val="bg1"/>
                          </a:solidFill>
                          <a:latin typeface="+mj-lt"/>
                        </a:rPr>
                        <a:t> constitucionalmente</a:t>
                      </a:r>
                    </a:p>
                  </a:txBody>
                  <a:tcPr/>
                </a:tc>
                <a:extLst>
                  <a:ext uri="{0D108BD9-81ED-4DB2-BD59-A6C34878D82A}">
                    <a16:rowId xmlns:a16="http://schemas.microsoft.com/office/drawing/2014/main" val="10004"/>
                  </a:ext>
                </a:extLst>
              </a:tr>
              <a:tr h="592735">
                <a:tc>
                  <a:txBody>
                    <a:bodyPr/>
                    <a:lstStyle/>
                    <a:p>
                      <a:r>
                        <a:rPr lang="es-ES" sz="2000" dirty="0">
                          <a:solidFill>
                            <a:schemeClr val="bg1"/>
                          </a:solidFill>
                          <a:latin typeface="+mj-lt"/>
                        </a:rPr>
                        <a:t>Gestión</a:t>
                      </a:r>
                      <a:r>
                        <a:rPr lang="es-ES" sz="2000" baseline="0" dirty="0">
                          <a:solidFill>
                            <a:schemeClr val="bg1"/>
                          </a:solidFill>
                          <a:latin typeface="+mj-lt"/>
                        </a:rPr>
                        <a:t> Agua por cuenca</a:t>
                      </a:r>
                      <a:endParaRPr lang="es-ES" sz="2000" b="1" dirty="0">
                        <a:solidFill>
                          <a:schemeClr val="bg1"/>
                        </a:solidFill>
                        <a:latin typeface="+mj-lt"/>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2000" baseline="0" dirty="0">
                          <a:solidFill>
                            <a:schemeClr val="bg1"/>
                          </a:solidFill>
                          <a:latin typeface="+mj-lt"/>
                        </a:rPr>
                        <a:t>Lleva buen desarrollo en el sur.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2000" baseline="0" dirty="0">
                          <a:solidFill>
                            <a:schemeClr val="bg1"/>
                          </a:solidFill>
                          <a:latin typeface="+mj-lt"/>
                        </a:rPr>
                        <a:t>Aplican Modelo Bimodal (como en México)</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35132511"/>
      </p:ext>
    </p:extLst>
  </p:cSld>
  <p:clrMapOvr>
    <a:masterClrMapping/>
  </p:clrMapOvr>
  <p:transition spd="med">
    <p:pull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576064"/>
          </a:xfrm>
        </p:spPr>
        <p:txBody>
          <a:bodyPr>
            <a:normAutofit/>
          </a:bodyPr>
          <a:lstStyle/>
          <a:p>
            <a:r>
              <a:rPr lang="es-ES" dirty="0"/>
              <a:t>Perfil de la Gobernanza del Agua en Kenia</a:t>
            </a:r>
          </a:p>
        </p:txBody>
      </p:sp>
      <p:sp>
        <p:nvSpPr>
          <p:cNvPr id="3" name="2 Marcador de número de diapositiva"/>
          <p:cNvSpPr>
            <a:spLocks noGrp="1"/>
          </p:cNvSpPr>
          <p:nvPr>
            <p:ph type="sldNum" sz="quarter" idx="12"/>
          </p:nvPr>
        </p:nvSpPr>
        <p:spPr/>
        <p:txBody>
          <a:bodyPr/>
          <a:lstStyle/>
          <a:p>
            <a:fld id="{BD0E325E-FB52-4A32-97A5-5334340AA12B}" type="slidenum">
              <a:rPr lang="es-ES" smtClean="0"/>
              <a:t>28</a:t>
            </a:fld>
            <a:endParaRPr lang="es-ES"/>
          </a:p>
        </p:txBody>
      </p:sp>
      <p:graphicFrame>
        <p:nvGraphicFramePr>
          <p:cNvPr id="4" name="3 Tabla"/>
          <p:cNvGraphicFramePr>
            <a:graphicFrameLocks noGrp="1"/>
          </p:cNvGraphicFramePr>
          <p:nvPr>
            <p:extLst>
              <p:ext uri="{D42A27DB-BD31-4B8C-83A1-F6EECF244321}">
                <p14:modId xmlns:p14="http://schemas.microsoft.com/office/powerpoint/2010/main" val="1811418863"/>
              </p:ext>
            </p:extLst>
          </p:nvPr>
        </p:nvGraphicFramePr>
        <p:xfrm>
          <a:off x="107504" y="620688"/>
          <a:ext cx="8928992" cy="6159092"/>
        </p:xfrm>
        <a:graphic>
          <a:graphicData uri="http://schemas.openxmlformats.org/drawingml/2006/table">
            <a:tbl>
              <a:tblPr firstRow="1" bandRow="1">
                <a:tableStyleId>{D03447BB-5D67-496B-8E87-E561075AD55C}</a:tableStyleId>
              </a:tblPr>
              <a:tblGrid>
                <a:gridCol w="4166863">
                  <a:extLst>
                    <a:ext uri="{9D8B030D-6E8A-4147-A177-3AD203B41FA5}">
                      <a16:colId xmlns:a16="http://schemas.microsoft.com/office/drawing/2014/main" val="20000"/>
                    </a:ext>
                  </a:extLst>
                </a:gridCol>
                <a:gridCol w="4762129">
                  <a:extLst>
                    <a:ext uri="{9D8B030D-6E8A-4147-A177-3AD203B41FA5}">
                      <a16:colId xmlns:a16="http://schemas.microsoft.com/office/drawing/2014/main" val="20001"/>
                    </a:ext>
                  </a:extLst>
                </a:gridCol>
              </a:tblGrid>
              <a:tr h="560412">
                <a:tc>
                  <a:txBody>
                    <a:bodyPr/>
                    <a:lstStyle/>
                    <a:p>
                      <a:r>
                        <a:rPr lang="es-ES" sz="1600" dirty="0">
                          <a:latin typeface="+mj-lt"/>
                        </a:rPr>
                        <a:t>concepto</a:t>
                      </a:r>
                    </a:p>
                  </a:txBody>
                  <a:tcPr/>
                </a:tc>
                <a:tc>
                  <a:txBody>
                    <a:bodyPr/>
                    <a:lstStyle/>
                    <a:p>
                      <a:r>
                        <a:rPr lang="es-ES" sz="1600" dirty="0">
                          <a:latin typeface="+mj-lt"/>
                        </a:rPr>
                        <a:t>Condiciones imperantes</a:t>
                      </a:r>
                    </a:p>
                  </a:txBody>
                  <a:tcPr/>
                </a:tc>
                <a:extLst>
                  <a:ext uri="{0D108BD9-81ED-4DB2-BD59-A6C34878D82A}">
                    <a16:rowId xmlns:a16="http://schemas.microsoft.com/office/drawing/2014/main" val="10000"/>
                  </a:ext>
                </a:extLst>
              </a:tr>
              <a:tr h="715591">
                <a:tc>
                  <a:txBody>
                    <a:bodyPr/>
                    <a:lstStyle/>
                    <a:p>
                      <a:r>
                        <a:rPr lang="es-ES" sz="1800" dirty="0">
                          <a:latin typeface="+mj-lt"/>
                        </a:rPr>
                        <a:t>Partición</a:t>
                      </a:r>
                      <a:r>
                        <a:rPr lang="es-ES" sz="1800" baseline="0" dirty="0">
                          <a:latin typeface="+mj-lt"/>
                        </a:rPr>
                        <a:t> de la función del Estado</a:t>
                      </a:r>
                      <a:endParaRPr lang="es-ES" sz="1800" b="1" dirty="0">
                        <a:solidFill>
                          <a:schemeClr val="accent1">
                            <a:lumMod val="50000"/>
                          </a:schemeClr>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a:latin typeface="+mj-lt"/>
                        </a:rPr>
                        <a:t>Dos órdenes de gobierno (nacional y municipal)</a:t>
                      </a:r>
                    </a:p>
                  </a:txBody>
                  <a:tcPr/>
                </a:tc>
                <a:extLst>
                  <a:ext uri="{0D108BD9-81ED-4DB2-BD59-A6C34878D82A}">
                    <a16:rowId xmlns:a16="http://schemas.microsoft.com/office/drawing/2014/main" val="10001"/>
                  </a:ext>
                </a:extLst>
              </a:tr>
              <a:tr h="655020">
                <a:tc>
                  <a:txBody>
                    <a:bodyPr/>
                    <a:lstStyle/>
                    <a:p>
                      <a:r>
                        <a:rPr lang="es-ES" sz="1800" dirty="0">
                          <a:latin typeface="+mj-lt"/>
                        </a:rPr>
                        <a:t>Condición hídrica esencial</a:t>
                      </a:r>
                      <a:endParaRPr lang="es-ES" sz="1800" b="1" dirty="0">
                        <a:solidFill>
                          <a:schemeClr val="accent1">
                            <a:lumMod val="50000"/>
                          </a:schemeClr>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a:latin typeface="+mj-lt"/>
                        </a:rPr>
                        <a:t>Baja disponibilidad de agua regulada;</a:t>
                      </a:r>
                      <a:r>
                        <a:rPr lang="es-ES" sz="1800" baseline="0" dirty="0">
                          <a:latin typeface="+mj-lt"/>
                        </a:rPr>
                        <a:t> sobrexplotación de acuíferos</a:t>
                      </a:r>
                      <a:endParaRPr lang="es-ES" sz="1800" dirty="0">
                        <a:latin typeface="+mj-lt"/>
                      </a:endParaRPr>
                    </a:p>
                  </a:txBody>
                  <a:tcPr/>
                </a:tc>
                <a:extLst>
                  <a:ext uri="{0D108BD9-81ED-4DB2-BD59-A6C34878D82A}">
                    <a16:rowId xmlns:a16="http://schemas.microsoft.com/office/drawing/2014/main" val="10002"/>
                  </a:ext>
                </a:extLst>
              </a:tr>
              <a:tr h="935743">
                <a:tc>
                  <a:txBody>
                    <a:bodyPr/>
                    <a:lstStyle/>
                    <a:p>
                      <a:r>
                        <a:rPr lang="es-ES" sz="1800" dirty="0">
                          <a:latin typeface="+mj-lt"/>
                        </a:rPr>
                        <a:t>Condiciones dinámicas</a:t>
                      </a:r>
                      <a:endParaRPr lang="es-ES" sz="1800" b="1" dirty="0">
                        <a:solidFill>
                          <a:schemeClr val="accent1">
                            <a:lumMod val="50000"/>
                          </a:schemeClr>
                        </a:solidFill>
                        <a:latin typeface="+mj-lt"/>
                      </a:endParaRPr>
                    </a:p>
                  </a:txBody>
                  <a:tcPr/>
                </a:tc>
                <a:tc>
                  <a:txBody>
                    <a:bodyPr/>
                    <a:lstStyle/>
                    <a:p>
                      <a:r>
                        <a:rPr lang="es-ES" sz="1800" dirty="0">
                          <a:latin typeface="+mj-lt"/>
                        </a:rPr>
                        <a:t>Población crece a más del 2,8% anual</a:t>
                      </a:r>
                    </a:p>
                    <a:p>
                      <a:r>
                        <a:rPr lang="es-ES" sz="1800" dirty="0">
                          <a:latin typeface="+mj-lt"/>
                        </a:rPr>
                        <a:t>Economía en desarrollo: uno de los cinco ejes del África moderna</a:t>
                      </a:r>
                    </a:p>
                  </a:txBody>
                  <a:tcPr/>
                </a:tc>
                <a:extLst>
                  <a:ext uri="{0D108BD9-81ED-4DB2-BD59-A6C34878D82A}">
                    <a16:rowId xmlns:a16="http://schemas.microsoft.com/office/drawing/2014/main" val="10003"/>
                  </a:ext>
                </a:extLst>
              </a:tr>
              <a:tr h="822461">
                <a:tc>
                  <a:txBody>
                    <a:bodyPr/>
                    <a:lstStyle/>
                    <a:p>
                      <a:r>
                        <a:rPr lang="es-ES" sz="1800" dirty="0">
                          <a:latin typeface="+mj-lt"/>
                        </a:rPr>
                        <a:t>Institucionalidad</a:t>
                      </a:r>
                      <a:r>
                        <a:rPr lang="es-ES" sz="1800" baseline="0" dirty="0">
                          <a:latin typeface="+mj-lt"/>
                        </a:rPr>
                        <a:t> gubernamental</a:t>
                      </a:r>
                      <a:endParaRPr lang="es-ES" sz="1800" b="1" dirty="0">
                        <a:solidFill>
                          <a:schemeClr val="accent1">
                            <a:lumMod val="50000"/>
                          </a:schemeClr>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a:latin typeface="+mj-lt"/>
                        </a:rPr>
                        <a:t>nacional, por cuenca y por municipio. razonable respeto de funciones entre instituciones</a:t>
                      </a:r>
                    </a:p>
                  </a:txBody>
                  <a:tcPr/>
                </a:tc>
                <a:extLst>
                  <a:ext uri="{0D108BD9-81ED-4DB2-BD59-A6C34878D82A}">
                    <a16:rowId xmlns:a16="http://schemas.microsoft.com/office/drawing/2014/main" val="10004"/>
                  </a:ext>
                </a:extLst>
              </a:tr>
              <a:tr h="2058634">
                <a:tc>
                  <a:txBody>
                    <a:bodyPr/>
                    <a:lstStyle/>
                    <a:p>
                      <a:r>
                        <a:rPr lang="es-ES" sz="1800" dirty="0">
                          <a:latin typeface="+mj-lt"/>
                        </a:rPr>
                        <a:t>Complejidad gubernamental</a:t>
                      </a:r>
                      <a:endParaRPr lang="es-ES" sz="1800" b="1" dirty="0">
                        <a:solidFill>
                          <a:schemeClr val="accent1">
                            <a:lumMod val="50000"/>
                          </a:schemeClr>
                        </a:solidFill>
                        <a:latin typeface="+mj-lt"/>
                      </a:endParaRPr>
                    </a:p>
                  </a:txBody>
                  <a:tcPr/>
                </a:tc>
                <a:tc>
                  <a:txBody>
                    <a:bodyPr/>
                    <a:lstStyle/>
                    <a:p>
                      <a:r>
                        <a:rPr lang="es-ES" sz="1800" dirty="0">
                          <a:latin typeface="+mj-lt"/>
                        </a:rPr>
                        <a:t>Profusión de instituciones. El panorama</a:t>
                      </a:r>
                      <a:r>
                        <a:rPr lang="es-ES" sz="1800" baseline="0" dirty="0">
                          <a:latin typeface="+mj-lt"/>
                        </a:rPr>
                        <a:t> institucional es muy complejo</a:t>
                      </a:r>
                      <a:endParaRPr lang="es-ES" sz="1800" dirty="0">
                        <a:latin typeface="+mj-lt"/>
                      </a:endParaRPr>
                    </a:p>
                    <a:p>
                      <a:r>
                        <a:rPr lang="es-ES" sz="1800" dirty="0">
                          <a:latin typeface="+mj-lt"/>
                        </a:rPr>
                        <a:t>Las obras las hace el ente de desarrollo, y los entes de riego, agua potable e </a:t>
                      </a:r>
                      <a:r>
                        <a:rPr lang="es-ES" sz="1800" dirty="0" err="1">
                          <a:latin typeface="+mj-lt"/>
                        </a:rPr>
                        <a:t>hidrogeneración</a:t>
                      </a:r>
                      <a:endParaRPr lang="es-ES" sz="1800" dirty="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a:latin typeface="+mj-lt"/>
                        </a:rPr>
                        <a:t>La autoridad del ambiente ES relativamente fuerte</a:t>
                      </a:r>
                    </a:p>
                  </a:txBody>
                  <a:tcPr/>
                </a:tc>
                <a:extLst>
                  <a:ext uri="{0D108BD9-81ED-4DB2-BD59-A6C34878D82A}">
                    <a16:rowId xmlns:a16="http://schemas.microsoft.com/office/drawing/2014/main" val="10005"/>
                  </a:ext>
                </a:extLst>
              </a:tr>
              <a:tr h="411231">
                <a:tc>
                  <a:txBody>
                    <a:bodyPr/>
                    <a:lstStyle/>
                    <a:p>
                      <a:r>
                        <a:rPr lang="es-ES" sz="1800" dirty="0">
                          <a:latin typeface="+mj-lt"/>
                        </a:rPr>
                        <a:t>Transversalidad</a:t>
                      </a:r>
                      <a:r>
                        <a:rPr lang="es-ES" sz="1800" baseline="0" dirty="0">
                          <a:latin typeface="+mj-lt"/>
                        </a:rPr>
                        <a:t> gubernamental</a:t>
                      </a:r>
                      <a:endParaRPr lang="es-ES" sz="1800" b="1" dirty="0">
                        <a:solidFill>
                          <a:schemeClr val="accent1">
                            <a:lumMod val="50000"/>
                          </a:schemeClr>
                        </a:solidFill>
                        <a:latin typeface="+mj-lt"/>
                      </a:endParaRPr>
                    </a:p>
                  </a:txBody>
                  <a:tcPr/>
                </a:tc>
                <a:tc>
                  <a:txBody>
                    <a:bodyPr/>
                    <a:lstStyle/>
                    <a:p>
                      <a:r>
                        <a:rPr lang="es-ES" sz="1800" dirty="0">
                          <a:latin typeface="+mj-lt"/>
                        </a:rPr>
                        <a:t>Muy deficiente;</a:t>
                      </a:r>
                      <a:r>
                        <a:rPr lang="es-ES" sz="1800" baseline="0" dirty="0">
                          <a:latin typeface="+mj-lt"/>
                        </a:rPr>
                        <a:t> fracturada</a:t>
                      </a:r>
                      <a:endParaRPr lang="es-ES" sz="1800" dirty="0">
                        <a:latin typeface="+mj-lt"/>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29092407"/>
      </p:ext>
    </p:extLst>
  </p:cSld>
  <p:clrMapOvr>
    <a:masterClrMapping/>
  </p:clrMapOvr>
  <p:transition spd="med">
    <p:pull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706090"/>
          </a:xfrm>
        </p:spPr>
        <p:txBody>
          <a:bodyPr>
            <a:normAutofit/>
          </a:bodyPr>
          <a:lstStyle/>
          <a:p>
            <a:r>
              <a:rPr lang="es-ES" dirty="0"/>
              <a:t>Perfil de la Gobernanza del Agua en Kenia</a:t>
            </a:r>
          </a:p>
        </p:txBody>
      </p:sp>
      <p:graphicFrame>
        <p:nvGraphicFramePr>
          <p:cNvPr id="4" name="3 Tabla"/>
          <p:cNvGraphicFramePr>
            <a:graphicFrameLocks noGrp="1"/>
          </p:cNvGraphicFramePr>
          <p:nvPr>
            <p:extLst>
              <p:ext uri="{D42A27DB-BD31-4B8C-83A1-F6EECF244321}">
                <p14:modId xmlns:p14="http://schemas.microsoft.com/office/powerpoint/2010/main" val="2634701115"/>
              </p:ext>
            </p:extLst>
          </p:nvPr>
        </p:nvGraphicFramePr>
        <p:xfrm>
          <a:off x="179512" y="764704"/>
          <a:ext cx="8856983" cy="5374712"/>
        </p:xfrm>
        <a:graphic>
          <a:graphicData uri="http://schemas.openxmlformats.org/drawingml/2006/table">
            <a:tbl>
              <a:tblPr firstRow="1" bandRow="1">
                <a:tableStyleId>{D03447BB-5D67-496B-8E87-E561075AD55C}</a:tableStyleId>
              </a:tblPr>
              <a:tblGrid>
                <a:gridCol w="3713237">
                  <a:extLst>
                    <a:ext uri="{9D8B030D-6E8A-4147-A177-3AD203B41FA5}">
                      <a16:colId xmlns:a16="http://schemas.microsoft.com/office/drawing/2014/main" val="20000"/>
                    </a:ext>
                  </a:extLst>
                </a:gridCol>
                <a:gridCol w="5143746">
                  <a:extLst>
                    <a:ext uri="{9D8B030D-6E8A-4147-A177-3AD203B41FA5}">
                      <a16:colId xmlns:a16="http://schemas.microsoft.com/office/drawing/2014/main" val="20001"/>
                    </a:ext>
                  </a:extLst>
                </a:gridCol>
              </a:tblGrid>
              <a:tr h="360040">
                <a:tc>
                  <a:txBody>
                    <a:bodyPr/>
                    <a:lstStyle/>
                    <a:p>
                      <a:r>
                        <a:rPr lang="es-ES" sz="1800" dirty="0">
                          <a:latin typeface="+mj-lt"/>
                        </a:rPr>
                        <a:t>concepto</a:t>
                      </a:r>
                    </a:p>
                  </a:txBody>
                  <a:tcPr/>
                </a:tc>
                <a:tc>
                  <a:txBody>
                    <a:bodyPr/>
                    <a:lstStyle/>
                    <a:p>
                      <a:r>
                        <a:rPr lang="es-ES" sz="1800" dirty="0">
                          <a:latin typeface="+mj-lt"/>
                        </a:rPr>
                        <a:t>Condiciones imperantes</a:t>
                      </a:r>
                    </a:p>
                  </a:txBody>
                  <a:tcPr/>
                </a:tc>
                <a:extLst>
                  <a:ext uri="{0D108BD9-81ED-4DB2-BD59-A6C34878D82A}">
                    <a16:rowId xmlns:a16="http://schemas.microsoft.com/office/drawing/2014/main" val="10000"/>
                  </a:ext>
                </a:extLst>
              </a:tr>
              <a:tr h="1079598">
                <a:tc>
                  <a:txBody>
                    <a:bodyPr/>
                    <a:lstStyle/>
                    <a:p>
                      <a:r>
                        <a:rPr lang="es-ES" sz="1800" dirty="0">
                          <a:latin typeface="+mj-lt"/>
                        </a:rPr>
                        <a:t>Marco Jurídico</a:t>
                      </a:r>
                      <a:endParaRPr lang="es-ES" sz="1800" b="1" dirty="0">
                        <a:solidFill>
                          <a:schemeClr val="accent1">
                            <a:lumMod val="50000"/>
                          </a:schemeClr>
                        </a:solidFill>
                        <a:latin typeface="+mj-lt"/>
                      </a:endParaRPr>
                    </a:p>
                  </a:txBody>
                  <a:tcPr/>
                </a:tc>
                <a:tc>
                  <a:txBody>
                    <a:bodyPr/>
                    <a:lstStyle/>
                    <a:p>
                      <a:r>
                        <a:rPr lang="es-ES" sz="1800" dirty="0">
                          <a:latin typeface="+mj-lt"/>
                        </a:rPr>
                        <a:t>Ley de Aguas</a:t>
                      </a:r>
                      <a:r>
                        <a:rPr lang="es-ES" sz="1800" baseline="0" dirty="0">
                          <a:latin typeface="+mj-lt"/>
                        </a:rPr>
                        <a:t> del 2001, Política Hídrica del 2002. </a:t>
                      </a:r>
                    </a:p>
                    <a:p>
                      <a:r>
                        <a:rPr lang="es-ES" sz="1800" baseline="0" dirty="0">
                          <a:latin typeface="+mj-lt"/>
                        </a:rPr>
                        <a:t>Nueva Constitución Política del 2010, anteproyecto de Ley de Aguas reformado, del 2012, Anteproyecto de Política Hídrica reformada</a:t>
                      </a:r>
                      <a:endParaRPr lang="es-ES" sz="1800" dirty="0">
                        <a:latin typeface="+mj-lt"/>
                      </a:endParaRPr>
                    </a:p>
                  </a:txBody>
                  <a:tcPr/>
                </a:tc>
                <a:extLst>
                  <a:ext uri="{0D108BD9-81ED-4DB2-BD59-A6C34878D82A}">
                    <a16:rowId xmlns:a16="http://schemas.microsoft.com/office/drawing/2014/main" val="10001"/>
                  </a:ext>
                </a:extLst>
              </a:tr>
              <a:tr h="1187330">
                <a:tc>
                  <a:txBody>
                    <a:bodyPr/>
                    <a:lstStyle/>
                    <a:p>
                      <a:r>
                        <a:rPr lang="es-ES" sz="1800" dirty="0">
                          <a:latin typeface="+mj-lt"/>
                        </a:rPr>
                        <a:t>Dominio Público Hídrico y gestión del agua como recurso</a:t>
                      </a:r>
                      <a:endParaRPr lang="es-ES" sz="1800" b="1" dirty="0">
                        <a:solidFill>
                          <a:schemeClr val="accent1">
                            <a:lumMod val="50000"/>
                          </a:schemeClr>
                        </a:solidFill>
                        <a:latin typeface="+mj-lt"/>
                      </a:endParaRPr>
                    </a:p>
                  </a:txBody>
                  <a:tcPr/>
                </a:tc>
                <a:tc>
                  <a:txBody>
                    <a:bodyPr/>
                    <a:lstStyle/>
                    <a:p>
                      <a:r>
                        <a:rPr lang="es-ES" sz="1800" dirty="0">
                          <a:latin typeface="+mj-lt"/>
                        </a:rPr>
                        <a:t>Régimen de concesiones bien estructurado. Escaso</a:t>
                      </a:r>
                      <a:r>
                        <a:rPr lang="es-ES" sz="1800" baseline="0" dirty="0">
                          <a:latin typeface="+mj-lt"/>
                        </a:rPr>
                        <a:t> control en aguas subterráneas. </a:t>
                      </a:r>
                      <a:r>
                        <a:rPr lang="es-ES" sz="1800" dirty="0">
                          <a:latin typeface="+mj-lt"/>
                        </a:rPr>
                        <a:t>Gestionado por expertos; baja capacitación</a:t>
                      </a:r>
                      <a:r>
                        <a:rPr lang="es-ES" sz="1800" baseline="0" dirty="0">
                          <a:latin typeface="+mj-lt"/>
                        </a:rPr>
                        <a:t> en los implementadores. </a:t>
                      </a:r>
                      <a:endParaRPr lang="es-ES" sz="1800" dirty="0">
                        <a:latin typeface="+mj-lt"/>
                      </a:endParaRPr>
                    </a:p>
                  </a:txBody>
                  <a:tcPr/>
                </a:tc>
                <a:extLst>
                  <a:ext uri="{0D108BD9-81ED-4DB2-BD59-A6C34878D82A}">
                    <a16:rowId xmlns:a16="http://schemas.microsoft.com/office/drawing/2014/main" val="10002"/>
                  </a:ext>
                </a:extLst>
              </a:tr>
              <a:tr h="804102">
                <a:tc>
                  <a:txBody>
                    <a:bodyPr/>
                    <a:lstStyle/>
                    <a:p>
                      <a:r>
                        <a:rPr lang="es-ES" sz="1800" dirty="0">
                          <a:latin typeface="+mj-lt"/>
                        </a:rPr>
                        <a:t>Compenetración</a:t>
                      </a:r>
                      <a:r>
                        <a:rPr lang="es-ES" sz="1800" baseline="0" dirty="0">
                          <a:latin typeface="+mj-lt"/>
                        </a:rPr>
                        <a:t> social / participación social </a:t>
                      </a:r>
                      <a:endParaRPr lang="es-ES" sz="1800" b="1" dirty="0">
                        <a:solidFill>
                          <a:schemeClr val="accent1">
                            <a:lumMod val="50000"/>
                          </a:schemeClr>
                        </a:solidFill>
                        <a:latin typeface="+mj-lt"/>
                      </a:endParaRPr>
                    </a:p>
                  </a:txBody>
                  <a:tcPr/>
                </a:tc>
                <a:tc>
                  <a:txBody>
                    <a:bodyPr/>
                    <a:lstStyle/>
                    <a:p>
                      <a:r>
                        <a:rPr lang="es-ES" sz="1800" dirty="0">
                          <a:latin typeface="+mj-lt"/>
                        </a:rPr>
                        <a:t>Institucionalidad de los usuarios MUY PODEROSA.</a:t>
                      </a:r>
                    </a:p>
                    <a:p>
                      <a:r>
                        <a:rPr lang="es-ES" sz="1800" dirty="0">
                          <a:latin typeface="+mj-lt"/>
                        </a:rPr>
                        <a:t>fuerte participación, buen nivel de experiencia, </a:t>
                      </a:r>
                    </a:p>
                  </a:txBody>
                  <a:tcPr/>
                </a:tc>
                <a:extLst>
                  <a:ext uri="{0D108BD9-81ED-4DB2-BD59-A6C34878D82A}">
                    <a16:rowId xmlns:a16="http://schemas.microsoft.com/office/drawing/2014/main" val="10003"/>
                  </a:ext>
                </a:extLst>
              </a:tr>
              <a:tr h="609782">
                <a:tc>
                  <a:txBody>
                    <a:bodyPr/>
                    <a:lstStyle/>
                    <a:p>
                      <a:r>
                        <a:rPr lang="es-ES" sz="1800" dirty="0">
                          <a:latin typeface="+mj-lt"/>
                        </a:rPr>
                        <a:t>Gestión de conflictos</a:t>
                      </a:r>
                      <a:endParaRPr lang="es-ES" sz="1800" b="1" dirty="0">
                        <a:solidFill>
                          <a:schemeClr val="accent1">
                            <a:lumMod val="50000"/>
                          </a:schemeClr>
                        </a:solidFill>
                        <a:latin typeface="+mj-lt"/>
                      </a:endParaRPr>
                    </a:p>
                  </a:txBody>
                  <a:tcPr/>
                </a:tc>
                <a:tc>
                  <a:txBody>
                    <a:bodyPr/>
                    <a:lstStyle/>
                    <a:p>
                      <a:r>
                        <a:rPr lang="es-ES" sz="1800" dirty="0">
                          <a:latin typeface="+mj-lt"/>
                        </a:rPr>
                        <a:t>Va</a:t>
                      </a:r>
                      <a:r>
                        <a:rPr lang="es-ES" sz="1800" baseline="0" dirty="0">
                          <a:latin typeface="+mj-lt"/>
                        </a:rPr>
                        <a:t> mejorando gradualmente. Queda un amplio camino por recorrer</a:t>
                      </a:r>
                      <a:endParaRPr lang="es-ES" sz="1800" dirty="0">
                        <a:latin typeface="+mj-lt"/>
                      </a:endParaRPr>
                    </a:p>
                  </a:txBody>
                  <a:tcPr/>
                </a:tc>
                <a:extLst>
                  <a:ext uri="{0D108BD9-81ED-4DB2-BD59-A6C34878D82A}">
                    <a16:rowId xmlns:a16="http://schemas.microsoft.com/office/drawing/2014/main" val="10004"/>
                  </a:ext>
                </a:extLst>
              </a:tr>
              <a:tr h="722449">
                <a:tc>
                  <a:txBody>
                    <a:bodyPr/>
                    <a:lstStyle/>
                    <a:p>
                      <a:r>
                        <a:rPr lang="es-ES" sz="1800" dirty="0">
                          <a:latin typeface="+mj-lt"/>
                        </a:rPr>
                        <a:t>Información</a:t>
                      </a:r>
                      <a:r>
                        <a:rPr lang="es-ES" sz="1800" baseline="0" dirty="0">
                          <a:latin typeface="+mj-lt"/>
                        </a:rPr>
                        <a:t> sobre el agua</a:t>
                      </a:r>
                      <a:endParaRPr lang="es-ES" sz="1800" b="1" dirty="0">
                        <a:solidFill>
                          <a:schemeClr val="accent1">
                            <a:lumMod val="50000"/>
                          </a:schemeClr>
                        </a:solidFill>
                        <a:latin typeface="+mj-lt"/>
                      </a:endParaRPr>
                    </a:p>
                  </a:txBody>
                  <a:tcPr/>
                </a:tc>
                <a:tc>
                  <a:txBody>
                    <a:bodyPr/>
                    <a:lstStyle/>
                    <a:p>
                      <a:pPr marL="285750" indent="-285750">
                        <a:buFont typeface="Arial" pitchFamily="34" charset="0"/>
                        <a:buChar char="•"/>
                      </a:pPr>
                      <a:r>
                        <a:rPr lang="es-ES" sz="1800" dirty="0">
                          <a:latin typeface="+mj-lt"/>
                        </a:rPr>
                        <a:t>información fraccionada y de difícil acceso, redes de medición anticuadas vis à vis equipos ultramodernos</a:t>
                      </a:r>
                    </a:p>
                    <a:p>
                      <a:pPr marL="285750" indent="-285750">
                        <a:buFont typeface="Arial" pitchFamily="34" charset="0"/>
                        <a:buChar char="•"/>
                      </a:pPr>
                      <a:r>
                        <a:rPr lang="es-ES" sz="1800" dirty="0">
                          <a:latin typeface="+mj-lt"/>
                        </a:rPr>
                        <a:t>A</a:t>
                      </a:r>
                      <a:r>
                        <a:rPr lang="es-ES" sz="1800" baseline="0" dirty="0">
                          <a:latin typeface="+mj-lt"/>
                        </a:rPr>
                        <a:t>vances relevantes en los últimos años</a:t>
                      </a:r>
                      <a:endParaRPr lang="es-ES" sz="1800" dirty="0">
                        <a:latin typeface="+mj-lt"/>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63741974"/>
      </p:ext>
    </p:extLst>
  </p:cSld>
  <p:clrMapOvr>
    <a:masterClrMapping/>
  </p:clrMapOvr>
  <p:transition spd="med">
    <p:pull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normAutofit/>
          </a:bodyPr>
          <a:lstStyle/>
          <a:p>
            <a:pPr eaLnBrk="1" hangingPunct="1"/>
            <a:r>
              <a:rPr lang="es-MX" b="1" dirty="0">
                <a:latin typeface="+mn-lt"/>
              </a:rPr>
              <a:t>Estructura de la exposición</a:t>
            </a:r>
            <a:endParaRPr lang="es-ES" b="1" dirty="0">
              <a:latin typeface="+mn-lt"/>
            </a:endParaRPr>
          </a:p>
        </p:txBody>
      </p:sp>
      <p:sp>
        <p:nvSpPr>
          <p:cNvPr id="16387" name="Rectangle 3"/>
          <p:cNvSpPr>
            <a:spLocks noGrp="1" noChangeArrowheads="1"/>
          </p:cNvSpPr>
          <p:nvPr>
            <p:ph idx="1"/>
          </p:nvPr>
        </p:nvSpPr>
        <p:spPr/>
        <p:txBody>
          <a:bodyPr>
            <a:noAutofit/>
          </a:bodyPr>
          <a:lstStyle/>
          <a:p>
            <a:pPr marL="514350" indent="-514350" eaLnBrk="1" hangingPunct="1">
              <a:lnSpc>
                <a:spcPct val="150000"/>
              </a:lnSpc>
              <a:buFont typeface="+mj-lt"/>
              <a:buAutoNum type="arabicPeriod"/>
            </a:pPr>
            <a:r>
              <a:rPr lang="es-ES" sz="3200" dirty="0"/>
              <a:t>El concepto de gobernanza, gobernabilidad y gestión del agua</a:t>
            </a:r>
          </a:p>
          <a:p>
            <a:pPr marL="514350" indent="-514350" eaLnBrk="1" hangingPunct="1">
              <a:lnSpc>
                <a:spcPct val="150000"/>
              </a:lnSpc>
              <a:buFont typeface="+mj-lt"/>
              <a:buAutoNum type="arabicPeriod"/>
            </a:pPr>
            <a:r>
              <a:rPr lang="es-ES" sz="3200" dirty="0"/>
              <a:t>Experiencias internacionales</a:t>
            </a:r>
          </a:p>
          <a:p>
            <a:pPr marL="514350" indent="-514350" eaLnBrk="1" hangingPunct="1">
              <a:lnSpc>
                <a:spcPct val="150000"/>
              </a:lnSpc>
              <a:buFont typeface="+mj-lt"/>
              <a:buAutoNum type="arabicPeriod"/>
            </a:pPr>
            <a:r>
              <a:rPr lang="es-ES" sz="3200" dirty="0"/>
              <a:t>Redes Internacionales de Organizaciones de Cuenca</a:t>
            </a:r>
          </a:p>
          <a:p>
            <a:pPr marL="514350" indent="-514350" eaLnBrk="1" hangingPunct="1">
              <a:lnSpc>
                <a:spcPct val="150000"/>
              </a:lnSpc>
              <a:buFont typeface="+mj-lt"/>
              <a:buAutoNum type="arabicPeriod"/>
            </a:pPr>
            <a:r>
              <a:rPr lang="es-ES" sz="3200" dirty="0"/>
              <a:t>Reflexiones finales.</a:t>
            </a:r>
          </a:p>
          <a:p>
            <a:pPr marL="514350" indent="-514350" eaLnBrk="1" hangingPunct="1">
              <a:lnSpc>
                <a:spcPct val="80000"/>
              </a:lnSpc>
              <a:buFont typeface="+mj-lt"/>
              <a:buAutoNum type="arabicPeriod"/>
            </a:pPr>
            <a:endParaRPr lang="es-ES" sz="3200" dirty="0"/>
          </a:p>
          <a:p>
            <a:pPr marL="514350" indent="-514350" eaLnBrk="1" hangingPunct="1">
              <a:lnSpc>
                <a:spcPct val="80000"/>
              </a:lnSpc>
              <a:buFont typeface="+mj-lt"/>
              <a:buAutoNum type="arabicPeriod"/>
            </a:pPr>
            <a:endParaRPr lang="es-ES" sz="3200" dirty="0"/>
          </a:p>
        </p:txBody>
      </p:sp>
    </p:spTree>
    <p:extLst>
      <p:ext uri="{BB962C8B-B14F-4D97-AF65-F5344CB8AC3E}">
        <p14:creationId xmlns:p14="http://schemas.microsoft.com/office/powerpoint/2010/main" val="2741769548"/>
      </p:ext>
    </p:extLst>
  </p:cSld>
  <p:clrMapOvr>
    <a:masterClrMapping/>
  </p:clrMapOvr>
  <p:transition spd="med">
    <p:pull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9925"/>
            <a:ext cx="8229600" cy="706090"/>
          </a:xfrm>
        </p:spPr>
        <p:txBody>
          <a:bodyPr>
            <a:normAutofit/>
          </a:bodyPr>
          <a:lstStyle/>
          <a:p>
            <a:r>
              <a:rPr lang="es-ES" dirty="0"/>
              <a:t>Perfil de la Gobernanza del Agua en Kenia</a:t>
            </a:r>
          </a:p>
        </p:txBody>
      </p:sp>
      <p:graphicFrame>
        <p:nvGraphicFramePr>
          <p:cNvPr id="4" name="3 Tabla"/>
          <p:cNvGraphicFramePr>
            <a:graphicFrameLocks noGrp="1"/>
          </p:cNvGraphicFramePr>
          <p:nvPr>
            <p:extLst>
              <p:ext uri="{D42A27DB-BD31-4B8C-83A1-F6EECF244321}">
                <p14:modId xmlns:p14="http://schemas.microsoft.com/office/powerpoint/2010/main" val="2189230929"/>
              </p:ext>
            </p:extLst>
          </p:nvPr>
        </p:nvGraphicFramePr>
        <p:xfrm>
          <a:off x="107506" y="548680"/>
          <a:ext cx="8856982" cy="6062986"/>
        </p:xfrm>
        <a:graphic>
          <a:graphicData uri="http://schemas.openxmlformats.org/drawingml/2006/table">
            <a:tbl>
              <a:tblPr firstRow="1" bandRow="1">
                <a:tableStyleId>{D03447BB-5D67-496B-8E87-E561075AD55C}</a:tableStyleId>
              </a:tblPr>
              <a:tblGrid>
                <a:gridCol w="3713237">
                  <a:extLst>
                    <a:ext uri="{9D8B030D-6E8A-4147-A177-3AD203B41FA5}">
                      <a16:colId xmlns:a16="http://schemas.microsoft.com/office/drawing/2014/main" val="20000"/>
                    </a:ext>
                  </a:extLst>
                </a:gridCol>
                <a:gridCol w="5143745">
                  <a:extLst>
                    <a:ext uri="{9D8B030D-6E8A-4147-A177-3AD203B41FA5}">
                      <a16:colId xmlns:a16="http://schemas.microsoft.com/office/drawing/2014/main" val="20001"/>
                    </a:ext>
                  </a:extLst>
                </a:gridCol>
              </a:tblGrid>
              <a:tr h="576586">
                <a:tc>
                  <a:txBody>
                    <a:bodyPr/>
                    <a:lstStyle/>
                    <a:p>
                      <a:r>
                        <a:rPr lang="es-ES" sz="1600" dirty="0">
                          <a:latin typeface="+mj-lt"/>
                        </a:rPr>
                        <a:t>Concepto</a:t>
                      </a:r>
                    </a:p>
                  </a:txBody>
                  <a:tcPr/>
                </a:tc>
                <a:tc>
                  <a:txBody>
                    <a:bodyPr/>
                    <a:lstStyle/>
                    <a:p>
                      <a:r>
                        <a:rPr lang="es-ES" sz="1600" dirty="0">
                          <a:latin typeface="+mj-lt"/>
                        </a:rPr>
                        <a:t>Condiciones imperantes</a:t>
                      </a:r>
                    </a:p>
                  </a:txBody>
                  <a:tcPr/>
                </a:tc>
                <a:extLst>
                  <a:ext uri="{0D108BD9-81ED-4DB2-BD59-A6C34878D82A}">
                    <a16:rowId xmlns:a16="http://schemas.microsoft.com/office/drawing/2014/main" val="10000"/>
                  </a:ext>
                </a:extLst>
              </a:tr>
              <a:tr h="721745">
                <a:tc>
                  <a:txBody>
                    <a:bodyPr/>
                    <a:lstStyle/>
                    <a:p>
                      <a:r>
                        <a:rPr lang="es-ES" sz="1600" dirty="0">
                          <a:latin typeface="+mj-lt"/>
                        </a:rPr>
                        <a:t>Planificación y Programación Hídrica</a:t>
                      </a:r>
                      <a:endParaRPr lang="es-ES" sz="1600" b="1" dirty="0">
                        <a:solidFill>
                          <a:schemeClr val="accent1">
                            <a:lumMod val="50000"/>
                          </a:schemeClr>
                        </a:solidFill>
                        <a:latin typeface="+mj-lt"/>
                      </a:endParaRPr>
                    </a:p>
                  </a:txBody>
                  <a:tcPr/>
                </a:tc>
                <a:tc>
                  <a:txBody>
                    <a:bodyPr/>
                    <a:lstStyle/>
                    <a:p>
                      <a:pPr marL="285750" indent="-285750">
                        <a:buFont typeface="Arial" pitchFamily="34" charset="0"/>
                        <a:buChar char="•"/>
                      </a:pPr>
                      <a:r>
                        <a:rPr lang="es-ES" sz="1600" dirty="0">
                          <a:latin typeface="+mj-lt"/>
                        </a:rPr>
                        <a:t>Planificación nacional razonablemente</a:t>
                      </a:r>
                      <a:r>
                        <a:rPr lang="es-ES" sz="1600" baseline="0" dirty="0">
                          <a:latin typeface="+mj-lt"/>
                        </a:rPr>
                        <a:t> adecuada, planes por cuenca de mediana aplicación, cartera de proyectos de inversión</a:t>
                      </a:r>
                    </a:p>
                    <a:p>
                      <a:pPr marL="285750" indent="-285750">
                        <a:buFont typeface="Arial" pitchFamily="34" charset="0"/>
                        <a:buChar char="•"/>
                      </a:pPr>
                      <a:r>
                        <a:rPr lang="es-ES" sz="1600" baseline="0" dirty="0">
                          <a:latin typeface="+mj-lt"/>
                        </a:rPr>
                        <a:t>Hay una estupenda agenda del agua al 2025</a:t>
                      </a:r>
                      <a:endParaRPr lang="es-ES" sz="1600" dirty="0">
                        <a:latin typeface="+mj-lt"/>
                      </a:endParaRPr>
                    </a:p>
                  </a:txBody>
                  <a:tcPr/>
                </a:tc>
                <a:extLst>
                  <a:ext uri="{0D108BD9-81ED-4DB2-BD59-A6C34878D82A}">
                    <a16:rowId xmlns:a16="http://schemas.microsoft.com/office/drawing/2014/main" val="10001"/>
                  </a:ext>
                </a:extLst>
              </a:tr>
              <a:tr h="566289">
                <a:tc>
                  <a:txBody>
                    <a:bodyPr/>
                    <a:lstStyle/>
                    <a:p>
                      <a:r>
                        <a:rPr lang="es-ES" sz="1600" dirty="0">
                          <a:latin typeface="+mj-lt"/>
                        </a:rPr>
                        <a:t>Financiación del sector agua en Kenia</a:t>
                      </a:r>
                      <a:endParaRPr lang="es-ES" sz="1600" b="1" dirty="0">
                        <a:solidFill>
                          <a:schemeClr val="accent1">
                            <a:lumMod val="50000"/>
                          </a:schemeClr>
                        </a:solidFill>
                        <a:latin typeface="+mj-lt"/>
                      </a:endParaRPr>
                    </a:p>
                  </a:txBody>
                  <a:tcPr/>
                </a:tc>
                <a:tc>
                  <a:txBody>
                    <a:bodyPr/>
                    <a:lstStyle/>
                    <a:p>
                      <a:r>
                        <a:rPr lang="es-ES" sz="1600" dirty="0">
                          <a:latin typeface="+mj-lt"/>
                        </a:rPr>
                        <a:t>Más</a:t>
                      </a:r>
                      <a:r>
                        <a:rPr lang="es-ES" sz="1600" baseline="0" dirty="0">
                          <a:latin typeface="+mj-lt"/>
                        </a:rPr>
                        <a:t> del 1,5% del PIB dedicado a agua (sobre todo, agua potable, alcantarillado, saneamiento)</a:t>
                      </a:r>
                    </a:p>
                    <a:p>
                      <a:r>
                        <a:rPr lang="es-ES" sz="1600" baseline="0" dirty="0">
                          <a:latin typeface="+mj-lt"/>
                        </a:rPr>
                        <a:t>Fuerte apoyo de Banco Mundial, Banco Africano de Desarrollo, </a:t>
                      </a:r>
                      <a:r>
                        <a:rPr lang="es-ES" sz="1600" baseline="0" dirty="0" err="1">
                          <a:latin typeface="+mj-lt"/>
                        </a:rPr>
                        <a:t>EuropeAID</a:t>
                      </a:r>
                      <a:r>
                        <a:rPr lang="es-ES" sz="1600" baseline="0" dirty="0">
                          <a:latin typeface="+mj-lt"/>
                        </a:rPr>
                        <a:t>, cooperaciones bilaterales, fondos de </a:t>
                      </a:r>
                      <a:r>
                        <a:rPr lang="es-ES" sz="1600" baseline="0" dirty="0" err="1">
                          <a:latin typeface="+mj-lt"/>
                        </a:rPr>
                        <a:t>inversion</a:t>
                      </a:r>
                      <a:r>
                        <a:rPr lang="es-ES" sz="1600" baseline="0" dirty="0">
                          <a:latin typeface="+mj-lt"/>
                        </a:rPr>
                        <a:t> ex profeso, etc.</a:t>
                      </a:r>
                      <a:endParaRPr lang="es-ES" sz="1600" dirty="0">
                        <a:latin typeface="+mj-lt"/>
                      </a:endParaRPr>
                    </a:p>
                  </a:txBody>
                  <a:tcPr/>
                </a:tc>
                <a:extLst>
                  <a:ext uri="{0D108BD9-81ED-4DB2-BD59-A6C34878D82A}">
                    <a16:rowId xmlns:a16="http://schemas.microsoft.com/office/drawing/2014/main" val="10002"/>
                  </a:ext>
                </a:extLst>
              </a:tr>
              <a:tr h="7224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kern="1200" dirty="0">
                          <a:latin typeface="+mj-lt"/>
                        </a:rPr>
                        <a:t>Gestión Técnica del Agua y Meteorología</a:t>
                      </a:r>
                      <a:endParaRPr lang="es-ES" sz="1600" b="1" kern="1200" dirty="0">
                        <a:solidFill>
                          <a:schemeClr val="accent1">
                            <a:lumMod val="50000"/>
                          </a:schemeClr>
                        </a:solidFill>
                        <a:latin typeface="+mj-lt"/>
                        <a:ea typeface="+mn-ea"/>
                        <a:cs typeface="+mn-cs"/>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600" dirty="0">
                          <a:latin typeface="+mj-lt"/>
                        </a:rPr>
                        <a:t>Avances notables a</a:t>
                      </a:r>
                      <a:r>
                        <a:rPr lang="es-ES" sz="1600" baseline="0" dirty="0">
                          <a:latin typeface="+mj-lt"/>
                        </a:rPr>
                        <a:t> nivel africano en materia de </a:t>
                      </a:r>
                      <a:r>
                        <a:rPr lang="es-MX" sz="1600" dirty="0">
                          <a:effectLst/>
                          <a:latin typeface="+mj-lt"/>
                        </a:rPr>
                        <a:t>monitoreo, inventarios de agua y suelo, disponibilidad de agua, calidad del agua, balances hídricos, normas técnicas, instrumentos técnicos de gestión [modelos, pronósticos], etc.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1600" dirty="0">
                          <a:effectLst/>
                          <a:latin typeface="+mj-lt"/>
                        </a:rPr>
                        <a:t>Meteorología rudimentaria.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MX" sz="1600" dirty="0">
                          <a:effectLst/>
                          <a:latin typeface="+mj-lt"/>
                        </a:rPr>
                        <a:t>Buenos</a:t>
                      </a:r>
                      <a:r>
                        <a:rPr lang="es-MX" sz="1600" baseline="0" dirty="0">
                          <a:effectLst/>
                          <a:latin typeface="+mj-lt"/>
                        </a:rPr>
                        <a:t> avances pero privan deficiencias notables. </a:t>
                      </a:r>
                      <a:endParaRPr lang="es-ES" sz="1600" dirty="0">
                        <a:latin typeface="+mj-lt"/>
                      </a:endParaRPr>
                    </a:p>
                  </a:txBody>
                  <a:tcPr/>
                </a:tc>
                <a:extLst>
                  <a:ext uri="{0D108BD9-81ED-4DB2-BD59-A6C34878D82A}">
                    <a16:rowId xmlns:a16="http://schemas.microsoft.com/office/drawing/2014/main" val="10003"/>
                  </a:ext>
                </a:extLst>
              </a:tr>
              <a:tr h="1187330">
                <a:tc>
                  <a:txBody>
                    <a:bodyPr/>
                    <a:lstStyle/>
                    <a:p>
                      <a:r>
                        <a:rPr lang="es-ES" sz="1600" dirty="0">
                          <a:latin typeface="+mj-lt"/>
                        </a:rPr>
                        <a:t>Agua</a:t>
                      </a:r>
                      <a:r>
                        <a:rPr lang="es-ES" sz="1600" baseline="0" dirty="0">
                          <a:latin typeface="+mj-lt"/>
                        </a:rPr>
                        <a:t> potable, alcantarillado, saneamiento</a:t>
                      </a:r>
                      <a:endParaRPr lang="es-ES" sz="1600" b="1" dirty="0">
                        <a:solidFill>
                          <a:schemeClr val="accent1">
                            <a:lumMod val="50000"/>
                          </a:schemeClr>
                        </a:solidFill>
                        <a:latin typeface="+mj-lt"/>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600" dirty="0">
                          <a:latin typeface="+mj-lt"/>
                        </a:rPr>
                        <a:t>Un regulador nacional, reguladores regionales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600" dirty="0">
                          <a:latin typeface="+mj-lt"/>
                        </a:rPr>
                        <a:t>Entes</a:t>
                      </a:r>
                      <a:r>
                        <a:rPr lang="es-ES" sz="1600" baseline="0" dirty="0">
                          <a:latin typeface="+mj-lt"/>
                        </a:rPr>
                        <a:t> de proyectos y obras de APS por cuenca hidrográfica</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600" baseline="0" dirty="0">
                          <a:latin typeface="+mj-lt"/>
                        </a:rPr>
                        <a:t>Empresas de agua locales y </a:t>
                      </a:r>
                      <a:r>
                        <a:rPr lang="es-ES" sz="1600" baseline="0" dirty="0" err="1">
                          <a:latin typeface="+mj-lt"/>
                        </a:rPr>
                        <a:t>plurimunicipales</a:t>
                      </a:r>
                      <a:r>
                        <a:rPr lang="es-ES" sz="1600" baseline="0" dirty="0">
                          <a:latin typeface="+mj-lt"/>
                        </a:rPr>
                        <a:t> (empresas públicas, privadas, sociales y mixtas)</a:t>
                      </a:r>
                      <a:endParaRPr lang="es-ES" sz="1600" dirty="0">
                        <a:latin typeface="+mj-lt"/>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60830393"/>
      </p:ext>
    </p:extLst>
  </p:cSld>
  <p:clrMapOvr>
    <a:masterClrMapping/>
  </p:clrMapOvr>
  <p:transition spd="med">
    <p:pull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44624"/>
            <a:ext cx="8229600" cy="706090"/>
          </a:xfrm>
        </p:spPr>
        <p:txBody>
          <a:bodyPr>
            <a:normAutofit/>
          </a:bodyPr>
          <a:lstStyle/>
          <a:p>
            <a:r>
              <a:rPr lang="es-ES" dirty="0"/>
              <a:t>Perfil de la Gobernanza del Agua en Kenia</a:t>
            </a:r>
          </a:p>
        </p:txBody>
      </p:sp>
      <p:graphicFrame>
        <p:nvGraphicFramePr>
          <p:cNvPr id="4" name="3 Tabla"/>
          <p:cNvGraphicFramePr>
            <a:graphicFrameLocks noGrp="1"/>
          </p:cNvGraphicFramePr>
          <p:nvPr>
            <p:extLst>
              <p:ext uri="{D42A27DB-BD31-4B8C-83A1-F6EECF244321}">
                <p14:modId xmlns:p14="http://schemas.microsoft.com/office/powerpoint/2010/main" val="2840861473"/>
              </p:ext>
            </p:extLst>
          </p:nvPr>
        </p:nvGraphicFramePr>
        <p:xfrm>
          <a:off x="107506" y="1057659"/>
          <a:ext cx="8928990" cy="5107645"/>
        </p:xfrm>
        <a:graphic>
          <a:graphicData uri="http://schemas.openxmlformats.org/drawingml/2006/table">
            <a:tbl>
              <a:tblPr firstRow="1" bandRow="1">
                <a:tableStyleId>{D03447BB-5D67-496B-8E87-E561075AD55C}</a:tableStyleId>
              </a:tblPr>
              <a:tblGrid>
                <a:gridCol w="3743426">
                  <a:extLst>
                    <a:ext uri="{9D8B030D-6E8A-4147-A177-3AD203B41FA5}">
                      <a16:colId xmlns:a16="http://schemas.microsoft.com/office/drawing/2014/main" val="20000"/>
                    </a:ext>
                  </a:extLst>
                </a:gridCol>
                <a:gridCol w="5185564">
                  <a:extLst>
                    <a:ext uri="{9D8B030D-6E8A-4147-A177-3AD203B41FA5}">
                      <a16:colId xmlns:a16="http://schemas.microsoft.com/office/drawing/2014/main" val="20001"/>
                    </a:ext>
                  </a:extLst>
                </a:gridCol>
              </a:tblGrid>
              <a:tr h="576586">
                <a:tc>
                  <a:txBody>
                    <a:bodyPr/>
                    <a:lstStyle/>
                    <a:p>
                      <a:r>
                        <a:rPr lang="es-ES" sz="2000" dirty="0">
                          <a:latin typeface="+mj-lt"/>
                        </a:rPr>
                        <a:t>concepto</a:t>
                      </a:r>
                    </a:p>
                  </a:txBody>
                  <a:tcPr/>
                </a:tc>
                <a:tc>
                  <a:txBody>
                    <a:bodyPr/>
                    <a:lstStyle/>
                    <a:p>
                      <a:r>
                        <a:rPr lang="es-ES" sz="2000" dirty="0">
                          <a:latin typeface="+mj-lt"/>
                        </a:rPr>
                        <a:t>Condiciones imperantes</a:t>
                      </a:r>
                    </a:p>
                  </a:txBody>
                  <a:tcPr/>
                </a:tc>
                <a:extLst>
                  <a:ext uri="{0D108BD9-81ED-4DB2-BD59-A6C34878D82A}">
                    <a16:rowId xmlns:a16="http://schemas.microsoft.com/office/drawing/2014/main" val="10000"/>
                  </a:ext>
                </a:extLst>
              </a:tr>
              <a:tr h="7217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a:latin typeface="+mj-lt"/>
                        </a:rPr>
                        <a:t>Irrigación</a:t>
                      </a:r>
                      <a:r>
                        <a:rPr lang="es-ES" sz="2000" baseline="0" dirty="0">
                          <a:latin typeface="+mj-lt"/>
                        </a:rPr>
                        <a:t> y</a:t>
                      </a:r>
                      <a:r>
                        <a:rPr lang="es-ES" sz="2000" dirty="0">
                          <a:latin typeface="+mj-lt"/>
                        </a:rPr>
                        <a:t> </a:t>
                      </a:r>
                      <a:r>
                        <a:rPr lang="es-MX" sz="2000" kern="1200" dirty="0">
                          <a:latin typeface="+mj-lt"/>
                        </a:rPr>
                        <a:t>Drenaje Agrícola</a:t>
                      </a:r>
                      <a:endParaRPr lang="es-ES" sz="2000" b="1" dirty="0">
                        <a:solidFill>
                          <a:schemeClr val="accent1">
                            <a:lumMod val="50000"/>
                          </a:schemeClr>
                        </a:solidFill>
                        <a:latin typeface="+mj-lt"/>
                      </a:endParaRPr>
                    </a:p>
                  </a:txBody>
                  <a:tcPr/>
                </a:tc>
                <a:tc>
                  <a:txBody>
                    <a:bodyPr/>
                    <a:lstStyle/>
                    <a:p>
                      <a:pPr marL="285750" indent="-285750">
                        <a:buFont typeface="Arial" pitchFamily="34" charset="0"/>
                        <a:buChar char="•"/>
                      </a:pPr>
                      <a:r>
                        <a:rPr lang="es-ES" sz="2000" dirty="0">
                          <a:latin typeface="+mj-lt"/>
                        </a:rPr>
                        <a:t>80,000 ha bajo riego; avances tortuosos por problemas</a:t>
                      </a:r>
                      <a:r>
                        <a:rPr lang="es-ES" sz="2000" baseline="0" dirty="0">
                          <a:latin typeface="+mj-lt"/>
                        </a:rPr>
                        <a:t> con proyectos, aceptación de usuarios, y financiación oportuna</a:t>
                      </a:r>
                      <a:r>
                        <a:rPr lang="es-ES" sz="2000" dirty="0">
                          <a:latin typeface="+mj-lt"/>
                        </a:rPr>
                        <a:t>. </a:t>
                      </a:r>
                    </a:p>
                    <a:p>
                      <a:pPr marL="285750" indent="-285750">
                        <a:buFont typeface="Arial" pitchFamily="34" charset="0"/>
                        <a:buChar char="•"/>
                      </a:pPr>
                      <a:r>
                        <a:rPr lang="es-ES" sz="2000" dirty="0">
                          <a:latin typeface="+mj-lt"/>
                        </a:rPr>
                        <a:t>Kenia es uno de los tres mayores exportadores  de té y su mercado</a:t>
                      </a:r>
                      <a:r>
                        <a:rPr lang="es-ES" sz="2000" baseline="0" dirty="0">
                          <a:latin typeface="+mj-lt"/>
                        </a:rPr>
                        <a:t> especializado de hortalizas es relevante</a:t>
                      </a:r>
                      <a:endParaRPr lang="es-ES" sz="2000" dirty="0">
                        <a:latin typeface="+mj-lt"/>
                      </a:endParaRPr>
                    </a:p>
                  </a:txBody>
                  <a:tcPr/>
                </a:tc>
                <a:extLst>
                  <a:ext uri="{0D108BD9-81ED-4DB2-BD59-A6C34878D82A}">
                    <a16:rowId xmlns:a16="http://schemas.microsoft.com/office/drawing/2014/main" val="10001"/>
                  </a:ext>
                </a:extLst>
              </a:tr>
              <a:tr h="566289">
                <a:tc>
                  <a:txBody>
                    <a:bodyPr/>
                    <a:lstStyle/>
                    <a:p>
                      <a:r>
                        <a:rPr lang="es-ES" sz="2000" dirty="0">
                          <a:latin typeface="+mj-lt"/>
                        </a:rPr>
                        <a:t>Control de Ríos</a:t>
                      </a:r>
                      <a:r>
                        <a:rPr lang="es-ES" sz="2000" baseline="0" dirty="0">
                          <a:latin typeface="+mj-lt"/>
                        </a:rPr>
                        <a:t> / Ingeniería fluvial</a:t>
                      </a:r>
                      <a:endParaRPr lang="es-ES" sz="2000" b="1" dirty="0">
                        <a:solidFill>
                          <a:schemeClr val="accent1">
                            <a:lumMod val="50000"/>
                          </a:schemeClr>
                        </a:solidFill>
                        <a:latin typeface="+mj-lt"/>
                      </a:endParaRPr>
                    </a:p>
                  </a:txBody>
                  <a:tcPr/>
                </a:tc>
                <a:tc>
                  <a:txBody>
                    <a:bodyPr/>
                    <a:lstStyle/>
                    <a:p>
                      <a:pPr marL="285750" indent="-285750">
                        <a:buFont typeface="Arial" pitchFamily="34" charset="0"/>
                        <a:buChar char="•"/>
                      </a:pPr>
                      <a:r>
                        <a:rPr lang="es-ES" sz="2000" dirty="0">
                          <a:latin typeface="+mj-lt"/>
                        </a:rPr>
                        <a:t>Incipiente</a:t>
                      </a:r>
                      <a:r>
                        <a:rPr lang="es-ES" sz="2000" baseline="0" dirty="0">
                          <a:latin typeface="+mj-lt"/>
                        </a:rPr>
                        <a:t> y rudimentario</a:t>
                      </a:r>
                    </a:p>
                    <a:p>
                      <a:pPr marL="285750" indent="-285750">
                        <a:buFont typeface="Arial" pitchFamily="34" charset="0"/>
                        <a:buChar char="•"/>
                      </a:pPr>
                      <a:r>
                        <a:rPr lang="es-ES" sz="2000" baseline="0" dirty="0">
                          <a:latin typeface="+mj-lt"/>
                        </a:rPr>
                        <a:t>Poco conocimiento y experiencia</a:t>
                      </a:r>
                      <a:endParaRPr lang="es-ES" sz="2000" dirty="0">
                        <a:latin typeface="+mj-lt"/>
                      </a:endParaRPr>
                    </a:p>
                  </a:txBody>
                  <a:tcPr/>
                </a:tc>
                <a:extLst>
                  <a:ext uri="{0D108BD9-81ED-4DB2-BD59-A6C34878D82A}">
                    <a16:rowId xmlns:a16="http://schemas.microsoft.com/office/drawing/2014/main" val="10002"/>
                  </a:ext>
                </a:extLst>
              </a:tr>
              <a:tr h="722449">
                <a:tc>
                  <a:txBody>
                    <a:bodyPr/>
                    <a:lstStyle/>
                    <a:p>
                      <a:pPr marL="0" algn="l" defTabSz="914400" rtl="0" eaLnBrk="1" latinLnBrk="0" hangingPunct="1">
                        <a:lnSpc>
                          <a:spcPct val="100000"/>
                        </a:lnSpc>
                        <a:spcAft>
                          <a:spcPts val="0"/>
                        </a:spcAft>
                      </a:pPr>
                      <a:r>
                        <a:rPr lang="es-ES" sz="2000" kern="1200" dirty="0">
                          <a:latin typeface="+mj-lt"/>
                        </a:rPr>
                        <a:t>Seguridad hídrica</a:t>
                      </a:r>
                      <a:endParaRPr lang="es-ES" sz="2000" b="1" kern="1200" dirty="0">
                        <a:solidFill>
                          <a:schemeClr val="accent1">
                            <a:lumMod val="50000"/>
                          </a:schemeClr>
                        </a:solidFill>
                        <a:latin typeface="+mj-lt"/>
                        <a:ea typeface="+mn-ea"/>
                        <a:cs typeface="+mn-cs"/>
                      </a:endParaRPr>
                    </a:p>
                  </a:txBody>
                  <a:tcPr/>
                </a:tc>
                <a:tc>
                  <a:txBody>
                    <a:bodyPr/>
                    <a:lstStyle/>
                    <a:p>
                      <a:pPr marL="285750" indent="-285750" algn="l" defTabSz="914400" rtl="0" eaLnBrk="1" latinLnBrk="0" hangingPunct="1">
                        <a:lnSpc>
                          <a:spcPct val="100000"/>
                        </a:lnSpc>
                        <a:spcAft>
                          <a:spcPts val="0"/>
                        </a:spcAft>
                        <a:buFont typeface="Arial" pitchFamily="34" charset="0"/>
                        <a:buChar char="•"/>
                      </a:pPr>
                      <a:r>
                        <a:rPr lang="es-MX" sz="2000" kern="1200" dirty="0">
                          <a:latin typeface="+mj-lt"/>
                        </a:rPr>
                        <a:t>Concepto nuevo con connotación difusa</a:t>
                      </a:r>
                      <a:r>
                        <a:rPr lang="es-MX" sz="2000" kern="1200" baseline="0" dirty="0">
                          <a:latin typeface="+mj-lt"/>
                        </a:rPr>
                        <a:t> en las instituciones y en el marco jurídico</a:t>
                      </a:r>
                      <a:endParaRPr lang="es-MX" sz="2000" kern="1200" dirty="0">
                        <a:solidFill>
                          <a:schemeClr val="dk1"/>
                        </a:solidFill>
                        <a:latin typeface="+mj-lt"/>
                        <a:ea typeface="+mn-ea"/>
                        <a:cs typeface="+mn-cs"/>
                      </a:endParaRPr>
                    </a:p>
                  </a:txBody>
                  <a:tcPr/>
                </a:tc>
                <a:extLst>
                  <a:ext uri="{0D108BD9-81ED-4DB2-BD59-A6C34878D82A}">
                    <a16:rowId xmlns:a16="http://schemas.microsoft.com/office/drawing/2014/main" val="10003"/>
                  </a:ext>
                </a:extLst>
              </a:tr>
              <a:tr h="1187330">
                <a:tc>
                  <a:txBody>
                    <a:bodyPr/>
                    <a:lstStyle/>
                    <a:p>
                      <a:r>
                        <a:rPr lang="es-ES" sz="2000" dirty="0">
                          <a:latin typeface="+mj-lt"/>
                        </a:rPr>
                        <a:t>Derecho humano al agua</a:t>
                      </a:r>
                      <a:endParaRPr lang="es-ES" sz="2000" b="1" dirty="0">
                        <a:solidFill>
                          <a:schemeClr val="accent1">
                            <a:lumMod val="50000"/>
                          </a:schemeClr>
                        </a:solidFill>
                        <a:latin typeface="+mj-lt"/>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2000" dirty="0">
                          <a:latin typeface="+mj-lt"/>
                        </a:rPr>
                        <a:t>Existe</a:t>
                      </a:r>
                      <a:r>
                        <a:rPr lang="es-ES" sz="2000" baseline="0" dirty="0">
                          <a:latin typeface="+mj-lt"/>
                        </a:rPr>
                        <a:t> constitucionalmente</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64207333"/>
      </p:ext>
    </p:extLst>
  </p:cSld>
  <p:clrMapOvr>
    <a:masterClrMapping/>
  </p:clrMapOvr>
  <p:transition spd="med">
    <p:pull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3647" y="-4823"/>
            <a:ext cx="8229600" cy="706090"/>
          </a:xfrm>
        </p:spPr>
        <p:txBody>
          <a:bodyPr>
            <a:normAutofit/>
          </a:bodyPr>
          <a:lstStyle/>
          <a:p>
            <a:r>
              <a:rPr lang="es-ES" dirty="0"/>
              <a:t>Perfil de la Gobernanza del Agua en Kenia</a:t>
            </a:r>
          </a:p>
        </p:txBody>
      </p:sp>
      <p:graphicFrame>
        <p:nvGraphicFramePr>
          <p:cNvPr id="4" name="3 Tabla"/>
          <p:cNvGraphicFramePr>
            <a:graphicFrameLocks noGrp="1"/>
          </p:cNvGraphicFramePr>
          <p:nvPr>
            <p:extLst>
              <p:ext uri="{D42A27DB-BD31-4B8C-83A1-F6EECF244321}">
                <p14:modId xmlns:p14="http://schemas.microsoft.com/office/powerpoint/2010/main" val="3276008226"/>
              </p:ext>
            </p:extLst>
          </p:nvPr>
        </p:nvGraphicFramePr>
        <p:xfrm>
          <a:off x="179514" y="534366"/>
          <a:ext cx="8928990" cy="6062986"/>
        </p:xfrm>
        <a:graphic>
          <a:graphicData uri="http://schemas.openxmlformats.org/drawingml/2006/table">
            <a:tbl>
              <a:tblPr firstRow="1" bandRow="1">
                <a:tableStyleId>{D03447BB-5D67-496B-8E87-E561075AD55C}</a:tableStyleId>
              </a:tblPr>
              <a:tblGrid>
                <a:gridCol w="3743426">
                  <a:extLst>
                    <a:ext uri="{9D8B030D-6E8A-4147-A177-3AD203B41FA5}">
                      <a16:colId xmlns:a16="http://schemas.microsoft.com/office/drawing/2014/main" val="20000"/>
                    </a:ext>
                  </a:extLst>
                </a:gridCol>
                <a:gridCol w="5185564">
                  <a:extLst>
                    <a:ext uri="{9D8B030D-6E8A-4147-A177-3AD203B41FA5}">
                      <a16:colId xmlns:a16="http://schemas.microsoft.com/office/drawing/2014/main" val="20001"/>
                    </a:ext>
                  </a:extLst>
                </a:gridCol>
              </a:tblGrid>
              <a:tr h="576586">
                <a:tc>
                  <a:txBody>
                    <a:bodyPr/>
                    <a:lstStyle/>
                    <a:p>
                      <a:r>
                        <a:rPr lang="es-ES" sz="1800" dirty="0">
                          <a:latin typeface="+mj-lt"/>
                        </a:rPr>
                        <a:t>concepto</a:t>
                      </a:r>
                    </a:p>
                  </a:txBody>
                  <a:tcPr/>
                </a:tc>
                <a:tc>
                  <a:txBody>
                    <a:bodyPr/>
                    <a:lstStyle/>
                    <a:p>
                      <a:r>
                        <a:rPr lang="es-ES" sz="1800" dirty="0">
                          <a:latin typeface="+mj-lt"/>
                        </a:rPr>
                        <a:t>Condiciones imperantes</a:t>
                      </a:r>
                    </a:p>
                  </a:txBody>
                  <a:tcPr/>
                </a:tc>
                <a:extLst>
                  <a:ext uri="{0D108BD9-81ED-4DB2-BD59-A6C34878D82A}">
                    <a16:rowId xmlns:a16="http://schemas.microsoft.com/office/drawing/2014/main" val="10000"/>
                  </a:ext>
                </a:extLst>
              </a:tr>
              <a:tr h="566289">
                <a:tc>
                  <a:txBody>
                    <a:bodyPr/>
                    <a:lstStyle/>
                    <a:p>
                      <a:r>
                        <a:rPr lang="es-ES" sz="1800" dirty="0">
                          <a:latin typeface="+mj-lt"/>
                        </a:rPr>
                        <a:t>Financiación del sector agua en Kenia</a:t>
                      </a:r>
                      <a:endParaRPr lang="es-ES" sz="1800" b="1" dirty="0">
                        <a:solidFill>
                          <a:schemeClr val="accent1">
                            <a:lumMod val="50000"/>
                          </a:schemeClr>
                        </a:solidFill>
                        <a:latin typeface="+mj-lt"/>
                      </a:endParaRPr>
                    </a:p>
                  </a:txBody>
                  <a:tcPr/>
                </a:tc>
                <a:tc>
                  <a:txBody>
                    <a:bodyPr/>
                    <a:lstStyle/>
                    <a:p>
                      <a:pPr marL="285750" indent="-285750">
                        <a:buFont typeface="Arial" pitchFamily="34" charset="0"/>
                        <a:buChar char="•"/>
                      </a:pPr>
                      <a:r>
                        <a:rPr lang="es-ES" sz="1800" dirty="0">
                          <a:latin typeface="+mj-lt"/>
                        </a:rPr>
                        <a:t>Más</a:t>
                      </a:r>
                      <a:r>
                        <a:rPr lang="es-ES" sz="1800" baseline="0" dirty="0">
                          <a:latin typeface="+mj-lt"/>
                        </a:rPr>
                        <a:t> del 1,5% del PIB dedicado a agua (sobre todo, agua potable, alcantarillado, saneamiento)</a:t>
                      </a:r>
                    </a:p>
                    <a:p>
                      <a:pPr marL="285750" indent="-285750">
                        <a:buFont typeface="Arial" pitchFamily="34" charset="0"/>
                        <a:buChar char="•"/>
                      </a:pPr>
                      <a:r>
                        <a:rPr lang="es-ES" sz="1800" baseline="0" dirty="0">
                          <a:latin typeface="+mj-lt"/>
                        </a:rPr>
                        <a:t>Fuerte apoyo de Banco Mundial, Banco Africano de Desarrollo, </a:t>
                      </a:r>
                      <a:r>
                        <a:rPr lang="es-ES" sz="1800" baseline="0" dirty="0" err="1">
                          <a:latin typeface="+mj-lt"/>
                        </a:rPr>
                        <a:t>EuropeAID</a:t>
                      </a:r>
                      <a:r>
                        <a:rPr lang="es-ES" sz="1800" baseline="0" dirty="0">
                          <a:latin typeface="+mj-lt"/>
                        </a:rPr>
                        <a:t>, cooperaciones bilaterales, fondos de inversión ex profeso, etc.</a:t>
                      </a:r>
                      <a:endParaRPr lang="es-ES" sz="1800" dirty="0">
                        <a:latin typeface="+mj-lt"/>
                      </a:endParaRPr>
                    </a:p>
                  </a:txBody>
                  <a:tcPr/>
                </a:tc>
                <a:extLst>
                  <a:ext uri="{0D108BD9-81ED-4DB2-BD59-A6C34878D82A}">
                    <a16:rowId xmlns:a16="http://schemas.microsoft.com/office/drawing/2014/main" val="10001"/>
                  </a:ext>
                </a:extLst>
              </a:tr>
              <a:tr h="722449">
                <a:tc>
                  <a:txBody>
                    <a:bodyPr/>
                    <a:lstStyle/>
                    <a:p>
                      <a:pPr algn="just">
                        <a:lnSpc>
                          <a:spcPct val="100000"/>
                        </a:lnSpc>
                        <a:spcAft>
                          <a:spcPts val="0"/>
                        </a:spcAft>
                      </a:pPr>
                      <a:r>
                        <a:rPr lang="es-MX" sz="1800" kern="1200" dirty="0">
                          <a:latin typeface="+mj-lt"/>
                        </a:rPr>
                        <a:t>Gestión Económica, Social, Política y Ambiental del Agua; Gobernanza social del Agua</a:t>
                      </a:r>
                      <a:endParaRPr lang="es-ES" sz="4400" dirty="0">
                        <a:solidFill>
                          <a:schemeClr val="accent1">
                            <a:lumMod val="75000"/>
                          </a:schemeClr>
                        </a:solidFill>
                        <a:effectLst/>
                        <a:latin typeface="+mj-lt"/>
                        <a:ea typeface="Times New Roman"/>
                        <a:cs typeface="Times New Roman"/>
                      </a:endParaRPr>
                    </a:p>
                  </a:txBody>
                  <a:tcPr/>
                </a:tc>
                <a:tc>
                  <a:txBody>
                    <a:bodyPr/>
                    <a:lstStyle/>
                    <a:p>
                      <a:pPr marL="285750" indent="-285750" algn="l" defTabSz="914400" rtl="0" eaLnBrk="1" latinLnBrk="0" hangingPunct="1">
                        <a:lnSpc>
                          <a:spcPct val="100000"/>
                        </a:lnSpc>
                        <a:spcAft>
                          <a:spcPts val="0"/>
                        </a:spcAft>
                        <a:buFont typeface="Arial" pitchFamily="34" charset="0"/>
                        <a:buChar char="•"/>
                      </a:pPr>
                      <a:r>
                        <a:rPr lang="es-MX" sz="1800" kern="1200" dirty="0">
                          <a:latin typeface="+mj-lt"/>
                        </a:rPr>
                        <a:t>Organizaciones de cuenca (consejos de cuenca) muy fuertes y contestatarios</a:t>
                      </a:r>
                    </a:p>
                    <a:p>
                      <a:pPr marL="285750" indent="-285750" algn="l" defTabSz="914400" rtl="0" eaLnBrk="1" latinLnBrk="0" hangingPunct="1">
                        <a:lnSpc>
                          <a:spcPct val="100000"/>
                        </a:lnSpc>
                        <a:spcAft>
                          <a:spcPts val="0"/>
                        </a:spcAft>
                        <a:buFont typeface="Arial" pitchFamily="34" charset="0"/>
                        <a:buChar char="•"/>
                      </a:pPr>
                      <a:r>
                        <a:rPr lang="es-MX" sz="1800" kern="1200" dirty="0">
                          <a:latin typeface="+mj-lt"/>
                        </a:rPr>
                        <a:t>Organismos de cuenca establecidos por el gobierno</a:t>
                      </a:r>
                    </a:p>
                    <a:p>
                      <a:pPr marL="285750" indent="-285750" algn="l" defTabSz="914400" rtl="0" eaLnBrk="1" latinLnBrk="0" hangingPunct="1">
                        <a:lnSpc>
                          <a:spcPct val="100000"/>
                        </a:lnSpc>
                        <a:spcAft>
                          <a:spcPts val="0"/>
                        </a:spcAft>
                        <a:buFont typeface="Arial" pitchFamily="34" charset="0"/>
                        <a:buChar char="•"/>
                      </a:pPr>
                      <a:r>
                        <a:rPr lang="es-MX" sz="1800" kern="1200" dirty="0">
                          <a:latin typeface="+mj-lt"/>
                        </a:rPr>
                        <a:t>Modelo bimodal para gestión de cuencas y acuíferos</a:t>
                      </a:r>
                    </a:p>
                    <a:p>
                      <a:pPr marL="285750" indent="-285750" algn="l" defTabSz="914400" rtl="0" eaLnBrk="1" latinLnBrk="0" hangingPunct="1">
                        <a:lnSpc>
                          <a:spcPct val="100000"/>
                        </a:lnSpc>
                        <a:spcAft>
                          <a:spcPts val="0"/>
                        </a:spcAft>
                        <a:buFont typeface="Arial" pitchFamily="34" charset="0"/>
                        <a:buChar char="•"/>
                      </a:pPr>
                      <a:r>
                        <a:rPr lang="es-MX" sz="1800" kern="1200" dirty="0">
                          <a:latin typeface="+mj-lt"/>
                        </a:rPr>
                        <a:t>Fuertes organizaciones de usuarios (verdaderamente son un contrapeso a la actuación gubernamental)</a:t>
                      </a:r>
                      <a:endParaRPr lang="es-MX" sz="1800" kern="1200" dirty="0">
                        <a:solidFill>
                          <a:schemeClr val="dk1"/>
                        </a:solidFill>
                        <a:latin typeface="+mj-lt"/>
                        <a:ea typeface="+mn-ea"/>
                        <a:cs typeface="+mn-cs"/>
                      </a:endParaRPr>
                    </a:p>
                  </a:txBody>
                  <a:tcPr/>
                </a:tc>
                <a:extLst>
                  <a:ext uri="{0D108BD9-81ED-4DB2-BD59-A6C34878D82A}">
                    <a16:rowId xmlns:a16="http://schemas.microsoft.com/office/drawing/2014/main" val="10002"/>
                  </a:ext>
                </a:extLst>
              </a:tr>
              <a:tr h="1187330">
                <a:tc>
                  <a:txBody>
                    <a:bodyPr/>
                    <a:lstStyle/>
                    <a:p>
                      <a:r>
                        <a:rPr lang="es-ES" sz="1800" dirty="0">
                          <a:latin typeface="+mj-lt"/>
                        </a:rPr>
                        <a:t>Desafíos</a:t>
                      </a:r>
                      <a:r>
                        <a:rPr lang="es-ES" sz="1800" baseline="0" dirty="0">
                          <a:latin typeface="+mj-lt"/>
                        </a:rPr>
                        <a:t> en corto y  mediano plazo</a:t>
                      </a:r>
                      <a:endParaRPr lang="es-ES" sz="1800" b="1" dirty="0">
                        <a:solidFill>
                          <a:schemeClr val="accent1">
                            <a:lumMod val="50000"/>
                          </a:schemeClr>
                        </a:solidFill>
                        <a:latin typeface="+mj-lt"/>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800" dirty="0">
                          <a:latin typeface="+mj-lt"/>
                        </a:rPr>
                        <a:t>escasez natural y antrópica del agua incluyendo contaminación y sobrexplotación,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800" dirty="0">
                          <a:latin typeface="+mj-lt"/>
                        </a:rPr>
                        <a:t>desarticulación entre costos y precios del agua,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800" dirty="0">
                          <a:latin typeface="+mj-lt"/>
                        </a:rPr>
                        <a:t>cambio climático,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1800" dirty="0">
                          <a:latin typeface="+mj-lt"/>
                        </a:rPr>
                        <a:t>fuerte crecimiento económico y demográfico</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13965116"/>
      </p:ext>
    </p:extLst>
  </p:cSld>
  <p:clrMapOvr>
    <a:masterClrMapping/>
  </p:clrMapOvr>
  <p:transition spd="med">
    <p:pull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1451" y="866775"/>
            <a:ext cx="8743950" cy="5676900"/>
          </a:xfrm>
        </p:spPr>
        <p:txBody>
          <a:bodyPr>
            <a:normAutofit fontScale="85000" lnSpcReduction="20000"/>
          </a:bodyPr>
          <a:lstStyle/>
          <a:p>
            <a:pPr>
              <a:spcBef>
                <a:spcPts val="1800"/>
              </a:spcBef>
            </a:pPr>
            <a:r>
              <a:rPr lang="es-ES" dirty="0">
                <a:latin typeface="+mj-lt"/>
              </a:rPr>
              <a:t>En </a:t>
            </a:r>
            <a:r>
              <a:rPr lang="es-ES" b="1" i="1" dirty="0">
                <a:latin typeface="+mj-lt"/>
              </a:rPr>
              <a:t>Argentina existen experiencias valiosas de gestión a nivel de cuencas. </a:t>
            </a:r>
            <a:r>
              <a:rPr lang="es-ES" dirty="0">
                <a:latin typeface="+mj-lt"/>
              </a:rPr>
              <a:t>Hay</a:t>
            </a:r>
            <a:r>
              <a:rPr lang="es-ES" b="1" i="1" dirty="0">
                <a:latin typeface="+mj-lt"/>
              </a:rPr>
              <a:t> </a:t>
            </a:r>
            <a:r>
              <a:rPr lang="es-ES" dirty="0">
                <a:latin typeface="+mj-lt"/>
              </a:rPr>
              <a:t>muchas organizaciones a nivel de cuenca creadas para lograr la </a:t>
            </a:r>
            <a:r>
              <a:rPr lang="es-ES" b="1" i="1" dirty="0">
                <a:latin typeface="+mj-lt"/>
              </a:rPr>
              <a:t>GIRH</a:t>
            </a:r>
            <a:r>
              <a:rPr lang="es-ES" dirty="0">
                <a:latin typeface="+mj-lt"/>
              </a:rPr>
              <a:t> tanto en cantidad como en calidad. </a:t>
            </a:r>
          </a:p>
          <a:p>
            <a:pPr>
              <a:spcBef>
                <a:spcPts val="1800"/>
              </a:spcBef>
            </a:pPr>
            <a:r>
              <a:rPr lang="es-ES" dirty="0">
                <a:latin typeface="+mj-lt"/>
              </a:rPr>
              <a:t>Los mejores resultados provienen de los </a:t>
            </a:r>
            <a:r>
              <a:rPr lang="es-ES" b="1" i="1" dirty="0">
                <a:latin typeface="+mj-lt"/>
              </a:rPr>
              <a:t>organismos </a:t>
            </a:r>
            <a:r>
              <a:rPr lang="es-ES" b="1" i="1" dirty="0" err="1">
                <a:latin typeface="+mj-lt"/>
              </a:rPr>
              <a:t>multiprovinciales</a:t>
            </a:r>
            <a:r>
              <a:rPr lang="es-ES" dirty="0">
                <a:latin typeface="+mj-lt"/>
              </a:rPr>
              <a:t> sustentados en </a:t>
            </a:r>
            <a:r>
              <a:rPr lang="es-ES" b="1" i="1" dirty="0">
                <a:latin typeface="+mj-lt"/>
              </a:rPr>
              <a:t>acuerdos de coordinación </a:t>
            </a:r>
            <a:r>
              <a:rPr lang="es-ES" dirty="0">
                <a:latin typeface="+mj-lt"/>
              </a:rPr>
              <a:t>para el empleo compartido del agua. </a:t>
            </a:r>
          </a:p>
          <a:p>
            <a:pPr>
              <a:spcBef>
                <a:spcPts val="1800"/>
              </a:spcBef>
            </a:pPr>
            <a:r>
              <a:rPr lang="es-ES" dirty="0">
                <a:latin typeface="+mj-lt"/>
              </a:rPr>
              <a:t>Destacan la gestión compartida del </a:t>
            </a:r>
            <a:r>
              <a:rPr lang="es-ES" b="1" i="1" dirty="0">
                <a:latin typeface="+mj-lt"/>
              </a:rPr>
              <a:t>río Mendoza </a:t>
            </a:r>
            <a:r>
              <a:rPr lang="es-ES" dirty="0">
                <a:latin typeface="+mj-lt"/>
              </a:rPr>
              <a:t>y de tributarios por margen derecha del </a:t>
            </a:r>
            <a:r>
              <a:rPr lang="es-ES" b="1" i="1" dirty="0">
                <a:latin typeface="+mj-lt"/>
              </a:rPr>
              <a:t>Río Bermejo</a:t>
            </a:r>
            <a:r>
              <a:rPr lang="es-ES" dirty="0">
                <a:latin typeface="+mj-lt"/>
              </a:rPr>
              <a:t>.</a:t>
            </a:r>
          </a:p>
          <a:p>
            <a:pPr>
              <a:spcBef>
                <a:spcPts val="1800"/>
              </a:spcBef>
            </a:pPr>
            <a:r>
              <a:rPr lang="es-ES" b="1" i="1" dirty="0">
                <a:latin typeface="+mj-lt"/>
              </a:rPr>
              <a:t>La mayoría de estas iniciativas no han logrado alcanzar sus metas</a:t>
            </a:r>
            <a:r>
              <a:rPr lang="es-ES" dirty="0">
                <a:latin typeface="+mj-lt"/>
              </a:rPr>
              <a:t>, debido a que varios de estos organismos no han contado con la posibilidad de manejar recursos financieros y han tenido una compleja relación de dependencia, administrativa y financiera, con los distintos gobiernos, tanto provinciales como nacional, que los establecieron.  </a:t>
            </a:r>
          </a:p>
          <a:p>
            <a:pPr>
              <a:spcBef>
                <a:spcPts val="1800"/>
              </a:spcBef>
            </a:pPr>
            <a:r>
              <a:rPr lang="es-ES" b="1" i="1" dirty="0">
                <a:latin typeface="+mj-lt"/>
              </a:rPr>
              <a:t>Como resultado, muchos de estos organismos se han transformado sólo en organismos técnicos de apoyo a la gestión del agua</a:t>
            </a:r>
            <a:r>
              <a:rPr lang="es-ES" dirty="0">
                <a:latin typeface="+mj-lt"/>
              </a:rPr>
              <a:t>.</a:t>
            </a:r>
          </a:p>
          <a:p>
            <a:pPr>
              <a:spcBef>
                <a:spcPts val="1800"/>
              </a:spcBef>
            </a:pPr>
            <a:endParaRPr lang="es-ES" dirty="0">
              <a:latin typeface="+mj-lt"/>
            </a:endParaRPr>
          </a:p>
        </p:txBody>
      </p:sp>
      <p:sp>
        <p:nvSpPr>
          <p:cNvPr id="5" name="Título 4"/>
          <p:cNvSpPr>
            <a:spLocks noGrp="1"/>
          </p:cNvSpPr>
          <p:nvPr>
            <p:ph type="title"/>
          </p:nvPr>
        </p:nvSpPr>
        <p:spPr/>
        <p:txBody>
          <a:bodyPr/>
          <a:lstStyle/>
          <a:p>
            <a:r>
              <a:rPr lang="es-MX" dirty="0"/>
              <a:t>Argentina</a:t>
            </a:r>
          </a:p>
        </p:txBody>
      </p:sp>
    </p:spTree>
    <p:extLst>
      <p:ext uri="{BB962C8B-B14F-4D97-AF65-F5344CB8AC3E}">
        <p14:creationId xmlns:p14="http://schemas.microsoft.com/office/powerpoint/2010/main" val="4026488779"/>
      </p:ext>
    </p:extLst>
  </p:cSld>
  <p:clrMapOvr>
    <a:masterClrMapping/>
  </p:clrMapOvr>
  <p:transition spd="med">
    <p:pull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199" y="1600200"/>
            <a:ext cx="8562975" cy="4831095"/>
          </a:xfrm>
        </p:spPr>
        <p:txBody>
          <a:bodyPr>
            <a:normAutofit/>
          </a:bodyPr>
          <a:lstStyle/>
          <a:p>
            <a:r>
              <a:rPr lang="es-ES" sz="2000" dirty="0">
                <a:latin typeface="Verdana" panose="020B0604030504040204" pitchFamily="34" charset="0"/>
                <a:ea typeface="Verdana" panose="020B0604030504040204" pitchFamily="34" charset="0"/>
                <a:cs typeface="Verdana" panose="020B0604030504040204" pitchFamily="34" charset="0"/>
              </a:rPr>
              <a:t>Existen ejemplos interesantes pero de escasa aplicación al medio mexicano que está basado en leyes latinas </a:t>
            </a:r>
          </a:p>
          <a:p>
            <a:r>
              <a:rPr lang="es-ES" sz="2000" dirty="0">
                <a:latin typeface="Verdana" panose="020B0604030504040204" pitchFamily="34" charset="0"/>
                <a:ea typeface="Verdana" panose="020B0604030504040204" pitchFamily="34" charset="0"/>
                <a:cs typeface="Verdana" panose="020B0604030504040204" pitchFamily="34" charset="0"/>
              </a:rPr>
              <a:t>Gestión de microcuencas (mucha sociedad, poco gobierno)</a:t>
            </a:r>
          </a:p>
          <a:p>
            <a:r>
              <a:rPr lang="es-ES" sz="2000" dirty="0">
                <a:latin typeface="Verdana" panose="020B0604030504040204" pitchFamily="34" charset="0"/>
                <a:ea typeface="Verdana" panose="020B0604030504040204" pitchFamily="34" charset="0"/>
                <a:cs typeface="Verdana" panose="020B0604030504040204" pitchFamily="34" charset="0"/>
              </a:rPr>
              <a:t>Gestión de subcuencas (casi siempre en forma de mancomunidades de condados); a veces son estatales</a:t>
            </a:r>
          </a:p>
          <a:p>
            <a:r>
              <a:rPr lang="es-ES" sz="2000" dirty="0">
                <a:latin typeface="Verdana" panose="020B0604030504040204" pitchFamily="34" charset="0"/>
                <a:ea typeface="Verdana" panose="020B0604030504040204" pitchFamily="34" charset="0"/>
                <a:cs typeface="Verdana" panose="020B0604030504040204" pitchFamily="34" charset="0"/>
              </a:rPr>
              <a:t>Gestión de cuencas vertientes (no todas se gestionan integralmente) como Colorado, Mississippi, San Lorenzo</a:t>
            </a:r>
          </a:p>
          <a:p>
            <a:r>
              <a:rPr lang="es-ES" sz="2000" dirty="0">
                <a:latin typeface="Verdana" panose="020B0604030504040204" pitchFamily="34" charset="0"/>
                <a:ea typeface="Verdana" panose="020B0604030504040204" pitchFamily="34" charset="0"/>
                <a:cs typeface="Verdana" panose="020B0604030504040204" pitchFamily="34" charset="0"/>
              </a:rPr>
              <a:t>Casos de comisiones ejecutivas como </a:t>
            </a:r>
            <a:r>
              <a:rPr lang="es-ES" sz="2000" dirty="0" err="1">
                <a:latin typeface="Verdana" panose="020B0604030504040204" pitchFamily="34" charset="0"/>
                <a:ea typeface="Verdana" panose="020B0604030504040204" pitchFamily="34" charset="0"/>
                <a:cs typeface="Verdana" panose="020B0604030504040204" pitchFamily="34" charset="0"/>
              </a:rPr>
              <a:t>TVA</a:t>
            </a:r>
            <a:endParaRPr lang="es-ES" sz="2000" dirty="0">
              <a:latin typeface="Verdana" panose="020B0604030504040204" pitchFamily="34" charset="0"/>
              <a:ea typeface="Verdana" panose="020B0604030504040204" pitchFamily="34" charset="0"/>
              <a:cs typeface="Verdana" panose="020B0604030504040204" pitchFamily="34" charset="0"/>
            </a:endParaRPr>
          </a:p>
        </p:txBody>
      </p:sp>
      <p:sp>
        <p:nvSpPr>
          <p:cNvPr id="5" name="Título 4"/>
          <p:cNvSpPr>
            <a:spLocks noGrp="1"/>
          </p:cNvSpPr>
          <p:nvPr>
            <p:ph type="title"/>
          </p:nvPr>
        </p:nvSpPr>
        <p:spPr/>
        <p:txBody>
          <a:bodyPr/>
          <a:lstStyle/>
          <a:p>
            <a:r>
              <a:rPr lang="es-MX" dirty="0"/>
              <a:t>Estados Unidos de América</a:t>
            </a:r>
          </a:p>
        </p:txBody>
      </p:sp>
    </p:spTree>
    <p:extLst>
      <p:ext uri="{BB962C8B-B14F-4D97-AF65-F5344CB8AC3E}">
        <p14:creationId xmlns:p14="http://schemas.microsoft.com/office/powerpoint/2010/main" val="679651929"/>
      </p:ext>
    </p:extLst>
  </p:cSld>
  <p:clrMapOvr>
    <a:masterClrMapping/>
  </p:clrMapOvr>
  <p:transition spd="med">
    <p:pull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5">
              <a:lumMod val="40000"/>
              <a:lumOff val="60000"/>
            </a:schemeClr>
          </a:solidFill>
        </p:spPr>
        <p:txBody>
          <a:bodyPr/>
          <a:lstStyle/>
          <a:p>
            <a:r>
              <a:rPr lang="es-ES" dirty="0"/>
              <a:t>Caso Colombia</a:t>
            </a:r>
          </a:p>
        </p:txBody>
      </p:sp>
      <p:sp>
        <p:nvSpPr>
          <p:cNvPr id="3" name="2 Marcador de contenido"/>
          <p:cNvSpPr>
            <a:spLocks noGrp="1"/>
          </p:cNvSpPr>
          <p:nvPr>
            <p:ph idx="1"/>
          </p:nvPr>
        </p:nvSpPr>
        <p:spPr/>
        <p:txBody>
          <a:bodyPr>
            <a:normAutofit/>
          </a:bodyPr>
          <a:lstStyle/>
          <a:p>
            <a:r>
              <a:rPr lang="es-ES" sz="2000" dirty="0">
                <a:latin typeface="Verdana" panose="020B0604030504040204" pitchFamily="34" charset="0"/>
                <a:ea typeface="Verdana" panose="020B0604030504040204" pitchFamily="34" charset="0"/>
                <a:cs typeface="Verdana" panose="020B0604030504040204" pitchFamily="34" charset="0"/>
              </a:rPr>
              <a:t>Ley de Corporaciones Regionales</a:t>
            </a:r>
          </a:p>
          <a:p>
            <a:r>
              <a:rPr lang="es-ES" sz="2000" dirty="0">
                <a:latin typeface="Verdana" panose="020B0604030504040204" pitchFamily="34" charset="0"/>
                <a:ea typeface="Verdana" panose="020B0604030504040204" pitchFamily="34" charset="0"/>
                <a:cs typeface="Verdana" panose="020B0604030504040204" pitchFamily="34" charset="0"/>
              </a:rPr>
              <a:t>Ejemplo: Corporación Autónoma del Valle del Cauca</a:t>
            </a:r>
          </a:p>
          <a:p>
            <a:r>
              <a:rPr lang="es-ES" sz="2000" dirty="0">
                <a:latin typeface="Verdana" panose="020B0604030504040204" pitchFamily="34" charset="0"/>
                <a:ea typeface="Verdana" panose="020B0604030504040204" pitchFamily="34" charset="0"/>
                <a:cs typeface="Verdana" panose="020B0604030504040204" pitchFamily="34" charset="0"/>
              </a:rPr>
              <a:t>La gestión integrada de agua y medio ambiente</a:t>
            </a:r>
          </a:p>
          <a:p>
            <a:r>
              <a:rPr lang="es-ES" sz="2000" dirty="0">
                <a:latin typeface="Verdana" panose="020B0604030504040204" pitchFamily="34" charset="0"/>
                <a:ea typeface="Verdana" panose="020B0604030504040204" pitchFamily="34" charset="0"/>
                <a:cs typeface="Verdana" panose="020B0604030504040204" pitchFamily="34" charset="0"/>
              </a:rPr>
              <a:t>La incorporación de los tres órdenes de gobierno. La batuta la lleva el gobierno nacional</a:t>
            </a:r>
          </a:p>
          <a:p>
            <a:r>
              <a:rPr lang="es-ES" sz="2000" dirty="0">
                <a:latin typeface="Verdana" panose="020B0604030504040204" pitchFamily="34" charset="0"/>
                <a:ea typeface="Verdana" panose="020B0604030504040204" pitchFamily="34" charset="0"/>
                <a:cs typeface="Verdana" panose="020B0604030504040204" pitchFamily="34" charset="0"/>
              </a:rPr>
              <a:t>La incorporación de las organizaciones de usuarios.</a:t>
            </a:r>
          </a:p>
          <a:p>
            <a:r>
              <a:rPr lang="es-ES" sz="2000" dirty="0">
                <a:latin typeface="Verdana" panose="020B0604030504040204" pitchFamily="34" charset="0"/>
                <a:ea typeface="Verdana" panose="020B0604030504040204" pitchFamily="34" charset="0"/>
                <a:cs typeface="Verdana" panose="020B0604030504040204" pitchFamily="34" charset="0"/>
              </a:rPr>
              <a:t>El cobro de cánones por extracción y por vertido.</a:t>
            </a:r>
          </a:p>
        </p:txBody>
      </p:sp>
    </p:spTree>
    <p:extLst>
      <p:ext uri="{BB962C8B-B14F-4D97-AF65-F5344CB8AC3E}">
        <p14:creationId xmlns:p14="http://schemas.microsoft.com/office/powerpoint/2010/main" val="616119249"/>
      </p:ext>
    </p:extLst>
  </p:cSld>
  <p:clrMapOvr>
    <a:masterClrMapping/>
  </p:clrMapOvr>
  <p:transition spd="med">
    <p:pull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5">
              <a:lumMod val="40000"/>
              <a:lumOff val="60000"/>
            </a:schemeClr>
          </a:solidFill>
        </p:spPr>
        <p:txBody>
          <a:bodyPr/>
          <a:lstStyle/>
          <a:p>
            <a:r>
              <a:rPr lang="es-ES" dirty="0"/>
              <a:t>Caso Perú</a:t>
            </a:r>
          </a:p>
        </p:txBody>
      </p:sp>
      <p:sp>
        <p:nvSpPr>
          <p:cNvPr id="3" name="2 Marcador de contenido"/>
          <p:cNvSpPr>
            <a:spLocks noGrp="1"/>
          </p:cNvSpPr>
          <p:nvPr>
            <p:ph idx="1"/>
          </p:nvPr>
        </p:nvSpPr>
        <p:spPr>
          <a:xfrm>
            <a:off x="539552" y="1124744"/>
            <a:ext cx="8147248" cy="5256584"/>
          </a:xfrm>
        </p:spPr>
        <p:txBody>
          <a:bodyPr>
            <a:normAutofit/>
          </a:bodyPr>
          <a:lstStyle/>
          <a:p>
            <a:r>
              <a:rPr lang="es-ES" sz="2000" dirty="0">
                <a:latin typeface="Verdana" panose="020B0604030504040204" pitchFamily="34" charset="0"/>
                <a:ea typeface="Verdana" panose="020B0604030504040204" pitchFamily="34" charset="0"/>
                <a:cs typeface="Verdana" panose="020B0604030504040204" pitchFamily="34" charset="0"/>
              </a:rPr>
              <a:t>El Perú cuenta con un andamiaje jurídico e institucional cuasi-nuevo que ha posibilitado (por tercera ocasión en su historia) la creación de organismos de cuenca.</a:t>
            </a:r>
          </a:p>
          <a:p>
            <a:r>
              <a:rPr lang="es-ES" sz="2000" dirty="0">
                <a:latin typeface="Verdana" panose="020B0604030504040204" pitchFamily="34" charset="0"/>
                <a:ea typeface="Verdana" panose="020B0604030504040204" pitchFamily="34" charset="0"/>
                <a:cs typeface="Verdana" panose="020B0604030504040204" pitchFamily="34" charset="0"/>
              </a:rPr>
              <a:t>Empero, la oposición de los usuarios locales del agua, la confrontación con intereses mineros y la presión que ejercen las zonas metropolitanas (especialmente Lima – El Callao), no han permitido aún la conclusión de la instrumentación de los Organismos de Cuenca. </a:t>
            </a:r>
          </a:p>
          <a:p>
            <a:r>
              <a:rPr lang="es-ES" sz="2000" dirty="0">
                <a:latin typeface="Verdana" panose="020B0604030504040204" pitchFamily="34" charset="0"/>
                <a:ea typeface="Verdana" panose="020B0604030504040204" pitchFamily="34" charset="0"/>
                <a:cs typeface="Verdana" panose="020B0604030504040204" pitchFamily="34" charset="0"/>
              </a:rPr>
              <a:t>México (vía CONAGUA) ha asesorado oficialmente al Gobierno de la República del Perú para contribuir a poner en marcha su andamiaje institucional, incluyendo la Autoridad del Agua y los Organismos de Cuenca.</a:t>
            </a:r>
          </a:p>
        </p:txBody>
      </p:sp>
    </p:spTree>
    <p:extLst>
      <p:ext uri="{BB962C8B-B14F-4D97-AF65-F5344CB8AC3E}">
        <p14:creationId xmlns:p14="http://schemas.microsoft.com/office/powerpoint/2010/main" val="3470961472"/>
      </p:ext>
    </p:extLst>
  </p:cSld>
  <p:clrMapOvr>
    <a:masterClrMapping/>
  </p:clrMapOvr>
  <p:transition spd="med">
    <p:pull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t>Redes Internacionales</a:t>
            </a:r>
          </a:p>
        </p:txBody>
      </p:sp>
      <p:sp>
        <p:nvSpPr>
          <p:cNvPr id="5" name="Marcador de texto 4"/>
          <p:cNvSpPr>
            <a:spLocks noGrp="1"/>
          </p:cNvSpPr>
          <p:nvPr>
            <p:ph type="body" idx="1"/>
          </p:nvPr>
        </p:nvSpPr>
        <p:spPr/>
        <p:txBody>
          <a:bodyPr/>
          <a:lstStyle/>
          <a:p>
            <a:endParaRPr lang="es-MX"/>
          </a:p>
        </p:txBody>
      </p:sp>
    </p:spTree>
    <p:extLst>
      <p:ext uri="{BB962C8B-B14F-4D97-AF65-F5344CB8AC3E}">
        <p14:creationId xmlns:p14="http://schemas.microsoft.com/office/powerpoint/2010/main" val="1924747406"/>
      </p:ext>
    </p:extLst>
  </p:cSld>
  <p:clrMapOvr>
    <a:masterClrMapping/>
  </p:clrMapOvr>
  <p:transition spd="med">
    <p:pull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t>Red Internacional de Organismos de Cuenca (RIOC)</a:t>
            </a:r>
          </a:p>
        </p:txBody>
      </p:sp>
      <p:sp>
        <p:nvSpPr>
          <p:cNvPr id="5" name="Marcador de contenido 4"/>
          <p:cNvSpPr>
            <a:spLocks noGrp="1"/>
          </p:cNvSpPr>
          <p:nvPr>
            <p:ph idx="1"/>
          </p:nvPr>
        </p:nvSpPr>
        <p:spPr/>
        <p:txBody>
          <a:bodyPr>
            <a:normAutofit fontScale="92500" lnSpcReduction="20000"/>
          </a:bodyPr>
          <a:lstStyle/>
          <a:p>
            <a:r>
              <a:rPr lang="es-MX" dirty="0"/>
              <a:t>La Red Internacional de Organismos de Cuenca (RIOC), fue constituida desde 1994 y agrupa a 188 organizaciones y cuenta con observadores permanentes en 68 países. El objetivo de la RIOC es promover la gestión global de los recursos hídricos por cuenca hidrográfica.</a:t>
            </a:r>
          </a:p>
          <a:p>
            <a:r>
              <a:rPr lang="es-MX" dirty="0"/>
              <a:t>La RIOC está constituida por ocho redes regionales, que agrupan a países miembros y tienen por finalidad fortalecer las relaciones entre los miembros de los países que las integran.</a:t>
            </a:r>
          </a:p>
          <a:p>
            <a:r>
              <a:rPr lang="es-MX" dirty="0"/>
              <a:t>La RIOC eligió como su Presidente para el periodo 2016-2019, al Director General de la Comisión Nacional del Agua. X Asamblea General Mundial realizada en Mérida, Yucatán en junio de 2016. </a:t>
            </a:r>
          </a:p>
          <a:p>
            <a:endParaRPr lang="es-MX" dirty="0"/>
          </a:p>
        </p:txBody>
      </p:sp>
      <p:pic>
        <p:nvPicPr>
          <p:cNvPr id="6" name="0 Imagen"/>
          <p:cNvPicPr/>
          <p:nvPr/>
        </p:nvPicPr>
        <p:blipFill>
          <a:blip r:embed="rId2">
            <a:extLst>
              <a:ext uri="{28A0092B-C50C-407E-A947-70E740481C1C}">
                <a14:useLocalDpi xmlns:a14="http://schemas.microsoft.com/office/drawing/2010/main" val="0"/>
              </a:ext>
            </a:extLst>
          </a:blip>
          <a:stretch>
            <a:fillRect/>
          </a:stretch>
        </p:blipFill>
        <p:spPr>
          <a:xfrm>
            <a:off x="7884368" y="5715315"/>
            <a:ext cx="1181984" cy="923295"/>
          </a:xfrm>
          <a:prstGeom prst="rect">
            <a:avLst/>
          </a:prstGeom>
        </p:spPr>
      </p:pic>
    </p:spTree>
    <p:extLst>
      <p:ext uri="{BB962C8B-B14F-4D97-AF65-F5344CB8AC3E}">
        <p14:creationId xmlns:p14="http://schemas.microsoft.com/office/powerpoint/2010/main" val="3180793484"/>
      </p:ext>
    </p:extLst>
  </p:cSld>
  <p:clrMapOvr>
    <a:masterClrMapping/>
  </p:clrMapOvr>
  <p:transition spd="med">
    <p:pull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Redes Regionales de la RIOC</a:t>
            </a:r>
          </a:p>
        </p:txBody>
      </p:sp>
      <p:sp>
        <p:nvSpPr>
          <p:cNvPr id="3" name="Marcador de contenido 2"/>
          <p:cNvSpPr>
            <a:spLocks noGrp="1"/>
          </p:cNvSpPr>
          <p:nvPr>
            <p:ph idx="1"/>
          </p:nvPr>
        </p:nvSpPr>
        <p:spPr/>
        <p:txBody>
          <a:bodyPr>
            <a:normAutofit fontScale="85000" lnSpcReduction="20000"/>
          </a:bodyPr>
          <a:lstStyle/>
          <a:p>
            <a:pPr marL="514350" lvl="0" indent="-514350">
              <a:buFont typeface="+mj-lt"/>
              <a:buAutoNum type="arabicPeriod"/>
            </a:pPr>
            <a:r>
              <a:rPr lang="es-MX" dirty="0"/>
              <a:t>Red Africana de Organizaciones de Cuenca (RAOC)</a:t>
            </a:r>
          </a:p>
          <a:p>
            <a:pPr marL="514350" lvl="0" indent="-514350">
              <a:buFont typeface="+mj-lt"/>
              <a:buAutoNum type="arabicPeriod"/>
            </a:pPr>
            <a:r>
              <a:rPr lang="es-MX" b="1" dirty="0"/>
              <a:t>Red de Organizaciones de Cuenca de América del Norte (ROCAN)</a:t>
            </a:r>
          </a:p>
          <a:p>
            <a:pPr marL="514350" lvl="0" indent="-514350">
              <a:buFont typeface="+mj-lt"/>
              <a:buAutoNum type="arabicPeriod"/>
            </a:pPr>
            <a:r>
              <a:rPr lang="es-MX" dirty="0"/>
              <a:t>Red Latinoamericana de Organizaciones de Cuenca (RELOC)</a:t>
            </a:r>
          </a:p>
          <a:p>
            <a:pPr marL="514350" lvl="0" indent="-514350">
              <a:buFont typeface="+mj-lt"/>
              <a:buAutoNum type="arabicPeriod"/>
            </a:pPr>
            <a:r>
              <a:rPr lang="es-MX" dirty="0"/>
              <a:t>Red Asiática de Organizaciones de Cuenca (NARBO)</a:t>
            </a:r>
          </a:p>
          <a:p>
            <a:pPr marL="514350" lvl="0" indent="-514350">
              <a:buFont typeface="+mj-lt"/>
              <a:buAutoNum type="arabicPeriod"/>
            </a:pPr>
            <a:r>
              <a:rPr lang="es-MX" dirty="0"/>
              <a:t>Red Asiática central (EECCA-NBO)</a:t>
            </a:r>
          </a:p>
          <a:p>
            <a:pPr marL="514350" lvl="0" indent="-514350">
              <a:buFont typeface="+mj-lt"/>
              <a:buAutoNum type="arabicPeriod"/>
            </a:pPr>
            <a:r>
              <a:rPr lang="es-MX" dirty="0"/>
              <a:t>Red de los Organismos de Cuenca Europeos para la Aplicación de la Directiva Marco sobre el Agua (EURO-RIOC)</a:t>
            </a:r>
          </a:p>
          <a:p>
            <a:pPr marL="514350" lvl="0" indent="-514350">
              <a:buFont typeface="+mj-lt"/>
              <a:buAutoNum type="arabicPeriod"/>
            </a:pPr>
            <a:r>
              <a:rPr lang="es-MX" dirty="0"/>
              <a:t>Red de Organismos de Cuenca de Europa Central y Oriental (CEENBO)</a:t>
            </a:r>
          </a:p>
          <a:p>
            <a:pPr marL="514350" lvl="0" indent="-514350">
              <a:buFont typeface="+mj-lt"/>
              <a:buAutoNum type="arabicPeriod"/>
            </a:pPr>
            <a:r>
              <a:rPr lang="es-MX" dirty="0"/>
              <a:t>Red Mediterránea de Organismos de Cuenca (REMOL)</a:t>
            </a:r>
          </a:p>
          <a:p>
            <a:endParaRPr lang="es-MX" dirty="0"/>
          </a:p>
        </p:txBody>
      </p:sp>
    </p:spTree>
    <p:extLst>
      <p:ext uri="{BB962C8B-B14F-4D97-AF65-F5344CB8AC3E}">
        <p14:creationId xmlns:p14="http://schemas.microsoft.com/office/powerpoint/2010/main" val="1821633773"/>
      </p:ext>
    </p:extLst>
  </p:cSld>
  <p:clrMapOvr>
    <a:masterClrMapping/>
  </p:clrMapOvr>
  <p:transition spd="med">
    <p:pull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Gobernabilidad</a:t>
            </a:r>
          </a:p>
        </p:txBody>
      </p:sp>
      <p:sp>
        <p:nvSpPr>
          <p:cNvPr id="3" name="Marcador de contenido 2"/>
          <p:cNvSpPr>
            <a:spLocks noGrp="1"/>
          </p:cNvSpPr>
          <p:nvPr>
            <p:ph idx="1"/>
          </p:nvPr>
        </p:nvSpPr>
        <p:spPr/>
        <p:txBody>
          <a:bodyPr>
            <a:normAutofit lnSpcReduction="10000"/>
          </a:bodyPr>
          <a:lstStyle/>
          <a:p>
            <a:r>
              <a:rPr lang="es-MX" dirty="0"/>
              <a:t>Gobernabilidad significa en términos generales “la cualidad de gobernable”.</a:t>
            </a:r>
          </a:p>
          <a:p>
            <a:r>
              <a:rPr lang="es-MX" dirty="0"/>
              <a:t>Puede definirse como:</a:t>
            </a:r>
          </a:p>
          <a:p>
            <a:pPr marL="0" indent="0">
              <a:buNone/>
            </a:pPr>
            <a:r>
              <a:rPr lang="es-MX" dirty="0"/>
              <a:t>“La cualidad propia de una comunidad política según la cual sus instituciones de gobierno actúan </a:t>
            </a:r>
            <a:r>
              <a:rPr lang="es-MX" b="1" dirty="0"/>
              <a:t>eficazmente</a:t>
            </a:r>
            <a:r>
              <a:rPr lang="es-MX" dirty="0"/>
              <a:t> dentro de su espacio, de un modo considerado </a:t>
            </a:r>
            <a:r>
              <a:rPr lang="es-MX" b="1" dirty="0"/>
              <a:t>legítimo</a:t>
            </a:r>
            <a:r>
              <a:rPr lang="es-MX" dirty="0"/>
              <a:t> por la ciudadanía, permitiendo así el libre ejercicio de la voluntad política del poder ejecutivo mediante la obediencia cívica del pueblo”.</a:t>
            </a:r>
          </a:p>
          <a:p>
            <a:pPr marL="0" indent="0">
              <a:buNone/>
            </a:pPr>
            <a:endParaRPr lang="es-MX" dirty="0"/>
          </a:p>
          <a:p>
            <a:pPr marL="0" indent="0" algn="r">
              <a:buNone/>
            </a:pPr>
            <a:r>
              <a:rPr lang="es-MX" dirty="0" err="1"/>
              <a:t>Arbós</a:t>
            </a:r>
            <a:r>
              <a:rPr lang="es-MX" dirty="0"/>
              <a:t> y </a:t>
            </a:r>
            <a:r>
              <a:rPr lang="es-MX" dirty="0" err="1"/>
              <a:t>Ginet</a:t>
            </a:r>
            <a:r>
              <a:rPr lang="es-MX" dirty="0"/>
              <a:t> (1993)</a:t>
            </a:r>
          </a:p>
        </p:txBody>
      </p:sp>
    </p:spTree>
    <p:extLst>
      <p:ext uri="{BB962C8B-B14F-4D97-AF65-F5344CB8AC3E}">
        <p14:creationId xmlns:p14="http://schemas.microsoft.com/office/powerpoint/2010/main" val="2136165029"/>
      </p:ext>
    </p:extLst>
  </p:cSld>
  <p:clrMapOvr>
    <a:masterClrMapping/>
  </p:clrMapOvr>
  <p:transition spd="med">
    <p:pull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Red de Organizaciones de Cuenca de América del Norte (ROCAN)</a:t>
            </a:r>
          </a:p>
        </p:txBody>
      </p:sp>
      <p:sp>
        <p:nvSpPr>
          <p:cNvPr id="3" name="Marcador de contenido 2"/>
          <p:cNvSpPr>
            <a:spLocks noGrp="1"/>
          </p:cNvSpPr>
          <p:nvPr>
            <p:ph idx="1"/>
          </p:nvPr>
        </p:nvSpPr>
        <p:spPr/>
        <p:txBody>
          <a:bodyPr>
            <a:normAutofit fontScale="62500" lnSpcReduction="20000"/>
          </a:bodyPr>
          <a:lstStyle/>
          <a:p>
            <a:r>
              <a:rPr lang="es-MX" dirty="0"/>
              <a:t>La ROCAN es una organización sin fines de lucro, que tiene por finalidad agrupar los organismos encargados del manejo integral de cuencas, a las administraciones gubernamentales encargadas de la gestión de los recursos hídricos, así como a los otros asociados y protagonistas vinculados al tema de agua y cuencas en Norteamérica, de Groenlandia a Panamá, incluyendo las Antillas.</a:t>
            </a:r>
          </a:p>
          <a:p>
            <a:r>
              <a:rPr lang="es-MX" dirty="0"/>
              <a:t>En mayo de 2014 se llevó a cabo la Asamblea de miembros de la ROCAN, celebrada en Quebec, Canadá. En ella se eligió por unanimidad como Presidente de esa organización a la Comisión Nacional del Agua, representada por el Gerente de Consejos de Cuenca.</a:t>
            </a:r>
          </a:p>
          <a:p>
            <a:r>
              <a:rPr lang="es-MX" dirty="0"/>
              <a:t>En la Asamblea de la ROCAN realizada en junio de 2016, en Mérida Yucatán se eligió por unanimidad que la Presidencia la asumiera Comisión Nacional del Agua por conducto del Gerente de Consejos de Cuenca.</a:t>
            </a:r>
          </a:p>
          <a:p>
            <a:r>
              <a:rPr lang="es-MX" dirty="0"/>
              <a:t>A través de la Presidencia de la ROCAN, México impulsa acciones incrementar el número de socios de la Red; acercar a la Red a organizaciones de Centro y Sudamérica, a fin de construir alianzas que permitan acercar experiencias a los miembros; vincular los centros de documentación e información y apoyar la creación de sistemas regionales de información sobre el agua, así como elaborar un compendio de mejores prácticas en Gestión Integrada de los Recursos Hídricos por cuenca.</a:t>
            </a:r>
          </a:p>
          <a:p>
            <a:endParaRPr lang="es-MX" dirty="0"/>
          </a:p>
        </p:txBody>
      </p:sp>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7164288" y="5877272"/>
            <a:ext cx="1351062" cy="686712"/>
          </a:xfrm>
          <a:prstGeom prst="rect">
            <a:avLst/>
          </a:prstGeom>
        </p:spPr>
      </p:pic>
    </p:spTree>
    <p:extLst>
      <p:ext uri="{BB962C8B-B14F-4D97-AF65-F5344CB8AC3E}">
        <p14:creationId xmlns:p14="http://schemas.microsoft.com/office/powerpoint/2010/main" val="2685019274"/>
      </p:ext>
    </p:extLst>
  </p:cSld>
  <p:clrMapOvr>
    <a:masterClrMapping/>
  </p:clrMapOvr>
  <p:transition spd="med">
    <p:pull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sz="2000" dirty="0"/>
              <a:t>Elementos indispensables de una buena Gobernanza del Agua por Cuenca</a:t>
            </a:r>
          </a:p>
        </p:txBody>
      </p:sp>
      <p:sp>
        <p:nvSpPr>
          <p:cNvPr id="10" name="2 Marcador de contenido"/>
          <p:cNvSpPr txBox="1">
            <a:spLocks/>
          </p:cNvSpPr>
          <p:nvPr/>
        </p:nvSpPr>
        <p:spPr>
          <a:xfrm>
            <a:off x="539552" y="1124744"/>
            <a:ext cx="8147248" cy="525658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dirty="0">
                <a:latin typeface="Verdana" panose="020B0604030504040204" pitchFamily="34" charset="0"/>
                <a:ea typeface="Verdana" panose="020B0604030504040204" pitchFamily="34" charset="0"/>
                <a:cs typeface="Verdana" panose="020B0604030504040204" pitchFamily="34" charset="0"/>
              </a:rPr>
              <a:t>Un objetivo claro (no general sino específico), bien sustentado en el marco jurídico, en el contexto político y en la realidad social</a:t>
            </a:r>
          </a:p>
          <a:p>
            <a:r>
              <a:rPr lang="es-MX" sz="2000" dirty="0">
                <a:latin typeface="Verdana" panose="020B0604030504040204" pitchFamily="34" charset="0"/>
                <a:ea typeface="Verdana" panose="020B0604030504040204" pitchFamily="34" charset="0"/>
                <a:cs typeface="Verdana" panose="020B0604030504040204" pitchFamily="34" charset="0"/>
              </a:rPr>
              <a:t>Un acuerdo político para actuar</a:t>
            </a:r>
          </a:p>
          <a:p>
            <a:r>
              <a:rPr lang="es-MX" sz="2000" dirty="0">
                <a:latin typeface="Verdana" panose="020B0604030504040204" pitchFamily="34" charset="0"/>
                <a:ea typeface="Verdana" panose="020B0604030504040204" pitchFamily="34" charset="0"/>
                <a:cs typeface="Verdana" panose="020B0604030504040204" pitchFamily="34" charset="0"/>
              </a:rPr>
              <a:t>Un acuerdo social para actuar</a:t>
            </a:r>
          </a:p>
          <a:p>
            <a:r>
              <a:rPr lang="es-MX" sz="2000" dirty="0">
                <a:latin typeface="Verdana" panose="020B0604030504040204" pitchFamily="34" charset="0"/>
                <a:ea typeface="Verdana" panose="020B0604030504040204" pitchFamily="34" charset="0"/>
                <a:cs typeface="Verdana" panose="020B0604030504040204" pitchFamily="34" charset="0"/>
              </a:rPr>
              <a:t>Un programa de trabajo bien concreto y acordado previamente entre las partes</a:t>
            </a:r>
          </a:p>
          <a:p>
            <a:r>
              <a:rPr lang="es-MX" sz="2000" dirty="0">
                <a:latin typeface="Verdana" panose="020B0604030504040204" pitchFamily="34" charset="0"/>
                <a:ea typeface="Verdana" panose="020B0604030504040204" pitchFamily="34" charset="0"/>
                <a:cs typeface="Verdana" panose="020B0604030504040204" pitchFamily="34" charset="0"/>
              </a:rPr>
              <a:t>Proyectos de inversión y actuaciones no estructurales</a:t>
            </a:r>
          </a:p>
          <a:p>
            <a:r>
              <a:rPr lang="es-MX" sz="2000" dirty="0">
                <a:latin typeface="Verdana" panose="020B0604030504040204" pitchFamily="34" charset="0"/>
                <a:ea typeface="Verdana" panose="020B0604030504040204" pitchFamily="34" charset="0"/>
                <a:cs typeface="Verdana" panose="020B0604030504040204" pitchFamily="34" charset="0"/>
              </a:rPr>
              <a:t>Un presupuesto claro que sea dedicado – destino específico</a:t>
            </a:r>
          </a:p>
          <a:p>
            <a:r>
              <a:rPr lang="es-ES" sz="2000" dirty="0">
                <a:latin typeface="Verdana" panose="020B0604030504040204" pitchFamily="34" charset="0"/>
                <a:ea typeface="Verdana" panose="020B0604030504040204" pitchFamily="34" charset="0"/>
                <a:cs typeface="Verdana" panose="020B0604030504040204" pitchFamily="34" charset="0"/>
              </a:rPr>
              <a:t>Dirigir esfuerzos en una misma dirección (o casi en una misma dirección …..)</a:t>
            </a:r>
          </a:p>
          <a:p>
            <a:r>
              <a:rPr lang="es-ES" sz="2000" dirty="0">
                <a:latin typeface="Verdana" panose="020B0604030504040204" pitchFamily="34" charset="0"/>
                <a:ea typeface="Verdana" panose="020B0604030504040204" pitchFamily="34" charset="0"/>
                <a:cs typeface="Verdana" panose="020B0604030504040204" pitchFamily="34" charset="0"/>
              </a:rPr>
              <a:t>Necesidad de un objetivo / objetivos</a:t>
            </a:r>
          </a:p>
          <a:p>
            <a:r>
              <a:rPr lang="es-ES" sz="2000" dirty="0">
                <a:latin typeface="Verdana" panose="020B0604030504040204" pitchFamily="34" charset="0"/>
                <a:ea typeface="Verdana" panose="020B0604030504040204" pitchFamily="34" charset="0"/>
                <a:cs typeface="Verdana" panose="020B0604030504040204" pitchFamily="34" charset="0"/>
              </a:rPr>
              <a:t>Problemas de disponibilidad</a:t>
            </a:r>
          </a:p>
          <a:p>
            <a:pPr lvl="1"/>
            <a:r>
              <a:rPr lang="es-ES" sz="2000" dirty="0">
                <a:latin typeface="Verdana" panose="020B0604030504040204" pitchFamily="34" charset="0"/>
                <a:ea typeface="Verdana" panose="020B0604030504040204" pitchFamily="34" charset="0"/>
                <a:cs typeface="Verdana" panose="020B0604030504040204" pitchFamily="34" charset="0"/>
              </a:rPr>
              <a:t>Escasez</a:t>
            </a:r>
          </a:p>
          <a:p>
            <a:pPr lvl="1"/>
            <a:r>
              <a:rPr lang="es-ES" sz="2000" dirty="0">
                <a:latin typeface="Verdana" panose="020B0604030504040204" pitchFamily="34" charset="0"/>
                <a:ea typeface="Verdana" panose="020B0604030504040204" pitchFamily="34" charset="0"/>
                <a:cs typeface="Verdana" panose="020B0604030504040204" pitchFamily="34" charset="0"/>
              </a:rPr>
              <a:t>Abundancia</a:t>
            </a:r>
          </a:p>
          <a:p>
            <a:r>
              <a:rPr lang="es-ES" sz="2000" dirty="0">
                <a:latin typeface="Verdana" panose="020B0604030504040204" pitchFamily="34" charset="0"/>
                <a:ea typeface="Verdana" panose="020B0604030504040204" pitchFamily="34" charset="0"/>
                <a:cs typeface="Verdana" panose="020B0604030504040204" pitchFamily="34" charset="0"/>
              </a:rPr>
              <a:t>Problemas de calidad del agua</a:t>
            </a:r>
          </a:p>
          <a:p>
            <a:r>
              <a:rPr lang="es-ES" sz="2000" dirty="0">
                <a:latin typeface="Verdana" panose="020B0604030504040204" pitchFamily="34" charset="0"/>
                <a:ea typeface="Verdana" panose="020B0604030504040204" pitchFamily="34" charset="0"/>
                <a:cs typeface="Verdana" panose="020B0604030504040204" pitchFamily="34" charset="0"/>
              </a:rPr>
              <a:t>Consecuentemente, en ambos casos, </a:t>
            </a:r>
            <a:r>
              <a:rPr lang="es-ES" sz="2000" b="1" i="1" dirty="0">
                <a:solidFill>
                  <a:srgbClr val="196269"/>
                </a:solidFill>
                <a:latin typeface="Verdana" panose="020B0604030504040204" pitchFamily="34" charset="0"/>
                <a:ea typeface="Verdana" panose="020B0604030504040204" pitchFamily="34" charset="0"/>
                <a:cs typeface="Verdana" panose="020B0604030504040204" pitchFamily="34" charset="0"/>
              </a:rPr>
              <a:t>conflictos por el agua o con el agua</a:t>
            </a:r>
          </a:p>
          <a:p>
            <a:endParaRPr lang="es-MX" sz="2000" dirty="0">
              <a:latin typeface="Verdana" panose="020B0604030504040204" pitchFamily="34" charset="0"/>
              <a:ea typeface="Verdana" panose="020B0604030504040204" pitchFamily="34" charset="0"/>
              <a:cs typeface="Verdana" panose="020B0604030504040204" pitchFamily="34" charset="0"/>
            </a:endParaRPr>
          </a:p>
          <a:p>
            <a:endParaRPr lang="es-MX"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09595983"/>
      </p:ext>
    </p:extLst>
  </p:cSld>
  <p:clrMapOvr>
    <a:masterClrMapping/>
  </p:clrMapOvr>
  <p:transition spd="med">
    <p:pull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8306" y="1040799"/>
            <a:ext cx="8782524" cy="4620449"/>
          </a:xfrm>
          <a:solidFill>
            <a:schemeClr val="accent3">
              <a:lumMod val="75000"/>
            </a:schemeClr>
          </a:solidFill>
        </p:spPr>
        <p:txBody>
          <a:bodyPr vert="horz" lIns="91440" tIns="45720" rIns="91440" bIns="45720" rtlCol="0" anchor="ctr">
            <a:normAutofit/>
          </a:bodyPr>
          <a:lstStyle/>
          <a:p>
            <a:pPr>
              <a:spcBef>
                <a:spcPct val="0"/>
              </a:spcBef>
            </a:pPr>
            <a:r>
              <a:rPr lang="es-ES" sz="2800" dirty="0">
                <a:solidFill>
                  <a:srgbClr val="FFFF00"/>
                </a:solidFill>
                <a:latin typeface="+mj-lt"/>
                <a:ea typeface="+mj-ea"/>
                <a:cs typeface="+mj-cs"/>
              </a:rPr>
              <a:t>CONAGUA no puede por si sola con todo el paquete</a:t>
            </a:r>
          </a:p>
          <a:p>
            <a:pPr lvl="1"/>
            <a:r>
              <a:rPr lang="es-ES" sz="2400" dirty="0">
                <a:solidFill>
                  <a:schemeClr val="bg1"/>
                </a:solidFill>
                <a:latin typeface="+mj-lt"/>
              </a:rPr>
              <a:t>Además no tiene sentido que trate de hacerlo cuando México es una república federal y existe un pacto </a:t>
            </a:r>
            <a:r>
              <a:rPr lang="es-ES" dirty="0">
                <a:solidFill>
                  <a:schemeClr val="bg1"/>
                </a:solidFill>
                <a:latin typeface="+mj-lt"/>
              </a:rPr>
              <a:t>federal</a:t>
            </a:r>
          </a:p>
          <a:p>
            <a:pPr>
              <a:spcBef>
                <a:spcPct val="0"/>
              </a:spcBef>
            </a:pPr>
            <a:r>
              <a:rPr lang="es-ES" sz="2400" dirty="0">
                <a:solidFill>
                  <a:srgbClr val="FFFF00"/>
                </a:solidFill>
                <a:latin typeface="+mj-lt"/>
                <a:ea typeface="+mj-ea"/>
                <a:cs typeface="+mj-cs"/>
              </a:rPr>
              <a:t>En materia de la descentralización de la gestión del agua por cuenca o acuífero, vía estados y municipios</a:t>
            </a:r>
          </a:p>
          <a:p>
            <a:pPr lvl="1">
              <a:spcBef>
                <a:spcPct val="0"/>
              </a:spcBef>
            </a:pPr>
            <a:r>
              <a:rPr lang="es-ES" sz="2000" dirty="0">
                <a:solidFill>
                  <a:srgbClr val="FFFFFF"/>
                </a:solidFill>
                <a:latin typeface="+mj-lt"/>
                <a:ea typeface="+mj-ea"/>
                <a:cs typeface="+mj-cs"/>
              </a:rPr>
              <a:t>La coadyuvancia en la gestión del agua</a:t>
            </a:r>
          </a:p>
          <a:p>
            <a:pPr lvl="1">
              <a:spcBef>
                <a:spcPct val="0"/>
              </a:spcBef>
            </a:pPr>
            <a:r>
              <a:rPr lang="es-ES" sz="2000" dirty="0">
                <a:solidFill>
                  <a:srgbClr val="FFFFFF"/>
                </a:solidFill>
                <a:latin typeface="+mj-lt"/>
                <a:ea typeface="+mj-ea"/>
                <a:cs typeface="+mj-cs"/>
              </a:rPr>
              <a:t>La subsidiaridad en la gestión del agua</a:t>
            </a:r>
          </a:p>
          <a:p>
            <a:pPr lvl="1">
              <a:spcBef>
                <a:spcPct val="0"/>
              </a:spcBef>
            </a:pPr>
            <a:r>
              <a:rPr lang="es-ES" sz="2000" dirty="0">
                <a:solidFill>
                  <a:srgbClr val="FFFFFF"/>
                </a:solidFill>
                <a:latin typeface="+mj-lt"/>
                <a:ea typeface="+mj-ea"/>
                <a:cs typeface="+mj-cs"/>
              </a:rPr>
              <a:t>Se necesita preparar el andamiaje para descentralización</a:t>
            </a:r>
          </a:p>
          <a:p>
            <a:pPr lvl="1">
              <a:spcBef>
                <a:spcPct val="0"/>
              </a:spcBef>
            </a:pPr>
            <a:r>
              <a:rPr lang="es-ES" sz="2000" dirty="0">
                <a:solidFill>
                  <a:srgbClr val="FFFFFF"/>
                </a:solidFill>
                <a:latin typeface="+mj-lt"/>
                <a:ea typeface="+mj-ea"/>
                <a:cs typeface="+mj-cs"/>
              </a:rPr>
              <a:t>No se puede descentralizar del golpe la gestión del agua</a:t>
            </a:r>
          </a:p>
          <a:p>
            <a:pPr lvl="1">
              <a:spcBef>
                <a:spcPct val="0"/>
              </a:spcBef>
            </a:pPr>
            <a:r>
              <a:rPr lang="es-ES" sz="2000" dirty="0">
                <a:solidFill>
                  <a:srgbClr val="FFFFFF"/>
                </a:solidFill>
                <a:latin typeface="+mj-lt"/>
                <a:ea typeface="+mj-ea"/>
                <a:cs typeface="+mj-cs"/>
              </a:rPr>
              <a:t>La descentralización responderá al contexto que establezca la realidad en cada región, cuenca, acuífero y entidad correspondiente</a:t>
            </a:r>
          </a:p>
          <a:p>
            <a:pPr lvl="1">
              <a:spcBef>
                <a:spcPct val="0"/>
              </a:spcBef>
            </a:pPr>
            <a:r>
              <a:rPr lang="es-ES" sz="2000" dirty="0">
                <a:solidFill>
                  <a:srgbClr val="FFFFFF"/>
                </a:solidFill>
                <a:latin typeface="+mj-lt"/>
                <a:ea typeface="+mj-ea"/>
                <a:cs typeface="+mj-cs"/>
              </a:rPr>
              <a:t>No se buscará copiar o emular esquemas entre regiones o estados diferentes</a:t>
            </a:r>
          </a:p>
          <a:p>
            <a:pPr lvl="1">
              <a:spcBef>
                <a:spcPct val="0"/>
              </a:spcBef>
            </a:pPr>
            <a:r>
              <a:rPr lang="es-ES" sz="2000" dirty="0">
                <a:solidFill>
                  <a:srgbClr val="FFFFFF"/>
                </a:solidFill>
                <a:latin typeface="+mj-lt"/>
                <a:ea typeface="+mj-ea"/>
                <a:cs typeface="+mj-cs"/>
              </a:rPr>
              <a:t>Se requieren acuerdos con los estados. El tema de la posible participación de los municipios tocará gestionarlo a cada estado, en su caso</a:t>
            </a:r>
          </a:p>
        </p:txBody>
      </p:sp>
      <p:sp>
        <p:nvSpPr>
          <p:cNvPr id="4" name="3 Marcador de número de diapositiva"/>
          <p:cNvSpPr>
            <a:spLocks noGrp="1"/>
          </p:cNvSpPr>
          <p:nvPr>
            <p:ph type="sldNum" sz="quarter" idx="12"/>
          </p:nvPr>
        </p:nvSpPr>
        <p:spPr>
          <a:xfrm>
            <a:off x="6866915" y="6356350"/>
            <a:ext cx="2133600" cy="365125"/>
          </a:xfrm>
        </p:spPr>
        <p:txBody>
          <a:bodyPr/>
          <a:lstStyle/>
          <a:p>
            <a:fld id="{6BE18496-08DC-4643-B4F0-A5C3219D4FAB}" type="slidenum">
              <a:rPr lang="es-ES" smtClean="0"/>
              <a:t>42</a:t>
            </a:fld>
            <a:endParaRPr lang="es-ES" dirty="0"/>
          </a:p>
        </p:txBody>
      </p:sp>
      <p:sp>
        <p:nvSpPr>
          <p:cNvPr id="6" name="Título 5"/>
          <p:cNvSpPr>
            <a:spLocks noGrp="1"/>
          </p:cNvSpPr>
          <p:nvPr>
            <p:ph type="title"/>
          </p:nvPr>
        </p:nvSpPr>
        <p:spPr/>
        <p:txBody>
          <a:bodyPr/>
          <a:lstStyle/>
          <a:p>
            <a:r>
              <a:rPr lang="es-MX" dirty="0"/>
              <a:t>Reflexiones finales</a:t>
            </a:r>
          </a:p>
        </p:txBody>
      </p:sp>
    </p:spTree>
    <p:extLst>
      <p:ext uri="{BB962C8B-B14F-4D97-AF65-F5344CB8AC3E}">
        <p14:creationId xmlns:p14="http://schemas.microsoft.com/office/powerpoint/2010/main" val="2250179503"/>
      </p:ext>
    </p:extLst>
  </p:cSld>
  <p:clrMapOvr>
    <a:masterClrMapping/>
  </p:clrMapOvr>
  <p:transition spd="med">
    <p:pull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06029" y="1735455"/>
            <a:ext cx="6552728" cy="4368484"/>
          </a:xfrm>
          <a:prstGeom prst="rect">
            <a:avLst/>
          </a:prstGeom>
          <a:ln>
            <a:noFill/>
          </a:ln>
          <a:effectLst>
            <a:outerShdw blurRad="292100" dist="139700" dir="2700000" algn="tl" rotWithShape="0">
              <a:srgbClr val="333333">
                <a:alpha val="65000"/>
              </a:srgbClr>
            </a:outerShdw>
          </a:effectLst>
        </p:spPr>
      </p:pic>
      <p:sp>
        <p:nvSpPr>
          <p:cNvPr id="7" name="Marcador de posición de número de diapositiva 6"/>
          <p:cNvSpPr>
            <a:spLocks noGrp="1"/>
          </p:cNvSpPr>
          <p:nvPr>
            <p:ph type="sldNum" sz="quarter" idx="12"/>
          </p:nvPr>
        </p:nvSpPr>
        <p:spPr/>
        <p:txBody>
          <a:bodyPr/>
          <a:lstStyle/>
          <a:p>
            <a:pPr defTabSz="685800"/>
            <a:fld id="{9CD8D479-8942-46E8-A226-A4E01F7A105C}" type="slidenum">
              <a:rPr lang="es-ES" sz="600" noProof="1" dirty="0">
                <a:solidFill>
                  <a:schemeClr val="bg1"/>
                </a:solidFill>
                <a:latin typeface="Corbel"/>
              </a:rPr>
              <a:pPr defTabSz="685800"/>
              <a:t>43</a:t>
            </a:fld>
            <a:endParaRPr lang="es-ES" sz="600" noProof="1">
              <a:solidFill>
                <a:schemeClr val="bg1"/>
              </a:solidFill>
              <a:latin typeface="Corbel"/>
            </a:endParaRPr>
          </a:p>
        </p:txBody>
      </p:sp>
      <p:sp>
        <p:nvSpPr>
          <p:cNvPr id="3" name="Rectángulo 2"/>
          <p:cNvSpPr/>
          <p:nvPr/>
        </p:nvSpPr>
        <p:spPr>
          <a:xfrm>
            <a:off x="903383" y="836712"/>
            <a:ext cx="7758021" cy="646331"/>
          </a:xfrm>
          <a:prstGeom prst="rect">
            <a:avLst/>
          </a:prstGeom>
        </p:spPr>
        <p:txBody>
          <a:bodyPr wrap="none">
            <a:spAutoFit/>
          </a:bodyPr>
          <a:lstStyle/>
          <a:p>
            <a:pPr algn="ctr"/>
            <a:r>
              <a:rPr lang="es-MX" sz="3600" b="1" noProof="1">
                <a:solidFill>
                  <a:schemeClr val="tx1">
                    <a:lumMod val="65000"/>
                    <a:lumOff val="35000"/>
                  </a:schemeClr>
                </a:solidFill>
                <a:latin typeface="Soberana Sans" panose="02000000000000000000" pitchFamily="50" charset="0"/>
              </a:rPr>
              <a:t>Muchas gracias por su atención</a:t>
            </a:r>
          </a:p>
        </p:txBody>
      </p:sp>
    </p:spTree>
    <p:extLst>
      <p:ext uri="{BB962C8B-B14F-4D97-AF65-F5344CB8AC3E}">
        <p14:creationId xmlns:p14="http://schemas.microsoft.com/office/powerpoint/2010/main" val="1452736835"/>
      </p:ext>
    </p:extLst>
  </p:cSld>
  <p:clrMapOvr>
    <a:masterClrMapping/>
  </p:clrMapOvr>
  <p:transition spd="med">
    <p:pull dir="u"/>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913" y="105450"/>
            <a:ext cx="7812087" cy="646331"/>
          </a:xfrm>
        </p:spPr>
        <p:txBody>
          <a:bodyPr/>
          <a:lstStyle/>
          <a:p>
            <a:r>
              <a:rPr lang="es-MX" sz="2800" dirty="0"/>
              <a:t>Hitos de la gestión del agua</a:t>
            </a:r>
          </a:p>
        </p:txBody>
      </p:sp>
      <p:sp>
        <p:nvSpPr>
          <p:cNvPr id="4" name="3 Marcador de contenido"/>
          <p:cNvSpPr>
            <a:spLocks noGrp="1"/>
          </p:cNvSpPr>
          <p:nvPr>
            <p:ph sz="quarter" idx="1"/>
          </p:nvPr>
        </p:nvSpPr>
        <p:spPr>
          <a:xfrm>
            <a:off x="0" y="1214423"/>
            <a:ext cx="8858280" cy="5643578"/>
          </a:xfrm>
        </p:spPr>
        <p:txBody>
          <a:bodyPr>
            <a:normAutofit/>
          </a:bodyPr>
          <a:lstStyle/>
          <a:p>
            <a:pPr algn="just"/>
            <a:r>
              <a:rPr lang="es-MX" b="1" dirty="0"/>
              <a:t>Confederación Hidrográfica del Ebro</a:t>
            </a:r>
          </a:p>
          <a:p>
            <a:pPr lvl="1" algn="just"/>
            <a:r>
              <a:rPr lang="es-ES_tradnl" dirty="0"/>
              <a:t>Es considerado como el primer organismo de cuenca del mundo</a:t>
            </a:r>
          </a:p>
          <a:p>
            <a:pPr lvl="1" algn="just"/>
            <a:endParaRPr lang="es-MX" dirty="0"/>
          </a:p>
          <a:p>
            <a:pPr algn="just"/>
            <a:r>
              <a:rPr lang="es-MX" b="1" dirty="0"/>
              <a:t>Tennessee Valley </a:t>
            </a:r>
            <a:r>
              <a:rPr lang="es-MX" b="1" dirty="0" err="1"/>
              <a:t>Authority</a:t>
            </a:r>
            <a:endParaRPr lang="es-MX" b="1" dirty="0"/>
          </a:p>
          <a:p>
            <a:pPr lvl="1" algn="just"/>
            <a:r>
              <a:rPr lang="es-MX" dirty="0"/>
              <a:t>Es una empresa de propiedad federal para promover la navegación, control de inundaciones, generación de electricidad, fabricación de fertilizantes y el desarrollo económico en el valle de Tennessee</a:t>
            </a:r>
          </a:p>
          <a:p>
            <a:pPr lvl="1" algn="just"/>
            <a:r>
              <a:rPr lang="es-MX" dirty="0"/>
              <a:t>Fue concebida como una agencia regional de desarrollo económico.</a:t>
            </a:r>
          </a:p>
          <a:p>
            <a:pPr lvl="1" algn="just"/>
            <a:endParaRPr lang="es-MX" sz="1300" b="1" dirty="0"/>
          </a:p>
          <a:p>
            <a:pPr lvl="1" algn="just"/>
            <a:endParaRPr lang="es-ES_tradnl" dirty="0"/>
          </a:p>
          <a:p>
            <a:pPr lvl="1" algn="just"/>
            <a:endParaRPr lang="es-ES_tradnl" dirty="0"/>
          </a:p>
        </p:txBody>
      </p:sp>
    </p:spTree>
    <p:extLst>
      <p:ext uri="{BB962C8B-B14F-4D97-AF65-F5344CB8AC3E}">
        <p14:creationId xmlns:p14="http://schemas.microsoft.com/office/powerpoint/2010/main" val="3272876168"/>
      </p:ext>
    </p:extLst>
  </p:cSld>
  <p:clrMapOvr>
    <a:masterClrMapping/>
  </p:clrMapOvr>
  <p:transition spd="med">
    <p:pull dir="u"/>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913" y="105451"/>
            <a:ext cx="7812087" cy="646331"/>
          </a:xfrm>
        </p:spPr>
        <p:txBody>
          <a:bodyPr/>
          <a:lstStyle/>
          <a:p>
            <a:r>
              <a:rPr lang="es-MX" sz="2800" dirty="0"/>
              <a:t>Hitos de la gestión del agua</a:t>
            </a:r>
          </a:p>
        </p:txBody>
      </p:sp>
      <p:sp>
        <p:nvSpPr>
          <p:cNvPr id="4" name="3 Marcador de contenido"/>
          <p:cNvSpPr>
            <a:spLocks noGrp="1"/>
          </p:cNvSpPr>
          <p:nvPr>
            <p:ph sz="quarter" idx="1"/>
          </p:nvPr>
        </p:nvSpPr>
        <p:spPr>
          <a:xfrm>
            <a:off x="0" y="1071546"/>
            <a:ext cx="8858280" cy="5786455"/>
          </a:xfrm>
        </p:spPr>
        <p:txBody>
          <a:bodyPr>
            <a:normAutofit fontScale="70000" lnSpcReduction="20000"/>
          </a:bodyPr>
          <a:lstStyle/>
          <a:p>
            <a:pPr lvl="1" algn="just"/>
            <a:endParaRPr lang="es-MX" sz="1300" b="1" dirty="0"/>
          </a:p>
          <a:p>
            <a:pPr algn="just"/>
            <a:r>
              <a:rPr lang="es-MX" b="1" dirty="0"/>
              <a:t>Comisiones Ejecutivas de Cuenca</a:t>
            </a:r>
          </a:p>
          <a:p>
            <a:pPr lvl="1" algn="just"/>
            <a:r>
              <a:rPr lang="es-MX" dirty="0">
                <a:solidFill>
                  <a:srgbClr val="000000"/>
                </a:solidFill>
              </a:rPr>
              <a:t>Estas comisiones fueron el primer ensayo de gestión y dirección regional del agua por cuenca hidrográfica. </a:t>
            </a:r>
            <a:r>
              <a:rPr lang="es-ES_tradnl" dirty="0"/>
              <a:t>Fueron organismos públicos creados por decretos presidenciales, de 1947 a 1953</a:t>
            </a:r>
          </a:p>
          <a:p>
            <a:pPr lvl="1" algn="just"/>
            <a:endParaRPr lang="es-ES_tradnl" dirty="0"/>
          </a:p>
          <a:p>
            <a:pPr lvl="1" algn="just"/>
            <a:r>
              <a:rPr lang="es-ES_tradnl" dirty="0"/>
              <a:t>Tenían por objetivo planear, diseñar y construir las obras requeridas para el desarrollo integral de las cuencas en que se instalaron (Papaloapan, Balsas, Grijalva-</a:t>
            </a:r>
            <a:r>
              <a:rPr lang="es-ES_tradnl" dirty="0" err="1"/>
              <a:t>Usumacinta</a:t>
            </a:r>
            <a:r>
              <a:rPr lang="es-ES_tradnl" dirty="0"/>
              <a:t>, entre otras)</a:t>
            </a:r>
          </a:p>
          <a:p>
            <a:pPr lvl="1" algn="just"/>
            <a:endParaRPr lang="es-ES_tradnl" dirty="0"/>
          </a:p>
          <a:p>
            <a:pPr lvl="1" algn="just"/>
            <a:r>
              <a:rPr lang="es-ES_tradnl" dirty="0"/>
              <a:t>Se les otorgaron amplias facultades para la planeación, proyecto y construcción de todas las obras de defensa de los ríos, las de aprovechamiento en riego, desarrollo de energía y de ingeniería sanitaria, las de vías de comunicación comprendiendo vías de navegación, puertos, carreteras, ferrocarriles, telégrafos, y las relativas de creación y ampliación de poblados. Tenían también facultades para dictar todas las medidas y disposiciones en materia industrial, agrícola y de colonización</a:t>
            </a:r>
          </a:p>
          <a:p>
            <a:pPr lvl="1" algn="just"/>
            <a:endParaRPr lang="es-MX" dirty="0"/>
          </a:p>
          <a:p>
            <a:pPr lvl="1" algn="just"/>
            <a:r>
              <a:rPr lang="es-MX" dirty="0"/>
              <a:t>Justamente por no operar con un esquema de participación de los usuarios o de la sociedad, que sirviera como contrapeso para balancear el poder público, las comisiones ejecutivas de cuenca se fueron convirtiendo en verdaderos feudos de poder regional, lo que acarreó su desaparición en la década de los setenta. Con la desaparición de las comisiones ejecutivas, se perdió el incipiente modelo de la cuenca como unidad para la gestión del recurso.</a:t>
            </a:r>
          </a:p>
          <a:p>
            <a:pPr lvl="1" algn="just"/>
            <a:endParaRPr lang="es-ES_tradnl" dirty="0"/>
          </a:p>
          <a:p>
            <a:pPr lvl="1" algn="just"/>
            <a:endParaRPr lang="es-ES_tradnl" dirty="0"/>
          </a:p>
        </p:txBody>
      </p:sp>
    </p:spTree>
    <p:extLst>
      <p:ext uri="{BB962C8B-B14F-4D97-AF65-F5344CB8AC3E}">
        <p14:creationId xmlns:p14="http://schemas.microsoft.com/office/powerpoint/2010/main" val="3112638679"/>
      </p:ext>
    </p:extLst>
  </p:cSld>
  <p:clrMapOvr>
    <a:masterClrMapping/>
  </p:clrMapOvr>
  <p:transition spd="med">
    <p:pull dir="u"/>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913" y="105451"/>
            <a:ext cx="7812087" cy="646331"/>
          </a:xfrm>
        </p:spPr>
        <p:txBody>
          <a:bodyPr/>
          <a:lstStyle/>
          <a:p>
            <a:r>
              <a:rPr lang="es-MX" sz="2800" dirty="0"/>
              <a:t>Hitos de la gestión del agua</a:t>
            </a:r>
          </a:p>
        </p:txBody>
      </p:sp>
      <p:sp>
        <p:nvSpPr>
          <p:cNvPr id="4" name="3 Marcador de contenido"/>
          <p:cNvSpPr>
            <a:spLocks noGrp="1"/>
          </p:cNvSpPr>
          <p:nvPr>
            <p:ph sz="quarter" idx="1"/>
          </p:nvPr>
        </p:nvSpPr>
        <p:spPr>
          <a:xfrm>
            <a:off x="184720" y="1142985"/>
            <a:ext cx="8766048" cy="5779668"/>
          </a:xfrm>
        </p:spPr>
        <p:txBody>
          <a:bodyPr>
            <a:normAutofit fontScale="70000" lnSpcReduction="20000"/>
          </a:bodyPr>
          <a:lstStyle/>
          <a:p>
            <a:pPr algn="just"/>
            <a:r>
              <a:rPr lang="es-MX" b="1" dirty="0"/>
              <a:t>Plan Nacional Hidráulico</a:t>
            </a:r>
          </a:p>
          <a:p>
            <a:pPr lvl="1" algn="just"/>
            <a:r>
              <a:rPr lang="es-MX" dirty="0"/>
              <a:t>Prevé que el manejo del agua sea regional, con la creación de Organismos Regionales del Agua (ORA)</a:t>
            </a:r>
          </a:p>
          <a:p>
            <a:pPr lvl="1" algn="just"/>
            <a:endParaRPr lang="es-MX" dirty="0"/>
          </a:p>
          <a:p>
            <a:pPr lvl="1" algn="just"/>
            <a:r>
              <a:rPr lang="es-MX" dirty="0"/>
              <a:t>Delimita las fronteras físicas de los Organismos Regionales del Agua con base en las 13 regiones en que se dividió al país para elaborar el Plan Nacional Hidráulico</a:t>
            </a:r>
          </a:p>
          <a:p>
            <a:pPr lvl="1" algn="just"/>
            <a:endParaRPr lang="es-MX" dirty="0"/>
          </a:p>
          <a:p>
            <a:pPr lvl="1" algn="just"/>
            <a:r>
              <a:rPr lang="es-MX" dirty="0"/>
              <a:t>Establece que es en el seno de los ORA donde se pueden tomar en cuenta eficientemente la compleja interacción de factores físicos, técnicos, económicos, sociales y geopolíticos involucrados en la administración del recurso, y donde pueden resolverse los conflictos que surgen por el uso del agua, con la amplia participación de los usuarios y bajo la premisa de que los recursos hidráulicos son propiedad de la Nación y su administración es responsabilidad del Gobierno Federal</a:t>
            </a:r>
          </a:p>
          <a:p>
            <a:pPr lvl="1" algn="just"/>
            <a:endParaRPr lang="es-MX" dirty="0"/>
          </a:p>
          <a:p>
            <a:pPr lvl="1" algn="just"/>
            <a:r>
              <a:rPr lang="es-MX" dirty="0"/>
              <a:t>En cuanto a las organizaciones de usuarios se buscaba que fueran </a:t>
            </a:r>
            <a:r>
              <a:rPr lang="es-MX" dirty="0" err="1"/>
              <a:t>autorregulables</a:t>
            </a:r>
            <a:r>
              <a:rPr lang="es-MX" dirty="0"/>
              <a:t>, que contribuyeran al desarrollo nacional y que incorporaran a sus procesos productivos el valor económico del agua según sea el uso que se le asigne.</a:t>
            </a:r>
          </a:p>
          <a:p>
            <a:pPr lvl="1" algn="just"/>
            <a:endParaRPr lang="es-MX" dirty="0"/>
          </a:p>
          <a:p>
            <a:pPr lvl="1" algn="just"/>
            <a:r>
              <a:rPr lang="es-MX" dirty="0"/>
              <a:t>La regulación regional de las aguas nacionales ofrecería, sin duda alguna, una buena oportunidad para ejecutar las políticas de regionalización y descentralización. Se tenía previsto la existencia de un núcleo central de planeación, encargado de plantear las opciones de desarrollo hidráulico identificables solo bajo la perspectiva nacional.</a:t>
            </a:r>
          </a:p>
          <a:p>
            <a:pPr lvl="1" algn="just"/>
            <a:endParaRPr lang="es-MX" dirty="0"/>
          </a:p>
          <a:p>
            <a:pPr algn="just"/>
            <a:endParaRPr lang="es-MX" sz="1300" b="1" dirty="0"/>
          </a:p>
          <a:p>
            <a:pPr algn="just"/>
            <a:endParaRPr lang="es-MX" dirty="0"/>
          </a:p>
          <a:p>
            <a:pPr algn="just"/>
            <a:endParaRPr lang="es-MX" dirty="0"/>
          </a:p>
        </p:txBody>
      </p:sp>
    </p:spTree>
    <p:extLst>
      <p:ext uri="{BB962C8B-B14F-4D97-AF65-F5344CB8AC3E}">
        <p14:creationId xmlns:p14="http://schemas.microsoft.com/office/powerpoint/2010/main" val="3485191061"/>
      </p:ext>
    </p:extLst>
  </p:cSld>
  <p:clrMapOvr>
    <a:masterClrMapping/>
  </p:clrMapOvr>
  <p:transition spd="med">
    <p:pull dir="u"/>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913" y="105451"/>
            <a:ext cx="7812087" cy="646331"/>
          </a:xfrm>
        </p:spPr>
        <p:txBody>
          <a:bodyPr/>
          <a:lstStyle/>
          <a:p>
            <a:r>
              <a:rPr lang="es-MX" sz="2800" dirty="0"/>
              <a:t>Hitos de la gestión del agua</a:t>
            </a:r>
          </a:p>
        </p:txBody>
      </p:sp>
      <p:sp>
        <p:nvSpPr>
          <p:cNvPr id="4" name="3 Marcador de contenido"/>
          <p:cNvSpPr>
            <a:spLocks noGrp="1"/>
          </p:cNvSpPr>
          <p:nvPr>
            <p:ph sz="quarter" idx="1"/>
          </p:nvPr>
        </p:nvSpPr>
        <p:spPr>
          <a:xfrm>
            <a:off x="184720" y="1142985"/>
            <a:ext cx="8766048" cy="5500725"/>
          </a:xfrm>
        </p:spPr>
        <p:txBody>
          <a:bodyPr>
            <a:normAutofit fontScale="77500" lnSpcReduction="20000"/>
          </a:bodyPr>
          <a:lstStyle/>
          <a:p>
            <a:pPr algn="just"/>
            <a:endParaRPr lang="es-MX" sz="1300" b="1" dirty="0"/>
          </a:p>
          <a:p>
            <a:pPr algn="just"/>
            <a:r>
              <a:rPr lang="es-MX" b="1" dirty="0"/>
              <a:t>Lerma </a:t>
            </a:r>
            <a:r>
              <a:rPr lang="es-MX" b="1" dirty="0" err="1"/>
              <a:t>Chapala</a:t>
            </a:r>
            <a:r>
              <a:rPr lang="es-MX" b="1" dirty="0"/>
              <a:t>: La Primera organización de cuenca en México</a:t>
            </a:r>
          </a:p>
          <a:p>
            <a:pPr lvl="1" algn="just"/>
            <a:r>
              <a:rPr lang="es-MX" dirty="0"/>
              <a:t>En algunas regiones, como es el caso de la cuenca del río Lerma, el enfoque de cuenca y un proceso de descentralización comenzaron a principios de los años setenta. En los años ochenta se creó una comisión intergubernamental para esta cuenca, el Comité Consultivo de la Cuenca Lerma-</a:t>
            </a:r>
            <a:r>
              <a:rPr lang="es-MX" dirty="0" err="1"/>
              <a:t>Chapala</a:t>
            </a:r>
            <a:r>
              <a:rPr lang="es-MX" dirty="0"/>
              <a:t> (septiembre 1989), y en enero 1993 éste se transformó en el primer Consejo de Cuenca del país</a:t>
            </a:r>
          </a:p>
          <a:p>
            <a:pPr lvl="1" algn="just"/>
            <a:endParaRPr lang="es-MX" dirty="0"/>
          </a:p>
          <a:p>
            <a:pPr lvl="1" algn="just"/>
            <a:r>
              <a:rPr lang="es-MX" dirty="0"/>
              <a:t>El 28 de enero de 1993, en la Cuarta Sesión Ordinaria del Consejo Consultivo, realizada en Guanajuato, </a:t>
            </a:r>
            <a:r>
              <a:rPr lang="es-MX" dirty="0" err="1"/>
              <a:t>Gto</a:t>
            </a:r>
            <a:r>
              <a:rPr lang="es-MX" dirty="0"/>
              <a:t>., se determina que el Consejo Consultivo tome la forma de Consejo de Cuenca Lerma-</a:t>
            </a:r>
            <a:r>
              <a:rPr lang="es-MX" dirty="0" err="1"/>
              <a:t>Chapala</a:t>
            </a:r>
            <a:r>
              <a:rPr lang="es-MX" dirty="0"/>
              <a:t> conforme a la Ley de Aguas Nacionales, que sustentaba una estructura de índole gubernamental</a:t>
            </a:r>
          </a:p>
          <a:p>
            <a:pPr lvl="1" algn="just"/>
            <a:endParaRPr lang="es-MX" dirty="0"/>
          </a:p>
          <a:p>
            <a:pPr lvl="1" algn="just"/>
            <a:r>
              <a:rPr lang="es-MX" dirty="0"/>
              <a:t>El principal logro de este consejo de cuenca es el actual Convenio sobre la Distribución de Aguas Superficiales firmado en diciembre de 2004, que incluso supera a su antecedente de 1991, ya que este último se suscribió entre representantes gubernamentales en una época en la que el centralismo era acentuado.</a:t>
            </a:r>
          </a:p>
          <a:p>
            <a:pPr lvl="1" algn="just"/>
            <a:endParaRPr lang="es-MX" dirty="0"/>
          </a:p>
          <a:p>
            <a:pPr algn="just"/>
            <a:endParaRPr lang="es-MX" dirty="0"/>
          </a:p>
          <a:p>
            <a:pPr algn="just"/>
            <a:endParaRPr lang="es-MX" dirty="0"/>
          </a:p>
        </p:txBody>
      </p:sp>
    </p:spTree>
    <p:extLst>
      <p:ext uri="{BB962C8B-B14F-4D97-AF65-F5344CB8AC3E}">
        <p14:creationId xmlns:p14="http://schemas.microsoft.com/office/powerpoint/2010/main" val="3266470105"/>
      </p:ext>
    </p:extLst>
  </p:cSld>
  <p:clrMapOvr>
    <a:masterClrMapping/>
  </p:clrMapOvr>
  <p:transition spd="med">
    <p:pull dir="u"/>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913" y="105451"/>
            <a:ext cx="7812087" cy="646331"/>
          </a:xfrm>
        </p:spPr>
        <p:txBody>
          <a:bodyPr/>
          <a:lstStyle/>
          <a:p>
            <a:r>
              <a:rPr lang="es-MX" sz="2800" dirty="0"/>
              <a:t>Hitos de la gestión del agua</a:t>
            </a:r>
          </a:p>
        </p:txBody>
      </p:sp>
      <p:sp>
        <p:nvSpPr>
          <p:cNvPr id="4" name="3 Marcador de contenido"/>
          <p:cNvSpPr>
            <a:spLocks noGrp="1"/>
          </p:cNvSpPr>
          <p:nvPr>
            <p:ph sz="quarter" idx="1"/>
          </p:nvPr>
        </p:nvSpPr>
        <p:spPr>
          <a:xfrm>
            <a:off x="184720" y="1142985"/>
            <a:ext cx="8766048" cy="5779668"/>
          </a:xfrm>
        </p:spPr>
        <p:txBody>
          <a:bodyPr>
            <a:normAutofit fontScale="85000" lnSpcReduction="20000"/>
          </a:bodyPr>
          <a:lstStyle/>
          <a:p>
            <a:pPr algn="just"/>
            <a:r>
              <a:rPr lang="es-MX" b="1" dirty="0"/>
              <a:t>Creación de las 13 Gerencias Regionales de la Comisión Nacional del Agua</a:t>
            </a:r>
          </a:p>
          <a:p>
            <a:pPr lvl="1" algn="just"/>
            <a:r>
              <a:rPr lang="es-ES_tradnl" dirty="0"/>
              <a:t>Unidades administrativas regionales de la Comisión Nacional del Agua que toman un ámbito hidrológico-administrativo, a diferencia de la anterior regionalización (6 G.R. basadas en criterios estatales)</a:t>
            </a:r>
          </a:p>
          <a:p>
            <a:pPr lvl="1" algn="just"/>
            <a:endParaRPr lang="es-ES_tradnl" dirty="0"/>
          </a:p>
          <a:p>
            <a:pPr lvl="1" algn="just"/>
            <a:r>
              <a:rPr lang="es-ES_tradnl" dirty="0"/>
              <a:t>Actualmente, estas Gerencias Regionales han evolucionado en Organismos de Cuenca, lo que les confiere una mayor autonomía de gestión</a:t>
            </a:r>
          </a:p>
          <a:p>
            <a:pPr algn="just"/>
            <a:endParaRPr lang="es-ES_tradnl" sz="1300" b="1" dirty="0"/>
          </a:p>
          <a:p>
            <a:pPr algn="just"/>
            <a:r>
              <a:rPr lang="es-ES_tradnl" b="1" dirty="0"/>
              <a:t>Reformas a la Ley de Aguas Nacionales</a:t>
            </a:r>
          </a:p>
          <a:p>
            <a:pPr lvl="1" algn="just"/>
            <a:r>
              <a:rPr lang="es-ES_tradnl" dirty="0"/>
              <a:t>Se crean los Organismos de Cuenca, que implican una evolución de las gerencias regionales al darles un carácter autónomo</a:t>
            </a:r>
          </a:p>
          <a:p>
            <a:pPr lvl="1" algn="just"/>
            <a:endParaRPr lang="es-ES_tradnl" dirty="0"/>
          </a:p>
          <a:p>
            <a:pPr lvl="1" algn="just"/>
            <a:r>
              <a:rPr lang="es-ES_tradnl" dirty="0"/>
              <a:t>Se profundizan las definiciones de Ley en materia de Consejos de Cuenca</a:t>
            </a:r>
          </a:p>
          <a:p>
            <a:pPr lvl="1" algn="just"/>
            <a:endParaRPr lang="es-ES_tradnl" dirty="0"/>
          </a:p>
          <a:p>
            <a:pPr lvl="1" algn="just"/>
            <a:r>
              <a:rPr lang="es-ES_tradnl" dirty="0"/>
              <a:t>Se asignan por Ley funciones específicas a los Consejos de Cuenca, lo que fortalece su papel como actores de la gestión del agua</a:t>
            </a:r>
          </a:p>
          <a:p>
            <a:pPr algn="just"/>
            <a:endParaRPr lang="es-MX" dirty="0"/>
          </a:p>
          <a:p>
            <a:pPr algn="just"/>
            <a:endParaRPr lang="es-MX" dirty="0"/>
          </a:p>
        </p:txBody>
      </p:sp>
    </p:spTree>
    <p:extLst>
      <p:ext uri="{BB962C8B-B14F-4D97-AF65-F5344CB8AC3E}">
        <p14:creationId xmlns:p14="http://schemas.microsoft.com/office/powerpoint/2010/main" val="3780790119"/>
      </p:ext>
    </p:extLst>
  </p:cSld>
  <p:clrMapOvr>
    <a:masterClrMapping/>
  </p:clrMapOvr>
  <p:transition spd="med">
    <p:pull dir="u"/>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5750" y="764704"/>
            <a:ext cx="8462714" cy="4831095"/>
          </a:xfrm>
        </p:spPr>
        <p:txBody>
          <a:bodyPr>
            <a:noAutofit/>
          </a:bodyPr>
          <a:lstStyle/>
          <a:p>
            <a:pPr>
              <a:spcBef>
                <a:spcPts val="1200"/>
              </a:spcBef>
            </a:pPr>
            <a:r>
              <a:rPr lang="es-ES" sz="1500" dirty="0">
                <a:latin typeface="Verdana" panose="020B0604030504040204" pitchFamily="34" charset="0"/>
                <a:ea typeface="Verdana" panose="020B0604030504040204" pitchFamily="34" charset="0"/>
                <a:cs typeface="Verdana" panose="020B0604030504040204" pitchFamily="34" charset="0"/>
              </a:rPr>
              <a:t>Brasil cuenta con un caleidoscopio de organismos y organizaciones de cuenca.</a:t>
            </a:r>
          </a:p>
          <a:p>
            <a:pPr>
              <a:spcBef>
                <a:spcPts val="1200"/>
              </a:spcBef>
            </a:pPr>
            <a:r>
              <a:rPr lang="es-ES" sz="1500" b="1" i="1" dirty="0" err="1">
                <a:latin typeface="Verdana" panose="020B0604030504040204" pitchFamily="34" charset="0"/>
                <a:ea typeface="Verdana" panose="020B0604030504040204" pitchFamily="34" charset="0"/>
                <a:cs typeface="Verdana" panose="020B0604030504040204" pitchFamily="34" charset="0"/>
              </a:rPr>
              <a:t>CODEVASF</a:t>
            </a:r>
            <a:r>
              <a:rPr lang="es-ES" sz="1500" b="1" i="1" dirty="0">
                <a:latin typeface="Verdana" panose="020B0604030504040204" pitchFamily="34" charset="0"/>
                <a:ea typeface="Verdana" panose="020B0604030504040204" pitchFamily="34" charset="0"/>
                <a:cs typeface="Verdana" panose="020B0604030504040204" pitchFamily="34" charset="0"/>
              </a:rPr>
              <a:t> fue fundada bajo los criterios de </a:t>
            </a:r>
            <a:r>
              <a:rPr lang="es-ES" sz="1500" b="1" i="1" dirty="0" err="1">
                <a:latin typeface="Verdana" panose="020B0604030504040204" pitchFamily="34" charset="0"/>
                <a:ea typeface="Verdana" panose="020B0604030504040204" pitchFamily="34" charset="0"/>
                <a:cs typeface="Verdana" panose="020B0604030504040204" pitchFamily="34" charset="0"/>
              </a:rPr>
              <a:t>TVA</a:t>
            </a:r>
            <a:r>
              <a:rPr lang="es-ES" sz="1500" b="1" i="1" dirty="0">
                <a:latin typeface="Verdana" panose="020B0604030504040204" pitchFamily="34" charset="0"/>
                <a:ea typeface="Verdana" panose="020B0604030504040204" pitchFamily="34" charset="0"/>
                <a:cs typeface="Verdana" panose="020B0604030504040204" pitchFamily="34" charset="0"/>
              </a:rPr>
              <a:t> y de la Comisión del Río Balsas. </a:t>
            </a:r>
          </a:p>
          <a:p>
            <a:pPr>
              <a:spcBef>
                <a:spcPts val="1200"/>
              </a:spcBef>
            </a:pPr>
            <a:r>
              <a:rPr lang="es-ES" sz="1500" b="1" i="1" dirty="0">
                <a:latin typeface="Verdana" panose="020B0604030504040204" pitchFamily="34" charset="0"/>
                <a:ea typeface="Verdana" panose="020B0604030504040204" pitchFamily="34" charset="0"/>
                <a:cs typeface="Verdana" panose="020B0604030504040204" pitchFamily="34" charset="0"/>
              </a:rPr>
              <a:t>En 1992, acudieron misiones de trabajo para conocer con detalle el andamiaje jurídico y el ejercicio de Lerma – Chapala. </a:t>
            </a:r>
          </a:p>
          <a:p>
            <a:pPr>
              <a:spcBef>
                <a:spcPts val="1200"/>
              </a:spcBef>
            </a:pPr>
            <a:r>
              <a:rPr lang="es-ES" sz="1500" b="1" dirty="0">
                <a:latin typeface="Verdana" panose="020B0604030504040204" pitchFamily="34" charset="0"/>
                <a:ea typeface="Verdana" panose="020B0604030504040204" pitchFamily="34" charset="0"/>
                <a:cs typeface="Verdana" panose="020B0604030504040204" pitchFamily="34" charset="0"/>
              </a:rPr>
              <a:t>Con la asesoría mexicana institucional – tal y como ocurrió en Colombia, Argentina y Perú, se crearon esquemas de gestión del agua (y del ambiente en el caso colombiano) con base en un modelo bimodal.</a:t>
            </a:r>
          </a:p>
          <a:p>
            <a:pPr>
              <a:spcBef>
                <a:spcPts val="1200"/>
              </a:spcBef>
            </a:pPr>
            <a:r>
              <a:rPr lang="es-ES" sz="1500" b="1" dirty="0">
                <a:latin typeface="Verdana" panose="020B0604030504040204" pitchFamily="34" charset="0"/>
                <a:ea typeface="Verdana" panose="020B0604030504040204" pitchFamily="34" charset="0"/>
                <a:cs typeface="Verdana" panose="020B0604030504040204" pitchFamily="34" charset="0"/>
              </a:rPr>
              <a:t>Hoy día coexisten en Brasil tres modelos: dos bimodales (Federales y Estaduales) y uno </a:t>
            </a:r>
            <a:r>
              <a:rPr lang="es-ES" sz="1500" b="1" dirty="0" err="1">
                <a:latin typeface="Verdana" panose="020B0604030504040204" pitchFamily="34" charset="0"/>
                <a:ea typeface="Verdana" panose="020B0604030504040204" pitchFamily="34" charset="0"/>
                <a:cs typeface="Verdana" panose="020B0604030504040204" pitchFamily="34" charset="0"/>
              </a:rPr>
              <a:t>unimodal</a:t>
            </a:r>
            <a:r>
              <a:rPr lang="es-ES" sz="1500" b="1" dirty="0">
                <a:latin typeface="Verdana" panose="020B0604030504040204" pitchFamily="34" charset="0"/>
                <a:ea typeface="Verdana" panose="020B0604030504040204" pitchFamily="34" charset="0"/>
                <a:cs typeface="Verdana" panose="020B0604030504040204" pitchFamily="34" charset="0"/>
              </a:rPr>
              <a:t> (</a:t>
            </a:r>
            <a:r>
              <a:rPr lang="es-ES" sz="1500" b="1" dirty="0" err="1">
                <a:latin typeface="Verdana" panose="020B0604030504040204" pitchFamily="34" charset="0"/>
                <a:ea typeface="Verdana" panose="020B0604030504040204" pitchFamily="34" charset="0"/>
                <a:cs typeface="Verdana" panose="020B0604030504040204" pitchFamily="34" charset="0"/>
              </a:rPr>
              <a:t>CODEVASF</a:t>
            </a:r>
            <a:r>
              <a:rPr lang="es-ES" sz="1500" b="1" dirty="0">
                <a:latin typeface="Verdana" panose="020B0604030504040204" pitchFamily="34" charset="0"/>
                <a:ea typeface="Verdana" panose="020B0604030504040204" pitchFamily="34" charset="0"/>
                <a:cs typeface="Verdana" panose="020B0604030504040204" pitchFamily="34" charset="0"/>
              </a:rPr>
              <a:t>)</a:t>
            </a:r>
          </a:p>
          <a:p>
            <a:pPr>
              <a:spcBef>
                <a:spcPts val="1200"/>
              </a:spcBef>
            </a:pPr>
            <a:r>
              <a:rPr lang="es-ES" sz="1500" b="1" dirty="0">
                <a:latin typeface="Verdana" panose="020B0604030504040204" pitchFamily="34" charset="0"/>
                <a:ea typeface="Verdana" panose="020B0604030504040204" pitchFamily="34" charset="0"/>
                <a:cs typeface="Verdana" panose="020B0604030504040204" pitchFamily="34" charset="0"/>
              </a:rPr>
              <a:t>Brasil cuenta con más de 110 organismos de cuenca (desde los muy pequeños hasta los de tamaño gigante) y más de 250 organizaciones de cuenca (a nivel de microcuenca, subcuenca y cuenca, así como para acuíferos)</a:t>
            </a:r>
          </a:p>
          <a:p>
            <a:pPr>
              <a:spcBef>
                <a:spcPts val="1200"/>
              </a:spcBef>
            </a:pPr>
            <a:r>
              <a:rPr lang="es-ES" sz="1500" b="1" dirty="0">
                <a:latin typeface="Verdana" panose="020B0604030504040204" pitchFamily="34" charset="0"/>
                <a:ea typeface="Verdana" panose="020B0604030504040204" pitchFamily="34" charset="0"/>
                <a:cs typeface="Verdana" panose="020B0604030504040204" pitchFamily="34" charset="0"/>
              </a:rPr>
              <a:t>El modelo financiero mexicano de 1981 fue adoptado por Brasil en los noventa y ha rendido excelentes resultados (</a:t>
            </a:r>
            <a:r>
              <a:rPr lang="es-ES" sz="1500" b="1" dirty="0" err="1">
                <a:latin typeface="Verdana" panose="020B0604030504040204" pitchFamily="34" charset="0"/>
                <a:ea typeface="Verdana" panose="020B0604030504040204" pitchFamily="34" charset="0"/>
                <a:cs typeface="Verdana" panose="020B0604030504040204" pitchFamily="34" charset="0"/>
              </a:rPr>
              <a:t>Piracicaba-Jundiaí</a:t>
            </a:r>
            <a:r>
              <a:rPr lang="es-ES" sz="1500" b="1" dirty="0">
                <a:latin typeface="Verdana" panose="020B0604030504040204" pitchFamily="34" charset="0"/>
                <a:ea typeface="Verdana" panose="020B0604030504040204" pitchFamily="34" charset="0"/>
                <a:cs typeface="Verdana" panose="020B0604030504040204" pitchFamily="34" charset="0"/>
              </a:rPr>
              <a:t> -</a:t>
            </a:r>
            <a:r>
              <a:rPr lang="es-ES" sz="1500" b="1" dirty="0" err="1">
                <a:latin typeface="Verdana" panose="020B0604030504040204" pitchFamily="34" charset="0"/>
                <a:ea typeface="Verdana" panose="020B0604030504040204" pitchFamily="34" charset="0"/>
                <a:cs typeface="Verdana" panose="020B0604030504040204" pitchFamily="34" charset="0"/>
              </a:rPr>
              <a:t>Capibari</a:t>
            </a:r>
            <a:r>
              <a:rPr lang="es-ES" sz="1500" b="1" dirty="0">
                <a:latin typeface="Verdana" panose="020B0604030504040204" pitchFamily="34" charset="0"/>
                <a:ea typeface="Verdana" panose="020B0604030504040204" pitchFamily="34" charset="0"/>
                <a:cs typeface="Verdana" panose="020B0604030504040204" pitchFamily="34" charset="0"/>
              </a:rPr>
              <a:t>).  Por su parte, el modelo de financiación de plantas de tratamiento de efluentes adoptado en Jalisco en 1991 (</a:t>
            </a:r>
            <a:r>
              <a:rPr lang="es-ES" sz="1500" b="1" dirty="0" err="1">
                <a:latin typeface="Verdana" panose="020B0604030504040204" pitchFamily="34" charset="0"/>
                <a:ea typeface="Verdana" panose="020B0604030504040204" pitchFamily="34" charset="0"/>
                <a:cs typeface="Verdana" panose="020B0604030504040204" pitchFamily="34" charset="0"/>
              </a:rPr>
              <a:t>CICOPRECA</a:t>
            </a:r>
            <a:r>
              <a:rPr lang="es-ES" sz="1500" b="1" dirty="0">
                <a:latin typeface="Verdana" panose="020B0604030504040204" pitchFamily="34" charset="0"/>
                <a:ea typeface="Verdana" panose="020B0604030504040204" pitchFamily="34" charset="0"/>
                <a:cs typeface="Verdana" panose="020B0604030504040204" pitchFamily="34" charset="0"/>
              </a:rPr>
              <a:t>) fue analizado y emulado en Brasil bajo su programa de Compra de Esgotos. </a:t>
            </a:r>
          </a:p>
          <a:p>
            <a:pPr>
              <a:spcBef>
                <a:spcPts val="1200"/>
              </a:spcBef>
            </a:pPr>
            <a:r>
              <a:rPr lang="es-ES" sz="1500" b="1" dirty="0">
                <a:latin typeface="Verdana" panose="020B0604030504040204" pitchFamily="34" charset="0"/>
                <a:ea typeface="Verdana" panose="020B0604030504040204" pitchFamily="34" charset="0"/>
                <a:cs typeface="Verdana" panose="020B0604030504040204" pitchFamily="34" charset="0"/>
              </a:rPr>
              <a:t>Es fundamental aclarar a los técnicos de CONAGUA que el modelo Brasileño de gestión por cuenca nació del pensamiento ilustrado mexicano. Hoy día siguen reconociendo ese liderazgo de antaño que México tuvo en Sudamérica. </a:t>
            </a:r>
          </a:p>
          <a:p>
            <a:endParaRPr lang="es-ES" sz="1500" dirty="0">
              <a:latin typeface="Verdana" panose="020B0604030504040204" pitchFamily="34" charset="0"/>
              <a:ea typeface="Verdana" panose="020B0604030504040204" pitchFamily="34" charset="0"/>
              <a:cs typeface="Verdana" panose="020B0604030504040204" pitchFamily="34" charset="0"/>
            </a:endParaRPr>
          </a:p>
        </p:txBody>
      </p:sp>
      <p:sp>
        <p:nvSpPr>
          <p:cNvPr id="5" name="Título 4"/>
          <p:cNvSpPr>
            <a:spLocks noGrp="1"/>
          </p:cNvSpPr>
          <p:nvPr>
            <p:ph type="title"/>
          </p:nvPr>
        </p:nvSpPr>
        <p:spPr/>
        <p:txBody>
          <a:bodyPr/>
          <a:lstStyle/>
          <a:p>
            <a:r>
              <a:rPr lang="es-MX" dirty="0"/>
              <a:t>Brasil</a:t>
            </a:r>
          </a:p>
        </p:txBody>
      </p:sp>
    </p:spTree>
    <p:extLst>
      <p:ext uri="{BB962C8B-B14F-4D97-AF65-F5344CB8AC3E}">
        <p14:creationId xmlns:p14="http://schemas.microsoft.com/office/powerpoint/2010/main" val="3240125633"/>
      </p:ext>
    </p:extLst>
  </p:cSld>
  <p:clrMapOvr>
    <a:masterClrMapping/>
  </p:clrMapOvr>
  <p:transition spd="med">
    <p:pull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Gobernabilidad</a:t>
            </a:r>
          </a:p>
        </p:txBody>
      </p:sp>
      <p:sp>
        <p:nvSpPr>
          <p:cNvPr id="3" name="Marcador de contenido 2"/>
          <p:cNvSpPr>
            <a:spLocks noGrp="1"/>
          </p:cNvSpPr>
          <p:nvPr>
            <p:ph idx="1"/>
          </p:nvPr>
        </p:nvSpPr>
        <p:spPr/>
        <p:txBody>
          <a:bodyPr>
            <a:normAutofit fontScale="92500" lnSpcReduction="20000"/>
          </a:bodyPr>
          <a:lstStyle/>
          <a:p>
            <a:pPr marL="0" indent="0">
              <a:buNone/>
            </a:pPr>
            <a:r>
              <a:rPr lang="es-MX" dirty="0"/>
              <a:t>La gobernabilidad implica:</a:t>
            </a:r>
          </a:p>
          <a:p>
            <a:r>
              <a:rPr lang="es-MX" dirty="0"/>
              <a:t>La capacidad de aprobar leyes</a:t>
            </a:r>
          </a:p>
          <a:p>
            <a:r>
              <a:rPr lang="es-MX" dirty="0"/>
              <a:t>La eficiencia para ejecutarlas a través del aparato burocrático</a:t>
            </a:r>
          </a:p>
          <a:p>
            <a:r>
              <a:rPr lang="es-MX" dirty="0"/>
              <a:t>La aceptación de los involucrados para poder aplicar estas políticas. </a:t>
            </a:r>
          </a:p>
          <a:p>
            <a:pPr marL="0" indent="0">
              <a:buNone/>
            </a:pPr>
            <a:endParaRPr lang="es-MX" dirty="0"/>
          </a:p>
          <a:p>
            <a:pPr marL="0" indent="0">
              <a:buNone/>
            </a:pPr>
            <a:r>
              <a:rPr lang="es-MX" dirty="0"/>
              <a:t>Estos elementos configuran la capacidad del poder ejecutivo para cumplir sus objetivos o sea su plan de gobierno.</a:t>
            </a:r>
          </a:p>
          <a:p>
            <a:pPr marL="0" indent="0">
              <a:buNone/>
            </a:pPr>
            <a:endParaRPr lang="es-MX" dirty="0"/>
          </a:p>
          <a:p>
            <a:pPr marL="0" indent="0">
              <a:buNone/>
            </a:pPr>
            <a:r>
              <a:rPr lang="es-MX" dirty="0"/>
              <a:t>No son requisitos indispensables pero ayudan a medir el grado de legitimidad que tiene un gobierno. </a:t>
            </a:r>
          </a:p>
        </p:txBody>
      </p:sp>
    </p:spTree>
    <p:extLst>
      <p:ext uri="{BB962C8B-B14F-4D97-AF65-F5344CB8AC3E}">
        <p14:creationId xmlns:p14="http://schemas.microsoft.com/office/powerpoint/2010/main" val="13152887"/>
      </p:ext>
    </p:extLst>
  </p:cSld>
  <p:clrMapOvr>
    <a:masterClrMapping/>
  </p:clrMapOvr>
  <p:transition spd="med">
    <p:pull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Gobernanza</a:t>
            </a:r>
          </a:p>
        </p:txBody>
      </p:sp>
      <p:sp>
        <p:nvSpPr>
          <p:cNvPr id="3" name="Marcador de contenido 2"/>
          <p:cNvSpPr>
            <a:spLocks noGrp="1"/>
          </p:cNvSpPr>
          <p:nvPr>
            <p:ph idx="1"/>
          </p:nvPr>
        </p:nvSpPr>
        <p:spPr/>
        <p:txBody>
          <a:bodyPr>
            <a:normAutofit fontScale="92500" lnSpcReduction="10000"/>
          </a:bodyPr>
          <a:lstStyle/>
          <a:p>
            <a:r>
              <a:rPr lang="es-MX" dirty="0"/>
              <a:t>La gobernanza es un concepto en construcción.</a:t>
            </a:r>
          </a:p>
          <a:p>
            <a:r>
              <a:rPr lang="es-MX" dirty="0"/>
              <a:t>Gobernanza, “es una palabra que viene del francés antiguo como </a:t>
            </a:r>
            <a:r>
              <a:rPr lang="es-MX" i="1" dirty="0" err="1"/>
              <a:t>gouvernance</a:t>
            </a:r>
            <a:r>
              <a:rPr lang="es-MX" dirty="0"/>
              <a:t> se tiene registro de su empleo en el siglo XV. </a:t>
            </a:r>
          </a:p>
          <a:p>
            <a:r>
              <a:rPr lang="es-MX" dirty="0"/>
              <a:t>Describe la conducta, el arte de gobernar. Proviene de la misma raíz que </a:t>
            </a:r>
            <a:r>
              <a:rPr lang="es-MX" i="1" dirty="0" err="1"/>
              <a:t>gubernare</a:t>
            </a:r>
            <a:r>
              <a:rPr lang="es-MX" dirty="0"/>
              <a:t>, que en latín significa tanto conducir un navío (con su derivado francés </a:t>
            </a:r>
            <a:r>
              <a:rPr lang="es-MX" i="1" dirty="0" err="1"/>
              <a:t>gouvernail</a:t>
            </a:r>
            <a:r>
              <a:rPr lang="es-MX" dirty="0"/>
              <a:t>, que significa “timón”) como conducir los asuntos públicos.</a:t>
            </a:r>
          </a:p>
          <a:p>
            <a:r>
              <a:rPr lang="es-MX" dirty="0"/>
              <a:t>Algunos autores consideran como sinónimos a las palabras Gobernación y Gobernanza (Aguilar, 2006).</a:t>
            </a:r>
          </a:p>
          <a:p>
            <a:endParaRPr lang="es-MX" dirty="0"/>
          </a:p>
        </p:txBody>
      </p:sp>
    </p:spTree>
    <p:extLst>
      <p:ext uri="{BB962C8B-B14F-4D97-AF65-F5344CB8AC3E}">
        <p14:creationId xmlns:p14="http://schemas.microsoft.com/office/powerpoint/2010/main" val="2076994240"/>
      </p:ext>
    </p:extLst>
  </p:cSld>
  <p:clrMapOvr>
    <a:masterClrMapping/>
  </p:clrMapOvr>
  <p:transition spd="med">
    <p:pull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Gobernanza</a:t>
            </a:r>
          </a:p>
        </p:txBody>
      </p:sp>
      <p:sp>
        <p:nvSpPr>
          <p:cNvPr id="3" name="Marcador de contenido 2"/>
          <p:cNvSpPr>
            <a:spLocks noGrp="1"/>
          </p:cNvSpPr>
          <p:nvPr>
            <p:ph idx="1"/>
          </p:nvPr>
        </p:nvSpPr>
        <p:spPr/>
        <p:txBody>
          <a:bodyPr/>
          <a:lstStyle/>
          <a:p>
            <a:pPr marL="0" indent="0">
              <a:buNone/>
            </a:pPr>
            <a:r>
              <a:rPr lang="es-MX" dirty="0"/>
              <a:t>La gobernanza es:</a:t>
            </a:r>
          </a:p>
          <a:p>
            <a:pPr marL="0" indent="0">
              <a:buNone/>
            </a:pPr>
            <a:endParaRPr lang="es-MX" dirty="0"/>
          </a:p>
          <a:p>
            <a:pPr marL="0" indent="0" algn="ctr">
              <a:buNone/>
            </a:pPr>
            <a:r>
              <a:rPr lang="es-MX" i="1" dirty="0"/>
              <a:t>Un proceso (arte o manera de gobernar) que busca construir con sus elementos un escenario que tenga gobernabilidad (cualidad de gobernable) sobre un tema o asunto determinado, promoviendo un equilibrio entre el gobierno, y la sociedad civil.”</a:t>
            </a:r>
          </a:p>
        </p:txBody>
      </p:sp>
    </p:spTree>
    <p:extLst>
      <p:ext uri="{BB962C8B-B14F-4D97-AF65-F5344CB8AC3E}">
        <p14:creationId xmlns:p14="http://schemas.microsoft.com/office/powerpoint/2010/main" val="1509326917"/>
      </p:ext>
    </p:extLst>
  </p:cSld>
  <p:clrMapOvr>
    <a:masterClrMapping/>
  </p:clrMapOvr>
  <p:transition spd="med">
    <p:pull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Gobernanza</a:t>
            </a:r>
          </a:p>
        </p:txBody>
      </p:sp>
      <p:sp>
        <p:nvSpPr>
          <p:cNvPr id="3" name="Marcador de contenido 2"/>
          <p:cNvSpPr>
            <a:spLocks noGrp="1"/>
          </p:cNvSpPr>
          <p:nvPr>
            <p:ph idx="1"/>
          </p:nvPr>
        </p:nvSpPr>
        <p:spPr>
          <a:xfrm>
            <a:off x="628650" y="840698"/>
            <a:ext cx="7886700" cy="5612637"/>
          </a:xfrm>
        </p:spPr>
        <p:txBody>
          <a:bodyPr>
            <a:normAutofit fontScale="92500" lnSpcReduction="10000"/>
          </a:bodyPr>
          <a:lstStyle/>
          <a:p>
            <a:r>
              <a:rPr lang="es-MX" dirty="0"/>
              <a:t>En torno al agua, en cada sitio existe una forma de gestión del recurso y esa es una gobernanza local. </a:t>
            </a:r>
          </a:p>
          <a:p>
            <a:r>
              <a:rPr lang="es-MX" dirty="0"/>
              <a:t>Una buena gobernanza es aquella donde </a:t>
            </a:r>
            <a:r>
              <a:rPr lang="es-MX" b="1" dirty="0"/>
              <a:t>la autoridad juega un papel menos protagónico</a:t>
            </a:r>
            <a:r>
              <a:rPr lang="es-MX" dirty="0"/>
              <a:t>, donde las decisiones son establecidas con los otros actores que intervienen en dicha gestión del agua. Caso contrario de una buena gobernanza es cuando solo la autoridad es la que decide la forma de asignación del recurso hídrico. </a:t>
            </a:r>
          </a:p>
          <a:p>
            <a:r>
              <a:rPr lang="es-MX" dirty="0"/>
              <a:t>Existen factores que determinan la buena gobernanza, como: la participación, la transparencia, la conducta justa y honesta de los actores y la capacidad de negociación de los conflictos. </a:t>
            </a:r>
          </a:p>
        </p:txBody>
      </p:sp>
    </p:spTree>
    <p:extLst>
      <p:ext uri="{BB962C8B-B14F-4D97-AF65-F5344CB8AC3E}">
        <p14:creationId xmlns:p14="http://schemas.microsoft.com/office/powerpoint/2010/main" val="959446357"/>
      </p:ext>
    </p:extLst>
  </p:cSld>
  <p:clrMapOvr>
    <a:masterClrMapping/>
  </p:clrMapOvr>
  <p:transition spd="med">
    <p:pull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Gestión del Agua</a:t>
            </a:r>
          </a:p>
        </p:txBody>
      </p:sp>
      <p:sp>
        <p:nvSpPr>
          <p:cNvPr id="3" name="Marcador de contenido 2"/>
          <p:cNvSpPr>
            <a:spLocks noGrp="1"/>
          </p:cNvSpPr>
          <p:nvPr>
            <p:ph idx="1"/>
          </p:nvPr>
        </p:nvSpPr>
        <p:spPr>
          <a:xfrm>
            <a:off x="628650" y="840699"/>
            <a:ext cx="8191822" cy="5336264"/>
          </a:xfrm>
        </p:spPr>
        <p:txBody>
          <a:bodyPr>
            <a:normAutofit/>
          </a:bodyPr>
          <a:lstStyle/>
          <a:p>
            <a:r>
              <a:rPr lang="es-MX" dirty="0"/>
              <a:t>Octave </a:t>
            </a:r>
            <a:r>
              <a:rPr lang="es-MX" dirty="0" err="1"/>
              <a:t>Gelinier</a:t>
            </a:r>
            <a:r>
              <a:rPr lang="es-MX" dirty="0"/>
              <a:t> usa el término para referirse a una técnica que implica innovación y anticipación, </a:t>
            </a:r>
            <a:r>
              <a:rPr lang="es-MX" b="1" dirty="0"/>
              <a:t>así como la aptitud para “gerenciar (</a:t>
            </a:r>
            <a:r>
              <a:rPr lang="es-MX" b="1" dirty="0" err="1"/>
              <a:t>gérer</a:t>
            </a:r>
            <a:r>
              <a:rPr lang="es-MX" b="1" dirty="0"/>
              <a:t>) el cambio</a:t>
            </a:r>
            <a:r>
              <a:rPr lang="es-MX" dirty="0"/>
              <a:t>”. (Guerrero, 2001) </a:t>
            </a:r>
          </a:p>
          <a:p>
            <a:endParaRPr lang="es-MX" dirty="0"/>
          </a:p>
          <a:p>
            <a:r>
              <a:rPr lang="es-MX" dirty="0"/>
              <a:t>Una vertiente para lograrlo es la orientación hacia la sociedad y su intervención activa en las políticas públicas.</a:t>
            </a:r>
          </a:p>
          <a:p>
            <a:endParaRPr lang="es-MX" dirty="0"/>
          </a:p>
        </p:txBody>
      </p:sp>
    </p:spTree>
    <p:extLst>
      <p:ext uri="{BB962C8B-B14F-4D97-AF65-F5344CB8AC3E}">
        <p14:creationId xmlns:p14="http://schemas.microsoft.com/office/powerpoint/2010/main" val="2323313423"/>
      </p:ext>
    </p:extLst>
  </p:cSld>
  <p:clrMapOvr>
    <a:masterClrMapping/>
  </p:clrMapOvr>
  <p:transition spd="med">
    <p:pull dir="u"/>
  </p:transition>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2457</TotalTime>
  <Words>5686</Words>
  <Application>Microsoft Office PowerPoint</Application>
  <PresentationFormat>Presentación en pantalla (4:3)</PresentationFormat>
  <Paragraphs>508</Paragraphs>
  <Slides>49</Slides>
  <Notes>0</Notes>
  <HiddenSlides>6</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49</vt:i4>
      </vt:variant>
    </vt:vector>
  </HeadingPairs>
  <TitlesOfParts>
    <vt:vector size="58" baseType="lpstr">
      <vt:lpstr>Arial</vt:lpstr>
      <vt:lpstr>Calibri</vt:lpstr>
      <vt:lpstr>Calibri Light</vt:lpstr>
      <vt:lpstr>Corbel</vt:lpstr>
      <vt:lpstr>Soberana Sans</vt:lpstr>
      <vt:lpstr>Soberana Sans Light</vt:lpstr>
      <vt:lpstr>Times New Roman</vt:lpstr>
      <vt:lpstr>Verdana</vt:lpstr>
      <vt:lpstr>Tema de Office</vt:lpstr>
      <vt:lpstr>Gobernanza del Agua en el Mundo</vt:lpstr>
      <vt:lpstr>Objetivo</vt:lpstr>
      <vt:lpstr>Estructura de la exposición</vt:lpstr>
      <vt:lpstr>Gobernabilidad</vt:lpstr>
      <vt:lpstr>Gobernabilidad</vt:lpstr>
      <vt:lpstr>Gobernanza</vt:lpstr>
      <vt:lpstr>Gobernanza</vt:lpstr>
      <vt:lpstr>Gobernanza</vt:lpstr>
      <vt:lpstr>Gestión del Agua</vt:lpstr>
      <vt:lpstr>Gestión del Agua</vt:lpstr>
      <vt:lpstr>Gestión Integrada de los Recursos Hídricos</vt:lpstr>
      <vt:lpstr>Gestión Integrada de los Recursos Hídricos</vt:lpstr>
      <vt:lpstr>Cronología de la gestión del agua</vt:lpstr>
      <vt:lpstr>Cronología de la gestión del agua</vt:lpstr>
      <vt:lpstr>Gobernanza del Agua en el mundo</vt:lpstr>
      <vt:lpstr>Experiencias en el mundo</vt:lpstr>
      <vt:lpstr>Perfil de la Gobernanza del Agua en Francia</vt:lpstr>
      <vt:lpstr>Perfil de la Gobernanza del Agua en Francia</vt:lpstr>
      <vt:lpstr>Perfil de la Gobernanza del Agua en Francia</vt:lpstr>
      <vt:lpstr>Perfil de la Gobernanza del Agua en Francia</vt:lpstr>
      <vt:lpstr>Perfil de la Gobernanza del Agua en España</vt:lpstr>
      <vt:lpstr>Perfil de la Gobernanza del Agua en España</vt:lpstr>
      <vt:lpstr>Perfil de la Gobernanza del Agua en España</vt:lpstr>
      <vt:lpstr>Perfil de la Gobernanza del Agua en Brasil</vt:lpstr>
      <vt:lpstr>Perfil de la Gobernanza del Agua en Brasil</vt:lpstr>
      <vt:lpstr>Perfil de la Gobernanza del Agua en Brasil</vt:lpstr>
      <vt:lpstr>Perfil de la Gobernanza del Agua en Brasil</vt:lpstr>
      <vt:lpstr>Perfil de la Gobernanza del Agua en Kenia</vt:lpstr>
      <vt:lpstr>Perfil de la Gobernanza del Agua en Kenia</vt:lpstr>
      <vt:lpstr>Perfil de la Gobernanza del Agua en Kenia</vt:lpstr>
      <vt:lpstr>Perfil de la Gobernanza del Agua en Kenia</vt:lpstr>
      <vt:lpstr>Perfil de la Gobernanza del Agua en Kenia</vt:lpstr>
      <vt:lpstr>Argentina</vt:lpstr>
      <vt:lpstr>Estados Unidos de América</vt:lpstr>
      <vt:lpstr>Caso Colombia</vt:lpstr>
      <vt:lpstr>Caso Perú</vt:lpstr>
      <vt:lpstr>Redes Internacionales</vt:lpstr>
      <vt:lpstr>Red Internacional de Organismos de Cuenca (RIOC)</vt:lpstr>
      <vt:lpstr>Redes Regionales de la RIOC</vt:lpstr>
      <vt:lpstr>Red de Organizaciones de Cuenca de América del Norte (ROCAN)</vt:lpstr>
      <vt:lpstr>Elementos indispensables de una buena Gobernanza del Agua por Cuenca</vt:lpstr>
      <vt:lpstr>Reflexiones finales</vt:lpstr>
      <vt:lpstr>Presentación de PowerPoint</vt:lpstr>
      <vt:lpstr>Hitos de la gestión del agua</vt:lpstr>
      <vt:lpstr>Hitos de la gestión del agua</vt:lpstr>
      <vt:lpstr>Hitos de la gestión del agua</vt:lpstr>
      <vt:lpstr>Hitos de la gestión del agua</vt:lpstr>
      <vt:lpstr>Hitos de la gestión del agua</vt:lpstr>
      <vt:lpstr>Brasil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Perez Enriquez Alejandro</dc:creator>
  <cp:lastModifiedBy>José Alfredo Galindo Sosa</cp:lastModifiedBy>
  <cp:revision>220</cp:revision>
  <dcterms:created xsi:type="dcterms:W3CDTF">2016-11-10T02:52:39Z</dcterms:created>
  <dcterms:modified xsi:type="dcterms:W3CDTF">2018-04-12T16:12:31Z</dcterms:modified>
</cp:coreProperties>
</file>